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0" r:id="rId2"/>
    <p:sldId id="273" r:id="rId3"/>
    <p:sldId id="261" r:id="rId4"/>
    <p:sldId id="271" r:id="rId5"/>
    <p:sldId id="279" r:id="rId6"/>
    <p:sldId id="278" r:id="rId7"/>
    <p:sldId id="260" r:id="rId8"/>
    <p:sldId id="258" r:id="rId9"/>
    <p:sldId id="257" r:id="rId10"/>
    <p:sldId id="269" r:id="rId11"/>
    <p:sldId id="272" r:id="rId12"/>
    <p:sldId id="259" r:id="rId13"/>
    <p:sldId id="262" r:id="rId14"/>
    <p:sldId id="266" r:id="rId15"/>
    <p:sldId id="268" r:id="rId16"/>
    <p:sldId id="264" r:id="rId17"/>
    <p:sldId id="263" r:id="rId18"/>
    <p:sldId id="277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74BA7-4E17-4A73-A358-22B3D9FF2B45}" type="datetimeFigureOut">
              <a:rPr lang="cs-CZ" smtClean="0"/>
              <a:pPr/>
              <a:t>20.03.2026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3DDEE-511A-4EF1-9BFD-475CA54D82C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882743-020F-4F94-9CEC-804585C6B399}" type="datetimeFigureOut">
              <a:rPr lang="cs-CZ" smtClean="0"/>
              <a:pPr/>
              <a:t>20.03.2026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CD1BBD-D5EB-492D-8E58-CA2DAF0EC2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2743-020F-4F94-9CEC-804585C6B399}" type="datetimeFigureOut">
              <a:rPr lang="cs-CZ" smtClean="0"/>
              <a:pPr/>
              <a:t>20.03.2026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1BBD-D5EB-492D-8E58-CA2DAF0EC2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2743-020F-4F94-9CEC-804585C6B399}" type="datetimeFigureOut">
              <a:rPr lang="cs-CZ" smtClean="0"/>
              <a:pPr/>
              <a:t>20.03.2026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1BBD-D5EB-492D-8E58-CA2DAF0EC2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2743-020F-4F94-9CEC-804585C6B399}" type="datetimeFigureOut">
              <a:rPr lang="cs-CZ" smtClean="0"/>
              <a:pPr/>
              <a:t>20.03.2026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1BBD-D5EB-492D-8E58-CA2DAF0EC2A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2743-020F-4F94-9CEC-804585C6B399}" type="datetimeFigureOut">
              <a:rPr lang="cs-CZ" smtClean="0"/>
              <a:pPr/>
              <a:t>20.03.2026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1BBD-D5EB-492D-8E58-CA2DAF0EC2A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2743-020F-4F94-9CEC-804585C6B399}" type="datetimeFigureOut">
              <a:rPr lang="cs-CZ" smtClean="0"/>
              <a:pPr/>
              <a:t>20.03.2026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1BBD-D5EB-492D-8E58-CA2DAF0EC2A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2743-020F-4F94-9CEC-804585C6B399}" type="datetimeFigureOut">
              <a:rPr lang="cs-CZ" smtClean="0"/>
              <a:pPr/>
              <a:t>20.03.2026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1BBD-D5EB-492D-8E58-CA2DAF0EC2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2743-020F-4F94-9CEC-804585C6B399}" type="datetimeFigureOut">
              <a:rPr lang="cs-CZ" smtClean="0"/>
              <a:pPr/>
              <a:t>20.03.2026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1BBD-D5EB-492D-8E58-CA2DAF0EC2A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2743-020F-4F94-9CEC-804585C6B399}" type="datetimeFigureOut">
              <a:rPr lang="cs-CZ" smtClean="0"/>
              <a:pPr/>
              <a:t>20.03.2026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1BBD-D5EB-492D-8E58-CA2DAF0EC2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E882743-020F-4F94-9CEC-804585C6B399}" type="datetimeFigureOut">
              <a:rPr lang="cs-CZ" smtClean="0"/>
              <a:pPr/>
              <a:t>20.03.2026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1BBD-D5EB-492D-8E58-CA2DAF0EC2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882743-020F-4F94-9CEC-804585C6B399}" type="datetimeFigureOut">
              <a:rPr lang="cs-CZ" smtClean="0"/>
              <a:pPr/>
              <a:t>20.03.2026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CD1BBD-D5EB-492D-8E58-CA2DAF0EC2A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E882743-020F-4F94-9CEC-804585C6B399}" type="datetimeFigureOut">
              <a:rPr lang="cs-CZ" smtClean="0"/>
              <a:pPr/>
              <a:t>20.03.2026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ACD1BBD-D5EB-492D-8E58-CA2DAF0EC2A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417610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sz="2800" b="1" dirty="0"/>
          </a:p>
          <a:p>
            <a:endParaRPr lang="cs-CZ" sz="2800" b="1" dirty="0"/>
          </a:p>
          <a:p>
            <a:r>
              <a:rPr lang="cs-CZ" sz="2800" b="1" dirty="0"/>
              <a:t>Richard Průša</a:t>
            </a:r>
          </a:p>
          <a:p>
            <a:endParaRPr lang="cs-CZ" sz="2800" b="1" dirty="0"/>
          </a:p>
          <a:p>
            <a:r>
              <a:rPr lang="cs-CZ" sz="2800" b="1" dirty="0"/>
              <a:t>Ústav lékařské chemie a klinické biochemie</a:t>
            </a:r>
          </a:p>
          <a:p>
            <a:endParaRPr lang="cs-CZ" sz="2800" b="1" dirty="0"/>
          </a:p>
          <a:p>
            <a:r>
              <a:rPr lang="cs-CZ" sz="2800" b="1" dirty="0"/>
              <a:t>2. LF UK a FN Motol a Homolka, Praha</a:t>
            </a:r>
          </a:p>
          <a:p>
            <a:endParaRPr lang="cs-CZ" sz="2800" b="1" dirty="0"/>
          </a:p>
          <a:p>
            <a:pPr>
              <a:buNone/>
            </a:pPr>
            <a:endParaRPr lang="cs-CZ" sz="2800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>
                <a:solidFill>
                  <a:schemeClr val="accent5">
                    <a:lumMod val="50000"/>
                  </a:schemeClr>
                </a:solidFill>
                <a:effectLst/>
              </a:rPr>
              <a:t>Alfa-fetoprotein včera, dnes a zítra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Sekundární, 32 </a:t>
            </a:r>
            <a:r>
              <a:rPr lang="cs-CZ" dirty="0" err="1"/>
              <a:t>Cys</a:t>
            </a:r>
            <a:r>
              <a:rPr lang="cs-CZ" dirty="0"/>
              <a:t> vs. 30 disulfidických můstků, 3 domény, tvar U nebo V</a:t>
            </a:r>
          </a:p>
          <a:p>
            <a:endParaRPr lang="cs-CZ" dirty="0"/>
          </a:p>
          <a:p>
            <a:r>
              <a:rPr lang="cs-CZ" dirty="0"/>
              <a:t>Terciární, </a:t>
            </a:r>
            <a:r>
              <a:rPr lang="cs-CZ" dirty="0" err="1"/>
              <a:t>konformace</a:t>
            </a:r>
            <a:r>
              <a:rPr lang="cs-CZ" dirty="0"/>
              <a:t> – mírně denaturované formy dle prostředí – různé biologické funkce</a:t>
            </a:r>
          </a:p>
          <a:p>
            <a:endParaRPr lang="cs-CZ" dirty="0"/>
          </a:p>
          <a:p>
            <a:r>
              <a:rPr lang="cs-CZ" dirty="0"/>
              <a:t>Kvartérní, dimery, trimery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Peptidové fragmenty AFP! (GIP P149 a jiné)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AFP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AFP už 26. den po ovulaci</a:t>
            </a:r>
          </a:p>
          <a:p>
            <a:r>
              <a:rPr lang="cs-CZ" dirty="0"/>
              <a:t>Maximum 14. týden gravidity – 4 g/L</a:t>
            </a:r>
          </a:p>
          <a:p>
            <a:r>
              <a:rPr lang="cs-CZ" dirty="0"/>
              <a:t>Přítomnost v mozkové tkáni (do 20. týdne)</a:t>
            </a:r>
          </a:p>
          <a:p>
            <a:r>
              <a:rPr lang="cs-CZ" dirty="0"/>
              <a:t>Fyziologické hodnoty 3,04+/-1,9 </a:t>
            </a:r>
            <a:r>
              <a:rPr lang="cs-CZ" dirty="0" err="1"/>
              <a:t>ug</a:t>
            </a:r>
            <a:r>
              <a:rPr lang="cs-CZ" dirty="0"/>
              <a:t>/L </a:t>
            </a:r>
            <a:r>
              <a:rPr lang="cs-CZ" sz="2000" dirty="0"/>
              <a:t>(dospělí)</a:t>
            </a:r>
          </a:p>
          <a:p>
            <a:r>
              <a:rPr lang="cs-CZ" sz="2800" dirty="0"/>
              <a:t>T1/2 = 3 – 6 dnů</a:t>
            </a:r>
          </a:p>
          <a:p>
            <a:endParaRPr lang="cs-CZ" sz="2800" dirty="0"/>
          </a:p>
          <a:p>
            <a:r>
              <a:rPr lang="cs-CZ" b="1" dirty="0">
                <a:solidFill>
                  <a:srgbClr val="FF0000"/>
                </a:solidFill>
              </a:rPr>
              <a:t>AFP-receptor</a:t>
            </a:r>
            <a:r>
              <a:rPr lang="cs-CZ" dirty="0"/>
              <a:t>, </a:t>
            </a:r>
            <a:r>
              <a:rPr lang="cs-CZ" dirty="0" err="1"/>
              <a:t>heterotrimerní</a:t>
            </a:r>
            <a:r>
              <a:rPr lang="cs-CZ" dirty="0"/>
              <a:t> glykoprotein</a:t>
            </a:r>
          </a:p>
          <a:p>
            <a:r>
              <a:rPr lang="cs-CZ" dirty="0"/>
              <a:t>Endocytóza </a:t>
            </a:r>
          </a:p>
          <a:p>
            <a:r>
              <a:rPr lang="cs-CZ" dirty="0"/>
              <a:t>AFP-R </a:t>
            </a:r>
            <a:r>
              <a:rPr lang="cs-CZ" dirty="0" err="1"/>
              <a:t>exprimován</a:t>
            </a:r>
            <a:r>
              <a:rPr lang="cs-CZ" dirty="0"/>
              <a:t>:</a:t>
            </a:r>
          </a:p>
          <a:p>
            <a:r>
              <a:rPr lang="cs-CZ" u="sng" dirty="0"/>
              <a:t>embryonální buňky</a:t>
            </a:r>
            <a:r>
              <a:rPr lang="cs-CZ" dirty="0"/>
              <a:t>, monocyty, T-lymfocyty, nádorové buňky některých karcinomů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Fyziologie AFP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AFP-</a:t>
            </a:r>
            <a:r>
              <a:rPr lang="cs-CZ" dirty="0" err="1"/>
              <a:t>urie</a:t>
            </a:r>
            <a:r>
              <a:rPr lang="cs-CZ" dirty="0"/>
              <a:t> (plodová voda, gravidní, HCC-?)</a:t>
            </a:r>
          </a:p>
          <a:p>
            <a:endParaRPr lang="cs-CZ" dirty="0"/>
          </a:p>
          <a:p>
            <a:r>
              <a:rPr lang="cs-CZ" dirty="0"/>
              <a:t>Funkce zajištění </a:t>
            </a:r>
            <a:r>
              <a:rPr lang="cs-CZ" dirty="0" err="1"/>
              <a:t>onkotického</a:t>
            </a:r>
            <a:r>
              <a:rPr lang="cs-CZ" dirty="0"/>
              <a:t> tlaku</a:t>
            </a:r>
          </a:p>
          <a:p>
            <a:r>
              <a:rPr lang="cs-CZ" dirty="0"/>
              <a:t>Funkce vazebná transferová (</a:t>
            </a:r>
            <a:r>
              <a:rPr lang="cs-CZ" dirty="0" err="1"/>
              <a:t>Cu</a:t>
            </a:r>
            <a:r>
              <a:rPr lang="cs-CZ" dirty="0"/>
              <a:t>, </a:t>
            </a:r>
            <a:r>
              <a:rPr lang="cs-CZ" dirty="0" err="1"/>
              <a:t>Fe</a:t>
            </a:r>
            <a:r>
              <a:rPr lang="cs-CZ" dirty="0"/>
              <a:t>, MK, steroidy, bilirubin) a vazebná blokující (estradiol-17beta)</a:t>
            </a:r>
          </a:p>
          <a:p>
            <a:r>
              <a:rPr lang="cs-CZ" dirty="0"/>
              <a:t>Funkce signální molekuly</a:t>
            </a:r>
          </a:p>
          <a:p>
            <a:r>
              <a:rPr lang="cs-CZ" dirty="0"/>
              <a:t>Funkce antioxidační (dvě volné SH-skupiny)</a:t>
            </a:r>
          </a:p>
          <a:p>
            <a:r>
              <a:rPr lang="cs-CZ" dirty="0"/>
              <a:t>Funkce imunosupresivní, cytostatická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Fyziologické funkce AFP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83976"/>
          </a:xfrm>
        </p:spPr>
        <p:txBody>
          <a:bodyPr>
            <a:normAutofit fontScale="85000" lnSpcReduction="20000"/>
          </a:bodyPr>
          <a:lstStyle/>
          <a:p>
            <a:r>
              <a:rPr lang="cs-CZ" sz="2800" b="1" dirty="0"/>
              <a:t>1. </a:t>
            </a:r>
            <a:r>
              <a:rPr lang="cs-CZ" sz="2800" b="1" dirty="0" err="1"/>
              <a:t>hepatoblastom</a:t>
            </a:r>
            <a:r>
              <a:rPr lang="cs-CZ" sz="2800" b="1" dirty="0"/>
              <a:t>, HCC, embryonální Ca (</a:t>
            </a:r>
            <a:r>
              <a:rPr lang="cs-CZ" sz="2800" b="1" dirty="0" err="1"/>
              <a:t>teratoCa</a:t>
            </a:r>
            <a:r>
              <a:rPr lang="cs-CZ" sz="2800" b="1" dirty="0"/>
              <a:t>), Ca žaludku, pankreatu, střeva aj.</a:t>
            </a:r>
          </a:p>
          <a:p>
            <a:endParaRPr lang="cs-CZ" sz="2800" b="1" dirty="0"/>
          </a:p>
          <a:p>
            <a:r>
              <a:rPr lang="cs-CZ" sz="2800" b="1" dirty="0"/>
              <a:t>2. CLD = chronické hepatitidy, jaterní cirhóza </a:t>
            </a:r>
          </a:p>
          <a:p>
            <a:endParaRPr lang="cs-CZ" sz="2800" b="1" dirty="0"/>
          </a:p>
          <a:p>
            <a:r>
              <a:rPr lang="cs-CZ" sz="2800" b="1" dirty="0"/>
              <a:t>3. regenerační aktivita jater ??? (4 – 10 </a:t>
            </a:r>
            <a:r>
              <a:rPr lang="cs-CZ" sz="2800" b="1" dirty="0" err="1"/>
              <a:t>ug</a:t>
            </a:r>
            <a:r>
              <a:rPr lang="cs-CZ" sz="2800" b="1" dirty="0"/>
              <a:t>/L)</a:t>
            </a:r>
          </a:p>
          <a:p>
            <a:endParaRPr lang="cs-CZ" sz="2800" b="1" dirty="0"/>
          </a:p>
          <a:p>
            <a:r>
              <a:rPr lang="cs-CZ" sz="2800" b="1" dirty="0"/>
              <a:t>4. </a:t>
            </a:r>
            <a:r>
              <a:rPr lang="cs-CZ" sz="2800" b="1" dirty="0" err="1"/>
              <a:t>hereditátní</a:t>
            </a:r>
            <a:r>
              <a:rPr lang="cs-CZ" sz="2800" b="1" dirty="0"/>
              <a:t> </a:t>
            </a:r>
            <a:r>
              <a:rPr lang="cs-CZ" sz="2800" b="1" dirty="0" err="1"/>
              <a:t>tyrosinóza</a:t>
            </a:r>
            <a:r>
              <a:rPr lang="cs-CZ" sz="2800" b="1" dirty="0"/>
              <a:t> I, </a:t>
            </a:r>
            <a:r>
              <a:rPr lang="cs-CZ" sz="2800" b="1" dirty="0" err="1"/>
              <a:t>ataxia</a:t>
            </a:r>
            <a:r>
              <a:rPr lang="cs-CZ" sz="2800" b="1" dirty="0"/>
              <a:t> </a:t>
            </a:r>
            <a:r>
              <a:rPr lang="cs-CZ" sz="2800" b="1" dirty="0" err="1"/>
              <a:t>teleangiectasia</a:t>
            </a:r>
            <a:r>
              <a:rPr lang="cs-CZ" sz="2800" b="1" dirty="0"/>
              <a:t>, cystická fibróza</a:t>
            </a:r>
          </a:p>
          <a:p>
            <a:endParaRPr lang="cs-CZ" sz="2800" b="1" dirty="0"/>
          </a:p>
          <a:p>
            <a:r>
              <a:rPr lang="cs-CZ" sz="2800" b="1" dirty="0"/>
              <a:t>5. prenatální diagnostika VVV </a:t>
            </a:r>
            <a:br>
              <a:rPr lang="cs-CZ" sz="2800" b="1" dirty="0"/>
            </a:br>
            <a:r>
              <a:rPr lang="cs-CZ" sz="2800" b="1" dirty="0"/>
              <a:t>(</a:t>
            </a:r>
            <a:r>
              <a:rPr lang="cs-CZ" sz="2800" b="1" dirty="0" err="1"/>
              <a:t>trisomie</a:t>
            </a:r>
            <a:r>
              <a:rPr lang="cs-CZ" sz="2800" b="1" dirty="0"/>
              <a:t> 21, </a:t>
            </a:r>
            <a:r>
              <a:rPr lang="cs-CZ" sz="2800" b="1" dirty="0" err="1"/>
              <a:t>omfalokéla</a:t>
            </a:r>
            <a:r>
              <a:rPr lang="cs-CZ" sz="2800" b="1" dirty="0"/>
              <a:t>, </a:t>
            </a:r>
            <a:r>
              <a:rPr lang="cs-CZ" sz="2800" b="1" dirty="0" err="1"/>
              <a:t>gastroschisis</a:t>
            </a:r>
            <a:r>
              <a:rPr lang="cs-CZ" sz="2800" b="1" dirty="0"/>
              <a:t>, spina </a:t>
            </a:r>
            <a:r>
              <a:rPr lang="cs-CZ" sz="2800" b="1" dirty="0" err="1"/>
              <a:t>bifida</a:t>
            </a:r>
            <a:r>
              <a:rPr lang="cs-CZ" sz="2800" b="1" dirty="0"/>
              <a:t>, anencefalie atd.)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Patologie AFP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67544" y="2132856"/>
          <a:ext cx="82296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800" dirty="0"/>
                        <a:t>AFP, </a:t>
                      </a:r>
                      <a:r>
                        <a:rPr lang="cs-CZ" sz="2800" baseline="0" dirty="0"/>
                        <a:t> </a:t>
                      </a:r>
                      <a:r>
                        <a:rPr lang="cs-CZ" sz="2800" baseline="0" dirty="0" err="1"/>
                        <a:t>cut</a:t>
                      </a:r>
                      <a:r>
                        <a:rPr lang="cs-CZ" sz="2800" baseline="0" dirty="0"/>
                        <a:t>-</a:t>
                      </a:r>
                      <a:r>
                        <a:rPr lang="cs-CZ" sz="2800" baseline="0" dirty="0" err="1"/>
                        <a:t>off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senzitivita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specificita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/>
                        <a:t>20 </a:t>
                      </a:r>
                      <a:r>
                        <a:rPr lang="cs-CZ" sz="2800" b="1" dirty="0" err="1"/>
                        <a:t>ug</a:t>
                      </a:r>
                      <a:r>
                        <a:rPr lang="cs-CZ" sz="2800" b="1" dirty="0"/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/>
                        <a:t>79 % (87 %)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/>
                        <a:t>78 %  (31 %)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/>
                        <a:t>200 </a:t>
                      </a:r>
                      <a:r>
                        <a:rPr lang="cs-CZ" sz="2800" b="1" dirty="0" err="1"/>
                        <a:t>ug</a:t>
                      </a:r>
                      <a:r>
                        <a:rPr lang="cs-CZ" sz="2800" b="1" dirty="0"/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/>
                        <a:t>52,6 %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/>
                        <a:t>99,6 %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/>
                        <a:t>400, 500 </a:t>
                      </a:r>
                      <a:r>
                        <a:rPr lang="cs-CZ" sz="2800" b="1" dirty="0" err="1"/>
                        <a:t>ug</a:t>
                      </a:r>
                      <a:r>
                        <a:rPr lang="cs-CZ" sz="2800" b="1" dirty="0"/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/>
                        <a:t>100 %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AFP – rozhodovací limity pro HCC, šedá zóna !!! – řešení?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827992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AFP – celkové</a:t>
            </a:r>
          </a:p>
          <a:p>
            <a:r>
              <a:rPr lang="cs-CZ" b="1" dirty="0"/>
              <a:t>AFP-L3/AFP</a:t>
            </a:r>
            <a:r>
              <a:rPr lang="cs-CZ" dirty="0"/>
              <a:t>, </a:t>
            </a:r>
            <a:r>
              <a:rPr lang="cs-CZ" dirty="0" err="1"/>
              <a:t>cut-off</a:t>
            </a:r>
            <a:r>
              <a:rPr lang="cs-CZ" dirty="0"/>
              <a:t> 10 -15 %</a:t>
            </a:r>
          </a:p>
          <a:p>
            <a:r>
              <a:rPr lang="cs-CZ" b="1" dirty="0"/>
              <a:t>PIVKA-II</a:t>
            </a:r>
            <a:r>
              <a:rPr lang="cs-CZ" dirty="0"/>
              <a:t> (protein </a:t>
            </a:r>
            <a:r>
              <a:rPr lang="cs-CZ" dirty="0" err="1"/>
              <a:t>induced</a:t>
            </a:r>
            <a:r>
              <a:rPr lang="cs-CZ" dirty="0"/>
              <a:t> vitamin K absence), des-gama-</a:t>
            </a:r>
            <a:r>
              <a:rPr lang="cs-CZ" dirty="0" err="1"/>
              <a:t>karboxy</a:t>
            </a:r>
            <a:r>
              <a:rPr lang="cs-CZ" dirty="0"/>
              <a:t>-protrombin (DCP)</a:t>
            </a:r>
          </a:p>
          <a:p>
            <a:r>
              <a:rPr lang="cs-CZ" b="1" dirty="0" err="1"/>
              <a:t>Skórovací</a:t>
            </a:r>
            <a:r>
              <a:rPr lang="cs-CZ" b="1" dirty="0"/>
              <a:t> systém:</a:t>
            </a:r>
          </a:p>
          <a:p>
            <a:r>
              <a:rPr lang="cs-CZ" dirty="0"/>
              <a:t>BALAD-2 </a:t>
            </a:r>
            <a:r>
              <a:rPr lang="cs-CZ" sz="2400" dirty="0"/>
              <a:t>(bilirubin, albumin, AFP-L3, AFP, DCP)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GALAD</a:t>
            </a:r>
            <a:r>
              <a:rPr lang="cs-CZ" dirty="0"/>
              <a:t> (pohlaví, věk, </a:t>
            </a:r>
            <a:r>
              <a:rPr lang="cs-CZ" sz="2800" dirty="0"/>
              <a:t>AFP-L3, AFP, DCP</a:t>
            </a:r>
            <a:r>
              <a:rPr lang="cs-CZ" dirty="0"/>
              <a:t>): </a:t>
            </a:r>
            <a:br>
              <a:rPr lang="cs-CZ" dirty="0"/>
            </a:br>
            <a:r>
              <a:rPr lang="cs-CZ" dirty="0"/>
              <a:t>senzitivita 85,6 %, specificita 93,3 %, AUC 0,97</a:t>
            </a:r>
          </a:p>
          <a:p>
            <a:endParaRPr lang="cs-CZ" dirty="0"/>
          </a:p>
          <a:p>
            <a:r>
              <a:rPr lang="cs-CZ" dirty="0"/>
              <a:t>Dynamika AFP, delta-</a:t>
            </a:r>
            <a:r>
              <a:rPr lang="cs-CZ" dirty="0" err="1"/>
              <a:t>check</a:t>
            </a:r>
            <a:r>
              <a:rPr lang="cs-CZ" dirty="0"/>
              <a:t> 7 </a:t>
            </a:r>
            <a:r>
              <a:rPr lang="cs-CZ" dirty="0" err="1"/>
              <a:t>ug</a:t>
            </a:r>
            <a:r>
              <a:rPr lang="cs-CZ" dirty="0"/>
              <a:t>/L za měsíc, </a:t>
            </a:r>
            <a:r>
              <a:rPr lang="cs-CZ" dirty="0" err="1"/>
              <a:t>doubling</a:t>
            </a:r>
            <a:r>
              <a:rPr lang="cs-CZ" dirty="0"/>
              <a:t> </a:t>
            </a:r>
            <a:r>
              <a:rPr lang="cs-CZ" dirty="0" err="1"/>
              <a:t>time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Tumorové </a:t>
            </a:r>
            <a:r>
              <a:rPr lang="cs-CZ" dirty="0" err="1"/>
              <a:t>markery</a:t>
            </a:r>
            <a:r>
              <a:rPr lang="cs-CZ" dirty="0"/>
              <a:t> HCC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AFP-L3 </a:t>
            </a:r>
            <a:r>
              <a:rPr lang="cs-CZ" dirty="0"/>
              <a:t>(terminální </a:t>
            </a:r>
            <a:r>
              <a:rPr lang="cs-CZ" dirty="0" err="1"/>
              <a:t>monosialylace</a:t>
            </a:r>
            <a:r>
              <a:rPr lang="cs-CZ" dirty="0"/>
              <a:t>, proximální </a:t>
            </a:r>
            <a:r>
              <a:rPr lang="cs-CZ" dirty="0" err="1"/>
              <a:t>fukosylované</a:t>
            </a:r>
            <a:r>
              <a:rPr lang="cs-CZ" dirty="0"/>
              <a:t> a non-</a:t>
            </a:r>
            <a:r>
              <a:rPr lang="cs-CZ" dirty="0" err="1"/>
              <a:t>fukosylované</a:t>
            </a:r>
            <a:r>
              <a:rPr lang="cs-CZ" dirty="0"/>
              <a:t> </a:t>
            </a:r>
            <a:r>
              <a:rPr lang="cs-CZ" dirty="0" err="1"/>
              <a:t>isoformy</a:t>
            </a:r>
            <a:r>
              <a:rPr lang="cs-CZ" dirty="0"/>
              <a:t>)</a:t>
            </a:r>
          </a:p>
          <a:p>
            <a:r>
              <a:rPr lang="cs-CZ" b="1" dirty="0"/>
              <a:t>2001</a:t>
            </a:r>
            <a:r>
              <a:rPr lang="cs-CZ" dirty="0"/>
              <a:t>, </a:t>
            </a:r>
            <a:r>
              <a:rPr lang="cs-CZ" dirty="0" err="1"/>
              <a:t>LiBA</a:t>
            </a:r>
            <a:r>
              <a:rPr lang="cs-CZ" dirty="0"/>
              <a:t>, </a:t>
            </a:r>
            <a:r>
              <a:rPr lang="cs-CZ" dirty="0" err="1"/>
              <a:t>uTAS</a:t>
            </a:r>
            <a:r>
              <a:rPr lang="cs-CZ" dirty="0"/>
              <a:t>, </a:t>
            </a:r>
            <a:r>
              <a:rPr lang="cs-CZ" dirty="0" err="1"/>
              <a:t>Wako</a:t>
            </a:r>
            <a:r>
              <a:rPr lang="cs-CZ" dirty="0"/>
              <a:t>, i-30 </a:t>
            </a:r>
            <a:r>
              <a:rPr lang="cs-CZ" dirty="0" err="1"/>
              <a:t>autoanalyzátor</a:t>
            </a:r>
            <a:r>
              <a:rPr lang="cs-CZ" dirty="0"/>
              <a:t>, </a:t>
            </a:r>
            <a:br>
              <a:rPr lang="cs-CZ" dirty="0"/>
            </a:br>
            <a:r>
              <a:rPr lang="cs-CZ" dirty="0"/>
              <a:t>9 min, 100 </a:t>
            </a:r>
            <a:r>
              <a:rPr lang="cs-CZ" dirty="0" err="1"/>
              <a:t>ul</a:t>
            </a:r>
            <a:r>
              <a:rPr lang="cs-CZ" dirty="0"/>
              <a:t> séra</a:t>
            </a:r>
          </a:p>
          <a:p>
            <a:r>
              <a:rPr lang="cs-CZ" dirty="0"/>
              <a:t>Od r. </a:t>
            </a:r>
            <a:r>
              <a:rPr lang="cs-CZ" b="1" dirty="0"/>
              <a:t>2/2011</a:t>
            </a:r>
            <a:r>
              <a:rPr lang="cs-CZ" dirty="0"/>
              <a:t>, FDA, USA, UK, </a:t>
            </a:r>
            <a:r>
              <a:rPr lang="cs-CZ" dirty="0" err="1"/>
              <a:t>Jap</a:t>
            </a:r>
            <a:r>
              <a:rPr lang="cs-CZ" dirty="0"/>
              <a:t>., Korea, EU</a:t>
            </a:r>
          </a:p>
          <a:p>
            <a:r>
              <a:rPr lang="cs-CZ" dirty="0"/>
              <a:t>AFP-L3/AFP (</a:t>
            </a:r>
            <a:r>
              <a:rPr lang="cs-CZ" dirty="0" err="1"/>
              <a:t>cut-off</a:t>
            </a:r>
            <a:r>
              <a:rPr lang="cs-CZ" dirty="0"/>
              <a:t> 10-15 %), </a:t>
            </a:r>
            <a:br>
              <a:rPr lang="cs-CZ" dirty="0"/>
            </a:br>
            <a:r>
              <a:rPr lang="cs-CZ" dirty="0"/>
              <a:t>limit kvantifikace 0,300 </a:t>
            </a:r>
            <a:r>
              <a:rPr lang="cs-CZ" dirty="0" err="1"/>
              <a:t>ug</a:t>
            </a:r>
            <a:r>
              <a:rPr lang="cs-CZ" dirty="0"/>
              <a:t>/L</a:t>
            </a:r>
          </a:p>
          <a:p>
            <a:endParaRPr lang="cs-CZ" dirty="0"/>
          </a:p>
          <a:p>
            <a:r>
              <a:rPr lang="cs-CZ" dirty="0"/>
              <a:t>AFP „negativní“ HCC jsou AFP-L3 pozitivní:</a:t>
            </a:r>
          </a:p>
          <a:p>
            <a:r>
              <a:rPr lang="cs-CZ" b="1" dirty="0" err="1">
                <a:solidFill>
                  <a:srgbClr val="FF0000"/>
                </a:solidFill>
              </a:rPr>
              <a:t>hs</a:t>
            </a:r>
            <a:r>
              <a:rPr lang="cs-CZ" b="1" dirty="0">
                <a:solidFill>
                  <a:srgbClr val="FF0000"/>
                </a:solidFill>
              </a:rPr>
              <a:t>-AFP-L3</a:t>
            </a:r>
            <a:r>
              <a:rPr lang="cs-CZ" b="1" dirty="0"/>
              <a:t>, 2018</a:t>
            </a:r>
            <a:r>
              <a:rPr lang="cs-CZ" dirty="0"/>
              <a:t>, </a:t>
            </a:r>
            <a:r>
              <a:rPr lang="cs-CZ" b="1" dirty="0"/>
              <a:t>LC-MRM-MS</a:t>
            </a:r>
            <a:r>
              <a:rPr lang="cs-CZ" dirty="0"/>
              <a:t>, </a:t>
            </a:r>
            <a:r>
              <a:rPr lang="cs-CZ" sz="2400" b="1" i="1" dirty="0" err="1"/>
              <a:t>Clinical</a:t>
            </a:r>
            <a:r>
              <a:rPr lang="cs-CZ" sz="2400" b="1" i="1" dirty="0"/>
              <a:t> </a:t>
            </a:r>
            <a:r>
              <a:rPr lang="cs-CZ" sz="2400" b="1" i="1" dirty="0" err="1"/>
              <a:t>Chemistry</a:t>
            </a:r>
            <a:r>
              <a:rPr lang="cs-CZ" sz="2400" b="1" i="1" dirty="0"/>
              <a:t> 1230-38</a:t>
            </a:r>
            <a:r>
              <a:rPr lang="cs-CZ" sz="2400" dirty="0"/>
              <a:t>,</a:t>
            </a:r>
            <a:r>
              <a:rPr lang="cs-CZ" dirty="0"/>
              <a:t> limit kvantifikace 0,051ug/L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Glyko</a:t>
            </a:r>
            <a:r>
              <a:rPr lang="cs-CZ" dirty="0"/>
              <a:t>-</a:t>
            </a:r>
            <a:r>
              <a:rPr lang="cs-CZ" dirty="0" err="1"/>
              <a:t>iso</a:t>
            </a:r>
            <a:r>
              <a:rPr lang="cs-CZ" dirty="0"/>
              <a:t>-formy AFP </a:t>
            </a:r>
            <a:br>
              <a:rPr lang="cs-CZ" dirty="0"/>
            </a:br>
            <a:r>
              <a:rPr lang="cs-CZ" sz="3600" dirty="0"/>
              <a:t>(„</a:t>
            </a:r>
            <a:r>
              <a:rPr lang="cs-CZ" sz="3600" dirty="0" err="1"/>
              <a:t>disease</a:t>
            </a:r>
            <a:r>
              <a:rPr lang="cs-CZ" sz="3600" dirty="0"/>
              <a:t> </a:t>
            </a:r>
            <a:r>
              <a:rPr lang="cs-CZ" sz="3600" dirty="0" err="1"/>
              <a:t>specific</a:t>
            </a:r>
            <a:r>
              <a:rPr lang="cs-CZ" sz="3600" dirty="0"/>
              <a:t> </a:t>
            </a:r>
            <a:r>
              <a:rPr lang="cs-CZ" sz="3600" dirty="0" err="1"/>
              <a:t>isoforms</a:t>
            </a:r>
            <a:r>
              <a:rPr lang="cs-CZ" sz="3600" dirty="0"/>
              <a:t>“) - HCC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1340768"/>
            <a:ext cx="8964488" cy="4896544"/>
          </a:xfrm>
        </p:spPr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cs-CZ" sz="2400" b="1" dirty="0"/>
              <a:t>Název alfa-</a:t>
            </a:r>
            <a:r>
              <a:rPr lang="cs-CZ" sz="2400" b="1" dirty="0" err="1"/>
              <a:t>fetoprotein</a:t>
            </a:r>
            <a:r>
              <a:rPr lang="cs-CZ" sz="2400" b="1" dirty="0"/>
              <a:t> (1967, </a:t>
            </a:r>
            <a:r>
              <a:rPr lang="cs-CZ" sz="2400" b="1" dirty="0" err="1"/>
              <a:t>Gitlin</a:t>
            </a:r>
            <a:r>
              <a:rPr lang="cs-CZ" sz="2400" b="1" dirty="0"/>
              <a:t>)</a:t>
            </a:r>
          </a:p>
          <a:p>
            <a:pPr marL="624078" indent="-514350">
              <a:buFont typeface="+mj-lt"/>
              <a:buAutoNum type="arabicPeriod"/>
            </a:pPr>
            <a:endParaRPr lang="cs-CZ" sz="2400" b="1" dirty="0"/>
          </a:p>
          <a:p>
            <a:pPr marL="624078" indent="-514350">
              <a:buFont typeface="+mj-lt"/>
              <a:buAutoNum type="arabicPeriod"/>
            </a:pPr>
            <a:r>
              <a:rPr lang="cs-CZ" sz="2400" b="1" dirty="0"/>
              <a:t>Praktické využití pro dg. HCC a maligních embryonálních karcinomů (</a:t>
            </a:r>
            <a:r>
              <a:rPr lang="cs-CZ" sz="2400" b="1" dirty="0" err="1"/>
              <a:t>publ</a:t>
            </a:r>
            <a:r>
              <a:rPr lang="cs-CZ" sz="2400" b="1" dirty="0"/>
              <a:t>. 1968)</a:t>
            </a:r>
          </a:p>
          <a:p>
            <a:pPr marL="624078" indent="-514350">
              <a:buFont typeface="+mj-lt"/>
              <a:buAutoNum type="arabicPeriod"/>
            </a:pPr>
            <a:endParaRPr lang="cs-CZ" sz="2400" b="1" dirty="0"/>
          </a:p>
          <a:p>
            <a:pPr marL="624078" indent="-514350">
              <a:buFont typeface="+mj-lt"/>
              <a:buAutoNum type="arabicPeriod"/>
            </a:pPr>
            <a:r>
              <a:rPr lang="cs-CZ" sz="2400" b="1" dirty="0"/>
              <a:t>Polymerizace AFP (</a:t>
            </a:r>
            <a:r>
              <a:rPr lang="cs-CZ" sz="2400" b="1" dirty="0" err="1"/>
              <a:t>publ</a:t>
            </a:r>
            <a:r>
              <a:rPr lang="cs-CZ" sz="2400" b="1" dirty="0"/>
              <a:t>. </a:t>
            </a:r>
            <a:r>
              <a:rPr lang="cs-CZ" sz="2400" b="1" u="sng" dirty="0"/>
              <a:t>1966</a:t>
            </a:r>
            <a:r>
              <a:rPr lang="cs-CZ" sz="2400" b="1" dirty="0"/>
              <a:t>)</a:t>
            </a:r>
          </a:p>
          <a:p>
            <a:pPr marL="624078" indent="-514350">
              <a:buFont typeface="+mj-lt"/>
              <a:buAutoNum type="arabicPeriod"/>
            </a:pPr>
            <a:endParaRPr lang="cs-CZ" sz="2400" b="1" dirty="0"/>
          </a:p>
          <a:p>
            <a:pPr marL="624078" indent="-514350">
              <a:buFont typeface="+mj-lt"/>
              <a:buAutoNum type="arabicPeriod"/>
            </a:pPr>
            <a:r>
              <a:rPr lang="cs-CZ" sz="2400" b="1" dirty="0"/>
              <a:t>Sérové koncentrace AFP u plodů dle věku  (</a:t>
            </a:r>
            <a:r>
              <a:rPr lang="cs-CZ" sz="2400" b="1" dirty="0" err="1"/>
              <a:t>publ</a:t>
            </a:r>
            <a:r>
              <a:rPr lang="cs-CZ" sz="2400" b="1" dirty="0"/>
              <a:t>. </a:t>
            </a:r>
            <a:r>
              <a:rPr lang="cs-CZ" sz="2400" b="1" u="sng" dirty="0"/>
              <a:t>1966</a:t>
            </a:r>
            <a:r>
              <a:rPr lang="cs-CZ" sz="2400" b="1" dirty="0"/>
              <a:t>)</a:t>
            </a:r>
          </a:p>
          <a:p>
            <a:pPr marL="624078" indent="-514350">
              <a:buFont typeface="+mj-lt"/>
              <a:buAutoNum type="arabicPeriod"/>
            </a:pPr>
            <a:endParaRPr lang="cs-CZ" sz="2400" b="1" dirty="0"/>
          </a:p>
          <a:p>
            <a:pPr marL="624078" indent="-514350">
              <a:buFont typeface="+mj-lt"/>
              <a:buAutoNum type="arabicPeriod"/>
            </a:pPr>
            <a:r>
              <a:rPr lang="cs-CZ" sz="2400" b="1" dirty="0"/>
              <a:t>Fylogenetické vztahy AFP u savců (</a:t>
            </a:r>
            <a:r>
              <a:rPr lang="cs-CZ" sz="2400" b="1" dirty="0" err="1"/>
              <a:t>publ</a:t>
            </a:r>
            <a:r>
              <a:rPr lang="cs-CZ" sz="2400" b="1" dirty="0"/>
              <a:t>. 1974)</a:t>
            </a:r>
          </a:p>
          <a:p>
            <a:pPr marL="624078" indent="-514350">
              <a:buFont typeface="+mj-lt"/>
              <a:buAutoNum type="arabicPeriod"/>
            </a:pPr>
            <a:endParaRPr lang="cs-CZ" sz="2400" b="1" dirty="0"/>
          </a:p>
          <a:p>
            <a:pPr marL="624078" indent="-514350">
              <a:buFont typeface="+mj-lt"/>
              <a:buAutoNum type="arabicPeriod"/>
            </a:pPr>
            <a:r>
              <a:rPr lang="cs-CZ" sz="2400" b="1" dirty="0"/>
              <a:t>Předpověděl využití AFP-L3 a AFP-P4 - !! – pro dg.HCC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Prof. Masopust a AFP: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E60F03F0-1A6A-4C99-A51A-04B881D9881D}" type="slidenum">
              <a:rPr lang="cs-CZ" altLang="cs-CZ" smtClean="0"/>
              <a:pPr>
                <a:defRPr/>
              </a:pPr>
              <a:t>18</a:t>
            </a:fld>
            <a:endParaRPr lang="cs-CZ" altLang="cs-CZ"/>
          </a:p>
        </p:txBody>
      </p:sp>
      <p:pic>
        <p:nvPicPr>
          <p:cNvPr id="39939" name="Obrázek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107504" y="3140968"/>
            <a:ext cx="2361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Leden 2009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611188" y="2636838"/>
            <a:ext cx="80660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4000" u="sng">
              <a:solidFill>
                <a:schemeClr val="tx2"/>
              </a:solidFill>
              <a:latin typeface="Old English Text MT" pitchFamily="66" charset="0"/>
              <a:cs typeface="Arial" charset="0"/>
            </a:endParaRPr>
          </a:p>
        </p:txBody>
      </p:sp>
      <p:pic>
        <p:nvPicPr>
          <p:cNvPr id="2051" name="Obrázek 3" descr="DSC_4464_44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4225"/>
            <a:ext cx="9144000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ovéPole 4"/>
          <p:cNvSpPr txBox="1">
            <a:spLocks noChangeArrowheads="1"/>
          </p:cNvSpPr>
          <p:nvPr/>
        </p:nvSpPr>
        <p:spPr bwMode="auto">
          <a:xfrm>
            <a:off x="-7750" y="142875"/>
            <a:ext cx="890023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600" b="1" dirty="0"/>
              <a:t>Prof. MUDr. Jaroslav Masopust, DrSc.</a:t>
            </a:r>
          </a:p>
          <a:p>
            <a:pPr algn="ctr"/>
            <a:endParaRPr lang="cs-CZ" sz="3600" b="1" dirty="0"/>
          </a:p>
          <a:p>
            <a:pPr algn="ctr"/>
            <a:r>
              <a:rPr lang="cs-CZ" sz="4000" b="1" dirty="0"/>
              <a:t>(28.1. 1929 – 23.7. 2012)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481328"/>
            <a:ext cx="8712968" cy="4525963"/>
          </a:xfrm>
        </p:spPr>
        <p:txBody>
          <a:bodyPr/>
          <a:lstStyle/>
          <a:p>
            <a:r>
              <a:rPr lang="cs-CZ" b="1" u="sng" dirty="0"/>
              <a:t>1956</a:t>
            </a:r>
            <a:r>
              <a:rPr lang="cs-CZ" dirty="0"/>
              <a:t>, </a:t>
            </a:r>
            <a:r>
              <a:rPr lang="cs-CZ" dirty="0" err="1"/>
              <a:t>Bergstrand</a:t>
            </a:r>
            <a:r>
              <a:rPr lang="cs-CZ" dirty="0"/>
              <a:t> a </a:t>
            </a:r>
            <a:r>
              <a:rPr lang="cs-CZ" dirty="0" err="1"/>
              <a:t>Czar</a:t>
            </a:r>
            <a:r>
              <a:rPr lang="cs-CZ" dirty="0"/>
              <a:t>, </a:t>
            </a:r>
            <a:r>
              <a:rPr lang="cs-CZ" dirty="0" err="1"/>
              <a:t>Scand</a:t>
            </a:r>
            <a:r>
              <a:rPr lang="cs-CZ" dirty="0"/>
              <a:t> J </a:t>
            </a:r>
            <a:r>
              <a:rPr lang="cs-CZ" dirty="0" err="1"/>
              <a:t>Clin</a:t>
            </a:r>
            <a:r>
              <a:rPr lang="cs-CZ" dirty="0"/>
              <a:t> </a:t>
            </a:r>
            <a:r>
              <a:rPr lang="cs-CZ" dirty="0" err="1"/>
              <a:t>Lab</a:t>
            </a:r>
            <a:r>
              <a:rPr lang="cs-CZ" dirty="0"/>
              <a:t> </a:t>
            </a:r>
            <a:r>
              <a:rPr lang="cs-CZ" dirty="0" err="1"/>
              <a:t>Invest</a:t>
            </a:r>
            <a:r>
              <a:rPr lang="cs-CZ" dirty="0"/>
              <a:t>, pupečníková krev, substance X</a:t>
            </a:r>
          </a:p>
          <a:p>
            <a:endParaRPr lang="cs-CZ" dirty="0"/>
          </a:p>
          <a:p>
            <a:r>
              <a:rPr lang="cs-CZ" b="1" u="sng" dirty="0"/>
              <a:t>1963</a:t>
            </a:r>
            <a:r>
              <a:rPr lang="cs-CZ" dirty="0"/>
              <a:t>, </a:t>
            </a:r>
            <a:r>
              <a:rPr lang="cs-CZ" dirty="0" err="1"/>
              <a:t>Abelev</a:t>
            </a:r>
            <a:r>
              <a:rPr lang="cs-CZ" dirty="0"/>
              <a:t> a kol., </a:t>
            </a:r>
            <a:r>
              <a:rPr lang="cs-CZ" dirty="0" err="1"/>
              <a:t>Transplant</a:t>
            </a:r>
            <a:r>
              <a:rPr lang="cs-CZ" dirty="0"/>
              <a:t> Bull, </a:t>
            </a:r>
            <a:br>
              <a:rPr lang="cs-CZ" dirty="0"/>
            </a:br>
            <a:r>
              <a:rPr lang="cs-CZ" dirty="0"/>
              <a:t>myši s transplantovaným HCC</a:t>
            </a:r>
          </a:p>
          <a:p>
            <a:endParaRPr lang="cs-CZ" dirty="0"/>
          </a:p>
          <a:p>
            <a:r>
              <a:rPr lang="cs-CZ" b="1" u="sng" dirty="0"/>
              <a:t>1964</a:t>
            </a:r>
            <a:r>
              <a:rPr lang="cs-CZ" dirty="0"/>
              <a:t>, </a:t>
            </a:r>
            <a:r>
              <a:rPr lang="cs-CZ" dirty="0" err="1"/>
              <a:t>Tatarinov</a:t>
            </a:r>
            <a:r>
              <a:rPr lang="cs-CZ" dirty="0"/>
              <a:t>, </a:t>
            </a:r>
            <a:r>
              <a:rPr lang="cs-CZ" dirty="0" err="1"/>
              <a:t>Vopi</a:t>
            </a:r>
            <a:r>
              <a:rPr lang="cs-CZ" dirty="0"/>
              <a:t> Med </a:t>
            </a:r>
            <a:r>
              <a:rPr lang="cs-CZ" dirty="0" err="1"/>
              <a:t>Khim</a:t>
            </a:r>
            <a:r>
              <a:rPr lang="cs-CZ" dirty="0"/>
              <a:t>, pacienti s HCC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AFP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Historie AFP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/>
          </a:p>
          <a:p>
            <a:r>
              <a:rPr lang="cs-CZ" sz="2800" b="1" dirty="0"/>
              <a:t>Masopust J. a kol.:</a:t>
            </a:r>
            <a:endParaRPr lang="cs-CZ" sz="2800" dirty="0"/>
          </a:p>
          <a:p>
            <a:r>
              <a:rPr lang="en-US" b="1" i="1" dirty="0"/>
              <a:t>Occurrence of fetoprotein in patients with </a:t>
            </a:r>
            <a:r>
              <a:rPr lang="en-US" b="1" i="1" dirty="0" err="1"/>
              <a:t>neoplasms</a:t>
            </a:r>
            <a:r>
              <a:rPr lang="en-US" b="1" i="1" dirty="0"/>
              <a:t> and non-</a:t>
            </a:r>
            <a:r>
              <a:rPr lang="en-US" b="1" i="1" dirty="0" err="1"/>
              <a:t>neoplastic</a:t>
            </a:r>
            <a:r>
              <a:rPr lang="en-US" b="1" i="1" dirty="0"/>
              <a:t> diseases.</a:t>
            </a:r>
            <a:endParaRPr lang="cs-CZ" b="1" i="1" dirty="0"/>
          </a:p>
          <a:p>
            <a:endParaRPr lang="cs-CZ" i="1" dirty="0">
              <a:hlinkClick r:id="rId2" tooltip="International journal of cancer."/>
            </a:endParaRPr>
          </a:p>
          <a:p>
            <a:r>
              <a:rPr lang="en-US" dirty="0" err="1">
                <a:hlinkClick r:id="rId2" tooltip="International journal of cancer."/>
              </a:rPr>
              <a:t>Int</a:t>
            </a:r>
            <a:r>
              <a:rPr lang="en-US" dirty="0">
                <a:hlinkClick r:id="rId2" tooltip="International journal of cancer."/>
              </a:rPr>
              <a:t> J Cancer.</a:t>
            </a:r>
            <a:r>
              <a:rPr lang="en-US" dirty="0"/>
              <a:t> </a:t>
            </a:r>
            <a:r>
              <a:rPr lang="en-US" b="1" u="sng" dirty="0"/>
              <a:t>1968</a:t>
            </a:r>
            <a:r>
              <a:rPr lang="en-US" dirty="0"/>
              <a:t> May 15;3(3):364-73</a:t>
            </a:r>
            <a:endParaRPr lang="cs-CZ" dirty="0"/>
          </a:p>
          <a:p>
            <a:endParaRPr lang="cs-CZ" dirty="0"/>
          </a:p>
          <a:p>
            <a:r>
              <a:rPr lang="cs-CZ" dirty="0"/>
              <a:t>Počet citací (Web </a:t>
            </a:r>
            <a:r>
              <a:rPr lang="cs-CZ" dirty="0" err="1"/>
              <a:t>of</a:t>
            </a:r>
            <a:r>
              <a:rPr lang="cs-CZ" dirty="0"/>
              <a:t> Science)  = 266</a:t>
            </a:r>
          </a:p>
          <a:p>
            <a:r>
              <a:rPr lang="cs-CZ" dirty="0"/>
              <a:t>AFP – 1. nádorový </a:t>
            </a:r>
            <a:r>
              <a:rPr lang="cs-CZ" dirty="0" err="1"/>
              <a:t>marker</a:t>
            </a:r>
            <a:r>
              <a:rPr lang="cs-CZ" dirty="0"/>
              <a:t> moderní medicíny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100" i="1" dirty="0"/>
              <a:t>Masopust J. et al.: </a:t>
            </a:r>
            <a:r>
              <a:rPr lang="cs-CZ" sz="2100" i="1" dirty="0" err="1"/>
              <a:t>Occurence</a:t>
            </a:r>
            <a:r>
              <a:rPr lang="cs-CZ" sz="2100" i="1" dirty="0"/>
              <a:t> </a:t>
            </a:r>
            <a:r>
              <a:rPr lang="cs-CZ" sz="2100" i="1" dirty="0" err="1"/>
              <a:t>of</a:t>
            </a:r>
            <a:r>
              <a:rPr lang="cs-CZ" sz="2100" i="1" dirty="0"/>
              <a:t> fetoprotein in </a:t>
            </a:r>
            <a:r>
              <a:rPr lang="cs-CZ" sz="2100" i="1" dirty="0" err="1"/>
              <a:t>patients</a:t>
            </a:r>
            <a:r>
              <a:rPr lang="cs-CZ" sz="2100" i="1" dirty="0"/>
              <a:t> </a:t>
            </a:r>
            <a:r>
              <a:rPr lang="cs-CZ" sz="2100" i="1" dirty="0" err="1"/>
              <a:t>with</a:t>
            </a:r>
            <a:r>
              <a:rPr lang="cs-CZ" sz="2100" i="1" dirty="0"/>
              <a:t> </a:t>
            </a:r>
            <a:r>
              <a:rPr lang="cs-CZ" sz="2100" i="1" dirty="0" err="1"/>
              <a:t>neoplasms</a:t>
            </a:r>
            <a:r>
              <a:rPr lang="cs-CZ" sz="2100" i="1" dirty="0"/>
              <a:t> and non-</a:t>
            </a:r>
            <a:r>
              <a:rPr lang="cs-CZ" sz="2100" i="1" dirty="0" err="1"/>
              <a:t>neoplastic</a:t>
            </a:r>
            <a:r>
              <a:rPr lang="cs-CZ" sz="2100" i="1" dirty="0"/>
              <a:t> </a:t>
            </a:r>
            <a:r>
              <a:rPr lang="cs-CZ" sz="2100" i="1" dirty="0" err="1"/>
              <a:t>diseases</a:t>
            </a:r>
            <a:endParaRPr lang="cs-CZ" sz="21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628801"/>
            <a:ext cx="8136904" cy="3743300"/>
          </a:xfrm>
        </p:spPr>
        <p:txBody>
          <a:bodyPr>
            <a:normAutofit fontScale="70000" lnSpcReduction="20000"/>
          </a:bodyPr>
          <a:lstStyle/>
          <a:p>
            <a:r>
              <a:rPr lang="cs-CZ" b="1" i="1" dirty="0"/>
              <a:t>International </a:t>
            </a:r>
            <a:r>
              <a:rPr lang="cs-CZ" b="1" i="1" dirty="0" err="1"/>
              <a:t>Journal</a:t>
            </a:r>
            <a:r>
              <a:rPr lang="cs-CZ" b="1" i="1" dirty="0"/>
              <a:t> </a:t>
            </a:r>
            <a:r>
              <a:rPr lang="cs-CZ" b="1" i="1" dirty="0" err="1"/>
              <a:t>of</a:t>
            </a:r>
            <a:r>
              <a:rPr lang="cs-CZ" b="1" i="1" dirty="0"/>
              <a:t> </a:t>
            </a:r>
            <a:r>
              <a:rPr lang="cs-CZ" b="1" i="1" dirty="0" err="1"/>
              <a:t>Cancer</a:t>
            </a:r>
            <a:r>
              <a:rPr lang="cs-CZ" b="1" i="1" dirty="0"/>
              <a:t>, květen </a:t>
            </a:r>
            <a:r>
              <a:rPr lang="cs-CZ" b="1" i="1" dirty="0">
                <a:solidFill>
                  <a:srgbClr val="FF0000"/>
                </a:solidFill>
              </a:rPr>
              <a:t>1968</a:t>
            </a:r>
            <a:r>
              <a:rPr lang="cs-CZ" b="1" i="1" dirty="0"/>
              <a:t>, Vol. 3, </a:t>
            </a:r>
            <a:r>
              <a:rPr lang="cs-CZ" b="1" i="1" dirty="0" err="1"/>
              <a:t>Issue</a:t>
            </a:r>
            <a:r>
              <a:rPr lang="cs-CZ" b="1" i="1" dirty="0"/>
              <a:t> 3, str. 364-373</a:t>
            </a:r>
          </a:p>
          <a:p>
            <a:r>
              <a:rPr lang="cs-CZ" b="1" dirty="0"/>
              <a:t>Soubor 248 pacientů s tumorem, 484 pacientů s nenádorovým onemocněním</a:t>
            </a:r>
          </a:p>
          <a:p>
            <a:r>
              <a:rPr lang="cs-CZ" b="1" dirty="0"/>
              <a:t>Sérum vyšetřeno na fetoprotein imunochemicky se specifickým antisérem proti fetálnímu proteinu absorbovaného se sérem dospělých osob</a:t>
            </a:r>
          </a:p>
          <a:p>
            <a:r>
              <a:rPr lang="cs-CZ" b="1" dirty="0">
                <a:solidFill>
                  <a:srgbClr val="FF0000"/>
                </a:solidFill>
              </a:rPr>
              <a:t>Výsledky: (objev AFP jako 1. nádorového </a:t>
            </a:r>
            <a:r>
              <a:rPr lang="cs-CZ" b="1" dirty="0" err="1">
                <a:solidFill>
                  <a:srgbClr val="FF0000"/>
                </a:solidFill>
              </a:rPr>
              <a:t>markeru</a:t>
            </a:r>
            <a:r>
              <a:rPr lang="cs-CZ" b="1" dirty="0">
                <a:solidFill>
                  <a:srgbClr val="FF0000"/>
                </a:solidFill>
              </a:rPr>
              <a:t>)</a:t>
            </a:r>
          </a:p>
          <a:p>
            <a:r>
              <a:rPr lang="cs-CZ" b="1" dirty="0"/>
              <a:t>Fetoprotein přítomen pouze: HCC a maligní nediferencovaný teratom</a:t>
            </a:r>
          </a:p>
          <a:p>
            <a:r>
              <a:rPr lang="cs-CZ" b="1" dirty="0"/>
              <a:t>Neprokázán: embryonální tumory, </a:t>
            </a:r>
            <a:r>
              <a:rPr lang="cs-CZ" b="1" dirty="0" err="1"/>
              <a:t>chorionepiteliom</a:t>
            </a:r>
            <a:r>
              <a:rPr lang="cs-CZ" b="1" dirty="0"/>
              <a:t>, </a:t>
            </a:r>
            <a:r>
              <a:rPr lang="cs-CZ" b="1" dirty="0" err="1"/>
              <a:t>nefroblastom</a:t>
            </a:r>
            <a:r>
              <a:rPr lang="cs-CZ" b="1" dirty="0"/>
              <a:t>, atd.</a:t>
            </a:r>
          </a:p>
          <a:p>
            <a:r>
              <a:rPr lang="cs-CZ" b="1" dirty="0"/>
              <a:t>Přechodné nízké koncentrace: hepatitidy a jiné jaterní choroby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6467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14" y="900498"/>
            <a:ext cx="2776913" cy="514350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5" y="900499"/>
            <a:ext cx="2938554" cy="5143500"/>
          </a:xfrm>
          <a:prstGeom prst="rect">
            <a:avLst/>
          </a:prstGeom>
        </p:spPr>
      </p:pic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57" y="900498"/>
            <a:ext cx="2691357" cy="496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63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746294"/>
              </p:ext>
            </p:extLst>
          </p:nvPr>
        </p:nvGraphicFramePr>
        <p:xfrm>
          <a:off x="179512" y="2420888"/>
          <a:ext cx="8712963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8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8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81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81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81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81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81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0-10 </a:t>
                      </a:r>
                      <a:r>
                        <a:rPr lang="cs-CZ" dirty="0" err="1"/>
                        <a:t>ug</a:t>
                      </a:r>
                      <a:r>
                        <a:rPr lang="cs-CZ" dirty="0"/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Nad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0-1 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1-15 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Nad 15 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b="1" dirty="0"/>
                        <a:t>2860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2402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245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178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153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599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2108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b="1" dirty="0"/>
                        <a:t>2008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b="1" dirty="0"/>
                        <a:t>3816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3304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274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1157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2530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b="1" dirty="0"/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AFP ve FN Motol – roky 2008 a 2025 </a:t>
            </a:r>
            <a:br>
              <a:rPr lang="cs-CZ" dirty="0"/>
            </a:br>
            <a:r>
              <a:rPr lang="cs-CZ" sz="3600" dirty="0"/>
              <a:t>(bez prenatální diagnostiky)</a:t>
            </a:r>
          </a:p>
        </p:txBody>
      </p:sp>
      <p:sp>
        <p:nvSpPr>
          <p:cNvPr id="5" name="Obdélník 4"/>
          <p:cNvSpPr/>
          <p:nvPr/>
        </p:nvSpPr>
        <p:spPr>
          <a:xfrm>
            <a:off x="395536" y="4437112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cs-CZ" sz="2800" dirty="0"/>
              <a:t>o 33 % více vyšetření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481328"/>
            <a:ext cx="8640960" cy="45259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4q13.3</a:t>
            </a:r>
          </a:p>
          <a:p>
            <a:r>
              <a:rPr lang="cs-CZ" dirty="0"/>
              <a:t>AFP – 15 </a:t>
            </a:r>
            <a:r>
              <a:rPr lang="cs-CZ" dirty="0" err="1"/>
              <a:t>exonů</a:t>
            </a:r>
            <a:r>
              <a:rPr lang="cs-CZ" dirty="0"/>
              <a:t>, 25036 </a:t>
            </a:r>
            <a:r>
              <a:rPr lang="cs-CZ" dirty="0" err="1"/>
              <a:t>bp</a:t>
            </a:r>
            <a:r>
              <a:rPr lang="cs-CZ" dirty="0"/>
              <a:t>, polymorfismy</a:t>
            </a:r>
          </a:p>
          <a:p>
            <a:r>
              <a:rPr lang="cs-CZ" dirty="0"/>
              <a:t>Albuminoid </a:t>
            </a:r>
            <a:r>
              <a:rPr lang="cs-CZ" dirty="0" err="1"/>
              <a:t>supergene</a:t>
            </a:r>
            <a:r>
              <a:rPr lang="cs-CZ" dirty="0"/>
              <a:t> </a:t>
            </a:r>
            <a:r>
              <a:rPr lang="cs-CZ" dirty="0" err="1"/>
              <a:t>family</a:t>
            </a:r>
            <a:endParaRPr lang="cs-CZ" dirty="0"/>
          </a:p>
          <a:p>
            <a:r>
              <a:rPr lang="cs-CZ" dirty="0"/>
              <a:t>Albumin, VDBP, AFP, alfa-albumin (</a:t>
            </a:r>
            <a:r>
              <a:rPr lang="cs-CZ" dirty="0" err="1"/>
              <a:t>afamin</a:t>
            </a:r>
            <a:r>
              <a:rPr lang="cs-CZ" dirty="0"/>
              <a:t>)</a:t>
            </a:r>
          </a:p>
          <a:p>
            <a:r>
              <a:rPr lang="cs-CZ" dirty="0"/>
              <a:t>Tandemové uspořádání</a:t>
            </a:r>
          </a:p>
          <a:p>
            <a:r>
              <a:rPr lang="cs-CZ" dirty="0"/>
              <a:t>Významný stupeň homologie</a:t>
            </a:r>
          </a:p>
          <a:p>
            <a:r>
              <a:rPr lang="cs-CZ" dirty="0"/>
              <a:t>AFP toleruje velké množství genetických variant</a:t>
            </a:r>
          </a:p>
          <a:p>
            <a:endParaRPr lang="cs-CZ" dirty="0"/>
          </a:p>
          <a:p>
            <a:r>
              <a:rPr lang="cs-CZ" b="1" dirty="0"/>
              <a:t>AFP deficience</a:t>
            </a:r>
            <a:r>
              <a:rPr lang="cs-CZ" dirty="0"/>
              <a:t>, AR, 2bp </a:t>
            </a:r>
            <a:r>
              <a:rPr lang="cs-CZ" dirty="0" err="1"/>
              <a:t>del.ex</a:t>
            </a:r>
            <a:r>
              <a:rPr lang="cs-CZ" dirty="0"/>
              <a:t> 8, 318amk, 3x</a:t>
            </a:r>
          </a:p>
          <a:p>
            <a:r>
              <a:rPr lang="cs-CZ" b="1" dirty="0"/>
              <a:t>Hereditární perzistence </a:t>
            </a:r>
            <a:r>
              <a:rPr lang="cs-CZ" dirty="0"/>
              <a:t>AFP, AD, 20x vyšší, 3x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Genetika AFP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591AMK, 70 </a:t>
            </a:r>
            <a:r>
              <a:rPr lang="cs-CZ" dirty="0" err="1"/>
              <a:t>kDa</a:t>
            </a:r>
            <a:r>
              <a:rPr lang="cs-CZ" dirty="0"/>
              <a:t>, glykoprotein – 4 %</a:t>
            </a:r>
          </a:p>
          <a:p>
            <a:endParaRPr lang="cs-CZ" dirty="0"/>
          </a:p>
          <a:p>
            <a:r>
              <a:rPr lang="cs-CZ" b="1" dirty="0" err="1">
                <a:solidFill>
                  <a:srgbClr val="FF0000"/>
                </a:solidFill>
              </a:rPr>
              <a:t>Mikroheterogenita</a:t>
            </a:r>
            <a:r>
              <a:rPr lang="cs-CZ" b="1" dirty="0">
                <a:solidFill>
                  <a:srgbClr val="FF0000"/>
                </a:solidFill>
              </a:rPr>
              <a:t>: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7x</a:t>
            </a:r>
            <a:r>
              <a:rPr lang="cs-CZ" dirty="0"/>
              <a:t> Asn232 + </a:t>
            </a:r>
            <a:r>
              <a:rPr lang="cs-CZ" b="1" dirty="0">
                <a:solidFill>
                  <a:srgbClr val="FF0000"/>
                </a:solidFill>
              </a:rPr>
              <a:t>4x</a:t>
            </a:r>
            <a:r>
              <a:rPr lang="cs-CZ" dirty="0"/>
              <a:t> </a:t>
            </a:r>
            <a:r>
              <a:rPr lang="cs-CZ" dirty="0" err="1"/>
              <a:t>Thr</a:t>
            </a:r>
            <a:r>
              <a:rPr lang="cs-CZ" dirty="0"/>
              <a:t>? (</a:t>
            </a:r>
            <a:r>
              <a:rPr lang="cs-CZ" b="1" dirty="0">
                <a:solidFill>
                  <a:srgbClr val="FF0000"/>
                </a:solidFill>
              </a:rPr>
              <a:t>11</a:t>
            </a:r>
            <a:r>
              <a:rPr lang="cs-CZ" dirty="0"/>
              <a:t>)</a:t>
            </a:r>
          </a:p>
          <a:p>
            <a:r>
              <a:rPr lang="cs-CZ" dirty="0"/>
              <a:t>N-</a:t>
            </a:r>
            <a:r>
              <a:rPr lang="cs-CZ" dirty="0" err="1"/>
              <a:t>glykosylace</a:t>
            </a:r>
            <a:r>
              <a:rPr lang="cs-CZ" dirty="0"/>
              <a:t>, 3 (+1) + (4…, </a:t>
            </a:r>
            <a:r>
              <a:rPr lang="cs-CZ" dirty="0" err="1"/>
              <a:t>4</a:t>
            </a:r>
            <a:r>
              <a:rPr lang="cs-CZ" dirty="0"/>
              <a:t>…) </a:t>
            </a:r>
            <a:br>
              <a:rPr lang="cs-CZ" dirty="0"/>
            </a:br>
            <a:r>
              <a:rPr lang="cs-CZ" dirty="0" err="1"/>
              <a:t>sialylace</a:t>
            </a:r>
            <a:r>
              <a:rPr lang="cs-CZ" dirty="0"/>
              <a:t>, </a:t>
            </a:r>
            <a:r>
              <a:rPr lang="cs-CZ" dirty="0" err="1"/>
              <a:t>fukosylace</a:t>
            </a:r>
            <a:endParaRPr lang="cs-CZ" dirty="0"/>
          </a:p>
          <a:p>
            <a:r>
              <a:rPr lang="cs-CZ" dirty="0"/>
              <a:t>O-</a:t>
            </a:r>
            <a:r>
              <a:rPr lang="cs-CZ" dirty="0" err="1"/>
              <a:t>glykosylace</a:t>
            </a:r>
            <a:r>
              <a:rPr lang="cs-CZ" dirty="0"/>
              <a:t>, 3…(+1), </a:t>
            </a:r>
            <a:r>
              <a:rPr lang="cs-CZ" dirty="0" err="1"/>
              <a:t>sialylace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Concanavalin</a:t>
            </a:r>
            <a:r>
              <a:rPr lang="cs-CZ" dirty="0"/>
              <a:t> A (C), </a:t>
            </a:r>
            <a:r>
              <a:rPr lang="cs-CZ" dirty="0" err="1"/>
              <a:t>lentil</a:t>
            </a:r>
            <a:r>
              <a:rPr lang="cs-CZ" dirty="0"/>
              <a:t>-</a:t>
            </a:r>
            <a:r>
              <a:rPr lang="cs-CZ" dirty="0" err="1"/>
              <a:t>lektin</a:t>
            </a:r>
            <a:r>
              <a:rPr lang="cs-CZ" dirty="0"/>
              <a:t> (L), P, A, R:</a:t>
            </a:r>
          </a:p>
          <a:p>
            <a:r>
              <a:rPr lang="cs-CZ" b="1" dirty="0">
                <a:solidFill>
                  <a:srgbClr val="FF0000"/>
                </a:solidFill>
              </a:rPr>
              <a:t>19</a:t>
            </a:r>
            <a:r>
              <a:rPr lang="cs-CZ" dirty="0"/>
              <a:t> </a:t>
            </a:r>
            <a:r>
              <a:rPr lang="cs-CZ" dirty="0" err="1"/>
              <a:t>glyko</a:t>
            </a:r>
            <a:r>
              <a:rPr lang="cs-CZ" dirty="0"/>
              <a:t>-</a:t>
            </a:r>
            <a:r>
              <a:rPr lang="cs-CZ" dirty="0" err="1"/>
              <a:t>iso</a:t>
            </a:r>
            <a:r>
              <a:rPr lang="cs-CZ" dirty="0"/>
              <a:t>-forem</a:t>
            </a:r>
          </a:p>
          <a:p>
            <a:endParaRPr lang="cs-CZ" dirty="0"/>
          </a:p>
          <a:p>
            <a:r>
              <a:rPr lang="cs-CZ" sz="3200" dirty="0"/>
              <a:t>MS – </a:t>
            </a:r>
            <a:r>
              <a:rPr lang="cs-CZ" sz="3200" b="1" dirty="0">
                <a:solidFill>
                  <a:srgbClr val="FF0000"/>
                </a:solidFill>
              </a:rPr>
              <a:t>25</a:t>
            </a:r>
            <a:r>
              <a:rPr lang="cs-CZ" sz="3200" dirty="0"/>
              <a:t> </a:t>
            </a:r>
            <a:r>
              <a:rPr lang="cs-CZ" sz="3200" dirty="0" err="1"/>
              <a:t>glyko</a:t>
            </a:r>
            <a:r>
              <a:rPr lang="cs-CZ" sz="3200" dirty="0"/>
              <a:t>-</a:t>
            </a:r>
            <a:r>
              <a:rPr lang="cs-CZ" sz="3200" dirty="0" err="1"/>
              <a:t>iso</a:t>
            </a:r>
            <a:r>
              <a:rPr lang="cs-CZ" sz="3200" dirty="0"/>
              <a:t>-forem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AFP - primární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44E36B9F7D8AB41B5E2EA6E5A4F64A5" ma:contentTypeVersion="12" ma:contentTypeDescription="Vytvoří nový dokument" ma:contentTypeScope="" ma:versionID="d7518cbeb0a585721d9cbfef7e5b1e9e">
  <xsd:schema xmlns:xsd="http://www.w3.org/2001/XMLSchema" xmlns:xs="http://www.w3.org/2001/XMLSchema" xmlns:p="http://schemas.microsoft.com/office/2006/metadata/properties" xmlns:ns2="103785ad-acb8-44be-9004-2dab229825aa" xmlns:ns3="8fcb8544-2e40-4f02-887e-5cd2f4e94207" targetNamespace="http://schemas.microsoft.com/office/2006/metadata/properties" ma:root="true" ma:fieldsID="3a5502a27e01d3f262a599166fba3471" ns2:_="" ns3:_="">
    <xsd:import namespace="103785ad-acb8-44be-9004-2dab229825aa"/>
    <xsd:import namespace="8fcb8544-2e40-4f02-887e-5cd2f4e942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3785ad-acb8-44be-9004-2dab229825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Značky obrázků" ma:readOnly="false" ma:fieldId="{5cf76f15-5ced-4ddc-b409-7134ff3c332f}" ma:taxonomyMulti="true" ma:sspId="b43e7359-1bb9-4f84-b037-448f316cac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cb8544-2e40-4f02-887e-5cd2f4e9420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6fa252f-2bf0-4a29-bc25-c767b4f79a95}" ma:internalName="TaxCatchAll" ma:showField="CatchAllData" ma:web="8fcb8544-2e40-4f02-887e-5cd2f4e942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3785ad-acb8-44be-9004-2dab229825aa">
      <Terms xmlns="http://schemas.microsoft.com/office/infopath/2007/PartnerControls"/>
    </lcf76f155ced4ddcb4097134ff3c332f>
    <TaxCatchAll xmlns="8fcb8544-2e40-4f02-887e-5cd2f4e94207" xsi:nil="true"/>
  </documentManagement>
</p:properties>
</file>

<file path=customXml/itemProps1.xml><?xml version="1.0" encoding="utf-8"?>
<ds:datastoreItem xmlns:ds="http://schemas.openxmlformats.org/officeDocument/2006/customXml" ds:itemID="{178ED8DA-B003-4F31-A424-D5CC59353F47}"/>
</file>

<file path=customXml/itemProps2.xml><?xml version="1.0" encoding="utf-8"?>
<ds:datastoreItem xmlns:ds="http://schemas.openxmlformats.org/officeDocument/2006/customXml" ds:itemID="{3000E65C-E100-4537-9357-88F93F21052A}"/>
</file>

<file path=customXml/itemProps3.xml><?xml version="1.0" encoding="utf-8"?>
<ds:datastoreItem xmlns:ds="http://schemas.openxmlformats.org/officeDocument/2006/customXml" ds:itemID="{3E1EBC66-F072-4C0D-9844-761A5E32093B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1191</TotalTime>
  <Words>944</Words>
  <Application>Microsoft Office PowerPoint</Application>
  <PresentationFormat>Předvádění na obrazovce (4:3)</PresentationFormat>
  <Paragraphs>169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6" baseType="lpstr">
      <vt:lpstr>Arial</vt:lpstr>
      <vt:lpstr>Calibri</vt:lpstr>
      <vt:lpstr>Lucida Sans Unicode</vt:lpstr>
      <vt:lpstr>Old English Text MT</vt:lpstr>
      <vt:lpstr>Verdana</vt:lpstr>
      <vt:lpstr>Wingdings 2</vt:lpstr>
      <vt:lpstr>Wingdings 3</vt:lpstr>
      <vt:lpstr>Shluk</vt:lpstr>
      <vt:lpstr>Alfa-fetoprotein včera, dnes a zítra</vt:lpstr>
      <vt:lpstr>Prezentace aplikace PowerPoint</vt:lpstr>
      <vt:lpstr>Historie AFP</vt:lpstr>
      <vt:lpstr>Historie AFP</vt:lpstr>
      <vt:lpstr>Masopust J. et al.: Occurence of fetoprotein in patients with neoplasms and non-neoplastic diseases</vt:lpstr>
      <vt:lpstr>Prezentace aplikace PowerPoint</vt:lpstr>
      <vt:lpstr>AFP ve FN Motol – roky 2008 a 2025  (bez prenatální diagnostiky)</vt:lpstr>
      <vt:lpstr>Genetika AFP</vt:lpstr>
      <vt:lpstr>Struktura AFP - primární</vt:lpstr>
      <vt:lpstr>Struktura AFP</vt:lpstr>
      <vt:lpstr>Fyziologie AFP</vt:lpstr>
      <vt:lpstr>Fyziologické funkce AFP</vt:lpstr>
      <vt:lpstr>Patologie AFP</vt:lpstr>
      <vt:lpstr>AFP – rozhodovací limity pro HCC, šedá zóna !!! – řešení?</vt:lpstr>
      <vt:lpstr>Tumorové markery HCC </vt:lpstr>
      <vt:lpstr>Glyko-iso-formy AFP  („disease specific isoforms“) - HCC</vt:lpstr>
      <vt:lpstr>Prof. Masopust a AFP:</vt:lpstr>
      <vt:lpstr>Prezentace aplikace PowerPoint</vt:lpstr>
    </vt:vector>
  </TitlesOfParts>
  <Company>FN Motol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Alfa fetoprotein</dc:title>
  <dc:creator>biochemie</dc:creator>
  <cp:lastModifiedBy>Richard Průša 7839</cp:lastModifiedBy>
  <cp:revision>120</cp:revision>
  <dcterms:created xsi:type="dcterms:W3CDTF">2019-01-20T10:22:41Z</dcterms:created>
  <dcterms:modified xsi:type="dcterms:W3CDTF">2026-03-20T12:28:10Z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0x010100D44E36B9F7D8AB41B5E2EA6E5A4F64A5</vt:lpwstr>
  </property>
</Properties>
</file>