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17.xml" ContentType="application/vnd.openxmlformats-officedocument.presentationml.slide+xml"/>
  <Override PartName="/ppt/slides/slide15.xml" ContentType="application/vnd.openxmlformats-officedocument.presentationml.slide+xml"/>
  <Override PartName="/ppt/slides/slide19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slides/slide22.xml" ContentType="application/vnd.openxmlformats-officedocument.presentationml.slide+xml"/>
  <Override PartName="/ppt/slides/slide21.xml" ContentType="application/vnd.openxmlformats-officedocument.presentationml.slide+xml"/>
  <Override PartName="/ppt/slides/slide20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27.xml" ContentType="application/vnd.openxmlformats-officedocument.presentationml.slide+xml"/>
  <Override PartName="/ppt/slides/slide31.xml" ContentType="application/vnd.openxmlformats-officedocument.presentationml.slide+xml"/>
  <Override PartName="/ppt/slides/slide26.xml" ContentType="application/vnd.openxmlformats-officedocument.presentationml.slide+xml"/>
  <Override PartName="/ppt/slides/slide30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82" r:id="rId4"/>
    <p:sldId id="272" r:id="rId5"/>
    <p:sldId id="263" r:id="rId6"/>
    <p:sldId id="269" r:id="rId7"/>
    <p:sldId id="274" r:id="rId8"/>
    <p:sldId id="275" r:id="rId9"/>
    <p:sldId id="276" r:id="rId10"/>
    <p:sldId id="277" r:id="rId11"/>
    <p:sldId id="278" r:id="rId12"/>
    <p:sldId id="273" r:id="rId13"/>
    <p:sldId id="283" r:id="rId14"/>
    <p:sldId id="284" r:id="rId15"/>
    <p:sldId id="288" r:id="rId16"/>
    <p:sldId id="265" r:id="rId17"/>
    <p:sldId id="262" r:id="rId18"/>
    <p:sldId id="285" r:id="rId19"/>
    <p:sldId id="261" r:id="rId20"/>
    <p:sldId id="271" r:id="rId21"/>
    <p:sldId id="264" r:id="rId22"/>
    <p:sldId id="270" r:id="rId23"/>
    <p:sldId id="279" r:id="rId24"/>
    <p:sldId id="280" r:id="rId25"/>
    <p:sldId id="267" r:id="rId26"/>
    <p:sldId id="281" r:id="rId27"/>
    <p:sldId id="266" r:id="rId28"/>
    <p:sldId id="286" r:id="rId29"/>
    <p:sldId id="268" r:id="rId30"/>
    <p:sldId id="287" r:id="rId31"/>
    <p:sldId id="289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49D7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01" autoAdjust="0"/>
  </p:normalViewPr>
  <p:slideViewPr>
    <p:cSldViewPr snapToGrid="0">
      <p:cViewPr varScale="1">
        <p:scale>
          <a:sx n="83" d="100"/>
          <a:sy n="83" d="100"/>
        </p:scale>
        <p:origin x="68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ustomXml" Target="../customXml/item3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openxmlformats.org/officeDocument/2006/relationships/customXml" Target="../customXml/item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E2BA3DA-C83B-4340-AD11-0D49CECF7B53}"/>
              </a:ext>
            </a:extLst>
          </p:cNvPr>
          <p:cNvSpPr txBox="1"/>
          <p:nvPr/>
        </p:nvSpPr>
        <p:spPr>
          <a:xfrm flipH="1">
            <a:off x="1079863" y="1680754"/>
            <a:ext cx="10398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Stanovení volné N-terminální 30 </a:t>
            </a:r>
            <a:r>
              <a:rPr lang="cs-CZ" sz="2800" b="1" dirty="0" err="1"/>
              <a:t>kD</a:t>
            </a:r>
            <a:r>
              <a:rPr lang="cs-CZ" sz="2800" b="1" dirty="0"/>
              <a:t>-domény </a:t>
            </a:r>
            <a:r>
              <a:rPr lang="cs-CZ" sz="2800" b="1" dirty="0" err="1"/>
              <a:t>fibronektinu</a:t>
            </a:r>
            <a:r>
              <a:rPr lang="cs-CZ" sz="2800" b="1" dirty="0"/>
              <a:t> v plazmě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8007EBB1-AAFF-4D89-93D6-5454255C4002}"/>
              </a:ext>
            </a:extLst>
          </p:cNvPr>
          <p:cNvSpPr txBox="1"/>
          <p:nvPr/>
        </p:nvSpPr>
        <p:spPr>
          <a:xfrm>
            <a:off x="3161211" y="2743200"/>
            <a:ext cx="58695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Jan Škrha</a:t>
            </a:r>
          </a:p>
          <a:p>
            <a:pPr algn="ctr"/>
            <a:r>
              <a:rPr lang="cs-CZ" sz="2400" b="1" dirty="0"/>
              <a:t>III. interní klinika 1. LF UK a VFN, Praha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1CAE661D-1F03-4CA9-A0C9-49AB2813D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206" y="3574197"/>
            <a:ext cx="6505302" cy="2477114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0710FBDC-22A8-43AF-8057-5BED3A729C31}"/>
              </a:ext>
            </a:extLst>
          </p:cNvPr>
          <p:cNvSpPr txBox="1"/>
          <p:nvPr/>
        </p:nvSpPr>
        <p:spPr>
          <a:xfrm>
            <a:off x="5852161" y="5556068"/>
            <a:ext cx="27257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25. března 2026, Praha</a:t>
            </a:r>
          </a:p>
        </p:txBody>
      </p:sp>
    </p:spTree>
    <p:extLst>
      <p:ext uri="{BB962C8B-B14F-4D97-AF65-F5344CB8AC3E}">
        <p14:creationId xmlns:p14="http://schemas.microsoft.com/office/powerpoint/2010/main" val="2076309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1F36CD4-6240-4A5C-959A-8A0DE6738B8D}"/>
              </a:ext>
            </a:extLst>
          </p:cNvPr>
          <p:cNvSpPr txBox="1"/>
          <p:nvPr/>
        </p:nvSpPr>
        <p:spPr>
          <a:xfrm>
            <a:off x="1689990" y="766702"/>
            <a:ext cx="9675223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rgbClr val="FF0000"/>
                </a:solidFill>
              </a:rPr>
              <a:t>Fibronektin</a:t>
            </a:r>
            <a:r>
              <a:rPr lang="cs-CZ" sz="3200" b="1" dirty="0"/>
              <a:t> </a:t>
            </a:r>
            <a:r>
              <a:rPr lang="cs-CZ" sz="2800" b="1" dirty="0"/>
              <a:t>– </a:t>
            </a:r>
            <a:r>
              <a:rPr lang="cs-CZ" sz="2800" b="1" dirty="0" err="1"/>
              <a:t>multidoménový</a:t>
            </a:r>
            <a:r>
              <a:rPr lang="cs-CZ" sz="2800" b="1" dirty="0"/>
              <a:t> protein, </a:t>
            </a:r>
            <a:r>
              <a:rPr lang="cs-CZ" sz="2800" b="1" dirty="0" err="1"/>
              <a:t>m.h</a:t>
            </a:r>
            <a:r>
              <a:rPr lang="cs-CZ" sz="2800" b="1" dirty="0"/>
              <a:t>. 450 </a:t>
            </a:r>
            <a:r>
              <a:rPr lang="cs-CZ" sz="2800" b="1" dirty="0" err="1"/>
              <a:t>kDa</a:t>
            </a:r>
            <a:endParaRPr lang="cs-CZ" sz="2800" b="1" dirty="0"/>
          </a:p>
          <a:p>
            <a:r>
              <a:rPr lang="cs-CZ" sz="2800" b="1" dirty="0"/>
              <a:t>   dvě formy:  a) solubilní: v plazmě a dalších </a:t>
            </a:r>
            <a:r>
              <a:rPr lang="cs-CZ" sz="2800" b="1" dirty="0" err="1"/>
              <a:t>biol.tekutinách</a:t>
            </a:r>
            <a:endParaRPr lang="cs-CZ" sz="2800" b="1" dirty="0"/>
          </a:p>
          <a:p>
            <a:r>
              <a:rPr lang="cs-CZ" sz="2800" b="1" dirty="0"/>
              <a:t>                       b) fibrilární: v pojivové tkáni</a:t>
            </a:r>
          </a:p>
          <a:p>
            <a:endParaRPr lang="cs-CZ" sz="2800" b="1" dirty="0"/>
          </a:p>
          <a:p>
            <a:endParaRPr lang="cs-CZ" sz="2800" b="1" dirty="0"/>
          </a:p>
          <a:p>
            <a:r>
              <a:rPr lang="cs-CZ" sz="2800" b="1" dirty="0"/>
              <a:t>                      interakce pojiva a buněk           ovlivnění struktury   </a:t>
            </a:r>
          </a:p>
          <a:p>
            <a:r>
              <a:rPr lang="cs-CZ" sz="2800" b="1" dirty="0"/>
              <a:t>                                                                             a funkce pojiva </a:t>
            </a:r>
          </a:p>
          <a:p>
            <a:endParaRPr lang="cs-CZ" sz="2800" b="1" dirty="0"/>
          </a:p>
          <a:p>
            <a:r>
              <a:rPr lang="cs-CZ" sz="2800" b="1" dirty="0">
                <a:solidFill>
                  <a:srgbClr val="3333FF"/>
                </a:solidFill>
              </a:rPr>
              <a:t>Funkce:</a:t>
            </a:r>
            <a:r>
              <a:rPr lang="cs-CZ" sz="2800" b="1" dirty="0"/>
              <a:t>  regulace adheze a migrace buněk, imunitní odpovědi</a:t>
            </a:r>
          </a:p>
          <a:p>
            <a:r>
              <a:rPr lang="cs-CZ" sz="2800" b="1" dirty="0"/>
              <a:t>                a hojení ran</a:t>
            </a:r>
          </a:p>
          <a:p>
            <a:r>
              <a:rPr lang="cs-CZ" sz="2800" b="1" dirty="0">
                <a:solidFill>
                  <a:srgbClr val="3333FF"/>
                </a:solidFill>
              </a:rPr>
              <a:t>Účast:</a:t>
            </a:r>
            <a:r>
              <a:rPr lang="cs-CZ" sz="2800" b="1" dirty="0"/>
              <a:t>  záněty, virové infekce, nádory, </a:t>
            </a:r>
            <a:r>
              <a:rPr lang="cs-CZ" sz="2800" b="1" dirty="0" err="1"/>
              <a:t>fibrotické</a:t>
            </a:r>
            <a:r>
              <a:rPr lang="cs-CZ" sz="2800" b="1" dirty="0"/>
              <a:t> procesy  </a:t>
            </a:r>
          </a:p>
        </p:txBody>
      </p:sp>
      <p:sp>
        <p:nvSpPr>
          <p:cNvPr id="3" name="Šipka: dolů 2">
            <a:extLst>
              <a:ext uri="{FF2B5EF4-FFF2-40B4-BE49-F238E27FC236}">
                <a16:creationId xmlns:a16="http://schemas.microsoft.com/office/drawing/2014/main" id="{15925BCB-BEF7-41C6-B393-D093D4354485}"/>
              </a:ext>
            </a:extLst>
          </p:cNvPr>
          <p:cNvSpPr/>
          <p:nvPr/>
        </p:nvSpPr>
        <p:spPr>
          <a:xfrm>
            <a:off x="5556598" y="2229550"/>
            <a:ext cx="287382" cy="7685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: doprava 3">
            <a:extLst>
              <a:ext uri="{FF2B5EF4-FFF2-40B4-BE49-F238E27FC236}">
                <a16:creationId xmlns:a16="http://schemas.microsoft.com/office/drawing/2014/main" id="{DB2E4D45-31E2-491D-AA5C-9C1275DB8AB7}"/>
              </a:ext>
            </a:extLst>
          </p:cNvPr>
          <p:cNvSpPr/>
          <p:nvPr/>
        </p:nvSpPr>
        <p:spPr>
          <a:xfrm>
            <a:off x="7531265" y="3150325"/>
            <a:ext cx="724988" cy="2786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818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CADFF5E4-44CE-44A4-AD96-0ED88E22F4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8" y="1170896"/>
            <a:ext cx="10566401" cy="4775696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9B583485-2D8F-4C2C-8B7B-ADDA24EEDC19}"/>
              </a:ext>
            </a:extLst>
          </p:cNvPr>
          <p:cNvSpPr txBox="1"/>
          <p:nvPr/>
        </p:nvSpPr>
        <p:spPr>
          <a:xfrm>
            <a:off x="4285672" y="647676"/>
            <a:ext cx="36206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Struktura </a:t>
            </a:r>
            <a:r>
              <a:rPr lang="cs-CZ" sz="2800" b="1" dirty="0" err="1"/>
              <a:t>fibronektinu</a:t>
            </a:r>
            <a:endParaRPr lang="cs-CZ" sz="2800" b="1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2CC7AF0E-0C4F-4ED2-9D3D-CC76CF0B15FF}"/>
              </a:ext>
            </a:extLst>
          </p:cNvPr>
          <p:cNvSpPr txBox="1"/>
          <p:nvPr/>
        </p:nvSpPr>
        <p:spPr>
          <a:xfrm>
            <a:off x="6908800" y="6493164"/>
            <a:ext cx="558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/>
              <a:t>M.F.Alenezi</a:t>
            </a:r>
            <a:r>
              <a:rPr lang="cs-CZ" i="1" dirty="0"/>
              <a:t> et al: </a:t>
            </a:r>
            <a:r>
              <a:rPr lang="en-US" i="1" dirty="0"/>
              <a:t>Archives of Virology (2026) 171:92 </a:t>
            </a:r>
            <a:endParaRPr lang="cs-CZ" i="1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A661CF15-6BBF-4CAE-AC9C-B19FF0475B0C}"/>
              </a:ext>
            </a:extLst>
          </p:cNvPr>
          <p:cNvSpPr txBox="1"/>
          <p:nvPr/>
        </p:nvSpPr>
        <p:spPr>
          <a:xfrm>
            <a:off x="8303492" y="4211843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(Arg-</a:t>
            </a:r>
            <a:r>
              <a:rPr lang="cs-CZ" dirty="0" err="1"/>
              <a:t>Gly</a:t>
            </a:r>
            <a:r>
              <a:rPr lang="cs-CZ" dirty="0"/>
              <a:t>-</a:t>
            </a:r>
            <a:r>
              <a:rPr lang="cs-CZ" dirty="0" err="1"/>
              <a:t>Asp</a:t>
            </a:r>
            <a:r>
              <a:rPr lang="cs-CZ" dirty="0"/>
              <a:t>)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DD4F786-E432-4152-8A29-451AEB065E35}"/>
              </a:ext>
            </a:extLst>
          </p:cNvPr>
          <p:cNvSpPr txBox="1"/>
          <p:nvPr/>
        </p:nvSpPr>
        <p:spPr>
          <a:xfrm>
            <a:off x="8737601" y="4761652"/>
            <a:ext cx="19211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pFN</a:t>
            </a:r>
            <a:r>
              <a:rPr lang="cs-CZ" dirty="0"/>
              <a:t> z jater</a:t>
            </a:r>
          </a:p>
          <a:p>
            <a:endParaRPr lang="cs-CZ" dirty="0"/>
          </a:p>
          <a:p>
            <a:r>
              <a:rPr lang="cs-CZ" dirty="0" err="1"/>
              <a:t>cFN</a:t>
            </a:r>
            <a:r>
              <a:rPr lang="cs-CZ" dirty="0"/>
              <a:t> z fibroblastů</a:t>
            </a:r>
          </a:p>
        </p:txBody>
      </p:sp>
      <p:sp>
        <p:nvSpPr>
          <p:cNvPr id="7" name="Šipka: dolů 6">
            <a:extLst>
              <a:ext uri="{FF2B5EF4-FFF2-40B4-BE49-F238E27FC236}">
                <a16:creationId xmlns:a16="http://schemas.microsoft.com/office/drawing/2014/main" id="{A49F6499-3321-433A-9EDE-7D68DE73CE34}"/>
              </a:ext>
            </a:extLst>
          </p:cNvPr>
          <p:cNvSpPr/>
          <p:nvPr/>
        </p:nvSpPr>
        <p:spPr>
          <a:xfrm rot="5400000">
            <a:off x="7894765" y="4080147"/>
            <a:ext cx="184729" cy="6327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305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811030AD-2B6F-43C2-829A-C3E1EA9E4F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382" y="766617"/>
            <a:ext cx="10640291" cy="5421747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A7205AC-DA21-4F37-97B8-75A0E196EEAD}"/>
              </a:ext>
            </a:extLst>
          </p:cNvPr>
          <p:cNvSpPr txBox="1"/>
          <p:nvPr/>
        </p:nvSpPr>
        <p:spPr>
          <a:xfrm>
            <a:off x="7019638" y="6488668"/>
            <a:ext cx="4682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Advanced Drug Delivery Reviews 170 (2021) 353–368</a:t>
            </a:r>
            <a:endParaRPr lang="cs-CZ" i="1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48E2144D-F7C7-46AC-AA18-3B955013096E}"/>
              </a:ext>
            </a:extLst>
          </p:cNvPr>
          <p:cNvSpPr txBox="1"/>
          <p:nvPr/>
        </p:nvSpPr>
        <p:spPr>
          <a:xfrm>
            <a:off x="4710546" y="0"/>
            <a:ext cx="4008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Domény </a:t>
            </a:r>
            <a:r>
              <a:rPr lang="cs-CZ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fibronektinu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5043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30698E4B-E622-4B0C-9093-261440E39A8B}"/>
              </a:ext>
            </a:extLst>
          </p:cNvPr>
          <p:cNvSpPr/>
          <p:nvPr/>
        </p:nvSpPr>
        <p:spPr>
          <a:xfrm>
            <a:off x="1733006" y="5878286"/>
            <a:ext cx="8299268" cy="2351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EE90C2AD-8027-4B62-9B88-26AFA7FC7A53}"/>
              </a:ext>
            </a:extLst>
          </p:cNvPr>
          <p:cNvSpPr txBox="1"/>
          <p:nvPr/>
        </p:nvSpPr>
        <p:spPr>
          <a:xfrm flipH="1">
            <a:off x="3200169" y="744583"/>
            <a:ext cx="5791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Molekulární a buněčné vztahy </a:t>
            </a:r>
            <a:r>
              <a:rPr lang="cs-CZ" sz="2400" b="1" dirty="0" err="1"/>
              <a:t>fibronektinu</a:t>
            </a:r>
            <a:endParaRPr lang="cs-CZ" sz="2400" b="1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9546C95B-C3F7-4526-9CDF-37E44630117D}"/>
              </a:ext>
            </a:extLst>
          </p:cNvPr>
          <p:cNvSpPr txBox="1"/>
          <p:nvPr/>
        </p:nvSpPr>
        <p:spPr>
          <a:xfrm flipH="1">
            <a:off x="923636" y="1353971"/>
            <a:ext cx="1058487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0070C0"/>
                </a:solidFill>
              </a:rPr>
              <a:t>Molekulární interakce</a:t>
            </a:r>
          </a:p>
          <a:p>
            <a:r>
              <a:rPr lang="cs-CZ" sz="2400" dirty="0"/>
              <a:t>         </a:t>
            </a:r>
            <a:r>
              <a:rPr lang="cs-CZ" sz="2400" b="1" dirty="0">
                <a:solidFill>
                  <a:srgbClr val="FF0000"/>
                </a:solidFill>
              </a:rPr>
              <a:t>N-terminální doména</a:t>
            </a:r>
            <a:r>
              <a:rPr lang="cs-CZ" sz="2400" dirty="0"/>
              <a:t>: afinita k fibrinu, heparinu a aktinu</a:t>
            </a:r>
          </a:p>
          <a:p>
            <a:r>
              <a:rPr lang="cs-CZ" sz="2400" dirty="0"/>
              <a:t>                  kovalentní vazba s fibrinem podmíněná </a:t>
            </a:r>
            <a:r>
              <a:rPr lang="cs-CZ" sz="2400" dirty="0" err="1"/>
              <a:t>transglutaminázou</a:t>
            </a:r>
            <a:r>
              <a:rPr lang="cs-CZ" sz="2400" dirty="0"/>
              <a:t>  </a:t>
            </a:r>
          </a:p>
          <a:p>
            <a:r>
              <a:rPr lang="cs-CZ" sz="2400" dirty="0"/>
              <a:t>                                   (trombinem akt. f. XIII)           podíl FN na hemostáze</a:t>
            </a:r>
          </a:p>
          <a:p>
            <a:r>
              <a:rPr lang="cs-CZ" sz="2400" dirty="0"/>
              <a:t>                  vazba s heparinem/</a:t>
            </a:r>
            <a:r>
              <a:rPr lang="cs-CZ" sz="2400" dirty="0" err="1"/>
              <a:t>heparansulfátem</a:t>
            </a:r>
            <a:r>
              <a:rPr lang="cs-CZ" sz="2400" dirty="0"/>
              <a:t>          interakce s buněčnými  povrchy                                                                                                                       </a:t>
            </a:r>
          </a:p>
          <a:p>
            <a:r>
              <a:rPr lang="cs-CZ" sz="2400" dirty="0"/>
              <a:t>                  interakce s gangliosidy         ovlivnění angiogeneze, vč. vývoje nervové </a:t>
            </a:r>
          </a:p>
          <a:p>
            <a:r>
              <a:rPr lang="cs-CZ" sz="2400" dirty="0"/>
              <a:t>                                                                                                                        soustavy</a:t>
            </a:r>
          </a:p>
          <a:p>
            <a:r>
              <a:rPr lang="cs-CZ" sz="2400" dirty="0"/>
              <a:t>         </a:t>
            </a:r>
            <a:r>
              <a:rPr lang="cs-CZ" sz="2400" b="1" dirty="0">
                <a:solidFill>
                  <a:srgbClr val="FF0000"/>
                </a:solidFill>
              </a:rPr>
              <a:t>40-kDa doména</a:t>
            </a:r>
            <a:r>
              <a:rPr lang="cs-CZ" sz="2400" dirty="0"/>
              <a:t> – interakce s kolagenem</a:t>
            </a:r>
          </a:p>
          <a:p>
            <a:r>
              <a:rPr lang="cs-CZ" sz="2400" dirty="0"/>
              <a:t>         </a:t>
            </a:r>
            <a:r>
              <a:rPr lang="cs-CZ" sz="2400" b="1" dirty="0">
                <a:solidFill>
                  <a:srgbClr val="FF0000"/>
                </a:solidFill>
              </a:rPr>
              <a:t>C-terminální doména </a:t>
            </a:r>
            <a:r>
              <a:rPr lang="cs-CZ" sz="2400" dirty="0"/>
              <a:t>váže CRP, </a:t>
            </a:r>
            <a:r>
              <a:rPr lang="cs-CZ" sz="2400" dirty="0" err="1"/>
              <a:t>plazminogen</a:t>
            </a:r>
            <a:r>
              <a:rPr lang="cs-CZ" sz="2400" dirty="0"/>
              <a:t> a tkáňový aktivátor </a:t>
            </a:r>
            <a:r>
              <a:rPr lang="cs-CZ" sz="2400" dirty="0" err="1"/>
              <a:t>plazminogenu</a:t>
            </a:r>
            <a:endParaRPr lang="cs-CZ" sz="2400" dirty="0"/>
          </a:p>
          <a:p>
            <a:r>
              <a:rPr lang="cs-CZ" sz="2400" b="1" dirty="0">
                <a:solidFill>
                  <a:srgbClr val="0070C0"/>
                </a:solidFill>
              </a:rPr>
              <a:t>b) Buněčné interakce</a:t>
            </a:r>
          </a:p>
          <a:p>
            <a:r>
              <a:rPr lang="cs-CZ" sz="2400" dirty="0"/>
              <a:t>             - zprostředkované receptory (</a:t>
            </a:r>
            <a:r>
              <a:rPr lang="cs-CZ" sz="2400" b="1" dirty="0" err="1"/>
              <a:t>integriny</a:t>
            </a:r>
            <a:r>
              <a:rPr lang="cs-CZ" sz="2400" dirty="0"/>
              <a:t>) – přes sekvenci: </a:t>
            </a:r>
            <a:r>
              <a:rPr lang="cs-CZ" sz="2400" b="1" i="1" dirty="0"/>
              <a:t>Arg-</a:t>
            </a:r>
            <a:r>
              <a:rPr lang="cs-CZ" sz="2400" b="1" i="1" dirty="0" err="1"/>
              <a:t>Gly</a:t>
            </a:r>
            <a:r>
              <a:rPr lang="cs-CZ" sz="2400" b="1" i="1" dirty="0"/>
              <a:t>-</a:t>
            </a:r>
            <a:r>
              <a:rPr lang="cs-CZ" sz="2400" b="1" i="1" dirty="0" err="1"/>
              <a:t>Asp</a:t>
            </a:r>
            <a:r>
              <a:rPr lang="cs-CZ" sz="2400" dirty="0"/>
              <a:t> </a:t>
            </a:r>
          </a:p>
          <a:p>
            <a:r>
              <a:rPr lang="cs-CZ" sz="2400" dirty="0"/>
              <a:t>                                                                                                             (RGD)</a:t>
            </a:r>
          </a:p>
        </p:txBody>
      </p:sp>
      <p:sp>
        <p:nvSpPr>
          <p:cNvPr id="5" name="Šipka: doprava 4">
            <a:extLst>
              <a:ext uri="{FF2B5EF4-FFF2-40B4-BE49-F238E27FC236}">
                <a16:creationId xmlns:a16="http://schemas.microsoft.com/office/drawing/2014/main" id="{5113D015-213D-405D-B5DD-92057D6E5072}"/>
              </a:ext>
            </a:extLst>
          </p:cNvPr>
          <p:cNvSpPr/>
          <p:nvPr/>
        </p:nvSpPr>
        <p:spPr>
          <a:xfrm>
            <a:off x="6700981" y="2655454"/>
            <a:ext cx="480291" cy="1385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: doprava 6">
            <a:extLst>
              <a:ext uri="{FF2B5EF4-FFF2-40B4-BE49-F238E27FC236}">
                <a16:creationId xmlns:a16="http://schemas.microsoft.com/office/drawing/2014/main" id="{66747CE6-6F03-49CF-97D7-6C725132DBEC}"/>
              </a:ext>
            </a:extLst>
          </p:cNvPr>
          <p:cNvSpPr/>
          <p:nvPr/>
        </p:nvSpPr>
        <p:spPr>
          <a:xfrm>
            <a:off x="6779490" y="3022644"/>
            <a:ext cx="480291" cy="1385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: doprava 7">
            <a:extLst>
              <a:ext uri="{FF2B5EF4-FFF2-40B4-BE49-F238E27FC236}">
                <a16:creationId xmlns:a16="http://schemas.microsoft.com/office/drawing/2014/main" id="{C64184A6-9EC4-48B8-BC1E-C716E9103F83}"/>
              </a:ext>
            </a:extLst>
          </p:cNvPr>
          <p:cNvSpPr/>
          <p:nvPr/>
        </p:nvSpPr>
        <p:spPr>
          <a:xfrm>
            <a:off x="5140606" y="3374971"/>
            <a:ext cx="480291" cy="1385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411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0BE9FFB-752B-4866-9FA9-8C443600D8E5}"/>
              </a:ext>
            </a:extLst>
          </p:cNvPr>
          <p:cNvSpPr txBox="1"/>
          <p:nvPr/>
        </p:nvSpPr>
        <p:spPr>
          <a:xfrm>
            <a:off x="3389745" y="628073"/>
            <a:ext cx="52739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i="1" dirty="0"/>
          </a:p>
          <a:p>
            <a:endParaRPr lang="cs-CZ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300F9BA9-B2F9-446D-B6A2-AAFC1FE002E6}"/>
              </a:ext>
            </a:extLst>
          </p:cNvPr>
          <p:cNvSpPr txBox="1"/>
          <p:nvPr/>
        </p:nvSpPr>
        <p:spPr>
          <a:xfrm>
            <a:off x="3920836" y="720405"/>
            <a:ext cx="4211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Biologické funkce </a:t>
            </a:r>
            <a:r>
              <a:rPr lang="cs-CZ" sz="2400" b="1" dirty="0" err="1">
                <a:solidFill>
                  <a:srgbClr val="FF0000"/>
                </a:solidFill>
              </a:rPr>
              <a:t>fibronektinu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791D38EB-5ED2-4F65-A82F-AEED9362ABF4}"/>
              </a:ext>
            </a:extLst>
          </p:cNvPr>
          <p:cNvSpPr txBox="1"/>
          <p:nvPr/>
        </p:nvSpPr>
        <p:spPr>
          <a:xfrm>
            <a:off x="1468581" y="1274402"/>
            <a:ext cx="9845963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buAutoNum type="romanUcPeriod"/>
            </a:pPr>
            <a:r>
              <a:rPr lang="cs-CZ" sz="2400" b="1" dirty="0">
                <a:solidFill>
                  <a:srgbClr val="0070C0"/>
                </a:solidFill>
              </a:rPr>
              <a:t>Morfologické (statické)</a:t>
            </a:r>
          </a:p>
          <a:p>
            <a:r>
              <a:rPr lang="cs-CZ" sz="2400" dirty="0"/>
              <a:t>            </a:t>
            </a:r>
            <a:r>
              <a:rPr lang="cs-CZ" sz="2400" b="1" dirty="0"/>
              <a:t>- zajištění cytoskeletu a tvaru buněk</a:t>
            </a:r>
          </a:p>
          <a:p>
            <a:r>
              <a:rPr lang="cs-CZ" sz="2400" b="1" dirty="0"/>
              <a:t>            - připojení a rozprostření buněk v mezibuněčné hmotě</a:t>
            </a:r>
          </a:p>
          <a:p>
            <a:r>
              <a:rPr lang="cs-CZ" sz="2400" b="1" dirty="0"/>
              <a:t>            - podíl na struktuře pojivové tkáně</a:t>
            </a:r>
          </a:p>
          <a:p>
            <a:endParaRPr lang="cs-CZ" sz="2400" dirty="0"/>
          </a:p>
          <a:p>
            <a:r>
              <a:rPr lang="cs-CZ" sz="2400" b="1" dirty="0">
                <a:solidFill>
                  <a:srgbClr val="0070C0"/>
                </a:solidFill>
              </a:rPr>
              <a:t>II. Dynamické</a:t>
            </a:r>
          </a:p>
          <a:p>
            <a:r>
              <a:rPr lang="cs-CZ" sz="2400" dirty="0"/>
              <a:t>            </a:t>
            </a:r>
            <a:r>
              <a:rPr lang="cs-CZ" sz="2400" b="1" dirty="0"/>
              <a:t>-</a:t>
            </a:r>
            <a:r>
              <a:rPr lang="cs-CZ" sz="2400" dirty="0"/>
              <a:t> </a:t>
            </a:r>
            <a:r>
              <a:rPr lang="cs-CZ" sz="2400" b="1" dirty="0"/>
              <a:t>ovlivňuje diferenciaci buněk</a:t>
            </a:r>
          </a:p>
          <a:p>
            <a:r>
              <a:rPr lang="cs-CZ" sz="2400" b="1" dirty="0"/>
              <a:t>            - ovlivňuje migraci buněk</a:t>
            </a:r>
          </a:p>
          <a:p>
            <a:r>
              <a:rPr lang="cs-CZ" sz="2400" b="1" dirty="0"/>
              <a:t>            - má </a:t>
            </a:r>
            <a:r>
              <a:rPr lang="cs-CZ" sz="2400" b="1" dirty="0" err="1"/>
              <a:t>opsonizační</a:t>
            </a:r>
            <a:r>
              <a:rPr lang="cs-CZ" sz="2400" b="1" dirty="0"/>
              <a:t> aktivitu</a:t>
            </a:r>
          </a:p>
          <a:p>
            <a:r>
              <a:rPr lang="cs-CZ" sz="2400" b="1" dirty="0"/>
              <a:t>            - účastní se fagocytózy, interakce s patogeny (viry, bakteriemi)</a:t>
            </a:r>
          </a:p>
          <a:p>
            <a:r>
              <a:rPr lang="cs-CZ" sz="2400" b="1" dirty="0"/>
              <a:t>            - působí jako růstový modulátor</a:t>
            </a:r>
          </a:p>
          <a:p>
            <a:r>
              <a:rPr lang="cs-CZ" sz="2400" b="1" dirty="0"/>
              <a:t>            - působí jako </a:t>
            </a:r>
            <a:r>
              <a:rPr lang="cs-CZ" sz="2400" b="1" dirty="0" err="1"/>
              <a:t>antimetastatický</a:t>
            </a:r>
            <a:r>
              <a:rPr lang="cs-CZ" sz="2400" b="1" dirty="0"/>
              <a:t> faktor ale i podmiňuje šíření nádorů</a:t>
            </a:r>
          </a:p>
          <a:p>
            <a:r>
              <a:rPr lang="cs-CZ" sz="2400" b="1" dirty="0"/>
              <a:t>            - účastní se v hemokoagulačním procesu </a:t>
            </a:r>
          </a:p>
        </p:txBody>
      </p:sp>
    </p:spTree>
    <p:extLst>
      <p:ext uri="{BB962C8B-B14F-4D97-AF65-F5344CB8AC3E}">
        <p14:creationId xmlns:p14="http://schemas.microsoft.com/office/powerpoint/2010/main" val="1934237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85FC661-1E67-4EB9-9276-C5F9F0375B27}"/>
              </a:ext>
            </a:extLst>
          </p:cNvPr>
          <p:cNvSpPr txBox="1"/>
          <p:nvPr/>
        </p:nvSpPr>
        <p:spPr>
          <a:xfrm>
            <a:off x="4498110" y="951345"/>
            <a:ext cx="340821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Fibronektin</a:t>
            </a:r>
            <a:r>
              <a:rPr lang="cs-CZ" sz="2800" b="1" dirty="0"/>
              <a:t> a nádory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DDA97191-324A-4038-813C-56320ACCB17C}"/>
              </a:ext>
            </a:extLst>
          </p:cNvPr>
          <p:cNvSpPr txBox="1"/>
          <p:nvPr/>
        </p:nvSpPr>
        <p:spPr>
          <a:xfrm>
            <a:off x="905164" y="1884218"/>
            <a:ext cx="10335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Fibronektin</a:t>
            </a:r>
            <a:r>
              <a:rPr lang="cs-CZ" sz="2400" b="1" dirty="0"/>
              <a:t> – Extra Doména B                    cesta k diagnostice a terapii nádorů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E794D5E5-5679-4EE8-8F96-14BB12A1A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2046" y="2546446"/>
            <a:ext cx="8287907" cy="2762636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D9828063-8C75-46FB-BA63-FD9F824F353D}"/>
              </a:ext>
            </a:extLst>
          </p:cNvPr>
          <p:cNvSpPr txBox="1"/>
          <p:nvPr/>
        </p:nvSpPr>
        <p:spPr>
          <a:xfrm>
            <a:off x="6548583" y="5814291"/>
            <a:ext cx="4839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Y. </a:t>
            </a:r>
            <a:r>
              <a:rPr lang="cs-CZ" i="1" dirty="0" err="1"/>
              <a:t>Zhou</a:t>
            </a:r>
            <a:r>
              <a:rPr lang="cs-CZ" i="1" dirty="0"/>
              <a:t> et al. :</a:t>
            </a:r>
            <a:r>
              <a:rPr lang="cs-CZ" i="1" dirty="0" err="1"/>
              <a:t>Molecular</a:t>
            </a:r>
            <a:r>
              <a:rPr lang="cs-CZ" i="1" dirty="0"/>
              <a:t> </a:t>
            </a:r>
            <a:r>
              <a:rPr lang="cs-CZ" i="1" dirty="0" err="1"/>
              <a:t>Medicine</a:t>
            </a:r>
            <a:r>
              <a:rPr lang="cs-CZ" i="1" dirty="0"/>
              <a:t> </a:t>
            </a:r>
            <a:r>
              <a:rPr lang="cs-CZ" i="1" dirty="0" err="1"/>
              <a:t>Reports</a:t>
            </a:r>
            <a:r>
              <a:rPr lang="cs-CZ" i="1" dirty="0"/>
              <a:t> 31: 160, 2025</a:t>
            </a:r>
          </a:p>
        </p:txBody>
      </p:sp>
      <p:sp>
        <p:nvSpPr>
          <p:cNvPr id="6" name="Šipka: doprava 5">
            <a:extLst>
              <a:ext uri="{FF2B5EF4-FFF2-40B4-BE49-F238E27FC236}">
                <a16:creationId xmlns:a16="http://schemas.microsoft.com/office/drawing/2014/main" id="{492DD4BE-0A3C-479C-8C72-D2C3083608AD}"/>
              </a:ext>
            </a:extLst>
          </p:cNvPr>
          <p:cNvSpPr/>
          <p:nvPr/>
        </p:nvSpPr>
        <p:spPr>
          <a:xfrm>
            <a:off x="5430983" y="2022765"/>
            <a:ext cx="822036" cy="1939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986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CD41D061-A0CE-48D7-9F8F-B78A342D0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545" y="1105156"/>
            <a:ext cx="7342909" cy="505549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7210D767-8926-40C8-A2DD-E85DDC220371}"/>
              </a:ext>
            </a:extLst>
          </p:cNvPr>
          <p:cNvSpPr txBox="1"/>
          <p:nvPr/>
        </p:nvSpPr>
        <p:spPr>
          <a:xfrm>
            <a:off x="2032000" y="643491"/>
            <a:ext cx="83219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Signalizace mimobuněčné hmoty (ECM) a aktivace </a:t>
            </a:r>
            <a:r>
              <a:rPr lang="cs-CZ" sz="2400" b="1" dirty="0" err="1"/>
              <a:t>integrinů</a:t>
            </a:r>
            <a:endParaRPr lang="cs-CZ" sz="2400" b="1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976E07B1-BFD9-4D99-94E9-156E47F4B687}"/>
              </a:ext>
            </a:extLst>
          </p:cNvPr>
          <p:cNvSpPr txBox="1"/>
          <p:nvPr/>
        </p:nvSpPr>
        <p:spPr>
          <a:xfrm>
            <a:off x="5855855" y="6502400"/>
            <a:ext cx="5329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Y. </a:t>
            </a:r>
            <a:r>
              <a:rPr lang="cs-CZ" i="1" dirty="0" err="1"/>
              <a:t>Zhou</a:t>
            </a:r>
            <a:r>
              <a:rPr lang="cs-CZ" i="1" dirty="0"/>
              <a:t> et al. :</a:t>
            </a:r>
            <a:r>
              <a:rPr lang="cs-CZ" i="1" dirty="0" err="1"/>
              <a:t>Molecular</a:t>
            </a:r>
            <a:r>
              <a:rPr lang="cs-CZ" i="1" dirty="0"/>
              <a:t> </a:t>
            </a:r>
            <a:r>
              <a:rPr lang="cs-CZ" i="1" dirty="0" err="1"/>
              <a:t>Medicine</a:t>
            </a:r>
            <a:r>
              <a:rPr lang="cs-CZ" i="1" dirty="0"/>
              <a:t> </a:t>
            </a:r>
            <a:r>
              <a:rPr lang="cs-CZ" i="1" dirty="0" err="1"/>
              <a:t>Reports</a:t>
            </a:r>
            <a:r>
              <a:rPr lang="cs-CZ" i="1" dirty="0"/>
              <a:t> 31: 160, 2025</a:t>
            </a:r>
          </a:p>
        </p:txBody>
      </p:sp>
    </p:spTree>
    <p:extLst>
      <p:ext uri="{BB962C8B-B14F-4D97-AF65-F5344CB8AC3E}">
        <p14:creationId xmlns:p14="http://schemas.microsoft.com/office/powerpoint/2010/main" val="1677354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B45A69F8-835D-4D93-9C8F-63E507BF65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7730" y="1071418"/>
            <a:ext cx="8516539" cy="5163127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6F74CF9F-5BD6-4873-97E1-B8439A7925FC}"/>
              </a:ext>
            </a:extLst>
          </p:cNvPr>
          <p:cNvSpPr txBox="1"/>
          <p:nvPr/>
        </p:nvSpPr>
        <p:spPr>
          <a:xfrm>
            <a:off x="1837730" y="517237"/>
            <a:ext cx="9467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Aktivace </a:t>
            </a:r>
            <a:r>
              <a:rPr lang="cs-CZ" sz="2400" b="1" dirty="0" err="1"/>
              <a:t>integrinů</a:t>
            </a:r>
            <a:r>
              <a:rPr lang="cs-CZ" sz="2400" b="1" dirty="0"/>
              <a:t> a interakce s mezibuněčnou hmotou a buňkami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1196AAA0-CA6F-48C5-84F3-35A112DA41B2}"/>
              </a:ext>
            </a:extLst>
          </p:cNvPr>
          <p:cNvSpPr txBox="1"/>
          <p:nvPr/>
        </p:nvSpPr>
        <p:spPr>
          <a:xfrm>
            <a:off x="6834909" y="6456218"/>
            <a:ext cx="5458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/>
              <a:t>Y. Zhou et al. :Molecular Medicine Reports 31: 160, 2025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09400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54D96FA7-27B9-470C-B47A-AE39358C8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652" y="757381"/>
            <a:ext cx="8392696" cy="5467927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F4C5ED2C-6345-4712-8DD7-28147A21E8C7}"/>
              </a:ext>
            </a:extLst>
          </p:cNvPr>
          <p:cNvSpPr txBox="1"/>
          <p:nvPr/>
        </p:nvSpPr>
        <p:spPr>
          <a:xfrm>
            <a:off x="2900218" y="618836"/>
            <a:ext cx="80356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FN-EDB ovlivňuje angiogenezi nádorového procesu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7A689F30-2599-42E2-A8F3-76016769922D}"/>
              </a:ext>
            </a:extLst>
          </p:cNvPr>
          <p:cNvSpPr txBox="1"/>
          <p:nvPr/>
        </p:nvSpPr>
        <p:spPr>
          <a:xfrm flipH="1">
            <a:off x="7084295" y="6428509"/>
            <a:ext cx="5107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/>
              <a:t>Y. Zhou et al. :Molecular Medicine Reports 31: 160, 2025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13755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4F9716EB-2293-412E-AA43-FA242F199E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4510" y="1228436"/>
            <a:ext cx="7333672" cy="4849091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00B3913F-D945-43F3-808E-D086B008DE81}"/>
              </a:ext>
            </a:extLst>
          </p:cNvPr>
          <p:cNvSpPr txBox="1"/>
          <p:nvPr/>
        </p:nvSpPr>
        <p:spPr>
          <a:xfrm>
            <a:off x="7158182" y="6419273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b="1" i="1" dirty="0"/>
              <a:t>Lee et al. Biomarker Research (2025) 13:78</a:t>
            </a:r>
            <a:endParaRPr lang="cs-CZ" b="1" i="1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8E275972-A48E-434D-9703-B59F65A99B44}"/>
              </a:ext>
            </a:extLst>
          </p:cNvPr>
          <p:cNvSpPr txBox="1"/>
          <p:nvPr/>
        </p:nvSpPr>
        <p:spPr>
          <a:xfrm>
            <a:off x="618836" y="616321"/>
            <a:ext cx="10954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latin typeface="Arial Nova" panose="020B0504020202020204" pitchFamily="34" charset="0"/>
              </a:rPr>
              <a:t>Extracellular</a:t>
            </a:r>
            <a:r>
              <a:rPr lang="cs-CZ" sz="2800" b="1" dirty="0">
                <a:latin typeface="Arial Nova" panose="020B0504020202020204" pitchFamily="34" charset="0"/>
              </a:rPr>
              <a:t> matrix: </a:t>
            </a:r>
            <a:r>
              <a:rPr lang="cs-CZ" sz="2800" b="1" dirty="0" err="1">
                <a:latin typeface="Arial Nova" panose="020B0504020202020204" pitchFamily="34" charset="0"/>
              </a:rPr>
              <a:t>unlocking</a:t>
            </a:r>
            <a:r>
              <a:rPr lang="cs-CZ" sz="2800" b="1" dirty="0">
                <a:latin typeface="Arial Nova" panose="020B0504020202020204" pitchFamily="34" charset="0"/>
              </a:rPr>
              <a:t> </a:t>
            </a:r>
            <a:r>
              <a:rPr lang="cs-CZ" sz="2800" b="1" dirty="0" err="1">
                <a:latin typeface="Arial Nova" panose="020B0504020202020204" pitchFamily="34" charset="0"/>
              </a:rPr>
              <a:t>new</a:t>
            </a:r>
            <a:r>
              <a:rPr lang="cs-CZ" sz="2800" b="1" dirty="0">
                <a:latin typeface="Arial Nova" panose="020B0504020202020204" pitchFamily="34" charset="0"/>
              </a:rPr>
              <a:t> </a:t>
            </a:r>
            <a:r>
              <a:rPr lang="cs-CZ" sz="2800" b="1" dirty="0" err="1">
                <a:latin typeface="Arial Nova" panose="020B0504020202020204" pitchFamily="34" charset="0"/>
              </a:rPr>
              <a:t>avenues</a:t>
            </a:r>
            <a:r>
              <a:rPr lang="cs-CZ" sz="2800" b="1" dirty="0">
                <a:latin typeface="Arial Nova" panose="020B0504020202020204" pitchFamily="34" charset="0"/>
              </a:rPr>
              <a:t> in </a:t>
            </a:r>
            <a:r>
              <a:rPr lang="cs-CZ" sz="2800" b="1" dirty="0" err="1">
                <a:latin typeface="Arial Nova" panose="020B0504020202020204" pitchFamily="34" charset="0"/>
              </a:rPr>
              <a:t>cancer</a:t>
            </a:r>
            <a:r>
              <a:rPr lang="cs-CZ" sz="2800" b="1" dirty="0">
                <a:latin typeface="Arial Nova" panose="020B0504020202020204" pitchFamily="34" charset="0"/>
              </a:rPr>
              <a:t> </a:t>
            </a:r>
            <a:r>
              <a:rPr lang="cs-CZ" sz="2800" b="1" dirty="0" err="1">
                <a:latin typeface="Arial Nova" panose="020B0504020202020204" pitchFamily="34" charset="0"/>
              </a:rPr>
              <a:t>treatment</a:t>
            </a:r>
            <a:endParaRPr lang="cs-CZ" sz="2800" b="1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279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0821BE7A-2AC6-4D2E-B893-B4B1081376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3526" y="720436"/>
            <a:ext cx="8183419" cy="5384800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0D43A360-EF3B-4FD0-8B68-93F7416327CA}"/>
              </a:ext>
            </a:extLst>
          </p:cNvPr>
          <p:cNvSpPr txBox="1"/>
          <p:nvPr/>
        </p:nvSpPr>
        <p:spPr>
          <a:xfrm>
            <a:off x="3445164" y="83127"/>
            <a:ext cx="7499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Úloha </a:t>
            </a:r>
            <a:r>
              <a:rPr lang="cs-CZ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fibronektinu</a:t>
            </a:r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 virových infekcí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72B95861-7A1B-40C8-B85F-ED165C97E4C2}"/>
              </a:ext>
            </a:extLst>
          </p:cNvPr>
          <p:cNvSpPr txBox="1"/>
          <p:nvPr/>
        </p:nvSpPr>
        <p:spPr>
          <a:xfrm>
            <a:off x="7379854" y="6405541"/>
            <a:ext cx="508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/>
              <a:t>M.F.Alenezi</a:t>
            </a:r>
            <a:r>
              <a:rPr lang="cs-CZ" i="1" dirty="0"/>
              <a:t> et al.: </a:t>
            </a:r>
            <a:r>
              <a:rPr lang="en-US" i="1" dirty="0"/>
              <a:t>Archives of Virology (2026) 171:92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48127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4A0E1950-53C6-40B1-BC92-D75F6C5C1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91" y="1256145"/>
            <a:ext cx="10594109" cy="4895274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C836684A-8443-460F-9D24-C4438815B31E}"/>
              </a:ext>
            </a:extLst>
          </p:cNvPr>
          <p:cNvSpPr txBox="1"/>
          <p:nvPr/>
        </p:nvSpPr>
        <p:spPr>
          <a:xfrm flipH="1">
            <a:off x="1717960" y="706581"/>
            <a:ext cx="92271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Viry indukované snížení imunitní odpovědi </a:t>
            </a:r>
            <a:r>
              <a:rPr lang="cs-CZ" sz="2800" b="1" dirty="0" err="1"/>
              <a:t>fibronektinem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74036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CB992E0-423D-452F-A0F0-5DEE5410D4CE}"/>
              </a:ext>
            </a:extLst>
          </p:cNvPr>
          <p:cNvSpPr txBox="1"/>
          <p:nvPr/>
        </p:nvSpPr>
        <p:spPr>
          <a:xfrm flipH="1">
            <a:off x="2373283" y="1256145"/>
            <a:ext cx="784259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/>
              <a:t>Nové cesty v terapii nádorů a virových infekcí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2217EC42-4192-4658-89F6-89EE39240F21}"/>
              </a:ext>
            </a:extLst>
          </p:cNvPr>
          <p:cNvSpPr txBox="1"/>
          <p:nvPr/>
        </p:nvSpPr>
        <p:spPr>
          <a:xfrm>
            <a:off x="951346" y="2475346"/>
            <a:ext cx="10446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Potlačení pozitivního vlivu </a:t>
            </a:r>
            <a:r>
              <a:rPr lang="cs-CZ" sz="2400" b="1" dirty="0" err="1"/>
              <a:t>fibronektinu</a:t>
            </a:r>
            <a:r>
              <a:rPr lang="cs-CZ" sz="2400" b="1" dirty="0"/>
              <a:t> na nádorové buňky a na interakci s viry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E5207F1E-F1E2-47CC-ACAD-3206C735C838}"/>
              </a:ext>
            </a:extLst>
          </p:cNvPr>
          <p:cNvSpPr txBox="1"/>
          <p:nvPr/>
        </p:nvSpPr>
        <p:spPr>
          <a:xfrm>
            <a:off x="4202546" y="3861107"/>
            <a:ext cx="447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Vývoj inhibitorů </a:t>
            </a:r>
            <a:r>
              <a:rPr lang="cs-CZ" sz="2400" b="1" dirty="0" err="1"/>
              <a:t>fibronektinu</a:t>
            </a:r>
            <a:r>
              <a:rPr lang="cs-CZ" sz="2400" b="1" dirty="0"/>
              <a:t> </a:t>
            </a:r>
          </a:p>
        </p:txBody>
      </p:sp>
      <p:sp>
        <p:nvSpPr>
          <p:cNvPr id="6" name="Šipka: dolů 5">
            <a:extLst>
              <a:ext uri="{FF2B5EF4-FFF2-40B4-BE49-F238E27FC236}">
                <a16:creationId xmlns:a16="http://schemas.microsoft.com/office/drawing/2014/main" id="{A9ED12E5-4501-4620-9663-A61709D6D49F}"/>
              </a:ext>
            </a:extLst>
          </p:cNvPr>
          <p:cNvSpPr/>
          <p:nvPr/>
        </p:nvSpPr>
        <p:spPr>
          <a:xfrm>
            <a:off x="6052127" y="3054774"/>
            <a:ext cx="484909" cy="7484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877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C9B520F-DE00-484D-A1C2-2B775733253B}"/>
              </a:ext>
            </a:extLst>
          </p:cNvPr>
          <p:cNvSpPr txBox="1"/>
          <p:nvPr/>
        </p:nvSpPr>
        <p:spPr>
          <a:xfrm flipH="1">
            <a:off x="2419464" y="2521527"/>
            <a:ext cx="7574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N-terminální 30-kDa doména </a:t>
            </a:r>
            <a:r>
              <a:rPr lang="cs-CZ" sz="3200" b="1" dirty="0" err="1"/>
              <a:t>fibronektinu</a:t>
            </a:r>
            <a:endParaRPr lang="cs-CZ" sz="3200" b="1" dirty="0"/>
          </a:p>
          <a:p>
            <a:endParaRPr lang="cs-CZ" sz="3200" b="1" dirty="0"/>
          </a:p>
          <a:p>
            <a:r>
              <a:rPr lang="cs-CZ" sz="3200" b="1" dirty="0"/>
              <a:t>                                  1987 </a:t>
            </a:r>
          </a:p>
        </p:txBody>
      </p:sp>
    </p:spTree>
    <p:extLst>
      <p:ext uri="{BB962C8B-B14F-4D97-AF65-F5344CB8AC3E}">
        <p14:creationId xmlns:p14="http://schemas.microsoft.com/office/powerpoint/2010/main" val="4275324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B12B7AFA-E337-45B2-A8A1-07D7B002B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674" y="653142"/>
            <a:ext cx="8490857" cy="5556069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D7ABE528-20C1-4239-B749-9A0047547FC1}"/>
              </a:ext>
            </a:extLst>
          </p:cNvPr>
          <p:cNvSpPr txBox="1"/>
          <p:nvPr/>
        </p:nvSpPr>
        <p:spPr>
          <a:xfrm>
            <a:off x="2029097" y="5329645"/>
            <a:ext cx="8133805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Biochemický ústav Maxe Plancka v </a:t>
            </a:r>
            <a:r>
              <a:rPr lang="cs-CZ" sz="2400" b="1" dirty="0" err="1"/>
              <a:t>Martinsriedu</a:t>
            </a:r>
            <a:r>
              <a:rPr lang="cs-CZ" sz="2400" b="1" dirty="0"/>
              <a:t> u Mnichova</a:t>
            </a:r>
          </a:p>
        </p:txBody>
      </p:sp>
    </p:spTree>
    <p:extLst>
      <p:ext uri="{BB962C8B-B14F-4D97-AF65-F5344CB8AC3E}">
        <p14:creationId xmlns:p14="http://schemas.microsoft.com/office/powerpoint/2010/main" val="1586417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DFFF906C-19AE-428D-B9C5-568597B1E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9760" y="679268"/>
            <a:ext cx="8281851" cy="5547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356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71AEB450-2BED-4542-A794-3B22C14286F3}"/>
              </a:ext>
            </a:extLst>
          </p:cNvPr>
          <p:cNvSpPr txBox="1"/>
          <p:nvPr/>
        </p:nvSpPr>
        <p:spPr>
          <a:xfrm flipH="1">
            <a:off x="1384989" y="960582"/>
            <a:ext cx="989261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                                                  1987</a:t>
            </a:r>
          </a:p>
          <a:p>
            <a:r>
              <a:rPr lang="cs-CZ" sz="2800" b="1" dirty="0">
                <a:solidFill>
                  <a:srgbClr val="3333FF"/>
                </a:solidFill>
              </a:rPr>
              <a:t>Cíl pracovního pobytu:</a:t>
            </a:r>
          </a:p>
          <a:p>
            <a:r>
              <a:rPr lang="cs-CZ" sz="2800" b="1" dirty="0"/>
              <a:t> </a:t>
            </a:r>
          </a:p>
          <a:p>
            <a:pPr marL="514350" indent="-514350">
              <a:buAutoNum type="alphaLcParenR"/>
            </a:pPr>
            <a:r>
              <a:rPr lang="cs-CZ" sz="2800" b="1" dirty="0"/>
              <a:t>Sestavit metodu na stanovení volné N-terminální 30 </a:t>
            </a:r>
            <a:r>
              <a:rPr lang="cs-CZ" sz="2800" b="1" dirty="0" err="1"/>
              <a:t>kD</a:t>
            </a:r>
            <a:r>
              <a:rPr lang="cs-CZ" sz="2800" b="1" dirty="0"/>
              <a:t> domény FN</a:t>
            </a:r>
          </a:p>
          <a:p>
            <a:pPr marL="514350" indent="-514350">
              <a:buAutoNum type="alphaLcParenR"/>
            </a:pPr>
            <a:r>
              <a:rPr lang="cs-CZ" sz="2800" b="1" dirty="0"/>
              <a:t>Zjistit, zda se vyskytuje v krevní plazmě, a stanovit její koncentraci</a:t>
            </a:r>
          </a:p>
          <a:p>
            <a:pPr marL="514350" indent="-514350">
              <a:buAutoNum type="alphaLcParenR"/>
            </a:pPr>
            <a:endParaRPr lang="cs-CZ" sz="2800" b="1" dirty="0"/>
          </a:p>
          <a:p>
            <a:r>
              <a:rPr lang="cs-CZ" sz="2800" b="1" dirty="0">
                <a:solidFill>
                  <a:srgbClr val="3333FF"/>
                </a:solidFill>
              </a:rPr>
              <a:t>K dispozici:</a:t>
            </a:r>
          </a:p>
          <a:p>
            <a:r>
              <a:rPr lang="cs-CZ" sz="2800" b="1" dirty="0"/>
              <a:t>- Volná N-terminální doména FN, protilátky</a:t>
            </a:r>
          </a:p>
          <a:p>
            <a:r>
              <a:rPr lang="cs-CZ" sz="2800" b="1" dirty="0"/>
              <a:t>- Veškerý materiál pro </a:t>
            </a:r>
            <a:r>
              <a:rPr lang="cs-CZ" sz="2800" b="1" dirty="0" err="1"/>
              <a:t>enzymoimunoanalýzu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984862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F69899EB-9E1C-4751-BA05-EB4DFE8BC7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863" y="1015775"/>
            <a:ext cx="8508274" cy="5103223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6A8D33E1-C8F5-4E2A-8835-9868D4769A98}"/>
              </a:ext>
            </a:extLst>
          </p:cNvPr>
          <p:cNvSpPr txBox="1"/>
          <p:nvPr/>
        </p:nvSpPr>
        <p:spPr>
          <a:xfrm flipH="1">
            <a:off x="1648623" y="5334055"/>
            <a:ext cx="907215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54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989F010D-17CF-4A13-8526-6841710E7EDD}"/>
              </a:ext>
            </a:extLst>
          </p:cNvPr>
          <p:cNvSpPr txBox="1"/>
          <p:nvPr/>
        </p:nvSpPr>
        <p:spPr>
          <a:xfrm>
            <a:off x="3640183" y="5380560"/>
            <a:ext cx="5556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Fibronektin</a:t>
            </a:r>
            <a:r>
              <a:rPr lang="cs-CZ" sz="2400" b="1" dirty="0"/>
              <a:t> – </a:t>
            </a:r>
            <a:r>
              <a:rPr lang="cs-CZ" sz="2400" b="1" dirty="0" err="1"/>
              <a:t>multidoménový</a:t>
            </a:r>
            <a:r>
              <a:rPr lang="cs-CZ" sz="2400" b="1" dirty="0"/>
              <a:t> protein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FF9778C0-D24D-47DF-9F94-C25D19976F45}"/>
              </a:ext>
            </a:extLst>
          </p:cNvPr>
          <p:cNvSpPr txBox="1"/>
          <p:nvPr/>
        </p:nvSpPr>
        <p:spPr>
          <a:xfrm>
            <a:off x="6261463" y="5888053"/>
            <a:ext cx="5416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/>
              <a:t>J.Škrha</a:t>
            </a:r>
            <a:r>
              <a:rPr lang="cs-CZ" b="1" i="1" dirty="0"/>
              <a:t>: Československá fysiologie 34, 1989,s.57-68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D487C11-683A-4707-9B42-AC9A3647FDB6}"/>
              </a:ext>
            </a:extLst>
          </p:cNvPr>
          <p:cNvSpPr/>
          <p:nvPr/>
        </p:nvSpPr>
        <p:spPr>
          <a:xfrm>
            <a:off x="2613890" y="2299854"/>
            <a:ext cx="1348509" cy="169025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74541D7-1479-4170-91F9-938C0D512313}"/>
              </a:ext>
            </a:extLst>
          </p:cNvPr>
          <p:cNvSpPr txBox="1"/>
          <p:nvPr/>
        </p:nvSpPr>
        <p:spPr>
          <a:xfrm flipH="1">
            <a:off x="4083031" y="3990109"/>
            <a:ext cx="876896" cy="36933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08CC822-58EE-40C9-9324-87612E9A4203}"/>
              </a:ext>
            </a:extLst>
          </p:cNvPr>
          <p:cNvSpPr txBox="1"/>
          <p:nvPr/>
        </p:nvSpPr>
        <p:spPr>
          <a:xfrm flipH="1">
            <a:off x="2988522" y="4292750"/>
            <a:ext cx="876896" cy="36933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451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F5B68FE-142A-4CFF-8B32-D84F587E30D0}"/>
              </a:ext>
            </a:extLst>
          </p:cNvPr>
          <p:cNvSpPr txBox="1"/>
          <p:nvPr/>
        </p:nvSpPr>
        <p:spPr>
          <a:xfrm>
            <a:off x="3001817" y="718471"/>
            <a:ext cx="6428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Princip metody – využití afinitní chromatografie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80D06CA2-99D2-4E12-9FD3-3F86FEF4EF03}"/>
              </a:ext>
            </a:extLst>
          </p:cNvPr>
          <p:cNvSpPr txBox="1"/>
          <p:nvPr/>
        </p:nvSpPr>
        <p:spPr>
          <a:xfrm>
            <a:off x="942110" y="1505527"/>
            <a:ext cx="3583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Vzorek testované tělesné tekutiny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344B46FE-2E71-4F9A-999F-1DF3133A94E3}"/>
              </a:ext>
            </a:extLst>
          </p:cNvPr>
          <p:cNvSpPr txBox="1"/>
          <p:nvPr/>
        </p:nvSpPr>
        <p:spPr>
          <a:xfrm>
            <a:off x="5135419" y="1505527"/>
            <a:ext cx="2022766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Želatin-</a:t>
            </a:r>
            <a:r>
              <a:rPr lang="cs-CZ" b="1" dirty="0" err="1"/>
              <a:t>Sepharosa</a:t>
            </a:r>
            <a:endParaRPr lang="cs-CZ" b="1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0E2B5EA-F520-4EF3-8CCC-B3E04FE7C0DB}"/>
              </a:ext>
            </a:extLst>
          </p:cNvPr>
          <p:cNvSpPr txBox="1"/>
          <p:nvPr/>
        </p:nvSpPr>
        <p:spPr>
          <a:xfrm>
            <a:off x="7878618" y="1505527"/>
            <a:ext cx="28909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adsorpce intaktního FN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2C3AEE50-6923-414B-B3A4-797BC67FE7AB}"/>
              </a:ext>
            </a:extLst>
          </p:cNvPr>
          <p:cNvSpPr txBox="1"/>
          <p:nvPr/>
        </p:nvSpPr>
        <p:spPr>
          <a:xfrm>
            <a:off x="5135418" y="2669431"/>
            <a:ext cx="2161308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Heparin-</a:t>
            </a:r>
            <a:r>
              <a:rPr lang="cs-CZ" b="1" dirty="0" err="1"/>
              <a:t>Sepharosa</a:t>
            </a:r>
            <a:endParaRPr lang="cs-CZ" b="1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341A80D-9E26-4D1D-8562-F8F91F1CE65D}"/>
              </a:ext>
            </a:extLst>
          </p:cNvPr>
          <p:cNvSpPr txBox="1"/>
          <p:nvPr/>
        </p:nvSpPr>
        <p:spPr>
          <a:xfrm flipH="1">
            <a:off x="6696361" y="2079474"/>
            <a:ext cx="4701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protéká N-terminální 30kDa doména FN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9ABACFD-591D-4614-8273-CE8DAA612E60}"/>
              </a:ext>
            </a:extLst>
          </p:cNvPr>
          <p:cNvSpPr txBox="1"/>
          <p:nvPr/>
        </p:nvSpPr>
        <p:spPr>
          <a:xfrm>
            <a:off x="6761014" y="3292314"/>
            <a:ext cx="38608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eluce N-term. 30kDa domény FN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8B6914CA-FD71-4456-AF51-2FBA28E7A9A3}"/>
              </a:ext>
            </a:extLst>
          </p:cNvPr>
          <p:cNvSpPr txBox="1"/>
          <p:nvPr/>
        </p:nvSpPr>
        <p:spPr>
          <a:xfrm>
            <a:off x="2244436" y="4151211"/>
            <a:ext cx="7906328" cy="707886"/>
          </a:xfrm>
          <a:prstGeom prst="rect">
            <a:avLst/>
          </a:prstGeom>
          <a:solidFill>
            <a:srgbClr val="49D7B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Kvantitativní stanovení koncentrace 30-kDa FN specifickým antisérem po imobilizaci na </a:t>
            </a:r>
            <a:r>
              <a:rPr lang="cs-CZ" sz="2000" b="1" dirty="0" err="1"/>
              <a:t>mikrotitračních</a:t>
            </a:r>
            <a:r>
              <a:rPr lang="cs-CZ" sz="2000" b="1" dirty="0"/>
              <a:t> destičkách</a:t>
            </a:r>
          </a:p>
        </p:txBody>
      </p:sp>
      <p:sp>
        <p:nvSpPr>
          <p:cNvPr id="10" name="Šipka: doprava 9">
            <a:extLst>
              <a:ext uri="{FF2B5EF4-FFF2-40B4-BE49-F238E27FC236}">
                <a16:creationId xmlns:a16="http://schemas.microsoft.com/office/drawing/2014/main" id="{A33A93FE-613D-442A-A438-99BD0798B1C6}"/>
              </a:ext>
            </a:extLst>
          </p:cNvPr>
          <p:cNvSpPr/>
          <p:nvPr/>
        </p:nvSpPr>
        <p:spPr>
          <a:xfrm>
            <a:off x="4442691" y="1597890"/>
            <a:ext cx="591127" cy="1846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: dolů 10">
            <a:extLst>
              <a:ext uri="{FF2B5EF4-FFF2-40B4-BE49-F238E27FC236}">
                <a16:creationId xmlns:a16="http://schemas.microsoft.com/office/drawing/2014/main" id="{5BD42981-333D-427F-92F0-C92E9410AF3D}"/>
              </a:ext>
            </a:extLst>
          </p:cNvPr>
          <p:cNvSpPr/>
          <p:nvPr/>
        </p:nvSpPr>
        <p:spPr>
          <a:xfrm>
            <a:off x="5994400" y="3271757"/>
            <a:ext cx="203200" cy="6206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: dolů 11">
            <a:extLst>
              <a:ext uri="{FF2B5EF4-FFF2-40B4-BE49-F238E27FC236}">
                <a16:creationId xmlns:a16="http://schemas.microsoft.com/office/drawing/2014/main" id="{EAA0E06E-F5BB-4E64-B822-9C6E14DFDC4B}"/>
              </a:ext>
            </a:extLst>
          </p:cNvPr>
          <p:cNvSpPr/>
          <p:nvPr/>
        </p:nvSpPr>
        <p:spPr>
          <a:xfrm>
            <a:off x="5994400" y="1961834"/>
            <a:ext cx="203200" cy="6206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635CA129-8A61-4103-9E9C-12689BC2D9BD}"/>
              </a:ext>
            </a:extLst>
          </p:cNvPr>
          <p:cNvSpPr txBox="1"/>
          <p:nvPr/>
        </p:nvSpPr>
        <p:spPr>
          <a:xfrm>
            <a:off x="7296727" y="2684199"/>
            <a:ext cx="4350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adsorpce N-term. 30kDa domény FN</a:t>
            </a:r>
          </a:p>
        </p:txBody>
      </p:sp>
    </p:spTree>
    <p:extLst>
      <p:ext uri="{BB962C8B-B14F-4D97-AF65-F5344CB8AC3E}">
        <p14:creationId xmlns:p14="http://schemas.microsoft.com/office/powerpoint/2010/main" val="22245440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CABF8B1D-46E4-40A3-980E-3C5DA0B3B4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352800" y="-304802"/>
            <a:ext cx="5412511" cy="7536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6653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A27C3054-E70A-4F5A-B10A-4C6C8E3AD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394366" y="-281711"/>
            <a:ext cx="5347854" cy="749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65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D9489B46-BA50-4F7E-AFF3-C77B508DA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2618" y="683491"/>
            <a:ext cx="8682182" cy="546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7448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8D306BB8-5D4C-4604-BF26-815C7C9EF8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2690" y="701964"/>
            <a:ext cx="8423565" cy="544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840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6B736DF8-37AA-4078-B0F5-4E5BE8D36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396343" y="-522518"/>
            <a:ext cx="5503820" cy="7855132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3E3EA106-6A6F-42B1-A8AA-33E1E93B0992}"/>
              </a:ext>
            </a:extLst>
          </p:cNvPr>
          <p:cNvSpPr/>
          <p:nvPr/>
        </p:nvSpPr>
        <p:spPr>
          <a:xfrm>
            <a:off x="2220686" y="653137"/>
            <a:ext cx="409303" cy="55038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4486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C05E92A5-2406-4804-8C89-75E4FEE414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273" y="1006763"/>
            <a:ext cx="10529454" cy="5153892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E3EB2A06-31D4-40D3-BD5A-A03EE2499AD5}"/>
              </a:ext>
            </a:extLst>
          </p:cNvPr>
          <p:cNvSpPr/>
          <p:nvPr/>
        </p:nvSpPr>
        <p:spPr>
          <a:xfrm>
            <a:off x="9458036" y="2429164"/>
            <a:ext cx="1357745" cy="153323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73404E3-99BD-4961-9004-C6E582C45D3D}"/>
              </a:ext>
            </a:extLst>
          </p:cNvPr>
          <p:cNvSpPr txBox="1"/>
          <p:nvPr/>
        </p:nvSpPr>
        <p:spPr>
          <a:xfrm>
            <a:off x="2198255" y="545098"/>
            <a:ext cx="8423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Fibronektin</a:t>
            </a:r>
            <a:r>
              <a:rPr lang="cs-CZ" sz="2400" b="1" dirty="0"/>
              <a:t> 30-kDa doména zvýšená u </a:t>
            </a:r>
            <a:r>
              <a:rPr lang="cs-CZ" sz="2400" b="1" dirty="0" err="1"/>
              <a:t>proliferativní</a:t>
            </a:r>
            <a:r>
              <a:rPr lang="cs-CZ" sz="2400" b="1" dirty="0"/>
              <a:t> retinopatie</a:t>
            </a:r>
          </a:p>
        </p:txBody>
      </p:sp>
    </p:spTree>
    <p:extLst>
      <p:ext uri="{BB962C8B-B14F-4D97-AF65-F5344CB8AC3E}">
        <p14:creationId xmlns:p14="http://schemas.microsoft.com/office/powerpoint/2010/main" val="24677639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18FEDA35-31C1-4B67-8B90-A67049100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361509" y="-820784"/>
            <a:ext cx="5486399" cy="8499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591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57C39873-8D02-4567-8401-5CDE168E2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473" y="1052945"/>
            <a:ext cx="10631054" cy="5116946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3D09AE76-64D0-4974-A783-482103F31493}"/>
              </a:ext>
            </a:extLst>
          </p:cNvPr>
          <p:cNvSpPr/>
          <p:nvPr/>
        </p:nvSpPr>
        <p:spPr>
          <a:xfrm>
            <a:off x="9282545" y="2812473"/>
            <a:ext cx="1653309" cy="15193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4646C8A4-A5EF-40A8-AAF6-BE6D2F0B57DB}"/>
              </a:ext>
            </a:extLst>
          </p:cNvPr>
          <p:cNvSpPr txBox="1"/>
          <p:nvPr/>
        </p:nvSpPr>
        <p:spPr>
          <a:xfrm flipH="1">
            <a:off x="2096192" y="591280"/>
            <a:ext cx="8839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Fibronektin</a:t>
            </a:r>
            <a:r>
              <a:rPr lang="cs-CZ" sz="2400" b="1" dirty="0"/>
              <a:t> 30-kDa doména zvýšená u pozitivní albuminurie</a:t>
            </a:r>
          </a:p>
        </p:txBody>
      </p:sp>
    </p:spTree>
    <p:extLst>
      <p:ext uri="{BB962C8B-B14F-4D97-AF65-F5344CB8AC3E}">
        <p14:creationId xmlns:p14="http://schemas.microsoft.com/office/powerpoint/2010/main" val="21804491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75FF6EE0-59B7-4920-92E7-515966F46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674" y="661850"/>
            <a:ext cx="8604069" cy="5538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4633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F2F518C-D3F8-4C98-9F52-920911754A75}"/>
              </a:ext>
            </a:extLst>
          </p:cNvPr>
          <p:cNvSpPr txBox="1"/>
          <p:nvPr/>
        </p:nvSpPr>
        <p:spPr>
          <a:xfrm>
            <a:off x="5541818" y="812800"/>
            <a:ext cx="110836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/>
              <a:t>Závěr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BC24913D-D61C-489F-962C-3628BAC1AC8C}"/>
              </a:ext>
            </a:extLst>
          </p:cNvPr>
          <p:cNvSpPr txBox="1"/>
          <p:nvPr/>
        </p:nvSpPr>
        <p:spPr>
          <a:xfrm flipH="1">
            <a:off x="1615901" y="1893455"/>
            <a:ext cx="937537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/>
              <a:t>V plazmě existuje volná N-terminální 30-kDa doména </a:t>
            </a:r>
            <a:r>
              <a:rPr lang="cs-CZ" sz="2400" b="1" dirty="0" err="1"/>
              <a:t>fibronektinu</a:t>
            </a:r>
            <a:endParaRPr lang="cs-CZ" sz="2400" b="1" dirty="0"/>
          </a:p>
          <a:p>
            <a:pPr marL="342900" indent="-342900">
              <a:buAutoNum type="arabicPeriod"/>
            </a:pPr>
            <a:r>
              <a:rPr lang="cs-CZ" sz="2400" b="1" dirty="0"/>
              <a:t>Plazmatická koncentrace u zdravé populace je 2,8 ± 0,8 </a:t>
            </a:r>
            <a:r>
              <a:rPr lang="cs-CZ" sz="2400" b="1" dirty="0" err="1"/>
              <a:t>ug</a:t>
            </a:r>
            <a:r>
              <a:rPr lang="cs-CZ" sz="2400" b="1" dirty="0"/>
              <a:t>/ml</a:t>
            </a:r>
          </a:p>
          <a:p>
            <a:pPr marL="342900" indent="-342900">
              <a:buAutoNum type="arabicPeriod"/>
            </a:pPr>
            <a:r>
              <a:rPr lang="cs-CZ" sz="2400" b="1" dirty="0"/>
              <a:t>Koncentrace domény je zvýšená u diabetiků 1. typu s </a:t>
            </a:r>
            <a:r>
              <a:rPr lang="cs-CZ" sz="2400" b="1" dirty="0" err="1"/>
              <a:t>proliferativní</a:t>
            </a:r>
            <a:r>
              <a:rPr lang="cs-CZ" sz="2400" b="1" dirty="0"/>
              <a:t> retinopatií a pozitivní albuminurií</a:t>
            </a:r>
          </a:p>
          <a:p>
            <a:endParaRPr lang="cs-CZ" sz="2400" b="1" dirty="0"/>
          </a:p>
          <a:p>
            <a:r>
              <a:rPr lang="cs-CZ" sz="2400" b="1" dirty="0"/>
              <a:t>                                         --------------------------------</a:t>
            </a:r>
          </a:p>
          <a:p>
            <a:endParaRPr lang="cs-CZ" sz="2400" b="1" dirty="0"/>
          </a:p>
          <a:p>
            <a:r>
              <a:rPr lang="cs-CZ" sz="2400" b="1" dirty="0"/>
              <a:t>Volná N-terminální 30-kDa doména je mediátorem interakce fibrinu s buňkami včetně trombocytů, což ovlivňuje fyziologický průběh hemostázy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13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BE5FA96F-EE41-4D86-90CF-AE07FA9BB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8255" y="701964"/>
            <a:ext cx="8183418" cy="4599709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3EC841AC-8C9E-490D-A553-E127C93039AB}"/>
              </a:ext>
            </a:extLst>
          </p:cNvPr>
          <p:cNvSpPr txBox="1"/>
          <p:nvPr/>
        </p:nvSpPr>
        <p:spPr>
          <a:xfrm>
            <a:off x="2770909" y="5495636"/>
            <a:ext cx="6890327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/>
              <a:t>A ještě mnoho otázek zůstává nevyřešeno …</a:t>
            </a:r>
          </a:p>
        </p:txBody>
      </p:sp>
    </p:spTree>
    <p:extLst>
      <p:ext uri="{BB962C8B-B14F-4D97-AF65-F5344CB8AC3E}">
        <p14:creationId xmlns:p14="http://schemas.microsoft.com/office/powerpoint/2010/main" val="30731222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ka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44E36B9F7D8AB41B5E2EA6E5A4F64A5" ma:contentTypeVersion="12" ma:contentTypeDescription="Vytvoří nový dokument" ma:contentTypeScope="" ma:versionID="d7518cbeb0a585721d9cbfef7e5b1e9e">
  <xsd:schema xmlns:xsd="http://www.w3.org/2001/XMLSchema" xmlns:xs="http://www.w3.org/2001/XMLSchema" xmlns:p="http://schemas.microsoft.com/office/2006/metadata/properties" xmlns:ns2="103785ad-acb8-44be-9004-2dab229825aa" xmlns:ns3="8fcb8544-2e40-4f02-887e-5cd2f4e94207" targetNamespace="http://schemas.microsoft.com/office/2006/metadata/properties" ma:root="true" ma:fieldsID="3a5502a27e01d3f262a599166fba3471" ns2:_="" ns3:_="">
    <xsd:import namespace="103785ad-acb8-44be-9004-2dab229825aa"/>
    <xsd:import namespace="8fcb8544-2e40-4f02-887e-5cd2f4e94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3785ad-acb8-44be-9004-2dab229825a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Značky obrázků" ma:readOnly="false" ma:fieldId="{5cf76f15-5ced-4ddc-b409-7134ff3c332f}" ma:taxonomyMulti="true" ma:sspId="b43e7359-1bb9-4f84-b037-448f316cac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cb8544-2e40-4f02-887e-5cd2f4e94207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6fa252f-2bf0-4a29-bc25-c767b4f79a95}" ma:internalName="TaxCatchAll" ma:showField="CatchAllData" ma:web="8fcb8544-2e40-4f02-887e-5cd2f4e94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03785ad-acb8-44be-9004-2dab229825aa">
      <Terms xmlns="http://schemas.microsoft.com/office/infopath/2007/PartnerControls"/>
    </lcf76f155ced4ddcb4097134ff3c332f>
    <TaxCatchAll xmlns="8fcb8544-2e40-4f02-887e-5cd2f4e94207" xsi:nil="true"/>
  </documentManagement>
</p:properties>
</file>

<file path=customXml/itemProps1.xml><?xml version="1.0" encoding="utf-8"?>
<ds:datastoreItem xmlns:ds="http://schemas.openxmlformats.org/officeDocument/2006/customXml" ds:itemID="{142EA30E-4DC7-4997-8570-4E5E9A00D6D4}"/>
</file>

<file path=customXml/itemProps2.xml><?xml version="1.0" encoding="utf-8"?>
<ds:datastoreItem xmlns:ds="http://schemas.openxmlformats.org/officeDocument/2006/customXml" ds:itemID="{62DFFCC8-7FDF-400A-AE29-2828BB0CDEA9}"/>
</file>

<file path=customXml/itemProps3.xml><?xml version="1.0" encoding="utf-8"?>
<ds:datastoreItem xmlns:ds="http://schemas.openxmlformats.org/officeDocument/2006/customXml" ds:itemID="{7DECCDF5-70AC-4BBA-944F-1F4CB7BBEE2E}"/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767</TotalTime>
  <Words>683</Words>
  <Application>Microsoft Office PowerPoint</Application>
  <PresentationFormat>Širokoúhlá obrazovka</PresentationFormat>
  <Paragraphs>102</Paragraphs>
  <Slides>31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6" baseType="lpstr">
      <vt:lpstr>Arial</vt:lpstr>
      <vt:lpstr>Arial Nova</vt:lpstr>
      <vt:lpstr>Garamond</vt:lpstr>
      <vt:lpstr>Times New Roman</vt:lpstr>
      <vt:lpstr>Organika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48</cp:revision>
  <dcterms:created xsi:type="dcterms:W3CDTF">2026-02-22T15:47:15Z</dcterms:created>
  <dcterms:modified xsi:type="dcterms:W3CDTF">2026-03-22T20:38:06Z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0x010100D44E36B9F7D8AB41B5E2EA6E5A4F64A5</vt:lpwstr>
  </property>
</Properties>
</file>