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charts/style1.xml" ContentType="application/vnd.ms-office.chartstyle+xml"/>
  <Override PartName="/ppt/theme/theme2.xml" ContentType="application/vnd.openxmlformats-officedocument.theme+xml"/>
  <Override PartName="/ppt/charts/chartEx1.xml" ContentType="application/vnd.ms-office.chartex+xml"/>
  <Override PartName="/ppt/charts/colors1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56" r:id="rId2"/>
    <p:sldId id="269" r:id="rId3"/>
    <p:sldId id="299" r:id="rId4"/>
    <p:sldId id="300" r:id="rId5"/>
    <p:sldId id="268" r:id="rId6"/>
    <p:sldId id="271" r:id="rId7"/>
    <p:sldId id="265" r:id="rId8"/>
    <p:sldId id="259" r:id="rId9"/>
    <p:sldId id="267" r:id="rId10"/>
    <p:sldId id="274" r:id="rId11"/>
    <p:sldId id="321" r:id="rId12"/>
    <p:sldId id="260" r:id="rId13"/>
    <p:sldId id="276" r:id="rId14"/>
    <p:sldId id="286" r:id="rId15"/>
    <p:sldId id="285" r:id="rId16"/>
    <p:sldId id="297" r:id="rId17"/>
    <p:sldId id="283" r:id="rId18"/>
    <p:sldId id="303" r:id="rId19"/>
    <p:sldId id="284" r:id="rId20"/>
    <p:sldId id="290" r:id="rId21"/>
    <p:sldId id="320" r:id="rId22"/>
    <p:sldId id="322" r:id="rId23"/>
    <p:sldId id="317" r:id="rId24"/>
    <p:sldId id="310" r:id="rId25"/>
    <p:sldId id="311" r:id="rId26"/>
    <p:sldId id="323" r:id="rId27"/>
    <p:sldId id="293" r:id="rId28"/>
    <p:sldId id="29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D0F96A14-1F99-4152-944C-E58D908701AA}">
          <p14:sldIdLst>
            <p14:sldId id="256"/>
            <p14:sldId id="269"/>
            <p14:sldId id="299"/>
            <p14:sldId id="300"/>
            <p14:sldId id="268"/>
            <p14:sldId id="271"/>
            <p14:sldId id="265"/>
            <p14:sldId id="259"/>
            <p14:sldId id="267"/>
            <p14:sldId id="274"/>
            <p14:sldId id="321"/>
            <p14:sldId id="260"/>
            <p14:sldId id="276"/>
            <p14:sldId id="286"/>
            <p14:sldId id="285"/>
            <p14:sldId id="297"/>
            <p14:sldId id="283"/>
            <p14:sldId id="303"/>
            <p14:sldId id="284"/>
            <p14:sldId id="290"/>
            <p14:sldId id="320"/>
            <p14:sldId id="322"/>
            <p14:sldId id="317"/>
            <p14:sldId id="310"/>
            <p14:sldId id="311"/>
            <p14:sldId id="323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a Kotasová" initials="MK" lastIdx="2" clrIdx="0">
    <p:extLst>
      <p:ext uri="{19B8F6BF-5375-455C-9EA6-DF929625EA0E}">
        <p15:presenceInfo xmlns:p15="http://schemas.microsoft.com/office/powerpoint/2012/main" userId="cbef52b3c643fd99" providerId="Windows Live"/>
      </p:ext>
    </p:extLst>
  </p:cmAuthor>
  <p:cmAuthor id="2" name="Brutvan Tomáš, MUDr." initials="BTM" lastIdx="4" clrIdx="1">
    <p:extLst>
      <p:ext uri="{19B8F6BF-5375-455C-9EA6-DF929625EA0E}">
        <p15:presenceInfo xmlns:p15="http://schemas.microsoft.com/office/powerpoint/2012/main" userId="S::19270@vfn.cz::71a62be0-4330-4279-908b-5937ce4f73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00E6"/>
    <a:srgbClr val="FF5050"/>
    <a:srgbClr val="E8F2FA"/>
    <a:srgbClr val="0071AD"/>
    <a:srgbClr val="FFB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Střední styl 3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Střední styl 1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E3FDE45-AF77-4B5C-9715-49D594BDF05E}" styleName="Světlý styl 1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Světlý styl 3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3890" autoAdjust="0"/>
  </p:normalViewPr>
  <p:slideViewPr>
    <p:cSldViewPr>
      <p:cViewPr>
        <p:scale>
          <a:sx n="96" d="100"/>
          <a:sy n="96" d="100"/>
        </p:scale>
        <p:origin x="106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322"/>
    </p:cViewPr>
  </p:sorterViewPr>
  <p:notesViewPr>
    <p:cSldViewPr>
      <p:cViewPr>
        <p:scale>
          <a:sx n="165" d="100"/>
          <a:sy n="165" d="100"/>
        </p:scale>
        <p:origin x="2076" y="-40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E:\Diserta&#269;ka\Referen&#269;n&#237;%20intervaly\P&#345;epo&#269;et%20RI\V&#353;echny%20dohromady%20data%20na%20v&#253;po&#269;ty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Cortisol!$P$2:$P$283</cx:f>
        <cx:lvl ptCount="282" formatCode="0.00000000000">
          <cx:pt idx="0">141.07994663689001</cx:pt>
          <cx:pt idx="1">147.905641324247</cx:pt>
          <cx:pt idx="2">154.58208339867801</cx:pt>
          <cx:pt idx="3">156.60187646826</cx:pt>
          <cx:pt idx="4">158.60949533766899</cx:pt>
          <cx:pt idx="5">163.071522120765</cx:pt>
          <cx:pt idx="6">170.96089384762601</cx:pt>
          <cx:pt idx="7">173.00640679755401</cx:pt>
          <cx:pt idx="8">176.08013019693399</cx:pt>
          <cx:pt idx="9">181.38931635565501</cx:pt>
          <cx:pt idx="10">185.98583800423901</cx:pt>
          <cx:pt idx="11">190.173703806562</cx:pt>
          <cx:pt idx="12">190.331855798758</cx:pt>
          <cx:pt idx="13">196.318359258275</cx:pt>
          <cx:pt idx="14">199.02866654940399</cx:pt>
          <cx:pt idx="15">200.44175251410601</cx:pt>
          <cx:pt idx="16">200.69597674968401</cx:pt>
          <cx:pt idx="17">201.170304990131</cx:pt>
          <cx:pt idx="18">205.161602717275</cx:pt>
          <cx:pt idx="19">206.494466877956</cx:pt>
          <cx:pt idx="20">208.99391556941401</cx:pt>
          <cx:pt idx="21">212.21788890264199</cx:pt>
          <cx:pt idx="22">214.895815207287</cx:pt>
          <cx:pt idx="23">218.47845323800399</cx:pt>
          <cx:pt idx="24">221.29859008714399</cx:pt>
          <cx:pt idx="25">223.63143106009599</cx:pt>
          <cx:pt idx="26">224.968823920136</cx:pt>
          <cx:pt idx="27">228.08406544275101</cx:pt>
          <cx:pt idx="28">229.60145643553301</cx:pt>
          <cx:pt idx="29">239.48199368397999</cx:pt>
          <cx:pt idx="30">242.23541043712299</cx:pt>
          <cx:pt idx="31">244.61136016173299</cx:pt>
          <cx:pt idx="32">247.21119338870301</cx:pt>
          <cx:pt idx="33">249.693518586918</cx:pt>
          <cx:pt idx="34">250.44293417119499</cx:pt>
          <cx:pt idx="35">252.570158946438</cx:pt>
          <cx:pt idx="36">253.12966225332801</cx:pt>
          <cx:pt idx="37">253.439426017486</cx:pt>
          <cx:pt idx="38">257.156658816564</cx:pt>
          <cx:pt idx="39">257.27524469980602</cx:pt>
          <cx:pt idx="40">261.99057088573301</cx:pt>
          <cx:pt idx="41">262.39841534443798</cx:pt>
          <cx:pt idx="42">263.04263205206701</cx:pt>
          <cx:pt idx="43">263.30601821707</cx:pt>
          <cx:pt idx="44">263.76026805950897</cx:pt>
          <cx:pt idx="45">263.99209704476198</cx:pt>
          <cx:pt idx="46">264.03868173081702</cx:pt>
          <cx:pt idx="47">264.64698250509099</cx:pt>
          <cx:pt idx="48">265.82080967489702</cx:pt>
          <cx:pt idx="49">265.87957801364502</cx:pt>
          <cx:pt idx="50">266.41530311948401</cx:pt>
          <cx:pt idx="51">266.57921674397198</cx:pt>
          <cx:pt idx="52">267.10690102405698</cx:pt>
          <cx:pt idx="53">267.77862436791798</cx:pt>
          <cx:pt idx="54">272.49038225168903</cx:pt>
          <cx:pt idx="55">272.59829150842199</cx:pt>
          <cx:pt idx="56">273.27042450498601</cx:pt>
          <cx:pt idx="57">275.05756740534503</cx:pt>
          <cx:pt idx="58">275.38541383241898</cx:pt>
          <cx:pt idx="59">276.59773038027902</cx:pt>
          <cx:pt idx="60">276.61045152845401</cx:pt>
          <cx:pt idx="61">278.77759886316102</cx:pt>
          <cx:pt idx="62">280.33390941838002</cx:pt>
          <cx:pt idx="63">282.70624115373602</cx:pt>
          <cx:pt idx="64">283.07482451375301</cx:pt>
          <cx:pt idx="65">283.90800117270601</cx:pt>
          <cx:pt idx="66">284.98691976322499</cx:pt>
          <cx:pt idx="67">286.19982900625001</cx:pt>
          <cx:pt idx="68">286.86184987732798</cx:pt>
          <cx:pt idx="69">287.32782286662001</cx:pt>
          <cx:pt idx="70">288.50327227520398</cx:pt>
          <cx:pt idx="71">288.70199641401399</cx:pt>
          <cx:pt idx="72">289.28672378163702</cx:pt>
          <cx:pt idx="73">290.78872984300699</cx:pt>
          <cx:pt idx="74">291.759753844964</cx:pt>
          <cx:pt idx="75">294.79433309826697</cx:pt>
          <cx:pt idx="76">295.46171387658501</cx:pt>
          <cx:pt idx="77">295.51464796591</cx:pt>
          <cx:pt idx="78">300.94943351666501</cx:pt>
          <cx:pt idx="79">301.35207227105798</cx:pt>
          <cx:pt idx="80">302.22046515196098</cx:pt>
          <cx:pt idx="81">303.38050786149398</cx:pt>
          <cx:pt idx="82">305.33789134795501</cx:pt>
          <cx:pt idx="83">305.92503655283002</cx:pt>
          <cx:pt idx="84">308.82645464220298</cx:pt>
          <cx:pt idx="85">310.60199971703599</cx:pt>
          <cx:pt idx="86">312.50378460871701</cx:pt>
          <cx:pt idx="87">314.050160476754</cx:pt>
          <cx:pt idx="88">314.46341204933998</cx:pt>
          <cx:pt idx="89">315.70402460058102</cx:pt>
          <cx:pt idx="90">316.19101573215801</cx:pt>
          <cx:pt idx="91">317.24170996255901</cx:pt>
          <cx:pt idx="92">318.67401877018398</cx:pt>
          <cx:pt idx="93">319.31848339942098</cx:pt>
          <cx:pt idx="94">321.94276149776698</cx:pt>
          <cx:pt idx="95">322.22698974410798</cx:pt>
          <cx:pt idx="96">322.24625813650698</cx:pt>
          <cx:pt idx="97">326.48059924252101</cx:pt>
          <cx:pt idx="98">327.16795272824402</cx:pt>
          <cx:pt idx="99">329.66195758783999</cx:pt>
          <cx:pt idx="100">329.84277468315702</cx:pt>
          <cx:pt idx="101">329.97763612007901</cx:pt>
          <cx:pt idx="102">330.36274373059501</cx:pt>
          <cx:pt idx="103">331.130025646653</cx:pt>
          <cx:pt idx="104">331.60829393852998</cx:pt>
          <cx:pt idx="105">332.89256231964498</cx:pt>
          <cx:pt idx="106">335.317153865992</cx:pt>
          <cx:pt idx="107">340.00175751754199</cx:pt>
          <cx:pt idx="108">340.30054638949298</cx:pt>
          <cx:pt idx="109">340.67749425103801</cx:pt>
          <cx:pt idx="110">341.06014882380902</cx:pt>
          <cx:pt idx="111">344.74361529769499</cx:pt>
          <cx:pt idx="112">345.30130157765501</cx:pt>
          <cx:pt idx="113">348.92456886232401</cx:pt>
          <cx:pt idx="114">348.94754247151502</cx:pt>
          <cx:pt idx="115">349.81653936791298</cx:pt>
          <cx:pt idx="116">353.56327121560997</cx:pt>
          <cx:pt idx="117">353.97854430608101</cx:pt>
          <cx:pt idx="118">354.48169514550801</cx:pt>
          <cx:pt idx="119">355.571769147596</cx:pt>
          <cx:pt idx="120">356.14782069870103</cx:pt>
          <cx:pt idx="121">358.90536969702498</cx:pt>
          <cx:pt idx="122">359.56734546527201</cx:pt>
          <cx:pt idx="123">360.36726579692601</cx:pt>
          <cx:pt idx="124">360.69926369332899</cx:pt>
          <cx:pt idx="125">362.00996258741401</cx:pt>
          <cx:pt idx="126">362.32960915259002</cx:pt>
          <cx:pt idx="127">362.41802732531602</cx:pt>
          <cx:pt idx="128">362.95653476223401</cx:pt>
          <cx:pt idx="129">364.33346029421301</cx:pt>
          <cx:pt idx="130">365.29777770088202</cx:pt>
          <cx:pt idx="131">366.70214879110398</cx:pt>
          <cx:pt idx="132">367.448459011149</cx:pt>
          <cx:pt idx="133">368.46531432671901</cx:pt>
          <cx:pt idx="134">370.56116267124901</cx:pt>
          <cx:pt idx="135">371.95906819515</cx:pt>
          <cx:pt idx="136">373.51470524113699</cx:pt>
          <cx:pt idx="137">374.50299404057398</cx:pt>
          <cx:pt idx="138">375.87761193829499</cx:pt>
          <cx:pt idx="139">375.89857219498998</cx:pt>
          <cx:pt idx="140">376.44315245635801</cx:pt>
          <cx:pt idx="141">377.228078282914</cx:pt>
          <cx:pt idx="142">377.61139843374599</cx:pt>
          <cx:pt idx="143">379.35741235526899</cx:pt>
          <cx:pt idx="144">379.78086025261598</cx:pt>
          <cx:pt idx="145">379.92866918107097</cx:pt>
          <cx:pt idx="146">379.98166089906903</cx:pt>
          <cx:pt idx="147">380.15750758484199</cx:pt>
          <cx:pt idx="148">380.20426161927901</cx:pt>
          <cx:pt idx="149">380.60062428220903</cx:pt>
          <cx:pt idx="150">380.62924050692902</cx:pt>
          <cx:pt idx="151">381.06300331209297</cx:pt>
          <cx:pt idx="152">381.39475681156802</cx:pt>
          <cx:pt idx="153">382.61637404414898</cx:pt>
          <cx:pt idx="154">387.10941661980303</cx:pt>
          <cx:pt idx="155">387.272829226667</cx:pt>
          <cx:pt idx="156">388.03887657594998</cx:pt>
          <cx:pt idx="157">391.60829408610198</cx:pt>
          <cx:pt idx="158">392.08991832230498</cx:pt>
          <cx:pt idx="159">393.059121030889</cx:pt>
          <cx:pt idx="160">393.51557008897697</cx:pt>
          <cx:pt idx="161">395.88228124373597</cx:pt>
          <cx:pt idx="162">398.11070576266002</cx:pt>
          <cx:pt idx="163">399.402180297771</cx:pt>
          <cx:pt idx="164">400.04868302796001</cx:pt>
          <cx:pt idx="165">400.93069903947202</cx:pt>
          <cx:pt idx="166">401.23596639471799</cx:pt>
          <cx:pt idx="167">401.871877640359</cx:pt>
          <cx:pt idx="168">401.96733005299598</cx:pt>
          <cx:pt idx="169">402.06239264127902</cx:pt>
          <cx:pt idx="170">402.73362203139902</cx:pt>
          <cx:pt idx="171">402.75949683018098</cx:pt>
          <cx:pt idx="172">403.75518357316997</cx:pt>
          <cx:pt idx="173">405.16610127112801</cx:pt>
          <cx:pt idx="174">406.96637376424002</cx:pt>
          <cx:pt idx="175">408.274256564555</cx:pt>
          <cx:pt idx="176">408.28813096655</cx:pt>
          <cx:pt idx="177">411.49319214602201</cx:pt>
          <cx:pt idx="178">412.640362472596</cx:pt>
          <cx:pt idx="179">415.34055581385002</cx:pt>
          <cx:pt idx="180">415.57070722305502</cx:pt>
          <cx:pt idx="181">415.79148303454502</cx:pt>
          <cx:pt idx="182">417.40061008527402</cx:pt>
          <cx:pt idx="183">418.97761752423202</cx:pt>
          <cx:pt idx="184">420.07624405668099</cx:pt>
          <cx:pt idx="185">420.75608839424899</cx:pt>
          <cx:pt idx="186">422.670143164156</cx:pt>
          <cx:pt idx="187">422.698945855391</cx:pt>
          <cx:pt idx="188">423.35933677621802</cx:pt>
          <cx:pt idx="189">423.42360613299297</cx:pt>
          <cx:pt idx="190">423.75908326596698</cx:pt>
          <cx:pt idx="191">424.28469752023199</cx:pt>
          <cx:pt idx="192">425.94536118052099</cx:pt>
          <cx:pt idx="193">426.07904985649702</cx:pt>
          <cx:pt idx="194">426.59168402556799</cx:pt>
          <cx:pt idx="195">427.65865631657499</cx:pt>
          <cx:pt idx="196">428.56336517996198</cx:pt>
          <cx:pt idx="197">428.57932180383602</cx:pt>
          <cx:pt idx="198">432.89767178776799</cx:pt>
          <cx:pt idx="199">433.51854298305801</cx:pt>
          <cx:pt idx="200">433.70978792229198</cx:pt>
          <cx:pt idx="201">433.73873865148602</cx:pt>
          <cx:pt idx="202">435.40032451932501</cx:pt>
          <cx:pt idx="203">435.67522523669999</cx:pt>
          <cx:pt idx="204">438.03325576666901</cx:pt>
          <cx:pt idx="205">438.23575293289099</cx:pt>
          <cx:pt idx="206">438.32421935131902</cx:pt>
          <cx:pt idx="207">443.96300172123199</cx:pt>
          <cx:pt idx="208">445.90596230833899</cx:pt>
          <cx:pt idx="209">447.25798050161097</cx:pt>
          <cx:pt idx="210">448.77306497138397</cx:pt>
          <cx:pt idx="211">449.48239577334698</cx:pt>
          <cx:pt idx="212">449.84669569291998</cx:pt>
          <cx:pt idx="213">450.28277210174701</cx:pt>
          <cx:pt idx="214">452.18394613207897</cx:pt>
          <cx:pt idx="215">453.49025768278301</cx:pt>
          <cx:pt idx="216">455.18617423812401</cx:pt>
          <cx:pt idx="217">455.352169008001</cx:pt>
          <cx:pt idx="218">455.65883010150202</cx:pt>
          <cx:pt idx="219">456.74569575986902</cx:pt>
          <cx:pt idx="220">457.19688842542502</cx:pt>
          <cx:pt idx="221">460.65422783345201</cx:pt>
          <cx:pt idx="222">461.14244728079802</cx:pt>
          <cx:pt idx="223">461.363350345274</cx:pt>
          <cx:pt idx="224">464.25605889821298</cx:pt>
          <cx:pt idx="225">464.68733703565101</cx:pt>
          <cx:pt idx="226">465.25831014204101</cx:pt>
          <cx:pt idx="227">467.18548473812302</cx:pt>
          <cx:pt idx="228">467.79938972583</cx:pt>
          <cx:pt idx="229">469.109827205437</cx:pt>
          <cx:pt idx="230">472.93405135407198</cx:pt>
          <cx:pt idx="231">475.130659465701</cx:pt>
          <cx:pt idx="232">479.800794574544</cx:pt>
          <cx:pt idx="233">479.83617007813501</cx:pt>
          <cx:pt idx="234">480.489173014306</cx:pt>
          <cx:pt idx="235">480.509082307092</cx:pt>
          <cx:pt idx="236">481.82475203364402</cx:pt>
          <cx:pt idx="237">482.79469135221001</cx:pt>
          <cx:pt idx="238">483.72809808253902</cx:pt>
          <cx:pt idx="239">484.37008649965298</cx:pt>
          <cx:pt idx="240">484.46028310932201</cx:pt>
          <cx:pt idx="241">484.76276808544998</cx:pt>
          <cx:pt idx="242">487.43786927359997</cx:pt>
          <cx:pt idx="243">489.073474315223</cx:pt>
          <cx:pt idx="244">489.09321913468801</cx:pt>
          <cx:pt idx="245">489.69414278044297</cx:pt>
          <cx:pt idx="246">492.06738081210301</cx:pt>
          <cx:pt idx="247">493.12285332063902</cx:pt>
          <cx:pt idx="248">494.93744490652102</cx:pt>
          <cx:pt idx="249">497.64289200753501</cx:pt>
          <cx:pt idx="250">500.19153409034999</cx:pt>
          <cx:pt idx="251">506.75834730447298</cx:pt>
          <cx:pt idx="252">513.44230886412697</cx:pt>
          <cx:pt idx="253">513.57915143356001</cx:pt>
          <cx:pt idx="254">513.89872784335705</cx:pt>
          <cx:pt idx="255">514.36477598616</cx:pt>
          <cx:pt idx="256">514.59397979904895</cx:pt>
          <cx:pt idx="257">521.99657371754597</cx:pt>
          <cx:pt idx="258">524.43059347005601</cx:pt>
          <cx:pt idx="259">530.125099461422</cx:pt>
          <cx:pt idx="260">531.25895869152998</cx:pt>
          <cx:pt idx="261">531.81686620087896</cx:pt>
          <cx:pt idx="262">537.03756927716597</cx:pt>
          <cx:pt idx="263">537.20861994610198</cx:pt>
          <cx:pt idx="264">541.917470211916</cx:pt>
          <cx:pt idx="265">544.37888822976004</cx:pt>
          <cx:pt idx="266">550.09270647479798</cx:pt>
          <cx:pt idx="267">551.265210511173</cx:pt>
          <cx:pt idx="268">560.332880559871</cx:pt>
          <cx:pt idx="269">563.82537489810898</cx:pt>
          <cx:pt idx="270">570.30718600682098</cx:pt>
          <cx:pt idx="271">572.41759470467503</cx:pt>
          <cx:pt idx="272">574.977782323273</cx:pt>
          <cx:pt idx="273">590.533366056933</cx:pt>
          <cx:pt idx="274">594.22882706036205</cx:pt>
          <cx:pt idx="275">602.15739339446395</cx:pt>
          <cx:pt idx="276">617.14214107050998</cx:pt>
          <cx:pt idx="277">618.31369003779002</cx:pt>
          <cx:pt idx="278">621.27279214387795</cx:pt>
          <cx:pt idx="279">650.51834698150105</cx:pt>
          <cx:pt idx="280">685.685230022734</cx:pt>
          <cx:pt idx="281">760.11597983687204</cx:pt>
        </cx:lvl>
      </cx:numDim>
    </cx:data>
    <cx:data id="1">
      <cx:numDim type="val">
        <cx:f>Cortisol!$I$2:$I$283</cx:f>
        <cx:lvl ptCount="282" formatCode="Všeobecný">
          <cx:pt idx="0">409.92722536767599</cx:pt>
          <cx:pt idx="1">420.86502224931502</cx:pt>
          <cx:pt idx="2">450.31973449863398</cx:pt>
          <cx:pt idx="3">453.19817856324698</cx:pt>
          <cx:pt idx="4">536.96869927487899</cx:pt>
          <cx:pt idx="5">560.17438687048104</cx:pt>
          <cx:pt idx="6">616.74481769902502</cx:pt>
          <cx:pt idx="7">623.27539238222801</cx:pt>
          <cx:pt idx="8">643.57180695737804</cx:pt>
          <cx:pt idx="9">693.84115911698404</cx:pt>
          <cx:pt idx="10">713.22990827712795</cx:pt>
          <cx:pt idx="11">725.54980079809604</cx:pt>
          <cx:pt idx="12">740.22047613904704</cx:pt>
          <cx:pt idx="13">747.29023476993598</cx:pt>
          <cx:pt idx="14">767.52930988103196</cx:pt>
          <cx:pt idx="15">788.97123404035199</cx:pt>
          <cx:pt idx="16">799.58142911770994</cx:pt>
          <cx:pt idx="17">816.84121350661303</cx:pt>
          <cx:pt idx="18">878.84731208458697</cx:pt>
          <cx:pt idx="19">897.61484430111398</cx:pt>
          <cx:pt idx="20">963.08124780837102</cx:pt>
          <cx:pt idx="21">988.88558290213598</cx:pt>
          <cx:pt idx="22">1013.62636253245</cx:pt>
          <cx:pt idx="23">1060.1577122455001</cx:pt>
          <cx:pt idx="24">1062.4965115088401</cx:pt>
          <cx:pt idx="25">1079.40541808481</cx:pt>
          <cx:pt idx="26">1091.72675462695</cx:pt>
          <cx:pt idx="27">1125.4882097715999</cx:pt>
          <cx:pt idx="28">1190.0604094247401</cx:pt>
          <cx:pt idx="29">1231.88985883385</cx:pt>
          <cx:pt idx="30">1262.44177970447</cx:pt>
        </cx:lvl>
      </cx:numDim>
    </cx:data>
  </cx:chartData>
  <cx:chart>
    <cx:title pos="t" align="ctr" overlay="0">
      <cx:tx>
        <cx:txData>
          <cx:v>Kortizol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cs-CZ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Kortizol</a:t>
          </a:r>
        </a:p>
      </cx:txPr>
    </cx:title>
    <cx:plotArea>
      <cx:plotAreaRegion>
        <cx:series layoutId="boxWhisker" uniqueId="{7FD0CB82-8730-4A30-93D5-B115073A3A7A}">
          <cx:tx>
            <cx:txData>
              <cx:f>Cortisol!$P$1</cx:f>
              <cx:v>Muži a ženy bez HA</cx:v>
            </cx:txData>
          </cx:tx>
          <cx:spPr>
            <a:solidFill>
              <a:schemeClr val="bg1"/>
            </a:solidFill>
          </cx:spPr>
          <cx:dataId val="0"/>
          <cx:layoutPr>
            <cx:visibility meanLine="1" meanMarker="1" nonoutliers="1" outliers="1"/>
            <cx:statistics quartileMethod="inclusive"/>
          </cx:layoutPr>
        </cx:series>
        <cx:series layoutId="boxWhisker" uniqueId="{BC9ED4D2-FCB5-47D3-B1B4-BEA95D638919}">
          <cx:tx>
            <cx:txData>
              <cx:f>Cortisol!$I$1</cx:f>
              <cx:v>Ženy s HA</cx:v>
            </cx:txData>
          </cx:tx>
          <cx:spPr>
            <a:solidFill>
              <a:schemeClr val="bg1"/>
            </a:solidFill>
          </cx:spPr>
          <cx:dataId val="1"/>
          <cx:layoutPr>
            <cx:visibility meanLine="1" meanMarker="1" nonoutliers="1" outliers="1"/>
            <cx:statistics quartileMethod="inclusive"/>
          </cx:layoutPr>
        </cx:series>
      </cx:plotAreaRegion>
      <cx:axis id="0">
        <cx:catScaling gapWidth="1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>
                <a:solidFill>
                  <a:schemeClr val="bg1"/>
                </a:solidFill>
              </a:defRPr>
            </a:pPr>
            <a:endParaRPr lang="cs-CZ" sz="900" b="0" i="0" u="none" strike="noStrike" baseline="0">
              <a:solidFill>
                <a:schemeClr val="bg1"/>
              </a:solidFill>
              <a:latin typeface="Cambria"/>
            </a:endParaRPr>
          </a:p>
        </cx:txPr>
      </cx:axis>
      <cx:axis id="1">
        <cx:valScaling max="1400"/>
        <cx:title>
          <cx:tx>
            <cx:rich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/>
                </a:pPr>
                <a:r>
                  <a:rPr lang="cs-CZ" sz="900" b="0" i="0" u="none" strike="noStrike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Cambria"/>
                  </a:rPr>
                  <a:t>c (</a:t>
                </a:r>
                <a:r>
                  <a:rPr lang="cs-CZ" sz="900" b="0" i="0" u="none" strike="noStrike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latin typeface="Cambria"/>
                    <a:ea typeface="Calibri" panose="020F0502020204030204" pitchFamily="34" charset="0"/>
                    <a:cs typeface="Calibri" panose="020F0502020204030204" pitchFamily="34" charset="0"/>
                  </a:rPr>
                  <a:t>nmol·l⁻¹)</a:t>
                </a:r>
                <a:endParaRPr lang="cs-CZ" sz="9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mbria"/>
                </a:endParaRPr>
              </a:p>
            </cx:rich>
          </cx:tx>
        </cx:title>
        <cx:majorGridlines/>
        <cx:majorTickMarks type="cross"/>
        <cx:minorTickMarks type="out"/>
        <cx:tickLabels/>
        <cx:numFmt formatCode="0" sourceLinked="0"/>
      </cx:axis>
    </cx:plotArea>
    <cx:legend pos="b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cs-CZ" sz="9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 panose="020F0502020204030204"/>
          </a:endParaRPr>
        </a:p>
      </cx:txPr>
    </cx:legend>
  </cx:chart>
  <cx:spPr>
    <a:solidFill>
      <a:schemeClr val="bg1"/>
    </a:solidFill>
    <a:ln>
      <a:solidFill>
        <a:schemeClr val="bg1"/>
      </a:solidFill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7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51435-1BEA-44D0-B730-8A716F7FCF15}" type="datetimeFigureOut">
              <a:rPr lang="cs-CZ" smtClean="0"/>
              <a:t>22.03.2026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1FDC8-BBF1-4FA1-AAFE-8D4A27F158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685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1</a:t>
            </a:fld>
            <a:endParaRPr lang="cs-CZ"/>
          </a:p>
        </p:txBody>
      </p:sp>
      <p:sp>
        <p:nvSpPr>
          <p:cNvPr id="2" name="Zástupný symbol pro poznámky 1">
            <a:extLst>
              <a:ext uri="{FF2B5EF4-FFF2-40B4-BE49-F238E27FC236}">
                <a16:creationId xmlns:a16="http://schemas.microsoft.com/office/drawing/2014/main" id="{9EB79E46-65FD-5906-4574-09A4DCAAF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9857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i="0" dirty="0">
                <a:solidFill>
                  <a:srgbClr val="111111"/>
                </a:solidFill>
                <a:effectLst/>
              </a:rPr>
              <a:t>HILIC</a:t>
            </a:r>
          </a:p>
          <a:p>
            <a:r>
              <a:rPr lang="cs-CZ" dirty="0"/>
              <a:t>- S.T. – silikagel nebo polárně </a:t>
            </a:r>
            <a:r>
              <a:rPr lang="cs-CZ" dirty="0" err="1"/>
              <a:t>mod</a:t>
            </a:r>
            <a:r>
              <a:rPr lang="cs-CZ" dirty="0"/>
              <a:t>., M.F. – polární,</a:t>
            </a:r>
          </a:p>
          <a:p>
            <a:r>
              <a:rPr lang="cs-CZ" b="0" i="0" dirty="0">
                <a:solidFill>
                  <a:srgbClr val="131413"/>
                </a:solidFill>
                <a:effectLst/>
              </a:rPr>
              <a:t>- Principem je zachytávání více polárních látek z převážně hydrofobní </a:t>
            </a:r>
            <a:r>
              <a:rPr lang="cs-CZ" dirty="0">
                <a:solidFill>
                  <a:srgbClr val="131413"/>
                </a:solidFill>
              </a:rPr>
              <a:t>mobilní fáze na hydrofilní stacionární fázi. „</a:t>
            </a:r>
            <a:r>
              <a:rPr lang="cs-CZ" dirty="0" err="1">
                <a:solidFill>
                  <a:srgbClr val="131413"/>
                </a:solidFill>
              </a:rPr>
              <a:t>Předvlhčená</a:t>
            </a:r>
            <a:r>
              <a:rPr lang="cs-CZ" dirty="0">
                <a:solidFill>
                  <a:srgbClr val="131413"/>
                </a:solidFill>
              </a:rPr>
              <a:t>“ kolona obsahuje vrstvu vody a separace pak probíhá mezi těmito vrstvami. Zvyšováním poměru vody v MF se uvolňují analyty.</a:t>
            </a:r>
          </a:p>
          <a:p>
            <a:r>
              <a:rPr lang="cs-CZ" dirty="0">
                <a:solidFill>
                  <a:srgbClr val="111111"/>
                </a:solidFill>
              </a:rPr>
              <a:t>- </a:t>
            </a:r>
            <a:r>
              <a:rPr lang="cs-CZ" i="1" dirty="0">
                <a:solidFill>
                  <a:srgbClr val="111111"/>
                </a:solidFill>
              </a:rPr>
              <a:t>bílí kruh </a:t>
            </a:r>
            <a:r>
              <a:rPr lang="cs-CZ" dirty="0">
                <a:solidFill>
                  <a:srgbClr val="111111"/>
                </a:solidFill>
              </a:rPr>
              <a:t>– hydrofilní analyt/</a:t>
            </a:r>
            <a:r>
              <a:rPr lang="cs-CZ" i="1" dirty="0">
                <a:solidFill>
                  <a:srgbClr val="111111"/>
                </a:solidFill>
              </a:rPr>
              <a:t>šedý</a:t>
            </a:r>
            <a:r>
              <a:rPr lang="cs-CZ" dirty="0">
                <a:solidFill>
                  <a:srgbClr val="111111"/>
                </a:solidFill>
              </a:rPr>
              <a:t> - </a:t>
            </a:r>
            <a:r>
              <a:rPr lang="cs-CZ" dirty="0" err="1">
                <a:solidFill>
                  <a:srgbClr val="111111"/>
                </a:solidFill>
              </a:rPr>
              <a:t>semi</a:t>
            </a:r>
            <a:r>
              <a:rPr lang="cs-CZ" dirty="0">
                <a:solidFill>
                  <a:srgbClr val="111111"/>
                </a:solidFill>
              </a:rPr>
              <a:t>-hydrofilní/</a:t>
            </a:r>
            <a:r>
              <a:rPr lang="cs-CZ" i="1" dirty="0">
                <a:solidFill>
                  <a:srgbClr val="111111"/>
                </a:solidFill>
              </a:rPr>
              <a:t>černý</a:t>
            </a:r>
            <a:r>
              <a:rPr lang="cs-CZ" dirty="0">
                <a:solidFill>
                  <a:srgbClr val="111111"/>
                </a:solidFill>
              </a:rPr>
              <a:t> hydrofobní</a:t>
            </a:r>
          </a:p>
          <a:p>
            <a:r>
              <a:rPr lang="cs-CZ" dirty="0"/>
              <a:t>- na polárnější látky -  Pro ty co se špatně nebo vůbec nedají dělat na NP</a:t>
            </a:r>
          </a:p>
          <a:p>
            <a:r>
              <a:rPr lang="cs-CZ" dirty="0"/>
              <a:t>Aminokyseliny, sacharidy, organické kyseliny, neurotransmitery, biogenní aminy, vitaminy B- skupiny, nukleotidy, </a:t>
            </a:r>
            <a:r>
              <a:rPr lang="cs-CZ" dirty="0" err="1"/>
              <a:t>glykopeptidy</a:t>
            </a:r>
            <a:r>
              <a:rPr lang="cs-CZ" dirty="0"/>
              <a:t>, anorganické ionty…</a:t>
            </a:r>
          </a:p>
          <a:p>
            <a:endParaRPr lang="cs-CZ" dirty="0"/>
          </a:p>
          <a:p>
            <a:r>
              <a:rPr lang="cs-CZ" b="1" dirty="0"/>
              <a:t>Reverzní</a:t>
            </a:r>
            <a:r>
              <a:rPr lang="cs-CZ" dirty="0"/>
              <a:t> </a:t>
            </a:r>
          </a:p>
          <a:p>
            <a:r>
              <a:rPr lang="cs-CZ" dirty="0"/>
              <a:t>– S.T. – </a:t>
            </a:r>
            <a:r>
              <a:rPr lang="cs-CZ" dirty="0" err="1"/>
              <a:t>nepolárně</a:t>
            </a:r>
            <a:r>
              <a:rPr lang="cs-CZ" dirty="0"/>
              <a:t> modifikovaný silikagel, M.F. – polární (voda, </a:t>
            </a:r>
            <a:r>
              <a:rPr lang="cs-CZ" dirty="0" err="1"/>
              <a:t>MeOH</a:t>
            </a:r>
            <a:r>
              <a:rPr lang="cs-CZ" dirty="0"/>
              <a:t>, ACN), </a:t>
            </a:r>
            <a:r>
              <a:rPr lang="cs-CZ" dirty="0" err="1"/>
              <a:t>semipol</a:t>
            </a:r>
            <a:r>
              <a:rPr lang="cs-CZ" dirty="0"/>
              <a:t> i </a:t>
            </a:r>
            <a:r>
              <a:rPr lang="cs-CZ" dirty="0" err="1"/>
              <a:t>nepol</a:t>
            </a:r>
            <a:r>
              <a:rPr lang="cs-CZ" dirty="0"/>
              <a:t> rozpustné v polárních organických rozpouštědel, </a:t>
            </a:r>
          </a:p>
          <a:p>
            <a:pPr marL="0" indent="0">
              <a:buFontTx/>
              <a:buNone/>
            </a:pPr>
            <a:endParaRPr lang="cs-CZ" dirty="0"/>
          </a:p>
          <a:p>
            <a:pPr marL="0" indent="0">
              <a:buFontTx/>
              <a:buNone/>
            </a:pPr>
            <a:r>
              <a:rPr lang="cs-CZ" dirty="0"/>
              <a:t>Retenční mechanismy</a:t>
            </a:r>
          </a:p>
          <a:p>
            <a:r>
              <a:rPr lang="cs-CZ" dirty="0"/>
              <a:t>	- Van der </a:t>
            </a:r>
            <a:r>
              <a:rPr lang="cs-CZ" dirty="0" err="1"/>
              <a:t>Waalsovy</a:t>
            </a:r>
            <a:r>
              <a:rPr lang="cs-CZ" dirty="0"/>
              <a:t> interakce (hydrofobní)</a:t>
            </a:r>
          </a:p>
          <a:p>
            <a:r>
              <a:rPr lang="cs-CZ" dirty="0"/>
              <a:t>	- Polární (dipól-dipól, vodíkové vazby, </a:t>
            </a:r>
            <a:r>
              <a:rPr lang="el-GR" dirty="0"/>
              <a:t>π-π </a:t>
            </a:r>
            <a:r>
              <a:rPr lang="cs-CZ" dirty="0"/>
              <a:t>interakce)</a:t>
            </a:r>
          </a:p>
          <a:p>
            <a:r>
              <a:rPr lang="cs-CZ" dirty="0"/>
              <a:t>	- Elektrostatické (iontové)</a:t>
            </a:r>
          </a:p>
          <a:p>
            <a:r>
              <a:rPr lang="cs-CZ" dirty="0"/>
              <a:t>	- Speciální (afinitní, chirální...)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7546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- Po projití analytickou kolonkou nám analyt jde do detektoru což je hmotnostního spektrometr.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- ESI je nejčastěji používaná ionizační technika pro spojení HPLC/MS , měkké techniky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 - pro látky středně polární až iontové, tvorba vícenásobně nabitých iontů - lze ionizovat molekuly s MR v řádech 100 tisíc - vhodný pro ionizaci </a:t>
            </a:r>
            <a:r>
              <a:rPr lang="cs-CZ" dirty="0" err="1"/>
              <a:t>biomakromolekul</a:t>
            </a:r>
            <a:r>
              <a:rPr lang="cs-CZ" dirty="0"/>
              <a:t> - </a:t>
            </a:r>
            <a:r>
              <a:rPr lang="cs-CZ" dirty="0" err="1"/>
              <a:t>proteomická</a:t>
            </a:r>
            <a:r>
              <a:rPr lang="cs-CZ" dirty="0"/>
              <a:t> analýza, peptidy, proteiny, sacharidy, nukleové kyseliny, hormony a další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681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- V našem případě k tomu slouží trojitý kvadrupól. </a:t>
            </a:r>
          </a:p>
          <a:p>
            <a:r>
              <a:rPr lang="cs-CZ" dirty="0"/>
              <a:t>- Vlastní kvadrupól se skládá ze čtyř stejných kovových tyčí kruhového průřezu, na dvě protilehlé je vloženo kladné stejnosměrné napětí, na zbývající dvě záporné střídavé napětí </a:t>
            </a:r>
          </a:p>
          <a:p>
            <a:r>
              <a:rPr lang="cs-CZ" dirty="0"/>
              <a:t>- Ion je přiveden do středu osy kvadrupólu a začne oscilovat. V daný časový okamžik, pro určitý poměr U/V (stejnosměrné/střídavé), jsou oscilace stabilní pouze pro ion s určitou hodnotou m/z, který projde kvadrupólem a dostane se dál, všechny ostatní ionty jsou zachyceny na tyčích kvadrupólu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0141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8835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778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5760" indent="-342900">
              <a:spcBef>
                <a:spcPts val="1200"/>
              </a:spcBef>
              <a:buFont typeface="+mj-lt"/>
              <a:buAutoNum type="arabicPeriod"/>
            </a:pPr>
            <a:r>
              <a:rPr lang="cs-CZ" dirty="0"/>
              <a:t>Nástřik vzorku (10 µL)</a:t>
            </a:r>
          </a:p>
          <a:p>
            <a:pPr marL="365760" indent="-342900">
              <a:spcBef>
                <a:spcPts val="1200"/>
              </a:spcBef>
              <a:buFont typeface="+mj-lt"/>
              <a:buAutoNum type="arabicPeriod"/>
            </a:pPr>
            <a:r>
              <a:rPr lang="cs-CZ" dirty="0"/>
              <a:t>Analyty projdou extrakční kolonou a zachytí se v trapu</a:t>
            </a:r>
          </a:p>
          <a:p>
            <a:pPr marL="365760" indent="-342900">
              <a:spcBef>
                <a:spcPts val="1200"/>
              </a:spcBef>
              <a:buFont typeface="+mj-lt"/>
              <a:buAutoNum type="arabicPeriod"/>
            </a:pPr>
            <a:r>
              <a:rPr lang="cs-CZ" dirty="0"/>
              <a:t>Většina matrice se zachytí v extrakční kolonu</a:t>
            </a:r>
          </a:p>
          <a:p>
            <a:pPr marL="36576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(a) Valve 1-1B/Valve 2-1B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Vzorek je nastříknut na extrakční kolonu a analyty jsou separovány z matrix a zadrženy na TRAP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­ (b) Valve 1-2A/Valve 2-2A – 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analyty jsou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elulovány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 trap na analytickou kolonu do MS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(c) Valve 1-1B/Valve 2-2A – 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analýza běží a trap se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vymívá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 druhé strany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cs-CZ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" indent="0">
              <a:spcBef>
                <a:spcPts val="1200"/>
              </a:spcBef>
              <a:buFont typeface="+mj-lt"/>
              <a:buNone/>
            </a:pPr>
            <a:r>
              <a:rPr lang="cs-CZ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0.80</a:t>
            </a:r>
            <a:r>
              <a:rPr lang="cs-CZ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1B</a:t>
            </a:r>
            <a:r>
              <a:rPr lang="cs-CZ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1.35</a:t>
            </a:r>
            <a:r>
              <a:rPr lang="cs-CZ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2A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5760" indent="-342900">
              <a:spcBef>
                <a:spcPts val="1200"/>
              </a:spcBef>
              <a:buFont typeface="+mj-lt"/>
              <a:buAutoNum type="arabicPeriod"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6164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Aditiva v </a:t>
            </a:r>
            <a:r>
              <a:rPr lang="cs-CZ" dirty="0" err="1"/>
              <a:t>mf</a:t>
            </a:r>
            <a:r>
              <a:rPr lang="cs-CZ" dirty="0"/>
              <a:t>. Můžou pomoci lepší separaci analytů a zlepšení ionizace, celková </a:t>
            </a:r>
            <a:r>
              <a:rPr lang="cs-CZ" dirty="0" err="1"/>
              <a:t>anl</a:t>
            </a:r>
            <a:r>
              <a:rPr lang="cs-CZ" dirty="0"/>
              <a:t> 18 min</a:t>
            </a:r>
          </a:p>
          <a:p>
            <a:pPr marL="171450" indent="-171450">
              <a:buFontTx/>
              <a:buChar char="-"/>
            </a:pPr>
            <a:r>
              <a:rPr lang="cs-CZ" dirty="0"/>
              <a:t>Složení </a:t>
            </a:r>
            <a:r>
              <a:rPr lang="cs-CZ" dirty="0" err="1"/>
              <a:t>anl</a:t>
            </a:r>
            <a:r>
              <a:rPr lang="cs-CZ" dirty="0"/>
              <a:t>. – voda + fluorid amonný/MeOH</a:t>
            </a:r>
          </a:p>
          <a:p>
            <a:pPr marL="171450" indent="-171450">
              <a:buFontTx/>
              <a:buChar char="-"/>
            </a:pPr>
            <a:r>
              <a:rPr lang="cs-CZ" dirty="0" err="1"/>
              <a:t>Extr</a:t>
            </a:r>
            <a:r>
              <a:rPr lang="cs-CZ" dirty="0"/>
              <a:t>. – </a:t>
            </a:r>
            <a:r>
              <a:rPr lang="cs-CZ" dirty="0" err="1"/>
              <a:t>voda+mravenčí+octan</a:t>
            </a:r>
            <a:r>
              <a:rPr lang="cs-CZ" dirty="0"/>
              <a:t> </a:t>
            </a:r>
            <a:r>
              <a:rPr lang="cs-CZ" dirty="0" err="1"/>
              <a:t>amm</a:t>
            </a:r>
            <a:r>
              <a:rPr lang="cs-CZ" dirty="0"/>
              <a:t>./ACN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6322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-ME </a:t>
            </a:r>
            <a:r>
              <a:rPr lang="cs-CZ" dirty="0" err="1"/>
              <a:t>dexamethasonu</a:t>
            </a:r>
            <a:r>
              <a:rPr lang="cs-CZ" dirty="0"/>
              <a:t> – 6 různých lidí. Každý 3 opakování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0426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235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MDL- detekční limit metody, Nejnižší bod kalibrační křivky byl změřen 10x včetně přípravy.</a:t>
            </a:r>
            <a:r>
              <a:rPr lang="en-US" sz="1800" kern="1050" dirty="0">
                <a:effectLst/>
                <a:latin typeface="Arno Pro"/>
                <a:ea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1800" kern="1050" baseline="-25000" dirty="0">
                <a:effectLst/>
                <a:latin typeface="Arno Pro"/>
                <a:ea typeface="Times New Roman" panose="02020603050405020304" pitchFamily="18" charset="0"/>
                <a:cs typeface="Times New Roman" panose="02020603050405020304" pitchFamily="18" charset="0"/>
              </a:rPr>
              <a:t>n-1</a:t>
            </a:r>
            <a:r>
              <a:rPr lang="en-US" sz="1800" kern="1050" dirty="0">
                <a:effectLst/>
                <a:latin typeface="Arno Pro"/>
                <a:ea typeface="Times New Roman" panose="02020603050405020304" pitchFamily="18" charset="0"/>
                <a:cs typeface="Times New Roman" panose="02020603050405020304" pitchFamily="18" charset="0"/>
              </a:rPr>
              <a:t> - Student "t" value in 99% confidence level, RSD - relative standard deviation of area (%), </a:t>
            </a:r>
            <a:r>
              <a:rPr lang="cs-CZ" sz="1800" kern="1050" dirty="0">
                <a:effectLst/>
                <a:latin typeface="Arno Pro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kern="1050" dirty="0">
                <a:effectLst/>
                <a:latin typeface="Arno Pro"/>
                <a:ea typeface="Times New Roman" panose="02020603050405020304" pitchFamily="18" charset="0"/>
                <a:cs typeface="Times New Roman" panose="02020603050405020304" pitchFamily="18" charset="0"/>
              </a:rPr>
              <a:t>- concentration of the sample.</a:t>
            </a:r>
            <a:r>
              <a:rPr lang="cs-CZ" sz="1800" kern="1050" dirty="0">
                <a:effectLst/>
                <a:latin typeface="Arno Pro"/>
                <a:ea typeface="Times New Roman" panose="02020603050405020304" pitchFamily="18" charset="0"/>
                <a:cs typeface="Times New Roman" panose="02020603050405020304" pitchFamily="18" charset="0"/>
              </a:rPr>
              <a:t> Odpovídá přibližně mezi detekce, ale větší vypovídající hodnota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7273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525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5168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A896A-B710-47BF-9430-41137573C78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4457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0" i="1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36200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 nás již </a:t>
            </a:r>
            <a:r>
              <a:rPr lang="cs-CZ" dirty="0" err="1"/>
              <a:t>medikován</a:t>
            </a:r>
            <a:r>
              <a:rPr lang="cs-CZ" dirty="0"/>
              <a:t> a hledala se správná úprava dávkování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2070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6807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417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2286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09600" y="3429000"/>
            <a:ext cx="6096000" cy="360045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3</a:t>
            </a:fld>
            <a:endParaRPr lang="cs-CZ"/>
          </a:p>
        </p:txBody>
      </p:sp>
      <p:sp>
        <p:nvSpPr>
          <p:cNvPr id="5" name="Zástupný symbol pro poznámky 2">
            <a:extLst>
              <a:ext uri="{FF2B5EF4-FFF2-40B4-BE49-F238E27FC236}">
                <a16:creationId xmlns:a16="http://schemas.microsoft.com/office/drawing/2014/main" id="{0811FB75-E20E-7BD5-9824-FBA9AB838469}"/>
              </a:ext>
            </a:extLst>
          </p:cNvPr>
          <p:cNvSpPr txBox="1">
            <a:spLocks/>
          </p:cNvSpPr>
          <p:nvPr/>
        </p:nvSpPr>
        <p:spPr>
          <a:xfrm>
            <a:off x="457200" y="6400800"/>
            <a:ext cx="60960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Tx/>
              <a:buChar char="-"/>
            </a:pPr>
            <a:r>
              <a:rPr lang="cs-CZ" dirty="0"/>
              <a:t>Na rozdíl od peptidových hormonu či glykoproteinu se skladují pouze v malém množství a v případě nouze jsou syntetizovány na popud signálu nadřazených hormonů.</a:t>
            </a:r>
          </a:p>
          <a:p>
            <a:pPr marL="171450" indent="-171450">
              <a:buFontTx/>
              <a:buChar char="-"/>
            </a:pPr>
            <a:r>
              <a:rPr lang="cs-CZ" dirty="0"/>
              <a:t>Výchozí látka pro jejich syntézu je cholesterol (de novo (méně časté) nebo vychytávání LDL částic). Pomocí enzymu na membráně mitochondrií ve </a:t>
            </a:r>
            <a:r>
              <a:rPr lang="cs-CZ" dirty="0" err="1"/>
              <a:t>steroigenních</a:t>
            </a:r>
            <a:r>
              <a:rPr lang="cs-CZ" dirty="0"/>
              <a:t> buňkách se přeměnní na </a:t>
            </a:r>
            <a:r>
              <a:rPr lang="cs-CZ" dirty="0" err="1"/>
              <a:t>pregnelon</a:t>
            </a:r>
            <a:r>
              <a:rPr lang="cs-CZ" dirty="0"/>
              <a:t> odštěpením 6 C na postranním řetězci uhlíku C 17.  Následně jsou vytvářeny další hormony pomocí různých </a:t>
            </a:r>
            <a:r>
              <a:rPr lang="cs-CZ" dirty="0" err="1"/>
              <a:t>ezymů</a:t>
            </a:r>
            <a:r>
              <a:rPr lang="cs-CZ" dirty="0"/>
              <a:t> jako jsou </a:t>
            </a:r>
            <a:r>
              <a:rPr lang="cs-CZ" dirty="0" err="1"/>
              <a:t>hydroxylásy</a:t>
            </a:r>
            <a:r>
              <a:rPr lang="cs-CZ" dirty="0"/>
              <a:t> či </a:t>
            </a:r>
            <a:r>
              <a:rPr lang="cs-CZ" dirty="0" err="1"/>
              <a:t>lyásy</a:t>
            </a:r>
            <a:r>
              <a:rPr lang="cs-CZ" dirty="0"/>
              <a:t>.</a:t>
            </a:r>
          </a:p>
          <a:p>
            <a:pPr marL="171450" indent="-171450">
              <a:buFontTx/>
              <a:buChar char="-"/>
            </a:pPr>
            <a:r>
              <a:rPr lang="cs-CZ" dirty="0"/>
              <a:t>V současné době je popsáno mnoho poruch funkce žláz produkující hormony, a proto je stanovení těchto hormonu důležitou částí pro diagnostiku a sledování průběhu léčby (funkční testy – stimulace produkce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0563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4</a:t>
            </a:fld>
            <a:endParaRPr lang="cs-CZ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3F1515E7-5B3B-9D05-840A-0CC74CE9F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8958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i="0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563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5800" y="337837"/>
            <a:ext cx="5486400" cy="360045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958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8072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/>
              <a:t>První částí našich technik je kapalinový chromatografie.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980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Pumpy – </a:t>
            </a:r>
            <a:r>
              <a:rPr lang="cs-CZ" err="1"/>
              <a:t>bezpulzní</a:t>
            </a:r>
            <a:endParaRPr lang="cs-CZ"/>
          </a:p>
          <a:p>
            <a:r>
              <a:rPr lang="cs-CZ"/>
              <a:t>Metoda 2D LC + </a:t>
            </a:r>
            <a:r>
              <a:rPr lang="cs-CZ" err="1"/>
              <a:t>hilic</a:t>
            </a:r>
            <a:r>
              <a:rPr lang="cs-CZ"/>
              <a:t> a normál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1FDC8-BBF1-4FA1-AAFE-8D4A27F1580D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9063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2F8E56-6691-40B5-A14D-F9EE605A9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771" y="1808808"/>
            <a:ext cx="9968458" cy="2262781"/>
          </a:xfrm>
        </p:spPr>
        <p:txBody>
          <a:bodyPr>
            <a:noAutofit/>
          </a:bodyPr>
          <a:lstStyle/>
          <a:p>
            <a:pPr algn="ctr"/>
            <a:r>
              <a:rPr lang="cs-CZ" sz="4800" dirty="0">
                <a:solidFill>
                  <a:schemeClr val="accent2">
                    <a:lumMod val="50000"/>
                  </a:schemeClr>
                </a:solidFill>
              </a:rPr>
              <a:t>Inovativní 2D-LC-MS/MS metoda pro stanovení steroidů:</a:t>
            </a:r>
            <a:br>
              <a:rPr lang="cs-CZ" sz="4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cs-CZ" sz="4800" dirty="0">
                <a:solidFill>
                  <a:schemeClr val="accent2">
                    <a:lumMod val="50000"/>
                  </a:schemeClr>
                </a:solidFill>
              </a:rPr>
              <a:t>od konceptu k rutinnímu provozu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1CC2479-483B-41C7-9992-AA77DC158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300" y="4777379"/>
            <a:ext cx="8915399" cy="1126283"/>
          </a:xfrm>
        </p:spPr>
        <p:txBody>
          <a:bodyPr>
            <a:noAutofit/>
          </a:bodyPr>
          <a:lstStyle/>
          <a:p>
            <a:pPr algn="ctr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Mgr. Marcela Kotasová</a:t>
            </a:r>
            <a:r>
              <a:rPr lang="cs-CZ" altLang="cs-CZ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cs-CZ" altLang="cs-CZ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algn="ctr"/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Ústav lékařské biochemie a laboratorní diagnostiky</a:t>
            </a:r>
          </a:p>
          <a:p>
            <a:pPr algn="ctr"/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lékařská fakulta, Univerzita Karlova</a:t>
            </a:r>
          </a:p>
          <a:p>
            <a:pPr algn="ctr"/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Praha</a:t>
            </a:r>
            <a:endParaRPr lang="cs-CZ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926C5F11-9DED-4D0E-8CD1-DA06DC4B2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20" y="219325"/>
            <a:ext cx="1785937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">
            <a:extLst>
              <a:ext uri="{FF2B5EF4-FFF2-40B4-BE49-F238E27FC236}">
                <a16:creationId xmlns:a16="http://schemas.microsoft.com/office/drawing/2014/main" id="{0BC4915C-6CE6-4015-8C3E-8EEFD60CE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03" y="5012"/>
            <a:ext cx="196532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77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AB1BC315-1BAA-86F5-C8FD-9B4C279493BF}"/>
              </a:ext>
            </a:extLst>
          </p:cNvPr>
          <p:cNvSpPr txBox="1">
            <a:spLocks/>
          </p:cNvSpPr>
          <p:nvPr/>
        </p:nvSpPr>
        <p:spPr>
          <a:xfrm>
            <a:off x="1382227" y="2468407"/>
            <a:ext cx="6634891" cy="4313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Wingdings 3" charset="2"/>
              <a:buNone/>
            </a:pPr>
            <a:r>
              <a:rPr lang="cs-CZ" b="1" dirty="0"/>
              <a:t>Hydrofilní interakční chromatografie (HILIC)  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cs-CZ" i="1" dirty="0"/>
              <a:t>Stacionární fáze </a:t>
            </a:r>
            <a:r>
              <a:rPr lang="cs-CZ" dirty="0"/>
              <a:t>– modifikovaný silikagel s vrstvou vody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cs-CZ" i="1" dirty="0"/>
              <a:t>Mobilní fáze </a:t>
            </a:r>
            <a:r>
              <a:rPr lang="cs-CZ" dirty="0"/>
              <a:t>– </a:t>
            </a:r>
            <a:r>
              <a:rPr lang="cs-CZ" dirty="0" err="1"/>
              <a:t>vodno</a:t>
            </a:r>
            <a:r>
              <a:rPr lang="cs-CZ" dirty="0"/>
              <a:t>-organická (ACN/H</a:t>
            </a:r>
            <a:r>
              <a:rPr lang="cs-CZ" baseline="-25000" dirty="0"/>
              <a:t>2</a:t>
            </a:r>
            <a:r>
              <a:rPr lang="cs-CZ" dirty="0"/>
              <a:t>O)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cs-CZ" dirty="0"/>
              <a:t>Rozdílná polarita molekul ovlivňuje jejich afinitu k vodní vrstvě vytvořené na stacionární fázi – hydrofilní látky jsou více zadržovány, což umožňuje jejich účinnou separaci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cs-CZ" i="1" dirty="0"/>
              <a:t>Extrakční kolona</a:t>
            </a:r>
          </a:p>
          <a:p>
            <a:pPr lvl="1">
              <a:lnSpc>
                <a:spcPct val="150000"/>
              </a:lnSpc>
              <a:spcBef>
                <a:spcPts val="400"/>
              </a:spcBef>
            </a:pPr>
            <a:r>
              <a:rPr lang="cs-CZ" i="1" dirty="0"/>
              <a:t>YMC - </a:t>
            </a:r>
            <a:r>
              <a:rPr lang="cs-CZ" i="1" dirty="0" err="1"/>
              <a:t>Triart</a:t>
            </a:r>
            <a:r>
              <a:rPr lang="cs-CZ" i="1" dirty="0"/>
              <a:t> Diol-HILIC </a:t>
            </a:r>
            <a:r>
              <a:rPr lang="cs-CZ" i="1" dirty="0" err="1"/>
              <a:t>column</a:t>
            </a:r>
            <a:r>
              <a:rPr lang="cs-CZ" i="1" dirty="0"/>
              <a:t> (100 × 2.1 mm, 3 </a:t>
            </a:r>
            <a:r>
              <a:rPr lang="cs-CZ" i="1" dirty="0" err="1"/>
              <a:t>μm</a:t>
            </a:r>
            <a:r>
              <a:rPr lang="cs-CZ" i="1" dirty="0"/>
              <a:t>; YMC, Japan)</a:t>
            </a:r>
          </a:p>
          <a:p>
            <a:pPr marL="0" indent="0" algn="ctr">
              <a:buFont typeface="Wingdings 3" charset="2"/>
              <a:buNone/>
            </a:pPr>
            <a:endParaRPr lang="cs-CZ" b="1" dirty="0"/>
          </a:p>
          <a:p>
            <a:pPr marL="0" indent="0" algn="ctr">
              <a:buFont typeface="Wingdings 3" charset="2"/>
              <a:buNone/>
            </a:pPr>
            <a:endParaRPr lang="cs-CZ" b="1" dirty="0"/>
          </a:p>
          <a:p>
            <a:pPr marL="0" indent="0" algn="ctr">
              <a:buFont typeface="Wingdings 3" charset="2"/>
              <a:buNone/>
            </a:pPr>
            <a:endParaRPr lang="cs-CZ" b="1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492AC0-C963-4FCB-B8AF-B277A2682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20000"/>
            <a:ext cx="9755287" cy="540000"/>
          </a:xfrm>
        </p:spPr>
        <p:txBody>
          <a:bodyPr>
            <a:noAutofit/>
          </a:bodyPr>
          <a:lstStyle/>
          <a:p>
            <a:r>
              <a:rPr lang="cs-CZ" sz="3200" dirty="0"/>
              <a:t>Dvojdimenzionální kapalinová chromatografie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A2914B-2B54-9A7F-06B6-4F747A472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533892"/>
            <a:ext cx="2739564" cy="288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A30D65E9-2273-FF99-F209-DAE4BF6ABFEA}"/>
              </a:ext>
            </a:extLst>
          </p:cNvPr>
          <p:cNvSpPr txBox="1"/>
          <p:nvPr/>
        </p:nvSpPr>
        <p:spPr>
          <a:xfrm>
            <a:off x="8305628" y="5638800"/>
            <a:ext cx="3922948" cy="1087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 3" charset="2"/>
              <a:buChar char=""/>
            </a:pPr>
            <a:r>
              <a:rPr lang="cs-CZ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Fialové kuličky - hydrofilní analyty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 3" charset="2"/>
              <a:buChar char=""/>
            </a:pPr>
            <a:r>
              <a:rPr lang="cs-CZ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Oranžové kuličky - </a:t>
            </a:r>
            <a:r>
              <a:rPr lang="cs-CZ" sz="15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semi</a:t>
            </a:r>
            <a:r>
              <a:rPr lang="cs-CZ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-hydrofilní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 3" charset="2"/>
              <a:buChar char=""/>
            </a:pPr>
            <a:r>
              <a:rPr lang="cs-CZ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Modré kuličky -  hydrofobní analyty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0187C53-0137-5196-84C1-85682CAAC3BC}"/>
              </a:ext>
            </a:extLst>
          </p:cNvPr>
          <p:cNvSpPr txBox="1"/>
          <p:nvPr/>
        </p:nvSpPr>
        <p:spPr>
          <a:xfrm>
            <a:off x="1362734" y="1143000"/>
            <a:ext cx="10524465" cy="1250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40000"/>
              </a:lnSpc>
              <a:spcBef>
                <a:spcPts val="4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cs-CZ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Spojení dvou chromatografických technik s odlišnými separačními principy</a:t>
            </a:r>
          </a:p>
          <a:p>
            <a:pPr marL="285750" indent="-285750">
              <a:lnSpc>
                <a:spcPct val="140000"/>
              </a:lnSpc>
              <a:spcBef>
                <a:spcPts val="4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cs-CZ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</a:t>
            </a:r>
            <a:r>
              <a:rPr lang="cs-CZ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heart-cutting</a:t>
            </a:r>
            <a:r>
              <a:rPr lang="cs-CZ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 režim</a:t>
            </a:r>
          </a:p>
          <a:p>
            <a:pPr marL="742950" lvl="1" indent="-285750">
              <a:lnSpc>
                <a:spcPct val="140000"/>
              </a:lnSpc>
              <a:spcBef>
                <a:spcPts val="400"/>
              </a:spcBef>
              <a:spcAft>
                <a:spcPts val="1200"/>
              </a:spcAft>
              <a:buClr>
                <a:schemeClr val="accent1"/>
              </a:buClr>
              <a:buFont typeface="Wingdings 3" charset="2"/>
              <a:buChar char=""/>
            </a:pPr>
            <a:r>
              <a:rPr lang="cs-CZ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definovaná frakce jdoucí z jedné kolony na druhou</a:t>
            </a:r>
          </a:p>
        </p:txBody>
      </p:sp>
    </p:spTree>
    <p:extLst>
      <p:ext uri="{BB962C8B-B14F-4D97-AF65-F5344CB8AC3E}">
        <p14:creationId xmlns:p14="http://schemas.microsoft.com/office/powerpoint/2010/main" val="107233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887C03-3C7C-21BF-6650-7AB6DFA7B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270540"/>
            <a:ext cx="5867400" cy="382438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Aft>
                <a:spcPts val="400"/>
              </a:spcAft>
              <a:buNone/>
            </a:pPr>
            <a:r>
              <a:rPr lang="pt-BR" sz="1700" b="1" dirty="0"/>
              <a:t>Systém s reverzními fázemi (RP) </a:t>
            </a:r>
            <a:r>
              <a:rPr lang="cs-CZ" sz="1700" b="1" dirty="0"/>
              <a:t> 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cs-CZ" i="1" dirty="0"/>
              <a:t>Stacionární fáze</a:t>
            </a:r>
            <a:r>
              <a:rPr lang="cs-CZ" dirty="0"/>
              <a:t> – </a:t>
            </a:r>
            <a:r>
              <a:rPr lang="cs-CZ" dirty="0" err="1"/>
              <a:t>nepolárně</a:t>
            </a:r>
            <a:r>
              <a:rPr lang="cs-CZ" dirty="0"/>
              <a:t> modifikovaný silikagel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cs-CZ" i="1" dirty="0"/>
              <a:t>Mobilní fáze </a:t>
            </a:r>
            <a:r>
              <a:rPr lang="cs-CZ" dirty="0"/>
              <a:t>– polární (voda/MeOH, ACN)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cs-CZ" i="1" dirty="0"/>
              <a:t>Analytická kolona</a:t>
            </a:r>
          </a:p>
          <a:p>
            <a:pPr lvl="1">
              <a:lnSpc>
                <a:spcPct val="150000"/>
              </a:lnSpc>
              <a:spcBef>
                <a:spcPts val="400"/>
              </a:spcBef>
            </a:pPr>
            <a:r>
              <a:rPr lang="cs-CZ" sz="1800" i="1" dirty="0"/>
              <a:t>InfinityLab Poroshell 120 EC-C18 (3 × 100 mm; 2,7 </a:t>
            </a:r>
            <a:r>
              <a:rPr lang="cs-CZ" sz="1800" i="1" dirty="0" err="1"/>
              <a:t>μm</a:t>
            </a:r>
            <a:r>
              <a:rPr lang="cs-CZ" sz="1800" i="1" dirty="0"/>
              <a:t>; </a:t>
            </a:r>
            <a:r>
              <a:rPr lang="cs-CZ" sz="1800" i="1" dirty="0" err="1"/>
              <a:t>Agilent</a:t>
            </a:r>
            <a:r>
              <a:rPr lang="cs-CZ" sz="1800" i="1" dirty="0"/>
              <a:t> Technologies, USA)</a:t>
            </a:r>
          </a:p>
          <a:p>
            <a:endParaRPr lang="cs-CZ" i="1" dirty="0"/>
          </a:p>
          <a:p>
            <a:pPr marL="0" indent="0" algn="ctr">
              <a:buNone/>
            </a:pPr>
            <a:endParaRPr lang="cs-CZ" b="1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C7AA12-BD26-CC2E-CC66-43ADB83A7E2C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430" y="1524000"/>
            <a:ext cx="5363845" cy="26993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B56D87A-FE1C-D11C-3B0B-EEC38192CC4F}"/>
              </a:ext>
            </a:extLst>
          </p:cNvPr>
          <p:cNvSpPr txBox="1"/>
          <p:nvPr/>
        </p:nvSpPr>
        <p:spPr>
          <a:xfrm>
            <a:off x="6911752" y="4310092"/>
            <a:ext cx="5029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5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Zleva jsou modře označeny vodíkové vazby, Van der </a:t>
            </a:r>
            <a:r>
              <a:rPr lang="cs-CZ" sz="15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Waalsovy</a:t>
            </a:r>
            <a:r>
              <a:rPr lang="cs-CZ" sz="15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interakce, π–π interakce, dipólové a iontové vazby</a:t>
            </a:r>
            <a:endParaRPr lang="cs-CZ" sz="1500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95905C01-28B2-EDA3-C436-CCE5BAE4A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623888"/>
            <a:ext cx="9447213" cy="1281112"/>
          </a:xfrm>
        </p:spPr>
        <p:txBody>
          <a:bodyPr>
            <a:noAutofit/>
          </a:bodyPr>
          <a:lstStyle/>
          <a:p>
            <a:r>
              <a:rPr lang="cs-CZ" sz="3200" dirty="0"/>
              <a:t>Dvojdimenzionální kapalinová chromatografie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0BABD06-F402-49B0-1FE9-D5244E83B2B4}"/>
              </a:ext>
            </a:extLst>
          </p:cNvPr>
          <p:cNvSpPr txBox="1"/>
          <p:nvPr/>
        </p:nvSpPr>
        <p:spPr>
          <a:xfrm>
            <a:off x="1219200" y="4974337"/>
            <a:ext cx="10363200" cy="1337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cs-CZ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TRAP</a:t>
            </a:r>
          </a:p>
          <a:p>
            <a:pPr marL="742950" lvl="1" indent="-285750">
              <a:lnSpc>
                <a:spcPct val="150000"/>
              </a:lnSpc>
              <a:spcBef>
                <a:spcPts val="4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i="1" dirty="0"/>
              <a:t>InfinityLab Poroshell 120 EC-C18 column guard(5 ×</a:t>
            </a:r>
            <a:r>
              <a:rPr lang="cs-CZ" i="1" dirty="0"/>
              <a:t> </a:t>
            </a:r>
            <a:r>
              <a:rPr lang="en-US" i="1" dirty="0"/>
              <a:t>3 mm, 4 µm; Agilent Technologies, Santa Clara, CA, USA)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769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B6B16D-09AD-4E99-9467-421E983D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720000"/>
            <a:ext cx="8911687" cy="540000"/>
          </a:xfrm>
        </p:spPr>
        <p:txBody>
          <a:bodyPr>
            <a:noAutofit/>
          </a:bodyPr>
          <a:lstStyle/>
          <a:p>
            <a:r>
              <a:rPr lang="cs-CZ" sz="3200" dirty="0"/>
              <a:t>Hmotnostní spektrometrie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B67221C-7376-4201-8408-DB57E2529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371600"/>
            <a:ext cx="10082537" cy="512532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900" b="1" dirty="0"/>
              <a:t>Iontový zdroj - elektrosprej</a:t>
            </a:r>
            <a:r>
              <a:rPr lang="cs-CZ" b="1" dirty="0"/>
              <a:t> za atmosférického tlaku</a:t>
            </a:r>
            <a:r>
              <a:rPr lang="cs-CZ" sz="1900" b="1" dirty="0"/>
              <a:t> </a:t>
            </a:r>
          </a:p>
          <a:p>
            <a:pPr marL="361950" lvl="1" indent="-3619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900" dirty="0"/>
              <a:t>Nejčastěji používaná ionizační technika </a:t>
            </a:r>
          </a:p>
          <a:p>
            <a:pPr marL="361950" lvl="1" indent="-3619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900" dirty="0"/>
              <a:t>„Měkká“ technika – nedochází k významné fragmentaci</a:t>
            </a:r>
          </a:p>
          <a:p>
            <a:pPr marL="762000" lvl="2" indent="-3619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 err="1"/>
              <a:t>protonované</a:t>
            </a:r>
            <a:r>
              <a:rPr lang="cs-CZ" sz="1700" dirty="0"/>
              <a:t> molekuly</a:t>
            </a:r>
          </a:p>
          <a:p>
            <a:pPr marL="1219200" lvl="3" indent="-3619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500" dirty="0"/>
              <a:t>pozitivní mód; [M+H]</a:t>
            </a:r>
            <a:r>
              <a:rPr lang="cs-CZ" sz="1500" baseline="30000" dirty="0"/>
              <a:t>+</a:t>
            </a:r>
          </a:p>
          <a:p>
            <a:pPr marL="762000" lvl="2" indent="-3619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 err="1"/>
              <a:t>deprotované</a:t>
            </a:r>
            <a:r>
              <a:rPr lang="cs-CZ" sz="1700" dirty="0"/>
              <a:t> molekuly </a:t>
            </a:r>
          </a:p>
          <a:p>
            <a:pPr marL="1219200" lvl="3" indent="-3619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500" dirty="0"/>
              <a:t>negativní mód; [M–H]</a:t>
            </a:r>
            <a:r>
              <a:rPr lang="cs-CZ" sz="1500" baseline="30000" dirty="0"/>
              <a:t>–</a:t>
            </a:r>
            <a:endParaRPr lang="cs-CZ" sz="1400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048A9B1-B89B-4E59-B705-E1E3197C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000" y="720000"/>
            <a:ext cx="3200000" cy="180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1CF07D2-5D0E-00D5-D1B3-313BD1AC3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048000"/>
            <a:ext cx="7200000" cy="278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8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1EB9DB-F793-47EC-AFE5-E454FD933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1" y="720000"/>
            <a:ext cx="5252400" cy="108000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Hmotnostní spektrometrie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FBE471C-EBA6-4872-B3E8-16037D9ED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447800"/>
            <a:ext cx="8915400" cy="423427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2000" b="1" dirty="0"/>
              <a:t>Hmotnostní analyzátor  - Trojitý kvadrupól (</a:t>
            </a:r>
            <a:r>
              <a:rPr lang="cs-CZ" sz="2000" b="1" dirty="0" err="1"/>
              <a:t>QqQ</a:t>
            </a:r>
            <a:r>
              <a:rPr lang="cs-CZ" sz="2000" b="1" dirty="0"/>
              <a:t>; MS/MS)</a:t>
            </a:r>
          </a:p>
          <a:p>
            <a:pPr marL="361950" lvl="1" indent="-3619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900" dirty="0"/>
              <a:t>Kvadrupól </a:t>
            </a:r>
          </a:p>
          <a:p>
            <a:pPr marL="762000" lvl="2" indent="-3619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4 paralelními tyčemi kruhového nebo hyperbolického průřezu, na něž je vkládáno kombinace stejnosměrného a střídavého napětí.</a:t>
            </a:r>
          </a:p>
          <a:p>
            <a:pPr marL="361950" lvl="1" indent="-3619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900" dirty="0"/>
              <a:t>Ionty procházející osou kvadrupólu začínají oscilovat v závislosti na poměru napětí (U) a amplitudy (V)</a:t>
            </a:r>
          </a:p>
          <a:p>
            <a:pPr marL="361950" lvl="1" indent="-3619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900" dirty="0"/>
              <a:t>Analyzátorem prochází pouze určitý iont s určenou hodnotou m/z</a:t>
            </a:r>
          </a:p>
          <a:p>
            <a:pPr marL="361950" lvl="1" indent="-36195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900" dirty="0"/>
              <a:t>Ostatní jsou zachyceny na tyčích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49438D-8D98-463E-95AD-336196D04B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23" t="14944" r="18153" b="26503"/>
          <a:stretch>
            <a:fillRect/>
          </a:stretch>
        </p:blipFill>
        <p:spPr bwMode="auto">
          <a:xfrm>
            <a:off x="9372600" y="720000"/>
            <a:ext cx="2491443" cy="2448000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 descr="Obsah obrázku text, Písmo, diagram, řada/pruh&#10;&#10;Obsah generovaný pomocí AI může být nesprávný.">
            <a:extLst>
              <a:ext uri="{FF2B5EF4-FFF2-40B4-BE49-F238E27FC236}">
                <a16:creationId xmlns:a16="http://schemas.microsoft.com/office/drawing/2014/main" id="{797544F8-B173-EEA3-2EF8-CB02589ADA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161800"/>
            <a:ext cx="9770035" cy="1620000"/>
          </a:xfrm>
          <a:prstGeom prst="rect">
            <a:avLst/>
          </a:prstGeom>
          <a:noFill/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76DAAB2-F5B7-07B3-670F-5F6D3E42B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565" y="1097600"/>
            <a:ext cx="10505781" cy="51848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5306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B8FC0BC-0F27-4F83-95D4-7961F8FD7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30515"/>
            <a:ext cx="10210800" cy="1080000"/>
          </a:xfrm>
        </p:spPr>
        <p:txBody>
          <a:bodyPr anchor="ctr">
            <a:normAutofit fontScale="90000"/>
          </a:bodyPr>
          <a:lstStyle/>
          <a:p>
            <a:r>
              <a:rPr lang="cs-CZ" dirty="0"/>
              <a:t>Stanovení steroidních hormonů a dexamethasonu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F831154-0981-42E4-85BB-6378C32FD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93" y="1889674"/>
            <a:ext cx="11880000" cy="4501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88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F526DC-1355-4FAB-B012-3AAF31B5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720000"/>
            <a:ext cx="8911687" cy="540000"/>
          </a:xfrm>
        </p:spPr>
        <p:txBody>
          <a:bodyPr>
            <a:noAutofit/>
          </a:bodyPr>
          <a:lstStyle/>
          <a:p>
            <a:r>
              <a:rPr lang="cs-CZ" sz="3200" dirty="0"/>
              <a:t>Příprava vzorku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00E342F-5D92-4414-B96F-95E644117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3" y="1585912"/>
            <a:ext cx="11306175" cy="3686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Obrázek 11" descr="Obsah obrázku osoba, ruka, držení, žena&#10;&#10;Popis byl vytvořen automaticky">
            <a:extLst>
              <a:ext uri="{FF2B5EF4-FFF2-40B4-BE49-F238E27FC236}">
                <a16:creationId xmlns:a16="http://schemas.microsoft.com/office/drawing/2014/main" id="{E152C329-A628-4CD6-A8A2-FDA865C80C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54" t="56405" r="22948" b="14995"/>
          <a:stretch/>
        </p:blipFill>
        <p:spPr>
          <a:xfrm rot="5400000">
            <a:off x="7894798" y="3319034"/>
            <a:ext cx="2626468" cy="953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094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ce_diagramy_v6 (Original)">
            <a:hlinkClick r:id="" action="ppaction://media"/>
            <a:extLst>
              <a:ext uri="{FF2B5EF4-FFF2-40B4-BE49-F238E27FC236}">
                <a16:creationId xmlns:a16="http://schemas.microsoft.com/office/drawing/2014/main" id="{52D9E6B2-CA1D-B7C4-FBFC-1C64BFBE0A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6B8AF1-FF8F-4734-94BA-1F53EE9BA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720000"/>
            <a:ext cx="8911687" cy="540000"/>
          </a:xfrm>
        </p:spPr>
        <p:txBody>
          <a:bodyPr>
            <a:noAutofit/>
          </a:bodyPr>
          <a:lstStyle/>
          <a:p>
            <a:r>
              <a:rPr lang="cs-CZ" sz="3200" dirty="0"/>
              <a:t>Parametry metody 2D-LC/MS/MS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33540CF9-1072-407E-B414-358B670194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983089"/>
              </p:ext>
            </p:extLst>
          </p:nvPr>
        </p:nvGraphicFramePr>
        <p:xfrm>
          <a:off x="191806" y="1374457"/>
          <a:ext cx="5741782" cy="516616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925782">
                  <a:extLst>
                    <a:ext uri="{9D8B030D-6E8A-4147-A177-3AD203B41FA5}">
                      <a16:colId xmlns:a16="http://schemas.microsoft.com/office/drawing/2014/main" val="3659548484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1736999415"/>
                    </a:ext>
                  </a:extLst>
                </a:gridCol>
                <a:gridCol w="694800">
                  <a:extLst>
                    <a:ext uri="{9D8B030D-6E8A-4147-A177-3AD203B41FA5}">
                      <a16:colId xmlns:a16="http://schemas.microsoft.com/office/drawing/2014/main" val="1048173583"/>
                    </a:ext>
                  </a:extLst>
                </a:gridCol>
                <a:gridCol w="961200">
                  <a:extLst>
                    <a:ext uri="{9D8B030D-6E8A-4147-A177-3AD203B41FA5}">
                      <a16:colId xmlns:a16="http://schemas.microsoft.com/office/drawing/2014/main" val="262083974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301494373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6483835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Analyt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Prekurzor (m/z)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Produkt (m/z)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err="1">
                          <a:effectLst/>
                        </a:rPr>
                        <a:t>Fragmentor</a:t>
                      </a:r>
                      <a:r>
                        <a:rPr lang="cs-CZ" sz="1200" b="1" u="none" strike="noStrike">
                          <a:effectLst/>
                        </a:rPr>
                        <a:t> (V)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Kolizní energie (V)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Retenční čas (min)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3036538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200" i="1" u="none" strike="noStrike" dirty="0">
                          <a:effectLst/>
                        </a:rPr>
                        <a:t>11-deoxycorticosterone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331.2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109.1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102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12.4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249458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200" i="1" u="none" strike="noStrike">
                          <a:effectLst/>
                        </a:rPr>
                        <a:t>11-deoxycortisol</a:t>
                      </a:r>
                      <a:endParaRPr lang="cs-CZ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347.2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97.1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10.6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585107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200" i="1" u="none" strike="noStrike">
                          <a:effectLst/>
                        </a:rPr>
                        <a:t>17α-</a:t>
                      </a:r>
                      <a:r>
                        <a:rPr lang="cs-CZ" sz="1200" i="1" u="none" strike="noStrike" err="1">
                          <a:effectLst/>
                        </a:rPr>
                        <a:t>hydroxyprogesterone</a:t>
                      </a:r>
                      <a:endParaRPr lang="cs-CZ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331.2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109.1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12.8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66652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200" i="1" u="none" strike="noStrike">
                          <a:effectLst/>
                        </a:rPr>
                        <a:t>21-deoxycortisol</a:t>
                      </a:r>
                      <a:endParaRPr lang="cs-CZ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347.2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121.1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9.5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399886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200" i="1" u="none" strike="noStrike">
                          <a:effectLst/>
                        </a:rPr>
                        <a:t>Aldosterone</a:t>
                      </a:r>
                      <a:endParaRPr lang="cs-CZ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361.2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343.2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132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6.1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834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200" i="1" u="none" strike="noStrike" err="1">
                          <a:effectLst/>
                        </a:rPr>
                        <a:t>Androstenedione</a:t>
                      </a:r>
                      <a:endParaRPr lang="cs-CZ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287.2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97.1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135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11.8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6281009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200" i="1" u="none" strike="noStrike" err="1">
                          <a:effectLst/>
                        </a:rPr>
                        <a:t>Corticosterone</a:t>
                      </a:r>
                      <a:endParaRPr lang="cs-CZ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347.2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121.1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141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10.2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328392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200" i="1" u="none" strike="noStrike" dirty="0" err="1">
                          <a:effectLst/>
                        </a:rPr>
                        <a:t>Cortisol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363.2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121.1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135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7.8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497849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200" i="1" u="none" strike="noStrike" err="1">
                          <a:effectLst/>
                        </a:rPr>
                        <a:t>Cortisone</a:t>
                      </a:r>
                      <a:endParaRPr lang="cs-CZ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361.2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163.1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144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6.9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579327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200" i="1" u="none" strike="noStrike" err="1">
                          <a:effectLst/>
                        </a:rPr>
                        <a:t>Dexamethason</a:t>
                      </a:r>
                      <a:endParaRPr lang="cs-CZ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393.2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373.2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108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10.8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47869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200" i="1" u="none" strike="noStrike">
                          <a:effectLst/>
                        </a:rPr>
                        <a:t>DHEA</a:t>
                      </a:r>
                      <a:endParaRPr lang="cs-CZ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289.1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213.1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95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12.8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10422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200" i="1" u="none" strike="noStrike">
                          <a:effectLst/>
                        </a:rPr>
                        <a:t>DHEAS</a:t>
                      </a:r>
                      <a:endParaRPr lang="cs-CZ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367.2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96.9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165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60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8.3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737341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200" i="1" u="none" strike="noStrike" err="1">
                          <a:effectLst/>
                        </a:rPr>
                        <a:t>Dihydrotestosterone</a:t>
                      </a:r>
                      <a:endParaRPr lang="cs-CZ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291.2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255.1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13.4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681117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200" i="1" u="none" strike="noStrike">
                          <a:effectLst/>
                        </a:rPr>
                        <a:t>Estradiol</a:t>
                      </a:r>
                      <a:endParaRPr lang="cs-CZ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271.2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183.1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165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48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12.5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9263519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200" i="1" u="none" strike="noStrike">
                          <a:effectLst/>
                        </a:rPr>
                        <a:t>Progesterone</a:t>
                      </a:r>
                      <a:endParaRPr lang="cs-CZ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315.2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109.1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112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13.7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511335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200" i="1" u="none" strike="noStrike">
                          <a:effectLst/>
                        </a:rPr>
                        <a:t>Testosterone</a:t>
                      </a:r>
                      <a:endParaRPr lang="cs-CZ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289.2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97.1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12.5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5500674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741D2708-69FB-4151-A543-AC56CD6A2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379631"/>
              </p:ext>
            </p:extLst>
          </p:nvPr>
        </p:nvGraphicFramePr>
        <p:xfrm>
          <a:off x="5949569" y="1374457"/>
          <a:ext cx="6184063" cy="516616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368063">
                  <a:extLst>
                    <a:ext uri="{9D8B030D-6E8A-4147-A177-3AD203B41FA5}">
                      <a16:colId xmlns:a16="http://schemas.microsoft.com/office/drawing/2014/main" val="2611700001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1201547271"/>
                    </a:ext>
                  </a:extLst>
                </a:gridCol>
                <a:gridCol w="695788">
                  <a:extLst>
                    <a:ext uri="{9D8B030D-6E8A-4147-A177-3AD203B41FA5}">
                      <a16:colId xmlns:a16="http://schemas.microsoft.com/office/drawing/2014/main" val="4098319576"/>
                    </a:ext>
                  </a:extLst>
                </a:gridCol>
                <a:gridCol w="960212">
                  <a:extLst>
                    <a:ext uri="{9D8B030D-6E8A-4147-A177-3AD203B41FA5}">
                      <a16:colId xmlns:a16="http://schemas.microsoft.com/office/drawing/2014/main" val="3224906361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215960697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7888473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u="none" strike="noStrike">
                          <a:effectLst/>
                        </a:rPr>
                        <a:t>Analyt 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Prekurzor (m/z)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Produkt (m/z)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err="1">
                          <a:effectLst/>
                        </a:rPr>
                        <a:t>Fragmentor</a:t>
                      </a:r>
                      <a:r>
                        <a:rPr lang="cs-CZ" sz="1200" b="1" u="none" strike="noStrike">
                          <a:effectLst/>
                        </a:rPr>
                        <a:t> (V)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Kolizní energie (V)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Retenční čas (min)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56319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just" defTabSz="457200" rtl="0" eaLnBrk="1" fontAlgn="ctr" latinLnBrk="0" hangingPunct="1"/>
                      <a:r>
                        <a:rPr lang="cs-CZ" sz="1200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11-deoxycorticosterone-D8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339.3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113.1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12.3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661279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just" defTabSz="457200" rtl="0" eaLnBrk="1" fontAlgn="ctr" latinLnBrk="0" hangingPunct="1"/>
                      <a:r>
                        <a:rPr lang="cs-CZ" sz="1200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11-deoxycortisol-D5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352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100.1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141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10.5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7767496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just" defTabSz="457200" rtl="0" eaLnBrk="1" fontAlgn="ctr" latinLnBrk="0" hangingPunct="1"/>
                      <a:r>
                        <a:rPr lang="el-GR" sz="1200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17α-</a:t>
                      </a:r>
                      <a:r>
                        <a:rPr lang="cs-CZ" sz="1200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hydroxyprogesteron-13C3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334.2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100.1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117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12.9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4905262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just" defTabSz="457200" rtl="0" eaLnBrk="1" fontAlgn="ctr" latinLnBrk="0" hangingPunct="1"/>
                      <a:r>
                        <a:rPr lang="cs-CZ" sz="1200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21-deoxycortisol-D8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355.2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132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9.4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6163959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just" defTabSz="457200" rtl="0" eaLnBrk="1" fontAlgn="ctr" latinLnBrk="0" hangingPunct="1"/>
                      <a:r>
                        <a:rPr lang="cs-CZ" sz="1200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Aldosterone-D4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365.2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346.2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140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6.1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4485383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just" defTabSz="457200" rtl="0" eaLnBrk="1" fontAlgn="ctr" latinLnBrk="0" hangingPunct="1"/>
                      <a:r>
                        <a:rPr lang="cs-CZ" sz="1200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Androstenedione-13C3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290.2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100.1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11.8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9052836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just" defTabSz="457200" rtl="0" eaLnBrk="1" fontAlgn="ctr" latinLnBrk="0" hangingPunct="1"/>
                      <a:r>
                        <a:rPr lang="cs-CZ" sz="1200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Corticosterone-D8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355.2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168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910686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just" defTabSz="457200" rtl="0" eaLnBrk="1" fontAlgn="ctr" latinLnBrk="0" hangingPunct="1"/>
                      <a:r>
                        <a:rPr lang="cs-CZ" sz="1200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Cortisol-D4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367.2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121.1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141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7.8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597186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just" defTabSz="457200" rtl="0" eaLnBrk="1" fontAlgn="ctr" latinLnBrk="0" hangingPunct="1"/>
                      <a:r>
                        <a:rPr lang="cs-CZ" sz="1200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Cortisone-D8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369.2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168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111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6.9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160453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Dexamethason-D4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397.2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377.2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108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10.7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6297877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just" defTabSz="457200" rtl="0" eaLnBrk="1" fontAlgn="ctr" latinLnBrk="0" hangingPunct="1"/>
                      <a:r>
                        <a:rPr lang="cs-CZ" sz="1200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DHEA-D5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294.1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218.1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95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12.8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838142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just" defTabSz="457200" rtl="0" eaLnBrk="1" fontAlgn="ctr" latinLnBrk="0" hangingPunct="1"/>
                      <a:r>
                        <a:rPr lang="cs-CZ" sz="1200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DHEAS-D6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373.2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97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165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60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8.3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9196735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just" defTabSz="457200" rtl="0" eaLnBrk="1" fontAlgn="ctr" latinLnBrk="0" hangingPunct="1"/>
                      <a:r>
                        <a:rPr lang="cs-CZ" sz="1200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Dihydrotestosterone-D3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294.1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258.1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13.4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5764811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just" defTabSz="457200" rtl="0" eaLnBrk="1" fontAlgn="ctr" latinLnBrk="0" hangingPunct="1"/>
                      <a:r>
                        <a:rPr lang="cs-CZ" sz="1200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Estradiol- D5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276.2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187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168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52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12.2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298002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just" defTabSz="457200" rtl="0" eaLnBrk="1" fontAlgn="ctr" latinLnBrk="0" hangingPunct="1"/>
                      <a:r>
                        <a:rPr lang="cs-CZ" sz="1200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Progesterone-13C3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318.3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112.1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110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13.7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5287369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just" defTabSz="457200" rtl="0" eaLnBrk="1" fontAlgn="ctr" latinLnBrk="0" hangingPunct="1"/>
                      <a:r>
                        <a:rPr lang="cs-CZ" sz="1200" i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Testosterone-D3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292.1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97.1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12.5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160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41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9414D332-C987-40BF-B301-98B19E0ED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720000"/>
            <a:ext cx="9831929" cy="540000"/>
          </a:xfrm>
        </p:spPr>
        <p:txBody>
          <a:bodyPr>
            <a:noAutofit/>
          </a:bodyPr>
          <a:lstStyle/>
          <a:p>
            <a:r>
              <a:rPr lang="cs-CZ" sz="3200" dirty="0"/>
              <a:t>Validace</a:t>
            </a:r>
            <a:br>
              <a:rPr lang="cs-CZ" sz="3200" b="1" dirty="0"/>
            </a:br>
            <a:endParaRPr lang="cs-CZ" sz="32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DAC4AD1-6821-7E5B-2DA4-91294BD5E43C}"/>
              </a:ext>
            </a:extLst>
          </p:cNvPr>
          <p:cNvSpPr txBox="1"/>
          <p:nvPr/>
        </p:nvSpPr>
        <p:spPr>
          <a:xfrm>
            <a:off x="1371600" y="1352822"/>
            <a:ext cx="6178216" cy="461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  <a:spcAft>
                <a:spcPts val="600"/>
              </a:spcAft>
              <a:buClr>
                <a:schemeClr val="accent1"/>
              </a:buClr>
              <a:buFont typeface="Wingdings 3" charset="2"/>
              <a:buChar char="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Výtěžnost</a:t>
            </a:r>
          </a:p>
          <a:p>
            <a:pPr marL="342900" indent="-342900">
              <a:lnSpc>
                <a:spcPct val="140000"/>
              </a:lnSpc>
              <a:spcAft>
                <a:spcPts val="600"/>
              </a:spcAft>
              <a:buClr>
                <a:schemeClr val="accent1"/>
              </a:buClr>
              <a:buFont typeface="Wingdings 3" charset="2"/>
              <a:buChar char="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Matriční efekty</a:t>
            </a:r>
          </a:p>
          <a:p>
            <a:pPr marL="342900" indent="-342900">
              <a:lnSpc>
                <a:spcPct val="140000"/>
              </a:lnSpc>
              <a:spcAft>
                <a:spcPts val="600"/>
              </a:spcAft>
              <a:buClr>
                <a:schemeClr val="accent1"/>
              </a:buClr>
              <a:buFont typeface="Wingdings 3" charset="2"/>
              <a:buChar char="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Celkový proces efektivity</a:t>
            </a:r>
          </a:p>
          <a:p>
            <a:pPr marL="342900" indent="-342900">
              <a:lnSpc>
                <a:spcPct val="140000"/>
              </a:lnSpc>
              <a:spcAft>
                <a:spcPts val="600"/>
              </a:spcAft>
              <a:buClr>
                <a:schemeClr val="accent1"/>
              </a:buClr>
              <a:buFont typeface="Wingdings 3" charset="2"/>
              <a:buChar char="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Přesnost (opakovatelnost, mezilehlá preciznost)</a:t>
            </a:r>
          </a:p>
          <a:p>
            <a:pPr marL="342900" indent="-342900">
              <a:lnSpc>
                <a:spcPct val="140000"/>
              </a:lnSpc>
              <a:spcAft>
                <a:spcPts val="600"/>
              </a:spcAft>
              <a:buClr>
                <a:schemeClr val="accent1"/>
              </a:buClr>
              <a:buFont typeface="Wingdings 3" charset="2"/>
              <a:buChar char="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Správnosti (vychýlení,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bias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42900" indent="-342900">
              <a:lnSpc>
                <a:spcPct val="140000"/>
              </a:lnSpc>
              <a:spcAft>
                <a:spcPts val="600"/>
              </a:spcAft>
              <a:buClr>
                <a:schemeClr val="accent1"/>
              </a:buClr>
              <a:buFont typeface="Wingdings 3" charset="2"/>
              <a:buChar char="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Nejistota měření</a:t>
            </a:r>
          </a:p>
          <a:p>
            <a:pPr marL="342900" indent="-342900">
              <a:lnSpc>
                <a:spcPct val="140000"/>
              </a:lnSpc>
              <a:spcAft>
                <a:spcPts val="600"/>
              </a:spcAft>
              <a:buClr>
                <a:schemeClr val="accent1"/>
              </a:buClr>
              <a:buFont typeface="Wingdings 3" charset="2"/>
              <a:buChar char="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Stabilita</a:t>
            </a:r>
          </a:p>
          <a:p>
            <a:pPr marL="342900" indent="-342900">
              <a:lnSpc>
                <a:spcPct val="140000"/>
              </a:lnSpc>
              <a:spcAft>
                <a:spcPts val="600"/>
              </a:spcAft>
              <a:buClr>
                <a:schemeClr val="accent1"/>
              </a:buClr>
              <a:buFont typeface="Wingdings 3" charset="2"/>
              <a:buChar char="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Linearita</a:t>
            </a:r>
          </a:p>
          <a:p>
            <a:pPr marL="342900" indent="-342900">
              <a:lnSpc>
                <a:spcPct val="140000"/>
              </a:lnSpc>
              <a:spcAft>
                <a:spcPts val="600"/>
              </a:spcAft>
              <a:buClr>
                <a:schemeClr val="accent1"/>
              </a:buClr>
              <a:buFont typeface="Wingdings 3" charset="2"/>
              <a:buChar char="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Detekční limit metody</a:t>
            </a:r>
          </a:p>
          <a:p>
            <a:pPr marL="342900" indent="-342900">
              <a:lnSpc>
                <a:spcPct val="140000"/>
              </a:lnSpc>
              <a:spcAft>
                <a:spcPts val="600"/>
              </a:spcAft>
              <a:buClr>
                <a:schemeClr val="accent1"/>
              </a:buClr>
              <a:buFont typeface="Wingdings 3" charset="2"/>
              <a:buChar char="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Referenčních intervalů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315C013-6833-036D-DB1F-E490CDDF5FE0}"/>
              </a:ext>
            </a:extLst>
          </p:cNvPr>
          <p:cNvSpPr txBox="1"/>
          <p:nvPr/>
        </p:nvSpPr>
        <p:spPr>
          <a:xfrm>
            <a:off x="7435964" y="1352822"/>
            <a:ext cx="4419600" cy="89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  <a:spcAft>
                <a:spcPts val="600"/>
              </a:spcAft>
              <a:buClr>
                <a:schemeClr val="accent1"/>
              </a:buClr>
              <a:buFont typeface="Wingdings 3" charset="2"/>
              <a:buChar char="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Akceptační limit</a:t>
            </a:r>
          </a:p>
          <a:p>
            <a:pPr marL="800100" lvl="1" indent="-342900">
              <a:lnSpc>
                <a:spcPct val="140000"/>
              </a:lnSpc>
              <a:spcAft>
                <a:spcPts val="600"/>
              </a:spcAft>
              <a:buClr>
                <a:schemeClr val="accent1"/>
              </a:buClr>
              <a:buFont typeface="Wingdings 3" charset="2"/>
              <a:buChar char="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80–120 % nominální hodnoty </a:t>
            </a:r>
          </a:p>
        </p:txBody>
      </p:sp>
    </p:spTree>
    <p:extLst>
      <p:ext uri="{BB962C8B-B14F-4D97-AF65-F5344CB8AC3E}">
        <p14:creationId xmlns:p14="http://schemas.microsoft.com/office/powerpoint/2010/main" val="339651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B7EFD05-5F12-420E-8AEF-74D5EF9D5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6B6786B7-9BA0-488B-8C6B-1C5BB4E2A5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ACF6C842-D596-43D3-B584-5672E0D33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6DF84F3E-35FA-497B-B6FA-F453E82F3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2846D7FA-E05C-448E-B156-F77C205A1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269AD3A-E6B6-4322-A013-276CBC1B0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CEFB9F00-6239-4BF6-B439-D16231B24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74D1DDDB-FC85-40C5-9225-06312C451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E9217709-40C1-4F4A-AB69-8A693608A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CCD26D6-BC97-43F5-B803-5838985FC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136022F-2988-42E2-90E1-617D189F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03859925-85FA-4D69-A0AB-6F827E3B5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BAE65FC7-970A-4DCC-9FB4-CF0F7496A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4F33C7-E158-4057-87E7-6F42AA6D0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26714E66-FCC0-42F6-B127-0F91203BC5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7E0BD3C9-F0D9-4A53-87DF-71D17D328D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DFA9FE4C-FCED-4A9A-9E43-358EB7501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5D5BB28-15EC-4D32-9C05-C2206AF9E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06210E9D-4080-4566-B32A-3A8BE356F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894D3505-0982-40B2-8131-1B6BFF273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11598CAB-0965-48D6-999C-91450C50D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29E94126-468A-4060-BCBC-DC3806A46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438F3422-C112-405B-B955-7B1690721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C99C65FC-23C1-4B1D-A385-29B46619D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53D192C3-5E79-4B85-98D0-8F6C681CD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8709C0CF-D42A-4EE0-9C30-B0B72C69A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8FE8EF1-7AF2-4864-A8DE-7EE3481D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76CB6AE4-A444-41E5-A744-47F048A15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C15FA1-E5B3-4B89-94D3-45F9B9736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698" y="1042973"/>
            <a:ext cx="9955472" cy="8234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noProof="0"/>
              <a:t>Přesnost, správnost, relativní kombinovaná nejistota a opakovatelnost retenčních časů </a:t>
            </a:r>
            <a:br>
              <a:rPr lang="cs-CZ" sz="2400" b="1" noProof="0"/>
            </a:br>
            <a:endParaRPr lang="cs-CZ" sz="2400" noProof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FB666B05-6BED-DF23-3A1E-D3C408F87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619941"/>
              </p:ext>
            </p:extLst>
          </p:nvPr>
        </p:nvGraphicFramePr>
        <p:xfrm>
          <a:off x="368548" y="1556079"/>
          <a:ext cx="11694844" cy="501552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082323">
                  <a:extLst>
                    <a:ext uri="{9D8B030D-6E8A-4147-A177-3AD203B41FA5}">
                      <a16:colId xmlns:a16="http://schemas.microsoft.com/office/drawing/2014/main" val="121787713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3122916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45628547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3168590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441002058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02984814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78993990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50879977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30924711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94595848"/>
                    </a:ext>
                  </a:extLst>
                </a:gridCol>
                <a:gridCol w="1860626">
                  <a:extLst>
                    <a:ext uri="{9D8B030D-6E8A-4147-A177-3AD203B41FA5}">
                      <a16:colId xmlns:a16="http://schemas.microsoft.com/office/drawing/2014/main" val="1574904902"/>
                    </a:ext>
                  </a:extLst>
                </a:gridCol>
                <a:gridCol w="1919895">
                  <a:extLst>
                    <a:ext uri="{9D8B030D-6E8A-4147-A177-3AD203B41FA5}">
                      <a16:colId xmlns:a16="http://schemas.microsoft.com/office/drawing/2014/main" val="4020582282"/>
                    </a:ext>
                  </a:extLst>
                </a:gridCol>
              </a:tblGrid>
              <a:tr h="164079">
                <a:tc rowSpan="3"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Analyt</a:t>
                      </a:r>
                    </a:p>
                  </a:txBody>
                  <a:tcPr marL="37004" marR="37004" marT="0" marB="0" anchor="ctr"/>
                </a:tc>
                <a:tc gridSpan="3"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Opakovatelnost měření</a:t>
                      </a:r>
                    </a:p>
                  </a:txBody>
                  <a:tcPr marL="37004" marR="37004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Mezilehlá preciznost</a:t>
                      </a:r>
                    </a:p>
                  </a:txBody>
                  <a:tcPr marL="37004" marR="37004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Správnost (BIAS)</a:t>
                      </a:r>
                    </a:p>
                  </a:txBody>
                  <a:tcPr marL="37004" marR="37004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Relativní kombinovaná nejistota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Opakovatelnost retenčních časů</a:t>
                      </a:r>
                    </a:p>
                  </a:txBody>
                  <a:tcPr marL="37004" marR="37004" marT="0" marB="0" anchor="ctr"/>
                </a:tc>
                <a:extLst>
                  <a:ext uri="{0D108BD9-81ED-4DB2-BD59-A6C34878D82A}">
                    <a16:rowId xmlns:a16="http://schemas.microsoft.com/office/drawing/2014/main" val="2976484584"/>
                  </a:ext>
                </a:extLst>
              </a:tr>
              <a:tr h="16407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(RSD %)</a:t>
                      </a:r>
                    </a:p>
                  </a:txBody>
                  <a:tcPr marL="37004" marR="37004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(RSD %)</a:t>
                      </a:r>
                    </a:p>
                  </a:txBody>
                  <a:tcPr marL="37004" marR="37004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(RSD %)</a:t>
                      </a:r>
                    </a:p>
                  </a:txBody>
                  <a:tcPr marL="37004" marR="37004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 </a:t>
                      </a:r>
                      <a:r>
                        <a:rPr lang="cs-CZ" sz="12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c,rel</a:t>
                      </a:r>
                      <a:endParaRPr lang="cs-CZ" sz="12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RSD</a:t>
                      </a:r>
                    </a:p>
                  </a:txBody>
                  <a:tcPr marL="37004" marR="37004" marT="0" marB="0" anchor="ctr"/>
                </a:tc>
                <a:extLst>
                  <a:ext uri="{0D108BD9-81ED-4DB2-BD59-A6C34878D82A}">
                    <a16:rowId xmlns:a16="http://schemas.microsoft.com/office/drawing/2014/main" val="2821021530"/>
                  </a:ext>
                </a:extLst>
              </a:tr>
              <a:tr h="16407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Nízká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Střední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Vysoká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Nízká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Střední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Vysoká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Nízká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Střední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Vysoká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(%)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(%)</a:t>
                      </a:r>
                    </a:p>
                  </a:txBody>
                  <a:tcPr marL="37004" marR="37004" marT="0" marB="0" anchor="ctr"/>
                </a:tc>
                <a:extLst>
                  <a:ext uri="{0D108BD9-81ED-4DB2-BD59-A6C34878D82A}">
                    <a16:rowId xmlns:a16="http://schemas.microsoft.com/office/drawing/2014/main" val="114991948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11-deoxycorticosterone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1,6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4,1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8,6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</a:t>
                      </a:r>
                    </a:p>
                  </a:txBody>
                  <a:tcPr marL="37004" marR="37004" marT="0" marB="0" anchor="ctr"/>
                </a:tc>
                <a:extLst>
                  <a:ext uri="{0D108BD9-81ED-4DB2-BD59-A6C34878D82A}">
                    <a16:rowId xmlns:a16="http://schemas.microsoft.com/office/drawing/2014/main" val="318950659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11-deoxycortisol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3,1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1,6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8,7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</a:p>
                  </a:txBody>
                  <a:tcPr marL="37004" marR="37004" marT="0" marB="0" anchor="ctr"/>
                </a:tc>
                <a:extLst>
                  <a:ext uri="{0D108BD9-81ED-4DB2-BD59-A6C34878D82A}">
                    <a16:rowId xmlns:a16="http://schemas.microsoft.com/office/drawing/2014/main" val="84459361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17α-</a:t>
                      </a:r>
                      <a:r>
                        <a:rPr lang="cs-CZ" sz="120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hydroxyprogesterone</a:t>
                      </a:r>
                      <a:endParaRPr lang="cs-CZ" sz="120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0,8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3,8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2,1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6,1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7,9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37004" marR="37004" marT="0" marB="0" anchor="ctr"/>
                </a:tc>
                <a:extLst>
                  <a:ext uri="{0D108BD9-81ED-4DB2-BD59-A6C34878D82A}">
                    <a16:rowId xmlns:a16="http://schemas.microsoft.com/office/drawing/2014/main" val="229091262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21-deoxycortisol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2,9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2,1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7,8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</a:t>
                      </a:r>
                    </a:p>
                  </a:txBody>
                  <a:tcPr marL="37004" marR="37004" marT="0" marB="0" anchor="ctr"/>
                </a:tc>
                <a:extLst>
                  <a:ext uri="{0D108BD9-81ED-4DB2-BD59-A6C34878D82A}">
                    <a16:rowId xmlns:a16="http://schemas.microsoft.com/office/drawing/2014/main" val="402091203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Aldosterone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2,4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37004" marR="37004" marT="0" marB="0" anchor="ctr"/>
                </a:tc>
                <a:extLst>
                  <a:ext uri="{0D108BD9-81ED-4DB2-BD59-A6C34878D82A}">
                    <a16:rowId xmlns:a16="http://schemas.microsoft.com/office/drawing/2014/main" val="135075852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Androstenedione</a:t>
                      </a:r>
                      <a:endParaRPr lang="cs-CZ" sz="120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0,9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4,1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0,9</a:t>
                      </a:r>
                    </a:p>
                  </a:txBody>
                  <a:tcPr marL="37004" marR="37004" marT="0" marB="0" anchor="ctr"/>
                </a:tc>
                <a:extLst>
                  <a:ext uri="{0D108BD9-81ED-4DB2-BD59-A6C34878D82A}">
                    <a16:rowId xmlns:a16="http://schemas.microsoft.com/office/drawing/2014/main" val="418020834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Corticosterone</a:t>
                      </a:r>
                      <a:endParaRPr lang="cs-CZ" sz="120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7,1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8,7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</a:t>
                      </a:r>
                    </a:p>
                  </a:txBody>
                  <a:tcPr marL="37004" marR="37004" marT="0" marB="0" anchor="ctr"/>
                </a:tc>
                <a:extLst>
                  <a:ext uri="{0D108BD9-81ED-4DB2-BD59-A6C34878D82A}">
                    <a16:rowId xmlns:a16="http://schemas.microsoft.com/office/drawing/2014/main" val="353575478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Cortisol</a:t>
                      </a:r>
                      <a:endParaRPr lang="cs-CZ" sz="120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0,9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0,04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</a:t>
                      </a:r>
                    </a:p>
                  </a:txBody>
                  <a:tcPr marL="37004" marR="37004" marT="0" marB="0" anchor="ctr"/>
                </a:tc>
                <a:extLst>
                  <a:ext uri="{0D108BD9-81ED-4DB2-BD59-A6C34878D82A}">
                    <a16:rowId xmlns:a16="http://schemas.microsoft.com/office/drawing/2014/main" val="289094896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Cortisone</a:t>
                      </a:r>
                      <a:endParaRPr lang="cs-CZ" sz="120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2,6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3,7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5,5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</a:p>
                  </a:txBody>
                  <a:tcPr marL="37004" marR="37004" marT="0" marB="0" anchor="ctr"/>
                </a:tc>
                <a:extLst>
                  <a:ext uri="{0D108BD9-81ED-4DB2-BD59-A6C34878D82A}">
                    <a16:rowId xmlns:a16="http://schemas.microsoft.com/office/drawing/2014/main" val="393305552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Dexamethason</a:t>
                      </a:r>
                      <a:endParaRPr lang="cs-CZ" sz="120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0,8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4,6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marL="37004" marR="37004" marT="0" marB="0" anchor="ctr"/>
                </a:tc>
                <a:extLst>
                  <a:ext uri="{0D108BD9-81ED-4DB2-BD59-A6C34878D82A}">
                    <a16:rowId xmlns:a16="http://schemas.microsoft.com/office/drawing/2014/main" val="169205659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DHEA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3,7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4,4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2,9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2,4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3,7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3,1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37004" marR="37004" marT="0" marB="0" anchor="ctr"/>
                </a:tc>
                <a:extLst>
                  <a:ext uri="{0D108BD9-81ED-4DB2-BD59-A6C34878D82A}">
                    <a16:rowId xmlns:a16="http://schemas.microsoft.com/office/drawing/2014/main" val="2841138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DHEAS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1,6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3,8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3,1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7,9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2,8</a:t>
                      </a:r>
                    </a:p>
                  </a:txBody>
                  <a:tcPr marL="37004" marR="37004" marT="0" marB="0" anchor="ctr"/>
                </a:tc>
                <a:extLst>
                  <a:ext uri="{0D108BD9-81ED-4DB2-BD59-A6C34878D82A}">
                    <a16:rowId xmlns:a16="http://schemas.microsoft.com/office/drawing/2014/main" val="163007024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Dihydrotestosterone</a:t>
                      </a:r>
                      <a:endParaRPr lang="cs-CZ" sz="120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3,1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6,4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6,4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marL="37004" marR="37004" marT="0" marB="0" anchor="ctr"/>
                </a:tc>
                <a:extLst>
                  <a:ext uri="{0D108BD9-81ED-4DB2-BD59-A6C34878D82A}">
                    <a16:rowId xmlns:a16="http://schemas.microsoft.com/office/drawing/2014/main" val="254105665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Estradiol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6,0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10,5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9,8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34,5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</a:t>
                      </a:r>
                    </a:p>
                  </a:txBody>
                  <a:tcPr marL="37004" marR="37004" marT="0" marB="0" anchor="ctr"/>
                </a:tc>
                <a:extLst>
                  <a:ext uri="{0D108BD9-81ED-4DB2-BD59-A6C34878D82A}">
                    <a16:rowId xmlns:a16="http://schemas.microsoft.com/office/drawing/2014/main" val="21511918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cs-CZ" sz="1200" b="1" i="1" u="none" strike="noStrike" kern="1200" dirty="0">
                          <a:solidFill>
                            <a:srgbClr val="0071A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Estradiol IAR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 dirty="0">
                          <a:solidFill>
                            <a:srgbClr val="0071A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>
                          <a:solidFill>
                            <a:srgbClr val="0071A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 dirty="0">
                          <a:solidFill>
                            <a:srgbClr val="0071A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 dirty="0">
                          <a:solidFill>
                            <a:srgbClr val="0071A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4,7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 dirty="0">
                          <a:solidFill>
                            <a:srgbClr val="0071A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5,0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 dirty="0">
                          <a:solidFill>
                            <a:srgbClr val="0071A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 dirty="0">
                          <a:solidFill>
                            <a:srgbClr val="0071A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 dirty="0">
                          <a:solidFill>
                            <a:srgbClr val="0071A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3,1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 dirty="0">
                          <a:solidFill>
                            <a:srgbClr val="0071A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 dirty="0">
                          <a:solidFill>
                            <a:srgbClr val="0071A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10,4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u="none" strike="noStrike" kern="1200" dirty="0">
                          <a:solidFill>
                            <a:srgbClr val="0071A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0,9</a:t>
                      </a:r>
                    </a:p>
                  </a:txBody>
                  <a:tcPr marL="37004" marR="37004" marT="0" marB="0" anchor="ctr"/>
                </a:tc>
                <a:extLst>
                  <a:ext uri="{0D108BD9-81ED-4DB2-BD59-A6C34878D82A}">
                    <a16:rowId xmlns:a16="http://schemas.microsoft.com/office/drawing/2014/main" val="427093403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Progesterone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7,6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</a:p>
                  </a:txBody>
                  <a:tcPr marL="37004" marR="37004" marT="0" marB="0" anchor="ctr"/>
                </a:tc>
                <a:extLst>
                  <a:ext uri="{0D108BD9-81ED-4DB2-BD59-A6C34878D82A}">
                    <a16:rowId xmlns:a16="http://schemas.microsoft.com/office/drawing/2014/main" val="384655369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Testosterone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2,1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2,4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0,9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6,0</a:t>
                      </a:r>
                    </a:p>
                  </a:txBody>
                  <a:tcPr marL="37004" marR="3700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</a:p>
                  </a:txBody>
                  <a:tcPr marL="37004" marR="37004" marT="0" marB="0" anchor="ctr"/>
                </a:tc>
                <a:extLst>
                  <a:ext uri="{0D108BD9-81ED-4DB2-BD59-A6C34878D82A}">
                    <a16:rowId xmlns:a16="http://schemas.microsoft.com/office/drawing/2014/main" val="3213497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85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7F64FA-69B3-4257-87EB-E9DB7633E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999" y="720000"/>
            <a:ext cx="9000000" cy="540000"/>
          </a:xfrm>
        </p:spPr>
        <p:txBody>
          <a:bodyPr>
            <a:normAutofit fontScale="90000"/>
          </a:bodyPr>
          <a:lstStyle/>
          <a:p>
            <a:r>
              <a:rPr lang="cs-CZ" dirty="0"/>
              <a:t>Obsah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65ACCE-CD61-44CE-9467-D4B010BAC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465" y="1440000"/>
            <a:ext cx="8915400" cy="5007429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cs-CZ" sz="2200" dirty="0"/>
              <a:t>Steroidní hormony</a:t>
            </a:r>
          </a:p>
          <a:p>
            <a:pPr>
              <a:lnSpc>
                <a:spcPct val="170000"/>
              </a:lnSpc>
            </a:pPr>
            <a:r>
              <a:rPr lang="cs-CZ" sz="2200" dirty="0"/>
              <a:t>Dexamethason</a:t>
            </a:r>
          </a:p>
          <a:p>
            <a:pPr>
              <a:lnSpc>
                <a:spcPct val="170000"/>
              </a:lnSpc>
            </a:pPr>
            <a:r>
              <a:rPr lang="cs-CZ" sz="2200" dirty="0"/>
              <a:t>Současné klinické stanovení hormonů</a:t>
            </a:r>
          </a:p>
          <a:p>
            <a:pPr>
              <a:lnSpc>
                <a:spcPct val="170000"/>
              </a:lnSpc>
            </a:pPr>
            <a:r>
              <a:rPr lang="cs-CZ" sz="2200" dirty="0"/>
              <a:t>Kapalinová chromatografie spojená s tandemovou hmotnostní spektrometrií</a:t>
            </a:r>
          </a:p>
          <a:p>
            <a:pPr>
              <a:lnSpc>
                <a:spcPct val="170000"/>
              </a:lnSpc>
            </a:pPr>
            <a:r>
              <a:rPr lang="cs-CZ" sz="2200" dirty="0"/>
              <a:t>Stanovení steroidních hormonů a  dexamethasonu v plazmě</a:t>
            </a:r>
          </a:p>
          <a:p>
            <a:pPr>
              <a:lnSpc>
                <a:spcPct val="170000"/>
              </a:lnSpc>
            </a:pPr>
            <a:r>
              <a:rPr lang="cs-CZ" sz="2200" dirty="0" err="1"/>
              <a:t>Kauzaistika</a:t>
            </a:r>
            <a:endParaRPr lang="cs-CZ" sz="2200" dirty="0"/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81269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2B518D-286D-4EA6-8D6A-BE7BC106C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720000"/>
            <a:ext cx="8911687" cy="540000"/>
          </a:xfrm>
        </p:spPr>
        <p:txBody>
          <a:bodyPr>
            <a:normAutofit fontScale="90000"/>
          </a:bodyPr>
          <a:lstStyle/>
          <a:p>
            <a:r>
              <a:rPr lang="cs-CZ" dirty="0"/>
              <a:t>Linearita, Detekční limit metody (MDL) </a:t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A85B3F0E-7ABD-406F-8AF6-49C69B58C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556852"/>
              </p:ext>
            </p:extLst>
          </p:nvPr>
        </p:nvGraphicFramePr>
        <p:xfrm>
          <a:off x="270672" y="1321461"/>
          <a:ext cx="6734452" cy="545416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021591">
                  <a:extLst>
                    <a:ext uri="{9D8B030D-6E8A-4147-A177-3AD203B41FA5}">
                      <a16:colId xmlns:a16="http://schemas.microsoft.com/office/drawing/2014/main" val="3877650707"/>
                    </a:ext>
                  </a:extLst>
                </a:gridCol>
                <a:gridCol w="1362409">
                  <a:extLst>
                    <a:ext uri="{9D8B030D-6E8A-4147-A177-3AD203B41FA5}">
                      <a16:colId xmlns:a16="http://schemas.microsoft.com/office/drawing/2014/main" val="420323347"/>
                    </a:ext>
                  </a:extLst>
                </a:gridCol>
                <a:gridCol w="756554">
                  <a:extLst>
                    <a:ext uri="{9D8B030D-6E8A-4147-A177-3AD203B41FA5}">
                      <a16:colId xmlns:a16="http://schemas.microsoft.com/office/drawing/2014/main" val="976916844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32345934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92641779"/>
                    </a:ext>
                  </a:extLst>
                </a:gridCol>
                <a:gridCol w="733529">
                  <a:extLst>
                    <a:ext uri="{9D8B030D-6E8A-4147-A177-3AD203B41FA5}">
                      <a16:colId xmlns:a16="http://schemas.microsoft.com/office/drawing/2014/main" val="3218897371"/>
                    </a:ext>
                  </a:extLst>
                </a:gridCol>
                <a:gridCol w="492369">
                  <a:extLst>
                    <a:ext uri="{9D8B030D-6E8A-4147-A177-3AD203B41FA5}">
                      <a16:colId xmlns:a16="http://schemas.microsoft.com/office/drawing/2014/main" val="3641021181"/>
                    </a:ext>
                  </a:extLst>
                </a:gridCol>
              </a:tblGrid>
              <a:tr h="4270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effectLst/>
                        </a:rPr>
                        <a:t>Analyty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err="1">
                          <a:effectLst/>
                        </a:rPr>
                        <a:t>Rozmezí</a:t>
                      </a:r>
                      <a:r>
                        <a:rPr lang="cs-CZ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>
                          <a:effectLst/>
                        </a:rPr>
                        <a:t>(nmol/L)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effectLst/>
                        </a:rPr>
                        <a:t>Směrnice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effectLst/>
                        </a:rPr>
                        <a:t>Průsečík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R</a:t>
                      </a:r>
                      <a:r>
                        <a:rPr lang="en-US" sz="1200" b="1" u="none" strike="noStrike" baseline="30000" dirty="0">
                          <a:effectLst/>
                        </a:rPr>
                        <a:t>2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effectLst/>
                        </a:rPr>
                        <a:t>MDL</a:t>
                      </a:r>
                      <a:r>
                        <a:rPr lang="cs-CZ" sz="1200" b="1" u="none" strike="noStrike" dirty="0">
                          <a:effectLst/>
                        </a:rPr>
                        <a:t> </a:t>
                      </a:r>
                      <a:r>
                        <a:rPr lang="en-US" sz="1200" b="1" u="none" strike="noStrike" dirty="0">
                          <a:effectLst/>
                        </a:rPr>
                        <a:t>(nmol/L)</a:t>
                      </a:r>
                      <a:endParaRPr lang="cs-CZ" sz="1200" b="1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b"/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>
                          <a:effectLst/>
                        </a:rPr>
                        <a:t>RSD</a:t>
                      </a:r>
                      <a:endParaRPr lang="cs-CZ" sz="1200" b="1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u="none" strike="noStrike">
                          <a:effectLst/>
                        </a:rPr>
                        <a:t> </a:t>
                      </a:r>
                      <a:r>
                        <a:rPr lang="en-US" sz="1200" b="1" u="none" strike="noStrike">
                          <a:effectLst/>
                        </a:rPr>
                        <a:t>(%)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531663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dirty="0">
                          <a:effectLst/>
                        </a:rPr>
                        <a:t>11-deoxycorticosterone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0.154 — 8.91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1.679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-0.03</a:t>
                      </a:r>
                      <a:r>
                        <a:rPr lang="cs-CZ" sz="1200" u="none" strike="noStrike">
                          <a:effectLst/>
                        </a:rPr>
                        <a:t>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0.9999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0.009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9531762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dirty="0">
                          <a:effectLst/>
                        </a:rPr>
                        <a:t>11-deoxycortisol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0.312 — 43.6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0.064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</a:t>
                      </a:r>
                      <a:r>
                        <a:rPr lang="cs-CZ" sz="1200" u="none" strike="noStrike">
                          <a:effectLst/>
                        </a:rPr>
                        <a:t>.000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0.9999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0.022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2.5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827528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dirty="0">
                          <a:effectLst/>
                        </a:rPr>
                        <a:t>17α-</a:t>
                      </a:r>
                      <a:r>
                        <a:rPr lang="cs-CZ" sz="1200" i="1" u="none" strike="noStrike" dirty="0" err="1">
                          <a:effectLst/>
                        </a:rPr>
                        <a:t>hydroxyprogesterone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0.315 — 66.2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0.75</a:t>
                      </a:r>
                      <a:r>
                        <a:rPr lang="cs-CZ" sz="1200" u="none" strike="noStrike">
                          <a:effectLst/>
                        </a:rPr>
                        <a:t>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-0.04</a:t>
                      </a:r>
                      <a:r>
                        <a:rPr lang="cs-CZ" sz="1200" u="none" strike="noStrike">
                          <a:effectLst/>
                        </a:rPr>
                        <a:t>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0.9996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0.046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977312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dirty="0">
                          <a:effectLst/>
                        </a:rPr>
                        <a:t>21-deoxycortisol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0.188 — 13.9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0.574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0.012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0.9999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0.03</a:t>
                      </a:r>
                      <a:r>
                        <a:rPr lang="cs-CZ" sz="1200" u="none" strike="noStrike">
                          <a:effectLst/>
                        </a:rPr>
                        <a:t>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5.7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7871157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dirty="0">
                          <a:effectLst/>
                        </a:rPr>
                        <a:t>Aldosterone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0.075 — 8.00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1.139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-0.008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0.9999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0.008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3.7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0758351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dirty="0" err="1">
                          <a:effectLst/>
                        </a:rPr>
                        <a:t>Androstenedione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0.698 — 46.5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0.357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-0.042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0.9998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0.022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1.1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753253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dirty="0" err="1">
                          <a:effectLst/>
                        </a:rPr>
                        <a:t>Corticosterone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1.54 — 141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0.128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-0.026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1.0000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0.088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5800152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dirty="0" err="1">
                          <a:effectLst/>
                        </a:rPr>
                        <a:t>Cortisol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28.0 — 785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0.034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-0.145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0.9993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0.241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04851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dirty="0" err="1">
                          <a:effectLst/>
                        </a:rPr>
                        <a:t>Cortisone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2.88 — 111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0.141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0.006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1.0000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0.054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510658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dirty="0" err="1">
                          <a:effectLst/>
                        </a:rPr>
                        <a:t>Dexamethason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effectLst/>
                        </a:rPr>
                        <a:t>1.82 — 58.3 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0.107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-0.020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0.9999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0.090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0.5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314256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dirty="0">
                          <a:effectLst/>
                        </a:rPr>
                        <a:t>DHEA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3.62 — 201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0.156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-0.322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0.9992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0.873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8.5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145316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dirty="0">
                          <a:effectLst/>
                        </a:rPr>
                        <a:t>DHEAS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317.0 — 15895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0.026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-3.564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0.9991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12.7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1.4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84561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dirty="0" err="1">
                          <a:effectLst/>
                        </a:rPr>
                        <a:t>Dihydrotestosterone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0.189 — 4.69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0.197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0.02</a:t>
                      </a:r>
                      <a:r>
                        <a:rPr lang="cs-CZ" sz="1200" u="none" strike="noStrike" dirty="0">
                          <a:effectLst/>
                        </a:rPr>
                        <a:t>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0.9996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0.057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10.8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350703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Estradiol</a:t>
                      </a:r>
                      <a:endParaRPr lang="cs-CZ" sz="1200" b="0" i="1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kern="1200" dirty="0">
                          <a:solidFill>
                            <a:srgbClr val="C00000"/>
                          </a:solidFill>
                          <a:effectLst/>
                        </a:rPr>
                        <a:t>0.158 — 19.6</a:t>
                      </a:r>
                      <a:endParaRPr lang="cs-CZ" sz="1200" i="0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200" u="none" strike="noStrike" kern="1200">
                          <a:solidFill>
                            <a:srgbClr val="C00000"/>
                          </a:solidFill>
                          <a:effectLst/>
                        </a:rPr>
                        <a:t>0.722</a:t>
                      </a:r>
                      <a:endParaRPr lang="cs-CZ" sz="1200" i="0" u="none" strike="noStrike" kern="120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-27305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dirty="0">
                          <a:solidFill>
                            <a:srgbClr val="C00000"/>
                          </a:solidFill>
                          <a:effectLst/>
                        </a:rPr>
                        <a:t>0.008</a:t>
                      </a:r>
                      <a:endParaRPr lang="cs-CZ" sz="1200" i="0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-27305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dirty="0">
                          <a:solidFill>
                            <a:srgbClr val="C00000"/>
                          </a:solidFill>
                          <a:effectLst/>
                        </a:rPr>
                        <a:t>0.9975</a:t>
                      </a:r>
                      <a:endParaRPr lang="cs-CZ" sz="1200" i="0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-27305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dirty="0">
                          <a:solidFill>
                            <a:srgbClr val="C00000"/>
                          </a:solidFill>
                          <a:effectLst/>
                        </a:rPr>
                        <a:t>0.080</a:t>
                      </a:r>
                      <a:endParaRPr lang="cs-CZ" sz="1200" i="0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-27305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en-US" sz="1200" u="none" strike="noStrike" kern="1200" dirty="0">
                          <a:solidFill>
                            <a:srgbClr val="C00000"/>
                          </a:solidFill>
                          <a:effectLst/>
                        </a:rPr>
                        <a:t>17.9</a:t>
                      </a:r>
                      <a:endParaRPr lang="cs-CZ" sz="1200" i="0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5734476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cs-CZ" sz="1200" i="1" u="none" strike="noStrike" kern="1200" dirty="0">
                          <a:solidFill>
                            <a:srgbClr val="0071AD"/>
                          </a:solidFill>
                          <a:effectLst/>
                        </a:rPr>
                        <a:t>Estradiol IAR</a:t>
                      </a:r>
                      <a:endParaRPr lang="cs-CZ" sz="1200" i="1" u="none" strike="noStrike" kern="1200" dirty="0">
                        <a:solidFill>
                          <a:srgbClr val="0071AD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dirty="0">
                          <a:solidFill>
                            <a:srgbClr val="0071AD"/>
                          </a:solidFill>
                          <a:effectLst/>
                        </a:rPr>
                        <a:t>0.158 — 19.6</a:t>
                      </a:r>
                      <a:endParaRPr lang="cs-CZ" sz="1200" i="0" u="none" strike="noStrike" kern="1200" dirty="0">
                        <a:solidFill>
                          <a:srgbClr val="0071AD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>
                          <a:solidFill>
                            <a:srgbClr val="0071AD"/>
                          </a:solidFill>
                          <a:effectLst/>
                        </a:rPr>
                        <a:t>0.731</a:t>
                      </a:r>
                      <a:endParaRPr lang="cs-CZ" sz="1200" i="0" u="none" strike="noStrike" kern="1200">
                        <a:solidFill>
                          <a:srgbClr val="0071AD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kern="1200" dirty="0">
                          <a:solidFill>
                            <a:srgbClr val="0071AD"/>
                          </a:solidFill>
                          <a:effectLst/>
                        </a:rPr>
                        <a:t>-0.021</a:t>
                      </a:r>
                      <a:endParaRPr lang="cs-CZ" sz="1200" i="0" u="none" strike="noStrike" kern="1200" dirty="0">
                        <a:solidFill>
                          <a:srgbClr val="0071AD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kern="1200" dirty="0">
                          <a:solidFill>
                            <a:srgbClr val="0071AD"/>
                          </a:solidFill>
                          <a:effectLst/>
                        </a:rPr>
                        <a:t>0.9999</a:t>
                      </a:r>
                      <a:endParaRPr lang="cs-CZ" sz="1200" i="0" u="none" strike="noStrike" kern="1200" dirty="0">
                        <a:solidFill>
                          <a:srgbClr val="0071AD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kern="1200" dirty="0">
                          <a:solidFill>
                            <a:srgbClr val="0071AD"/>
                          </a:solidFill>
                          <a:effectLst/>
                        </a:rPr>
                        <a:t>0.037</a:t>
                      </a:r>
                      <a:endParaRPr lang="cs-CZ" sz="1200" i="0" u="none" strike="noStrike" kern="1200" dirty="0">
                        <a:solidFill>
                          <a:srgbClr val="0071AD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kern="1200" dirty="0">
                          <a:solidFill>
                            <a:srgbClr val="0071AD"/>
                          </a:solidFill>
                          <a:effectLst/>
                        </a:rPr>
                        <a:t>8.2</a:t>
                      </a:r>
                      <a:endParaRPr lang="cs-CZ" sz="1200" i="0" u="none" strike="noStrike" kern="1200" dirty="0">
                        <a:solidFill>
                          <a:srgbClr val="0071AD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833529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dirty="0">
                          <a:effectLst/>
                        </a:rPr>
                        <a:t>Progesterone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0.518 — 79.6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0.218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-0.004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1.0000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0.023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1.6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688907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200" i="1" u="none" strike="noStrike" dirty="0">
                          <a:effectLst/>
                        </a:rPr>
                        <a:t>Testosterone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0.173 — 42.3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0.157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-0.002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1.0000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0.014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2.8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3412874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7A4DF93F-5D2D-B8EF-6FBB-CCB6485BC4BB}"/>
              </a:ext>
            </a:extLst>
          </p:cNvPr>
          <p:cNvSpPr txBox="1"/>
          <p:nvPr/>
        </p:nvSpPr>
        <p:spPr>
          <a:xfrm>
            <a:off x="7162800" y="1321461"/>
            <a:ext cx="5029200" cy="2216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MDL</a:t>
            </a:r>
          </a:p>
          <a:p>
            <a:pPr marL="357188" lvl="1" indent="-357188">
              <a:lnSpc>
                <a:spcPct val="140000"/>
              </a:lnSpc>
              <a:spcAft>
                <a:spcPts val="600"/>
              </a:spcAft>
              <a:buClr>
                <a:schemeClr val="accent1"/>
              </a:buClr>
              <a:buFont typeface="Wingdings 3" charset="2"/>
              <a:buChar char="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Nejnižší koncentrace analytu, kterou lze s 99% jistotou odlišit od šumu pozadí. </a:t>
            </a:r>
          </a:p>
          <a:p>
            <a:pPr marL="357188" lvl="1" indent="-357188">
              <a:lnSpc>
                <a:spcPct val="140000"/>
              </a:lnSpc>
              <a:spcAft>
                <a:spcPts val="600"/>
              </a:spcAft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MDL = t</a:t>
            </a:r>
            <a:r>
              <a:rPr lang="en-US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n-1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× (RSD/100) × 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endParaRPr lang="cs-CZ" dirty="0"/>
          </a:p>
          <a:p>
            <a:pPr marL="800100" lvl="1" indent="-342900">
              <a:lnSpc>
                <a:spcPct val="140000"/>
              </a:lnSpc>
              <a:spcAft>
                <a:spcPts val="600"/>
              </a:spcAft>
              <a:buClr>
                <a:schemeClr val="accent1"/>
              </a:buClr>
              <a:buFont typeface="Wingdings 3" charset="2"/>
              <a:buChar char=""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27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143552-CD60-F043-556F-28470FEB7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Referenční intervaly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A71AA6-FE24-7708-0073-0B90C69BA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92" y="1421360"/>
            <a:ext cx="8915400" cy="3777622"/>
          </a:xfrm>
        </p:spPr>
        <p:txBody>
          <a:bodyPr/>
          <a:lstStyle/>
          <a:p>
            <a:r>
              <a:rPr lang="cs-CZ" sz="1800" dirty="0">
                <a:effectLst/>
                <a:ea typeface="Calibri" panose="020F0502020204030204" pitchFamily="34" charset="0"/>
              </a:rPr>
              <a:t>Odběr mezi 7:15 až 9:00</a:t>
            </a:r>
          </a:p>
          <a:p>
            <a:r>
              <a:rPr lang="cs-CZ" sz="1800" dirty="0">
                <a:effectLst/>
                <a:ea typeface="Calibri" panose="020F0502020204030204" pitchFamily="34" charset="0"/>
              </a:rPr>
              <a:t>174 mužů (19–69, medián 40)</a:t>
            </a:r>
          </a:p>
          <a:p>
            <a:r>
              <a:rPr lang="cs-CZ" sz="1800" dirty="0">
                <a:effectLst/>
                <a:ea typeface="Calibri" panose="020F0502020204030204" pitchFamily="34" charset="0"/>
              </a:rPr>
              <a:t>137 žen (19–63, medián 40)</a:t>
            </a:r>
          </a:p>
          <a:p>
            <a:pPr lvl="1"/>
            <a:r>
              <a:rPr lang="cs-CZ" dirty="0">
                <a:effectLst/>
                <a:ea typeface="Calibri" panose="020F0502020204030204" pitchFamily="34" charset="0"/>
              </a:rPr>
              <a:t>Bez užívání hormonální antikoncepce (HA) a nitroděložního tělíska (87)</a:t>
            </a:r>
          </a:p>
          <a:p>
            <a:pPr lvl="1"/>
            <a:r>
              <a:rPr lang="cs-CZ" dirty="0">
                <a:effectLst/>
                <a:ea typeface="Calibri" panose="020F0502020204030204" pitchFamily="34" charset="0"/>
              </a:rPr>
              <a:t>S hormonální antikoncepcí (31)</a:t>
            </a:r>
          </a:p>
          <a:p>
            <a:pPr lvl="1"/>
            <a:r>
              <a:rPr lang="cs-CZ" dirty="0">
                <a:effectLst/>
                <a:ea typeface="Calibri" panose="020F0502020204030204" pitchFamily="34" charset="0"/>
              </a:rPr>
              <a:t>S nitroděložním tělískem (19)</a:t>
            </a:r>
            <a:endParaRPr lang="cs-CZ" dirty="0">
              <a:ea typeface="Calibri" panose="020F0502020204030204" pitchFamily="34" charset="0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9B765797-1842-35E6-B2B0-95C9F251A8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266699"/>
              </p:ext>
            </p:extLst>
          </p:nvPr>
        </p:nvGraphicFramePr>
        <p:xfrm>
          <a:off x="7772400" y="3701089"/>
          <a:ext cx="4038600" cy="194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4522">
                  <a:extLst>
                    <a:ext uri="{9D8B030D-6E8A-4147-A177-3AD203B41FA5}">
                      <a16:colId xmlns:a16="http://schemas.microsoft.com/office/drawing/2014/main" val="2182389327"/>
                    </a:ext>
                  </a:extLst>
                </a:gridCol>
                <a:gridCol w="740246">
                  <a:extLst>
                    <a:ext uri="{9D8B030D-6E8A-4147-A177-3AD203B41FA5}">
                      <a16:colId xmlns:a16="http://schemas.microsoft.com/office/drawing/2014/main" val="1030524182"/>
                    </a:ext>
                  </a:extLst>
                </a:gridCol>
                <a:gridCol w="723119">
                  <a:extLst>
                    <a:ext uri="{9D8B030D-6E8A-4147-A177-3AD203B41FA5}">
                      <a16:colId xmlns:a16="http://schemas.microsoft.com/office/drawing/2014/main" val="1063522025"/>
                    </a:ext>
                  </a:extLst>
                </a:gridCol>
                <a:gridCol w="1160713">
                  <a:extLst>
                    <a:ext uri="{9D8B030D-6E8A-4147-A177-3AD203B41FA5}">
                      <a16:colId xmlns:a16="http://schemas.microsoft.com/office/drawing/2014/main" val="3352569431"/>
                    </a:ext>
                  </a:extLst>
                </a:gridCol>
              </a:tblGrid>
              <a:tr h="216000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Analyt    </a:t>
                      </a: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Všichni dohromady</a:t>
                      </a:r>
                      <a:endParaRPr lang="cs-CZ" dirty="0"/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5672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1200" b="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dolní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horní</a:t>
                      </a: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poznámka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80189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11-deoxycortisol</a:t>
                      </a: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&lt;0.280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2.67</a:t>
                      </a: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81494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21-deoxycortisol</a:t>
                      </a: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&lt;0.169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0.25</a:t>
                      </a: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bez HA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9749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Corticosterone</a:t>
                      </a:r>
                      <a:r>
                        <a:rPr lang="cs-CZ" sz="12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2.08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45.7</a:t>
                      </a: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bez HA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83284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Cortisol</a:t>
                      </a:r>
                      <a:endParaRPr lang="cs-CZ" sz="1200" b="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159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588</a:t>
                      </a: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bez HA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83966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Cortisone</a:t>
                      </a:r>
                      <a:endParaRPr lang="cs-CZ" sz="1200" b="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41.3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82.4</a:t>
                      </a: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bez HA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21765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DHEA</a:t>
                      </a: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&lt;3.26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37.8</a:t>
                      </a: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894640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CBEEFAD0-3DDE-73D4-FDC1-4E1F91F9FF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374498"/>
              </p:ext>
            </p:extLst>
          </p:nvPr>
        </p:nvGraphicFramePr>
        <p:xfrm>
          <a:off x="1066800" y="3701089"/>
          <a:ext cx="6324600" cy="2988086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34640715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26176703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16462304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51871727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5813578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039029836"/>
                    </a:ext>
                  </a:extLst>
                </a:gridCol>
              </a:tblGrid>
              <a:tr h="139800">
                <a:tc rowSpan="2"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effectLst/>
                          <a:latin typeface="+mn-lt"/>
                        </a:rPr>
                        <a:t>Analyt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Muži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</a:rPr>
                        <a:t>Ženy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189597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8F2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dolní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horní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dolní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horní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poznámka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33458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11-deoxycorticosterone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&lt;0.139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0.2849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  <a:latin typeface="+mn-lt"/>
                        </a:rPr>
                        <a:t>&lt;0.139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  <a:latin typeface="+mn-lt"/>
                        </a:rPr>
                        <a:t>0.3697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  <a:latin typeface="+mn-lt"/>
                        </a:rPr>
                        <a:t>bez HA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36898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17α-</a:t>
                      </a:r>
                      <a:r>
                        <a:rPr lang="cs-CZ" sz="1200" b="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hydroxyprogesterone</a:t>
                      </a:r>
                      <a:endParaRPr lang="cs-CZ" sz="1200" b="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0.993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4.78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  <a:latin typeface="+mn-lt"/>
                        </a:rPr>
                        <a:t>0.549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  <a:latin typeface="+mn-lt"/>
                        </a:rPr>
                        <a:t>7.37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  <a:latin typeface="+mn-lt"/>
                        </a:rPr>
                        <a:t>bez HA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69869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Aldosterone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  <a:latin typeface="+mn-lt"/>
                        </a:rPr>
                        <a:t>0.069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0.549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0.116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  <a:latin typeface="+mn-lt"/>
                        </a:rPr>
                        <a:t>1.08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20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10638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Androstenedione</a:t>
                      </a:r>
                      <a:endParaRPr lang="cs-CZ" sz="1200" b="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  <a:latin typeface="+mn-lt"/>
                        </a:rPr>
                        <a:t>1.45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5.89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1.540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7.93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20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04405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DHEAS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  <a:latin typeface="+mn-lt"/>
                        </a:rPr>
                        <a:t>1 690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11 115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1 079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9 089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2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04296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Dihydrotestosterone</a:t>
                      </a:r>
                      <a:endParaRPr lang="cs-CZ" sz="1200" b="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  <a:latin typeface="+mn-lt"/>
                        </a:rPr>
                        <a:t>0.315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2.42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&lt;0.167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0.890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2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9247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Estradiol IAR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  <a:latin typeface="+mn-lt"/>
                        </a:rPr>
                        <a:t>&lt;0.142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  <a:latin typeface="+mn-lt"/>
                        </a:rPr>
                        <a:t>0.152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&lt;0.142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1.06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bez HA a tělíska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9404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Progesterone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  <a:latin typeface="+mn-lt"/>
                        </a:rPr>
                        <a:t>&lt;0.466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  <a:latin typeface="+mn-lt"/>
                        </a:rPr>
                        <a:t>0.595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  <a:latin typeface="+mn-lt"/>
                        </a:rPr>
                        <a:t>&lt;0.466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61.2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bez HA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35935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Testosterone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  <a:latin typeface="+mn-lt"/>
                        </a:rPr>
                        <a:t>7.37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31.2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  <a:latin typeface="+mn-lt"/>
                        </a:rPr>
                        <a:t>0.484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>
                          <a:effectLst/>
                          <a:latin typeface="+mn-lt"/>
                        </a:rPr>
                        <a:t>1.92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200" dirty="0">
                          <a:effectLst/>
                          <a:latin typeface="+mn-lt"/>
                        </a:rPr>
                        <a:t>bez tělíska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821040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7" name="Graf 6">
                <a:extLst>
                  <a:ext uri="{FF2B5EF4-FFF2-40B4-BE49-F238E27FC236}">
                    <a16:creationId xmlns:a16="http://schemas.microsoft.com/office/drawing/2014/main" id="{ED085E4A-C823-67B1-8202-28C3DE15D40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9265345"/>
                  </p:ext>
                </p:extLst>
              </p:nvPr>
            </p:nvGraphicFramePr>
            <p:xfrm>
              <a:off x="8823007" y="381000"/>
              <a:ext cx="2681605" cy="223139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7" name="Graf 6">
                <a:extLst>
                  <a:ext uri="{FF2B5EF4-FFF2-40B4-BE49-F238E27FC236}">
                    <a16:creationId xmlns:a16="http://schemas.microsoft.com/office/drawing/2014/main" id="{ED085E4A-C823-67B1-8202-28C3DE15D4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23007" y="381000"/>
                <a:ext cx="2681605" cy="22313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578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1C42DC-2ED7-D053-14B0-167F7C1E2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Kazuistiky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1ADA5B-03B1-6106-975A-53B1F3996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133600"/>
            <a:ext cx="9144000" cy="3777622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dirty="0"/>
              <a:t>Od dubna 2021 do konce roku 2025 jsme zpracovali celkem 1 542 požadavků </a:t>
            </a:r>
          </a:p>
          <a:p>
            <a:pPr algn="just">
              <a:lnSpc>
                <a:spcPct val="150000"/>
              </a:lnSpc>
            </a:pPr>
            <a:r>
              <a:rPr lang="cs-CZ" dirty="0"/>
              <a:t>2021 – 192; 2022 – 292; 2023 – 389; 2024 – 305; 2025 - 431</a:t>
            </a:r>
          </a:p>
          <a:p>
            <a:pPr algn="just">
              <a:lnSpc>
                <a:spcPct val="150000"/>
              </a:lnSpc>
            </a:pPr>
            <a:r>
              <a:rPr lang="cs-CZ" dirty="0"/>
              <a:t>Stanovení analytů v rámci</a:t>
            </a:r>
          </a:p>
          <a:p>
            <a:pPr lvl="1" algn="just">
              <a:lnSpc>
                <a:spcPct val="150000"/>
              </a:lnSpc>
            </a:pPr>
            <a:r>
              <a:rPr lang="cs-CZ" dirty="0" err="1"/>
              <a:t>Dexametazonového</a:t>
            </a:r>
            <a:r>
              <a:rPr lang="cs-CZ" dirty="0"/>
              <a:t> </a:t>
            </a:r>
            <a:r>
              <a:rPr lang="cs-CZ" dirty="0" err="1"/>
              <a:t>supresního</a:t>
            </a:r>
            <a:r>
              <a:rPr lang="cs-CZ" dirty="0"/>
              <a:t> test</a:t>
            </a:r>
          </a:p>
          <a:p>
            <a:pPr lvl="1" algn="just">
              <a:lnSpc>
                <a:spcPct val="150000"/>
              </a:lnSpc>
            </a:pPr>
            <a:r>
              <a:rPr lang="cs-CZ" dirty="0"/>
              <a:t>Synacthenového testu</a:t>
            </a:r>
          </a:p>
          <a:p>
            <a:pPr lvl="1" algn="just">
              <a:lnSpc>
                <a:spcPct val="150000"/>
              </a:lnSpc>
            </a:pPr>
            <a:r>
              <a:rPr lang="cs-CZ" dirty="0"/>
              <a:t>Bazálních hodnoty</a:t>
            </a:r>
          </a:p>
          <a:p>
            <a:pPr lvl="1" algn="just">
              <a:lnSpc>
                <a:spcPct val="150000"/>
              </a:lnSpc>
            </a:pPr>
            <a:r>
              <a:rPr lang="cs-CZ" dirty="0"/>
              <a:t>Monitorace léčby</a:t>
            </a:r>
          </a:p>
        </p:txBody>
      </p:sp>
    </p:spTree>
    <p:extLst>
      <p:ext uri="{BB962C8B-B14F-4D97-AF65-F5344CB8AC3E}">
        <p14:creationId xmlns:p14="http://schemas.microsoft.com/office/powerpoint/2010/main" val="38153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37792D-D454-4C3F-9227-46C932E4B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Dexametazonový</a:t>
            </a:r>
            <a:r>
              <a:rPr lang="en-GB" sz="3200" dirty="0"/>
              <a:t> test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9839C3-BCD5-4E8C-827A-8F74588B9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209800"/>
            <a:ext cx="5867400" cy="377762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cs-CZ" sz="1900" dirty="0"/>
              <a:t>CLIA/IRMA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1 mg </a:t>
            </a:r>
            <a:r>
              <a:rPr lang="cs-CZ" dirty="0" err="1"/>
              <a:t>dexametazonový</a:t>
            </a:r>
            <a:r>
              <a:rPr lang="cs-CZ" dirty="0"/>
              <a:t> test. kortizol: 133 nmol·l⁻¹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Volný močový kortizol: 1. – 210 nmol·den⁻¹, 2.– 180 nmol·den⁻¹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cs-CZ" dirty="0"/>
              <a:t>ACTH: 27,7 ng·l⁻¹</a:t>
            </a:r>
          </a:p>
          <a:p>
            <a:pPr>
              <a:lnSpc>
                <a:spcPct val="150000"/>
              </a:lnSpc>
            </a:pPr>
            <a:r>
              <a:rPr lang="cs-CZ" sz="1900" dirty="0"/>
              <a:t>2D–LC-MS/MS</a:t>
            </a:r>
          </a:p>
          <a:p>
            <a:pPr lvl="1">
              <a:lnSpc>
                <a:spcPct val="150000"/>
              </a:lnSpc>
            </a:pPr>
            <a:r>
              <a:rPr lang="cs-CZ" dirty="0" err="1"/>
              <a:t>Dexametazon</a:t>
            </a:r>
            <a:r>
              <a:rPr lang="cs-CZ" dirty="0"/>
              <a:t>: &lt;1,8 nmol·l⁻¹ (~0,8 nmol·l⁻¹)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Kortizol (po 1 mg </a:t>
            </a:r>
            <a:r>
              <a:rPr lang="cs-CZ" dirty="0" err="1"/>
              <a:t>dexametazonový</a:t>
            </a:r>
            <a:r>
              <a:rPr lang="cs-CZ" dirty="0"/>
              <a:t> test): 142 nmol·l⁻¹</a:t>
            </a:r>
          </a:p>
          <a:p>
            <a:endParaRPr lang="cs-CZ" dirty="0"/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8F83149D-C68E-A382-4B18-B959579130D8}"/>
              </a:ext>
            </a:extLst>
          </p:cNvPr>
          <p:cNvSpPr txBox="1">
            <a:spLocks/>
          </p:cNvSpPr>
          <p:nvPr/>
        </p:nvSpPr>
        <p:spPr>
          <a:xfrm>
            <a:off x="1295400" y="1578769"/>
            <a:ext cx="3992732" cy="57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/>
              <a:t>Nynější onemocnění</a:t>
            </a:r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7" name="Zástupný obsah 3">
            <a:extLst>
              <a:ext uri="{FF2B5EF4-FFF2-40B4-BE49-F238E27FC236}">
                <a16:creationId xmlns:a16="http://schemas.microsoft.com/office/drawing/2014/main" id="{83040E1C-7615-EE9C-A7B2-905B0A442BE9}"/>
              </a:ext>
            </a:extLst>
          </p:cNvPr>
          <p:cNvSpPr txBox="1">
            <a:spLocks/>
          </p:cNvSpPr>
          <p:nvPr/>
        </p:nvSpPr>
        <p:spPr>
          <a:xfrm>
            <a:off x="1407574" y="2209800"/>
            <a:ext cx="5069426" cy="33540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50000"/>
              </a:lnSpc>
            </a:pPr>
            <a:r>
              <a:rPr lang="cs-CZ" sz="1800" dirty="0"/>
              <a:t>30letá pacientka byla odeslána gynekologem k endokrinologickému vyšetření pro sekundární amenoreu a suspektní </a:t>
            </a:r>
            <a:r>
              <a:rPr lang="cs-CZ" sz="1800" dirty="0" err="1"/>
              <a:t>Cushingův</a:t>
            </a:r>
            <a:r>
              <a:rPr lang="cs-CZ" sz="1800" dirty="0"/>
              <a:t> syndrom</a:t>
            </a:r>
            <a:endParaRPr lang="cs-CZ" dirty="0"/>
          </a:p>
          <a:p>
            <a:pPr marL="0" indent="0">
              <a:lnSpc>
                <a:spcPct val="150000"/>
              </a:lnSpc>
              <a:buNone/>
            </a:pPr>
            <a:r>
              <a:rPr lang="cs-CZ" sz="2400" dirty="0"/>
              <a:t>Anamnéza</a:t>
            </a:r>
          </a:p>
          <a:p>
            <a:pPr>
              <a:lnSpc>
                <a:spcPct val="150000"/>
              </a:lnSpc>
            </a:pPr>
            <a:r>
              <a:rPr lang="cs-CZ" dirty="0"/>
              <a:t>Od dětství (1994) epilepsie, dlouhodobá léčba antiepileptiky (</a:t>
            </a:r>
            <a:r>
              <a:rPr lang="cs-CZ" dirty="0" err="1"/>
              <a:t>Timonil</a:t>
            </a:r>
            <a:r>
              <a:rPr lang="cs-CZ" dirty="0"/>
              <a:t> (</a:t>
            </a:r>
            <a:r>
              <a:rPr lang="cs-CZ" dirty="0" err="1"/>
              <a:t>karbamazepin</a:t>
            </a:r>
            <a:r>
              <a:rPr lang="cs-CZ" dirty="0"/>
              <a:t>) 300 mg </a:t>
            </a:r>
            <a:r>
              <a:rPr lang="cs-CZ" dirty="0" err="1"/>
              <a:t>tbl</a:t>
            </a:r>
            <a:r>
              <a:rPr lang="cs-CZ" dirty="0"/>
              <a:t>. 1-0-1)</a:t>
            </a:r>
          </a:p>
          <a:p>
            <a:endParaRPr lang="cs-CZ" dirty="0"/>
          </a:p>
        </p:txBody>
      </p:sp>
      <p:sp>
        <p:nvSpPr>
          <p:cNvPr id="8" name="Zástupný text 4">
            <a:extLst>
              <a:ext uri="{FF2B5EF4-FFF2-40B4-BE49-F238E27FC236}">
                <a16:creationId xmlns:a16="http://schemas.microsoft.com/office/drawing/2014/main" id="{AAB4F168-6FBB-7D2D-D2B7-5372D72EFFF9}"/>
              </a:ext>
            </a:extLst>
          </p:cNvPr>
          <p:cNvSpPr txBox="1">
            <a:spLocks/>
          </p:cNvSpPr>
          <p:nvPr/>
        </p:nvSpPr>
        <p:spPr>
          <a:xfrm>
            <a:off x="6705600" y="1578769"/>
            <a:ext cx="3999001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/>
              <a:t>Výsledky vyšetření</a:t>
            </a:r>
          </a:p>
        </p:txBody>
      </p:sp>
    </p:spTree>
    <p:extLst>
      <p:ext uri="{BB962C8B-B14F-4D97-AF65-F5344CB8AC3E}">
        <p14:creationId xmlns:p14="http://schemas.microsoft.com/office/powerpoint/2010/main" val="1790211056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8F166C-FDFC-2E22-A78C-23C029338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624110"/>
            <a:ext cx="10134600" cy="1280890"/>
          </a:xfrm>
        </p:spPr>
        <p:txBody>
          <a:bodyPr/>
          <a:lstStyle/>
          <a:p>
            <a:r>
              <a:rPr lang="cs-CZ" dirty="0"/>
              <a:t>Monitorace léčby blokátory steroidogeneze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FDE3D23-3F09-B81D-B8C8-2DAD8D76A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95397" y="1905000"/>
            <a:ext cx="4219603" cy="466176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cs-CZ" dirty="0"/>
              <a:t>Využití při léčbě </a:t>
            </a:r>
            <a:r>
              <a:rPr lang="cs-CZ" dirty="0" err="1"/>
              <a:t>hyperkortizolismu</a:t>
            </a:r>
            <a:endParaRPr lang="cs-CZ" dirty="0"/>
          </a:p>
          <a:p>
            <a:pPr>
              <a:spcAft>
                <a:spcPts val="1200"/>
              </a:spcAft>
            </a:pPr>
            <a:r>
              <a:rPr lang="cs-CZ" dirty="0" err="1"/>
              <a:t>Imunoanalýza</a:t>
            </a:r>
            <a:endParaRPr lang="cs-CZ" dirty="0"/>
          </a:p>
          <a:p>
            <a:pPr lvl="1">
              <a:spcAft>
                <a:spcPts val="1200"/>
              </a:spcAft>
            </a:pPr>
            <a:r>
              <a:rPr lang="cs-CZ" dirty="0"/>
              <a:t>Zkřížená reakce při stanovení kortizolu s prekurzory (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cs-CZ" dirty="0"/>
              <a:t>28-33,6% )</a:t>
            </a:r>
          </a:p>
          <a:p>
            <a:pPr lvl="1">
              <a:spcAft>
                <a:spcPts val="1200"/>
              </a:spcAft>
            </a:pPr>
            <a:r>
              <a:rPr lang="cs-CZ" dirty="0"/>
              <a:t>Falešně vysoké hodnoty koncentrace kortizolu</a:t>
            </a:r>
          </a:p>
          <a:p>
            <a:pPr lvl="1">
              <a:spcAft>
                <a:spcPts val="1200"/>
              </a:spcAft>
            </a:pPr>
            <a:endParaRPr lang="cs-CZ" dirty="0"/>
          </a:p>
          <a:p>
            <a:pPr lvl="1">
              <a:spcBef>
                <a:spcPts val="0"/>
              </a:spcBef>
            </a:pPr>
            <a:r>
              <a:rPr lang="cs-CZ" dirty="0"/>
              <a:t>Chybnému titrování dávky léků </a:t>
            </a:r>
          </a:p>
          <a:p>
            <a:pPr marL="715963" lvl="1" indent="88900">
              <a:spcBef>
                <a:spcPts val="0"/>
              </a:spcBef>
              <a:buNone/>
            </a:pPr>
            <a:r>
              <a:rPr lang="cs-CZ" dirty="0"/>
              <a:t>i zhodnocení stavu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AD12FAB-009B-B6EC-74A1-0B55D9E94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00" y="1905000"/>
            <a:ext cx="5536449" cy="3600000"/>
          </a:xfrm>
          <a:prstGeom prst="rect">
            <a:avLst/>
          </a:prstGeom>
        </p:spPr>
      </p:pic>
      <p:sp>
        <p:nvSpPr>
          <p:cNvPr id="10" name="Šipka: dolů 9">
            <a:extLst>
              <a:ext uri="{FF2B5EF4-FFF2-40B4-BE49-F238E27FC236}">
                <a16:creationId xmlns:a16="http://schemas.microsoft.com/office/drawing/2014/main" id="{846E4715-E4E0-A894-1878-74B38C80BAC7}"/>
              </a:ext>
            </a:extLst>
          </p:cNvPr>
          <p:cNvSpPr/>
          <p:nvPr/>
        </p:nvSpPr>
        <p:spPr>
          <a:xfrm>
            <a:off x="3505200" y="4419600"/>
            <a:ext cx="76200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50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CAA011A-6BD4-75CD-7A3B-CB03AA7BC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1393213"/>
            <a:ext cx="3992732" cy="576262"/>
          </a:xfrm>
        </p:spPr>
        <p:txBody>
          <a:bodyPr/>
          <a:lstStyle/>
          <a:p>
            <a:pPr lvl="0"/>
            <a:r>
              <a:rPr lang="cs-CZ" dirty="0"/>
              <a:t>Nynější onemocnění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E8871CB-6B32-8057-7741-EE4868823C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81199" y="2308588"/>
            <a:ext cx="4342893" cy="3354060"/>
          </a:xfrm>
        </p:spPr>
        <p:txBody>
          <a:bodyPr/>
          <a:lstStyle/>
          <a:p>
            <a:r>
              <a:rPr lang="cs-CZ" dirty="0"/>
              <a:t>52letý pacient s metastatickým karcinomem kůry nadledvin po adrenalektomii a </a:t>
            </a:r>
            <a:r>
              <a:rPr lang="cs-CZ" dirty="0" err="1"/>
              <a:t>splenectomii</a:t>
            </a:r>
            <a:r>
              <a:rPr lang="cs-CZ" dirty="0"/>
              <a:t> s nadprodukcí kortizolu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3CE3256-6CC7-9E34-4F3F-CD9EBA5FAD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05610" y="1393213"/>
            <a:ext cx="3999001" cy="576262"/>
          </a:xfrm>
        </p:spPr>
        <p:txBody>
          <a:bodyPr/>
          <a:lstStyle/>
          <a:p>
            <a:r>
              <a:rPr lang="cs-CZ" dirty="0"/>
              <a:t>Medikace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0E9BE26-1ADF-998F-94F5-D173B8B81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505610" y="2308588"/>
            <a:ext cx="4338674" cy="3354060"/>
          </a:xfrm>
        </p:spPr>
        <p:txBody>
          <a:bodyPr/>
          <a:lstStyle/>
          <a:p>
            <a:r>
              <a:rPr lang="cs-CZ" dirty="0" err="1"/>
              <a:t>Metopirone</a:t>
            </a:r>
            <a:r>
              <a:rPr lang="cs-CZ" dirty="0"/>
              <a:t> 250 mg </a:t>
            </a:r>
            <a:r>
              <a:rPr lang="cs-CZ" dirty="0" err="1"/>
              <a:t>tbl</a:t>
            </a:r>
            <a:r>
              <a:rPr lang="cs-CZ" dirty="0"/>
              <a:t>. 2-2-2 + další léky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AF647FE-5BBF-44C0-DDD5-CA70C3F8BF1F}"/>
              </a:ext>
            </a:extLst>
          </p:cNvPr>
          <p:cNvSpPr txBox="1">
            <a:spLocks/>
          </p:cNvSpPr>
          <p:nvPr/>
        </p:nvSpPr>
        <p:spPr>
          <a:xfrm>
            <a:off x="1690634" y="644349"/>
            <a:ext cx="10134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Monitorace léčby blokátory steroidogeneze</a:t>
            </a:r>
          </a:p>
        </p:txBody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DBEB38ED-CDD9-0EFB-70A0-501DDABEC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215003"/>
              </p:ext>
            </p:extLst>
          </p:nvPr>
        </p:nvGraphicFramePr>
        <p:xfrm>
          <a:off x="2985648" y="261000"/>
          <a:ext cx="6676889" cy="633600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563925">
                  <a:extLst>
                    <a:ext uri="{9D8B030D-6E8A-4147-A177-3AD203B41FA5}">
                      <a16:colId xmlns:a16="http://schemas.microsoft.com/office/drawing/2014/main" val="1019571016"/>
                    </a:ext>
                  </a:extLst>
                </a:gridCol>
                <a:gridCol w="1272615">
                  <a:extLst>
                    <a:ext uri="{9D8B030D-6E8A-4147-A177-3AD203B41FA5}">
                      <a16:colId xmlns:a16="http://schemas.microsoft.com/office/drawing/2014/main" val="302575315"/>
                    </a:ext>
                  </a:extLst>
                </a:gridCol>
                <a:gridCol w="1419507">
                  <a:extLst>
                    <a:ext uri="{9D8B030D-6E8A-4147-A177-3AD203B41FA5}">
                      <a16:colId xmlns:a16="http://schemas.microsoft.com/office/drawing/2014/main" val="894521899"/>
                    </a:ext>
                  </a:extLst>
                </a:gridCol>
                <a:gridCol w="1420842">
                  <a:extLst>
                    <a:ext uri="{9D8B030D-6E8A-4147-A177-3AD203B41FA5}">
                      <a16:colId xmlns:a16="http://schemas.microsoft.com/office/drawing/2014/main" val="3886406904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dirty="0">
                          <a:effectLst/>
                        </a:rPr>
                        <a:t>Analyty</a:t>
                      </a:r>
                      <a:endParaRPr lang="cs-CZ" sz="12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dirty="0">
                          <a:effectLst/>
                        </a:rPr>
                        <a:t>1. den</a:t>
                      </a:r>
                      <a:endParaRPr lang="cs-CZ" sz="12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dirty="0">
                          <a:effectLst/>
                        </a:rPr>
                        <a:t>19. den</a:t>
                      </a:r>
                      <a:endParaRPr lang="cs-CZ" sz="12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dirty="0">
                          <a:effectLst/>
                        </a:rPr>
                        <a:t>29. den</a:t>
                      </a:r>
                      <a:endParaRPr lang="cs-CZ" sz="12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extLst>
                  <a:ext uri="{0D108BD9-81ED-4DB2-BD59-A6C34878D82A}">
                    <a16:rowId xmlns:a16="http://schemas.microsoft.com/office/drawing/2014/main" val="3726407554"/>
                  </a:ext>
                </a:extLst>
              </a:tr>
              <a:tr h="432000">
                <a:tc gridSpan="4"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dirty="0">
                          <a:effectLst/>
                        </a:rPr>
                        <a:t>CLIA/IRMA</a:t>
                      </a:r>
                      <a:endParaRPr lang="cs-CZ" sz="12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88994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Kortizol ranní (nmol·l⁻¹)</a:t>
                      </a: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1494</a:t>
                      </a: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1123</a:t>
                      </a: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1558</a:t>
                      </a:r>
                    </a:p>
                  </a:txBody>
                  <a:tcPr marL="51422" marR="51422" marT="0" marB="0" anchor="ctr"/>
                </a:tc>
                <a:extLst>
                  <a:ext uri="{0D108BD9-81ED-4DB2-BD59-A6C34878D82A}">
                    <a16:rowId xmlns:a16="http://schemas.microsoft.com/office/drawing/2014/main" val="208472253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>
                        <a:spcBef>
                          <a:spcPts val="400"/>
                        </a:spcBef>
                        <a:buNone/>
                      </a:pPr>
                      <a:r>
                        <a:rPr lang="cs-CZ" sz="1200">
                          <a:effectLst/>
                        </a:rPr>
                        <a:t>Kortizol volný – moč (nmol·den⁻¹)</a:t>
                      </a:r>
                      <a:endParaRPr lang="cs-CZ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dirty="0">
                          <a:effectLst/>
                        </a:rPr>
                        <a:t>1687</a:t>
                      </a:r>
                      <a:endParaRPr lang="cs-CZ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>
                          <a:effectLst/>
                        </a:rPr>
                        <a:t>1453,2</a:t>
                      </a:r>
                      <a:endParaRPr lang="cs-CZ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dirty="0">
                          <a:effectLst/>
                        </a:rPr>
                        <a:t>1059</a:t>
                      </a:r>
                      <a:endParaRPr lang="cs-CZ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extLst>
                  <a:ext uri="{0D108BD9-81ED-4DB2-BD59-A6C34878D82A}">
                    <a16:rowId xmlns:a16="http://schemas.microsoft.com/office/drawing/2014/main" val="43690752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buNone/>
                      </a:pPr>
                      <a:r>
                        <a:rPr lang="cs-CZ" sz="1200" dirty="0">
                          <a:effectLst/>
                        </a:rPr>
                        <a:t>ACTH (ng·l⁻¹)</a:t>
                      </a:r>
                      <a:endParaRPr lang="cs-CZ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>
                          <a:effectLst/>
                        </a:rPr>
                        <a:t>0,1</a:t>
                      </a:r>
                      <a:endParaRPr lang="cs-CZ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>
                          <a:effectLst/>
                        </a:rPr>
                        <a:t>4.4</a:t>
                      </a:r>
                      <a:endParaRPr lang="cs-CZ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dirty="0">
                          <a:effectLst/>
                        </a:rPr>
                        <a:t>-</a:t>
                      </a:r>
                      <a:endParaRPr lang="cs-CZ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extLst>
                  <a:ext uri="{0D108BD9-81ED-4DB2-BD59-A6C34878D82A}">
                    <a16:rowId xmlns:a16="http://schemas.microsoft.com/office/drawing/2014/main" val="2639531170"/>
                  </a:ext>
                </a:extLst>
              </a:tr>
              <a:tr h="432000">
                <a:tc gridSpan="4"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0" dirty="0">
                          <a:effectLst/>
                        </a:rPr>
                        <a:t>2D–LC-MS/MS (nmol·l⁻¹)</a:t>
                      </a:r>
                      <a:endParaRPr lang="cs-CZ" sz="1200" b="1" i="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29959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1" u="none" strike="noStrike" dirty="0">
                          <a:effectLst/>
                        </a:rPr>
                        <a:t>11-deoxycorticosterone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0" dirty="0">
                          <a:effectLst/>
                        </a:rPr>
                        <a:t>8,59</a:t>
                      </a:r>
                      <a:endParaRPr lang="cs-CZ" sz="1200" b="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0" dirty="0">
                          <a:effectLst/>
                        </a:rPr>
                        <a:t>&gt;9,76 (21,8)</a:t>
                      </a:r>
                      <a:endParaRPr lang="cs-CZ" sz="1200" b="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0">
                          <a:effectLst/>
                        </a:rPr>
                        <a:t>&gt;9,76 (28,8)</a:t>
                      </a:r>
                      <a:endParaRPr lang="cs-CZ" sz="1200" b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extLst>
                  <a:ext uri="{0D108BD9-81ED-4DB2-BD59-A6C34878D82A}">
                    <a16:rowId xmlns:a16="http://schemas.microsoft.com/office/drawing/2014/main" val="116798342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1" u="none" strike="noStrike" dirty="0">
                          <a:effectLst/>
                        </a:rPr>
                        <a:t>11-deoxycortisol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0" dirty="0">
                          <a:effectLst/>
                        </a:rPr>
                        <a:t>&gt;41,91 (445)</a:t>
                      </a:r>
                      <a:endParaRPr lang="cs-CZ" sz="1200" b="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0" dirty="0">
                          <a:effectLst/>
                        </a:rPr>
                        <a:t>&gt;41,91 (751)</a:t>
                      </a:r>
                      <a:endParaRPr lang="cs-CZ" sz="1200" b="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0" dirty="0">
                          <a:effectLst/>
                        </a:rPr>
                        <a:t>&gt;41,91 (1100)</a:t>
                      </a:r>
                      <a:endParaRPr lang="cs-CZ" sz="1200" b="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extLst>
                  <a:ext uri="{0D108BD9-81ED-4DB2-BD59-A6C34878D82A}">
                    <a16:rowId xmlns:a16="http://schemas.microsoft.com/office/drawing/2014/main" val="263559901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1" u="none" strike="noStrike" dirty="0">
                          <a:effectLst/>
                        </a:rPr>
                        <a:t>17α-</a:t>
                      </a:r>
                      <a:r>
                        <a:rPr lang="cs-CZ" sz="1200" b="0" i="1" u="none" strike="noStrike" dirty="0" err="1">
                          <a:effectLst/>
                        </a:rPr>
                        <a:t>hydroxyprogesterone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0">
                          <a:effectLst/>
                        </a:rPr>
                        <a:t>10,2</a:t>
                      </a:r>
                      <a:endParaRPr lang="cs-CZ" sz="1200" b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0" dirty="0">
                          <a:effectLst/>
                        </a:rPr>
                        <a:t>18,7</a:t>
                      </a:r>
                      <a:endParaRPr lang="cs-CZ" sz="1200" b="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0" dirty="0">
                          <a:effectLst/>
                        </a:rPr>
                        <a:t>16,9</a:t>
                      </a:r>
                      <a:endParaRPr lang="cs-CZ" sz="1200" b="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extLst>
                  <a:ext uri="{0D108BD9-81ED-4DB2-BD59-A6C34878D82A}">
                    <a16:rowId xmlns:a16="http://schemas.microsoft.com/office/drawing/2014/main" val="15390839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1" u="none" strike="noStrike" dirty="0">
                          <a:effectLst/>
                        </a:rPr>
                        <a:t>21-deoxycortisol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0" dirty="0">
                          <a:effectLst/>
                        </a:rPr>
                        <a:t>&lt;0,165</a:t>
                      </a:r>
                      <a:endParaRPr lang="cs-CZ" sz="1200" b="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0">
                          <a:effectLst/>
                        </a:rPr>
                        <a:t>&lt;0,165</a:t>
                      </a:r>
                      <a:endParaRPr lang="cs-CZ" sz="1200" b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0" dirty="0">
                          <a:effectLst/>
                        </a:rPr>
                        <a:t>&lt;0,165</a:t>
                      </a:r>
                      <a:endParaRPr lang="cs-CZ" sz="1200" b="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extLst>
                  <a:ext uri="{0D108BD9-81ED-4DB2-BD59-A6C34878D82A}">
                    <a16:rowId xmlns:a16="http://schemas.microsoft.com/office/drawing/2014/main" val="303011909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1" u="none" strike="noStrike" dirty="0">
                          <a:effectLst/>
                        </a:rPr>
                        <a:t>Aldosterone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0">
                          <a:effectLst/>
                        </a:rPr>
                        <a:t>&lt;0,060</a:t>
                      </a:r>
                      <a:endParaRPr lang="cs-CZ" sz="1200" b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0">
                          <a:effectLst/>
                        </a:rPr>
                        <a:t>&lt;0,060</a:t>
                      </a:r>
                      <a:endParaRPr lang="cs-CZ" sz="1200" b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0">
                          <a:effectLst/>
                        </a:rPr>
                        <a:t>&lt;0,060</a:t>
                      </a:r>
                      <a:endParaRPr lang="cs-CZ" sz="1200" b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extLst>
                  <a:ext uri="{0D108BD9-81ED-4DB2-BD59-A6C34878D82A}">
                    <a16:rowId xmlns:a16="http://schemas.microsoft.com/office/drawing/2014/main" val="337805838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0" i="1" u="none" strike="noStrike" dirty="0" err="1">
                          <a:effectLst/>
                        </a:rPr>
                        <a:t>Androstenedione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0" dirty="0">
                          <a:effectLst/>
                        </a:rPr>
                        <a:t>&gt;54,89 (105)</a:t>
                      </a:r>
                      <a:endParaRPr lang="cs-CZ" sz="1200" b="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0" dirty="0">
                          <a:effectLst/>
                        </a:rPr>
                        <a:t>&gt;54,89 (235)</a:t>
                      </a:r>
                      <a:endParaRPr lang="cs-CZ" sz="1200" b="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0" dirty="0">
                          <a:effectLst/>
                        </a:rPr>
                        <a:t>&gt;54,89 (230)</a:t>
                      </a:r>
                      <a:endParaRPr lang="cs-CZ" sz="1200" b="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extLst>
                  <a:ext uri="{0D108BD9-81ED-4DB2-BD59-A6C34878D82A}">
                    <a16:rowId xmlns:a16="http://schemas.microsoft.com/office/drawing/2014/main" val="383902167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dirty="0" err="1">
                          <a:effectLst/>
                        </a:rPr>
                        <a:t>Corticosterone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dirty="0">
                          <a:effectLst/>
                        </a:rPr>
                        <a:t>3,2</a:t>
                      </a:r>
                      <a:endParaRPr lang="cs-CZ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>
                          <a:effectLst/>
                        </a:rPr>
                        <a:t>2,86</a:t>
                      </a:r>
                      <a:endParaRPr lang="cs-CZ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dirty="0">
                          <a:effectLst/>
                        </a:rPr>
                        <a:t>5,13</a:t>
                      </a:r>
                      <a:endParaRPr lang="cs-CZ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extLst>
                  <a:ext uri="{0D108BD9-81ED-4DB2-BD59-A6C34878D82A}">
                    <a16:rowId xmlns:a16="http://schemas.microsoft.com/office/drawing/2014/main" val="280703122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1" u="none" strike="noStrike" dirty="0" err="1">
                          <a:solidFill>
                            <a:srgbClr val="7E00E6"/>
                          </a:solidFill>
                          <a:effectLst/>
                        </a:rPr>
                        <a:t>Cortisol</a:t>
                      </a:r>
                      <a:endParaRPr lang="cs-CZ" sz="1200" b="1" i="1" u="none" strike="noStrike" dirty="0">
                        <a:solidFill>
                          <a:srgbClr val="7E00E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1" dirty="0">
                          <a:solidFill>
                            <a:srgbClr val="7E00E6"/>
                          </a:solidFill>
                          <a:effectLst/>
                        </a:rPr>
                        <a:t>551</a:t>
                      </a:r>
                      <a:endParaRPr lang="cs-CZ" sz="1200" b="1" i="1" dirty="0">
                        <a:solidFill>
                          <a:srgbClr val="7E00E6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1" dirty="0">
                          <a:solidFill>
                            <a:srgbClr val="7E00E6"/>
                          </a:solidFill>
                          <a:effectLst/>
                        </a:rPr>
                        <a:t>359</a:t>
                      </a:r>
                      <a:endParaRPr lang="cs-CZ" sz="1200" b="1" i="1" dirty="0">
                        <a:solidFill>
                          <a:srgbClr val="7E00E6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i="1" dirty="0">
                          <a:solidFill>
                            <a:srgbClr val="7E00E6"/>
                          </a:solidFill>
                          <a:effectLst/>
                        </a:rPr>
                        <a:t>474</a:t>
                      </a:r>
                      <a:endParaRPr lang="cs-CZ" sz="1200" b="1" i="1" dirty="0">
                        <a:solidFill>
                          <a:srgbClr val="7E00E6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extLst>
                  <a:ext uri="{0D108BD9-81ED-4DB2-BD59-A6C34878D82A}">
                    <a16:rowId xmlns:a16="http://schemas.microsoft.com/office/drawing/2014/main" val="350087419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dirty="0" err="1">
                          <a:effectLst/>
                        </a:rPr>
                        <a:t>Cortisone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>
                          <a:effectLst/>
                        </a:rPr>
                        <a:t>73,4</a:t>
                      </a:r>
                      <a:endParaRPr lang="cs-CZ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dirty="0">
                          <a:effectLst/>
                        </a:rPr>
                        <a:t>48,8</a:t>
                      </a:r>
                      <a:endParaRPr lang="cs-CZ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>
                          <a:effectLst/>
                        </a:rPr>
                        <a:t>52,3</a:t>
                      </a:r>
                      <a:endParaRPr lang="cs-CZ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extLst>
                  <a:ext uri="{0D108BD9-81ED-4DB2-BD59-A6C34878D82A}">
                    <a16:rowId xmlns:a16="http://schemas.microsoft.com/office/drawing/2014/main" val="57728568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dirty="0">
                          <a:effectLst/>
                        </a:rPr>
                        <a:t>DHEA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>
                          <a:effectLst/>
                        </a:rPr>
                        <a:t>14,5</a:t>
                      </a:r>
                      <a:endParaRPr lang="cs-CZ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dirty="0">
                          <a:effectLst/>
                        </a:rPr>
                        <a:t>28,4</a:t>
                      </a:r>
                      <a:endParaRPr lang="cs-CZ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>
                          <a:effectLst/>
                        </a:rPr>
                        <a:t>29,4</a:t>
                      </a:r>
                      <a:endParaRPr lang="cs-CZ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extLst>
                  <a:ext uri="{0D108BD9-81ED-4DB2-BD59-A6C34878D82A}">
                    <a16:rowId xmlns:a16="http://schemas.microsoft.com/office/drawing/2014/main" val="132057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dirty="0">
                          <a:effectLst/>
                        </a:rPr>
                        <a:t>DHEAS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>
                          <a:effectLst/>
                        </a:rPr>
                        <a:t>7120</a:t>
                      </a:r>
                      <a:endParaRPr lang="cs-CZ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dirty="0">
                          <a:effectLst/>
                        </a:rPr>
                        <a:t>7830</a:t>
                      </a:r>
                      <a:endParaRPr lang="cs-CZ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dirty="0">
                          <a:effectLst/>
                        </a:rPr>
                        <a:t>7270</a:t>
                      </a:r>
                      <a:endParaRPr lang="cs-CZ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extLst>
                  <a:ext uri="{0D108BD9-81ED-4DB2-BD59-A6C34878D82A}">
                    <a16:rowId xmlns:a16="http://schemas.microsoft.com/office/drawing/2014/main" val="412741933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dirty="0" err="1">
                          <a:effectLst/>
                        </a:rPr>
                        <a:t>Dihydrotestosterone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>
                          <a:effectLst/>
                        </a:rPr>
                        <a:t>0,742</a:t>
                      </a:r>
                      <a:endParaRPr lang="cs-CZ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dirty="0">
                          <a:effectLst/>
                        </a:rPr>
                        <a:t>0,801</a:t>
                      </a:r>
                      <a:endParaRPr lang="cs-CZ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dirty="0">
                          <a:effectLst/>
                        </a:rPr>
                        <a:t>1,25</a:t>
                      </a:r>
                      <a:endParaRPr lang="cs-CZ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extLst>
                  <a:ext uri="{0D108BD9-81ED-4DB2-BD59-A6C34878D82A}">
                    <a16:rowId xmlns:a16="http://schemas.microsoft.com/office/drawing/2014/main" val="428248946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i="1" u="none" strike="noStrike" dirty="0">
                          <a:effectLst/>
                        </a:rPr>
                        <a:t>Estradiol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>
                          <a:effectLst/>
                        </a:rPr>
                        <a:t>&lt;0,132</a:t>
                      </a:r>
                      <a:endParaRPr lang="cs-CZ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>
                          <a:effectLst/>
                        </a:rPr>
                        <a:t>&lt;0,132</a:t>
                      </a:r>
                      <a:endParaRPr lang="cs-CZ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dirty="0">
                          <a:effectLst/>
                        </a:rPr>
                        <a:t>&lt;0,132</a:t>
                      </a:r>
                      <a:endParaRPr lang="cs-CZ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extLst>
                  <a:ext uri="{0D108BD9-81ED-4DB2-BD59-A6C34878D82A}">
                    <a16:rowId xmlns:a16="http://schemas.microsoft.com/office/drawing/2014/main" val="208201579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1" u="none" strike="noStrike" dirty="0">
                          <a:effectLst/>
                        </a:rPr>
                        <a:t>Progesterone</a:t>
                      </a:r>
                      <a:endParaRPr lang="cs-CZ" sz="12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dirty="0">
                          <a:effectLst/>
                        </a:rPr>
                        <a:t>1,21</a:t>
                      </a:r>
                      <a:endParaRPr lang="cs-CZ" sz="12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dirty="0">
                          <a:effectLst/>
                        </a:rPr>
                        <a:t>2,36</a:t>
                      </a:r>
                      <a:endParaRPr lang="cs-CZ" sz="12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b="1" dirty="0">
                          <a:effectLst/>
                        </a:rPr>
                        <a:t>2,56</a:t>
                      </a:r>
                      <a:endParaRPr lang="cs-CZ" sz="12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extLst>
                  <a:ext uri="{0D108BD9-81ED-4DB2-BD59-A6C34878D82A}">
                    <a16:rowId xmlns:a16="http://schemas.microsoft.com/office/drawing/2014/main" val="6249027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1200" i="1" u="none" strike="noStrike" dirty="0">
                          <a:effectLst/>
                        </a:rPr>
                        <a:t>Testosterone</a:t>
                      </a:r>
                      <a:endParaRPr lang="cs-CZ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dirty="0">
                          <a:effectLst/>
                        </a:rPr>
                        <a:t>7,41</a:t>
                      </a:r>
                      <a:endParaRPr lang="cs-CZ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dirty="0">
                          <a:effectLst/>
                        </a:rPr>
                        <a:t>7,2</a:t>
                      </a:r>
                      <a:endParaRPr lang="cs-CZ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None/>
                      </a:pPr>
                      <a:r>
                        <a:rPr lang="cs-CZ" sz="1200" dirty="0">
                          <a:effectLst/>
                        </a:rPr>
                        <a:t>11,9</a:t>
                      </a:r>
                      <a:endParaRPr lang="cs-CZ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22" marR="51422" marT="0" marB="0" anchor="ctr"/>
                </a:tc>
                <a:extLst>
                  <a:ext uri="{0D108BD9-81ED-4DB2-BD59-A6C34878D82A}">
                    <a16:rowId xmlns:a16="http://schemas.microsoft.com/office/drawing/2014/main" val="2290045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767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3479C41-57FF-39DE-7A94-85C8B8B63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376" y="1451757"/>
            <a:ext cx="11125199" cy="922897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 3" charset="2"/>
              <a:buChar char=""/>
            </a:pPr>
            <a:r>
              <a:rPr lang="cs-CZ" sz="1800" dirty="0"/>
              <a:t>Pacientka s </a:t>
            </a:r>
            <a:r>
              <a:rPr lang="cs-CZ" sz="1800" dirty="0" err="1"/>
              <a:t>Cushingovou</a:t>
            </a:r>
            <a:r>
              <a:rPr lang="cs-CZ" sz="1800" dirty="0"/>
              <a:t> chorobou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 3" charset="2"/>
              <a:buChar char=""/>
            </a:pPr>
            <a:r>
              <a:rPr lang="cs-CZ" sz="1800" dirty="0"/>
              <a:t>iniciálně léčena 7 měsíců </a:t>
            </a:r>
            <a:r>
              <a:rPr lang="cs-CZ" sz="1800" dirty="0" err="1"/>
              <a:t>metyraponem</a:t>
            </a:r>
            <a:r>
              <a:rPr lang="cs-CZ" sz="1800" dirty="0"/>
              <a:t>, následně </a:t>
            </a:r>
            <a:r>
              <a:rPr lang="cs-CZ" sz="1800" dirty="0" err="1"/>
              <a:t>osilodrostatem</a:t>
            </a:r>
            <a:r>
              <a:rPr lang="cs-CZ" sz="1800" dirty="0"/>
              <a:t> (OS)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B600F44C-78BF-F895-6B14-9EB6EFD37B56}"/>
              </a:ext>
            </a:extLst>
          </p:cNvPr>
          <p:cNvSpPr txBox="1">
            <a:spLocks/>
          </p:cNvSpPr>
          <p:nvPr/>
        </p:nvSpPr>
        <p:spPr>
          <a:xfrm>
            <a:off x="1690634" y="644349"/>
            <a:ext cx="10134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Monitorace léčby blokátory steroidogeneze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1B0E6BCD-FC5F-BE6B-FC77-AF4F96465B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405602"/>
              </p:ext>
            </p:extLst>
          </p:nvPr>
        </p:nvGraphicFramePr>
        <p:xfrm>
          <a:off x="152400" y="2564847"/>
          <a:ext cx="5214545" cy="3837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2000">
                  <a:extLst>
                    <a:ext uri="{9D8B030D-6E8A-4147-A177-3AD203B41FA5}">
                      <a16:colId xmlns:a16="http://schemas.microsoft.com/office/drawing/2014/main" val="1828969784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179057937"/>
                    </a:ext>
                  </a:extLst>
                </a:gridCol>
                <a:gridCol w="982145">
                  <a:extLst>
                    <a:ext uri="{9D8B030D-6E8A-4147-A177-3AD203B41FA5}">
                      <a16:colId xmlns:a16="http://schemas.microsoft.com/office/drawing/2014/main" val="361915933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65143178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443715774"/>
                    </a:ext>
                  </a:extLst>
                </a:gridCol>
              </a:tblGrid>
              <a:tr h="376555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cs-CZ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Analyty </a:t>
                      </a:r>
                      <a:r>
                        <a:rPr lang="cs-CZ" sz="1200" b="1" i="0" dirty="0">
                          <a:solidFill>
                            <a:schemeClr val="tx1"/>
                          </a:solidFill>
                          <a:effectLst/>
                        </a:rPr>
                        <a:t>(nmol·l⁻¹)</a:t>
                      </a:r>
                      <a:endParaRPr lang="cs-CZ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Bazální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hodnota</a:t>
                      </a:r>
                      <a:endParaRPr lang="cs-CZ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Metyrapon</a:t>
                      </a:r>
                      <a:endParaRPr lang="cs-CZ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 mg</a:t>
                      </a:r>
                      <a:endParaRPr lang="cs-CZ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Metyrapon</a:t>
                      </a:r>
                      <a:endParaRPr lang="cs-CZ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1250 mg</a:t>
                      </a:r>
                      <a:endParaRPr lang="cs-CZ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Metyrapon</a:t>
                      </a:r>
                      <a:endParaRPr lang="cs-CZ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1500 mg</a:t>
                      </a:r>
                      <a:endParaRPr lang="cs-CZ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03552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i="1" u="none" strike="noStrike" kern="1200" dirty="0" err="1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Kortizol</a:t>
                      </a: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CLIA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863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779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i="1" u="none" strike="noStrike" kern="120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622</a:t>
                      </a:r>
                      <a:endParaRPr lang="cs-CZ" sz="1200" b="1" i="1" u="none" strike="noStrike" kern="120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i="1" u="none" strike="noStrike" kern="120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847</a:t>
                      </a:r>
                      <a:endParaRPr lang="cs-CZ" sz="1200" b="1" i="1" u="none" strike="noStrike" kern="120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36546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i="1" u="none" strike="noStrike" kern="1200" dirty="0" err="1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Kortizol</a:t>
                      </a: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LC-MS/MS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409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305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48416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11-deoxykortizol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1.21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cs-CZ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219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226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99784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GB" sz="12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Kortikosteron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5.13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2.11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2.76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82892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Kortizon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55.1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42.3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49.8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94682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11-deoxykortikosteon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0.09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3.48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7.64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</a:t>
                      </a:r>
                      <a:r>
                        <a:rPr lang="cs-CZ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01393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17-α-hydroxyprogesteron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0.81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2.22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3.16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7.82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61113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Androstendion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6.6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36.7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63.8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02017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DHEA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6.4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14.8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26.6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</a:t>
                      </a:r>
                      <a:r>
                        <a:rPr lang="cs-CZ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49249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DHEAS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5826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8720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5958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5824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69373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Progesteron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0.22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0.32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0.36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0.82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50131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Testosteron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0.95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5.87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14.2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860530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6B4E69C6-FF7D-033E-5EE7-102F91BCC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365770"/>
              </p:ext>
            </p:extLst>
          </p:nvPr>
        </p:nvGraphicFramePr>
        <p:xfrm>
          <a:off x="5484850" y="2564847"/>
          <a:ext cx="6262800" cy="3870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2000">
                  <a:extLst>
                    <a:ext uri="{9D8B030D-6E8A-4147-A177-3AD203B41FA5}">
                      <a16:colId xmlns:a16="http://schemas.microsoft.com/office/drawing/2014/main" val="3155383434"/>
                    </a:ext>
                  </a:extLst>
                </a:gridCol>
                <a:gridCol w="718800">
                  <a:extLst>
                    <a:ext uri="{9D8B030D-6E8A-4147-A177-3AD203B41FA5}">
                      <a16:colId xmlns:a16="http://schemas.microsoft.com/office/drawing/2014/main" val="790515978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36406153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4014221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92192866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302175669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62146395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005230910"/>
                    </a:ext>
                  </a:extLst>
                </a:gridCol>
              </a:tblGrid>
              <a:tr h="41402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Analyty </a:t>
                      </a:r>
                      <a:r>
                        <a:rPr lang="cs-CZ" sz="1200" b="1" i="0" dirty="0">
                          <a:solidFill>
                            <a:schemeClr val="tx1"/>
                          </a:solidFill>
                          <a:effectLst/>
                        </a:rPr>
                        <a:t>(nmol·l⁻¹)</a:t>
                      </a:r>
                      <a:r>
                        <a:rPr lang="cs-CZ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Bazální</a:t>
                      </a:r>
                      <a:endParaRPr lang="cs-CZ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hodnota</a:t>
                      </a:r>
                      <a:endParaRPr lang="cs-CZ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mg</a:t>
                      </a:r>
                      <a:endParaRPr lang="cs-CZ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cs-CZ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mg</a:t>
                      </a:r>
                      <a:endParaRPr lang="cs-CZ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cs-CZ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</a:t>
                      </a:r>
                    </a:p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mg</a:t>
                      </a:r>
                      <a:endParaRPr lang="cs-CZ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cs-CZ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</a:t>
                      </a:r>
                    </a:p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 mg</a:t>
                      </a:r>
                      <a:endParaRPr lang="cs-CZ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cs-CZ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</a:t>
                      </a:r>
                    </a:p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 mg</a:t>
                      </a:r>
                      <a:endParaRPr lang="cs-CZ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cs-CZ" sz="12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</a:t>
                      </a:r>
                    </a:p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endParaRPr lang="cs-CZ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68297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i="1" u="none" strike="noStrike" kern="1200" dirty="0" err="1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Kortizol</a:t>
                      </a: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CLIA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863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835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918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894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i="1" u="none" strike="noStrike" kern="120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753</a:t>
                      </a:r>
                      <a:endParaRPr lang="cs-CZ" sz="1200" b="1" i="1" u="none" strike="noStrike" kern="120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840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i="1" u="none" strike="noStrike" kern="120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802</a:t>
                      </a:r>
                      <a:endParaRPr lang="cs-CZ" sz="1200" b="1" i="1" u="none" strike="noStrike" kern="120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1429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i="1" u="none" strike="noStrike" kern="1200" dirty="0" err="1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Kortizol</a:t>
                      </a: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LC-MS/MS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484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543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453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254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209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1" i="1" u="none" strike="noStrike" kern="1200" dirty="0">
                          <a:solidFill>
                            <a:srgbClr val="7E00E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363</a:t>
                      </a:r>
                      <a:endParaRPr lang="cs-CZ" sz="1200" b="1" i="1" u="none" strike="noStrike" kern="1200" dirty="0">
                        <a:solidFill>
                          <a:srgbClr val="7E00E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31236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11-deoxykortizol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1.21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141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81.6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253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389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262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260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26114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GB" sz="12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Kortikosteron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13.9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17.9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14.5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6.52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3.56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7.39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60969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Kortizon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40045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11-deoxykortikosteon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0.09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8.45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5.94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24.82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34.94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24.2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22.8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29542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17-α-hydroxyprogesteron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0.81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8.1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13.2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22.1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22.6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23.1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69678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Androstendion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6.6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70.9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73.9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126.03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98.8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56.3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55.7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41317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DHEA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6.4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9.34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17.3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</a:t>
                      </a:r>
                      <a:r>
                        <a:rPr lang="cs-CZ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20.5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</a:t>
                      </a:r>
                      <a:r>
                        <a:rPr lang="cs-CZ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49638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DHEAS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5826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3660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6120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5671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1760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938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780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23125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Progesteron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0.22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1.34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2.01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4.05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6.28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3.77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24962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ts val="13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2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Testosteron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0.95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9.62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8.98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15.9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18.2</a:t>
                      </a:r>
                      <a:endParaRPr lang="cs-CZ" sz="1200" b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7.6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8.1</a:t>
                      </a:r>
                      <a:endParaRPr lang="cs-CZ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E8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99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201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67B86713-4CAF-468C-895C-7EC72564D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72678"/>
          </a:xfrm>
        </p:spPr>
        <p:txBody>
          <a:bodyPr>
            <a:normAutofit fontScale="90000"/>
          </a:bodyPr>
          <a:lstStyle/>
          <a:p>
            <a:r>
              <a:rPr lang="cs-CZ" dirty="0"/>
              <a:t>Poděkování</a:t>
            </a:r>
          </a:p>
        </p:txBody>
      </p:sp>
      <p:sp>
        <p:nvSpPr>
          <p:cNvPr id="10" name="Zástupný symbol pro obsah 9">
            <a:extLst>
              <a:ext uri="{FF2B5EF4-FFF2-40B4-BE49-F238E27FC236}">
                <a16:creationId xmlns:a16="http://schemas.microsoft.com/office/drawing/2014/main" id="{D29F1297-98B9-46ED-85BB-040B02159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109" y="1386306"/>
            <a:ext cx="4388691" cy="668377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cs-CZ" altLang="cs-CZ" dirty="0"/>
              <a:t>Ing. Ondřeji Lacinovi Ph.D. </a:t>
            </a:r>
          </a:p>
          <a:p>
            <a:pPr lvl="1" algn="just">
              <a:spcBef>
                <a:spcPts val="0"/>
              </a:spcBef>
            </a:pPr>
            <a:r>
              <a:rPr lang="cs-CZ" altLang="cs-CZ" dirty="0" err="1"/>
              <a:t>Altium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63D6AA8-CCD0-E6AC-7D7F-47BC62623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109" y="4971714"/>
            <a:ext cx="3743062" cy="1080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868BAD3-A4C5-6D31-E19D-B46AD3BA7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191" y="2484916"/>
            <a:ext cx="5749410" cy="1080000"/>
          </a:xfrm>
          <a:prstGeom prst="rect">
            <a:avLst/>
          </a:prstGeom>
        </p:spPr>
      </p:pic>
      <p:sp>
        <p:nvSpPr>
          <p:cNvPr id="6" name="Zástupný symbol pro obsah 9">
            <a:extLst>
              <a:ext uri="{FF2B5EF4-FFF2-40B4-BE49-F238E27FC236}">
                <a16:creationId xmlns:a16="http://schemas.microsoft.com/office/drawing/2014/main" id="{22EF0DBE-3DEB-9195-F2F6-016997707B09}"/>
              </a:ext>
            </a:extLst>
          </p:cNvPr>
          <p:cNvSpPr txBox="1">
            <a:spLocks/>
          </p:cNvSpPr>
          <p:nvPr/>
        </p:nvSpPr>
        <p:spPr>
          <a:xfrm>
            <a:off x="6035040" y="1382607"/>
            <a:ext cx="6122606" cy="1164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cs-CZ" dirty="0"/>
              <a:t>MUDr. Tomáš </a:t>
            </a:r>
            <a:r>
              <a:rPr lang="cs-CZ" dirty="0" err="1"/>
              <a:t>Brutvan</a:t>
            </a:r>
            <a:r>
              <a:rPr lang="cs-CZ" dirty="0"/>
              <a:t>, doc</a:t>
            </a:r>
          </a:p>
          <a:p>
            <a:pPr algn="just">
              <a:spcBef>
                <a:spcPts val="0"/>
              </a:spcBef>
            </a:pPr>
            <a:r>
              <a:rPr lang="cs-CZ" dirty="0"/>
              <a:t>MUDr. Jana Ježková, Ph.D.  </a:t>
            </a:r>
          </a:p>
          <a:p>
            <a:pPr lvl="1" algn="just">
              <a:spcBef>
                <a:spcPts val="0"/>
              </a:spcBef>
            </a:pPr>
            <a:r>
              <a:rPr lang="cs-CZ" dirty="0"/>
              <a:t>III. interní klinikou VFN v Praze a 1. LF UK </a:t>
            </a:r>
          </a:p>
        </p:txBody>
      </p:sp>
      <p:sp>
        <p:nvSpPr>
          <p:cNvPr id="7" name="Zástupný symbol pro obsah 9">
            <a:extLst>
              <a:ext uri="{FF2B5EF4-FFF2-40B4-BE49-F238E27FC236}">
                <a16:creationId xmlns:a16="http://schemas.microsoft.com/office/drawing/2014/main" id="{B2F344B9-0A84-3B61-DE0D-FEB97A66B8AB}"/>
              </a:ext>
            </a:extLst>
          </p:cNvPr>
          <p:cNvSpPr txBox="1">
            <a:spLocks/>
          </p:cNvSpPr>
          <p:nvPr/>
        </p:nvSpPr>
        <p:spPr>
          <a:xfrm>
            <a:off x="1250109" y="4117518"/>
            <a:ext cx="4908321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cs-CZ" dirty="0"/>
              <a:t>Doc. Ing. Drahomíra Springer, Ph.D.</a:t>
            </a:r>
          </a:p>
          <a:p>
            <a:pPr lvl="1">
              <a:spcBef>
                <a:spcPts val="0"/>
              </a:spcBef>
            </a:pPr>
            <a:r>
              <a:rPr lang="cs-CZ" altLang="cs-CZ" dirty="0"/>
              <a:t>ÚLDLB </a:t>
            </a:r>
            <a:r>
              <a:rPr lang="cs-CZ" dirty="0"/>
              <a:t>VFN v Praze a 1. LF UK </a:t>
            </a:r>
            <a:endParaRPr lang="cs-CZ" altLang="cs-CZ" dirty="0"/>
          </a:p>
          <a:p>
            <a:pPr marL="0" indent="0">
              <a:buFont typeface="Wingdings 3" charset="2"/>
              <a:buNone/>
            </a:pPr>
            <a:endParaRPr lang="cs-CZ" dirty="0"/>
          </a:p>
        </p:txBody>
      </p:sp>
      <p:sp>
        <p:nvSpPr>
          <p:cNvPr id="8" name="Zástupný symbol pro obsah 9">
            <a:extLst>
              <a:ext uri="{FF2B5EF4-FFF2-40B4-BE49-F238E27FC236}">
                <a16:creationId xmlns:a16="http://schemas.microsoft.com/office/drawing/2014/main" id="{C5FE1D35-9784-22DD-12D4-0FE20FE80D5B}"/>
              </a:ext>
            </a:extLst>
          </p:cNvPr>
          <p:cNvSpPr txBox="1">
            <a:spLocks/>
          </p:cNvSpPr>
          <p:nvPr/>
        </p:nvSpPr>
        <p:spPr>
          <a:xfrm>
            <a:off x="6035040" y="4056333"/>
            <a:ext cx="4908321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cs-CZ" dirty="0"/>
              <a:t>Jiří Andera a kolektiv</a:t>
            </a:r>
          </a:p>
          <a:p>
            <a:pPr lvl="1">
              <a:spcBef>
                <a:spcPts val="0"/>
              </a:spcBef>
            </a:pPr>
            <a:r>
              <a:rPr lang="cs-CZ" dirty="0" err="1"/>
              <a:t>Neocont</a:t>
            </a:r>
            <a:endParaRPr lang="cs-CZ" altLang="cs-CZ" dirty="0"/>
          </a:p>
          <a:p>
            <a:pPr marL="0" indent="0">
              <a:buFont typeface="Wingdings 3" charset="2"/>
              <a:buNone/>
            </a:pP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2217F0F-7C7F-A399-0959-02E346D88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109" y="2442532"/>
            <a:ext cx="3235467" cy="11647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CFD4368-910C-29DA-B495-97A03497E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94021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2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24B4315-9970-4DF4-9D19-31DDEC424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1472" y="-81660"/>
            <a:ext cx="8915399" cy="2262781"/>
          </a:xfrm>
        </p:spPr>
        <p:txBody>
          <a:bodyPr/>
          <a:lstStyle/>
          <a:p>
            <a:r>
              <a:rPr lang="cs-CZ"/>
              <a:t>Děkuji za pozornost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683B94C-FADC-4F21-976A-CF2FEA88B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286" y="2245177"/>
            <a:ext cx="7175272" cy="403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5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6FB75F-13C6-48B2-8960-C00A1E1A4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999" y="720000"/>
            <a:ext cx="9000000" cy="540000"/>
          </a:xfrm>
        </p:spPr>
        <p:txBody>
          <a:bodyPr>
            <a:normAutofit fontScale="90000"/>
          </a:bodyPr>
          <a:lstStyle/>
          <a:p>
            <a:r>
              <a:rPr lang="cs-CZ" dirty="0"/>
              <a:t>Steroidní hormony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6F7372-F741-4B9B-A419-98E069FAC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01" y="1295400"/>
            <a:ext cx="8915400" cy="377762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2000" dirty="0"/>
              <a:t>Signální molekuly lipofilního charakteru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2000" dirty="0"/>
              <a:t>Deriváty cholesterolu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2000" dirty="0"/>
              <a:t>Syntéza de novo v buňkách schopných </a:t>
            </a:r>
          </a:p>
          <a:p>
            <a:pPr marL="355600" indent="0">
              <a:lnSpc>
                <a:spcPct val="150000"/>
              </a:lnSpc>
              <a:spcBef>
                <a:spcPts val="0"/>
              </a:spcBef>
              <a:buNone/>
              <a:tabLst>
                <a:tab pos="450850" algn="l"/>
              </a:tabLst>
            </a:pPr>
            <a:r>
              <a:rPr lang="cs-CZ" sz="2000" dirty="0"/>
              <a:t>steroidogeneze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2000" dirty="0"/>
              <a:t>Kůra nadledvin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cs-CZ" sz="2000" i="1" dirty="0"/>
              <a:t>Zóna </a:t>
            </a:r>
            <a:r>
              <a:rPr lang="cs-CZ" sz="2000" i="1" dirty="0" err="1"/>
              <a:t>glomerulosa</a:t>
            </a:r>
            <a:r>
              <a:rPr lang="cs-CZ" sz="2000" i="1" dirty="0"/>
              <a:t> (ZG)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cs-CZ" dirty="0"/>
              <a:t>mineralokortikoidy</a:t>
            </a:r>
            <a:endParaRPr lang="cs-CZ" sz="1800" i="1" dirty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cs-CZ" sz="2000" i="1" dirty="0"/>
              <a:t>Zóna </a:t>
            </a:r>
            <a:r>
              <a:rPr lang="cs-CZ" sz="2000" i="1" dirty="0" err="1"/>
              <a:t>fasciculata</a:t>
            </a:r>
            <a:r>
              <a:rPr lang="cs-CZ" sz="2000" i="1" dirty="0"/>
              <a:t> (ZF)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cs-CZ" dirty="0"/>
              <a:t>glukokortikoidy (androgeny)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cs-CZ" sz="2000" i="1" dirty="0"/>
              <a:t>Zóna </a:t>
            </a:r>
            <a:r>
              <a:rPr lang="cs-CZ" sz="2000" i="1" dirty="0" err="1"/>
              <a:t>reticularis</a:t>
            </a:r>
            <a:r>
              <a:rPr lang="cs-CZ" sz="2000" i="1" dirty="0"/>
              <a:t> (ZR)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cs-CZ" dirty="0"/>
              <a:t>androgeny (glukokortikoidy)</a:t>
            </a:r>
          </a:p>
          <a:p>
            <a:pPr marL="342900" lvl="1" indent="-342900">
              <a:lnSpc>
                <a:spcPct val="150000"/>
              </a:lnSpc>
              <a:spcBef>
                <a:spcPts val="0"/>
              </a:spcBef>
            </a:pPr>
            <a:r>
              <a:rPr lang="cs-CZ" sz="2000" dirty="0"/>
              <a:t>pohlavní žlázy, mozek, srdce,…</a:t>
            </a:r>
          </a:p>
          <a:p>
            <a:pPr marL="0" indent="0">
              <a:spcAft>
                <a:spcPts val="1200"/>
              </a:spcAft>
              <a:buNone/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9F635E-DF0E-3F59-A5AC-CF8A9E101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65" y="575400"/>
            <a:ext cx="2229974" cy="1440000"/>
          </a:xfrm>
          <a:prstGeom prst="rect">
            <a:avLst/>
          </a:prstGeom>
          <a:noFill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91993DB-7CE5-55BE-BA5C-A9EA15686F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639" y="541200"/>
            <a:ext cx="3116781" cy="1440000"/>
          </a:xfrm>
          <a:prstGeom prst="rect">
            <a:avLst/>
          </a:prstGeom>
          <a:noFill/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7D1A5E-68D6-E123-3097-669C433B8E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755" y="2455545"/>
            <a:ext cx="5363845" cy="4021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664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Skupina 234">
            <a:extLst>
              <a:ext uri="{FF2B5EF4-FFF2-40B4-BE49-F238E27FC236}">
                <a16:creationId xmlns:a16="http://schemas.microsoft.com/office/drawing/2014/main" id="{BA2A4A55-4E25-B7CC-D13B-30F576D184D7}"/>
              </a:ext>
            </a:extLst>
          </p:cNvPr>
          <p:cNvGrpSpPr>
            <a:grpSpLocks noChangeAspect="1"/>
          </p:cNvGrpSpPr>
          <p:nvPr/>
        </p:nvGrpSpPr>
        <p:grpSpPr>
          <a:xfrm>
            <a:off x="276039" y="1372617"/>
            <a:ext cx="9000000" cy="5409183"/>
            <a:chOff x="2254624" y="1275671"/>
            <a:chExt cx="9172761" cy="5513016"/>
          </a:xfrm>
        </p:grpSpPr>
        <p:sp>
          <p:nvSpPr>
            <p:cNvPr id="5" name="Obdélník: se zakulacenými rohy 4">
              <a:extLst>
                <a:ext uri="{FF2B5EF4-FFF2-40B4-BE49-F238E27FC236}">
                  <a16:creationId xmlns:a16="http://schemas.microsoft.com/office/drawing/2014/main" id="{F47B3D18-850D-C194-71F2-E84FC7E8B8FD}"/>
                </a:ext>
              </a:extLst>
            </p:cNvPr>
            <p:cNvSpPr/>
            <p:nvPr/>
          </p:nvSpPr>
          <p:spPr>
            <a:xfrm>
              <a:off x="2362200" y="3850105"/>
              <a:ext cx="1440000" cy="9000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lt1"/>
                </a:solidFill>
              </a:endParaRPr>
            </a:p>
          </p:txBody>
        </p:sp>
        <p:sp>
          <p:nvSpPr>
            <p:cNvPr id="225" name="Obdélník: se zakulacenými rohy 224">
              <a:extLst>
                <a:ext uri="{FF2B5EF4-FFF2-40B4-BE49-F238E27FC236}">
                  <a16:creationId xmlns:a16="http://schemas.microsoft.com/office/drawing/2014/main" id="{E88A3D88-6E13-448F-CA57-1A3628A9E931}"/>
                </a:ext>
              </a:extLst>
            </p:cNvPr>
            <p:cNvSpPr/>
            <p:nvPr/>
          </p:nvSpPr>
          <p:spPr>
            <a:xfrm>
              <a:off x="10347385" y="1337276"/>
              <a:ext cx="1080000" cy="7920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: se zakulacenými rohy 5">
              <a:extLst>
                <a:ext uri="{FF2B5EF4-FFF2-40B4-BE49-F238E27FC236}">
                  <a16:creationId xmlns:a16="http://schemas.microsoft.com/office/drawing/2014/main" id="{B79C1C41-E3C8-D590-EF04-57DE1B6B26D4}"/>
                </a:ext>
              </a:extLst>
            </p:cNvPr>
            <p:cNvSpPr/>
            <p:nvPr/>
          </p:nvSpPr>
          <p:spPr>
            <a:xfrm>
              <a:off x="5893502" y="1347950"/>
              <a:ext cx="1080000" cy="7920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1" name="Obdélník: se zakulacenými rohy 220">
              <a:extLst>
                <a:ext uri="{FF2B5EF4-FFF2-40B4-BE49-F238E27FC236}">
                  <a16:creationId xmlns:a16="http://schemas.microsoft.com/office/drawing/2014/main" id="{9753923A-F38E-3940-5841-96570D9EAE60}"/>
                </a:ext>
              </a:extLst>
            </p:cNvPr>
            <p:cNvSpPr/>
            <p:nvPr/>
          </p:nvSpPr>
          <p:spPr>
            <a:xfrm>
              <a:off x="5893502" y="2265530"/>
              <a:ext cx="1080000" cy="7920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2" name="Obdélník: se zakulacenými rohy 221">
              <a:extLst>
                <a:ext uri="{FF2B5EF4-FFF2-40B4-BE49-F238E27FC236}">
                  <a16:creationId xmlns:a16="http://schemas.microsoft.com/office/drawing/2014/main" id="{F3FB0444-F59D-C968-923A-C4A20FEF9A38}"/>
                </a:ext>
              </a:extLst>
            </p:cNvPr>
            <p:cNvSpPr/>
            <p:nvPr/>
          </p:nvSpPr>
          <p:spPr>
            <a:xfrm>
              <a:off x="7162800" y="1339765"/>
              <a:ext cx="1080000" cy="7920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3" name="Obdélník: se zakulacenými rohy 222">
              <a:extLst>
                <a:ext uri="{FF2B5EF4-FFF2-40B4-BE49-F238E27FC236}">
                  <a16:creationId xmlns:a16="http://schemas.microsoft.com/office/drawing/2014/main" id="{E0D9527C-1857-10C9-81E2-317CC5441E84}"/>
                </a:ext>
              </a:extLst>
            </p:cNvPr>
            <p:cNvSpPr/>
            <p:nvPr/>
          </p:nvSpPr>
          <p:spPr>
            <a:xfrm>
              <a:off x="7162800" y="2265530"/>
              <a:ext cx="1080000" cy="7920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4" name="Obdélník: se zakulacenými rohy 223">
              <a:extLst>
                <a:ext uri="{FF2B5EF4-FFF2-40B4-BE49-F238E27FC236}">
                  <a16:creationId xmlns:a16="http://schemas.microsoft.com/office/drawing/2014/main" id="{F89FAEB5-89FF-C8C6-1193-601F1AF2CA17}"/>
                </a:ext>
              </a:extLst>
            </p:cNvPr>
            <p:cNvSpPr/>
            <p:nvPr/>
          </p:nvSpPr>
          <p:spPr>
            <a:xfrm>
              <a:off x="8458200" y="1347950"/>
              <a:ext cx="1080000" cy="7920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6" name="Obdélník: se zakulacenými rohy 225">
              <a:extLst>
                <a:ext uri="{FF2B5EF4-FFF2-40B4-BE49-F238E27FC236}">
                  <a16:creationId xmlns:a16="http://schemas.microsoft.com/office/drawing/2014/main" id="{1737290D-0B98-2178-F7A5-2905FC6D70CB}"/>
                </a:ext>
              </a:extLst>
            </p:cNvPr>
            <p:cNvSpPr/>
            <p:nvPr/>
          </p:nvSpPr>
          <p:spPr>
            <a:xfrm>
              <a:off x="8458200" y="2265530"/>
              <a:ext cx="1080000" cy="7920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7" name="Obdélník: se zakulacenými rohy 226">
              <a:extLst>
                <a:ext uri="{FF2B5EF4-FFF2-40B4-BE49-F238E27FC236}">
                  <a16:creationId xmlns:a16="http://schemas.microsoft.com/office/drawing/2014/main" id="{F2304A73-2EF8-9C62-B443-36B942901032}"/>
                </a:ext>
              </a:extLst>
            </p:cNvPr>
            <p:cNvSpPr/>
            <p:nvPr/>
          </p:nvSpPr>
          <p:spPr>
            <a:xfrm>
              <a:off x="10344467" y="2206552"/>
              <a:ext cx="1080000" cy="7920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8" name="Obdélník: se zakulacenými rohy 227">
              <a:extLst>
                <a:ext uri="{FF2B5EF4-FFF2-40B4-BE49-F238E27FC236}">
                  <a16:creationId xmlns:a16="http://schemas.microsoft.com/office/drawing/2014/main" id="{036507B5-82BC-98E1-A1F2-2FF0E44C4B69}"/>
                </a:ext>
              </a:extLst>
            </p:cNvPr>
            <p:cNvSpPr/>
            <p:nvPr/>
          </p:nvSpPr>
          <p:spPr>
            <a:xfrm>
              <a:off x="7162800" y="3124200"/>
              <a:ext cx="1080000" cy="8280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9" name="Obdélník: se zakulacenými rohy 228">
              <a:extLst>
                <a:ext uri="{FF2B5EF4-FFF2-40B4-BE49-F238E27FC236}">
                  <a16:creationId xmlns:a16="http://schemas.microsoft.com/office/drawing/2014/main" id="{47834294-467F-2211-2F9B-A5E085E511F4}"/>
                </a:ext>
              </a:extLst>
            </p:cNvPr>
            <p:cNvSpPr/>
            <p:nvPr/>
          </p:nvSpPr>
          <p:spPr>
            <a:xfrm>
              <a:off x="4343400" y="3904105"/>
              <a:ext cx="1080000" cy="7920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0" name="Obdélník: se zakulacenými rohy 229">
              <a:extLst>
                <a:ext uri="{FF2B5EF4-FFF2-40B4-BE49-F238E27FC236}">
                  <a16:creationId xmlns:a16="http://schemas.microsoft.com/office/drawing/2014/main" id="{7C148B6F-9F66-3048-2C12-76A46A9AEDD7}"/>
                </a:ext>
              </a:extLst>
            </p:cNvPr>
            <p:cNvSpPr/>
            <p:nvPr/>
          </p:nvSpPr>
          <p:spPr>
            <a:xfrm>
              <a:off x="5893502" y="3903677"/>
              <a:ext cx="1080000" cy="7920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1" name="Obdélník: se zakulacenými rohy 230">
              <a:extLst>
                <a:ext uri="{FF2B5EF4-FFF2-40B4-BE49-F238E27FC236}">
                  <a16:creationId xmlns:a16="http://schemas.microsoft.com/office/drawing/2014/main" id="{447D05D0-CF0E-8ED6-D0EE-2669F28B8783}"/>
                </a:ext>
              </a:extLst>
            </p:cNvPr>
            <p:cNvSpPr/>
            <p:nvPr/>
          </p:nvSpPr>
          <p:spPr>
            <a:xfrm>
              <a:off x="7239000" y="4974443"/>
              <a:ext cx="1080000" cy="7920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3" name="Obdélník: se zakulacenými rohy 232">
              <a:extLst>
                <a:ext uri="{FF2B5EF4-FFF2-40B4-BE49-F238E27FC236}">
                  <a16:creationId xmlns:a16="http://schemas.microsoft.com/office/drawing/2014/main" id="{AFE6F3AB-22A3-3222-54F7-A603330874DB}"/>
                </a:ext>
              </a:extLst>
            </p:cNvPr>
            <p:cNvSpPr/>
            <p:nvPr/>
          </p:nvSpPr>
          <p:spPr>
            <a:xfrm>
              <a:off x="5893502" y="4950182"/>
              <a:ext cx="1080000" cy="7920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4" name="Obdélník: se zakulacenými rohy 233">
              <a:extLst>
                <a:ext uri="{FF2B5EF4-FFF2-40B4-BE49-F238E27FC236}">
                  <a16:creationId xmlns:a16="http://schemas.microsoft.com/office/drawing/2014/main" id="{D42539D2-1336-F2DF-D2E8-1C7618E1B19E}"/>
                </a:ext>
              </a:extLst>
            </p:cNvPr>
            <p:cNvSpPr/>
            <p:nvPr/>
          </p:nvSpPr>
          <p:spPr>
            <a:xfrm>
              <a:off x="5893502" y="5988905"/>
              <a:ext cx="1080000" cy="7920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0" name="Obrázek 219">
              <a:extLst>
                <a:ext uri="{FF2B5EF4-FFF2-40B4-BE49-F238E27FC236}">
                  <a16:creationId xmlns:a16="http://schemas.microsoft.com/office/drawing/2014/main" id="{0C32DBAE-6341-B3F7-CD19-088A634E9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4624" y="1275671"/>
              <a:ext cx="9000000" cy="5513016"/>
            </a:xfrm>
            <a:prstGeom prst="rect">
              <a:avLst/>
            </a:prstGeom>
            <a:noFill/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3C28EF7-3063-4ADF-B673-000140E7A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999" y="720000"/>
            <a:ext cx="9000000" cy="540000"/>
          </a:xfrm>
        </p:spPr>
        <p:txBody>
          <a:bodyPr>
            <a:normAutofit fontScale="90000"/>
          </a:bodyPr>
          <a:lstStyle/>
          <a:p>
            <a:r>
              <a:rPr lang="cs-CZ" dirty="0"/>
              <a:t>Steroidní hormony</a:t>
            </a:r>
          </a:p>
        </p:txBody>
      </p:sp>
      <p:sp>
        <p:nvSpPr>
          <p:cNvPr id="236" name="TextovéPole 235">
            <a:extLst>
              <a:ext uri="{FF2B5EF4-FFF2-40B4-BE49-F238E27FC236}">
                <a16:creationId xmlns:a16="http://schemas.microsoft.com/office/drawing/2014/main" id="{11BE3A8B-AEAF-3E44-99A9-A4D301338E05}"/>
              </a:ext>
            </a:extLst>
          </p:cNvPr>
          <p:cNvSpPr txBox="1"/>
          <p:nvPr/>
        </p:nvSpPr>
        <p:spPr>
          <a:xfrm>
            <a:off x="7485389" y="3768463"/>
            <a:ext cx="4706611" cy="278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Onemocnění spojená se steroidními hormony</a:t>
            </a:r>
          </a:p>
          <a:p>
            <a:pPr marL="357188" lvl="1" indent="-357188">
              <a:lnSpc>
                <a:spcPct val="150000"/>
              </a:lnSpc>
              <a:spcAft>
                <a:spcPts val="1200"/>
              </a:spcAft>
              <a:buClr>
                <a:schemeClr val="accent1"/>
              </a:buClr>
              <a:buFont typeface="Wingdings 3" charset="2"/>
              <a:buChar char=""/>
            </a:pPr>
            <a:r>
              <a:rPr 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Patologicky ↓ nebo ↑ tvorba </a:t>
            </a:r>
          </a:p>
          <a:p>
            <a:pPr marL="0" lvl="1">
              <a:lnSpc>
                <a:spcPct val="150000"/>
              </a:lnSpc>
              <a:buClr>
                <a:schemeClr val="accent1"/>
              </a:buClr>
            </a:pPr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Dynamické testy v endokrinologii</a:t>
            </a:r>
          </a:p>
          <a:p>
            <a:pPr marL="361950" lvl="1" indent="-361950">
              <a:lnSpc>
                <a:spcPct val="150000"/>
              </a:lnSpc>
              <a:buClr>
                <a:schemeClr val="accent1"/>
              </a:buClr>
              <a:buFont typeface="Wingdings 3" charset="2"/>
              <a:buChar char=""/>
            </a:pPr>
            <a:r>
              <a:rPr 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Stimulační (Synacthenový test)</a:t>
            </a:r>
          </a:p>
          <a:p>
            <a:pPr marL="361950" lvl="1" indent="-361950">
              <a:lnSpc>
                <a:spcPct val="150000"/>
              </a:lnSpc>
              <a:buClr>
                <a:schemeClr val="accent1"/>
              </a:buClr>
              <a:buFont typeface="Wingdings 3" charset="2"/>
              <a:buChar char=""/>
            </a:pPr>
            <a:r>
              <a:rPr lang="cs-CZ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Supresní</a:t>
            </a:r>
            <a:r>
              <a:rPr 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cs-CZ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Dexametazonové</a:t>
            </a:r>
            <a:r>
              <a:rPr 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supresní</a:t>
            </a:r>
            <a:r>
              <a:rPr 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testy)</a:t>
            </a:r>
          </a:p>
          <a:p>
            <a:pPr marL="361950" lvl="1" indent="-361950">
              <a:lnSpc>
                <a:spcPct val="150000"/>
              </a:lnSpc>
              <a:buClr>
                <a:schemeClr val="accent1"/>
              </a:buClr>
              <a:buFont typeface="Wingdings 3" charset="2"/>
              <a:buChar char=""/>
            </a:pPr>
            <a:r>
              <a:rPr 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 podání exogenní látky sleduje změna koncentrace</a:t>
            </a:r>
          </a:p>
        </p:txBody>
      </p:sp>
    </p:spTree>
    <p:extLst>
      <p:ext uri="{BB962C8B-B14F-4D97-AF65-F5344CB8AC3E}">
        <p14:creationId xmlns:p14="http://schemas.microsoft.com/office/powerpoint/2010/main" val="419168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6FB75F-13C6-48B2-8960-C00A1E1A4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720000"/>
            <a:ext cx="9000000" cy="540000"/>
          </a:xfrm>
        </p:spPr>
        <p:txBody>
          <a:bodyPr>
            <a:normAutofit fontScale="90000"/>
          </a:bodyPr>
          <a:lstStyle/>
          <a:p>
            <a:r>
              <a:rPr lang="cs-CZ" dirty="0"/>
              <a:t>Dexamethason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pro obsah 2">
                <a:extLst>
                  <a:ext uri="{FF2B5EF4-FFF2-40B4-BE49-F238E27FC236}">
                    <a16:creationId xmlns:a16="http://schemas.microsoft.com/office/drawing/2014/main" id="{966F7372-F741-4B9B-A419-98E069FAC9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95400" y="1666519"/>
                <a:ext cx="6172200" cy="4471481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cs-CZ" dirty="0">
                    <a:solidFill>
                      <a:srgbClr val="000000"/>
                    </a:solidFill>
                  </a:rPr>
                  <a:t>C</a:t>
                </a:r>
                <a:r>
                  <a:rPr lang="cs-CZ" baseline="-25000" dirty="0">
                    <a:solidFill>
                      <a:srgbClr val="000000"/>
                    </a:solidFill>
                  </a:rPr>
                  <a:t>22</a:t>
                </a:r>
                <a:r>
                  <a:rPr lang="cs-CZ" dirty="0">
                    <a:solidFill>
                      <a:srgbClr val="000000"/>
                    </a:solidFill>
                  </a:rPr>
                  <a:t>H</a:t>
                </a:r>
                <a:r>
                  <a:rPr lang="cs-CZ" baseline="-25000" dirty="0">
                    <a:solidFill>
                      <a:srgbClr val="000000"/>
                    </a:solidFill>
                  </a:rPr>
                  <a:t>29</a:t>
                </a:r>
                <a:r>
                  <a:rPr lang="cs-CZ" dirty="0">
                    <a:solidFill>
                      <a:srgbClr val="000000"/>
                    </a:solidFill>
                  </a:rPr>
                  <a:t>FO</a:t>
                </a:r>
                <a:r>
                  <a:rPr lang="cs-CZ" baseline="-25000" dirty="0">
                    <a:solidFill>
                      <a:srgbClr val="000000"/>
                    </a:solidFill>
                  </a:rPr>
                  <a:t>5</a:t>
                </a:r>
                <a:r>
                  <a:rPr lang="cs-CZ" dirty="0">
                    <a:solidFill>
                      <a:srgbClr val="000000"/>
                    </a:solidFill>
                  </a:rPr>
                  <a:t> 		            Mr = 392.467 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cs-CZ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cs-CZ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cs-CZ" b="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mol</m:t>
                        </m:r>
                      </m:den>
                    </m:f>
                  </m:oMath>
                </a14:m>
                <a:endParaRPr lang="cs-CZ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cs-CZ" dirty="0">
                    <a:solidFill>
                      <a:srgbClr val="000000"/>
                    </a:solidFill>
                  </a:rPr>
                  <a:t>Syntetický glukokortikoid</a:t>
                </a:r>
              </a:p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cs-CZ" dirty="0">
                    <a:solidFill>
                      <a:srgbClr val="000000"/>
                    </a:solidFill>
                  </a:rPr>
                  <a:t>Poprvé připraven v roce 1957</a:t>
                </a:r>
              </a:p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cs-CZ" dirty="0">
                    <a:solidFill>
                      <a:srgbClr val="000000"/>
                    </a:solidFill>
                  </a:rPr>
                  <a:t>Protizánětlivé, imunosupresivní účinky</a:t>
                </a:r>
              </a:p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1200"/>
                  </a:spcAft>
                </a:pPr>
                <a:r>
                  <a:rPr lang="cs-CZ" dirty="0">
                    <a:solidFill>
                      <a:srgbClr val="000000"/>
                    </a:solidFill>
                  </a:rPr>
                  <a:t>Široké terapeutické využití v rámci endokrinologie, oftalmologie hematologie a dalších oborech</a:t>
                </a:r>
              </a:p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cs-CZ" dirty="0" err="1">
                    <a:solidFill>
                      <a:srgbClr val="000000"/>
                    </a:solidFill>
                  </a:rPr>
                  <a:t>Supresní</a:t>
                </a:r>
                <a:r>
                  <a:rPr lang="cs-CZ" dirty="0">
                    <a:solidFill>
                      <a:srgbClr val="000000"/>
                    </a:solidFill>
                  </a:rPr>
                  <a:t> dexamethasonový test s nízkou dávkou dexamethasonu (LDDST 1 mg)</a:t>
                </a:r>
              </a:p>
              <a:p>
                <a:pPr lvl="1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cs-CZ" dirty="0">
                    <a:solidFill>
                      <a:srgbClr val="000000"/>
                    </a:solidFill>
                  </a:rPr>
                  <a:t>Neovlivňuje stanovení kortizolu </a:t>
                </a:r>
                <a:r>
                  <a:rPr lang="cs-CZ" dirty="0" err="1">
                    <a:solidFill>
                      <a:srgbClr val="000000"/>
                    </a:solidFill>
                  </a:rPr>
                  <a:t>imunometodou</a:t>
                </a:r>
                <a:endParaRPr lang="cs-CZ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:endParaRPr lang="cs-CZ" dirty="0">
                  <a:solidFill>
                    <a:srgbClr val="000000"/>
                  </a:solidFill>
                </a:endParaRPr>
              </a:p>
              <a:p>
                <a:pPr marL="0" indent="0">
                  <a:lnSpc>
                    <a:spcPct val="90000"/>
                  </a:lnSpc>
                  <a:buNone/>
                </a:pPr>
                <a:endParaRPr lang="cs-CZ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Zástupný symbol pro obsah 2">
                <a:extLst>
                  <a:ext uri="{FF2B5EF4-FFF2-40B4-BE49-F238E27FC236}">
                    <a16:creationId xmlns:a16="http://schemas.microsoft.com/office/drawing/2014/main" id="{966F7372-F741-4B9B-A419-98E069FAC9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5400" y="1666519"/>
                <a:ext cx="6172200" cy="4471481"/>
              </a:xfrm>
              <a:blipFill>
                <a:blip r:embed="rId3"/>
                <a:stretch>
                  <a:fillRect l="-692" t="-722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6" name="Picture 2" descr="Skeletal formula of dexamethasone">
            <a:extLst>
              <a:ext uri="{FF2B5EF4-FFF2-40B4-BE49-F238E27FC236}">
                <a16:creationId xmlns:a16="http://schemas.microsoft.com/office/drawing/2014/main" id="{F2333BC3-909A-43E4-8CDF-D0A72CE58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3037" y="1629000"/>
            <a:ext cx="454258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0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C28EF7-3063-4ADF-B673-000140E7A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720000"/>
            <a:ext cx="9000000" cy="540000"/>
          </a:xfrm>
        </p:spPr>
        <p:txBody>
          <a:bodyPr>
            <a:normAutofit fontScale="90000"/>
          </a:bodyPr>
          <a:lstStyle/>
          <a:p>
            <a:r>
              <a:rPr lang="cs-CZ" dirty="0"/>
              <a:t>LDDST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Zástupný symbol pro obsah 2">
                <a:extLst>
                  <a:ext uri="{FF2B5EF4-FFF2-40B4-BE49-F238E27FC236}">
                    <a16:creationId xmlns:a16="http://schemas.microsoft.com/office/drawing/2014/main" id="{D6C82DD4-09DB-4F9A-897F-5A25E0A7F2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0600" y="1371600"/>
                <a:ext cx="10991875" cy="5256946"/>
              </a:xfrm>
            </p:spPr>
            <p:txBody>
              <a:bodyPr>
                <a:noAutofit/>
              </a:bodyPr>
              <a:lstStyle/>
              <a:p>
                <a:pPr lvl="1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cs-CZ" dirty="0">
                    <a:solidFill>
                      <a:srgbClr val="000000"/>
                    </a:solidFill>
                  </a:rPr>
                  <a:t>Základní screeningový test při diagnostice </a:t>
                </a:r>
                <a:r>
                  <a:rPr lang="cs-CZ" dirty="0" err="1">
                    <a:solidFill>
                      <a:srgbClr val="000000"/>
                    </a:solidFill>
                  </a:rPr>
                  <a:t>hyperkortizolizmu</a:t>
                </a:r>
                <a:endParaRPr lang="cs-CZ" dirty="0">
                  <a:solidFill>
                    <a:srgbClr val="000000"/>
                  </a:solidFill>
                </a:endParaRP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cs-CZ" dirty="0">
                    <a:solidFill>
                      <a:srgbClr val="000000"/>
                    </a:solidFill>
                  </a:rPr>
                  <a:t>Tableta dexamethasonu (1 mg) se podá ve 23:00 a druhý den kolem 8:00 se odebere vzorek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cs-CZ" dirty="0">
                    <a:solidFill>
                      <a:srgbClr val="000000"/>
                    </a:solidFill>
                  </a:rPr>
                  <a:t>Sleduje snížení produkce kortizolu po podání dexamethasonu</a:t>
                </a:r>
              </a:p>
              <a:p>
                <a:pPr lvl="2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600" dirty="0">
                    <a:solidFill>
                      <a:srgbClr val="000000"/>
                    </a:solidFill>
                  </a:rPr>
                  <a:t>&lt;</a:t>
                </a:r>
                <a:r>
                  <a:rPr lang="cs-CZ" sz="1600" dirty="0">
                    <a:solidFill>
                      <a:srgbClr val="000000"/>
                    </a:solidFill>
                  </a:rPr>
                  <a:t> </a:t>
                </a:r>
                <a:r>
                  <a:rPr lang="en-US" sz="1600" dirty="0">
                    <a:solidFill>
                      <a:srgbClr val="000000"/>
                    </a:solidFill>
                  </a:rPr>
                  <a:t>50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6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𝑛𝑚𝑜𝑙</m:t>
                        </m:r>
                      </m:num>
                      <m:den>
                        <m:r>
                          <a:rPr lang="cs-CZ" sz="16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cs-CZ" sz="1600" dirty="0">
                    <a:solidFill>
                      <a:srgbClr val="000000"/>
                    </a:solidFill>
                  </a:rPr>
                  <a:t> - vyloučen</a:t>
                </a:r>
                <a:endParaRPr lang="en-US" sz="1600" dirty="0">
                  <a:solidFill>
                    <a:srgbClr val="000000"/>
                  </a:solidFill>
                </a:endParaRPr>
              </a:p>
              <a:p>
                <a:pPr lvl="2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600" dirty="0">
                    <a:solidFill>
                      <a:srgbClr val="000000"/>
                    </a:solidFill>
                  </a:rPr>
                  <a:t>&gt; 50</a:t>
                </a:r>
                <a:r>
                  <a:rPr lang="cs-CZ" sz="16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6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𝑛𝑚𝑜𝑙</m:t>
                        </m:r>
                      </m:num>
                      <m:den>
                        <m:r>
                          <a:rPr lang="cs-CZ" sz="16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cs-CZ" sz="1600" dirty="0">
                    <a:solidFill>
                      <a:srgbClr val="000000"/>
                    </a:solidFill>
                  </a:rPr>
                  <a:t> - doplňující vyšetření</a:t>
                </a:r>
              </a:p>
              <a:p>
                <a:pPr marL="447675" indent="-447675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cs-CZ" b="1" dirty="0"/>
                  <a:t>	Výsledky studií</a:t>
                </a:r>
              </a:p>
              <a:p>
                <a:pPr marL="447675" indent="26670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cs-CZ" dirty="0"/>
                  <a:t>Pokud není dostatečná hladina dexametazonu může dojít k falešné pozitivitě</a:t>
                </a:r>
                <a:endParaRPr lang="cs-CZ" sz="1600" dirty="0"/>
              </a:p>
              <a:p>
                <a:pPr marL="447675" indent="26670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cs-CZ" sz="1600" dirty="0"/>
                  <a:t>Cut-off hodnota koncentrace DXM - 3,3 - 5,7 nmol·l⁻¹ (3,5 nmol·l⁻¹ )</a:t>
                </a:r>
                <a:endParaRPr lang="cs-CZ" sz="1600" b="1" i="1" dirty="0"/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cs-CZ" b="1" dirty="0"/>
                  <a:t>	Analýza pomocí LC-MS/MS</a:t>
                </a:r>
              </a:p>
              <a:p>
                <a:pPr marL="714375" indent="-26670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cs-CZ" sz="1600" dirty="0"/>
                  <a:t>Vysoká senzitivita metody </a:t>
                </a:r>
              </a:p>
              <a:p>
                <a:pPr marL="714375" indent="-266700">
                  <a:lnSpc>
                    <a:spcPct val="150000"/>
                  </a:lnSpc>
                  <a:spcBef>
                    <a:spcPts val="0"/>
                  </a:spcBef>
                  <a:tabLst>
                    <a:tab pos="714375" algn="l"/>
                  </a:tabLst>
                </a:pPr>
                <a:r>
                  <a:rPr lang="cs-CZ" sz="1600" dirty="0"/>
                  <a:t>Stanovení hladiny DXM zvyšuje specificitu 1 mg dexamethasonového testu až o 20%</a:t>
                </a:r>
              </a:p>
              <a:p>
                <a:pPr marL="714375" indent="-26670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cs-CZ" sz="1600" dirty="0"/>
                  <a:t>Doporučeno simultánní měření koncentrace kortizolu i dexamethasonu při DXM testu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cs-CZ" sz="1600" dirty="0"/>
                  <a:t>                                                                              </a:t>
                </a:r>
                <a:endParaRPr lang="sk-SK" sz="1600" dirty="0"/>
              </a:p>
              <a:p>
                <a:pPr lvl="2">
                  <a:lnSpc>
                    <a:spcPct val="150000"/>
                  </a:lnSpc>
                  <a:spcBef>
                    <a:spcPts val="0"/>
                  </a:spcBef>
                </a:pPr>
                <a:endParaRPr lang="cs-CZ" sz="1600" dirty="0">
                  <a:solidFill>
                    <a:srgbClr val="000000"/>
                  </a:solidFill>
                </a:endParaRPr>
              </a:p>
              <a:p>
                <a:pPr marL="0" indent="0">
                  <a:lnSpc>
                    <a:spcPct val="90000"/>
                  </a:lnSpc>
                  <a:spcBef>
                    <a:spcPts val="600"/>
                  </a:spcBef>
                  <a:spcAft>
                    <a:spcPts val="1200"/>
                  </a:spcAft>
                  <a:buNone/>
                </a:pPr>
                <a:endParaRPr lang="cs-CZ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4" name="Zástupný symbol pro obsah 2">
                <a:extLst>
                  <a:ext uri="{FF2B5EF4-FFF2-40B4-BE49-F238E27FC236}">
                    <a16:creationId xmlns:a16="http://schemas.microsoft.com/office/drawing/2014/main" id="{D6C82DD4-09DB-4F9A-897F-5A25E0A7F2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600" y="1371600"/>
                <a:ext cx="10991875" cy="5256946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79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32D3F5-8220-459E-8371-71A5FE9FB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720000"/>
            <a:ext cx="9919800" cy="108000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Současné rutinní stanovení steroidních hormonů </a:t>
            </a:r>
            <a:r>
              <a:rPr lang="cs-CZ" dirty="0" err="1"/>
              <a:t>Imunoanalýza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F2D9BB-F64F-47DE-996A-493661589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00116" y="1937238"/>
            <a:ext cx="4342893" cy="455881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Specifická reakce mezi protilátkou a antigenem</a:t>
            </a:r>
          </a:p>
          <a:p>
            <a:r>
              <a:rPr lang="cs-CZ" dirty="0"/>
              <a:t>Kompetitivní x nekompetitivní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5A40969-2BF6-494A-9F77-0F0212DE38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393226" y="1937238"/>
            <a:ext cx="4338674" cy="4558812"/>
          </a:xfrm>
        </p:spPr>
        <p:txBody>
          <a:bodyPr>
            <a:normAutofit fontScale="92500" lnSpcReduction="10000"/>
          </a:bodyPr>
          <a:lstStyle/>
          <a:p>
            <a:pPr>
              <a:buBlip>
                <a:blip r:embed="rId3"/>
              </a:buBlip>
            </a:pPr>
            <a:r>
              <a:rPr lang="cs-CZ" dirty="0"/>
              <a:t>Dostatečná citlivost</a:t>
            </a:r>
          </a:p>
          <a:p>
            <a:pPr>
              <a:buBlip>
                <a:blip r:embed="rId3"/>
              </a:buBlip>
            </a:pPr>
            <a:r>
              <a:rPr lang="cs-CZ" dirty="0"/>
              <a:t>Přijatelná cena</a:t>
            </a:r>
          </a:p>
          <a:p>
            <a:pPr>
              <a:buBlip>
                <a:blip r:embed="rId3"/>
              </a:buBlip>
            </a:pPr>
            <a:r>
              <a:rPr lang="cs-CZ" dirty="0"/>
              <a:t>Relativně jednoduché</a:t>
            </a:r>
          </a:p>
          <a:p>
            <a:pPr>
              <a:buBlip>
                <a:blip r:embed="rId3"/>
              </a:buBlip>
            </a:pPr>
            <a:r>
              <a:rPr lang="cs-CZ" dirty="0"/>
              <a:t>Možnost automatizace</a:t>
            </a:r>
          </a:p>
          <a:p>
            <a:pPr>
              <a:buBlip>
                <a:blip r:embed="rId3"/>
              </a:buBlip>
            </a:pPr>
            <a:r>
              <a:rPr lang="cs-CZ" dirty="0"/>
              <a:t>Komerční </a:t>
            </a:r>
            <a:r>
              <a:rPr lang="cs-CZ" dirty="0" err="1"/>
              <a:t>Kity</a:t>
            </a:r>
            <a:endParaRPr lang="cs-CZ" dirty="0"/>
          </a:p>
          <a:p>
            <a:endParaRPr lang="cs-CZ" dirty="0"/>
          </a:p>
          <a:p>
            <a:pPr>
              <a:buBlip>
                <a:blip r:embed="rId4"/>
              </a:buBlip>
            </a:pPr>
            <a:r>
              <a:rPr lang="cs-CZ" dirty="0"/>
              <a:t>Zkřížená reaktivita </a:t>
            </a:r>
          </a:p>
          <a:p>
            <a:pPr>
              <a:buBlip>
                <a:blip r:embed="rId4"/>
              </a:buBlip>
            </a:pPr>
            <a:r>
              <a:rPr lang="cs-CZ" dirty="0"/>
              <a:t>Nižší specifita a sensitivita ve srovnání s LC/MS</a:t>
            </a:r>
          </a:p>
          <a:p>
            <a:pPr>
              <a:buBlip>
                <a:blip r:embed="rId4"/>
              </a:buBlip>
            </a:pPr>
            <a:r>
              <a:rPr lang="cs-CZ" dirty="0"/>
              <a:t>Výrazná variabilita výsledků</a:t>
            </a:r>
          </a:p>
          <a:p>
            <a:pPr>
              <a:buBlip>
                <a:blip r:embed="rId4"/>
              </a:buBlip>
            </a:pPr>
            <a:r>
              <a:rPr lang="cs-CZ" dirty="0"/>
              <a:t>Možnost stanovení pouze jednoho analytu v jedné reakci.</a:t>
            </a:r>
          </a:p>
          <a:p>
            <a:pPr>
              <a:buBlip>
                <a:blip r:embed="rId4"/>
              </a:buBlip>
            </a:pPr>
            <a:r>
              <a:rPr lang="cs-CZ" dirty="0" err="1"/>
              <a:t>Hook</a:t>
            </a:r>
            <a:r>
              <a:rPr lang="cs-CZ" dirty="0"/>
              <a:t> efekt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F397AAE-12DC-2B8A-89C1-6B80B781F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462" t="16667" r="18097" b="12222"/>
          <a:stretch>
            <a:fillRect/>
          </a:stretch>
        </p:blipFill>
        <p:spPr>
          <a:xfrm>
            <a:off x="1277346" y="3124200"/>
            <a:ext cx="5400000" cy="290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5E5B2D-180D-4D32-B970-E4D0F79BC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20000"/>
            <a:ext cx="10668000" cy="540000"/>
          </a:xfrm>
        </p:spPr>
        <p:txBody>
          <a:bodyPr>
            <a:noAutofit/>
          </a:bodyPr>
          <a:lstStyle/>
          <a:p>
            <a:r>
              <a:rPr lang="cs-CZ" sz="3200" dirty="0"/>
              <a:t>Kapalinová chromatografie spojená s tandemovou hmotnostní spektrometrií (LC-MS)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110CCD7-2118-4A1E-B465-DDE167C62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28800"/>
            <a:ext cx="9982200" cy="4800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cs-CZ" sz="2100" dirty="0"/>
              <a:t>Kombinace technik s vysokou selektivitou a citlivostí v širokém koncentračním rozmezí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cs-CZ" sz="2100" dirty="0"/>
              <a:t>Možnost </a:t>
            </a:r>
            <a:r>
              <a:rPr lang="cs-CZ" sz="2100" dirty="0" err="1"/>
              <a:t>multiplexového</a:t>
            </a:r>
            <a:r>
              <a:rPr lang="cs-CZ" sz="2100" dirty="0"/>
              <a:t> stanovení celých panelů analytů v jednom běhu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cs-CZ" sz="2100" dirty="0"/>
              <a:t>„Zlatý standard“</a:t>
            </a:r>
            <a:endParaRPr lang="cs-CZ" dirty="0"/>
          </a:p>
          <a:p>
            <a:pPr marL="0" indent="0">
              <a:lnSpc>
                <a:spcPct val="170000"/>
              </a:lnSpc>
              <a:spcBef>
                <a:spcPts val="600"/>
              </a:spcBef>
              <a:buNone/>
            </a:pPr>
            <a:r>
              <a:rPr lang="cs-CZ" sz="2100" b="1" dirty="0"/>
              <a:t>Kapalinová chromatografie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cs-CZ" sz="2100" dirty="0"/>
              <a:t>Fyzikálně-chemické separační metody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cs-CZ" sz="2100" dirty="0"/>
              <a:t>Rozdělní analytu mezi dvě fáze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cs-CZ" sz="2100" dirty="0"/>
              <a:t>Stacionární (nepohyblivá)</a:t>
            </a:r>
          </a:p>
          <a:p>
            <a:pPr lvl="1">
              <a:lnSpc>
                <a:spcPct val="170000"/>
              </a:lnSpc>
              <a:spcBef>
                <a:spcPts val="0"/>
              </a:spcBef>
            </a:pPr>
            <a:r>
              <a:rPr lang="cs-CZ" sz="2100" dirty="0"/>
              <a:t>Mobilní (pohyblivá)</a:t>
            </a:r>
          </a:p>
          <a:p>
            <a:pPr lvl="2">
              <a:lnSpc>
                <a:spcPct val="170000"/>
              </a:lnSpc>
              <a:spcBef>
                <a:spcPts val="0"/>
              </a:spcBef>
            </a:pPr>
            <a:endParaRPr lang="cs-CZ" baseline="-25000" dirty="0"/>
          </a:p>
          <a:p>
            <a:pPr marL="0" lvl="2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cs-CZ" sz="2100" b="1" dirty="0"/>
              <a:t>Hmotnostní spektrometrie</a:t>
            </a:r>
          </a:p>
          <a:p>
            <a:pPr marL="342900" lvl="2" indent="-342900">
              <a:lnSpc>
                <a:spcPct val="170000"/>
              </a:lnSpc>
              <a:spcBef>
                <a:spcPts val="0"/>
              </a:spcBef>
            </a:pPr>
            <a:r>
              <a:rPr lang="cs-CZ" sz="1800" dirty="0"/>
              <a:t>Vytváření  iontů analytů a jejich následné rozdělení podle poměru hmota/náboj - m/z</a:t>
            </a:r>
          </a:p>
          <a:p>
            <a:pPr marL="342900" lvl="2" indent="-342900">
              <a:lnSpc>
                <a:spcPct val="170000"/>
              </a:lnSpc>
              <a:spcBef>
                <a:spcPts val="0"/>
              </a:spcBef>
            </a:pPr>
            <a:r>
              <a:rPr lang="cs-CZ" sz="1800" dirty="0"/>
              <a:t>Kvalitativní i kvantitativní analýza na základě atomové či molekulární struktury organických i anorganických molekul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endParaRPr lang="cs-CZ" baseline="-25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398C48-6869-47B2-BA8A-42766E940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360" y="3124200"/>
            <a:ext cx="235807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1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C8BCBA-7C0B-4B0E-ADBC-935F2B5F3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740967"/>
            <a:ext cx="8911687" cy="540000"/>
          </a:xfrm>
        </p:spPr>
        <p:txBody>
          <a:bodyPr>
            <a:noAutofit/>
          </a:bodyPr>
          <a:lstStyle/>
          <a:p>
            <a:r>
              <a:rPr lang="cs-CZ" sz="3200" dirty="0"/>
              <a:t>Kapalinový chromatograf</a:t>
            </a:r>
          </a:p>
        </p:txBody>
      </p:sp>
      <p:sp>
        <p:nvSpPr>
          <p:cNvPr id="16" name="Zástupný symbol pro text 15">
            <a:extLst>
              <a:ext uri="{FF2B5EF4-FFF2-40B4-BE49-F238E27FC236}">
                <a16:creationId xmlns:a16="http://schemas.microsoft.com/office/drawing/2014/main" id="{2BE988A8-156E-48EA-8E98-D603F9DD9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3939" y="1317401"/>
            <a:ext cx="3992732" cy="576262"/>
          </a:xfrm>
        </p:spPr>
        <p:txBody>
          <a:bodyPr/>
          <a:lstStyle/>
          <a:p>
            <a:r>
              <a:rPr lang="cs-CZ"/>
              <a:t>Zásobníky mobilní fáze</a:t>
            </a:r>
          </a:p>
        </p:txBody>
      </p:sp>
      <p:sp>
        <p:nvSpPr>
          <p:cNvPr id="18" name="Zástupný symbol pro text 17">
            <a:extLst>
              <a:ext uri="{FF2B5EF4-FFF2-40B4-BE49-F238E27FC236}">
                <a16:creationId xmlns:a16="http://schemas.microsoft.com/office/drawing/2014/main" id="{3067E376-107E-4284-A6EE-38DBD4CBD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33721" y="1975089"/>
            <a:ext cx="3999001" cy="576262"/>
          </a:xfrm>
        </p:spPr>
        <p:txBody>
          <a:bodyPr/>
          <a:lstStyle/>
          <a:p>
            <a:r>
              <a:rPr lang="cs-CZ" err="1"/>
              <a:t>Degasér</a:t>
            </a:r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11B0E5-34B5-41FB-9E00-6B8B4CB32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76681" y="2528966"/>
            <a:ext cx="5144728" cy="2893910"/>
          </a:xfrm>
          <a:prstGeom prst="rect">
            <a:avLst/>
          </a:prstGeom>
        </p:spPr>
      </p:pic>
      <p:sp>
        <p:nvSpPr>
          <p:cNvPr id="20" name="Zástupný symbol pro text 17">
            <a:extLst>
              <a:ext uri="{FF2B5EF4-FFF2-40B4-BE49-F238E27FC236}">
                <a16:creationId xmlns:a16="http://schemas.microsoft.com/office/drawing/2014/main" id="{AB344095-B80D-4F51-B995-05EE5C78BEF9}"/>
              </a:ext>
            </a:extLst>
          </p:cNvPr>
          <p:cNvSpPr txBox="1">
            <a:spLocks/>
          </p:cNvSpPr>
          <p:nvPr/>
        </p:nvSpPr>
        <p:spPr>
          <a:xfrm>
            <a:off x="6882296" y="2598291"/>
            <a:ext cx="3999001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Pumpy</a:t>
            </a:r>
          </a:p>
        </p:txBody>
      </p:sp>
      <p:sp>
        <p:nvSpPr>
          <p:cNvPr id="21" name="Zástupný symbol pro text 17">
            <a:extLst>
              <a:ext uri="{FF2B5EF4-FFF2-40B4-BE49-F238E27FC236}">
                <a16:creationId xmlns:a16="http://schemas.microsoft.com/office/drawing/2014/main" id="{E3F1B605-58D3-4048-835F-97093D0541C2}"/>
              </a:ext>
            </a:extLst>
          </p:cNvPr>
          <p:cNvSpPr txBox="1">
            <a:spLocks/>
          </p:cNvSpPr>
          <p:nvPr/>
        </p:nvSpPr>
        <p:spPr>
          <a:xfrm>
            <a:off x="6833721" y="3267962"/>
            <a:ext cx="3999001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err="1"/>
              <a:t>Autosampler</a:t>
            </a:r>
            <a:endParaRPr lang="cs-CZ"/>
          </a:p>
        </p:txBody>
      </p:sp>
      <p:sp>
        <p:nvSpPr>
          <p:cNvPr id="22" name="Zástupný symbol pro text 17">
            <a:extLst>
              <a:ext uri="{FF2B5EF4-FFF2-40B4-BE49-F238E27FC236}">
                <a16:creationId xmlns:a16="http://schemas.microsoft.com/office/drawing/2014/main" id="{EEC26831-8D9B-47AF-B0B0-2675F590628E}"/>
              </a:ext>
            </a:extLst>
          </p:cNvPr>
          <p:cNvSpPr txBox="1">
            <a:spLocks/>
          </p:cNvSpPr>
          <p:nvPr/>
        </p:nvSpPr>
        <p:spPr>
          <a:xfrm>
            <a:off x="6797670" y="5098028"/>
            <a:ext cx="3999001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Kolony</a:t>
            </a:r>
          </a:p>
        </p:txBody>
      </p: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B74CD442-825A-4A7E-9E2B-F9CF0042AFDA}"/>
              </a:ext>
            </a:extLst>
          </p:cNvPr>
          <p:cNvCxnSpPr>
            <a:stCxn id="16" idx="1"/>
          </p:cNvCxnSpPr>
          <p:nvPr/>
        </p:nvCxnSpPr>
        <p:spPr>
          <a:xfrm flipH="1">
            <a:off x="5279923" y="1605532"/>
            <a:ext cx="152401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393C67E5-3184-40A6-B013-4CB20A3AE303}"/>
              </a:ext>
            </a:extLst>
          </p:cNvPr>
          <p:cNvCxnSpPr/>
          <p:nvPr/>
        </p:nvCxnSpPr>
        <p:spPr>
          <a:xfrm flipH="1">
            <a:off x="5333992" y="2377364"/>
            <a:ext cx="152401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561B93B8-44B3-4A30-B000-3F72F609EB08}"/>
              </a:ext>
            </a:extLst>
          </p:cNvPr>
          <p:cNvCxnSpPr>
            <a:cxnSpLocks/>
          </p:cNvCxnSpPr>
          <p:nvPr/>
        </p:nvCxnSpPr>
        <p:spPr>
          <a:xfrm flipH="1">
            <a:off x="5238750" y="2377364"/>
            <a:ext cx="1594972" cy="24980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7A7AD129-42D3-401F-92C2-C3ADE75B40C1}"/>
              </a:ext>
            </a:extLst>
          </p:cNvPr>
          <p:cNvCxnSpPr/>
          <p:nvPr/>
        </p:nvCxnSpPr>
        <p:spPr>
          <a:xfrm flipH="1">
            <a:off x="5358280" y="2972872"/>
            <a:ext cx="152401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CBC39F91-7AFA-453C-8D29-47C87A3AAA29}"/>
              </a:ext>
            </a:extLst>
          </p:cNvPr>
          <p:cNvCxnSpPr>
            <a:cxnSpLocks/>
          </p:cNvCxnSpPr>
          <p:nvPr/>
        </p:nvCxnSpPr>
        <p:spPr>
          <a:xfrm flipH="1">
            <a:off x="4649045" y="3005963"/>
            <a:ext cx="2160391" cy="23903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ástupný symbol pro text 17">
            <a:extLst>
              <a:ext uri="{FF2B5EF4-FFF2-40B4-BE49-F238E27FC236}">
                <a16:creationId xmlns:a16="http://schemas.microsoft.com/office/drawing/2014/main" id="{42CB851B-7198-4DA9-AEEE-4E30DB67D9E3}"/>
              </a:ext>
            </a:extLst>
          </p:cNvPr>
          <p:cNvSpPr txBox="1">
            <a:spLocks/>
          </p:cNvSpPr>
          <p:nvPr/>
        </p:nvSpPr>
        <p:spPr>
          <a:xfrm>
            <a:off x="6815695" y="4254591"/>
            <a:ext cx="3999001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Ventily</a:t>
            </a:r>
          </a:p>
        </p:txBody>
      </p:sp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DDE6EF83-6F78-4440-AF9E-A79BC009A5CD}"/>
              </a:ext>
            </a:extLst>
          </p:cNvPr>
          <p:cNvCxnSpPr>
            <a:cxnSpLocks/>
          </p:cNvCxnSpPr>
          <p:nvPr/>
        </p:nvCxnSpPr>
        <p:spPr>
          <a:xfrm flipH="1">
            <a:off x="5633884" y="4542722"/>
            <a:ext cx="1248412" cy="8434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83B9F9C0-A745-4C1C-9B47-5BD5A000EE2B}"/>
              </a:ext>
            </a:extLst>
          </p:cNvPr>
          <p:cNvCxnSpPr>
            <a:cxnSpLocks/>
          </p:cNvCxnSpPr>
          <p:nvPr/>
        </p:nvCxnSpPr>
        <p:spPr>
          <a:xfrm flipH="1">
            <a:off x="3834583" y="4542722"/>
            <a:ext cx="3047713" cy="7310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se šipkou 38">
            <a:extLst>
              <a:ext uri="{FF2B5EF4-FFF2-40B4-BE49-F238E27FC236}">
                <a16:creationId xmlns:a16="http://schemas.microsoft.com/office/drawing/2014/main" id="{4DFC2D97-C44C-4C66-80C1-94E1EACEF110}"/>
              </a:ext>
            </a:extLst>
          </p:cNvPr>
          <p:cNvCxnSpPr>
            <a:cxnSpLocks/>
          </p:cNvCxnSpPr>
          <p:nvPr/>
        </p:nvCxnSpPr>
        <p:spPr>
          <a:xfrm flipH="1">
            <a:off x="5279923" y="5474200"/>
            <a:ext cx="1553798" cy="57898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se šipkou 42">
            <a:extLst>
              <a:ext uri="{FF2B5EF4-FFF2-40B4-BE49-F238E27FC236}">
                <a16:creationId xmlns:a16="http://schemas.microsoft.com/office/drawing/2014/main" id="{33638B0B-5501-41E6-A812-052F8D7E5FCB}"/>
              </a:ext>
            </a:extLst>
          </p:cNvPr>
          <p:cNvCxnSpPr>
            <a:cxnSpLocks/>
          </p:cNvCxnSpPr>
          <p:nvPr/>
        </p:nvCxnSpPr>
        <p:spPr>
          <a:xfrm flipH="1">
            <a:off x="4548189" y="5496335"/>
            <a:ext cx="2261246" cy="45684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>
            <a:extLst>
              <a:ext uri="{FF2B5EF4-FFF2-40B4-BE49-F238E27FC236}">
                <a16:creationId xmlns:a16="http://schemas.microsoft.com/office/drawing/2014/main" id="{179CAF71-2595-4847-9ECC-67104318450B}"/>
              </a:ext>
            </a:extLst>
          </p:cNvPr>
          <p:cNvCxnSpPr/>
          <p:nvPr/>
        </p:nvCxnSpPr>
        <p:spPr>
          <a:xfrm flipH="1">
            <a:off x="5367757" y="3626398"/>
            <a:ext cx="152401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45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44E36B9F7D8AB41B5E2EA6E5A4F64A5" ma:contentTypeVersion="12" ma:contentTypeDescription="Vytvoří nový dokument" ma:contentTypeScope="" ma:versionID="d7518cbeb0a585721d9cbfef7e5b1e9e">
  <xsd:schema xmlns:xsd="http://www.w3.org/2001/XMLSchema" xmlns:xs="http://www.w3.org/2001/XMLSchema" xmlns:p="http://schemas.microsoft.com/office/2006/metadata/properties" xmlns:ns2="103785ad-acb8-44be-9004-2dab229825aa" xmlns:ns3="8fcb8544-2e40-4f02-887e-5cd2f4e94207" targetNamespace="http://schemas.microsoft.com/office/2006/metadata/properties" ma:root="true" ma:fieldsID="3a5502a27e01d3f262a599166fba3471" ns2:_="" ns3:_="">
    <xsd:import namespace="103785ad-acb8-44be-9004-2dab229825aa"/>
    <xsd:import namespace="8fcb8544-2e40-4f02-887e-5cd2f4e942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3785ad-acb8-44be-9004-2dab229825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Značky obrázků" ma:readOnly="false" ma:fieldId="{5cf76f15-5ced-4ddc-b409-7134ff3c332f}" ma:taxonomyMulti="true" ma:sspId="b43e7359-1bb9-4f84-b037-448f316cac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b8544-2e40-4f02-887e-5cd2f4e94207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46fa252f-2bf0-4a29-bc25-c767b4f79a95}" ma:internalName="TaxCatchAll" ma:showField="CatchAllData" ma:web="8fcb8544-2e40-4f02-887e-5cd2f4e942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3785ad-acb8-44be-9004-2dab229825aa">
      <Terms xmlns="http://schemas.microsoft.com/office/infopath/2007/PartnerControls"/>
    </lcf76f155ced4ddcb4097134ff3c332f>
    <TaxCatchAll xmlns="8fcb8544-2e40-4f02-887e-5cd2f4e94207" xsi:nil="true"/>
  </documentManagement>
</p:properties>
</file>

<file path=customXml/itemProps1.xml><?xml version="1.0" encoding="utf-8"?>
<ds:datastoreItem xmlns:ds="http://schemas.openxmlformats.org/officeDocument/2006/customXml" ds:itemID="{4CC6D328-28D3-4276-B99B-DAAE0AFE44F7}"/>
</file>

<file path=customXml/itemProps2.xml><?xml version="1.0" encoding="utf-8"?>
<ds:datastoreItem xmlns:ds="http://schemas.openxmlformats.org/officeDocument/2006/customXml" ds:itemID="{90A73882-EEEE-4EE9-9796-7772CBF733A1}"/>
</file>

<file path=customXml/itemProps3.xml><?xml version="1.0" encoding="utf-8"?>
<ds:datastoreItem xmlns:ds="http://schemas.openxmlformats.org/officeDocument/2006/customXml" ds:itemID="{BEE9FA24-0AB4-4D81-BA15-2F598C238187}"/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3108</TotalTime>
  <Words>3111</Words>
  <Application>Microsoft Office PowerPoint</Application>
  <PresentationFormat>Širokoúhlá obrazovka</PresentationFormat>
  <Paragraphs>1169</Paragraphs>
  <Slides>28</Slides>
  <Notes>25</Notes>
  <HiddenSlides>0</HiddenSlides>
  <MMClips>1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7" baseType="lpstr">
      <vt:lpstr>Arial</vt:lpstr>
      <vt:lpstr>Arno Pro</vt:lpstr>
      <vt:lpstr>Calibri</vt:lpstr>
      <vt:lpstr>Cambria</vt:lpstr>
      <vt:lpstr>Cambria Math</vt:lpstr>
      <vt:lpstr>Century Gothic</vt:lpstr>
      <vt:lpstr>Times New Roman</vt:lpstr>
      <vt:lpstr>Wingdings 3</vt:lpstr>
      <vt:lpstr>Stébla</vt:lpstr>
      <vt:lpstr>Inovativní 2D-LC-MS/MS metoda pro stanovení steroidů: od konceptu k rutinnímu provozu</vt:lpstr>
      <vt:lpstr>Obsah</vt:lpstr>
      <vt:lpstr>Steroidní hormony</vt:lpstr>
      <vt:lpstr>Steroidní hormony</vt:lpstr>
      <vt:lpstr>Dexamethason</vt:lpstr>
      <vt:lpstr>LDDST</vt:lpstr>
      <vt:lpstr>Současné rutinní stanovení steroidních hormonů Imunoanalýza</vt:lpstr>
      <vt:lpstr>Kapalinová chromatografie spojená s tandemovou hmotnostní spektrometrií (LC-MS)</vt:lpstr>
      <vt:lpstr>Kapalinový chromatograf</vt:lpstr>
      <vt:lpstr>Dvojdimenzionální kapalinová chromatografie</vt:lpstr>
      <vt:lpstr>Dvojdimenzionální kapalinová chromatografie</vt:lpstr>
      <vt:lpstr>Hmotnostní spektrometrie</vt:lpstr>
      <vt:lpstr>Hmotnostní spektrometrie </vt:lpstr>
      <vt:lpstr>Stanovení steroidních hormonů a dexamethasonu</vt:lpstr>
      <vt:lpstr>Příprava vzorku</vt:lpstr>
      <vt:lpstr>Prezentace aplikace PowerPoint</vt:lpstr>
      <vt:lpstr>Parametry metody 2D-LC/MS/MS</vt:lpstr>
      <vt:lpstr>Validace </vt:lpstr>
      <vt:lpstr>Přesnost, správnost, relativní kombinovaná nejistota a opakovatelnost retenčních časů  </vt:lpstr>
      <vt:lpstr>Linearita, Detekční limit metody (MDL)  </vt:lpstr>
      <vt:lpstr>Referenční intervaly</vt:lpstr>
      <vt:lpstr>Kazuistiky</vt:lpstr>
      <vt:lpstr>Dexametazonový test</vt:lpstr>
      <vt:lpstr>Monitorace léčby blokátory steroidogeneze</vt:lpstr>
      <vt:lpstr>Prezentace aplikace PowerPoint</vt:lpstr>
      <vt:lpstr>Prezentace aplikace PowerPoint</vt:lpstr>
      <vt:lpstr>Poděkování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Stanovení Dexametasonu pomocí metody 2D­-­LC/MS/MS</dc:title>
  <dc:creator>Marcela Kotasová</dc:creator>
  <cp:lastModifiedBy>Marcela Kotasová</cp:lastModifiedBy>
  <cp:revision>102</cp:revision>
  <dcterms:created xsi:type="dcterms:W3CDTF">2020-10-06T08:31:43Z</dcterms:created>
  <dcterms:modified xsi:type="dcterms:W3CDTF">2026-03-24T00:25:50Z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63cd7f-2d21-486a-9f29-9c1683fdd175_Enabled">
    <vt:lpwstr>true</vt:lpwstr>
  </property>
  <property fmtid="{D5CDD505-2E9C-101B-9397-08002B2CF9AE}" pid="3" name="MSIP_Label_2063cd7f-2d21-486a-9f29-9c1683fdd175_SetDate">
    <vt:lpwstr>2021-10-03T15:36:46Z</vt:lpwstr>
  </property>
  <property fmtid="{D5CDD505-2E9C-101B-9397-08002B2CF9AE}" pid="4" name="MSIP_Label_2063cd7f-2d21-486a-9f29-9c1683fdd175_Method">
    <vt:lpwstr>Standard</vt:lpwstr>
  </property>
  <property fmtid="{D5CDD505-2E9C-101B-9397-08002B2CF9AE}" pid="5" name="MSIP_Label_2063cd7f-2d21-486a-9f29-9c1683fdd175_Name">
    <vt:lpwstr>2063cd7f-2d21-486a-9f29-9c1683fdd175</vt:lpwstr>
  </property>
  <property fmtid="{D5CDD505-2E9C-101B-9397-08002B2CF9AE}" pid="6" name="MSIP_Label_2063cd7f-2d21-486a-9f29-9c1683fdd175_SiteId">
    <vt:lpwstr>0f277086-d4e0-4971-bc1a-bbc5df0eb246</vt:lpwstr>
  </property>
  <property fmtid="{D5CDD505-2E9C-101B-9397-08002B2CF9AE}" pid="7" name="MSIP_Label_2063cd7f-2d21-486a-9f29-9c1683fdd175_ActionId">
    <vt:lpwstr>7d724005-01a0-4fd3-8c84-4c760be91738</vt:lpwstr>
  </property>
  <property fmtid="{D5CDD505-2E9C-101B-9397-08002B2CF9AE}" pid="8" name="MSIP_Label_2063cd7f-2d21-486a-9f29-9c1683fdd175_ContentBits">
    <vt:lpwstr>0</vt:lpwstr>
  </property>
  <property fmtid="{D5CDD505-2E9C-101B-9397-08002B2CF9AE}" pid="9" name="ContentTypeId">
    <vt:lpwstr>0x010100D44E36B9F7D8AB41B5E2EA6E5A4F64A5</vt:lpwstr>
  </property>
</Properties>
</file>