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3" r:id="rId2"/>
  </p:sldMasterIdLst>
  <p:notesMasterIdLst>
    <p:notesMasterId r:id="rId18"/>
  </p:notesMasterIdLst>
  <p:sldIdLst>
    <p:sldId id="256" r:id="rId3"/>
    <p:sldId id="457" r:id="rId4"/>
    <p:sldId id="458" r:id="rId5"/>
    <p:sldId id="460" r:id="rId6"/>
    <p:sldId id="459" r:id="rId7"/>
    <p:sldId id="461" r:id="rId8"/>
    <p:sldId id="463" r:id="rId9"/>
    <p:sldId id="465" r:id="rId10"/>
    <p:sldId id="466" r:id="rId11"/>
    <p:sldId id="462" r:id="rId12"/>
    <p:sldId id="467" r:id="rId13"/>
    <p:sldId id="468" r:id="rId14"/>
    <p:sldId id="456" r:id="rId15"/>
    <p:sldId id="269" r:id="rId16"/>
    <p:sldId id="4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70C6F-4972-4C7D-B640-7F033B704C0B}" type="datetimeFigureOut">
              <a:rPr lang="cs-CZ" smtClean="0"/>
              <a:t>23.3.2026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21397-9BC3-4AAE-94A3-1E2DDC5D80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34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405F28C4-C73F-86C4-99D5-534DA39BC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99DED7-327C-4E24-9ACC-6A898814BCA2}" type="slidenum">
              <a:rPr lang="cs-CZ" altLang="cs-CZ" sz="1200">
                <a:latin typeface="Arial" panose="020B0604020202020204" pitchFamily="34" charset="0"/>
              </a:rPr>
              <a:pPr/>
              <a:t>2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04567E4B-524E-6B9A-B9E9-1AB2B8C9CF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6E158651-32B8-191E-6684-136D48321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DS and 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21397-9BC3-4AAE-94A3-1E2DDC5D802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61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46437A9-1714-4616-92A5-EBB79885B98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01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7686-6355-0DB3-1999-197BBC13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EAF8-2F11-430D-9608-CD875C9E02BC}" type="datetimeFigureOut">
              <a:rPr lang="en-US"/>
              <a:pPr>
                <a:defRPr/>
              </a:pPr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69C46-48FA-89DA-F031-B8723442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0B5C9-7C76-1F0D-B1E0-6A64A5F5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050E9-F265-4028-8961-A83AA5B86D9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21664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B9B4D-9E28-2CA0-7E65-468E8BDD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D4FE7-2932-4ED9-9847-C3F68C71F450}" type="datetimeFigureOut">
              <a:rPr lang="en-US"/>
              <a:pPr>
                <a:defRPr/>
              </a:pPr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0028C-7D0A-8A40-06BD-CFEF6492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B7D07-DB0C-0ED0-E274-4137BEE8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B74C7-B4FA-477E-A89D-A09DBB19BC0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5692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A3655-7C87-CAE4-D024-6CB82374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6001A-3E3B-4250-B7EB-C4C9F4E20889}" type="datetimeFigureOut">
              <a:rPr lang="en-US"/>
              <a:pPr>
                <a:defRPr/>
              </a:pPr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713B4-FAA9-97FB-80DE-FAA9B10E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359A6-FBD4-02DF-C463-17ADDD07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F3896-7647-4E11-AA6E-9A83B19C3FF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45485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4D66B4-1473-7B46-AD15-200A7167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95AA7-259E-40FE-AA27-48AB699549AE}" type="datetimeFigureOut">
              <a:rPr lang="en-US"/>
              <a:pPr>
                <a:defRPr/>
              </a:pPr>
              <a:t>3/23/2026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4F6A89-08F5-3409-8255-041CF33F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487B08-2F56-7A04-0B1A-2CD858F1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99E3F-2983-4874-83B8-E2FF990CA3C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432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D2E66C-97A5-8687-3A8F-6E3FCFF1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69C0F-2318-4E99-86F8-3B1CDB21D243}" type="datetimeFigureOut">
              <a:rPr lang="en-US"/>
              <a:pPr>
                <a:defRPr/>
              </a:pPr>
              <a:t>3/23/2026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6A8F4D-2EC4-F66A-E33D-81CA7C0BE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85E9FC-44B6-C7B8-59A5-0032A931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4E4C1-836D-42C0-8D88-8974CE2F6C2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87207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A835D2-9301-DA21-4394-5A2B0C54E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18895-5028-409A-A53B-9405DAC83289}" type="datetimeFigureOut">
              <a:rPr lang="en-US"/>
              <a:pPr>
                <a:defRPr/>
              </a:pPr>
              <a:t>3/23/2026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67A671-93DB-43B7-B6A8-AFE782A8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29CDC9-94CE-3662-8773-0601B8D0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97F93-6240-42E9-9E86-6B01A5CE0D1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9699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7658593-A73E-773D-5914-4AD88C55D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638C4-0CB5-4563-AA8A-73FF212FBADE}" type="datetimeFigureOut">
              <a:rPr lang="en-US"/>
              <a:pPr>
                <a:defRPr/>
              </a:pPr>
              <a:t>3/23/2026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601451-E9F4-074D-EA6C-6ADB8908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81BAB9-F336-8342-691C-47494618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1DC1E-D606-4391-85FC-6D712A4241A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6258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042DD0-16C2-5749-5DC6-480E6071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D528-F357-4C33-A39D-380C133F5E9F}" type="datetimeFigureOut">
              <a:rPr lang="en-US"/>
              <a:pPr>
                <a:defRPr/>
              </a:pPr>
              <a:t>3/23/2026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5DDBA5-D8FB-DB78-08C4-6E29F542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5D1565-6EB8-2DE4-E736-7173824E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2BD56-1397-4A06-8D43-354D32FACEB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12909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BBEF66-1134-A787-9FE9-F3E7A19A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785F-ACE3-4279-B46E-5E2F6BB7C78F}" type="datetimeFigureOut">
              <a:rPr lang="en-US"/>
              <a:pPr>
                <a:defRPr/>
              </a:pPr>
              <a:t>3/23/2026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FFB348-C997-5D02-042C-4CC23215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3AAAF2-B2D1-61C9-D497-24EC0D93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C09E2-3881-493F-BE39-24CE2D41C15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66967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10A96-FE0B-4E90-C104-E5D4ACB1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9E67C-CD34-411D-B76F-DACCEF9C8425}" type="datetimeFigureOut">
              <a:rPr lang="en-US"/>
              <a:pPr>
                <a:defRPr/>
              </a:pPr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1E8B8-31D3-6B6B-3F34-6CEAF803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6837A-BAFE-4DFE-9E3B-EB5DC2A9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D4EB6-3250-4C13-9E85-053F75C2CBD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91803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BAFEF-E848-2C9C-39AB-FF428E09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23450-B434-4641-89A6-290F6D3C7A05}" type="datetimeFigureOut">
              <a:rPr lang="en-US"/>
              <a:pPr>
                <a:defRPr/>
              </a:pPr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6C47F-9186-18E2-4BCB-DEA15C0C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3A6E5-E93E-DA87-5D5C-A7CB7B69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5B489-D73E-4CCF-AC9A-73A5A1A1114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6327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3/23/2026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02759D-4194-64D0-1F0C-76A9DA3982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Master title style</a:t>
            </a:r>
            <a:endParaRPr lang="en-US" altLang="cs-CZ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AD5E10F-D5AD-494A-D5EB-D3AFB66E7F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Master text styles</a:t>
            </a:r>
          </a:p>
          <a:p>
            <a:pPr lvl="1"/>
            <a:r>
              <a:rPr lang="en-GB" altLang="cs-CZ"/>
              <a:t>Second level</a:t>
            </a:r>
          </a:p>
          <a:p>
            <a:pPr lvl="2"/>
            <a:r>
              <a:rPr lang="en-GB" altLang="cs-CZ"/>
              <a:t>Third level</a:t>
            </a:r>
          </a:p>
          <a:p>
            <a:pPr lvl="3"/>
            <a:r>
              <a:rPr lang="en-GB" altLang="cs-CZ"/>
              <a:t>Fourth level</a:t>
            </a:r>
          </a:p>
          <a:p>
            <a:pPr lvl="4"/>
            <a:r>
              <a:rPr lang="en-GB" altLang="cs-CZ"/>
              <a:t>Fifth level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5ECF-DD50-C4E8-C5B6-6B7236A03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7C7AEB-2AA2-4054-B437-165E7968621F}" type="datetimeFigureOut">
              <a:rPr lang="en-US"/>
              <a:pPr>
                <a:defRPr/>
              </a:pPr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B6331-7542-DA7E-B888-CE1279176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F28E6-6297-F276-A370-EA029650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C32F629-BBE4-4CD9-A4C4-B532C15BC00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5411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E51B8-133D-3C85-FBA2-11F1229CD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7200" dirty="0"/>
              <a:t>Stanovení protilátek proti cytoplazmě neutrofilů v průběhů let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893101-A234-62CA-83A8-237D267989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Helena Posová</a:t>
            </a:r>
          </a:p>
          <a:p>
            <a:r>
              <a:rPr lang="cs-CZ" dirty="0"/>
              <a:t>Imunologická laboratoř KIA ÚLBLD VFN a 1.LF UK Praha</a:t>
            </a:r>
          </a:p>
        </p:txBody>
      </p:sp>
    </p:spTree>
    <p:extLst>
      <p:ext uri="{BB962C8B-B14F-4D97-AF65-F5344CB8AC3E}">
        <p14:creationId xmlns:p14="http://schemas.microsoft.com/office/powerpoint/2010/main" val="372416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1DFBB-92BF-30F4-F7BA-A57A4006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Současnost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C931A4B-9066-1224-F580-57AD747A35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3957" y="1778359"/>
            <a:ext cx="10949279" cy="40010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Metody stanovení: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Nepřímá imunofluorescence (NIF):</a:t>
            </a: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Prvotní screeningový test,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cs-CZ" altLang="cs-CZ" sz="3200" dirty="0">
                <a:solidFill>
                  <a:srgbClr val="0A0A0A"/>
                </a:solidFill>
                <a:latin typeface="Google Sans"/>
              </a:rPr>
              <a:t>   </a:t>
            </a: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který určuje vzor fluorescence (</a:t>
            </a:r>
            <a:r>
              <a:rPr kumimoji="0" lang="cs-CZ" altLang="cs-CZ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cANCA</a:t>
            </a: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cs-CZ" altLang="cs-CZ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pANCA</a:t>
            </a: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</a:t>
            </a:r>
            <a:r>
              <a:rPr kumimoji="0" lang="cs-CZ" altLang="cs-CZ" sz="3200" b="0" i="0" u="none" strike="noStrike" cap="none" normalizeH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– </a:t>
            </a:r>
            <a:r>
              <a:rPr kumimoji="0" lang="cs-CZ" altLang="cs-CZ" sz="3200" b="0" i="1" u="none" strike="noStrike" cap="none" normalizeH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doporučení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cs-CZ" altLang="cs-CZ" sz="3200" i="1" dirty="0">
                <a:solidFill>
                  <a:srgbClr val="0A0A0A"/>
                </a:solidFill>
                <a:latin typeface="Google Sans"/>
              </a:rPr>
              <a:t>   </a:t>
            </a:r>
            <a:r>
              <a:rPr kumimoji="0" lang="cs-CZ" altLang="cs-CZ" sz="3200" b="0" i="1" u="none" strike="noStrike" cap="none" normalizeH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odborné společnosti 2023 – jen pro atypické ANCA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cs-CZ" altLang="cs-CZ" sz="3200" b="0" i="1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ELISA/CLIA:</a:t>
            </a: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Specifické metody pro potvrzení přítomnosti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protilátek proti MPO nebo PR3</a:t>
            </a:r>
            <a:r>
              <a:rPr kumimoji="0" lang="cs-CZ" altLang="cs-CZ" sz="3200" b="0" i="0" u="none" strike="noStrike" cap="none" normalizeH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   - základní test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2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4EFD5F-14DC-A2A8-96B9-B37CEF00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963038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ANCA </a:t>
            </a:r>
            <a:r>
              <a:rPr lang="cs-CZ" sz="4000" dirty="0" err="1"/>
              <a:t>hypotÉzy</a:t>
            </a:r>
            <a:endParaRPr lang="cs-CZ" sz="4000" dirty="0"/>
          </a:p>
        </p:txBody>
      </p:sp>
      <p:pic>
        <p:nvPicPr>
          <p:cNvPr id="5" name="Zástupný obsah 4" descr="Obsah obrázku Náušnice, snímek obrazovky">
            <a:extLst>
              <a:ext uri="{FF2B5EF4-FFF2-40B4-BE49-F238E27FC236}">
                <a16:creationId xmlns:a16="http://schemas.microsoft.com/office/drawing/2014/main" id="{822A5FC3-0686-5A55-8944-8C79B63E6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727" y="963038"/>
            <a:ext cx="9877425" cy="490274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7179A3A-B791-C4A3-01D7-88D57ECEFE4B}"/>
              </a:ext>
            </a:extLst>
          </p:cNvPr>
          <p:cNvSpPr txBox="1"/>
          <p:nvPr/>
        </p:nvSpPr>
        <p:spPr>
          <a:xfrm>
            <a:off x="836579" y="6147881"/>
            <a:ext cx="1029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Giacomo </a:t>
            </a:r>
            <a:r>
              <a:rPr lang="cs-CZ" sz="1200" i="1" dirty="0" err="1"/>
              <a:t>Ramponi</a:t>
            </a:r>
            <a:r>
              <a:rPr lang="cs-CZ" sz="1200" i="1" dirty="0"/>
              <a:t>, et al </a:t>
            </a:r>
            <a:r>
              <a:rPr lang="cs-CZ" sz="1200" i="1" dirty="0" err="1"/>
              <a:t>The</a:t>
            </a:r>
            <a:r>
              <a:rPr lang="cs-CZ" sz="1200" i="1" dirty="0"/>
              <a:t> biology, </a:t>
            </a:r>
            <a:r>
              <a:rPr lang="cs-CZ" sz="1200" i="1" dirty="0" err="1"/>
              <a:t>pathogenetic</a:t>
            </a:r>
            <a:r>
              <a:rPr lang="cs-CZ" sz="1200" i="1" dirty="0"/>
              <a:t> role, </a:t>
            </a:r>
            <a:r>
              <a:rPr lang="cs-CZ" sz="1200" i="1" dirty="0" err="1"/>
              <a:t>clinical</a:t>
            </a:r>
            <a:r>
              <a:rPr lang="cs-CZ" sz="1200" i="1" dirty="0"/>
              <a:t> </a:t>
            </a:r>
            <a:r>
              <a:rPr lang="cs-CZ" sz="1200" i="1" dirty="0" err="1"/>
              <a:t>implications</a:t>
            </a:r>
            <a:r>
              <a:rPr lang="cs-CZ" sz="1200" i="1" dirty="0"/>
              <a:t>, and open </a:t>
            </a:r>
            <a:r>
              <a:rPr lang="cs-CZ" sz="1200" i="1" dirty="0" err="1"/>
              <a:t>issues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serum</a:t>
            </a:r>
            <a:r>
              <a:rPr lang="cs-CZ" sz="1200" i="1" dirty="0"/>
              <a:t> anti-</a:t>
            </a:r>
            <a:r>
              <a:rPr lang="cs-CZ" sz="1200" i="1" dirty="0" err="1"/>
              <a:t>neutrophil</a:t>
            </a:r>
            <a:r>
              <a:rPr lang="cs-CZ" sz="1200" i="1" dirty="0"/>
              <a:t> </a:t>
            </a:r>
            <a:r>
              <a:rPr lang="cs-CZ" sz="1200" i="1" dirty="0" err="1"/>
              <a:t>cytoplasmic</a:t>
            </a:r>
            <a:r>
              <a:rPr lang="cs-CZ" sz="1200" i="1" dirty="0"/>
              <a:t> </a:t>
            </a:r>
            <a:r>
              <a:rPr lang="cs-CZ" sz="1200" i="1" dirty="0" err="1"/>
              <a:t>antibodies</a:t>
            </a:r>
            <a:r>
              <a:rPr lang="cs-CZ" sz="1200" i="1" dirty="0"/>
              <a:t>,   </a:t>
            </a:r>
            <a:r>
              <a:rPr lang="cs-CZ" sz="1200" i="1" dirty="0" err="1"/>
              <a:t>Autoimmunity</a:t>
            </a:r>
            <a:r>
              <a:rPr lang="cs-CZ" sz="1200" i="1" dirty="0"/>
              <a:t> </a:t>
            </a:r>
            <a:r>
              <a:rPr lang="cs-CZ" sz="1200" i="1" dirty="0" err="1"/>
              <a:t>Reviews</a:t>
            </a:r>
            <a:r>
              <a:rPr lang="cs-CZ" sz="1200" i="1" dirty="0"/>
              <a:t>,  </a:t>
            </a:r>
            <a:r>
              <a:rPr lang="cs-CZ" sz="1200" i="1" dirty="0" err="1"/>
              <a:t>Volume</a:t>
            </a:r>
            <a:r>
              <a:rPr lang="cs-CZ" sz="1200" i="1" dirty="0"/>
              <a:t> 20, </a:t>
            </a:r>
            <a:r>
              <a:rPr lang="cs-CZ" sz="1200" i="1" dirty="0" err="1"/>
              <a:t>Issue</a:t>
            </a:r>
            <a:r>
              <a:rPr lang="cs-CZ" sz="1200" i="1" dirty="0"/>
              <a:t> 3, 2021,</a:t>
            </a:r>
          </a:p>
        </p:txBody>
      </p:sp>
    </p:spTree>
    <p:extLst>
      <p:ext uri="{BB962C8B-B14F-4D97-AF65-F5344CB8AC3E}">
        <p14:creationId xmlns:p14="http://schemas.microsoft.com/office/powerpoint/2010/main" val="297561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54867-2522-7A26-2E0A-3A3EC819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061" y="-98993"/>
            <a:ext cx="10058400" cy="1069954"/>
          </a:xfrm>
        </p:spPr>
        <p:txBody>
          <a:bodyPr/>
          <a:lstStyle/>
          <a:p>
            <a:pPr algn="ctr"/>
            <a:r>
              <a:rPr lang="cs-CZ" dirty="0"/>
              <a:t>Patogeneze AAV Hypotézy</a:t>
            </a:r>
          </a:p>
        </p:txBody>
      </p:sp>
      <p:pic>
        <p:nvPicPr>
          <p:cNvPr id="5" name="Zástupný obsah 4" descr="Obsah obrázku Módní doplňky, kruh, náhrdelník&#10;&#10;Popis byl vytvořen automaticky">
            <a:extLst>
              <a:ext uri="{FF2B5EF4-FFF2-40B4-BE49-F238E27FC236}">
                <a16:creationId xmlns:a16="http://schemas.microsoft.com/office/drawing/2014/main" id="{CD14DDC1-6F38-C383-0FB5-652F25130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7909" y="970962"/>
            <a:ext cx="8531258" cy="526015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9D7A1F6-4A66-BF86-4A2D-2C74E05A2A78}"/>
              </a:ext>
            </a:extLst>
          </p:cNvPr>
          <p:cNvSpPr txBox="1"/>
          <p:nvPr/>
        </p:nvSpPr>
        <p:spPr>
          <a:xfrm>
            <a:off x="348791" y="6231118"/>
            <a:ext cx="1094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Xiao</a:t>
            </a:r>
            <a:r>
              <a:rPr lang="cs-CZ" sz="1400" i="1" dirty="0"/>
              <a:t>-Jing Sun et al </a:t>
            </a:r>
            <a:r>
              <a:rPr lang="cs-CZ" sz="1400" i="1" dirty="0" err="1"/>
              <a:t>Pathogenesis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anti-</a:t>
            </a:r>
            <a:r>
              <a:rPr lang="cs-CZ" sz="1400" i="1" dirty="0" err="1"/>
              <a:t>neutrophil</a:t>
            </a:r>
            <a:r>
              <a:rPr lang="cs-CZ" sz="1400" i="1" dirty="0"/>
              <a:t> </a:t>
            </a:r>
            <a:r>
              <a:rPr lang="cs-CZ" sz="1400" i="1" dirty="0" err="1"/>
              <a:t>cytoplasmic</a:t>
            </a:r>
            <a:r>
              <a:rPr lang="cs-CZ" sz="1400" i="1" dirty="0"/>
              <a:t> </a:t>
            </a:r>
            <a:r>
              <a:rPr lang="cs-CZ" sz="1400" i="1" dirty="0" err="1"/>
              <a:t>antibody</a:t>
            </a:r>
            <a:r>
              <a:rPr lang="cs-CZ" sz="1400" i="1" dirty="0"/>
              <a:t> </a:t>
            </a:r>
            <a:r>
              <a:rPr lang="cs-CZ" sz="1400" i="1" dirty="0" err="1"/>
              <a:t>associated</a:t>
            </a:r>
            <a:r>
              <a:rPr lang="cs-CZ" sz="1400" i="1" dirty="0"/>
              <a:t> </a:t>
            </a:r>
            <a:r>
              <a:rPr lang="cs-CZ" sz="1400" i="1" dirty="0" err="1"/>
              <a:t>vasculitis</a:t>
            </a:r>
            <a:r>
              <a:rPr lang="cs-CZ" sz="1400" i="1" dirty="0"/>
              <a:t>. </a:t>
            </a:r>
            <a:r>
              <a:rPr lang="cs-CZ" sz="1400" i="1" dirty="0" err="1"/>
              <a:t>Rheumatology</a:t>
            </a:r>
            <a:r>
              <a:rPr lang="cs-CZ" sz="1400" i="1" dirty="0"/>
              <a:t> and </a:t>
            </a:r>
            <a:r>
              <a:rPr lang="cs-CZ" sz="1400" i="1" dirty="0" err="1"/>
              <a:t>immunology</a:t>
            </a:r>
            <a:r>
              <a:rPr lang="cs-CZ" sz="1400" i="1" dirty="0"/>
              <a:t> </a:t>
            </a:r>
            <a:r>
              <a:rPr lang="cs-CZ" sz="1400" i="1" dirty="0" err="1"/>
              <a:t>research</a:t>
            </a:r>
            <a:r>
              <a:rPr lang="en-US" sz="1400" i="1" dirty="0"/>
              <a:t> 4(1) • 2023 • 11–21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41822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Obr2 C-ANCA">
            <a:extLst>
              <a:ext uri="{FF2B5EF4-FFF2-40B4-BE49-F238E27FC236}">
                <a16:creationId xmlns:a16="http://schemas.microsoft.com/office/drawing/2014/main" id="{3EA7915B-07A0-BE3E-C664-341086E7E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500563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3">
            <a:extLst>
              <a:ext uri="{FF2B5EF4-FFF2-40B4-BE49-F238E27FC236}">
                <a16:creationId xmlns:a16="http://schemas.microsoft.com/office/drawing/2014/main" id="{07EE33CD-7C71-8182-90EF-1F5BB34C5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090" y="4221164"/>
            <a:ext cx="396454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/>
              <a:t>C-ANCA</a:t>
            </a:r>
          </a:p>
          <a:p>
            <a:pPr algn="ctr"/>
            <a:endParaRPr lang="cs-CZ" altLang="cs-CZ"/>
          </a:p>
          <a:p>
            <a:pPr algn="ctr"/>
            <a:r>
              <a:rPr lang="cs-CZ" altLang="cs-CZ" sz="1600"/>
              <a:t>centrální cytoplasmatická imunofluorescence </a:t>
            </a:r>
          </a:p>
          <a:p>
            <a:pPr algn="ctr"/>
            <a:r>
              <a:rPr lang="cs-CZ" altLang="cs-CZ" sz="1600"/>
              <a:t>s centrální interlobulární akcentací</a:t>
            </a:r>
          </a:p>
          <a:p>
            <a:pPr algn="ctr"/>
            <a:endParaRPr lang="cs-CZ" altLang="cs-CZ"/>
          </a:p>
          <a:p>
            <a:pPr algn="ctr"/>
            <a:r>
              <a:rPr lang="cs-CZ" altLang="cs-CZ"/>
              <a:t>terčový antigen: proteináza 3</a:t>
            </a:r>
          </a:p>
        </p:txBody>
      </p:sp>
      <p:pic>
        <p:nvPicPr>
          <p:cNvPr id="66564" name="Picture 4" descr="Obr3-P-ANCA">
            <a:extLst>
              <a:ext uri="{FF2B5EF4-FFF2-40B4-BE49-F238E27FC236}">
                <a16:creationId xmlns:a16="http://schemas.microsoft.com/office/drawing/2014/main" id="{6025E68C-A26D-8AFB-D270-6F5E27CF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0"/>
            <a:ext cx="4500562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5">
            <a:extLst>
              <a:ext uri="{FF2B5EF4-FFF2-40B4-BE49-F238E27FC236}">
                <a16:creationId xmlns:a16="http://schemas.microsoft.com/office/drawing/2014/main" id="{9A289209-8887-A942-950C-D8FE9AA1E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489" y="4221163"/>
            <a:ext cx="436529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/>
              <a:t>P-ANCA</a:t>
            </a:r>
          </a:p>
          <a:p>
            <a:pPr algn="ctr"/>
            <a:endParaRPr lang="cs-CZ" altLang="cs-CZ"/>
          </a:p>
          <a:p>
            <a:pPr algn="ctr"/>
            <a:r>
              <a:rPr lang="cs-CZ" altLang="cs-CZ" sz="1600"/>
              <a:t>perinukleární imunofluorescence </a:t>
            </a:r>
          </a:p>
          <a:p>
            <a:pPr algn="ctr"/>
            <a:endParaRPr lang="cs-CZ" altLang="cs-CZ"/>
          </a:p>
          <a:p>
            <a:pPr algn="ctr"/>
            <a:endParaRPr lang="cs-CZ" altLang="cs-CZ"/>
          </a:p>
          <a:p>
            <a:pPr algn="ctr"/>
            <a:r>
              <a:rPr lang="cs-CZ" altLang="cs-CZ"/>
              <a:t>terčový antigen: myeloperoxidáza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cs-CZ" sz="2800" b="1" dirty="0">
                <a:solidFill>
                  <a:srgbClr val="FF6600"/>
                </a:solidFill>
              </a:rPr>
              <a:t>Zjednodušená </a:t>
            </a:r>
            <a:r>
              <a:rPr lang="cs-CZ" sz="2800" b="1" dirty="0" err="1">
                <a:solidFill>
                  <a:srgbClr val="FF6600"/>
                </a:solidFill>
              </a:rPr>
              <a:t>klinickopatologická</a:t>
            </a:r>
            <a:r>
              <a:rPr lang="cs-CZ" sz="2800" b="1" dirty="0">
                <a:solidFill>
                  <a:srgbClr val="FF6600"/>
                </a:solidFill>
              </a:rPr>
              <a:t> klasifikace AAV</a:t>
            </a:r>
            <a:br>
              <a:rPr lang="cs-CZ" sz="2800" b="1" dirty="0">
                <a:solidFill>
                  <a:srgbClr val="FF6600"/>
                </a:solidFill>
              </a:rPr>
            </a:br>
            <a:endParaRPr lang="cs-CZ" sz="2400" b="1" i="1" dirty="0">
              <a:solidFill>
                <a:srgbClr val="00FF00"/>
              </a:solidFill>
            </a:endParaRPr>
          </a:p>
        </p:txBody>
      </p:sp>
      <p:graphicFrame>
        <p:nvGraphicFramePr>
          <p:cNvPr id="25636" name="Group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605525"/>
              </p:ext>
            </p:extLst>
          </p:nvPr>
        </p:nvGraphicFramePr>
        <p:xfrm>
          <a:off x="1111348" y="1158240"/>
          <a:ext cx="10424160" cy="4114800"/>
        </p:xfrm>
        <a:graphic>
          <a:graphicData uri="http://schemas.openxmlformats.org/drawingml/2006/table">
            <a:tbl>
              <a:tblPr/>
              <a:tblGrid>
                <a:gridCol w="521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Wegenerova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granulomatóza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Vaskulitida  s granulomy             bez astmatu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Mikroskopická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polyangiitida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Vaskulitida  bez astmatu                    a granulomů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Syndrom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Churga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Straussové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Vaskulitida 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eosino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filií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ast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granulom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01ECDFAB-48FE-160B-C7F3-3FDD5867AD17}"/>
              </a:ext>
            </a:extLst>
          </p:cNvPr>
          <p:cNvSpPr txBox="1"/>
          <p:nvPr/>
        </p:nvSpPr>
        <p:spPr>
          <a:xfrm>
            <a:off x="5824025" y="6260123"/>
            <a:ext cx="543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Jennette</a:t>
            </a:r>
            <a:r>
              <a:rPr lang="cs-CZ" i="1" dirty="0"/>
              <a:t> a</a:t>
            </a:r>
            <a:r>
              <a:rPr lang="en-US" i="1" dirty="0" err="1"/>
              <a:t>nd</a:t>
            </a:r>
            <a:r>
              <a:rPr lang="cs-CZ" i="1" dirty="0"/>
              <a:t> </a:t>
            </a:r>
            <a:r>
              <a:rPr lang="cs-CZ" i="1" dirty="0" err="1"/>
              <a:t>Falk</a:t>
            </a:r>
            <a:r>
              <a:rPr lang="cs-CZ" i="1" dirty="0"/>
              <a:t>, Arthritis </a:t>
            </a:r>
            <a:r>
              <a:rPr lang="cs-CZ" i="1" dirty="0" err="1"/>
              <a:t>Rheum</a:t>
            </a:r>
            <a:r>
              <a:rPr lang="cs-CZ" i="1" dirty="0"/>
              <a:t>, 1994, 37: 187-192</a:t>
            </a:r>
            <a:endParaRPr lang="cs-CZ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48B80-014F-60B8-51AC-20B3488A7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363" y="1202424"/>
            <a:ext cx="5872202" cy="114300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5" name="Obrázek 4" descr="Obsah obrázku text, snímek obrazovky&#10;&#10;Obsah generovaný pomocí AI může být nesprávný.">
            <a:extLst>
              <a:ext uri="{FF2B5EF4-FFF2-40B4-BE49-F238E27FC236}">
                <a16:creationId xmlns:a16="http://schemas.microsoft.com/office/drawing/2014/main" id="{608B8DF3-9220-50F9-E396-B7E62817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586" y="3069045"/>
            <a:ext cx="4395019" cy="31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7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ADFD55B-49F7-8073-E486-688CB154A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Nefrolologie a autoprotilátky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A5C6AC6-E9E3-47AE-92AC-24A053D88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628775"/>
            <a:ext cx="8362950" cy="2160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/>
              <a:t>ANCA  asociované vaskulitidy</a:t>
            </a:r>
          </a:p>
          <a:p>
            <a:pPr eaLnBrk="1" hangingPunct="1">
              <a:buFontTx/>
              <a:buNone/>
            </a:pPr>
            <a:r>
              <a:rPr lang="cs-CZ" altLang="cs-CZ" dirty="0"/>
              <a:t>      c-ANCA – </a:t>
            </a:r>
            <a:r>
              <a:rPr lang="cs-CZ" altLang="cs-CZ" dirty="0" err="1"/>
              <a:t>Wegenerova</a:t>
            </a:r>
            <a:r>
              <a:rPr lang="cs-CZ" altLang="cs-CZ" dirty="0"/>
              <a:t>  </a:t>
            </a:r>
            <a:r>
              <a:rPr lang="cs-CZ" altLang="cs-CZ" dirty="0" err="1"/>
              <a:t>granulomatosa</a:t>
            </a:r>
            <a:endParaRPr lang="cs-CZ" altLang="cs-CZ" dirty="0"/>
          </a:p>
          <a:p>
            <a:pPr eaLnBrk="1" hangingPunct="1">
              <a:buFontTx/>
              <a:buNone/>
            </a:pPr>
            <a:r>
              <a:rPr lang="cs-CZ" altLang="cs-CZ" dirty="0"/>
              <a:t>      p-ANCA - </a:t>
            </a:r>
            <a:r>
              <a:rPr lang="cs-CZ" altLang="cs-CZ" dirty="0" err="1"/>
              <a:t>Churg</a:t>
            </a:r>
            <a:r>
              <a:rPr lang="cs-CZ" altLang="cs-CZ" dirty="0"/>
              <a:t>-Strauss syndrom</a:t>
            </a:r>
          </a:p>
          <a:p>
            <a:pPr eaLnBrk="1" hangingPunct="1">
              <a:buFontTx/>
              <a:buNone/>
            </a:pPr>
            <a:r>
              <a:rPr lang="cs-CZ" altLang="cs-CZ" dirty="0"/>
              <a:t>	</a:t>
            </a:r>
          </a:p>
          <a:p>
            <a:pPr eaLnBrk="1" hangingPunct="1">
              <a:buFontTx/>
              <a:buNone/>
            </a:pPr>
            <a:r>
              <a:rPr lang="cs-CZ" altLang="cs-CZ" dirty="0" err="1"/>
              <a:t>Goodpasture´s</a:t>
            </a:r>
            <a:r>
              <a:rPr lang="cs-CZ" altLang="cs-CZ" dirty="0"/>
              <a:t> syndrome – anti GBM   (+SLE)</a:t>
            </a:r>
          </a:p>
        </p:txBody>
      </p:sp>
      <p:pic>
        <p:nvPicPr>
          <p:cNvPr id="65540" name="Picture 4" descr="canca_granu_eoh">
            <a:extLst>
              <a:ext uri="{FF2B5EF4-FFF2-40B4-BE49-F238E27FC236}">
                <a16:creationId xmlns:a16="http://schemas.microsoft.com/office/drawing/2014/main" id="{2A70DC8C-804D-0C4A-7DD4-8876C31BE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789364"/>
            <a:ext cx="189706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panca_granu_eoh">
            <a:extLst>
              <a:ext uri="{FF2B5EF4-FFF2-40B4-BE49-F238E27FC236}">
                <a16:creationId xmlns:a16="http://schemas.microsoft.com/office/drawing/2014/main" id="{E11C0890-D91A-5E6B-EAF6-D6E3872B0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89364"/>
            <a:ext cx="18669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6">
            <a:extLst>
              <a:ext uri="{FF2B5EF4-FFF2-40B4-BE49-F238E27FC236}">
                <a16:creationId xmlns:a16="http://schemas.microsoft.com/office/drawing/2014/main" id="{D6846E61-62D3-DE35-92A1-1C3C43165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4076701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/>
              <a:t>Prosím anti GBM</a:t>
            </a:r>
          </a:p>
        </p:txBody>
      </p:sp>
      <p:pic>
        <p:nvPicPr>
          <p:cNvPr id="65543" name="Picture 7" descr="gbm">
            <a:extLst>
              <a:ext uri="{FF2B5EF4-FFF2-40B4-BE49-F238E27FC236}">
                <a16:creationId xmlns:a16="http://schemas.microsoft.com/office/drawing/2014/main" id="{6A3A13FD-DD41-52FB-8F76-6E0B52B9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3789364"/>
            <a:ext cx="21050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49FBA-BC1D-02C8-EE96-B13CFBC9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7731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109736-ACE4-E80A-A062-A3F457883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5" y="1477108"/>
            <a:ext cx="11366694" cy="4695092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1959 popsány Ab u pacientů s chronickým onemocněním </a:t>
            </a:r>
          </a:p>
          <a:p>
            <a:pPr marL="0" indent="0">
              <a:buNone/>
            </a:pPr>
            <a:r>
              <a:rPr lang="cs-CZ" sz="2400" dirty="0"/>
              <a:t>    ( asociace s vaskulitidami, převážně glomerulonefritidami, publikováno1982)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1985 byly protilátky pojmenované „protilátky proti cytoplazmě (ACPA)“ ,  </a:t>
            </a:r>
            <a:r>
              <a:rPr lang="cs-CZ" sz="2400" dirty="0" err="1"/>
              <a:t>stanovovení</a:t>
            </a:r>
            <a:r>
              <a:rPr lang="cs-CZ" sz="2400" dirty="0"/>
              <a:t> pomocí nepřímé fluorescence na granulocytech fixovaných ethanolem,  </a:t>
            </a:r>
            <a:r>
              <a:rPr lang="cs-CZ" sz="2400" dirty="0" err="1"/>
              <a:t>publikováné</a:t>
            </a:r>
            <a:r>
              <a:rPr lang="cs-CZ" sz="2400" dirty="0"/>
              <a:t> byly u pacientů s </a:t>
            </a:r>
            <a:r>
              <a:rPr lang="cs-CZ" sz="2400" dirty="0" err="1"/>
              <a:t>Wegenerovou</a:t>
            </a:r>
            <a:r>
              <a:rPr lang="cs-CZ" sz="2400" dirty="0"/>
              <a:t> granulomatózou (nyní granulomatóza s </a:t>
            </a:r>
            <a:r>
              <a:rPr lang="cs-CZ" sz="2400" dirty="0" err="1"/>
              <a:t>polyangiitidou</a:t>
            </a:r>
            <a:r>
              <a:rPr lang="cs-CZ" sz="2400" dirty="0"/>
              <a:t>). </a:t>
            </a:r>
          </a:p>
          <a:p>
            <a:r>
              <a:rPr lang="cs-CZ" sz="2400" dirty="0"/>
              <a:t> 1989 bylo zavedena zkratka </a:t>
            </a:r>
            <a:r>
              <a:rPr lang="cs-CZ" sz="2400" dirty="0">
                <a:solidFill>
                  <a:srgbClr val="FF0000"/>
                </a:solidFill>
              </a:rPr>
              <a:t>ANCA</a:t>
            </a:r>
            <a:r>
              <a:rPr lang="cs-CZ" sz="2400" dirty="0"/>
              <a:t> (protilátky proti cytoplazmě neutrofilů)                   dva typy imunofluorescenčního značení (c ANCA cytoplazmatický a p ANCA </a:t>
            </a:r>
            <a:r>
              <a:rPr lang="cs-CZ" sz="2400" dirty="0" err="1"/>
              <a:t>perinukleární</a:t>
            </a:r>
            <a:r>
              <a:rPr lang="cs-CZ" sz="2400" dirty="0"/>
              <a:t>) s příslušnou asociací k různým typům onemocnění                                 dnes souhrnně  - </a:t>
            </a:r>
            <a:r>
              <a:rPr lang="cs-CZ" sz="2400" dirty="0">
                <a:solidFill>
                  <a:srgbClr val="FF0000"/>
                </a:solidFill>
              </a:rPr>
              <a:t>AAV</a:t>
            </a:r>
            <a:r>
              <a:rPr lang="cs-CZ" sz="2400" dirty="0"/>
              <a:t> (ANCA asociované vaskulitidy).</a:t>
            </a:r>
          </a:p>
          <a:p>
            <a:r>
              <a:rPr lang="cs-CZ" sz="2400" dirty="0"/>
              <a:t> 1998-9 identifikovány i příslušné </a:t>
            </a:r>
            <a:r>
              <a:rPr lang="cs-CZ" sz="2400" dirty="0" err="1"/>
              <a:t>autoantigeny</a:t>
            </a:r>
            <a:r>
              <a:rPr lang="cs-CZ" sz="2400" dirty="0"/>
              <a:t> (PR3 a MPO)</a:t>
            </a:r>
          </a:p>
          <a:p>
            <a:r>
              <a:rPr lang="cs-CZ" sz="2400" dirty="0"/>
              <a:t>1990 první komerční ELISA test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5C3D31-8D49-D917-EACA-BA6D83AD8E1A}"/>
              </a:ext>
            </a:extLst>
          </p:cNvPr>
          <p:cNvSpPr txBox="1"/>
          <p:nvPr/>
        </p:nvSpPr>
        <p:spPr>
          <a:xfrm>
            <a:off x="557695" y="6080980"/>
            <a:ext cx="11179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br>
              <a:rPr lang="cs-CZ" b="1" i="0" dirty="0">
                <a:solidFill>
                  <a:srgbClr val="222222"/>
                </a:solidFill>
                <a:effectLst/>
                <a:latin typeface="Merriweather Sans" pitchFamily="2" charset="-18"/>
              </a:rPr>
            </a:br>
            <a:r>
              <a:rPr lang="cs-CZ" sz="1400" b="0" i="1" dirty="0">
                <a:solidFill>
                  <a:srgbClr val="222222"/>
                </a:solidFill>
                <a:effectLst/>
                <a:latin typeface="Merriweather Sans" pitchFamily="2" charset="-18"/>
              </a:rPr>
              <a:t>de </a:t>
            </a:r>
            <a:r>
              <a:rPr lang="cs-CZ" sz="1400" b="0" i="1" dirty="0" err="1">
                <a:solidFill>
                  <a:srgbClr val="222222"/>
                </a:solidFill>
                <a:effectLst/>
                <a:latin typeface="Merriweather Sans" pitchFamily="2" charset="-18"/>
              </a:rPr>
              <a:t>Groot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Merriweather Sans" pitchFamily="2" charset="-18"/>
              </a:rPr>
              <a:t>, K., </a:t>
            </a:r>
            <a:r>
              <a:rPr lang="cs-CZ" sz="1400" b="0" i="1" dirty="0" err="1">
                <a:solidFill>
                  <a:srgbClr val="222222"/>
                </a:solidFill>
                <a:effectLst/>
                <a:latin typeface="Merriweather Sans" pitchFamily="2" charset="-18"/>
              </a:rPr>
              <a:t>Csernok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Merriweather Sans" pitchFamily="2" charset="-18"/>
              </a:rPr>
              <a:t>, E. &amp; van der </a:t>
            </a:r>
            <a:r>
              <a:rPr lang="cs-CZ" sz="1400" b="0" i="1" dirty="0" err="1">
                <a:solidFill>
                  <a:srgbClr val="222222"/>
                </a:solidFill>
                <a:effectLst/>
                <a:latin typeface="Merriweather Sans" pitchFamily="2" charset="-18"/>
              </a:rPr>
              <a:t>Woude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Merriweather Sans" pitchFamily="2" charset="-18"/>
              </a:rPr>
              <a:t>, D. </a:t>
            </a:r>
            <a:r>
              <a:rPr lang="cs-CZ" sz="1400" b="0" i="1" dirty="0" err="1">
                <a:solidFill>
                  <a:srgbClr val="222222"/>
                </a:solidFill>
                <a:effectLst/>
                <a:latin typeface="Merriweather Sans" pitchFamily="2" charset="-18"/>
              </a:rPr>
              <a:t>History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Merriweather Sans" pitchFamily="2" charset="-18"/>
              </a:rPr>
              <a:t> </a:t>
            </a:r>
            <a:r>
              <a:rPr lang="cs-CZ" sz="1400" b="0" i="1" dirty="0" err="1">
                <a:solidFill>
                  <a:srgbClr val="222222"/>
                </a:solidFill>
                <a:effectLst/>
                <a:latin typeface="Merriweather Sans" pitchFamily="2" charset="-18"/>
              </a:rPr>
              <a:t>of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Merriweather Sans" pitchFamily="2" charset="-18"/>
              </a:rPr>
              <a:t> </a:t>
            </a:r>
            <a:r>
              <a:rPr lang="cs-CZ" sz="1400" b="0" i="1" dirty="0" err="1">
                <a:solidFill>
                  <a:srgbClr val="222222"/>
                </a:solidFill>
                <a:effectLst/>
                <a:latin typeface="Merriweather Sans" pitchFamily="2" charset="-18"/>
              </a:rPr>
              <a:t>antineutrophil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Merriweather Sans" pitchFamily="2" charset="-18"/>
              </a:rPr>
              <a:t> </a:t>
            </a:r>
            <a:r>
              <a:rPr lang="cs-CZ" sz="1400" b="0" i="1" dirty="0" err="1">
                <a:solidFill>
                  <a:srgbClr val="222222"/>
                </a:solidFill>
                <a:effectLst/>
                <a:latin typeface="Merriweather Sans" pitchFamily="2" charset="-18"/>
              </a:rPr>
              <a:t>cytoplasmic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Merriweather Sans" pitchFamily="2" charset="-18"/>
              </a:rPr>
              <a:t> </a:t>
            </a:r>
            <a:r>
              <a:rPr lang="cs-CZ" sz="1400" b="0" i="1" dirty="0" err="1">
                <a:solidFill>
                  <a:srgbClr val="222222"/>
                </a:solidFill>
                <a:effectLst/>
                <a:latin typeface="Merriweather Sans" pitchFamily="2" charset="-18"/>
              </a:rPr>
              <a:t>autoantibodies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Merriweather Sans" pitchFamily="2" charset="-18"/>
              </a:rPr>
              <a:t>. Z </a:t>
            </a:r>
            <a:r>
              <a:rPr lang="cs-CZ" sz="1400" b="0" i="1" dirty="0" err="1">
                <a:solidFill>
                  <a:srgbClr val="222222"/>
                </a:solidFill>
                <a:effectLst/>
                <a:latin typeface="Merriweather Sans" pitchFamily="2" charset="-18"/>
              </a:rPr>
              <a:t>Rheumatol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Merriweather Sans" pitchFamily="2" charset="-18"/>
              </a:rPr>
              <a:t> </a:t>
            </a:r>
            <a:r>
              <a:rPr lang="cs-CZ" sz="1400" b="1" i="1" dirty="0">
                <a:solidFill>
                  <a:srgbClr val="222222"/>
                </a:solidFill>
                <a:effectLst/>
                <a:latin typeface="Merriweather Sans" pitchFamily="2" charset="-18"/>
              </a:rPr>
              <a:t>84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Merriweather Sans" pitchFamily="2" charset="-18"/>
              </a:rPr>
              <a:t>, 219–224 (2025).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18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Písmo, dokument">
            <a:extLst>
              <a:ext uri="{FF2B5EF4-FFF2-40B4-BE49-F238E27FC236}">
                <a16:creationId xmlns:a16="http://schemas.microsoft.com/office/drawing/2014/main" id="{A4DA7130-7A55-DC07-3484-328737019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7262" y="484632"/>
            <a:ext cx="5598941" cy="6816500"/>
          </a:xfrm>
        </p:spPr>
      </p:pic>
    </p:spTree>
    <p:extLst>
      <p:ext uri="{BB962C8B-B14F-4D97-AF65-F5344CB8AC3E}">
        <p14:creationId xmlns:p14="http://schemas.microsoft.com/office/powerpoint/2010/main" val="64731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6FCEC2F-585E-A273-32DA-90D5F1E40F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365" y="1021229"/>
            <a:ext cx="11990895" cy="269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JANATKOVÁ Ivana   KRYŠTŮFKOVÁ, Olga   BARTŮŇKOVÁ, Jiřina</a:t>
            </a:r>
            <a:br>
              <a:rPr lang="cs-CZ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br>
              <a:rPr lang="cs-CZ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cs-CZ" sz="3200" b="0" i="0" cap="non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Naše zkušenosti s vyšetřováním protilátek proti cytoplazmě neutrofilů (ANCA </a:t>
            </a:r>
            <a:br>
              <a:rPr lang="cs-CZ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cs-CZ" sz="3200" b="0" i="1" cap="non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Časopis lékařů českých</a:t>
            </a:r>
            <a:r>
              <a:rPr lang="cs-CZ" sz="3200" b="0" i="0" cap="non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1992,</a:t>
            </a:r>
            <a:r>
              <a:rPr lang="cs-CZ" sz="3200" cap="none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cs-CZ" sz="3200" b="0" i="0" cap="non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roč. 131, č. 12, s. 368-370. ISSN 0008-7335</a:t>
            </a:r>
            <a:r>
              <a:rPr lang="cs-CZ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cs-CZ" sz="3200" dirty="0"/>
          </a:p>
        </p:txBody>
      </p:sp>
      <p:pic>
        <p:nvPicPr>
          <p:cNvPr id="4" name="Obrázek 3" descr="Obsah obrázku oblečení, Lidská tvář, osoba, muž&#10;&#10;Popis byl vytvořen automaticky">
            <a:extLst>
              <a:ext uri="{FF2B5EF4-FFF2-40B4-BE49-F238E27FC236}">
                <a16:creationId xmlns:a16="http://schemas.microsoft.com/office/drawing/2014/main" id="{5A9831FD-BD95-BBCE-7B1D-C0E309419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63" y="3971376"/>
            <a:ext cx="4042734" cy="2696123"/>
          </a:xfrm>
          <a:prstGeom prst="rect">
            <a:avLst/>
          </a:prstGeom>
        </p:spPr>
      </p:pic>
      <p:pic>
        <p:nvPicPr>
          <p:cNvPr id="3" name="Obrázek 2" descr="Obsah obrázku Lidská tvář, osoba, oblečení, interiér&#10;&#10;Obsah generovaný pomocí AI může být nesprávný.">
            <a:extLst>
              <a:ext uri="{FF2B5EF4-FFF2-40B4-BE49-F238E27FC236}">
                <a16:creationId xmlns:a16="http://schemas.microsoft.com/office/drawing/2014/main" id="{ACBE54EC-D9EE-B998-5117-6DE97FFD7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240" y="3971376"/>
            <a:ext cx="2437237" cy="2696123"/>
          </a:xfrm>
          <a:prstGeom prst="rect">
            <a:avLst/>
          </a:prstGeom>
        </p:spPr>
      </p:pic>
      <p:pic>
        <p:nvPicPr>
          <p:cNvPr id="7" name="Obrázek 6" descr="Obsah obrázku oblečení, osoba, Lidská tvář, zeď&#10;&#10;Obsah generovaný pomocí AI může být nesprávný.">
            <a:extLst>
              <a:ext uri="{FF2B5EF4-FFF2-40B4-BE49-F238E27FC236}">
                <a16:creationId xmlns:a16="http://schemas.microsoft.com/office/drawing/2014/main" id="{D3764A2C-D467-F143-8280-1C41596C0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409" r="19741"/>
          <a:stretch>
            <a:fillRect/>
          </a:stretch>
        </p:blipFill>
        <p:spPr>
          <a:xfrm>
            <a:off x="4813284" y="3526851"/>
            <a:ext cx="3043055" cy="31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3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E24B9-5483-E345-A548-5DD7901A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Začátky jsou vždy trošku improvizace</a:t>
            </a:r>
          </a:p>
        </p:txBody>
      </p:sp>
      <p:pic>
        <p:nvPicPr>
          <p:cNvPr id="5" name="Zástupný obsah 4" descr="Obsah obrázku řada/pruh, snímek obrazovky, diagram, text&#10;&#10;Obsah generovaný pomocí AI může být nesprávný.">
            <a:extLst>
              <a:ext uri="{FF2B5EF4-FFF2-40B4-BE49-F238E27FC236}">
                <a16:creationId xmlns:a16="http://schemas.microsoft.com/office/drawing/2014/main" id="{E3CCA519-5229-28F5-0882-9C38A3772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9677" y="2093976"/>
            <a:ext cx="4562475" cy="3419475"/>
          </a:xfrm>
        </p:spPr>
      </p:pic>
      <p:pic>
        <p:nvPicPr>
          <p:cNvPr id="7" name="Obrázek 6" descr="Obsah obrázku diagram, snímek obrazovky, text, řada/pruh&#10;&#10;Popis byl vytvořen automaticky">
            <a:extLst>
              <a:ext uri="{FF2B5EF4-FFF2-40B4-BE49-F238E27FC236}">
                <a16:creationId xmlns:a16="http://schemas.microsoft.com/office/drawing/2014/main" id="{3527D69F-FBA7-4818-2152-391AA2113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72" y="2390775"/>
            <a:ext cx="5074921" cy="29146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1D43D4-D58D-3C8B-A8D1-57BA97CE5378}"/>
              </a:ext>
            </a:extLst>
          </p:cNvPr>
          <p:cNvSpPr txBox="1"/>
          <p:nvPr/>
        </p:nvSpPr>
        <p:spPr>
          <a:xfrm>
            <a:off x="961534" y="5674936"/>
            <a:ext cx="1030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Harding"/>
              </a:rPr>
              <a:t>Wiik</a:t>
            </a:r>
            <a:r>
              <a:rPr lang="en-US" b="0" i="0" dirty="0">
                <a:solidFill>
                  <a:srgbClr val="222222"/>
                </a:solidFill>
                <a:effectLst/>
                <a:latin typeface="Harding"/>
              </a:rPr>
              <a:t>, A. Delineation of a standard procedure for indirect immunofluorescence detection of 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Harding"/>
              </a:rPr>
              <a:t>ANCA. </a:t>
            </a:r>
            <a:r>
              <a:rPr lang="en-US" b="0" i="1" dirty="0">
                <a:solidFill>
                  <a:srgbClr val="222222"/>
                </a:solidFill>
                <a:effectLst/>
                <a:latin typeface="Harding"/>
              </a:rPr>
              <a:t>APMIS Suppl.</a:t>
            </a:r>
            <a:r>
              <a:rPr lang="en-US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  <a:latin typeface="Harding"/>
              </a:rPr>
              <a:t>97</a:t>
            </a:r>
            <a:r>
              <a:rPr lang="en-US" b="0" i="0" dirty="0">
                <a:solidFill>
                  <a:srgbClr val="222222"/>
                </a:solidFill>
                <a:effectLst/>
                <a:latin typeface="Harding"/>
              </a:rPr>
              <a:t> (Suppl. 6), 12–13 (198</a:t>
            </a:r>
            <a:r>
              <a:rPr lang="cs-CZ" b="0" i="0" dirty="0">
                <a:solidFill>
                  <a:srgbClr val="222222"/>
                </a:solidFill>
                <a:effectLst/>
                <a:latin typeface="Harding"/>
              </a:rPr>
              <a:t>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773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98D6E-A82F-466E-36B6-98A853B6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6670"/>
            <a:ext cx="10058400" cy="1609344"/>
          </a:xfrm>
        </p:spPr>
        <p:txBody>
          <a:bodyPr/>
          <a:lstStyle/>
          <a:p>
            <a:pPr algn="ctr"/>
            <a:r>
              <a:rPr lang="cs-CZ" dirty="0"/>
              <a:t>Pokrok Nezastavíš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DDACAD-1908-A87B-0F0B-BBE1640F3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580" y="1602933"/>
            <a:ext cx="10058400" cy="4050792"/>
          </a:xfrm>
        </p:spPr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Harding"/>
              </a:rPr>
              <a:t>A standard procedure for ANCA IIF was released in 1988 , prescribing the use of a mixture of neutrophils and other white blood cells smeared on glass slides and fixed with ethanol to differentiate between C-ANCA and P-ANCA, and to determine the ANCA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Harding"/>
              </a:rPr>
              <a:t>titre</a:t>
            </a:r>
            <a:r>
              <a:rPr lang="en-US" b="0" i="0" dirty="0">
                <a:solidFill>
                  <a:srgbClr val="222222"/>
                </a:solidFill>
                <a:effectLst/>
                <a:latin typeface="Harding"/>
              </a:rPr>
              <a:t> of a sample.</a:t>
            </a:r>
            <a:endParaRPr lang="cs-CZ" b="0" i="0" dirty="0">
              <a:solidFill>
                <a:srgbClr val="222222"/>
              </a:solidFill>
              <a:effectLst/>
              <a:latin typeface="Harding"/>
            </a:endParaRPr>
          </a:p>
          <a:p>
            <a:endParaRPr lang="cs-CZ" dirty="0">
              <a:solidFill>
                <a:srgbClr val="222222"/>
              </a:solidFill>
              <a:latin typeface="Harding"/>
            </a:endParaRPr>
          </a:p>
          <a:p>
            <a:r>
              <a:rPr lang="cs-CZ" dirty="0" err="1">
                <a:solidFill>
                  <a:srgbClr val="222222"/>
                </a:solidFill>
                <a:latin typeface="Harding"/>
              </a:rPr>
              <a:t>According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to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the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1999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international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consensus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on ANCA testing,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indirect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immunofluorescence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(IIF)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should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be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used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to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screen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for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ANCAs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, and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samples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containing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ANCAs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should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then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be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tested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by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immunoassays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for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proteinase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3 (PR3)-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ANCAs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and 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myeloperoxidase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 (MPO)-</a:t>
            </a:r>
            <a:r>
              <a:rPr lang="cs-CZ" dirty="0" err="1">
                <a:solidFill>
                  <a:srgbClr val="222222"/>
                </a:solidFill>
                <a:latin typeface="Harding"/>
              </a:rPr>
              <a:t>ANCAs</a:t>
            </a:r>
            <a:r>
              <a:rPr lang="cs-CZ" dirty="0">
                <a:solidFill>
                  <a:srgbClr val="222222"/>
                </a:solidFill>
                <a:latin typeface="Harding"/>
              </a:rPr>
              <a:t>.</a:t>
            </a:r>
          </a:p>
          <a:p>
            <a:endParaRPr lang="cs-CZ" dirty="0">
              <a:solidFill>
                <a:srgbClr val="222222"/>
              </a:solidFill>
              <a:latin typeface="Harding"/>
            </a:endParaRP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D5B41CE-0246-581A-98D5-75A9D73FF3AA}"/>
              </a:ext>
            </a:extLst>
          </p:cNvPr>
          <p:cNvSpPr txBox="1"/>
          <p:nvPr/>
        </p:nvSpPr>
        <p:spPr>
          <a:xfrm>
            <a:off x="273377" y="4532473"/>
            <a:ext cx="111424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0" i="0" dirty="0" err="1">
                <a:solidFill>
                  <a:srgbClr val="222222"/>
                </a:solidFill>
                <a:effectLst/>
                <a:latin typeface="-apple-system"/>
              </a:rPr>
              <a:t>Bossuyt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-apple-system"/>
              </a:rPr>
              <a:t>, X., Cohen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-apple-system"/>
              </a:rPr>
              <a:t>Tervaert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-apple-system"/>
              </a:rPr>
              <a:t>, JW.,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-apple-system"/>
              </a:rPr>
              <a:t>Arimura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-apple-system"/>
              </a:rPr>
              <a:t>, Y. </a:t>
            </a:r>
            <a:r>
              <a:rPr lang="cs-CZ" sz="2800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</a:p>
          <a:p>
            <a:r>
              <a:rPr lang="cs-CZ" sz="2800" b="0" i="0" dirty="0" err="1">
                <a:solidFill>
                  <a:srgbClr val="222222"/>
                </a:solidFill>
                <a:effectLst/>
                <a:latin typeface="-apple-system"/>
              </a:rPr>
              <a:t>Revised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-apple-system"/>
              </a:rPr>
              <a:t> 2017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-apple-system"/>
              </a:rPr>
              <a:t>international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-apple-system"/>
              </a:rPr>
              <a:t>consensus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-apple-system"/>
              </a:rPr>
              <a:t> on testing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-apple-system"/>
              </a:rPr>
              <a:t>of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-apple-system"/>
              </a:rPr>
              <a:t>ANCAs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-apple-system"/>
              </a:rPr>
              <a:t> in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-apple-system"/>
              </a:rPr>
              <a:t>granulomatosis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-apple-system"/>
              </a:rPr>
              <a:t>with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-apple-system"/>
              </a:rPr>
              <a:t>polyangiitis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-apple-system"/>
              </a:rPr>
              <a:t> and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-apple-system"/>
              </a:rPr>
              <a:t>microscopic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-apple-system"/>
              </a:rPr>
              <a:t>polyangiitis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-apple-system"/>
              </a:rPr>
              <a:t>. </a:t>
            </a:r>
            <a:r>
              <a:rPr lang="cs-CZ" sz="2800" b="0" i="1" dirty="0" err="1">
                <a:solidFill>
                  <a:srgbClr val="222222"/>
                </a:solidFill>
                <a:effectLst/>
                <a:latin typeface="-apple-system"/>
              </a:rPr>
              <a:t>Nat</a:t>
            </a:r>
            <a:r>
              <a:rPr lang="cs-CZ" sz="2800" b="0" i="1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sz="2800" b="0" i="1" dirty="0" err="1">
                <a:solidFill>
                  <a:srgbClr val="222222"/>
                </a:solidFill>
                <a:effectLst/>
                <a:latin typeface="-apple-system"/>
              </a:rPr>
              <a:t>Rev</a:t>
            </a:r>
            <a:r>
              <a:rPr lang="cs-CZ" sz="2800" b="0" i="1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sz="2800" b="0" i="1" dirty="0" err="1">
                <a:solidFill>
                  <a:srgbClr val="222222"/>
                </a:solidFill>
                <a:effectLst/>
                <a:latin typeface="-apple-system"/>
              </a:rPr>
              <a:t>Rheumatol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cs-CZ" sz="2800" b="1" i="0" dirty="0">
                <a:solidFill>
                  <a:srgbClr val="222222"/>
                </a:solidFill>
                <a:effectLst/>
                <a:latin typeface="-apple-system"/>
              </a:rPr>
              <a:t>13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-apple-system"/>
              </a:rPr>
              <a:t>, 683–692 (2017).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5771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D982C-F21B-8E52-25D7-8B3ECC2B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 err="1">
                <a:solidFill>
                  <a:srgbClr val="222222"/>
                </a:solidFill>
                <a:effectLst/>
                <a:latin typeface="Harding"/>
              </a:rPr>
              <a:t>Clinical</a:t>
            </a:r>
            <a:r>
              <a:rPr lang="cs-CZ" b="1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1" i="0" dirty="0" err="1">
                <a:solidFill>
                  <a:srgbClr val="222222"/>
                </a:solidFill>
                <a:effectLst/>
                <a:latin typeface="Harding"/>
              </a:rPr>
              <a:t>indications</a:t>
            </a:r>
            <a:r>
              <a:rPr lang="cs-CZ" b="1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b="1" i="0" dirty="0" err="1">
                <a:solidFill>
                  <a:srgbClr val="222222"/>
                </a:solidFill>
                <a:effectLst/>
                <a:latin typeface="Harding"/>
              </a:rPr>
              <a:t>for</a:t>
            </a:r>
            <a:r>
              <a:rPr lang="cs-CZ" b="1" i="0" dirty="0">
                <a:solidFill>
                  <a:srgbClr val="222222"/>
                </a:solidFill>
                <a:effectLst/>
                <a:latin typeface="Harding"/>
              </a:rPr>
              <a:t> ANCA testing</a:t>
            </a:r>
            <a:br>
              <a:rPr lang="cs-CZ" b="1" i="0" dirty="0">
                <a:solidFill>
                  <a:srgbClr val="222222"/>
                </a:solidFill>
                <a:effectLst/>
                <a:latin typeface="Harding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0AFE1A-2BBD-8BAC-A827-034FA757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12" y="996885"/>
            <a:ext cx="10972800" cy="4525963"/>
          </a:xfrm>
        </p:spPr>
        <p:txBody>
          <a:bodyPr/>
          <a:lstStyle/>
          <a:p>
            <a:pPr marL="0" indent="0" algn="l">
              <a:buNone/>
            </a:pP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•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Glomerulonephritis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,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especially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rapidly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progressive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glomerulonephritis</a:t>
            </a:r>
            <a:endParaRPr lang="cs-CZ" sz="2800" dirty="0">
              <a:solidFill>
                <a:srgbClr val="222222"/>
              </a:solidFill>
              <a:latin typeface="Harding"/>
            </a:endParaRPr>
          </a:p>
          <a:p>
            <a:pPr marL="0" indent="0" algn="l">
              <a:buNone/>
            </a:pP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•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Pulmonary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haemorrhage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,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especially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pulmonary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renal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syndrome</a:t>
            </a:r>
          </a:p>
          <a:p>
            <a:pPr marL="0" indent="0" algn="l">
              <a:buNone/>
            </a:pP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•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Cutaneous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vasculitis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with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systemic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features</a:t>
            </a:r>
            <a:endParaRPr lang="cs-CZ" sz="2800" b="0" i="0" dirty="0">
              <a:solidFill>
                <a:srgbClr val="222222"/>
              </a:solidFill>
              <a:effectLst/>
              <a:latin typeface="Harding"/>
            </a:endParaRPr>
          </a:p>
          <a:p>
            <a:pPr marL="0" indent="0" algn="l">
              <a:buNone/>
            </a:pP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•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Multiple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lung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nodules</a:t>
            </a:r>
            <a:endParaRPr lang="cs-CZ" sz="2800" b="0" i="0" dirty="0">
              <a:solidFill>
                <a:srgbClr val="222222"/>
              </a:solidFill>
              <a:effectLst/>
              <a:latin typeface="Harding"/>
            </a:endParaRPr>
          </a:p>
          <a:p>
            <a:pPr marL="0" indent="0" algn="l">
              <a:buNone/>
            </a:pP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•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Chronic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destructive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disease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of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the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upper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airways</a:t>
            </a:r>
            <a:endParaRPr lang="cs-CZ" sz="2800" b="0" i="0" dirty="0">
              <a:solidFill>
                <a:srgbClr val="222222"/>
              </a:solidFill>
              <a:effectLst/>
              <a:latin typeface="Harding"/>
            </a:endParaRPr>
          </a:p>
          <a:p>
            <a:pPr marL="0" indent="0" algn="l">
              <a:buNone/>
            </a:pP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• Long-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standing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sinusitis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or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otitis</a:t>
            </a:r>
          </a:p>
          <a:p>
            <a:pPr marL="0" indent="0" algn="l">
              <a:buNone/>
            </a:pP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•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Subglottic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tracheal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stenoses</a:t>
            </a:r>
            <a:endParaRPr lang="cs-CZ" sz="2800" b="0" i="0" dirty="0">
              <a:solidFill>
                <a:srgbClr val="222222"/>
              </a:solidFill>
              <a:effectLst/>
              <a:latin typeface="Harding"/>
            </a:endParaRPr>
          </a:p>
          <a:p>
            <a:pPr marL="0" indent="0" algn="l">
              <a:buNone/>
            </a:pP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•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Mononeuritis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multiplex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or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other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peripheral</a:t>
            </a: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neuropathy</a:t>
            </a:r>
            <a:endParaRPr lang="cs-CZ" sz="2800" b="0" i="0" dirty="0">
              <a:solidFill>
                <a:srgbClr val="222222"/>
              </a:solidFill>
              <a:effectLst/>
              <a:latin typeface="Harding"/>
            </a:endParaRPr>
          </a:p>
          <a:p>
            <a:pPr marL="0" indent="0" algn="l">
              <a:buNone/>
            </a:pP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• Retro-orbital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mass</a:t>
            </a:r>
            <a:endParaRPr lang="cs-CZ" sz="2800" b="0" i="0" dirty="0">
              <a:solidFill>
                <a:srgbClr val="222222"/>
              </a:solidFill>
              <a:effectLst/>
              <a:latin typeface="Harding"/>
            </a:endParaRPr>
          </a:p>
          <a:p>
            <a:pPr marL="0" indent="0" algn="l">
              <a:buNone/>
            </a:pPr>
            <a:r>
              <a:rPr lang="cs-CZ" sz="2800" b="0" i="0" dirty="0">
                <a:solidFill>
                  <a:srgbClr val="222222"/>
                </a:solidFill>
                <a:effectLst/>
                <a:latin typeface="Harding"/>
              </a:rPr>
              <a:t>• </a:t>
            </a:r>
            <a:r>
              <a:rPr lang="cs-CZ" sz="2800" b="0" i="0" dirty="0" err="1">
                <a:solidFill>
                  <a:srgbClr val="222222"/>
                </a:solidFill>
                <a:effectLst/>
                <a:latin typeface="Harding"/>
              </a:rPr>
              <a:t>Scleritis</a:t>
            </a:r>
            <a:endParaRPr lang="cs-CZ" sz="2800" b="0" i="0" dirty="0">
              <a:solidFill>
                <a:srgbClr val="222222"/>
              </a:solidFill>
              <a:effectLst/>
              <a:latin typeface="Harding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25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D3580-EC20-6B5A-0042-7FB74126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7725"/>
          </a:xfrm>
        </p:spPr>
        <p:txBody>
          <a:bodyPr/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Harding"/>
              </a:rPr>
              <a:t>Recommendations for ANCA testing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9F63E1-5167-FAAF-9A08-98BEEAE45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5417344"/>
          </a:xfrm>
        </p:spPr>
        <p:txBody>
          <a:bodyPr/>
          <a:lstStyle/>
          <a:p>
            <a:r>
              <a:rPr lang="en-US" sz="1800" b="1" dirty="0" err="1">
                <a:solidFill>
                  <a:srgbClr val="222222"/>
                </a:solidFill>
                <a:latin typeface="Harding"/>
              </a:rPr>
              <a:t>Recommandation</a:t>
            </a:r>
            <a:r>
              <a:rPr lang="en-US" sz="1800" b="1" dirty="0">
                <a:solidFill>
                  <a:srgbClr val="222222"/>
                </a:solidFill>
                <a:latin typeface="Harding"/>
              </a:rPr>
              <a:t> 1</a:t>
            </a:r>
          </a:p>
          <a:p>
            <a:r>
              <a:rPr lang="en-US" sz="1800" b="1" dirty="0">
                <a:solidFill>
                  <a:srgbClr val="222222"/>
                </a:solidFill>
                <a:latin typeface="Harding"/>
              </a:rPr>
              <a:t>A gating policy for requesting an ANCA test is advisable and adherence to clinical guidelines for ANCA testing </a:t>
            </a:r>
            <a:r>
              <a:rPr lang="en-US" sz="1800" b="1" i="0" dirty="0" err="1">
                <a:solidFill>
                  <a:srgbClr val="222222"/>
                </a:solidFill>
                <a:effectLst/>
                <a:latin typeface="Harding"/>
              </a:rPr>
              <a:t>Recommandation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Harding"/>
              </a:rPr>
              <a:t> 2</a:t>
            </a:r>
            <a:endParaRPr lang="en-US" sz="1800" b="0" i="0" dirty="0">
              <a:solidFill>
                <a:srgbClr val="222222"/>
              </a:solidFill>
              <a:effectLst/>
              <a:latin typeface="Harding"/>
            </a:endParaRPr>
          </a:p>
          <a:p>
            <a:pPr algn="l"/>
            <a:r>
              <a:rPr lang="en-US" sz="1800" b="0" i="0" dirty="0">
                <a:solidFill>
                  <a:srgbClr val="FF0000"/>
                </a:solidFill>
                <a:effectLst/>
                <a:latin typeface="Harding"/>
              </a:rPr>
              <a:t>High-quality antigen-specific assays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Harding"/>
              </a:rPr>
              <a:t> for proteinase 3 (PR3)-ANCAs and myeloperoxidase (MPO)-ANCAs should be used as the primary screening method for ANCA.</a:t>
            </a:r>
          </a:p>
          <a:p>
            <a:pPr algn="l"/>
            <a:r>
              <a:rPr lang="en-US" sz="1800" b="1" i="0" dirty="0" err="1">
                <a:solidFill>
                  <a:srgbClr val="222222"/>
                </a:solidFill>
                <a:effectLst/>
                <a:latin typeface="Harding"/>
              </a:rPr>
              <a:t>Recommandation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Harding"/>
              </a:rPr>
              <a:t> 3</a:t>
            </a:r>
            <a:endParaRPr lang="en-US" sz="1800" b="0" i="0" dirty="0">
              <a:solidFill>
                <a:srgbClr val="222222"/>
              </a:solidFill>
              <a:effectLst/>
              <a:latin typeface="Harding"/>
            </a:endParaRPr>
          </a:p>
          <a:p>
            <a:pPr algn="l"/>
            <a:r>
              <a:rPr lang="en-US" sz="1800" b="0" i="0" dirty="0">
                <a:solidFill>
                  <a:srgbClr val="222222"/>
                </a:solidFill>
                <a:effectLst/>
                <a:latin typeface="Harding"/>
              </a:rPr>
              <a:t>If results for both PR3-ANCAs and MPO-ANCAs are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Harding"/>
              </a:rPr>
              <a:t>negative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Harding"/>
              </a:rPr>
              <a:t>, and there is still a strong suspicion of small-vessel vasculitis, then use of other immunoassays and/or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Harding"/>
              </a:rPr>
              <a:t>indirect immunofluorescence (IIF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Harding"/>
              </a:rPr>
              <a:t>), or referral to an experienced laboratory is recommended. Performing a second assay or IIF can also marginally increase the specificity in cases of low-positive test results.</a:t>
            </a:r>
          </a:p>
          <a:p>
            <a:pPr algn="l"/>
            <a:r>
              <a:rPr lang="en-US" sz="1800" b="1" i="0" dirty="0" err="1">
                <a:solidFill>
                  <a:srgbClr val="222222"/>
                </a:solidFill>
                <a:effectLst/>
                <a:latin typeface="Harding"/>
              </a:rPr>
              <a:t>Recommandation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Harding"/>
              </a:rPr>
              <a:t> 4</a:t>
            </a:r>
            <a:endParaRPr lang="en-US" sz="1800" b="0" i="0" dirty="0">
              <a:solidFill>
                <a:srgbClr val="222222"/>
              </a:solidFill>
              <a:effectLst/>
              <a:latin typeface="Harding"/>
            </a:endParaRPr>
          </a:p>
          <a:p>
            <a:pPr algn="l"/>
            <a:r>
              <a:rPr lang="en-US" sz="1800" b="0" i="0" dirty="0">
                <a:solidFill>
                  <a:srgbClr val="222222"/>
                </a:solidFill>
                <a:effectLst/>
                <a:latin typeface="Harding"/>
              </a:rPr>
              <a:t>A diagnosis of ANCA-associated vasculitis (AAV) cannot be excluded on the basis of negative PR3-ANCA and MPO-ANCA results.</a:t>
            </a:r>
          </a:p>
          <a:p>
            <a:pPr algn="l"/>
            <a:r>
              <a:rPr lang="en-US" sz="1800" b="1" i="0" dirty="0" err="1">
                <a:solidFill>
                  <a:srgbClr val="222222"/>
                </a:solidFill>
                <a:effectLst/>
                <a:latin typeface="Harding"/>
              </a:rPr>
              <a:t>Recommandation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Harding"/>
              </a:rPr>
              <a:t> 5</a:t>
            </a:r>
            <a:endParaRPr lang="en-US" sz="1800" b="0" i="0" dirty="0">
              <a:solidFill>
                <a:srgbClr val="222222"/>
              </a:solidFill>
              <a:effectLst/>
              <a:latin typeface="Harding"/>
            </a:endParaRPr>
          </a:p>
          <a:p>
            <a:pPr algn="l"/>
            <a:r>
              <a:rPr lang="en-US" sz="1800" b="0" i="0" dirty="0">
                <a:solidFill>
                  <a:srgbClr val="222222"/>
                </a:solidFill>
                <a:effectLst/>
                <a:latin typeface="Harding"/>
              </a:rPr>
              <a:t>A positive PR3-ANCA and/or MPO-ANCA result only contributes to the diagnostic work-up for AAV and is not diagnostic by itself.</a:t>
            </a:r>
          </a:p>
          <a:p>
            <a:pPr algn="l"/>
            <a:r>
              <a:rPr lang="en-US" sz="1800" b="1" i="0" dirty="0" err="1">
                <a:solidFill>
                  <a:srgbClr val="222222"/>
                </a:solidFill>
                <a:effectLst/>
                <a:latin typeface="Harding"/>
              </a:rPr>
              <a:t>Recommandation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Harding"/>
              </a:rPr>
              <a:t> 6</a:t>
            </a:r>
            <a:endParaRPr lang="en-US" sz="1800" b="0" i="0" dirty="0">
              <a:solidFill>
                <a:srgbClr val="222222"/>
              </a:solidFill>
              <a:effectLst/>
              <a:latin typeface="Harding"/>
            </a:endParaRPr>
          </a:p>
          <a:p>
            <a:pPr algn="l"/>
            <a:r>
              <a:rPr lang="en-US" sz="1800" b="0" i="0" dirty="0">
                <a:solidFill>
                  <a:srgbClr val="222222"/>
                </a:solidFill>
                <a:effectLst/>
                <a:latin typeface="Harding"/>
              </a:rPr>
              <a:t>Taking into account antibody levels improves clinical interpretation.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105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4E36B9F7D8AB41B5E2EA6E5A4F64A5" ma:contentTypeVersion="12" ma:contentTypeDescription="Vytvoří nový dokument" ma:contentTypeScope="" ma:versionID="d7518cbeb0a585721d9cbfef7e5b1e9e">
  <xsd:schema xmlns:xsd="http://www.w3.org/2001/XMLSchema" xmlns:xs="http://www.w3.org/2001/XMLSchema" xmlns:p="http://schemas.microsoft.com/office/2006/metadata/properties" xmlns:ns2="103785ad-acb8-44be-9004-2dab229825aa" xmlns:ns3="8fcb8544-2e40-4f02-887e-5cd2f4e94207" targetNamespace="http://schemas.microsoft.com/office/2006/metadata/properties" ma:root="true" ma:fieldsID="3a5502a27e01d3f262a599166fba3471" ns2:_="" ns3:_="">
    <xsd:import namespace="103785ad-acb8-44be-9004-2dab229825aa"/>
    <xsd:import namespace="8fcb8544-2e40-4f02-887e-5cd2f4e942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785ad-acb8-44be-9004-2dab22982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b43e7359-1bb9-4f84-b037-448f316cac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b8544-2e40-4f02-887e-5cd2f4e9420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6fa252f-2bf0-4a29-bc25-c767b4f79a95}" ma:internalName="TaxCatchAll" ma:showField="CatchAllData" ma:web="8fcb8544-2e40-4f02-887e-5cd2f4e942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3785ad-acb8-44be-9004-2dab229825aa">
      <Terms xmlns="http://schemas.microsoft.com/office/infopath/2007/PartnerControls"/>
    </lcf76f155ced4ddcb4097134ff3c332f>
    <TaxCatchAll xmlns="8fcb8544-2e40-4f02-887e-5cd2f4e94207" xsi:nil="true"/>
  </documentManagement>
</p:properties>
</file>

<file path=customXml/itemProps1.xml><?xml version="1.0" encoding="utf-8"?>
<ds:datastoreItem xmlns:ds="http://schemas.openxmlformats.org/officeDocument/2006/customXml" ds:itemID="{5E581B27-3848-4148-A159-8FF982D62C89}"/>
</file>

<file path=customXml/itemProps2.xml><?xml version="1.0" encoding="utf-8"?>
<ds:datastoreItem xmlns:ds="http://schemas.openxmlformats.org/officeDocument/2006/customXml" ds:itemID="{54631624-B9E5-4687-B5B7-C5EBBCD4D5A7}"/>
</file>

<file path=customXml/itemProps3.xml><?xml version="1.0" encoding="utf-8"?>
<ds:datastoreItem xmlns:ds="http://schemas.openxmlformats.org/officeDocument/2006/customXml" ds:itemID="{04E7D010-6D98-45BC-9A9C-0F58EBE47510}"/>
</file>

<file path=docProps/app.xml><?xml version="1.0" encoding="utf-8"?>
<Properties xmlns="http://schemas.openxmlformats.org/officeDocument/2006/extended-properties" xmlns:vt="http://schemas.openxmlformats.org/officeDocument/2006/docPropsVTypes">
  <Template>{AC92DDC3-F01B-44EC-B7EC-D287A477493A}TF2ec419c9-97c3-4958-b02a-0886397d33afd4030669-55e73e10b857</Template>
  <TotalTime>296</TotalTime>
  <Words>832</Words>
  <Application>Microsoft Office PowerPoint</Application>
  <PresentationFormat>Širokoúhlá obrazovka</PresentationFormat>
  <Paragraphs>87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7" baseType="lpstr">
      <vt:lpstr>-apple-system</vt:lpstr>
      <vt:lpstr>Aptos</vt:lpstr>
      <vt:lpstr>Arial</vt:lpstr>
      <vt:lpstr>Calibri</vt:lpstr>
      <vt:lpstr>Google Sans</vt:lpstr>
      <vt:lpstr>Harding</vt:lpstr>
      <vt:lpstr>Merriweather Sans</vt:lpstr>
      <vt:lpstr>Rockwell</vt:lpstr>
      <vt:lpstr>Rockwell Condensed</vt:lpstr>
      <vt:lpstr>Wingdings</vt:lpstr>
      <vt:lpstr>Dřevo</vt:lpstr>
      <vt:lpstr>Office Theme</vt:lpstr>
      <vt:lpstr>Stanovení protilátek proti cytoplazmě neutrofilů v průběhů let</vt:lpstr>
      <vt:lpstr>Nefrolologie a autoprotilátky</vt:lpstr>
      <vt:lpstr>Historie</vt:lpstr>
      <vt:lpstr>Prezentace aplikace PowerPoint</vt:lpstr>
      <vt:lpstr>JANATKOVÁ Ivana   KRYŠTŮFKOVÁ, Olga   BARTŮŇKOVÁ, Jiřina  Naše zkušenosti s vyšetřováním protilátek proti cytoplazmě neutrofilů (ANCA  Časopis lékařů českých. 1992, roč. 131, č. 12, s. 368-370. ISSN 0008-7335.</vt:lpstr>
      <vt:lpstr>Začátky jsou vždy trošku improvizace</vt:lpstr>
      <vt:lpstr>Pokrok Nezastavíš</vt:lpstr>
      <vt:lpstr>Clinical indications for ANCA testing </vt:lpstr>
      <vt:lpstr>Recommendations for ANCA testing</vt:lpstr>
      <vt:lpstr>Současnost</vt:lpstr>
      <vt:lpstr>ANCA hypotÉzy</vt:lpstr>
      <vt:lpstr>Patogeneze AAV Hypotézy</vt:lpstr>
      <vt:lpstr>Prezentace aplikace PowerPoint</vt:lpstr>
      <vt:lpstr>Zjednodušená klinickopatologická klasifikace AAV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Stanovení protilátek proti cytoplazmě neutrofilů v průběhů let</dc:title>
  <dc:creator>Posová Helena, MUDr. CSc.</dc:creator>
  <cp:lastModifiedBy>Posová Helena, MUDr. CSc.</cp:lastModifiedBy>
  <cp:revision>3</cp:revision>
  <dcterms:created xsi:type="dcterms:W3CDTF">2026-03-20T10:17:36Z</dcterms:created>
  <dcterms:modified xsi:type="dcterms:W3CDTF">2026-03-23T10:32:12Z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2026-03-20T12:48:11Z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7e0f1e69-2876-4da6-b3f2-96a39f87408d</vt:lpwstr>
  </property>
  <property fmtid="{D5CDD505-2E9C-101B-9397-08002B2CF9AE}" pid="8" name="MSIP_Label_2063cd7f-2d21-486a-9f29-9c1683fdd175_ContentBits">
    <vt:lpwstr>0</vt:lpwstr>
  </property>
  <property fmtid="{D5CDD505-2E9C-101B-9397-08002B2CF9AE}" pid="9" name="MSIP_Label_2063cd7f-2d21-486a-9f29-9c1683fdd175_Tag">
    <vt:lpwstr>10, 3, 0, 1</vt:lpwstr>
  </property>
  <property fmtid="{D5CDD505-2E9C-101B-9397-08002B2CF9AE}" pid="10" name="ContentTypeId">
    <vt:lpwstr>0x010100D44E36B9F7D8AB41B5E2EA6E5A4F64A5</vt:lpwstr>
  </property>
</Properties>
</file>