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4"/>
  </p:sldMasterIdLst>
  <p:notesMasterIdLst>
    <p:notesMasterId r:id="rId42"/>
  </p:notesMasterIdLst>
  <p:handoutMasterIdLst>
    <p:handoutMasterId r:id="rId43"/>
  </p:handoutMasterIdLst>
  <p:sldIdLst>
    <p:sldId id="601" r:id="rId5"/>
    <p:sldId id="4003" r:id="rId6"/>
    <p:sldId id="332" r:id="rId7"/>
    <p:sldId id="4097" r:id="rId8"/>
    <p:sldId id="3993" r:id="rId9"/>
    <p:sldId id="588" r:id="rId10"/>
    <p:sldId id="557" r:id="rId11"/>
    <p:sldId id="565" r:id="rId12"/>
    <p:sldId id="20634" r:id="rId13"/>
    <p:sldId id="578" r:id="rId14"/>
    <p:sldId id="20047" r:id="rId15"/>
    <p:sldId id="4944" r:id="rId16"/>
    <p:sldId id="567" r:id="rId17"/>
    <p:sldId id="1471" r:id="rId18"/>
    <p:sldId id="20032" r:id="rId19"/>
    <p:sldId id="20033" r:id="rId20"/>
    <p:sldId id="4875" r:id="rId21"/>
    <p:sldId id="4874" r:id="rId22"/>
    <p:sldId id="19959" r:id="rId23"/>
    <p:sldId id="20635" r:id="rId24"/>
    <p:sldId id="20049" r:id="rId25"/>
    <p:sldId id="20036" r:id="rId26"/>
    <p:sldId id="20037" r:id="rId27"/>
    <p:sldId id="20038" r:id="rId28"/>
    <p:sldId id="573" r:id="rId29"/>
    <p:sldId id="599" r:id="rId30"/>
    <p:sldId id="4001" r:id="rId31"/>
    <p:sldId id="574" r:id="rId32"/>
    <p:sldId id="1913" r:id="rId33"/>
    <p:sldId id="4871" r:id="rId34"/>
    <p:sldId id="4002" r:id="rId35"/>
    <p:sldId id="400" r:id="rId36"/>
    <p:sldId id="4869" r:id="rId37"/>
    <p:sldId id="439" r:id="rId38"/>
    <p:sldId id="4106" r:id="rId39"/>
    <p:sldId id="4090" r:id="rId40"/>
    <p:sldId id="591" r:id="rId41"/>
  </p:sldIdLst>
  <p:sldSz cx="12169775" cy="6858000"/>
  <p:notesSz cx="6735763" cy="9866313"/>
  <p:custDataLst>
    <p:tags r:id="rId44"/>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ain &amp; Solution" id="{F3504D70-21CE-437B-B57A-D947E69E63DC}">
          <p14:sldIdLst>
            <p14:sldId id="601"/>
          </p14:sldIdLst>
        </p14:section>
        <p14:section name="Introduction" id="{AE5D0D80-2024-4B7C-8B98-F2FAC97784EC}">
          <p14:sldIdLst>
            <p14:sldId id="4003"/>
            <p14:sldId id="332"/>
            <p14:sldId id="4097"/>
            <p14:sldId id="3993"/>
            <p14:sldId id="588"/>
            <p14:sldId id="557"/>
            <p14:sldId id="565"/>
            <p14:sldId id="20634"/>
            <p14:sldId id="578"/>
            <p14:sldId id="20047"/>
            <p14:sldId id="4944"/>
          </p14:sldIdLst>
        </p14:section>
        <p14:section name="Customer examples" id="{B96033EA-C7B1-4E6C-912D-4F1DEEDFB67A}">
          <p14:sldIdLst>
            <p14:sldId id="567"/>
            <p14:sldId id="1471"/>
            <p14:sldId id="20032"/>
            <p14:sldId id="20033"/>
            <p14:sldId id="4875"/>
            <p14:sldId id="4874"/>
          </p14:sldIdLst>
        </p14:section>
        <p14:section name="Special@MRI" id="{0493FF0F-FF23-4A82-A7D4-FDAC09021288}">
          <p14:sldIdLst>
            <p14:sldId id="19959"/>
            <p14:sldId id="20635"/>
            <p14:sldId id="20049"/>
          </p14:sldIdLst>
        </p14:section>
        <p14:section name="Value Contribution" id="{DF24565C-8CF5-4D37-83AC-428956A05E10}">
          <p14:sldIdLst>
            <p14:sldId id="20036"/>
            <p14:sldId id="20037"/>
            <p14:sldId id="20038"/>
          </p14:sldIdLst>
        </p14:section>
        <p14:section name="Technical Setup" id="{BDC8938D-DE97-4C95-BE7B-0CFA9887A49F}">
          <p14:sldIdLst>
            <p14:sldId id="573"/>
            <p14:sldId id="599"/>
            <p14:sldId id="4001"/>
          </p14:sldIdLst>
        </p14:section>
        <p14:section name="Pricing" id="{47F34F07-23DA-486D-83CF-C3ABE51897EC}">
          <p14:sldIdLst>
            <p14:sldId id="574"/>
            <p14:sldId id="1913"/>
          </p14:sldIdLst>
        </p14:section>
        <p14:section name="Scanner compatibility" id="{C4278B9C-C645-4AE6-9388-829CF71DA9B0}">
          <p14:sldIdLst>
            <p14:sldId id="4871"/>
            <p14:sldId id="4002"/>
            <p14:sldId id="400"/>
            <p14:sldId id="4869"/>
          </p14:sldIdLst>
        </p14:section>
        <p14:section name="Additional Materials" id="{ADF0945D-0AD4-2E4C-8BA6-0529A0B9ADD2}">
          <p14:sldIdLst>
            <p14:sldId id="439"/>
            <p14:sldId id="4106"/>
            <p14:sldId id="4090"/>
            <p14:sldId id="5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raft, Petra" initials="KP" lastIdx="1" clrIdx="6"/>
  <p:cmAuthor id="1" name="Denny Welle" initials="DW" lastIdx="1" clrIdx="0"/>
  <p:cmAuthor id="8" name="Stefanie Niederer" initials="SN" lastIdx="22" clrIdx="7"/>
  <p:cmAuthor id="2" name="Thorsten Baur" initials="TB" lastIdx="2" clrIdx="1"/>
  <p:cmAuthor id="9" name="Kraft, Petra (SHS DI SY M&amp;S M)" initials="KP(DSMM" lastIdx="1" clrIdx="8">
    <p:extLst>
      <p:ext uri="{19B8F6BF-5375-455C-9EA6-DF929625EA0E}">
        <p15:presenceInfo xmlns:p15="http://schemas.microsoft.com/office/powerpoint/2012/main" userId="S::petra.kraft@siemens-healthineers.com::bd99a045-5d22-460e-b815-e1bdfa901e4b" providerId="AD"/>
      </p:ext>
    </p:extLst>
  </p:cmAuthor>
  <p:cmAuthor id="3" name="MW" initials="MW" lastIdx="9" clrIdx="2"/>
  <p:cmAuthor id="10" name="Knauer, Tanja (SHS DI SY QT RC)" initials="KT(DSQR" lastIdx="34" clrIdx="9">
    <p:extLst>
      <p:ext uri="{19B8F6BF-5375-455C-9EA6-DF929625EA0E}">
        <p15:presenceInfo xmlns:p15="http://schemas.microsoft.com/office/powerpoint/2012/main" userId="S::tanja.knauer@siemens-healthineers.com::963c35fb-e6f1-4842-8b5b-9b2168219713" providerId="AD"/>
      </p:ext>
    </p:extLst>
  </p:cmAuthor>
  <p:cmAuthor id="4" name="Robert Lutz" initials="RL" lastIdx="86" clrIdx="3"/>
  <p:cmAuthor id="5" name="Palubas, Susanne (HC MSC MK MKC)" initials="PS" lastIdx="118" clrIdx="4"/>
  <p:cmAuthor id="6" name="Ralf Pfau" initials="RP" lastIdx="6"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1E1E"/>
    <a:srgbClr val="F2F2F2"/>
    <a:srgbClr val="ECECEC"/>
    <a:srgbClr val="0070C0"/>
    <a:srgbClr val="D9D9D9"/>
    <a:srgbClr val="EC6602"/>
    <a:srgbClr val="009999"/>
    <a:srgbClr val="DDDDDD"/>
    <a:srgbClr val="1B3051"/>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A2D039-0A43-4E00-B4A9-19FC5023918A}" v="10" dt="2021-04-19T12:17:44.470"/>
  </p1510:revLst>
</p1510:revInfo>
</file>

<file path=ppt/tableStyles.xml><?xml version="1.0" encoding="utf-8"?>
<a:tblStyleLst xmlns:a="http://schemas.openxmlformats.org/drawingml/2006/main" def="{3B4B98B0-60AC-42C2-AFA5-B58CD77FA1E5}">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85" autoAdjust="0"/>
    <p:restoredTop sz="78613" autoAdjust="0"/>
  </p:normalViewPr>
  <p:slideViewPr>
    <p:cSldViewPr snapToGrid="0" snapToObjects="1" showGuides="1">
      <p:cViewPr varScale="1">
        <p:scale>
          <a:sx n="102" d="100"/>
          <a:sy n="102" d="100"/>
        </p:scale>
        <p:origin x="696" y="108"/>
      </p:cViewPr>
      <p:guideLst/>
    </p:cSldViewPr>
  </p:slideViewPr>
  <p:notesTextViewPr>
    <p:cViewPr>
      <p:scale>
        <a:sx n="125" d="100"/>
        <a:sy n="125" d="100"/>
      </p:scale>
      <p:origin x="0" y="0"/>
    </p:cViewPr>
  </p:notesTextViewPr>
  <p:sorterViewPr>
    <p:cViewPr>
      <p:scale>
        <a:sx n="100" d="100"/>
        <a:sy n="100" d="100"/>
      </p:scale>
      <p:origin x="0" y="-11184"/>
    </p:cViewPr>
  </p:sorterViewPr>
  <p:notesViewPr>
    <p:cSldViewPr snapToGrid="0" snapToObjects="1" showGuides="1">
      <p:cViewPr varScale="1">
        <p:scale>
          <a:sx n="78" d="100"/>
          <a:sy n="78" d="100"/>
        </p:scale>
        <p:origin x="3996"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475084" cy="495029"/>
          </a:xfrm>
          <a:prstGeom prst="rect">
            <a:avLst/>
          </a:prstGeom>
        </p:spPr>
        <p:txBody>
          <a:bodyPr vert="horz" lIns="91440" tIns="45720" rIns="91440" bIns="45720" rtlCol="0"/>
          <a:lstStyle>
            <a:lvl1pPr algn="l">
              <a:defRPr sz="1200"/>
            </a:lvl1pPr>
          </a:lstStyle>
          <a:p>
            <a:endParaRPr lang="de-DE" dirty="0"/>
          </a:p>
        </p:txBody>
      </p:sp>
      <p:sp>
        <p:nvSpPr>
          <p:cNvPr id="3" name="Date Placeholder 2"/>
          <p:cNvSpPr>
            <a:spLocks noGrp="1"/>
          </p:cNvSpPr>
          <p:nvPr>
            <p:ph type="dt" sz="quarter" idx="1"/>
          </p:nvPr>
        </p:nvSpPr>
        <p:spPr>
          <a:xfrm>
            <a:off x="4259121" y="0"/>
            <a:ext cx="2475084" cy="495029"/>
          </a:xfrm>
          <a:prstGeom prst="rect">
            <a:avLst/>
          </a:prstGeom>
        </p:spPr>
        <p:txBody>
          <a:bodyPr vert="horz" lIns="91440" tIns="45720" rIns="91440" bIns="45720" rtlCol="0"/>
          <a:lstStyle>
            <a:lvl1pPr algn="r">
              <a:defRPr sz="1200"/>
            </a:lvl1pPr>
          </a:lstStyle>
          <a:p>
            <a:fld id="{1DBDA71A-1B2A-4433-8945-45370C4DCDE9}" type="datetimeFigureOut">
              <a:rPr lang="de-DE" smtClean="0"/>
              <a:t>26.04.2021</a:t>
            </a:fld>
            <a:endParaRPr lang="de-DE" dirty="0"/>
          </a:p>
        </p:txBody>
      </p:sp>
      <p:sp>
        <p:nvSpPr>
          <p:cNvPr id="4" name="Footer Placeholder 3"/>
          <p:cNvSpPr>
            <a:spLocks noGrp="1"/>
          </p:cNvSpPr>
          <p:nvPr>
            <p:ph type="ftr" sz="quarter" idx="2"/>
          </p:nvPr>
        </p:nvSpPr>
        <p:spPr>
          <a:xfrm>
            <a:off x="0" y="9371286"/>
            <a:ext cx="2475084" cy="495028"/>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p:cNvSpPr>
            <a:spLocks noGrp="1"/>
          </p:cNvSpPr>
          <p:nvPr>
            <p:ph type="sldNum" sz="quarter" idx="3"/>
          </p:nvPr>
        </p:nvSpPr>
        <p:spPr>
          <a:xfrm>
            <a:off x="4259121" y="9371286"/>
            <a:ext cx="2475084" cy="495028"/>
          </a:xfrm>
          <a:prstGeom prst="rect">
            <a:avLst/>
          </a:prstGeom>
        </p:spPr>
        <p:txBody>
          <a:bodyPr vert="horz" lIns="91440" tIns="45720" rIns="91440" bIns="45720" rtlCol="0" anchor="b"/>
          <a:lstStyle>
            <a:lvl1pPr algn="r">
              <a:defRPr sz="1200"/>
            </a:lvl1pPr>
          </a:lstStyle>
          <a:p>
            <a:r>
              <a:rPr lang="de-DE" b="1" dirty="0"/>
              <a:t>Handout No. </a:t>
            </a:r>
            <a:fld id="{B49B9624-A158-41A9-AA0A-67326D52065F}" type="slidenum">
              <a:rPr lang="de-DE" smtClean="0"/>
              <a:t>‹Nr.›</a:t>
            </a:fld>
            <a:endParaRPr lang="de-DE" dirty="0"/>
          </a:p>
        </p:txBody>
      </p:sp>
      <p:pic>
        <p:nvPicPr>
          <p:cNvPr id="6" name="Picture 6" descr="\\vmware-host\Shared Folders\von PS\Siemens Healthineers\sh_logo_RGB.wm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24577" y="106419"/>
            <a:ext cx="1485050" cy="388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20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475084" cy="49331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4259121" y="0"/>
            <a:ext cx="2475084" cy="493316"/>
          </a:xfrm>
          <a:prstGeom prst="rect">
            <a:avLst/>
          </a:prstGeom>
        </p:spPr>
        <p:txBody>
          <a:bodyPr vert="horz" lIns="91440" tIns="45720" rIns="91440" bIns="45720" rtlCol="0"/>
          <a:lstStyle>
            <a:lvl1pPr algn="r">
              <a:defRPr sz="1200"/>
            </a:lvl1pPr>
          </a:lstStyle>
          <a:p>
            <a:fld id="{03F07D9B-B795-4FD2-B57A-16A22194EECE}" type="datetimeFigureOut">
              <a:rPr lang="de-DE" smtClean="0"/>
              <a:t>26.04.2021</a:t>
            </a:fld>
            <a:endParaRPr lang="de-DE"/>
          </a:p>
        </p:txBody>
      </p:sp>
      <p:sp>
        <p:nvSpPr>
          <p:cNvPr id="4" name="Folienbildplatzhalter 3"/>
          <p:cNvSpPr>
            <a:spLocks noGrp="1" noRot="1" noChangeAspect="1"/>
          </p:cNvSpPr>
          <p:nvPr>
            <p:ph type="sldImg" idx="2"/>
          </p:nvPr>
        </p:nvSpPr>
        <p:spPr>
          <a:xfrm>
            <a:off x="85725" y="739775"/>
            <a:ext cx="6564313" cy="3700463"/>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371285"/>
            <a:ext cx="2475084" cy="493316"/>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4259121" y="9371285"/>
            <a:ext cx="2475084" cy="493316"/>
          </a:xfrm>
          <a:prstGeom prst="rect">
            <a:avLst/>
          </a:prstGeom>
        </p:spPr>
        <p:txBody>
          <a:bodyPr vert="horz" lIns="91440" tIns="45720" rIns="91440" bIns="45720" rtlCol="0" anchor="b"/>
          <a:lstStyle>
            <a:lvl1pPr algn="r">
              <a:defRPr sz="1200"/>
            </a:lvl1pPr>
          </a:lstStyle>
          <a:p>
            <a:r>
              <a:rPr lang="de-DE" b="1" dirty="0"/>
              <a:t>Notes No. </a:t>
            </a:r>
            <a:fld id="{D4C7309E-6B14-43E2-9D02-8D68126D84D9}" type="slidenum">
              <a:rPr lang="de-DE" smtClean="0"/>
              <a:pPr/>
              <a:t>‹Nr.›</a:t>
            </a:fld>
            <a:endParaRPr lang="de-DE" dirty="0"/>
          </a:p>
        </p:txBody>
      </p:sp>
      <p:pic>
        <p:nvPicPr>
          <p:cNvPr id="8" name="Picture 6" descr="\\vmware-host\Shared Folders\von PS\Siemens Healthineers\sh_logo_RGB.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4577" y="106419"/>
            <a:ext cx="1485050" cy="388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435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r>
              <a:rPr lang="de-DE" b="1"/>
              <a:t>Notes No. </a:t>
            </a:r>
            <a:fld id="{D4C7309E-6B14-43E2-9D02-8D68126D84D9}" type="slidenum">
              <a:rPr lang="de-DE" smtClean="0"/>
              <a:pPr/>
              <a:t>1</a:t>
            </a:fld>
            <a:endParaRPr lang="de-DE" dirty="0"/>
          </a:p>
        </p:txBody>
      </p:sp>
    </p:spTree>
    <p:extLst>
      <p:ext uri="{BB962C8B-B14F-4D97-AF65-F5344CB8AC3E}">
        <p14:creationId xmlns:p14="http://schemas.microsoft.com/office/powerpoint/2010/main" val="68634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r>
              <a:rPr lang="de-DE" b="1"/>
              <a:t>Notes No. </a:t>
            </a:r>
            <a:fld id="{D4C7309E-6B14-43E2-9D02-8D68126D84D9}" type="slidenum">
              <a:rPr lang="de-DE" smtClean="0"/>
              <a:pPr/>
              <a:t>12</a:t>
            </a:fld>
            <a:endParaRPr lang="de-DE" dirty="0"/>
          </a:p>
        </p:txBody>
      </p:sp>
    </p:spTree>
    <p:extLst>
      <p:ext uri="{BB962C8B-B14F-4D97-AF65-F5344CB8AC3E}">
        <p14:creationId xmlns:p14="http://schemas.microsoft.com/office/powerpoint/2010/main" val="2469421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defTabSz="931774">
              <a:defRPr/>
            </a:pPr>
            <a:r>
              <a:rPr lang="de-DE" b="1">
                <a:solidFill>
                  <a:srgbClr val="000000"/>
                </a:solidFill>
                <a:latin typeface="Calibri"/>
              </a:rPr>
              <a:t>Notes No. </a:t>
            </a:r>
            <a:fld id="{D4C7309E-6B14-43E2-9D02-8D68126D84D9}" type="slidenum">
              <a:rPr lang="de-DE">
                <a:solidFill>
                  <a:srgbClr val="000000"/>
                </a:solidFill>
                <a:latin typeface="Calibri"/>
              </a:rPr>
              <a:pPr defTabSz="931774">
                <a:defRPr/>
              </a:pPr>
              <a:t>14</a:t>
            </a:fld>
            <a:endParaRPr lang="de-DE" dirty="0">
              <a:solidFill>
                <a:srgbClr val="000000"/>
              </a:solidFill>
              <a:latin typeface="Calibri"/>
            </a:endParaRPr>
          </a:p>
        </p:txBody>
      </p:sp>
    </p:spTree>
    <p:extLst>
      <p:ext uri="{BB962C8B-B14F-4D97-AF65-F5344CB8AC3E}">
        <p14:creationId xmlns:p14="http://schemas.microsoft.com/office/powerpoint/2010/main" val="307129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119" rtl="0" eaLnBrk="1" fontAlgn="auto" latinLnBrk="0" hangingPunct="1">
              <a:lnSpc>
                <a:spcPct val="100000"/>
              </a:lnSpc>
              <a:spcBef>
                <a:spcPts val="0"/>
              </a:spcBef>
              <a:spcAft>
                <a:spcPts val="5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Challenges at the outset:</a:t>
            </a:r>
          </a:p>
          <a:p>
            <a:pPr marL="219531" lvl="0" indent="-219531" defTabSz="914119">
              <a:buClr>
                <a:srgbClr val="000000"/>
              </a:buClr>
              <a:buFont typeface="Arial" panose="020B0604020202020204" pitchFamily="34" charset="0"/>
              <a:buChar char="•"/>
              <a:tabLst>
                <a:tab pos="4508703" algn="r"/>
              </a:tabLst>
              <a:defRPr/>
            </a:pPr>
            <a:r>
              <a:rPr lang="en-US" sz="1200" dirty="0">
                <a:solidFill>
                  <a:srgbClr val="000000"/>
                </a:solidFill>
                <a:latin typeface="Calibri" panose="020F0502020204030204" pitchFamily="34" charset="0"/>
                <a:cs typeface="Calibri" panose="020F0502020204030204" pitchFamily="34" charset="0"/>
              </a:rPr>
              <a:t>Scanning 6am to 11pm &amp; on-call – over 7 sites</a:t>
            </a:r>
          </a:p>
          <a:p>
            <a:pPr marL="219531" lvl="0" indent="-219531" defTabSz="914119">
              <a:buClr>
                <a:srgbClr val="000000"/>
              </a:buClr>
              <a:buFont typeface="Arial" panose="020B0604020202020204" pitchFamily="34" charset="0"/>
              <a:buChar char="•"/>
              <a:tabLst>
                <a:tab pos="4508703" algn="r"/>
              </a:tabLst>
              <a:defRPr/>
            </a:pPr>
            <a:r>
              <a:rPr lang="en-US" sz="1200" dirty="0">
                <a:solidFill>
                  <a:srgbClr val="000000"/>
                </a:solidFill>
                <a:latin typeface="Calibri" panose="020F0502020204030204" pitchFamily="34" charset="0"/>
                <a:cs typeface="Calibri" panose="020F0502020204030204" pitchFamily="34" charset="0"/>
              </a:rPr>
              <a:t>Extensive cardiac examinations only offered at 1 site</a:t>
            </a:r>
          </a:p>
          <a:p>
            <a:pPr marL="219531" lvl="0" indent="-219531" defTabSz="914119">
              <a:buClr>
                <a:srgbClr val="000000"/>
              </a:buClr>
              <a:buFont typeface="Arial" panose="020B0604020202020204" pitchFamily="34" charset="0"/>
              <a:buChar char="•"/>
              <a:tabLst>
                <a:tab pos="4508703" algn="r"/>
              </a:tabLst>
              <a:defRPr/>
            </a:pPr>
            <a:r>
              <a:rPr lang="en-US" sz="1200" dirty="0">
                <a:solidFill>
                  <a:srgbClr val="000000"/>
                </a:solidFill>
                <a:latin typeface="Calibri" panose="020F0502020204030204" pitchFamily="34" charset="0"/>
                <a:cs typeface="Calibri" panose="020F0502020204030204" pitchFamily="34" charset="0"/>
              </a:rPr>
              <a:t>Expert travelling to sites </a:t>
            </a:r>
          </a:p>
          <a:p>
            <a:pPr marL="219531" lvl="0" indent="-219531" defTabSz="914119">
              <a:buClr>
                <a:srgbClr val="000000"/>
              </a:buClr>
              <a:buFont typeface="Arial" panose="020B0604020202020204" pitchFamily="34" charset="0"/>
              <a:buChar char="•"/>
              <a:tabLst>
                <a:tab pos="4508703" algn="r"/>
              </a:tabLst>
              <a:defRPr/>
            </a:pPr>
            <a:r>
              <a:rPr lang="de-DE" sz="1200" dirty="0" err="1">
                <a:solidFill>
                  <a:srgbClr val="000000"/>
                </a:solidFill>
                <a:latin typeface="Calibri" panose="020F0502020204030204" pitchFamily="34" charset="0"/>
                <a:cs typeface="Calibri" panose="020F0502020204030204" pitchFamily="34" charset="0"/>
              </a:rPr>
              <a:t>Cardiac</a:t>
            </a:r>
            <a:r>
              <a:rPr lang="de-DE" sz="1200" dirty="0">
                <a:solidFill>
                  <a:srgbClr val="000000"/>
                </a:solidFill>
                <a:latin typeface="Calibri" panose="020F0502020204030204" pitchFamily="34" charset="0"/>
                <a:cs typeface="Calibri" panose="020F0502020204030204" pitchFamily="34" charset="0"/>
              </a:rPr>
              <a:t> </a:t>
            </a:r>
            <a:r>
              <a:rPr lang="de-DE" sz="1200" dirty="0" err="1">
                <a:solidFill>
                  <a:srgbClr val="000000"/>
                </a:solidFill>
                <a:latin typeface="Calibri" panose="020F0502020204030204" pitchFamily="34" charset="0"/>
                <a:cs typeface="Calibri" panose="020F0502020204030204" pitchFamily="34" charset="0"/>
              </a:rPr>
              <a:t>patients</a:t>
            </a:r>
            <a:r>
              <a:rPr lang="de-DE" sz="1200" dirty="0">
                <a:solidFill>
                  <a:srgbClr val="000000"/>
                </a:solidFill>
                <a:latin typeface="Calibri" panose="020F0502020204030204" pitchFamily="34" charset="0"/>
                <a:cs typeface="Calibri" panose="020F0502020204030204" pitchFamily="34" charset="0"/>
              </a:rPr>
              <a:t> </a:t>
            </a:r>
            <a:r>
              <a:rPr lang="de-DE" sz="1200" dirty="0" err="1">
                <a:solidFill>
                  <a:srgbClr val="000000"/>
                </a:solidFill>
                <a:latin typeface="Calibri" panose="020F0502020204030204" pitchFamily="34" charset="0"/>
                <a:cs typeface="Calibri" panose="020F0502020204030204" pitchFamily="34" charset="0"/>
              </a:rPr>
              <a:t>travelling</a:t>
            </a:r>
            <a:r>
              <a:rPr lang="de-DE" sz="1200" dirty="0">
                <a:solidFill>
                  <a:srgbClr val="000000"/>
                </a:solidFill>
                <a:latin typeface="Calibri" panose="020F0502020204030204" pitchFamily="34" charset="0"/>
                <a:cs typeface="Calibri" panose="020F0502020204030204" pitchFamily="34" charset="0"/>
              </a:rPr>
              <a:t> </a:t>
            </a:r>
            <a:r>
              <a:rPr lang="de-DE" sz="1200" dirty="0" err="1">
                <a:solidFill>
                  <a:srgbClr val="000000"/>
                </a:solidFill>
                <a:latin typeface="Calibri" panose="020F0502020204030204" pitchFamily="34" charset="0"/>
                <a:cs typeface="Calibri" panose="020F0502020204030204" pitchFamily="34" charset="0"/>
              </a:rPr>
              <a:t>to</a:t>
            </a:r>
            <a:r>
              <a:rPr lang="de-DE" sz="1200" dirty="0">
                <a:solidFill>
                  <a:srgbClr val="000000"/>
                </a:solidFill>
                <a:latin typeface="Calibri" panose="020F0502020204030204" pitchFamily="34" charset="0"/>
                <a:cs typeface="Calibri" panose="020F0502020204030204" pitchFamily="34" charset="0"/>
              </a:rPr>
              <a:t> </a:t>
            </a:r>
            <a:r>
              <a:rPr lang="de-DE" sz="1200" dirty="0" err="1">
                <a:solidFill>
                  <a:srgbClr val="000000"/>
                </a:solidFill>
                <a:latin typeface="Calibri" panose="020F0502020204030204" pitchFamily="34" charset="0"/>
                <a:cs typeface="Calibri" panose="020F0502020204030204" pitchFamily="34" charset="0"/>
              </a:rPr>
              <a:t>site</a:t>
            </a:r>
            <a:r>
              <a:rPr lang="de-DE" sz="1200" dirty="0">
                <a:solidFill>
                  <a:srgbClr val="000000"/>
                </a:solidFill>
                <a:latin typeface="Calibri" panose="020F0502020204030204" pitchFamily="34" charset="0"/>
                <a:cs typeface="Calibri" panose="020F0502020204030204" pitchFamily="34" charset="0"/>
              </a:rPr>
              <a:t> </a:t>
            </a:r>
            <a:r>
              <a:rPr lang="de-DE" sz="1200" dirty="0" err="1">
                <a:solidFill>
                  <a:srgbClr val="000000"/>
                </a:solidFill>
                <a:latin typeface="Calibri" panose="020F0502020204030204" pitchFamily="34" charset="0"/>
                <a:cs typeface="Calibri" panose="020F0502020204030204" pitchFamily="34" charset="0"/>
              </a:rPr>
              <a:t>where</a:t>
            </a:r>
            <a:r>
              <a:rPr lang="de-DE" sz="1200" dirty="0">
                <a:solidFill>
                  <a:srgbClr val="000000"/>
                </a:solidFill>
                <a:latin typeface="Calibri" panose="020F0502020204030204" pitchFamily="34" charset="0"/>
                <a:cs typeface="Calibri" panose="020F0502020204030204" pitchFamily="34" charset="0"/>
              </a:rPr>
              <a:t> </a:t>
            </a:r>
            <a:r>
              <a:rPr lang="de-DE" sz="1200" dirty="0" err="1">
                <a:solidFill>
                  <a:srgbClr val="000000"/>
                </a:solidFill>
                <a:latin typeface="Calibri" panose="020F0502020204030204" pitchFamily="34" charset="0"/>
                <a:cs typeface="Calibri" panose="020F0502020204030204" pitchFamily="34" charset="0"/>
              </a:rPr>
              <a:t>examination</a:t>
            </a:r>
            <a:r>
              <a:rPr lang="de-DE" sz="1200" dirty="0">
                <a:solidFill>
                  <a:srgbClr val="000000"/>
                </a:solidFill>
                <a:latin typeface="Calibri" panose="020F0502020204030204" pitchFamily="34" charset="0"/>
                <a:cs typeface="Calibri" panose="020F0502020204030204" pitchFamily="34" charset="0"/>
              </a:rPr>
              <a:t> </a:t>
            </a:r>
            <a:r>
              <a:rPr lang="de-DE" sz="1200" dirty="0" err="1">
                <a:solidFill>
                  <a:srgbClr val="000000"/>
                </a:solidFill>
                <a:latin typeface="Calibri" panose="020F0502020204030204" pitchFamily="34" charset="0"/>
                <a:cs typeface="Calibri" panose="020F0502020204030204" pitchFamily="34" charset="0"/>
              </a:rPr>
              <a:t>offered</a:t>
            </a:r>
            <a:endParaRPr lang="de-DE" sz="1200" dirty="0">
              <a:solidFill>
                <a:srgbClr val="000000"/>
              </a:solidFill>
              <a:latin typeface="Calibri" panose="020F0502020204030204" pitchFamily="34" charset="0"/>
              <a:cs typeface="Calibri" panose="020F0502020204030204" pitchFamily="34" charset="0"/>
            </a:endParaRPr>
          </a:p>
          <a:p>
            <a:pPr marL="219531" lvl="0" indent="-219531" defTabSz="914119">
              <a:buClr>
                <a:srgbClr val="000000"/>
              </a:buClr>
              <a:buFont typeface="Arial" panose="020B0604020202020204" pitchFamily="34" charset="0"/>
              <a:buChar char="•"/>
              <a:tabLst>
                <a:tab pos="4508703" algn="r"/>
              </a:tabLst>
              <a:defRPr/>
            </a:pPr>
            <a:r>
              <a:rPr lang="de-DE" sz="1200" dirty="0" err="1">
                <a:solidFill>
                  <a:srgbClr val="000000"/>
                </a:solidFill>
                <a:latin typeface="Calibri" panose="020F0502020204030204" pitchFamily="34" charset="0"/>
                <a:cs typeface="Calibri" panose="020F0502020204030204" pitchFamily="34" charset="0"/>
              </a:rPr>
              <a:t>Protocols</a:t>
            </a:r>
            <a:r>
              <a:rPr lang="de-DE" sz="1200" dirty="0">
                <a:solidFill>
                  <a:srgbClr val="000000"/>
                </a:solidFill>
                <a:latin typeface="Calibri" panose="020F0502020204030204" pitchFamily="34" charset="0"/>
                <a:cs typeface="Calibri" panose="020F0502020204030204" pitchFamily="34" charset="0"/>
              </a:rPr>
              <a:t> </a:t>
            </a:r>
            <a:r>
              <a:rPr lang="de-DE" sz="1200" dirty="0" err="1">
                <a:solidFill>
                  <a:srgbClr val="000000"/>
                </a:solidFill>
                <a:latin typeface="Calibri" panose="020F0502020204030204" pitchFamily="34" charset="0"/>
                <a:cs typeface="Calibri" panose="020F0502020204030204" pitchFamily="34" charset="0"/>
              </a:rPr>
              <a:t>differ</a:t>
            </a:r>
            <a:r>
              <a:rPr lang="de-DE" sz="1200" dirty="0">
                <a:solidFill>
                  <a:srgbClr val="000000"/>
                </a:solidFill>
                <a:latin typeface="Calibri" panose="020F0502020204030204" pitchFamily="34" charset="0"/>
                <a:cs typeface="Calibri" panose="020F0502020204030204" pitchFamily="34" charset="0"/>
              </a:rPr>
              <a:t> </a:t>
            </a:r>
            <a:r>
              <a:rPr lang="de-DE" sz="1200" dirty="0" err="1">
                <a:solidFill>
                  <a:srgbClr val="000000"/>
                </a:solidFill>
                <a:latin typeface="Calibri" panose="020F0502020204030204" pitchFamily="34" charset="0"/>
                <a:cs typeface="Calibri" panose="020F0502020204030204" pitchFamily="34" charset="0"/>
              </a:rPr>
              <a:t>from</a:t>
            </a:r>
            <a:r>
              <a:rPr lang="de-DE" sz="1200" dirty="0">
                <a:solidFill>
                  <a:srgbClr val="000000"/>
                </a:solidFill>
                <a:latin typeface="Calibri" panose="020F0502020204030204" pitchFamily="34" charset="0"/>
                <a:cs typeface="Calibri" panose="020F0502020204030204" pitchFamily="34" charset="0"/>
              </a:rPr>
              <a:t> </a:t>
            </a:r>
            <a:r>
              <a:rPr lang="de-DE" sz="1200" dirty="0" err="1">
                <a:solidFill>
                  <a:srgbClr val="000000"/>
                </a:solidFill>
                <a:latin typeface="Calibri" panose="020F0502020204030204" pitchFamily="34" charset="0"/>
                <a:cs typeface="Calibri" panose="020F0502020204030204" pitchFamily="34" charset="0"/>
              </a:rPr>
              <a:t>scanner</a:t>
            </a:r>
            <a:r>
              <a:rPr lang="de-DE" sz="1200" dirty="0">
                <a:solidFill>
                  <a:srgbClr val="000000"/>
                </a:solidFill>
                <a:latin typeface="Calibri" panose="020F0502020204030204" pitchFamily="34" charset="0"/>
                <a:cs typeface="Calibri" panose="020F0502020204030204" pitchFamily="34" charset="0"/>
              </a:rPr>
              <a:t> </a:t>
            </a:r>
            <a:r>
              <a:rPr lang="de-DE" sz="1200" dirty="0" err="1">
                <a:solidFill>
                  <a:srgbClr val="000000"/>
                </a:solidFill>
                <a:latin typeface="Calibri" panose="020F0502020204030204" pitchFamily="34" charset="0"/>
                <a:cs typeface="Calibri" panose="020F0502020204030204" pitchFamily="34" charset="0"/>
              </a:rPr>
              <a:t>to</a:t>
            </a:r>
            <a:r>
              <a:rPr lang="de-DE" sz="1200" dirty="0">
                <a:solidFill>
                  <a:srgbClr val="000000"/>
                </a:solidFill>
                <a:latin typeface="Calibri" panose="020F0502020204030204" pitchFamily="34" charset="0"/>
                <a:cs typeface="Calibri" panose="020F0502020204030204" pitchFamily="34" charset="0"/>
              </a:rPr>
              <a:t> </a:t>
            </a:r>
            <a:r>
              <a:rPr lang="de-DE" sz="1200" dirty="0" err="1">
                <a:solidFill>
                  <a:srgbClr val="000000"/>
                </a:solidFill>
                <a:latin typeface="Calibri" panose="020F0502020204030204" pitchFamily="34" charset="0"/>
                <a:cs typeface="Calibri" panose="020F0502020204030204" pitchFamily="34" charset="0"/>
              </a:rPr>
              <a:t>scanner</a:t>
            </a:r>
            <a:endParaRPr lang="de-DE" sz="1200" dirty="0">
              <a:solidFill>
                <a:srgbClr val="000000"/>
              </a:solidFill>
              <a:latin typeface="Calibri" panose="020F0502020204030204" pitchFamily="34" charset="0"/>
              <a:cs typeface="Calibri" panose="020F0502020204030204" pitchFamily="34" charset="0"/>
            </a:endParaRPr>
          </a:p>
          <a:p>
            <a:pPr marL="219531" lvl="0" indent="-219531" defTabSz="914119">
              <a:buClr>
                <a:srgbClr val="000000"/>
              </a:buClr>
              <a:buFont typeface="Arial" panose="020B0604020202020204" pitchFamily="34" charset="0"/>
              <a:buChar char="•"/>
              <a:tabLst>
                <a:tab pos="4508703" algn="r"/>
              </a:tabLst>
              <a:defRPr/>
            </a:pPr>
            <a:r>
              <a:rPr lang="de-DE" sz="1200" dirty="0">
                <a:solidFill>
                  <a:srgbClr val="000000"/>
                </a:solidFill>
                <a:latin typeface="Calibri" panose="020F0502020204030204" pitchFamily="34" charset="0"/>
                <a:cs typeface="Calibri" panose="020F0502020204030204" pitchFamily="34" charset="0"/>
              </a:rPr>
              <a:t>Onboarding </a:t>
            </a:r>
            <a:r>
              <a:rPr lang="de-DE" sz="1200" dirty="0" err="1">
                <a:solidFill>
                  <a:srgbClr val="000000"/>
                </a:solidFill>
                <a:latin typeface="Calibri" panose="020F0502020204030204" pitchFamily="34" charset="0"/>
                <a:cs typeface="Calibri" panose="020F0502020204030204" pitchFamily="34" charset="0"/>
              </a:rPr>
              <a:t>new</a:t>
            </a:r>
            <a:r>
              <a:rPr lang="de-DE" sz="1200" dirty="0">
                <a:solidFill>
                  <a:srgbClr val="000000"/>
                </a:solidFill>
                <a:latin typeface="Calibri" panose="020F0502020204030204" pitchFamily="34" charset="0"/>
                <a:cs typeface="Calibri" panose="020F0502020204030204" pitchFamily="34" charset="0"/>
              </a:rPr>
              <a:t> </a:t>
            </a:r>
            <a:r>
              <a:rPr lang="de-DE" sz="1200" dirty="0" err="1">
                <a:solidFill>
                  <a:srgbClr val="000000"/>
                </a:solidFill>
                <a:latin typeface="Calibri" panose="020F0502020204030204" pitchFamily="34" charset="0"/>
                <a:cs typeface="Calibri" panose="020F0502020204030204" pitchFamily="34" charset="0"/>
              </a:rPr>
              <a:t>employees</a:t>
            </a:r>
            <a:r>
              <a:rPr lang="de-DE" sz="1200" dirty="0">
                <a:solidFill>
                  <a:srgbClr val="000000"/>
                </a:solidFill>
                <a:latin typeface="Calibri" panose="020F0502020204030204" pitchFamily="34" charset="0"/>
                <a:cs typeface="Calibri" panose="020F0502020204030204" pitchFamily="34" charset="0"/>
              </a:rPr>
              <a:t> –  6 – 12 </a:t>
            </a:r>
            <a:r>
              <a:rPr lang="de-DE" sz="1200" dirty="0" err="1">
                <a:solidFill>
                  <a:srgbClr val="000000"/>
                </a:solidFill>
                <a:latin typeface="Calibri" panose="020F0502020204030204" pitchFamily="34" charset="0"/>
                <a:cs typeface="Calibri" panose="020F0502020204030204" pitchFamily="34" charset="0"/>
              </a:rPr>
              <a:t>months</a:t>
            </a:r>
            <a:endParaRPr lang="en-US" sz="1200" dirty="0">
              <a:solidFill>
                <a:srgbClr val="000000"/>
              </a:solidFill>
              <a:latin typeface="Calibri" panose="020F0502020204030204" pitchFamily="34" charset="0"/>
              <a:cs typeface="Calibri" panose="020F0502020204030204" pitchFamily="34" charset="0"/>
            </a:endParaRPr>
          </a:p>
        </p:txBody>
      </p:sp>
      <p:sp>
        <p:nvSpPr>
          <p:cNvPr id="4" name="Foliennummernplatzhalter 3"/>
          <p:cNvSpPr>
            <a:spLocks noGrp="1"/>
          </p:cNvSpPr>
          <p:nvPr>
            <p:ph type="sldNum" sz="quarter" idx="10"/>
          </p:nvPr>
        </p:nvSpPr>
        <p:spPr/>
        <p:txBody>
          <a:bodyPr/>
          <a:lstStyle/>
          <a:p>
            <a:fld id="{D4C7309E-6B14-43E2-9D02-8D68126D84D9}" type="slidenum">
              <a:rPr lang="de-DE" smtClean="0"/>
              <a:t>15</a:t>
            </a:fld>
            <a:endParaRPr lang="de-DE"/>
          </a:p>
        </p:txBody>
      </p:sp>
    </p:spTree>
    <p:extLst>
      <p:ext uri="{BB962C8B-B14F-4D97-AF65-F5344CB8AC3E}">
        <p14:creationId xmlns:p14="http://schemas.microsoft.com/office/powerpoint/2010/main" val="1316117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119" rtl="0" eaLnBrk="1" fontAlgn="auto" latinLnBrk="0" hangingPunct="1">
              <a:lnSpc>
                <a:spcPct val="100000"/>
              </a:lnSpc>
              <a:spcBef>
                <a:spcPts val="0"/>
              </a:spcBef>
              <a:spcAft>
                <a:spcPts val="500"/>
              </a:spcAft>
              <a:buClrTx/>
              <a:buSzTx/>
              <a:buFontTx/>
              <a:buNone/>
              <a:tabLst/>
              <a:defRPr/>
            </a:pPr>
            <a:endParaRPr lang="en-US" sz="1200" dirty="0">
              <a:solidFill>
                <a:srgbClr val="000000"/>
              </a:solidFill>
              <a:latin typeface="Calibri" panose="020F0502020204030204" pitchFamily="34" charset="0"/>
              <a:cs typeface="Calibri" panose="020F0502020204030204" pitchFamily="34" charset="0"/>
            </a:endParaRPr>
          </a:p>
        </p:txBody>
      </p:sp>
      <p:sp>
        <p:nvSpPr>
          <p:cNvPr id="4" name="Foliennummernplatzhalter 3"/>
          <p:cNvSpPr>
            <a:spLocks noGrp="1"/>
          </p:cNvSpPr>
          <p:nvPr>
            <p:ph type="sldNum" sz="quarter" idx="10"/>
          </p:nvPr>
        </p:nvSpPr>
        <p:spPr/>
        <p:txBody>
          <a:bodyPr/>
          <a:lstStyle/>
          <a:p>
            <a:fld id="{D4C7309E-6B14-43E2-9D02-8D68126D84D9}" type="slidenum">
              <a:rPr lang="de-DE" smtClean="0"/>
              <a:t>16</a:t>
            </a:fld>
            <a:endParaRPr lang="de-DE"/>
          </a:p>
        </p:txBody>
      </p:sp>
    </p:spTree>
    <p:extLst>
      <p:ext uri="{BB962C8B-B14F-4D97-AF65-F5344CB8AC3E}">
        <p14:creationId xmlns:p14="http://schemas.microsoft.com/office/powerpoint/2010/main" val="1657507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Customer permission: available</a:t>
            </a:r>
          </a:p>
        </p:txBody>
      </p:sp>
      <p:sp>
        <p:nvSpPr>
          <p:cNvPr id="4" name="Foliennummernplatzhalter 3"/>
          <p:cNvSpPr>
            <a:spLocks noGrp="1"/>
          </p:cNvSpPr>
          <p:nvPr>
            <p:ph type="sldNum" sz="quarter" idx="10"/>
          </p:nvPr>
        </p:nvSpPr>
        <p:spPr/>
        <p:txBody>
          <a:bodyPr/>
          <a:lstStyle/>
          <a:p>
            <a:fld id="{D4C7309E-6B14-43E2-9D02-8D68126D84D9}" type="slidenum">
              <a:rPr lang="de-DE" smtClean="0"/>
              <a:t>17</a:t>
            </a:fld>
            <a:endParaRPr lang="de-DE"/>
          </a:p>
        </p:txBody>
      </p:sp>
    </p:spTree>
    <p:extLst>
      <p:ext uri="{BB962C8B-B14F-4D97-AF65-F5344CB8AC3E}">
        <p14:creationId xmlns:p14="http://schemas.microsoft.com/office/powerpoint/2010/main" val="2139068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Customer permission: Skradde?</a:t>
            </a:r>
          </a:p>
        </p:txBody>
      </p:sp>
      <p:sp>
        <p:nvSpPr>
          <p:cNvPr id="4" name="Foliennummernplatzhalter 3"/>
          <p:cNvSpPr>
            <a:spLocks noGrp="1"/>
          </p:cNvSpPr>
          <p:nvPr>
            <p:ph type="sldNum" sz="quarter" idx="10"/>
          </p:nvPr>
        </p:nvSpPr>
        <p:spPr/>
        <p:txBody>
          <a:bodyPr/>
          <a:lstStyle/>
          <a:p>
            <a:fld id="{D4C7309E-6B14-43E2-9D02-8D68126D84D9}" type="slidenum">
              <a:rPr lang="de-DE" smtClean="0"/>
              <a:t>18</a:t>
            </a:fld>
            <a:endParaRPr lang="de-DE"/>
          </a:p>
        </p:txBody>
      </p:sp>
    </p:spTree>
    <p:extLst>
      <p:ext uri="{BB962C8B-B14F-4D97-AF65-F5344CB8AC3E}">
        <p14:creationId xmlns:p14="http://schemas.microsoft.com/office/powerpoint/2010/main" val="2271530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syngo</a:t>
            </a:r>
            <a:r>
              <a:rPr lang="en-US" dirty="0"/>
              <a:t> Virtual Cockpit is architecturally integrated into </a:t>
            </a:r>
            <a:r>
              <a:rPr lang="en-US" dirty="0" err="1"/>
              <a:t>myExam</a:t>
            </a:r>
            <a:r>
              <a:rPr lang="en-US" dirty="0"/>
              <a:t> Autopilot and Assist. This gives user remote scanning assistance. E.g. for special examinations, for case specific support, or training.  </a:t>
            </a:r>
          </a:p>
          <a:p>
            <a:r>
              <a:rPr lang="en-US" dirty="0"/>
              <a:t>Users get access to expert colleagues who can help or even take over control of the scan – remotely. This works for all body regions and protocols and even works between different locations at your institution. </a:t>
            </a:r>
          </a:p>
          <a:p>
            <a:r>
              <a:rPr lang="en-US" dirty="0"/>
              <a:t>No extra modality client needed</a:t>
            </a:r>
          </a:p>
          <a:p>
            <a:endParaRPr lang="de-DE" dirty="0"/>
          </a:p>
        </p:txBody>
      </p:sp>
      <p:sp>
        <p:nvSpPr>
          <p:cNvPr id="4" name="Foliennummernplatzhalter 3"/>
          <p:cNvSpPr>
            <a:spLocks noGrp="1"/>
          </p:cNvSpPr>
          <p:nvPr>
            <p:ph type="sldNum" sz="quarter" idx="5"/>
          </p:nvPr>
        </p:nvSpPr>
        <p:spPr/>
        <p:txBody>
          <a:bodyPr/>
          <a:lstStyle/>
          <a:p>
            <a:r>
              <a:rPr lang="de-DE" b="1"/>
              <a:t>Notes No. </a:t>
            </a:r>
            <a:fld id="{D4C7309E-6B14-43E2-9D02-8D68126D84D9}" type="slidenum">
              <a:rPr lang="de-DE" smtClean="0"/>
              <a:pPr/>
              <a:t>20</a:t>
            </a:fld>
            <a:endParaRPr lang="de-DE" dirty="0"/>
          </a:p>
        </p:txBody>
      </p:sp>
    </p:spTree>
    <p:extLst>
      <p:ext uri="{BB962C8B-B14F-4D97-AF65-F5344CB8AC3E}">
        <p14:creationId xmlns:p14="http://schemas.microsoft.com/office/powerpoint/2010/main" val="247286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b="1" i="0" dirty="0">
                <a:solidFill>
                  <a:srgbClr val="1A1A1A"/>
                </a:solidFill>
                <a:effectLst/>
                <a:latin typeface="Siemens Sans" pitchFamily="2" charset="0"/>
              </a:rPr>
              <a:t>Simplified &amp; synchronized MR contrast injection &amp; scanning</a:t>
            </a:r>
          </a:p>
          <a:p>
            <a:pPr algn="l"/>
            <a:r>
              <a:rPr lang="en-US" b="0" i="0" dirty="0">
                <a:solidFill>
                  <a:srgbClr val="000000"/>
                </a:solidFill>
                <a:effectLst/>
                <a:latin typeface="Siemens Sans" pitchFamily="2" charset="0"/>
              </a:rPr>
              <a:t>MR-Injector coupling via ISI is a joint development by Bayer and Siemens Healthineers. It substantially simplifies synchronized contrast injection and scanning by guiding the user through an intuitive workflow with clicks and interactions reduced to the essence. Instead of multiple, time-critical interactions on different consoles (MR host, Injector console, Intercom with Patient), everything is controlled with a few clicks from the MR console. By also supporting remote operation scenarios, ISI may help to provide advanced contrast-enhanced imaging services in remote areas – instead of enforcing patients to travel to distant, centralized expert centers.</a:t>
            </a:r>
          </a:p>
          <a:p>
            <a:pPr algn="l"/>
            <a:endParaRPr lang="en-US" b="0" dirty="0">
              <a:solidFill>
                <a:srgbClr val="000000"/>
              </a:solidFill>
              <a:latin typeface="Siemens Sans" pitchFamily="2" charset="0"/>
            </a:endParaRPr>
          </a:p>
          <a:p>
            <a:pPr algn="l"/>
            <a:r>
              <a:rPr lang="en-US" b="0" i="0" dirty="0">
                <a:solidFill>
                  <a:srgbClr val="1A1A1A"/>
                </a:solidFill>
                <a:effectLst/>
                <a:latin typeface="Siemens Sans" pitchFamily="2" charset="0"/>
              </a:rPr>
              <a:t>ISI is a device that connects the MR scanner workstation to the injector workstation. It enables the injector and scanner to efficiently communicate and synchronize, ensuring appropriate scan timing and simplified workflow resulting in enhanced clinical capabilities.</a:t>
            </a:r>
          </a:p>
          <a:p>
            <a:pPr algn="l"/>
            <a:r>
              <a:rPr lang="en-US" b="0" i="0" dirty="0">
                <a:solidFill>
                  <a:srgbClr val="1A1A1A"/>
                </a:solidFill>
                <a:effectLst/>
                <a:latin typeface="Siemens Sans" pitchFamily="2" charset="0"/>
              </a:rPr>
              <a:t>With the ISI workflow, it is planned to synchronize the application of contrast agent and start of MR scan: the user just has to press one button on the MR console -&gt; “Start Injection”, instead of manually injecting contrast on the injector console while giving breath-hold commands to the patient. Advanced workflow such as scans with delay between injection and scan start are also planned to be supported.</a:t>
            </a:r>
          </a:p>
          <a:p>
            <a:endParaRPr lang="de-DE" dirty="0"/>
          </a:p>
        </p:txBody>
      </p:sp>
      <p:sp>
        <p:nvSpPr>
          <p:cNvPr id="4" name="Foliennummernplatzhalter 3"/>
          <p:cNvSpPr>
            <a:spLocks noGrp="1"/>
          </p:cNvSpPr>
          <p:nvPr>
            <p:ph type="sldNum" sz="quarter" idx="5"/>
          </p:nvPr>
        </p:nvSpPr>
        <p:spPr/>
        <p:txBody>
          <a:bodyPr/>
          <a:lstStyle/>
          <a:p>
            <a:r>
              <a:rPr lang="de-DE" b="1"/>
              <a:t>Notes No. </a:t>
            </a:r>
            <a:fld id="{D4C7309E-6B14-43E2-9D02-8D68126D84D9}" type="slidenum">
              <a:rPr lang="de-DE" smtClean="0"/>
              <a:pPr/>
              <a:t>21</a:t>
            </a:fld>
            <a:endParaRPr lang="de-DE" dirty="0"/>
          </a:p>
        </p:txBody>
      </p:sp>
    </p:spTree>
    <p:extLst>
      <p:ext uri="{BB962C8B-B14F-4D97-AF65-F5344CB8AC3E}">
        <p14:creationId xmlns:p14="http://schemas.microsoft.com/office/powerpoint/2010/main" val="2858074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r>
              <a:rPr lang="de-DE" b="1"/>
              <a:t>Notes No. </a:t>
            </a:r>
            <a:fld id="{D4C7309E-6B14-43E2-9D02-8D68126D84D9}" type="slidenum">
              <a:rPr lang="de-DE" smtClean="0"/>
              <a:pPr/>
              <a:t>22</a:t>
            </a:fld>
            <a:endParaRPr lang="de-DE" dirty="0"/>
          </a:p>
        </p:txBody>
      </p:sp>
    </p:spTree>
    <p:extLst>
      <p:ext uri="{BB962C8B-B14F-4D97-AF65-F5344CB8AC3E}">
        <p14:creationId xmlns:p14="http://schemas.microsoft.com/office/powerpoint/2010/main" val="321666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r>
              <a:rPr lang="de-DE" b="1"/>
              <a:t>Notes No. </a:t>
            </a:r>
            <a:fld id="{D4C7309E-6B14-43E2-9D02-8D68126D84D9}" type="slidenum">
              <a:rPr lang="de-DE" smtClean="0"/>
              <a:pPr/>
              <a:t>24</a:t>
            </a:fld>
            <a:endParaRPr lang="de-DE" dirty="0"/>
          </a:p>
        </p:txBody>
      </p:sp>
    </p:spTree>
    <p:extLst>
      <p:ext uri="{BB962C8B-B14F-4D97-AF65-F5344CB8AC3E}">
        <p14:creationId xmlns:p14="http://schemas.microsoft.com/office/powerpoint/2010/main" val="1478419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r>
              <a:rPr lang="de-DE" b="1"/>
              <a:t>Notes No. </a:t>
            </a:r>
            <a:fld id="{D4C7309E-6B14-43E2-9D02-8D68126D84D9}" type="slidenum">
              <a:rPr lang="de-DE" smtClean="0"/>
              <a:pPr/>
              <a:t>2</a:t>
            </a:fld>
            <a:endParaRPr lang="de-DE" dirty="0"/>
          </a:p>
        </p:txBody>
      </p:sp>
    </p:spTree>
    <p:extLst>
      <p:ext uri="{BB962C8B-B14F-4D97-AF65-F5344CB8AC3E}">
        <p14:creationId xmlns:p14="http://schemas.microsoft.com/office/powerpoint/2010/main" val="1415247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41750"/>
            <a:endParaRPr lang="en-US" sz="1200" b="1" dirty="0">
              <a:solidFill>
                <a:schemeClr val="tx1"/>
              </a:solidFill>
            </a:endParaRPr>
          </a:p>
        </p:txBody>
      </p:sp>
      <p:sp>
        <p:nvSpPr>
          <p:cNvPr id="4" name="Foliennummernplatzhalter 3"/>
          <p:cNvSpPr>
            <a:spLocks noGrp="1"/>
          </p:cNvSpPr>
          <p:nvPr>
            <p:ph type="sldNum" sz="quarter" idx="5"/>
          </p:nvPr>
        </p:nvSpPr>
        <p:spPr/>
        <p:txBody>
          <a:bodyPr/>
          <a:lstStyle/>
          <a:p>
            <a:fld id="{D4C7309E-6B14-43E2-9D02-8D68126D84D9}" type="slidenum">
              <a:rPr lang="de-DE" smtClean="0">
                <a:solidFill>
                  <a:prstClr val="black"/>
                </a:solidFill>
              </a:rPr>
              <a:pPr/>
              <a:t>26</a:t>
            </a:fld>
            <a:endParaRPr lang="de-DE">
              <a:solidFill>
                <a:prstClr val="black"/>
              </a:solidFill>
            </a:endParaRPr>
          </a:p>
        </p:txBody>
      </p:sp>
    </p:spTree>
    <p:extLst>
      <p:ext uri="{BB962C8B-B14F-4D97-AF65-F5344CB8AC3E}">
        <p14:creationId xmlns:p14="http://schemas.microsoft.com/office/powerpoint/2010/main" val="4052010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r>
              <a:rPr lang="de-DE" b="1"/>
              <a:t>Notes No. </a:t>
            </a:r>
            <a:fld id="{D4C7309E-6B14-43E2-9D02-8D68126D84D9}" type="slidenum">
              <a:rPr lang="de-DE" smtClean="0"/>
              <a:pPr/>
              <a:t>28</a:t>
            </a:fld>
            <a:endParaRPr lang="de-DE" dirty="0"/>
          </a:p>
        </p:txBody>
      </p:sp>
    </p:spTree>
    <p:extLst>
      <p:ext uri="{BB962C8B-B14F-4D97-AF65-F5344CB8AC3E}">
        <p14:creationId xmlns:p14="http://schemas.microsoft.com/office/powerpoint/2010/main" val="2567602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725" y="739775"/>
            <a:ext cx="6564313" cy="370046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C7309E-6B14-43E2-9D02-8D68126D84D9}"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5953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sz="1200" kern="1200" dirty="0">
              <a:solidFill>
                <a:schemeClr val="tx1"/>
              </a:solidFill>
              <a:effectLst/>
              <a:latin typeface="+mn-lt"/>
              <a:ea typeface="+mn-ea"/>
              <a:cs typeface="+mn-cs"/>
            </a:endParaRPr>
          </a:p>
          <a:p>
            <a:endParaRPr lang="de-DE" dirty="0"/>
          </a:p>
          <a:p>
            <a:endParaRPr lang="de-DE" dirty="0"/>
          </a:p>
          <a:p>
            <a:endParaRPr lang="en-US" dirty="0"/>
          </a:p>
        </p:txBody>
      </p:sp>
      <p:sp>
        <p:nvSpPr>
          <p:cNvPr id="4" name="Foliennummernplatzhalter 3"/>
          <p:cNvSpPr>
            <a:spLocks noGrp="1"/>
          </p:cNvSpPr>
          <p:nvPr>
            <p:ph type="sldNum" sz="quarter" idx="5"/>
          </p:nvPr>
        </p:nvSpPr>
        <p:spPr/>
        <p:txBody>
          <a:bodyPr/>
          <a:lstStyle/>
          <a:p>
            <a:fld id="{D4C7309E-6B14-43E2-9D02-8D68126D84D9}" type="slidenum">
              <a:rPr lang="de-DE" smtClean="0"/>
              <a:t>30</a:t>
            </a:fld>
            <a:endParaRPr lang="de-DE"/>
          </a:p>
        </p:txBody>
      </p:sp>
    </p:spTree>
    <p:extLst>
      <p:ext uri="{BB962C8B-B14F-4D97-AF65-F5344CB8AC3E}">
        <p14:creationId xmlns:p14="http://schemas.microsoft.com/office/powerpoint/2010/main" val="379349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r>
              <a:rPr lang="de-DE" b="1"/>
              <a:t>Notes No. </a:t>
            </a:r>
            <a:fld id="{D4C7309E-6B14-43E2-9D02-8D68126D84D9}" type="slidenum">
              <a:rPr lang="de-DE" smtClean="0"/>
              <a:pPr/>
              <a:t>31</a:t>
            </a:fld>
            <a:endParaRPr lang="de-DE"/>
          </a:p>
        </p:txBody>
      </p:sp>
    </p:spTree>
    <p:extLst>
      <p:ext uri="{BB962C8B-B14F-4D97-AF65-F5344CB8AC3E}">
        <p14:creationId xmlns:p14="http://schemas.microsoft.com/office/powerpoint/2010/main" val="1724717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sz="1200" kern="1200" dirty="0">
              <a:solidFill>
                <a:schemeClr val="tx1"/>
              </a:solidFill>
              <a:effectLst/>
              <a:latin typeface="+mn-lt"/>
              <a:ea typeface="+mn-ea"/>
              <a:cs typeface="+mn-cs"/>
            </a:endParaRPr>
          </a:p>
          <a:p>
            <a:endParaRPr lang="de-DE" dirty="0"/>
          </a:p>
          <a:p>
            <a:endParaRPr lang="de-DE" dirty="0"/>
          </a:p>
          <a:p>
            <a:endParaRPr lang="en-US" dirty="0"/>
          </a:p>
        </p:txBody>
      </p:sp>
      <p:sp>
        <p:nvSpPr>
          <p:cNvPr id="4" name="Foliennummernplatzhalter 3"/>
          <p:cNvSpPr>
            <a:spLocks noGrp="1"/>
          </p:cNvSpPr>
          <p:nvPr>
            <p:ph type="sldNum" sz="quarter" idx="5"/>
          </p:nvPr>
        </p:nvSpPr>
        <p:spPr/>
        <p:txBody>
          <a:bodyPr/>
          <a:lstStyle/>
          <a:p>
            <a:fld id="{D4C7309E-6B14-43E2-9D02-8D68126D84D9}" type="slidenum">
              <a:rPr lang="de-DE" smtClean="0">
                <a:solidFill>
                  <a:prstClr val="black"/>
                </a:solidFill>
              </a:rPr>
              <a:pPr/>
              <a:t>32</a:t>
            </a:fld>
            <a:endParaRPr lang="de-DE">
              <a:solidFill>
                <a:prstClr val="black"/>
              </a:solidFill>
            </a:endParaRPr>
          </a:p>
        </p:txBody>
      </p:sp>
    </p:spTree>
    <p:extLst>
      <p:ext uri="{BB962C8B-B14F-4D97-AF65-F5344CB8AC3E}">
        <p14:creationId xmlns:p14="http://schemas.microsoft.com/office/powerpoint/2010/main" val="1956276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bildplatzhalter 1"/>
          <p:cNvSpPr>
            <a:spLocks noGrp="1" noRot="1" noChangeAspect="1" noChangeArrowheads="1" noTextEdit="1"/>
          </p:cNvSpPr>
          <p:nvPr>
            <p:ph type="sldImg"/>
          </p:nvPr>
        </p:nvSpPr>
        <p:spPr bwMode="auto">
          <a:xfrm>
            <a:off x="95250" y="744538"/>
            <a:ext cx="66071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izenplatzhal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0000"/>
              </a:lnSpc>
            </a:pPr>
            <a:endParaRPr lang="de-DE" sz="1200" b="0"/>
          </a:p>
          <a:p>
            <a:pPr eaLnBrk="1" hangingPunct="1">
              <a:spcBef>
                <a:spcPct val="0"/>
              </a:spcBef>
            </a:pPr>
            <a:endParaRPr lang="en-US" altLang="en-US"/>
          </a:p>
        </p:txBody>
      </p:sp>
      <p:sp>
        <p:nvSpPr>
          <p:cNvPr id="8196" name="Foliennummernplatzhalt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64C93396-72CF-4E62-BDA1-887D60F8D899}" type="slidenum">
              <a:rPr lang="de-DE" altLang="en-US" smtClean="0"/>
              <a:pPr/>
              <a:t>36</a:t>
            </a:fld>
            <a:endParaRPr lang="de-DE" altLang="en-US"/>
          </a:p>
        </p:txBody>
      </p:sp>
    </p:spTree>
    <p:extLst>
      <p:ext uri="{BB962C8B-B14F-4D97-AF65-F5344CB8AC3E}">
        <p14:creationId xmlns:p14="http://schemas.microsoft.com/office/powerpoint/2010/main" val="57764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US" sz="1200" b="1" kern="1200">
                <a:solidFill>
                  <a:schemeClr val="tx1"/>
                </a:solidFill>
                <a:effectLst/>
                <a:latin typeface="+mn-lt"/>
                <a:ea typeface="+mn-ea"/>
                <a:cs typeface="+mn-cs"/>
              </a:rPr>
              <a:t>Talking points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Demand for healthcare provision has been on the rise globally, this trend is going to accelerate, depicted by the upper curve in this diagram.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Consequently, the demand for medical staff is projected to accelerate in the future, too</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For example, Public Health England (an executive agency of the Department of Health and Social Care in the United Kingdom) estimates the demand for healthcare services for the United Kingdom to grow by 2.7% annually</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increase in demand not only in the United Kingdom but worldwide is driven by, e.g.</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Population is constantly getting older, providing for their care will put a severe strain on medical resources (</a:t>
            </a:r>
            <a:r>
              <a:rPr lang="de-DE" sz="1200" kern="1200" err="1">
                <a:solidFill>
                  <a:schemeClr val="tx1"/>
                </a:solidFill>
                <a:effectLst/>
                <a:latin typeface="+mn-lt"/>
                <a:ea typeface="+mn-ea"/>
                <a:cs typeface="+mn-cs"/>
              </a:rPr>
              <a:t>Percentage</a:t>
            </a:r>
            <a:r>
              <a:rPr lang="de-DE" sz="1200" kern="1200">
                <a:solidFill>
                  <a:schemeClr val="tx1"/>
                </a:solidFill>
                <a:effectLst/>
                <a:latin typeface="+mn-lt"/>
                <a:ea typeface="+mn-ea"/>
                <a:cs typeface="+mn-cs"/>
              </a:rPr>
              <a:t> </a:t>
            </a:r>
            <a:r>
              <a:rPr lang="de-DE" sz="1200" kern="1200" err="1">
                <a:solidFill>
                  <a:schemeClr val="tx1"/>
                </a:solidFill>
                <a:effectLst/>
                <a:latin typeface="+mn-lt"/>
                <a:ea typeface="+mn-ea"/>
                <a:cs typeface="+mn-cs"/>
              </a:rPr>
              <a:t>aged</a:t>
            </a:r>
            <a:r>
              <a:rPr lang="de-DE" sz="1200" kern="1200">
                <a:solidFill>
                  <a:schemeClr val="tx1"/>
                </a:solidFill>
                <a:effectLst/>
                <a:latin typeface="+mn-lt"/>
                <a:ea typeface="+mn-ea"/>
                <a:cs typeface="+mn-cs"/>
              </a:rPr>
              <a:t> 65 and </a:t>
            </a:r>
            <a:r>
              <a:rPr lang="de-DE" sz="1200" kern="1200" err="1">
                <a:solidFill>
                  <a:schemeClr val="tx1"/>
                </a:solidFill>
                <a:effectLst/>
                <a:latin typeface="+mn-lt"/>
                <a:ea typeface="+mn-ea"/>
                <a:cs typeface="+mn-cs"/>
              </a:rPr>
              <a:t>older</a:t>
            </a:r>
            <a:r>
              <a:rPr lang="de-DE" sz="1200" kern="1200">
                <a:solidFill>
                  <a:schemeClr val="tx1"/>
                </a:solidFill>
                <a:effectLst/>
                <a:latin typeface="+mn-lt"/>
                <a:ea typeface="+mn-ea"/>
                <a:cs typeface="+mn-cs"/>
              </a:rPr>
              <a:t> in global </a:t>
            </a:r>
            <a:r>
              <a:rPr lang="de-DE" sz="1200" kern="1200" err="1">
                <a:solidFill>
                  <a:schemeClr val="tx1"/>
                </a:solidFill>
                <a:effectLst/>
                <a:latin typeface="+mn-lt"/>
                <a:ea typeface="+mn-ea"/>
                <a:cs typeface="+mn-cs"/>
              </a:rPr>
              <a:t>population</a:t>
            </a:r>
            <a:r>
              <a:rPr lang="de-DE" sz="1200" kern="1200">
                <a:solidFill>
                  <a:schemeClr val="tx1"/>
                </a:solidFill>
                <a:effectLst/>
                <a:latin typeface="+mn-lt"/>
                <a:ea typeface="+mn-ea"/>
                <a:cs typeface="+mn-cs"/>
              </a:rPr>
              <a:t> </a:t>
            </a:r>
            <a:r>
              <a:rPr lang="de-DE" sz="1200" kern="1200" err="1">
                <a:solidFill>
                  <a:schemeClr val="tx1"/>
                </a:solidFill>
                <a:effectLst/>
                <a:latin typeface="+mn-lt"/>
                <a:ea typeface="+mn-ea"/>
                <a:cs typeface="+mn-cs"/>
              </a:rPr>
              <a:t>to</a:t>
            </a:r>
            <a:r>
              <a:rPr lang="de-DE" sz="1200" kern="1200">
                <a:solidFill>
                  <a:schemeClr val="tx1"/>
                </a:solidFill>
                <a:effectLst/>
                <a:latin typeface="+mn-lt"/>
                <a:ea typeface="+mn-ea"/>
                <a:cs typeface="+mn-cs"/>
              </a:rPr>
              <a:t> double </a:t>
            </a:r>
            <a:r>
              <a:rPr lang="de-DE" sz="1200" kern="1200" err="1">
                <a:solidFill>
                  <a:schemeClr val="tx1"/>
                </a:solidFill>
                <a:effectLst/>
                <a:latin typeface="+mn-lt"/>
                <a:ea typeface="+mn-ea"/>
                <a:cs typeface="+mn-cs"/>
              </a:rPr>
              <a:t>by</a:t>
            </a:r>
            <a:r>
              <a:rPr lang="de-DE" sz="1200" kern="1200">
                <a:solidFill>
                  <a:schemeClr val="tx1"/>
                </a:solidFill>
                <a:effectLst/>
                <a:latin typeface="+mn-lt"/>
                <a:ea typeface="+mn-ea"/>
                <a:cs typeface="+mn-cs"/>
              </a:rPr>
              <a:t> 2030“ Source: </a:t>
            </a:r>
            <a:r>
              <a:rPr lang="en-US" sz="1200" kern="1200">
                <a:solidFill>
                  <a:schemeClr val="tx1"/>
                </a:solidFill>
                <a:effectLst/>
                <a:latin typeface="+mn-lt"/>
                <a:ea typeface="+mn-ea"/>
                <a:cs typeface="+mn-cs"/>
              </a:rPr>
              <a:t>An Aging World: 2015, United States Census Bureau)</a:t>
            </a:r>
            <a:endParaRPr lang="en-US" sz="800" kern="120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a:solidFill>
                  <a:schemeClr val="tx1"/>
                </a:solidFill>
                <a:effectLst/>
                <a:latin typeface="+mn-lt"/>
                <a:ea typeface="+mn-ea"/>
                <a:cs typeface="+mn-cs"/>
              </a:rPr>
              <a:t>Burden of chronic diseases is rapidly increasing worldwide. In 2001, chronic diseases contributed to approx. 46% of the global burden of disease.  The proportion of the burden of chronic diseases is expected to increase to 60% by 2020.</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Chronic diseases are driven by e.g. ageing, rapid unplanned urbanization, and globalization of unhealthy lifestyles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Higher patient expectations incl. medical tourists who want better medical care - advanced technology, better quality of care, and quicker access to medically necessary therapies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Information overload, affecting almost everybody in the healthcare system, driven by 2 factors</a:t>
            </a:r>
          </a:p>
          <a:p>
            <a:pPr marL="1085850" lvl="2" indent="-171450">
              <a:buFont typeface="Arial" panose="020B0604020202020204" pitchFamily="34" charset="0"/>
              <a:buChar char="•"/>
            </a:pPr>
            <a:r>
              <a:rPr lang="en-US" sz="1200" kern="1200">
                <a:solidFill>
                  <a:schemeClr val="tx1"/>
                </a:solidFill>
                <a:effectLst/>
                <a:latin typeface="+mn-lt"/>
                <a:ea typeface="+mn-ea"/>
                <a:cs typeface="+mn-cs"/>
              </a:rPr>
              <a:t>Growing amount of patient data, specifically in longitudinal studies, e.g. earlier studies</a:t>
            </a:r>
          </a:p>
          <a:p>
            <a:pPr marL="1085850" lvl="2" indent="-171450">
              <a:buFont typeface="Arial" panose="020B0604020202020204" pitchFamily="34" charset="0"/>
              <a:buChar char="•"/>
            </a:pPr>
            <a:r>
              <a:rPr lang="en-US" sz="1200" kern="1200">
                <a:solidFill>
                  <a:schemeClr val="tx1"/>
                </a:solidFill>
                <a:effectLst/>
                <a:latin typeface="+mn-lt"/>
                <a:ea typeface="+mn-ea"/>
                <a:cs typeface="+mn-cs"/>
              </a:rPr>
              <a:t>Rapidly growing amount of health knowledge – scientific and popular</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Increasing complexity, resulting from compliance to more strict regulations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Growing presence of prevention such as screening programs, e.g. low dose CT screening for lung cancer</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At the same time, staff in healthcare is constraint, depicted in the lower curve of the diagram</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For example, Public Health England estimates the resources available for the United Kingdom to grow by 1.2% annually only</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Resources in healthcare are scarce not only in the United Kingdom but worldwide, and some forces restricting available human resources are, e.g.</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Shortage of trained, qualified healthcare professionals, especially physicians and nurses, igniting a “war for talent”, e.g. and healthcare providers undertaking efforts to attract employees from other areas/countries, e.g. NHS tries to attract medical employees from outside the UK</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Aging workforce, translating into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 Retirement waves upcoming, between today and 2030 the generation of baby boomers will be crossing into the over-65 group</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b) Availability constraints e.g. parents working part time, preferably without shifts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Urbanization, leading to staff shortages particularly in rural areas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Increasing financial pressure - hospitals need to improve their operational efficiency and productivity to maintain their cost ratios and returns for their owners and investors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For 2017, Public Health England (an executive agency of the Department of Health and Social Care in the United Kingdom) reported a gap of 45,000 medical employees in the NHS in Great Britain in 2017</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Public Health England estimates, that this gap will rapidly grow to  165,000 medical employees in 2027, which corresponds to an annual growth of 14%  - so it will become increasingly difficult to serve the demand of the population with the resources available</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United Kingdom-based publisher </a:t>
            </a:r>
            <a:r>
              <a:rPr lang="en-US" sz="1200" kern="1200" err="1">
                <a:solidFill>
                  <a:schemeClr val="tx1"/>
                </a:solidFill>
                <a:effectLst/>
                <a:latin typeface="+mn-lt"/>
                <a:ea typeface="+mn-ea"/>
                <a:cs typeface="+mn-cs"/>
              </a:rPr>
              <a:t>BioMed</a:t>
            </a:r>
            <a:r>
              <a:rPr lang="en-US" sz="1200" kern="1200">
                <a:solidFill>
                  <a:schemeClr val="tx1"/>
                </a:solidFill>
                <a:effectLst/>
                <a:latin typeface="+mn-lt"/>
                <a:ea typeface="+mn-ea"/>
                <a:cs typeface="+mn-cs"/>
              </a:rPr>
              <a:t> Central estimates a global shortage of more than 15m healthcare workers in 2030</a:t>
            </a:r>
          </a:p>
          <a:p>
            <a:pPr marL="0" indent="0">
              <a:buFont typeface="Arial" panose="020B0604020202020204" pitchFamily="34" charset="0"/>
              <a:buNone/>
            </a:pPr>
            <a:endParaRPr lang="en-US" sz="1200" kern="1200">
              <a:solidFill>
                <a:schemeClr val="tx1"/>
              </a:solidFill>
              <a:effectLst/>
              <a:latin typeface="+mn-lt"/>
              <a:ea typeface="+mn-ea"/>
              <a:cs typeface="+mn-cs"/>
            </a:endParaRPr>
          </a:p>
          <a:p>
            <a:pPr marL="0" indent="0">
              <a:buFont typeface="Arial" panose="020B0604020202020204" pitchFamily="34" charset="0"/>
              <a:buNone/>
            </a:pPr>
            <a:r>
              <a:rPr lang="en-US" sz="1200" b="1" kern="1200">
                <a:solidFill>
                  <a:schemeClr val="tx1"/>
                </a:solidFill>
                <a:effectLst/>
                <a:latin typeface="+mn-lt"/>
                <a:ea typeface="+mn-ea"/>
                <a:cs typeface="+mn-cs"/>
              </a:rPr>
              <a:t>Main messages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Hospitals are increasingly understaffed and there is a mismatch in workforce demand and supply today</a:t>
            </a:r>
          </a:p>
          <a:p>
            <a:pPr marL="171450" indent="-171450">
              <a:buFont typeface="Arial" panose="020B0604020202020204" pitchFamily="34" charset="0"/>
              <a:buChar char="•"/>
            </a:pPr>
            <a:r>
              <a:rPr lang="en-US" sz="1200" kern="1200">
                <a:solidFill>
                  <a:schemeClr val="tx1"/>
                </a:solidFill>
                <a:effectLst/>
                <a:latin typeface="+mn-lt"/>
                <a:ea typeface="+mn-ea"/>
                <a:cs typeface="+mn-cs"/>
              </a:rPr>
              <a:t>This gap is projected to grow significantly and transformational changes will be required to sustainably solve this dilemma</a:t>
            </a:r>
            <a:endParaRPr lang="en-US" sz="1800"/>
          </a:p>
          <a:p>
            <a:endParaRPr lang="en-US" sz="1500"/>
          </a:p>
        </p:txBody>
      </p:sp>
      <p:sp>
        <p:nvSpPr>
          <p:cNvPr id="4" name="Foliennummernplatzhalter 3"/>
          <p:cNvSpPr>
            <a:spLocks noGrp="1"/>
          </p:cNvSpPr>
          <p:nvPr>
            <p:ph type="sldNum" sz="quarter" idx="10"/>
          </p:nvPr>
        </p:nvSpPr>
        <p:spPr/>
        <p:txBody>
          <a:bodyPr/>
          <a:lstStyle/>
          <a:p>
            <a:r>
              <a:rPr lang="en-US" b="1"/>
              <a:t>Notes No. </a:t>
            </a:r>
            <a:fld id="{D4C7309E-6B14-43E2-9D02-8D68126D84D9}" type="slidenum">
              <a:rPr lang="en-US" smtClean="0"/>
              <a:pPr/>
              <a:t>3</a:t>
            </a:fld>
            <a:endParaRPr lang="en-US"/>
          </a:p>
        </p:txBody>
      </p:sp>
    </p:spTree>
    <p:extLst>
      <p:ext uri="{BB962C8B-B14F-4D97-AF65-F5344CB8AC3E}">
        <p14:creationId xmlns:p14="http://schemas.microsoft.com/office/powerpoint/2010/main" val="1067658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r>
              <a:rPr lang="de-DE" b="1"/>
              <a:t>Notes No. </a:t>
            </a:r>
            <a:fld id="{D4C7309E-6B14-43E2-9D02-8D68126D84D9}" type="slidenum">
              <a:rPr lang="de-DE" smtClean="0"/>
              <a:pPr/>
              <a:t>4</a:t>
            </a:fld>
            <a:endParaRPr lang="de-DE" dirty="0"/>
          </a:p>
        </p:txBody>
      </p:sp>
    </p:spTree>
    <p:extLst>
      <p:ext uri="{BB962C8B-B14F-4D97-AF65-F5344CB8AC3E}">
        <p14:creationId xmlns:p14="http://schemas.microsoft.com/office/powerpoint/2010/main" val="800093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effectLst/>
              </a:rPr>
              <a:t>HOOD05162002913858</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(re-use: HOOD05162002823352)</a:t>
            </a:r>
            <a:endParaRPr lang="en-US" i="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a:solidFill>
                <a:schemeClr val="tx1"/>
              </a:solidFill>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Main Messages</a:t>
            </a:r>
          </a:p>
          <a:p>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That is why we will continue to partner with our customers throughout health care’s transformational journey towards more value, enabling them to achieve better outcomes at lower costs by: </a:t>
            </a:r>
            <a:endParaRPr lang="de-DE"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de-DE" b="1" dirty="0" err="1"/>
              <a:t>Expanding</a:t>
            </a:r>
            <a:r>
              <a:rPr lang="de-DE" b="1" dirty="0"/>
              <a:t> </a:t>
            </a:r>
            <a:r>
              <a:rPr lang="de-DE" b="1" dirty="0" err="1"/>
              <a:t>precision</a:t>
            </a:r>
            <a:r>
              <a:rPr lang="de-DE" b="1" dirty="0"/>
              <a:t> </a:t>
            </a:r>
            <a:r>
              <a:rPr lang="de-DE" b="1" dirty="0" err="1"/>
              <a:t>medicine</a:t>
            </a:r>
            <a:r>
              <a:rPr lang="de-DE" b="1" baseline="0" dirty="0"/>
              <a:t> - </a:t>
            </a:r>
            <a:r>
              <a:rPr lang="en-US" dirty="0"/>
              <a:t>Precise diagnosis to foster individualized prevention and therapy</a:t>
            </a:r>
          </a:p>
          <a:p>
            <a:pPr marL="171450" indent="-171450">
              <a:buFont typeface="Arial" panose="020B0604020202020204" pitchFamily="34" charset="0"/>
              <a:buChar char="•"/>
            </a:pPr>
            <a:r>
              <a:rPr lang="en-GB" b="1" dirty="0"/>
              <a:t>Transforming care delivery</a:t>
            </a:r>
            <a:r>
              <a:rPr lang="en-GB" b="1" baseline="0" dirty="0"/>
              <a:t> - </a:t>
            </a:r>
            <a:r>
              <a:rPr lang="en-US" dirty="0"/>
              <a:t>Accessible and highly-efficient healthcare delivery leveraging established and new care models</a:t>
            </a:r>
          </a:p>
          <a:p>
            <a:pPr marL="171450" indent="-171450">
              <a:buFont typeface="Arial" panose="020B0604020202020204" pitchFamily="34" charset="0"/>
              <a:buChar char="•"/>
            </a:pPr>
            <a:r>
              <a:rPr lang="en-US" sz="1000" b="1" dirty="0">
                <a:solidFill>
                  <a:srgbClr val="7A162D"/>
                </a:solidFill>
              </a:rPr>
              <a:t>Improving</a:t>
            </a:r>
            <a:r>
              <a:rPr lang="en-US" sz="1000" b="1" dirty="0">
                <a:solidFill>
                  <a:schemeClr val="bg1"/>
                </a:solidFill>
              </a:rPr>
              <a:t> </a:t>
            </a:r>
            <a:r>
              <a:rPr lang="en-US" sz="1200" b="1" dirty="0">
                <a:solidFill>
                  <a:schemeClr val="bg2"/>
                </a:solidFill>
              </a:rPr>
              <a:t>p</a:t>
            </a:r>
            <a:r>
              <a:rPr lang="en-US" b="1" dirty="0">
                <a:solidFill>
                  <a:schemeClr val="bg2"/>
                </a:solidFill>
              </a:rPr>
              <a:t>atient experience - </a:t>
            </a:r>
            <a:r>
              <a:rPr lang="en-US" dirty="0"/>
              <a:t>Improved patient experience across the continuum of care</a:t>
            </a:r>
          </a:p>
          <a:p>
            <a:pPr marL="171450" indent="-171450">
              <a:buFont typeface="Arial" panose="020B0604020202020204" pitchFamily="34" charset="0"/>
              <a:buChar char="•"/>
            </a:pPr>
            <a:r>
              <a:rPr lang="en-US" b="1" dirty="0">
                <a:solidFill>
                  <a:schemeClr val="bg2"/>
                </a:solidFill>
              </a:rPr>
              <a:t>Digitalizing </a:t>
            </a:r>
            <a:r>
              <a:rPr lang="en-US" sz="1800" b="1" dirty="0">
                <a:solidFill>
                  <a:srgbClr val="7A162D"/>
                </a:solidFill>
              </a:rPr>
              <a:t>healthcare - </a:t>
            </a:r>
            <a:r>
              <a:rPr lang="en-US" dirty="0"/>
              <a:t>Enabled by digital technologies</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C7309E-6B14-43E2-9D02-8D68126D84D9}"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8638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r>
              <a:rPr lang="de-DE" b="1"/>
              <a:t>Notes No. </a:t>
            </a:r>
            <a:fld id="{D4C7309E-6B14-43E2-9D02-8D68126D84D9}" type="slidenum">
              <a:rPr lang="de-DE" smtClean="0"/>
              <a:pPr/>
              <a:t>6</a:t>
            </a:fld>
            <a:endParaRPr lang="de-DE" dirty="0"/>
          </a:p>
        </p:txBody>
      </p:sp>
    </p:spTree>
    <p:extLst>
      <p:ext uri="{BB962C8B-B14F-4D97-AF65-F5344CB8AC3E}">
        <p14:creationId xmlns:p14="http://schemas.microsoft.com/office/powerpoint/2010/main" val="2425399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en-US" dirty="0">
                <a:solidFill>
                  <a:srgbClr val="000000"/>
                </a:solidFill>
              </a:rPr>
              <a:t>Core features:</a:t>
            </a:r>
          </a:p>
          <a:p>
            <a:pPr marL="285750" lvl="0" indent="-285750">
              <a:buFont typeface="Arial" panose="020B0604020202020204" pitchFamily="34" charset="0"/>
              <a:buChar char="•"/>
            </a:pPr>
            <a:r>
              <a:rPr lang="en" b="0" dirty="0"/>
              <a:t>One experienced technologist can </a:t>
            </a:r>
            <a:br>
              <a:rPr lang="en" b="0" dirty="0"/>
            </a:br>
            <a:r>
              <a:rPr lang="en" b="0" dirty="0"/>
              <a:t>collaborate with up to three scanning workplaces simultaneously</a:t>
            </a:r>
          </a:p>
          <a:p>
            <a:pPr marL="0" lvl="0" indent="0">
              <a:buFont typeface="Arial" panose="020B0604020202020204" pitchFamily="34" charset="0"/>
              <a:buNone/>
            </a:pPr>
            <a:r>
              <a:rPr lang="de-DE" b="0" dirty="0" err="1"/>
              <a:t>Restrictions</a:t>
            </a:r>
            <a:r>
              <a:rPr lang="de-DE" b="0" dirty="0"/>
              <a:t>:</a:t>
            </a:r>
            <a:endParaRPr lang="en"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sz="1200" dirty="0"/>
              <a:t>For </a:t>
            </a:r>
            <a:r>
              <a:rPr lang="de-DE" sz="1200" dirty="0"/>
              <a:t>MR/CT/MI: </a:t>
            </a:r>
            <a:r>
              <a:rPr lang="de-DE" sz="1200" dirty="0" err="1"/>
              <a:t>triggering</a:t>
            </a:r>
            <a:r>
              <a:rPr lang="de-DE" sz="1200" dirty="0"/>
              <a:t> </a:t>
            </a:r>
            <a:r>
              <a:rPr lang="de-DE" sz="1200" dirty="0" err="1"/>
              <a:t>contrast</a:t>
            </a:r>
            <a:r>
              <a:rPr lang="de-DE" sz="1200" dirty="0"/>
              <a:t> </a:t>
            </a:r>
            <a:r>
              <a:rPr lang="de-DE" sz="1200" dirty="0" err="1"/>
              <a:t>injection</a:t>
            </a:r>
            <a:r>
              <a:rPr lang="de-DE" sz="1200" dirty="0"/>
              <a:t> </a:t>
            </a:r>
            <a:r>
              <a:rPr lang="de-DE" sz="1200" dirty="0" err="1"/>
              <a:t>is</a:t>
            </a:r>
            <a:r>
              <a:rPr lang="de-DE" sz="1200" dirty="0"/>
              <a:t> not possible </a:t>
            </a:r>
            <a:r>
              <a:rPr lang="de-DE" sz="1200" dirty="0" err="1"/>
              <a:t>from</a:t>
            </a:r>
            <a:r>
              <a:rPr lang="de-DE" sz="1200" dirty="0"/>
              <a:t> remote</a:t>
            </a:r>
            <a:endParaRPr lang="en" sz="1200" dirty="0"/>
          </a:p>
          <a:p>
            <a:pPr marL="171450" indent="-171450">
              <a:buFont typeface="Arial" panose="020B0604020202020204" pitchFamily="34" charset="0"/>
              <a:buChar char="•"/>
            </a:pPr>
            <a:r>
              <a:rPr lang="de-DE" dirty="0" err="1"/>
              <a:t>For</a:t>
            </a:r>
            <a:r>
              <a:rPr lang="de-DE" dirty="0"/>
              <a:t> CT: </a:t>
            </a:r>
            <a:r>
              <a:rPr lang="de-DE" dirty="0" err="1"/>
              <a:t>triggering</a:t>
            </a:r>
            <a:r>
              <a:rPr lang="de-DE" dirty="0"/>
              <a:t> </a:t>
            </a:r>
            <a:r>
              <a:rPr lang="de-DE" dirty="0" err="1"/>
              <a:t>radiation</a:t>
            </a:r>
            <a:r>
              <a:rPr lang="de-DE" dirty="0"/>
              <a:t> </a:t>
            </a:r>
            <a:r>
              <a:rPr lang="de-DE" dirty="0" err="1"/>
              <a:t>is</a:t>
            </a:r>
            <a:r>
              <a:rPr lang="de-DE" dirty="0"/>
              <a:t> not possible </a:t>
            </a:r>
            <a:r>
              <a:rPr lang="de-DE" dirty="0" err="1"/>
              <a:t>from</a:t>
            </a:r>
            <a:r>
              <a:rPr lang="de-DE" dirty="0"/>
              <a:t> remote</a:t>
            </a:r>
          </a:p>
          <a:p>
            <a:pPr marL="285750" lvl="0" indent="-285750">
              <a:buFont typeface="Arial" panose="020B0604020202020204" pitchFamily="34" charset="0"/>
              <a:buChar char="•"/>
            </a:pPr>
            <a:endParaRPr lang="en" b="0" dirty="0"/>
          </a:p>
          <a:p>
            <a:endParaRPr lang="de-DE" dirty="0"/>
          </a:p>
        </p:txBody>
      </p:sp>
      <p:sp>
        <p:nvSpPr>
          <p:cNvPr id="4" name="Foliennummernplatzhalter 3"/>
          <p:cNvSpPr>
            <a:spLocks noGrp="1"/>
          </p:cNvSpPr>
          <p:nvPr>
            <p:ph type="sldNum" sz="quarter" idx="5"/>
          </p:nvPr>
        </p:nvSpPr>
        <p:spPr/>
        <p:txBody>
          <a:bodyPr/>
          <a:lstStyle/>
          <a:p>
            <a:r>
              <a:rPr lang="de-DE" b="1"/>
              <a:t>Notes No. </a:t>
            </a:r>
            <a:fld id="{D4C7309E-6B14-43E2-9D02-8D68126D84D9}" type="slidenum">
              <a:rPr lang="de-DE" smtClean="0"/>
              <a:pPr/>
              <a:t>7</a:t>
            </a:fld>
            <a:endParaRPr lang="de-DE" dirty="0"/>
          </a:p>
        </p:txBody>
      </p:sp>
    </p:spTree>
    <p:extLst>
      <p:ext uri="{BB962C8B-B14F-4D97-AF65-F5344CB8AC3E}">
        <p14:creationId xmlns:p14="http://schemas.microsoft.com/office/powerpoint/2010/main" val="2696602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dirty="0"/>
              <a:t>Experts can remotely assist up to three scans simultaneously. Each modality is displayed in a dedicated segment of the screen</a:t>
            </a:r>
            <a:r>
              <a:rPr lang="en" sz="1200" baseline="30000" dirty="0"/>
              <a:t>1</a:t>
            </a:r>
            <a:r>
              <a:rPr lang="en" sz="1200" dirty="0"/>
              <a:t> and gets its own chat window. </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dirty="0"/>
              <a:t>The user name of each technologist is always visible.</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0000"/>
                </a:solidFill>
                <a:effectLst/>
                <a:uLnTx/>
                <a:uFillTx/>
                <a:latin typeface="Calibri"/>
                <a:ea typeface="+mn-ea"/>
                <a:cs typeface="+mn-cs"/>
              </a:rPr>
              <a:t>Notes No. </a:t>
            </a:r>
            <a:fld id="{D4C7309E-6B14-43E2-9D02-8D68126D84D9}" type="slidenum">
              <a:rPr kumimoji="0" lang="de-DE"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57754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0000"/>
                </a:solidFill>
                <a:effectLst/>
                <a:uLnTx/>
                <a:uFillTx/>
                <a:latin typeface="Calibri"/>
                <a:ea typeface="+mn-ea"/>
                <a:cs typeface="+mn-cs"/>
              </a:rPr>
              <a:t>Notes No. </a:t>
            </a:r>
            <a:fld id="{D4C7309E-6B14-43E2-9D02-8D68126D84D9}" type="slidenum">
              <a:rPr kumimoji="0" lang="de-DE"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30472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2.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2.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Intro Title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White cover"/>
          <p:cNvSpPr/>
          <p:nvPr userDrawn="1"/>
        </p:nvSpPr>
        <p:spPr bwMode="white">
          <a:xfrm>
            <a:off x="2" y="0"/>
            <a:ext cx="12169773" cy="161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Subhead"/>
          <p:cNvSpPr>
            <a:spLocks noGrp="1"/>
          </p:cNvSpPr>
          <p:nvPr>
            <p:ph type="ctrTitle" hasCustomPrompt="1"/>
          </p:nvPr>
        </p:nvSpPr>
        <p:spPr>
          <a:xfrm>
            <a:off x="540000" y="4360703"/>
            <a:ext cx="3574800" cy="360000"/>
          </a:xfrm>
        </p:spPr>
        <p:txBody>
          <a:bodyPr lIns="0" tIns="0" rIns="0" bIns="0" anchor="t" anchorCtr="0">
            <a:noAutofit/>
          </a:bodyPr>
          <a:lstStyle>
            <a:lvl1pPr algn="l">
              <a:defRPr sz="1800" b="1">
                <a:solidFill>
                  <a:schemeClr val="bg1"/>
                </a:solidFill>
              </a:defRPr>
            </a:lvl1pPr>
          </a:lstStyle>
          <a:p>
            <a:r>
              <a:rPr lang="en-US"/>
              <a:t>Basic version</a:t>
            </a:r>
            <a:endParaRPr lang="en-US" noProof="0"/>
          </a:p>
        </p:txBody>
      </p:sp>
      <p:sp>
        <p:nvSpPr>
          <p:cNvPr id="3" name="Headline"/>
          <p:cNvSpPr>
            <a:spLocks noGrp="1"/>
          </p:cNvSpPr>
          <p:nvPr>
            <p:ph type="subTitle" idx="1" hasCustomPrompt="1"/>
          </p:nvPr>
        </p:nvSpPr>
        <p:spPr bwMode="black">
          <a:xfrm>
            <a:off x="540001" y="1915073"/>
            <a:ext cx="5462766" cy="2400452"/>
          </a:xfrm>
        </p:spPr>
        <p:txBody>
          <a:bodyPr lIns="0" tIns="0" rIns="0" bIns="0" anchor="b">
            <a:noAutofit/>
          </a:bodyPr>
          <a:lstStyle>
            <a:lvl1pPr marL="0" marR="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sz="5200" b="1"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t>
            </a:r>
            <a:br>
              <a:rPr lang="en-US"/>
            </a:br>
            <a:r>
              <a:rPr lang="en-US"/>
              <a:t>Calibri Bold 52 </a:t>
            </a:r>
            <a:r>
              <a:rPr lang="en-US" err="1"/>
              <a:t>pt</a:t>
            </a:r>
            <a:endParaRPr lang="en-US"/>
          </a:p>
        </p:txBody>
      </p:sp>
      <p:sp>
        <p:nvSpPr>
          <p:cNvPr id="22" name="Presenter"/>
          <p:cNvSpPr>
            <a:spLocks noGrp="1"/>
          </p:cNvSpPr>
          <p:nvPr>
            <p:ph type="body" sz="quarter" idx="10" hasCustomPrompt="1"/>
          </p:nvPr>
        </p:nvSpPr>
        <p:spPr>
          <a:xfrm>
            <a:off x="540000" y="5089351"/>
            <a:ext cx="3574800" cy="541015"/>
          </a:xfrm>
        </p:spPr>
        <p:txBody>
          <a:bodyPr lIns="0" tIns="0" rIns="0" bIns="0" anchor="b" anchorCtr="0">
            <a:noAutofit/>
          </a:bodyPr>
          <a:lstStyle>
            <a:lvl1pPr marL="0" indent="0">
              <a:lnSpc>
                <a:spcPct val="100000"/>
              </a:lnSpc>
              <a:spcBef>
                <a:spcPts val="0"/>
              </a:spcBef>
              <a:buNone/>
              <a:defRPr sz="1600" b="0">
                <a:solidFill>
                  <a:schemeClr val="bg1"/>
                </a:solidFill>
              </a:defRPr>
            </a:lvl1pPr>
          </a:lstStyle>
          <a:p>
            <a:r>
              <a:rPr lang="en-US"/>
              <a:t>Presenter Calibri 16 </a:t>
            </a:r>
            <a:r>
              <a:rPr lang="en-US" err="1"/>
              <a:t>pt</a:t>
            </a:r>
            <a:br>
              <a:rPr lang="en-US"/>
            </a:br>
            <a:r>
              <a:rPr lang="en-US"/>
              <a:t>English, Month 20XX</a:t>
            </a:r>
          </a:p>
        </p:txBody>
      </p:sp>
      <p:sp>
        <p:nvSpPr>
          <p:cNvPr id="5" name="Restricted"/>
          <p:cNvSpPr txBox="1"/>
          <p:nvPr userDrawn="1"/>
        </p:nvSpPr>
        <p:spPr>
          <a:xfrm>
            <a:off x="8056799" y="6519470"/>
            <a:ext cx="3571200" cy="153888"/>
          </a:xfrm>
          <a:prstGeom prst="rect">
            <a:avLst/>
          </a:prstGeom>
          <a:noFill/>
        </p:spPr>
        <p:txBody>
          <a:bodyPr wrap="square" lIns="0" tIns="0" rIns="0" bIns="0" rtlCol="0">
            <a:spAutoFit/>
          </a:bodyPr>
          <a:lstStyle/>
          <a:p>
            <a:pPr algn="r"/>
            <a:r>
              <a:rPr lang="de-DE" sz="1000" dirty="0" err="1">
                <a:solidFill>
                  <a:schemeClr val="bg1"/>
                </a:solidFill>
              </a:rPr>
              <a:t>Unrestricted</a:t>
            </a:r>
            <a:r>
              <a:rPr lang="de-DE" sz="1000" dirty="0">
                <a:solidFill>
                  <a:schemeClr val="bg1"/>
                </a:solidFill>
              </a:rPr>
              <a:t> © Siemens Healthineers, 2019</a:t>
            </a:r>
          </a:p>
        </p:txBody>
      </p:sp>
      <p:pic>
        <p:nvPicPr>
          <p:cNvPr id="11" name="Siemens Healthineers logo">
            <a:extLst>
              <a:ext uri="{FF2B5EF4-FFF2-40B4-BE49-F238E27FC236}">
                <a16:creationId xmlns:a16="http://schemas.microsoft.com/office/drawing/2014/main" id="{3E87284A-01A1-458D-9F58-125C59E2B1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43908" y="497114"/>
            <a:ext cx="2484000" cy="592209"/>
          </a:xfrm>
          <a:prstGeom prst="rect">
            <a:avLst/>
          </a:prstGeom>
        </p:spPr>
      </p:pic>
      <p:sp>
        <p:nvSpPr>
          <p:cNvPr id="12" name="Abgerundetes Rechteck 8">
            <a:extLst>
              <a:ext uri="{FF2B5EF4-FFF2-40B4-BE49-F238E27FC236}">
                <a16:creationId xmlns:a16="http://schemas.microsoft.com/office/drawing/2014/main" id="{30D7F9CD-8B83-4F18-B10F-001936C27D9A}"/>
              </a:ext>
            </a:extLst>
          </p:cNvPr>
          <p:cNvSpPr/>
          <p:nvPr userDrawn="1"/>
        </p:nvSpPr>
        <p:spPr>
          <a:xfrm>
            <a:off x="12560400" y="5407843"/>
            <a:ext cx="1800000" cy="1450157"/>
          </a:xfrm>
          <a:prstGeom prst="roundRect">
            <a:avLst>
              <a:gd name="adj" fmla="val 0"/>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mn-lt"/>
              </a:rPr>
              <a:t>The animation</a:t>
            </a:r>
            <a:r>
              <a:rPr lang="en-US" sz="1100">
                <a:solidFill>
                  <a:schemeClr val="tx1"/>
                </a:solidFill>
                <a:latin typeface="+mn-lt"/>
              </a:rPr>
              <a:t> </a:t>
            </a:r>
            <a:r>
              <a:rPr lang="en-US" sz="1100">
                <a:solidFill>
                  <a:schemeClr val="bg1"/>
                </a:solidFill>
                <a:latin typeface="+mn-lt"/>
              </a:rPr>
              <a:t>of the dot pulse </a:t>
            </a:r>
            <a:r>
              <a:rPr lang="en-US" sz="1100">
                <a:solidFill>
                  <a:schemeClr val="tx1"/>
                </a:solidFill>
                <a:latin typeface="+mn-lt"/>
              </a:rPr>
              <a:t>can be </a:t>
            </a:r>
            <a:r>
              <a:rPr lang="en-US" sz="1100">
                <a:solidFill>
                  <a:schemeClr val="tx1"/>
                </a:solidFill>
              </a:rPr>
              <a:t>optionally  </a:t>
            </a:r>
            <a:r>
              <a:rPr lang="en-US" sz="1100">
                <a:solidFill>
                  <a:schemeClr val="tx1"/>
                </a:solidFill>
                <a:latin typeface="+mn-lt"/>
              </a:rPr>
              <a:t>switched off on the master layout.</a:t>
            </a:r>
          </a:p>
          <a:p>
            <a:endParaRPr lang="en-US" sz="1100">
              <a:solidFill>
                <a:schemeClr val="bg1"/>
              </a:solidFill>
              <a:latin typeface="+mn-lt"/>
            </a:endParaRPr>
          </a:p>
          <a:p>
            <a:r>
              <a:rPr lang="en-US" sz="1100">
                <a:solidFill>
                  <a:schemeClr val="bg1"/>
                </a:solidFill>
                <a:latin typeface="+mn-lt"/>
              </a:rPr>
              <a:t>Go to View &gt; Slide Master</a:t>
            </a:r>
          </a:p>
          <a:p>
            <a:r>
              <a:rPr lang="en-US" sz="1100">
                <a:solidFill>
                  <a:schemeClr val="bg1"/>
                </a:solidFill>
                <a:latin typeface="+mn-lt"/>
              </a:rPr>
              <a:t>After that go to Animations &gt; Animations Pane.</a:t>
            </a:r>
          </a:p>
        </p:txBody>
      </p:sp>
      <p:pic>
        <p:nvPicPr>
          <p:cNvPr id="13" name="Dot pulse">
            <a:extLst>
              <a:ext uri="{FF2B5EF4-FFF2-40B4-BE49-F238E27FC236}">
                <a16:creationId xmlns:a16="http://schemas.microsoft.com/office/drawing/2014/main" id="{308C3086-C876-432D-8B3E-89699301CA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80232" y="5999014"/>
            <a:ext cx="2826000" cy="144267"/>
          </a:xfrm>
          <a:prstGeom prst="rect">
            <a:avLst/>
          </a:prstGeom>
        </p:spPr>
      </p:pic>
      <p:sp>
        <p:nvSpPr>
          <p:cNvPr id="14" name="Abgerundetes Rechteck 8">
            <a:extLst>
              <a:ext uri="{FF2B5EF4-FFF2-40B4-BE49-F238E27FC236}">
                <a16:creationId xmlns:a16="http://schemas.microsoft.com/office/drawing/2014/main" id="{F28C118A-C910-4A30-B1F0-95D02F39904B}"/>
              </a:ext>
            </a:extLst>
          </p:cNvPr>
          <p:cNvSpPr/>
          <p:nvPr userDrawn="1"/>
        </p:nvSpPr>
        <p:spPr>
          <a:xfrm>
            <a:off x="12560400" y="4360703"/>
            <a:ext cx="1800000" cy="919089"/>
          </a:xfrm>
          <a:prstGeom prst="roundRect">
            <a:avLst>
              <a:gd name="adj" fmla="val 0"/>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a:solidFill>
                  <a:schemeClr val="tx1"/>
                </a:solidFill>
                <a:latin typeface="+mn-lt"/>
              </a:rPr>
              <a:t>Select </a:t>
            </a:r>
            <a:r>
              <a:rPr lang="en-GB" sz="1100" b="1">
                <a:solidFill>
                  <a:schemeClr val="tx1"/>
                </a:solidFill>
                <a:latin typeface="+mn-lt"/>
              </a:rPr>
              <a:t>additional title motifs </a:t>
            </a:r>
            <a:r>
              <a:rPr lang="en-GB" sz="1100" b="0">
                <a:solidFill>
                  <a:schemeClr val="tx1"/>
                </a:solidFill>
                <a:latin typeface="+mn-lt"/>
              </a:rPr>
              <a:t>from the layout palette.</a:t>
            </a:r>
            <a:endParaRPr lang="en-US" sz="1100" b="0">
              <a:solidFill>
                <a:schemeClr val="tx1"/>
              </a:solidFill>
              <a:latin typeface="+mn-lt"/>
            </a:endParaRPr>
          </a:p>
          <a:p>
            <a:endParaRPr lang="en-US" sz="1100">
              <a:solidFill>
                <a:schemeClr val="bg1"/>
              </a:solidFill>
              <a:latin typeface="+mn-lt"/>
            </a:endParaRPr>
          </a:p>
          <a:p>
            <a:r>
              <a:rPr lang="en-US" sz="1100">
                <a:solidFill>
                  <a:schemeClr val="bg1"/>
                </a:solidFill>
                <a:latin typeface="+mn-lt"/>
              </a:rPr>
              <a:t>Go to Home &gt; Slides &gt; Layout</a:t>
            </a:r>
          </a:p>
        </p:txBody>
      </p:sp>
      <p:grpSp>
        <p:nvGrpSpPr>
          <p:cNvPr id="15" name="Marker">
            <a:extLst>
              <a:ext uri="{FF2B5EF4-FFF2-40B4-BE49-F238E27FC236}">
                <a16:creationId xmlns:a16="http://schemas.microsoft.com/office/drawing/2014/main" id="{203C11FA-C801-422E-9F79-C2E5974841E6}"/>
              </a:ext>
            </a:extLst>
          </p:cNvPr>
          <p:cNvGrpSpPr/>
          <p:nvPr userDrawn="1"/>
        </p:nvGrpSpPr>
        <p:grpSpPr>
          <a:xfrm>
            <a:off x="-468000" y="-360000"/>
            <a:ext cx="12999600" cy="7578000"/>
            <a:chOff x="-468000" y="-360000"/>
            <a:chExt cx="12999600" cy="7578000"/>
          </a:xfrm>
        </p:grpSpPr>
        <p:cxnSp>
          <p:nvCxnSpPr>
            <p:cNvPr id="16" name="Gerade Verbindung 40">
              <a:extLst>
                <a:ext uri="{FF2B5EF4-FFF2-40B4-BE49-F238E27FC236}">
                  <a16:creationId xmlns:a16="http://schemas.microsoft.com/office/drawing/2014/main" id="{D031BCF9-84E8-418E-8AEE-B4A2B10E5918}"/>
                </a:ext>
              </a:extLst>
            </p:cNvPr>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 Verbindung 42">
              <a:extLst>
                <a:ext uri="{FF2B5EF4-FFF2-40B4-BE49-F238E27FC236}">
                  <a16:creationId xmlns:a16="http://schemas.microsoft.com/office/drawing/2014/main" id="{1D25D2D7-52B1-4264-905E-74357A728837}"/>
                </a:ext>
              </a:extLst>
            </p:cNvPr>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45">
              <a:extLst>
                <a:ext uri="{FF2B5EF4-FFF2-40B4-BE49-F238E27FC236}">
                  <a16:creationId xmlns:a16="http://schemas.microsoft.com/office/drawing/2014/main" id="{85ECCCE4-B347-4562-8B5B-B3E088D3D159}"/>
                </a:ext>
              </a:extLst>
            </p:cNvPr>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Gerade Verbindung 46">
              <a:extLst>
                <a:ext uri="{FF2B5EF4-FFF2-40B4-BE49-F238E27FC236}">
                  <a16:creationId xmlns:a16="http://schemas.microsoft.com/office/drawing/2014/main" id="{315FF164-B668-4C95-AEA8-E6F5CC67C93A}"/>
                </a:ext>
              </a:extLst>
            </p:cNvPr>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48">
              <a:extLst>
                <a:ext uri="{FF2B5EF4-FFF2-40B4-BE49-F238E27FC236}">
                  <a16:creationId xmlns:a16="http://schemas.microsoft.com/office/drawing/2014/main" id="{36C0B5C8-A467-47E4-ACF3-2FCB141DA49B}"/>
                </a:ext>
              </a:extLst>
            </p:cNvPr>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49">
              <a:extLst>
                <a:ext uri="{FF2B5EF4-FFF2-40B4-BE49-F238E27FC236}">
                  <a16:creationId xmlns:a16="http://schemas.microsoft.com/office/drawing/2014/main" id="{8A8AE28F-68E3-4218-952B-C0FB3F688811}"/>
                </a:ext>
              </a:extLst>
            </p:cNvPr>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Gerade Verbindung 51">
              <a:extLst>
                <a:ext uri="{FF2B5EF4-FFF2-40B4-BE49-F238E27FC236}">
                  <a16:creationId xmlns:a16="http://schemas.microsoft.com/office/drawing/2014/main" id="{3882FEFD-B94C-4415-AE3C-8086BDD12083}"/>
                </a:ext>
              </a:extLst>
            </p:cNvPr>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52">
              <a:extLst>
                <a:ext uri="{FF2B5EF4-FFF2-40B4-BE49-F238E27FC236}">
                  <a16:creationId xmlns:a16="http://schemas.microsoft.com/office/drawing/2014/main" id="{9E1DB1E3-A940-41E6-9F3A-36C5C8601D04}"/>
                </a:ext>
              </a:extLst>
            </p:cNvPr>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Gerade Verbindung 54">
              <a:extLst>
                <a:ext uri="{FF2B5EF4-FFF2-40B4-BE49-F238E27FC236}">
                  <a16:creationId xmlns:a16="http://schemas.microsoft.com/office/drawing/2014/main" id="{323BB452-D519-4469-9765-A3C850B79D11}"/>
                </a:ext>
              </a:extLst>
            </p:cNvPr>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55">
              <a:extLst>
                <a:ext uri="{FF2B5EF4-FFF2-40B4-BE49-F238E27FC236}">
                  <a16:creationId xmlns:a16="http://schemas.microsoft.com/office/drawing/2014/main" id="{29051F2C-2511-4120-AC66-085B495C7FA1}"/>
                </a:ext>
              </a:extLst>
            </p:cNvPr>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 Verbindung 57">
              <a:extLst>
                <a:ext uri="{FF2B5EF4-FFF2-40B4-BE49-F238E27FC236}">
                  <a16:creationId xmlns:a16="http://schemas.microsoft.com/office/drawing/2014/main" id="{3430B135-E97B-47D7-8172-AFD15657CFE1}"/>
                </a:ext>
              </a:extLst>
            </p:cNvPr>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 Verbindung 58">
              <a:extLst>
                <a:ext uri="{FF2B5EF4-FFF2-40B4-BE49-F238E27FC236}">
                  <a16:creationId xmlns:a16="http://schemas.microsoft.com/office/drawing/2014/main" id="{2C069331-5413-4B72-9AEA-08F8ADCC6545}"/>
                </a:ext>
              </a:extLst>
            </p:cNvPr>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60">
              <a:extLst>
                <a:ext uri="{FF2B5EF4-FFF2-40B4-BE49-F238E27FC236}">
                  <a16:creationId xmlns:a16="http://schemas.microsoft.com/office/drawing/2014/main" id="{D07E6B36-BA28-4E87-91F8-55139D3C3365}"/>
                </a:ext>
              </a:extLst>
            </p:cNvPr>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Gerade Verbindung 61">
              <a:extLst>
                <a:ext uri="{FF2B5EF4-FFF2-40B4-BE49-F238E27FC236}">
                  <a16:creationId xmlns:a16="http://schemas.microsoft.com/office/drawing/2014/main" id="{3C4A2EF8-87AB-4682-A30A-222A2FA12F0E}"/>
                </a:ext>
              </a:extLst>
            </p:cNvPr>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 Verbindung 63">
              <a:extLst>
                <a:ext uri="{FF2B5EF4-FFF2-40B4-BE49-F238E27FC236}">
                  <a16:creationId xmlns:a16="http://schemas.microsoft.com/office/drawing/2014/main" id="{6257EF58-8D83-4A04-B443-F526CB33AE20}"/>
                </a:ext>
              </a:extLst>
            </p:cNvPr>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Gerade Verbindung 64">
              <a:extLst>
                <a:ext uri="{FF2B5EF4-FFF2-40B4-BE49-F238E27FC236}">
                  <a16:creationId xmlns:a16="http://schemas.microsoft.com/office/drawing/2014/main" id="{63906B93-993A-4648-B44A-2386B2441F01}"/>
                </a:ext>
              </a:extLst>
            </p:cNvPr>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66">
              <a:extLst>
                <a:ext uri="{FF2B5EF4-FFF2-40B4-BE49-F238E27FC236}">
                  <a16:creationId xmlns:a16="http://schemas.microsoft.com/office/drawing/2014/main" id="{B9C31A83-830E-4A5A-8314-DB3E89114FC2}"/>
                </a:ext>
              </a:extLst>
            </p:cNvPr>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67">
              <a:extLst>
                <a:ext uri="{FF2B5EF4-FFF2-40B4-BE49-F238E27FC236}">
                  <a16:creationId xmlns:a16="http://schemas.microsoft.com/office/drawing/2014/main" id="{CC8E7EF9-479C-4DB3-82D2-82C0CCC5D05F}"/>
                </a:ext>
              </a:extLst>
            </p:cNvPr>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69">
              <a:extLst>
                <a:ext uri="{FF2B5EF4-FFF2-40B4-BE49-F238E27FC236}">
                  <a16:creationId xmlns:a16="http://schemas.microsoft.com/office/drawing/2014/main" id="{BFC9E558-F3F8-4DAF-A516-33495045A13B}"/>
                </a:ext>
              </a:extLst>
            </p:cNvPr>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 Verbindung 70">
              <a:extLst>
                <a:ext uri="{FF2B5EF4-FFF2-40B4-BE49-F238E27FC236}">
                  <a16:creationId xmlns:a16="http://schemas.microsoft.com/office/drawing/2014/main" id="{0504A52C-3752-40E6-95AB-794C2A68CC89}"/>
                </a:ext>
              </a:extLst>
            </p:cNvPr>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72">
              <a:extLst>
                <a:ext uri="{FF2B5EF4-FFF2-40B4-BE49-F238E27FC236}">
                  <a16:creationId xmlns:a16="http://schemas.microsoft.com/office/drawing/2014/main" id="{9BB79F82-2710-4AE1-BD2A-100F090EF68F}"/>
                </a:ext>
              </a:extLst>
            </p:cNvPr>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73">
              <a:extLst>
                <a:ext uri="{FF2B5EF4-FFF2-40B4-BE49-F238E27FC236}">
                  <a16:creationId xmlns:a16="http://schemas.microsoft.com/office/drawing/2014/main" id="{F36F7042-6F55-4FCB-BDE4-BD8F2223A01E}"/>
                </a:ext>
              </a:extLst>
            </p:cNvPr>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 Verbindung 75">
              <a:extLst>
                <a:ext uri="{FF2B5EF4-FFF2-40B4-BE49-F238E27FC236}">
                  <a16:creationId xmlns:a16="http://schemas.microsoft.com/office/drawing/2014/main" id="{9C257BB2-225E-4BCC-873B-4B1BD0C0F232}"/>
                </a:ext>
              </a:extLst>
            </p:cNvPr>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 Verbindung 76">
              <a:extLst>
                <a:ext uri="{FF2B5EF4-FFF2-40B4-BE49-F238E27FC236}">
                  <a16:creationId xmlns:a16="http://schemas.microsoft.com/office/drawing/2014/main" id="{8FEFE920-8C03-4463-975F-E8447FB83B5E}"/>
                </a:ext>
              </a:extLst>
            </p:cNvPr>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Gerade Verbindung 78">
              <a:extLst>
                <a:ext uri="{FF2B5EF4-FFF2-40B4-BE49-F238E27FC236}">
                  <a16:creationId xmlns:a16="http://schemas.microsoft.com/office/drawing/2014/main" id="{B158C3D5-4534-4AB7-8811-788588FA1D5A}"/>
                </a:ext>
              </a:extLst>
            </p:cNvPr>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Gerade Verbindung 79">
              <a:extLst>
                <a:ext uri="{FF2B5EF4-FFF2-40B4-BE49-F238E27FC236}">
                  <a16:creationId xmlns:a16="http://schemas.microsoft.com/office/drawing/2014/main" id="{22FBA77D-965C-4C41-9021-507DE370743D}"/>
                </a:ext>
              </a:extLst>
            </p:cNvPr>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81">
              <a:extLst>
                <a:ext uri="{FF2B5EF4-FFF2-40B4-BE49-F238E27FC236}">
                  <a16:creationId xmlns:a16="http://schemas.microsoft.com/office/drawing/2014/main" id="{867B7C5F-B47A-444D-8880-87F0716A71B5}"/>
                </a:ext>
              </a:extLst>
            </p:cNvPr>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Gerade Verbindung 82">
              <a:extLst>
                <a:ext uri="{FF2B5EF4-FFF2-40B4-BE49-F238E27FC236}">
                  <a16:creationId xmlns:a16="http://schemas.microsoft.com/office/drawing/2014/main" id="{317C26FD-B9F6-47B4-BC29-771058AC8F2E}"/>
                </a:ext>
              </a:extLst>
            </p:cNvPr>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 Verbindung 84">
              <a:extLst>
                <a:ext uri="{FF2B5EF4-FFF2-40B4-BE49-F238E27FC236}">
                  <a16:creationId xmlns:a16="http://schemas.microsoft.com/office/drawing/2014/main" id="{43CC7CA0-655B-49B5-B948-1E68522B6157}"/>
                </a:ext>
              </a:extLst>
            </p:cNvPr>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85">
              <a:extLst>
                <a:ext uri="{FF2B5EF4-FFF2-40B4-BE49-F238E27FC236}">
                  <a16:creationId xmlns:a16="http://schemas.microsoft.com/office/drawing/2014/main" id="{6FBD5E04-E84B-45D5-A232-6FC4F81AD25E}"/>
                </a:ext>
              </a:extLst>
            </p:cNvPr>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87">
              <a:extLst>
                <a:ext uri="{FF2B5EF4-FFF2-40B4-BE49-F238E27FC236}">
                  <a16:creationId xmlns:a16="http://schemas.microsoft.com/office/drawing/2014/main" id="{8D6CA0C7-3FA0-44C0-994A-3BBC4C546525}"/>
                </a:ext>
              </a:extLst>
            </p:cNvPr>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Gerade Verbindung 88">
              <a:extLst>
                <a:ext uri="{FF2B5EF4-FFF2-40B4-BE49-F238E27FC236}">
                  <a16:creationId xmlns:a16="http://schemas.microsoft.com/office/drawing/2014/main" id="{877272A0-7777-4F51-AD84-F1F92B270336}"/>
                </a:ext>
              </a:extLst>
            </p:cNvPr>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90">
              <a:extLst>
                <a:ext uri="{FF2B5EF4-FFF2-40B4-BE49-F238E27FC236}">
                  <a16:creationId xmlns:a16="http://schemas.microsoft.com/office/drawing/2014/main" id="{74DE5DBA-63A1-4777-8047-C7BFADB2D2AB}"/>
                </a:ext>
              </a:extLst>
            </p:cNvPr>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91">
              <a:extLst>
                <a:ext uri="{FF2B5EF4-FFF2-40B4-BE49-F238E27FC236}">
                  <a16:creationId xmlns:a16="http://schemas.microsoft.com/office/drawing/2014/main" id="{DF58D9B6-961F-4D33-AC18-7AE5FA8F3E6C}"/>
                </a:ext>
              </a:extLst>
            </p:cNvPr>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Gerade Verbindung 93">
              <a:extLst>
                <a:ext uri="{FF2B5EF4-FFF2-40B4-BE49-F238E27FC236}">
                  <a16:creationId xmlns:a16="http://schemas.microsoft.com/office/drawing/2014/main" id="{21659B66-2B95-4CF8-8F6F-A9AE6FCEADC4}"/>
                </a:ext>
              </a:extLst>
            </p:cNvPr>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94">
              <a:extLst>
                <a:ext uri="{FF2B5EF4-FFF2-40B4-BE49-F238E27FC236}">
                  <a16:creationId xmlns:a16="http://schemas.microsoft.com/office/drawing/2014/main" id="{3D19B761-521D-48E5-AA1C-F5C30B8A3CC3}"/>
                </a:ext>
              </a:extLst>
            </p:cNvPr>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96">
              <a:extLst>
                <a:ext uri="{FF2B5EF4-FFF2-40B4-BE49-F238E27FC236}">
                  <a16:creationId xmlns:a16="http://schemas.microsoft.com/office/drawing/2014/main" id="{D9E491F3-912F-4B84-B4DD-2DFF3278FA94}"/>
                </a:ext>
              </a:extLst>
            </p:cNvPr>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Gerade Verbindung 97">
              <a:extLst>
                <a:ext uri="{FF2B5EF4-FFF2-40B4-BE49-F238E27FC236}">
                  <a16:creationId xmlns:a16="http://schemas.microsoft.com/office/drawing/2014/main" id="{C4221A51-0C53-4EFE-912B-CA87AC2DC1DD}"/>
                </a:ext>
              </a:extLst>
            </p:cNvPr>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99">
              <a:extLst>
                <a:ext uri="{FF2B5EF4-FFF2-40B4-BE49-F238E27FC236}">
                  <a16:creationId xmlns:a16="http://schemas.microsoft.com/office/drawing/2014/main" id="{9CA6994E-1B4A-4E05-A3D4-3583EA04880D}"/>
                </a:ext>
              </a:extLst>
            </p:cNvPr>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100">
              <a:extLst>
                <a:ext uri="{FF2B5EF4-FFF2-40B4-BE49-F238E27FC236}">
                  <a16:creationId xmlns:a16="http://schemas.microsoft.com/office/drawing/2014/main" id="{664579E4-BC0D-4958-946A-B6BAFBA42376}"/>
                </a:ext>
              </a:extLst>
            </p:cNvPr>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Gerade Verbindung 102">
              <a:extLst>
                <a:ext uri="{FF2B5EF4-FFF2-40B4-BE49-F238E27FC236}">
                  <a16:creationId xmlns:a16="http://schemas.microsoft.com/office/drawing/2014/main" id="{6CA6B543-E849-4BE2-B037-7395D0979AEF}"/>
                </a:ext>
              </a:extLst>
            </p:cNvPr>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103">
              <a:extLst>
                <a:ext uri="{FF2B5EF4-FFF2-40B4-BE49-F238E27FC236}">
                  <a16:creationId xmlns:a16="http://schemas.microsoft.com/office/drawing/2014/main" id="{B9940D95-8960-4063-942F-55A28C7A2B0A}"/>
                </a:ext>
              </a:extLst>
            </p:cNvPr>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105">
              <a:extLst>
                <a:ext uri="{FF2B5EF4-FFF2-40B4-BE49-F238E27FC236}">
                  <a16:creationId xmlns:a16="http://schemas.microsoft.com/office/drawing/2014/main" id="{D00674EB-F78E-4C40-A700-5F7C74AEAEE2}"/>
                </a:ext>
              </a:extLst>
            </p:cNvPr>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106">
              <a:extLst>
                <a:ext uri="{FF2B5EF4-FFF2-40B4-BE49-F238E27FC236}">
                  <a16:creationId xmlns:a16="http://schemas.microsoft.com/office/drawing/2014/main" id="{0DCA50F4-A9B2-428A-AA54-4B8B1917B2ED}"/>
                </a:ext>
              </a:extLst>
            </p:cNvPr>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108">
              <a:extLst>
                <a:ext uri="{FF2B5EF4-FFF2-40B4-BE49-F238E27FC236}">
                  <a16:creationId xmlns:a16="http://schemas.microsoft.com/office/drawing/2014/main" id="{CA5ECE16-73D5-46E1-B089-9B7169059B79}"/>
                </a:ext>
              </a:extLst>
            </p:cNvPr>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Gerade Verbindung 109">
              <a:extLst>
                <a:ext uri="{FF2B5EF4-FFF2-40B4-BE49-F238E27FC236}">
                  <a16:creationId xmlns:a16="http://schemas.microsoft.com/office/drawing/2014/main" id="{A9717020-CD0B-4476-B79C-3D756C65F958}"/>
                </a:ext>
              </a:extLst>
            </p:cNvPr>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Gerade Verbindung 111">
              <a:extLst>
                <a:ext uri="{FF2B5EF4-FFF2-40B4-BE49-F238E27FC236}">
                  <a16:creationId xmlns:a16="http://schemas.microsoft.com/office/drawing/2014/main" id="{8B06A486-9375-4512-827A-9BAEC13DE8FC}"/>
                </a:ext>
              </a:extLst>
            </p:cNvPr>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Gerade Verbindung 112">
              <a:extLst>
                <a:ext uri="{FF2B5EF4-FFF2-40B4-BE49-F238E27FC236}">
                  <a16:creationId xmlns:a16="http://schemas.microsoft.com/office/drawing/2014/main" id="{92619BC7-7172-44EB-AAB6-52A42888788A}"/>
                </a:ext>
              </a:extLst>
            </p:cNvPr>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 Verbindung 114">
              <a:extLst>
                <a:ext uri="{FF2B5EF4-FFF2-40B4-BE49-F238E27FC236}">
                  <a16:creationId xmlns:a16="http://schemas.microsoft.com/office/drawing/2014/main" id="{FDB24C7D-14A7-40A1-B129-2B27A7DC201A}"/>
                </a:ext>
              </a:extLst>
            </p:cNvPr>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Gerade Verbindung 116">
              <a:extLst>
                <a:ext uri="{FF2B5EF4-FFF2-40B4-BE49-F238E27FC236}">
                  <a16:creationId xmlns:a16="http://schemas.microsoft.com/office/drawing/2014/main" id="{AC339FA9-9FFA-48BD-A241-A1DAEFB32F09}"/>
                </a:ext>
              </a:extLst>
            </p:cNvPr>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Gerade Verbindung 117">
              <a:extLst>
                <a:ext uri="{FF2B5EF4-FFF2-40B4-BE49-F238E27FC236}">
                  <a16:creationId xmlns:a16="http://schemas.microsoft.com/office/drawing/2014/main" id="{A4849DAA-078A-4163-9703-070F6832D1A7}"/>
                </a:ext>
              </a:extLst>
            </p:cNvPr>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Gerade Verbindung 118">
              <a:extLst>
                <a:ext uri="{FF2B5EF4-FFF2-40B4-BE49-F238E27FC236}">
                  <a16:creationId xmlns:a16="http://schemas.microsoft.com/office/drawing/2014/main" id="{56D9B350-C6E2-4B86-8B3B-182430D737AB}"/>
                </a:ext>
              </a:extLst>
            </p:cNvPr>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696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p>
            <a:r>
              <a:rPr lang="en-US" noProof="0"/>
              <a:t>Title Calibri Bold 28 </a:t>
            </a:r>
            <a:r>
              <a:rPr lang="en-US" noProof="0" err="1"/>
              <a:t>pt</a:t>
            </a:r>
            <a:endParaRPr lang="en-US" noProof="0"/>
          </a:p>
        </p:txBody>
      </p:sp>
      <p:sp>
        <p:nvSpPr>
          <p:cNvPr id="4" name="Content">
            <a:extLst>
              <a:ext uri="{FF2B5EF4-FFF2-40B4-BE49-F238E27FC236}">
                <a16:creationId xmlns:a16="http://schemas.microsoft.com/office/drawing/2014/main" id="{906B1CE5-AD7F-4EF1-A5A9-79DBBDA7E9CD}"/>
              </a:ext>
            </a:extLst>
          </p:cNvPr>
          <p:cNvSpPr>
            <a:spLocks noGrp="1"/>
          </p:cNvSpPr>
          <p:nvPr>
            <p:ph sz="quarter" idx="23" hasCustomPrompt="1"/>
          </p:nvPr>
        </p:nvSpPr>
        <p:spPr>
          <a:xfrm>
            <a:off x="539999" y="1623600"/>
            <a:ext cx="9212400" cy="4572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Headline Calibri Bold 18 </a:t>
            </a:r>
            <a:r>
              <a:rPr lang="en-US" noProof="0" err="1"/>
              <a:t>pt</a:t>
            </a:r>
            <a:endParaRPr lang="en-US" noProof="0"/>
          </a:p>
          <a:p>
            <a:pPr lvl="1"/>
            <a:r>
              <a:rPr lang="en-US" noProof="0"/>
              <a:t>Text Calibri 18 </a:t>
            </a:r>
            <a:r>
              <a:rPr lang="en-US" noProof="0" err="1"/>
              <a:t>pt</a:t>
            </a:r>
            <a:endParaRPr lang="en-US" noProof="0"/>
          </a:p>
          <a:p>
            <a:pPr lvl="2"/>
            <a:r>
              <a:rPr lang="en-US" noProof="0"/>
              <a:t>Text Calibri 18 </a:t>
            </a:r>
            <a:r>
              <a:rPr lang="en-US" noProof="0" err="1"/>
              <a:t>pt</a:t>
            </a:r>
            <a:endParaRPr lang="en-US" noProof="0"/>
          </a:p>
          <a:p>
            <a:pPr lvl="3"/>
            <a:r>
              <a:rPr lang="en-US" noProof="0"/>
              <a:t>Text Calibri 18 </a:t>
            </a:r>
            <a:r>
              <a:rPr lang="en-US" noProof="0" err="1"/>
              <a:t>pt</a:t>
            </a:r>
            <a:endParaRPr lang="en-US" noProof="0"/>
          </a:p>
          <a:p>
            <a:pPr lvl="4"/>
            <a:r>
              <a:rPr lang="en-US" noProof="0"/>
              <a:t>Text Calibri 18 </a:t>
            </a:r>
            <a:r>
              <a:rPr lang="en-US" noProof="0" err="1"/>
              <a:t>pt</a:t>
            </a:r>
            <a:endParaRPr lang="en-US" noProof="0"/>
          </a:p>
          <a:p>
            <a:pPr lvl="5"/>
            <a:r>
              <a:rPr lang="en-US" noProof="0"/>
              <a:t>Text Calibri 18 </a:t>
            </a:r>
            <a:r>
              <a:rPr lang="en-US" noProof="0" err="1"/>
              <a:t>pt</a:t>
            </a:r>
            <a:endParaRPr lang="en-US" noProof="0"/>
          </a:p>
          <a:p>
            <a:pPr lvl="6"/>
            <a:r>
              <a:rPr lang="en-US" noProof="0"/>
              <a:t>Text Calibri 18 </a:t>
            </a:r>
            <a:r>
              <a:rPr lang="en-US" noProof="0" err="1"/>
              <a:t>pt</a:t>
            </a:r>
            <a:endParaRPr lang="en-US" noProof="0"/>
          </a:p>
          <a:p>
            <a:pPr lvl="7"/>
            <a:r>
              <a:rPr lang="en-US" noProof="0"/>
              <a:t>Text Calibri 18 </a:t>
            </a:r>
            <a:r>
              <a:rPr lang="en-US" noProof="0" err="1"/>
              <a:t>pt</a:t>
            </a:r>
            <a:endParaRPr lang="en-US" noProof="0"/>
          </a:p>
          <a:p>
            <a:pPr lvl="8"/>
            <a:r>
              <a:rPr lang="en-US" noProof="0"/>
              <a:t>Text Calibri 14 </a:t>
            </a:r>
            <a:r>
              <a:rPr lang="en-US" noProof="0" err="1"/>
              <a:t>pt</a:t>
            </a:r>
            <a:endParaRPr lang="en-US" noProof="0"/>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2" name="Author"/>
          <p:cNvSpPr>
            <a:spLocks noGrp="1"/>
          </p:cNvSpPr>
          <p:nvPr>
            <p:ph type="ftr" sz="quarter" idx="22"/>
          </p:nvPr>
        </p:nvSpPr>
        <p:spPr/>
        <p:txBody>
          <a:bodyPr/>
          <a:lstStyle>
            <a:lvl1pPr>
              <a:lnSpc>
                <a:spcPct val="100000"/>
              </a:lnSpc>
              <a:defRPr/>
            </a:lvl1pPr>
          </a:lstStyle>
          <a:p>
            <a:r>
              <a:rPr lang="en-US"/>
              <a:t>Author | Department</a:t>
            </a:r>
          </a:p>
        </p:txBody>
      </p:sp>
      <p:pic>
        <p:nvPicPr>
          <p:cNvPr id="14" name="Siemens Healthineers logo">
            <a:extLst>
              <a:ext uri="{FF2B5EF4-FFF2-40B4-BE49-F238E27FC236}">
                <a16:creationId xmlns:a16="http://schemas.microsoft.com/office/drawing/2014/main" id="{432736EC-6501-42F7-8D77-527C9087F9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104026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Text and Picture White">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a:lvl1pPr>
          </a:lstStyle>
          <a:p>
            <a:r>
              <a:rPr lang="en-US" noProof="0"/>
              <a:t>Title Calibri Bold 28 </a:t>
            </a:r>
            <a:r>
              <a:rPr lang="en-US" noProof="0" err="1"/>
              <a:t>pt</a:t>
            </a:r>
            <a:endParaRPr lang="en-US" noProof="0"/>
          </a:p>
        </p:txBody>
      </p:sp>
      <p:sp>
        <p:nvSpPr>
          <p:cNvPr id="5" name="Content">
            <a:extLst>
              <a:ext uri="{FF2B5EF4-FFF2-40B4-BE49-F238E27FC236}">
                <a16:creationId xmlns:a16="http://schemas.microsoft.com/office/drawing/2014/main" id="{9C6F4BCA-FA11-41BC-899F-4225802B0BFB}"/>
              </a:ext>
            </a:extLst>
          </p:cNvPr>
          <p:cNvSpPr>
            <a:spLocks noGrp="1"/>
          </p:cNvSpPr>
          <p:nvPr>
            <p:ph sz="quarter" idx="19" hasCustomPrompt="1"/>
          </p:nvPr>
        </p:nvSpPr>
        <p:spPr>
          <a:xfrm>
            <a:off x="540000" y="1623600"/>
            <a:ext cx="4510800" cy="4572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Headline Calibri Bold 18 </a:t>
            </a:r>
            <a:r>
              <a:rPr lang="en-US" noProof="0" err="1"/>
              <a:t>pt</a:t>
            </a:r>
            <a:endParaRPr lang="en-US" noProof="0"/>
          </a:p>
          <a:p>
            <a:pPr lvl="1"/>
            <a:r>
              <a:rPr lang="en-US" noProof="0"/>
              <a:t>Text Calibri 18 </a:t>
            </a:r>
            <a:r>
              <a:rPr lang="en-US" noProof="0" err="1"/>
              <a:t>pt</a:t>
            </a:r>
            <a:endParaRPr lang="en-US" noProof="0"/>
          </a:p>
          <a:p>
            <a:pPr lvl="2"/>
            <a:r>
              <a:rPr lang="en-US" noProof="0"/>
              <a:t>Text Calibri 18 </a:t>
            </a:r>
            <a:r>
              <a:rPr lang="en-US" noProof="0" err="1"/>
              <a:t>pt</a:t>
            </a:r>
            <a:endParaRPr lang="en-US" noProof="0"/>
          </a:p>
          <a:p>
            <a:pPr lvl="3"/>
            <a:r>
              <a:rPr lang="en-US" noProof="0"/>
              <a:t>Text Calibri 18 </a:t>
            </a:r>
            <a:r>
              <a:rPr lang="en-US" noProof="0" err="1"/>
              <a:t>pt</a:t>
            </a:r>
            <a:endParaRPr lang="en-US" noProof="0"/>
          </a:p>
          <a:p>
            <a:pPr lvl="4"/>
            <a:r>
              <a:rPr lang="en-US" noProof="0"/>
              <a:t>Text Calibri 18 </a:t>
            </a:r>
            <a:r>
              <a:rPr lang="en-US" noProof="0" err="1"/>
              <a:t>pt</a:t>
            </a:r>
            <a:endParaRPr lang="en-US" noProof="0"/>
          </a:p>
          <a:p>
            <a:pPr lvl="5"/>
            <a:r>
              <a:rPr lang="en-US" noProof="0"/>
              <a:t>Text Calibri 18 </a:t>
            </a:r>
            <a:r>
              <a:rPr lang="en-US" noProof="0" err="1"/>
              <a:t>pt</a:t>
            </a:r>
            <a:endParaRPr lang="en-US" noProof="0"/>
          </a:p>
          <a:p>
            <a:pPr lvl="6"/>
            <a:r>
              <a:rPr lang="en-US" noProof="0"/>
              <a:t>Text Calibri 18 </a:t>
            </a:r>
            <a:r>
              <a:rPr lang="en-US" noProof="0" err="1"/>
              <a:t>pt</a:t>
            </a:r>
            <a:endParaRPr lang="en-US" noProof="0"/>
          </a:p>
          <a:p>
            <a:pPr lvl="7"/>
            <a:r>
              <a:rPr lang="en-US" noProof="0"/>
              <a:t>Text Calibri 18 </a:t>
            </a:r>
            <a:r>
              <a:rPr lang="en-US" noProof="0" err="1"/>
              <a:t>pt</a:t>
            </a:r>
            <a:endParaRPr lang="en-US" noProof="0"/>
          </a:p>
          <a:p>
            <a:pPr lvl="8"/>
            <a:r>
              <a:rPr lang="en-US" noProof="0"/>
              <a:t>Text Calibri 14 </a:t>
            </a:r>
            <a:r>
              <a:rPr lang="en-US" noProof="0" err="1"/>
              <a:t>pt</a:t>
            </a:r>
            <a:endParaRPr lang="en-US" noProof="0"/>
          </a:p>
        </p:txBody>
      </p:sp>
      <p:sp>
        <p:nvSpPr>
          <p:cNvPr id="3" name="Picture placeholder"/>
          <p:cNvSpPr>
            <a:spLocks noGrp="1"/>
          </p:cNvSpPr>
          <p:nvPr>
            <p:ph type="pic" sz="quarter" idx="17" hasCustomPrompt="1"/>
          </p:nvPr>
        </p:nvSpPr>
        <p:spPr>
          <a:xfrm>
            <a:off x="6175375" y="1623600"/>
            <a:ext cx="5453063" cy="4572000"/>
          </a:xfrm>
        </p:spPr>
        <p:txBody>
          <a:bodyPr lIns="180000" tIns="180000" rIns="180000" bIns="180000"/>
          <a:lstStyle>
            <a:lvl1pPr>
              <a:defRPr b="1"/>
            </a:lvl1pPr>
          </a:lstStyle>
          <a:p>
            <a:r>
              <a:rPr lang="en-US" noProof="0"/>
              <a:t>Add a picture</a:t>
            </a:r>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7" name="Author">
            <a:extLst>
              <a:ext uri="{FF2B5EF4-FFF2-40B4-BE49-F238E27FC236}">
                <a16:creationId xmlns:a16="http://schemas.microsoft.com/office/drawing/2014/main" id="{26CB829D-BCCA-4C81-9883-CB2EF6F5A812}"/>
              </a:ext>
            </a:extLst>
          </p:cNvPr>
          <p:cNvSpPr>
            <a:spLocks noGrp="1"/>
          </p:cNvSpPr>
          <p:nvPr>
            <p:ph type="ftr" sz="quarter" idx="21"/>
          </p:nvPr>
        </p:nvSpPr>
        <p:spPr/>
        <p:txBody>
          <a:bodyPr/>
          <a:lstStyle/>
          <a:p>
            <a:r>
              <a:rPr lang="en-US"/>
              <a:t>Author | Department</a:t>
            </a:r>
          </a:p>
        </p:txBody>
      </p:sp>
      <p:pic>
        <p:nvPicPr>
          <p:cNvPr id="14" name="Siemens Healthineers logo">
            <a:extLst>
              <a:ext uri="{FF2B5EF4-FFF2-40B4-BE49-F238E27FC236}">
                <a16:creationId xmlns:a16="http://schemas.microsoft.com/office/drawing/2014/main" id="{0A0C2692-8EAB-494D-9DDD-3D6F2724AC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154660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Two Text Boxes White">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p>
            <a:r>
              <a:rPr lang="en-US" noProof="0"/>
              <a:t>Title Calibri Bold 28 </a:t>
            </a:r>
            <a:r>
              <a:rPr lang="en-US" noProof="0" err="1"/>
              <a:t>pt</a:t>
            </a:r>
            <a:endParaRPr lang="en-US" noProof="0"/>
          </a:p>
        </p:txBody>
      </p:sp>
      <p:sp>
        <p:nvSpPr>
          <p:cNvPr id="4" name="Content left column">
            <a:extLst>
              <a:ext uri="{FF2B5EF4-FFF2-40B4-BE49-F238E27FC236}">
                <a16:creationId xmlns:a16="http://schemas.microsoft.com/office/drawing/2014/main" id="{4FDBB5BE-FB7F-472A-B808-A79C66F99FE9}"/>
              </a:ext>
            </a:extLst>
          </p:cNvPr>
          <p:cNvSpPr>
            <a:spLocks noGrp="1"/>
          </p:cNvSpPr>
          <p:nvPr>
            <p:ph sz="quarter" idx="23" hasCustomPrompt="1"/>
          </p:nvPr>
        </p:nvSpPr>
        <p:spPr>
          <a:xfrm>
            <a:off x="540000" y="1623600"/>
            <a:ext cx="5454000" cy="4572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Headline Calibri Bold 18 </a:t>
            </a:r>
            <a:r>
              <a:rPr lang="en-US" noProof="0" err="1"/>
              <a:t>pt</a:t>
            </a:r>
            <a:endParaRPr lang="en-US" noProof="0"/>
          </a:p>
          <a:p>
            <a:pPr lvl="1"/>
            <a:r>
              <a:rPr lang="en-US" noProof="0"/>
              <a:t>Text Calibri 18 </a:t>
            </a:r>
            <a:r>
              <a:rPr lang="en-US" noProof="0" err="1"/>
              <a:t>pt</a:t>
            </a:r>
            <a:endParaRPr lang="en-US" noProof="0"/>
          </a:p>
          <a:p>
            <a:pPr lvl="2"/>
            <a:r>
              <a:rPr lang="en-US" noProof="0"/>
              <a:t>Text Calibri 18 </a:t>
            </a:r>
            <a:r>
              <a:rPr lang="en-US" noProof="0" err="1"/>
              <a:t>pt</a:t>
            </a:r>
            <a:endParaRPr lang="en-US" noProof="0"/>
          </a:p>
          <a:p>
            <a:pPr lvl="3"/>
            <a:r>
              <a:rPr lang="en-US" noProof="0"/>
              <a:t>Text Calibri 18 </a:t>
            </a:r>
            <a:r>
              <a:rPr lang="en-US" noProof="0" err="1"/>
              <a:t>pt</a:t>
            </a:r>
            <a:endParaRPr lang="en-US" noProof="0"/>
          </a:p>
          <a:p>
            <a:pPr lvl="4"/>
            <a:r>
              <a:rPr lang="en-US" noProof="0"/>
              <a:t>Text Calibri 18 </a:t>
            </a:r>
            <a:r>
              <a:rPr lang="en-US" noProof="0" err="1"/>
              <a:t>pt</a:t>
            </a:r>
            <a:endParaRPr lang="en-US" noProof="0"/>
          </a:p>
          <a:p>
            <a:pPr lvl="5"/>
            <a:r>
              <a:rPr lang="en-US" noProof="0"/>
              <a:t>Text Calibri 18 </a:t>
            </a:r>
            <a:r>
              <a:rPr lang="en-US" noProof="0" err="1"/>
              <a:t>pt</a:t>
            </a:r>
            <a:endParaRPr lang="en-US" noProof="0"/>
          </a:p>
          <a:p>
            <a:pPr lvl="6"/>
            <a:r>
              <a:rPr lang="en-US" noProof="0"/>
              <a:t>Text Calibri 18 </a:t>
            </a:r>
            <a:r>
              <a:rPr lang="en-US" noProof="0" err="1"/>
              <a:t>pt</a:t>
            </a:r>
            <a:endParaRPr lang="en-US" noProof="0"/>
          </a:p>
          <a:p>
            <a:pPr lvl="7"/>
            <a:r>
              <a:rPr lang="en-US" noProof="0"/>
              <a:t>Text Calibri 18 </a:t>
            </a:r>
            <a:r>
              <a:rPr lang="en-US" noProof="0" err="1"/>
              <a:t>pt</a:t>
            </a:r>
            <a:endParaRPr lang="en-US" noProof="0"/>
          </a:p>
          <a:p>
            <a:pPr lvl="8"/>
            <a:r>
              <a:rPr lang="en-US" noProof="0"/>
              <a:t>Text Calibri 14 </a:t>
            </a:r>
            <a:r>
              <a:rPr lang="en-US" noProof="0" err="1"/>
              <a:t>pt</a:t>
            </a:r>
            <a:endParaRPr lang="en-US" noProof="0"/>
          </a:p>
        </p:txBody>
      </p:sp>
      <p:sp>
        <p:nvSpPr>
          <p:cNvPr id="12" name="Content right column">
            <a:extLst>
              <a:ext uri="{FF2B5EF4-FFF2-40B4-BE49-F238E27FC236}">
                <a16:creationId xmlns:a16="http://schemas.microsoft.com/office/drawing/2014/main" id="{239F9EB4-5513-4EE9-8F49-510E69716E13}"/>
              </a:ext>
            </a:extLst>
          </p:cNvPr>
          <p:cNvSpPr>
            <a:spLocks noGrp="1"/>
          </p:cNvSpPr>
          <p:nvPr>
            <p:ph sz="quarter" idx="24" hasCustomPrompt="1"/>
          </p:nvPr>
        </p:nvSpPr>
        <p:spPr>
          <a:xfrm>
            <a:off x="6174438" y="1623600"/>
            <a:ext cx="5454000" cy="4572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Headline Calibri Bold 18 </a:t>
            </a:r>
            <a:r>
              <a:rPr lang="en-US" noProof="0" err="1"/>
              <a:t>pt</a:t>
            </a:r>
            <a:endParaRPr lang="en-US" noProof="0"/>
          </a:p>
          <a:p>
            <a:pPr lvl="1"/>
            <a:r>
              <a:rPr lang="en-US" noProof="0"/>
              <a:t>Text Calibri 18 </a:t>
            </a:r>
            <a:r>
              <a:rPr lang="en-US" noProof="0" err="1"/>
              <a:t>pt</a:t>
            </a:r>
            <a:endParaRPr lang="en-US" noProof="0"/>
          </a:p>
          <a:p>
            <a:pPr lvl="2"/>
            <a:r>
              <a:rPr lang="en-US" noProof="0"/>
              <a:t>Text Calibri 18 </a:t>
            </a:r>
            <a:r>
              <a:rPr lang="en-US" noProof="0" err="1"/>
              <a:t>pt</a:t>
            </a:r>
            <a:endParaRPr lang="en-US" noProof="0"/>
          </a:p>
          <a:p>
            <a:pPr lvl="3"/>
            <a:r>
              <a:rPr lang="en-US" noProof="0"/>
              <a:t>Text Calibri 18 </a:t>
            </a:r>
            <a:r>
              <a:rPr lang="en-US" noProof="0" err="1"/>
              <a:t>pt</a:t>
            </a:r>
            <a:endParaRPr lang="en-US" noProof="0"/>
          </a:p>
          <a:p>
            <a:pPr lvl="4"/>
            <a:r>
              <a:rPr lang="en-US" noProof="0"/>
              <a:t>Text Calibri 18 </a:t>
            </a:r>
            <a:r>
              <a:rPr lang="en-US" noProof="0" err="1"/>
              <a:t>pt</a:t>
            </a:r>
            <a:endParaRPr lang="en-US" noProof="0"/>
          </a:p>
          <a:p>
            <a:pPr lvl="5"/>
            <a:r>
              <a:rPr lang="en-US" noProof="0"/>
              <a:t>Text Calibri 18 </a:t>
            </a:r>
            <a:r>
              <a:rPr lang="en-US" noProof="0" err="1"/>
              <a:t>pt</a:t>
            </a:r>
            <a:endParaRPr lang="en-US" noProof="0"/>
          </a:p>
          <a:p>
            <a:pPr lvl="6"/>
            <a:r>
              <a:rPr lang="en-US" noProof="0"/>
              <a:t>Text Calibri 18 </a:t>
            </a:r>
            <a:r>
              <a:rPr lang="en-US" noProof="0" err="1"/>
              <a:t>pt</a:t>
            </a:r>
            <a:endParaRPr lang="en-US" noProof="0"/>
          </a:p>
          <a:p>
            <a:pPr lvl="7"/>
            <a:r>
              <a:rPr lang="en-US" noProof="0"/>
              <a:t>Text Calibri 18 </a:t>
            </a:r>
            <a:r>
              <a:rPr lang="en-US" noProof="0" err="1"/>
              <a:t>pt</a:t>
            </a:r>
            <a:endParaRPr lang="en-US" noProof="0"/>
          </a:p>
          <a:p>
            <a:pPr lvl="8"/>
            <a:r>
              <a:rPr lang="en-US" noProof="0"/>
              <a:t>Text Calibri 14 </a:t>
            </a:r>
            <a:r>
              <a:rPr lang="en-US" noProof="0" err="1"/>
              <a:t>pt</a:t>
            </a:r>
            <a:endParaRPr lang="en-US" noProof="0"/>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2" name="Author"/>
          <p:cNvSpPr>
            <a:spLocks noGrp="1"/>
          </p:cNvSpPr>
          <p:nvPr>
            <p:ph type="ftr" sz="quarter" idx="22"/>
          </p:nvPr>
        </p:nvSpPr>
        <p:spPr/>
        <p:txBody>
          <a:bodyPr/>
          <a:lstStyle>
            <a:lvl1pPr>
              <a:lnSpc>
                <a:spcPct val="100000"/>
              </a:lnSpc>
              <a:defRPr/>
            </a:lvl1pPr>
          </a:lstStyle>
          <a:p>
            <a:r>
              <a:rPr lang="en-US"/>
              <a:t>Author | Department</a:t>
            </a:r>
          </a:p>
        </p:txBody>
      </p:sp>
      <p:pic>
        <p:nvPicPr>
          <p:cNvPr id="15" name="Siemens Healthineers logo">
            <a:extLst>
              <a:ext uri="{FF2B5EF4-FFF2-40B4-BE49-F238E27FC236}">
                <a16:creationId xmlns:a16="http://schemas.microsoft.com/office/drawing/2014/main" id="{F7C407CE-0992-4EA4-8D73-20B7A51247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402204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Black with margin">
    <p:bg>
      <p:bgPr>
        <a:solidFill>
          <a:schemeClr val="bg1"/>
        </a:solidFill>
        <a:effectLst/>
      </p:bgPr>
    </p:bg>
    <p:spTree>
      <p:nvGrpSpPr>
        <p:cNvPr id="1" name=""/>
        <p:cNvGrpSpPr/>
        <p:nvPr/>
      </p:nvGrpSpPr>
      <p:grpSpPr>
        <a:xfrm>
          <a:off x="0" y="0"/>
          <a:ext cx="0" cy="0"/>
          <a:chOff x="0" y="0"/>
          <a:chExt cx="0" cy="0"/>
        </a:xfrm>
      </p:grpSpPr>
      <p:sp>
        <p:nvSpPr>
          <p:cNvPr id="100" name="Black layer"/>
          <p:cNvSpPr/>
          <p:nvPr userDrawn="1"/>
        </p:nvSpPr>
        <p:spPr bwMode="white">
          <a:xfrm>
            <a:off x="2" y="0"/>
            <a:ext cx="805497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Headline"/>
          <p:cNvSpPr>
            <a:spLocks noGrp="1"/>
          </p:cNvSpPr>
          <p:nvPr>
            <p:ph type="title" hasCustomPrompt="1"/>
          </p:nvPr>
        </p:nvSpPr>
        <p:spPr>
          <a:xfrm>
            <a:off x="540001" y="219599"/>
            <a:ext cx="6394200" cy="832913"/>
          </a:xfrm>
        </p:spPr>
        <p:txBody>
          <a:bodyPr/>
          <a:lstStyle>
            <a:lvl1pPr>
              <a:defRPr/>
            </a:lvl1pPr>
          </a:lstStyle>
          <a:p>
            <a:r>
              <a:rPr lang="en-US"/>
              <a:t>Title Calibri Bold 28 </a:t>
            </a:r>
            <a:r>
              <a:rPr lang="en-US" err="1"/>
              <a:t>pt</a:t>
            </a:r>
            <a:endParaRPr lang="de-DE"/>
          </a:p>
        </p:txBody>
      </p:sp>
      <p:sp>
        <p:nvSpPr>
          <p:cNvPr id="102" name="Content"/>
          <p:cNvSpPr>
            <a:spLocks noGrp="1"/>
          </p:cNvSpPr>
          <p:nvPr>
            <p:ph idx="1" hasCustomPrompt="1"/>
          </p:nvPr>
        </p:nvSpPr>
        <p:spPr>
          <a:xfrm>
            <a:off x="540000" y="1623600"/>
            <a:ext cx="6394200" cy="4572000"/>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noProof="0"/>
              <a:t>Headline Calibri Bold 18 </a:t>
            </a:r>
            <a:r>
              <a:rPr lang="en-US" noProof="0" err="1"/>
              <a:t>pt</a:t>
            </a:r>
            <a:endParaRPr lang="en-US" noProof="0"/>
          </a:p>
          <a:p>
            <a:pPr lvl="1"/>
            <a:r>
              <a:rPr lang="en-US" noProof="0"/>
              <a:t>Text Calibri 18 </a:t>
            </a:r>
            <a:r>
              <a:rPr lang="en-US" noProof="0" err="1"/>
              <a:t>pt</a:t>
            </a:r>
            <a:endParaRPr lang="en-US" noProof="0"/>
          </a:p>
          <a:p>
            <a:pPr lvl="2"/>
            <a:r>
              <a:rPr lang="en-US" noProof="0"/>
              <a:t>Text Calibri 18 </a:t>
            </a:r>
            <a:r>
              <a:rPr lang="en-US" noProof="0" err="1"/>
              <a:t>pt</a:t>
            </a:r>
            <a:endParaRPr lang="en-US" noProof="0"/>
          </a:p>
          <a:p>
            <a:pPr lvl="3"/>
            <a:r>
              <a:rPr lang="en-US" noProof="0"/>
              <a:t>Text Calibri 18 </a:t>
            </a:r>
            <a:r>
              <a:rPr lang="en-US" noProof="0" err="1"/>
              <a:t>pt</a:t>
            </a:r>
            <a:endParaRPr lang="en-US" noProof="0"/>
          </a:p>
          <a:p>
            <a:pPr lvl="4"/>
            <a:r>
              <a:rPr lang="en-US" noProof="0"/>
              <a:t>Text Calibri 18 </a:t>
            </a:r>
            <a:r>
              <a:rPr lang="en-US" noProof="0" err="1"/>
              <a:t>pt</a:t>
            </a:r>
            <a:endParaRPr lang="en-US" noProof="0"/>
          </a:p>
          <a:p>
            <a:pPr lvl="5"/>
            <a:r>
              <a:rPr lang="en-US" noProof="0"/>
              <a:t>Text Calibri 18 </a:t>
            </a:r>
            <a:r>
              <a:rPr lang="en-US" noProof="0" err="1"/>
              <a:t>pt</a:t>
            </a:r>
            <a:endParaRPr lang="en-US" noProof="0"/>
          </a:p>
          <a:p>
            <a:pPr lvl="6"/>
            <a:r>
              <a:rPr lang="en-US" noProof="0"/>
              <a:t>Text Calibri 18 </a:t>
            </a:r>
            <a:r>
              <a:rPr lang="en-US" noProof="0" err="1"/>
              <a:t>pt</a:t>
            </a:r>
            <a:endParaRPr lang="en-US" noProof="0"/>
          </a:p>
          <a:p>
            <a:pPr lvl="7"/>
            <a:r>
              <a:rPr lang="en-US" noProof="0"/>
              <a:t>Text Calibri 18 </a:t>
            </a:r>
            <a:r>
              <a:rPr lang="en-US" noProof="0" err="1"/>
              <a:t>pt</a:t>
            </a:r>
            <a:endParaRPr lang="en-US" noProof="0"/>
          </a:p>
          <a:p>
            <a:pPr lvl="8"/>
            <a:r>
              <a:rPr lang="en-US" noProof="0"/>
              <a:t>Text Calibri 14 </a:t>
            </a:r>
            <a:r>
              <a:rPr lang="en-US" noProof="0" err="1"/>
              <a:t>pt</a:t>
            </a:r>
            <a:endParaRPr lang="en-US" noProof="0"/>
          </a:p>
        </p:txBody>
      </p:sp>
      <p:sp>
        <p:nvSpPr>
          <p:cNvPr id="4" name="Margin content">
            <a:extLst>
              <a:ext uri="{FF2B5EF4-FFF2-40B4-BE49-F238E27FC236}">
                <a16:creationId xmlns:a16="http://schemas.microsoft.com/office/drawing/2014/main" id="{B7D38A37-9AC1-413C-B8AD-491DCC7608B2}"/>
              </a:ext>
            </a:extLst>
          </p:cNvPr>
          <p:cNvSpPr>
            <a:spLocks noGrp="1"/>
          </p:cNvSpPr>
          <p:nvPr>
            <p:ph type="body" sz="quarter" idx="19" hasCustomPrompt="1"/>
          </p:nvPr>
        </p:nvSpPr>
        <p:spPr>
          <a:xfrm>
            <a:off x="8993188" y="1623600"/>
            <a:ext cx="1874837" cy="1275698"/>
          </a:xfrm>
        </p:spPr>
        <p:txBody>
          <a:bodyPr tIns="144000" bIns="144000">
            <a:spAutoFit/>
          </a:bodyPr>
          <a:lstStyle>
            <a:lvl1pPr>
              <a:defRPr sz="1600"/>
            </a:lvl1pPr>
            <a:lvl2pPr>
              <a:defRPr sz="1600"/>
            </a:lvl2pPr>
            <a:lvl3pPr marL="219600" marR="0" indent="-2196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sz="1600"/>
            </a:lvl3pPr>
            <a:lvl4pPr marL="219600" marR="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600"/>
            </a:lvl4pPr>
            <a:lvl5pPr marL="648000">
              <a:defRPr/>
            </a:lvl5pPr>
          </a:lstStyle>
          <a:p>
            <a:pPr lvl="0"/>
            <a:r>
              <a:rPr lang="en-GB"/>
              <a:t>Calibri Bold 16 </a:t>
            </a:r>
            <a:r>
              <a:rPr lang="en-GB" err="1"/>
              <a:t>pt</a:t>
            </a:r>
            <a:endParaRPr lang="en-GB"/>
          </a:p>
          <a:p>
            <a:pPr lvl="1"/>
            <a:r>
              <a:rPr lang="en-GB"/>
              <a:t>Text Calibri 16 </a:t>
            </a:r>
            <a:r>
              <a:rPr lang="en-GB" err="1"/>
              <a:t>pt</a:t>
            </a:r>
            <a:endParaRPr lang="en-GB"/>
          </a:p>
          <a:p>
            <a:pPr lvl="2"/>
            <a:r>
              <a:rPr lang="en-GB"/>
              <a:t>Text Calibri 16 </a:t>
            </a:r>
            <a:r>
              <a:rPr lang="en-GB" err="1"/>
              <a:t>pt</a:t>
            </a:r>
            <a:endParaRPr lang="en-GB"/>
          </a:p>
          <a:p>
            <a:pPr marL="439200" marR="0" lvl="3" indent="-2196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a:t>Text Calibri 16 </a:t>
            </a:r>
            <a:r>
              <a:rPr lang="en-GB" err="1"/>
              <a:t>pt</a:t>
            </a:r>
            <a:endParaRPr lang="en-GB"/>
          </a:p>
        </p:txBody>
      </p:sp>
      <p:sp>
        <p:nvSpPr>
          <p:cNvPr id="97"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bg1"/>
                </a:solidFill>
              </a:defRPr>
            </a:lvl1pPr>
          </a:lstStyle>
          <a:p>
            <a:r>
              <a:rPr lang="en-US"/>
              <a:t>Click to add footnote</a:t>
            </a:r>
            <a:br>
              <a:rPr lang="en-US"/>
            </a:br>
            <a:r>
              <a:rPr lang="en-US"/>
              <a:t>second line</a:t>
            </a:r>
          </a:p>
        </p:txBody>
      </p:sp>
      <p:sp>
        <p:nvSpPr>
          <p:cNvPr id="96" name="Author"/>
          <p:cNvSpPr>
            <a:spLocks noGrp="1"/>
          </p:cNvSpPr>
          <p:nvPr>
            <p:ph type="ftr" sz="quarter" idx="17"/>
          </p:nvPr>
        </p:nvSpPr>
        <p:spPr>
          <a:xfrm>
            <a:off x="8054975" y="6340471"/>
            <a:ext cx="3259452" cy="144000"/>
          </a:xfrm>
        </p:spPr>
        <p:txBody>
          <a:bodyPr/>
          <a:lstStyle>
            <a:lvl1pPr>
              <a:lnSpc>
                <a:spcPct val="100000"/>
              </a:lnSpc>
              <a:defRPr>
                <a:solidFill>
                  <a:schemeClr val="tx1"/>
                </a:solidFill>
              </a:defRPr>
            </a:lvl1pPr>
          </a:lstStyle>
          <a:p>
            <a:r>
              <a:rPr lang="en-US"/>
              <a:t>Author | Department</a:t>
            </a:r>
          </a:p>
        </p:txBody>
      </p:sp>
      <p:sp>
        <p:nvSpPr>
          <p:cNvPr id="89" name="Information"/>
          <p:cNvSpPr/>
          <p:nvPr userDrawn="1"/>
        </p:nvSpPr>
        <p:spPr>
          <a:xfrm>
            <a:off x="-2160000" y="0"/>
            <a:ext cx="1800000" cy="1287379"/>
          </a:xfrm>
          <a:prstGeom prst="roundRect">
            <a:avLst>
              <a:gd name="adj" fmla="val 0"/>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en-US" sz="1100" b="1">
                <a:solidFill>
                  <a:schemeClr val="tx1"/>
                </a:solidFill>
                <a:latin typeface="+mn-lt"/>
              </a:rPr>
              <a:t>The animation</a:t>
            </a:r>
            <a:r>
              <a:rPr lang="en-US" sz="1100">
                <a:solidFill>
                  <a:schemeClr val="tx1"/>
                </a:solidFill>
                <a:latin typeface="+mn-lt"/>
              </a:rPr>
              <a:t> </a:t>
            </a:r>
            <a:r>
              <a:rPr lang="en-US" sz="1100">
                <a:solidFill>
                  <a:schemeClr val="bg1"/>
                </a:solidFill>
                <a:latin typeface="+mn-lt"/>
              </a:rPr>
              <a:t>of the black layer </a:t>
            </a:r>
            <a:r>
              <a:rPr lang="en-US" sz="1100">
                <a:solidFill>
                  <a:schemeClr val="tx1"/>
                </a:solidFill>
                <a:latin typeface="+mn-lt"/>
              </a:rPr>
              <a:t>can be controlled on the master layout.</a:t>
            </a:r>
          </a:p>
          <a:p>
            <a:endParaRPr lang="en-US" sz="1100">
              <a:solidFill>
                <a:schemeClr val="bg1"/>
              </a:solidFill>
              <a:latin typeface="+mn-lt"/>
            </a:endParaRPr>
          </a:p>
          <a:p>
            <a:r>
              <a:rPr lang="en-US" sz="1100">
                <a:solidFill>
                  <a:schemeClr val="bg1"/>
                </a:solidFill>
                <a:latin typeface="+mn-lt"/>
              </a:rPr>
              <a:t>Go to View &gt; Slide Master.</a:t>
            </a:r>
          </a:p>
          <a:p>
            <a:r>
              <a:rPr lang="en-US" sz="1100">
                <a:solidFill>
                  <a:schemeClr val="bg1"/>
                </a:solidFill>
                <a:latin typeface="+mn-lt"/>
              </a:rPr>
              <a:t>After that go to Animations &gt; Animations Pane.</a:t>
            </a:r>
          </a:p>
        </p:txBody>
      </p:sp>
      <p:pic>
        <p:nvPicPr>
          <p:cNvPr id="104" name="Siemens Healthineers logo">
            <a:extLst>
              <a:ext uri="{FF2B5EF4-FFF2-40B4-BE49-F238E27FC236}">
                <a16:creationId xmlns:a16="http://schemas.microsoft.com/office/drawing/2014/main" id="{8A740305-7C35-4277-8346-A32E99A8E6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197669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13333" decel="86667"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1500" fill="hold"/>
                                        <p:tgtEl>
                                          <p:spTgt spid="100"/>
                                        </p:tgtEl>
                                        <p:attrNameLst>
                                          <p:attrName>ppt_x</p:attrName>
                                        </p:attrNameLst>
                                      </p:cBhvr>
                                      <p:tavLst>
                                        <p:tav tm="0">
                                          <p:val>
                                            <p:strVal val="0-#ppt_w/2"/>
                                          </p:val>
                                        </p:tav>
                                        <p:tav tm="100000">
                                          <p:val>
                                            <p:strVal val="#ppt_x"/>
                                          </p:val>
                                        </p:tav>
                                      </p:tavLst>
                                    </p:anim>
                                    <p:anim calcmode="lin" valueType="num">
                                      <p:cBhvr additive="base">
                                        <p:cTn id="8" dur="1500" fill="hold"/>
                                        <p:tgtEl>
                                          <p:spTgt spid="1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Picture">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p>
            <a:r>
              <a:rPr lang="en-US" noProof="0"/>
              <a:t>Title Calibri Bold 28 </a:t>
            </a:r>
            <a:r>
              <a:rPr lang="en-US" noProof="0" err="1"/>
              <a:t>pt</a:t>
            </a:r>
            <a:endParaRPr lang="en-US" noProof="0"/>
          </a:p>
        </p:txBody>
      </p:sp>
      <p:sp>
        <p:nvSpPr>
          <p:cNvPr id="7" name="Content left column">
            <a:extLst>
              <a:ext uri="{FF2B5EF4-FFF2-40B4-BE49-F238E27FC236}">
                <a16:creationId xmlns:a16="http://schemas.microsoft.com/office/drawing/2014/main" id="{F3DE8C85-D5DE-48E2-BC87-EE21BFCB3F6E}"/>
              </a:ext>
            </a:extLst>
          </p:cNvPr>
          <p:cNvSpPr>
            <a:spLocks noGrp="1"/>
          </p:cNvSpPr>
          <p:nvPr>
            <p:ph sz="quarter" idx="23" hasCustomPrompt="1"/>
          </p:nvPr>
        </p:nvSpPr>
        <p:spPr>
          <a:xfrm>
            <a:off x="540000" y="1623600"/>
            <a:ext cx="3574800" cy="1350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Headline Calibri Bold 18 </a:t>
            </a:r>
            <a:r>
              <a:rPr lang="en-US" noProof="0" err="1"/>
              <a:t>pt</a:t>
            </a:r>
            <a:endParaRPr lang="en-US" noProof="0"/>
          </a:p>
          <a:p>
            <a:pPr lvl="1"/>
            <a:r>
              <a:rPr lang="en-US" noProof="0"/>
              <a:t>Text Calibri 18 </a:t>
            </a:r>
            <a:r>
              <a:rPr lang="en-US" noProof="0" err="1"/>
              <a:t>pt</a:t>
            </a:r>
            <a:endParaRPr lang="en-US" noProof="0"/>
          </a:p>
          <a:p>
            <a:pPr lvl="2"/>
            <a:r>
              <a:rPr lang="en-US" noProof="0"/>
              <a:t>Text Calibri 18 </a:t>
            </a:r>
            <a:r>
              <a:rPr lang="en-US" noProof="0" err="1"/>
              <a:t>pt</a:t>
            </a:r>
            <a:endParaRPr lang="en-US" noProof="0"/>
          </a:p>
          <a:p>
            <a:pPr lvl="3"/>
            <a:r>
              <a:rPr lang="en-US" noProof="0"/>
              <a:t>Text Calibri 18 </a:t>
            </a:r>
            <a:r>
              <a:rPr lang="en-US" noProof="0" err="1"/>
              <a:t>pt</a:t>
            </a:r>
            <a:endParaRPr lang="en-US" noProof="0"/>
          </a:p>
          <a:p>
            <a:pPr lvl="4"/>
            <a:r>
              <a:rPr lang="en-US" noProof="0"/>
              <a:t>Text Calibri 18 </a:t>
            </a:r>
            <a:r>
              <a:rPr lang="en-US" noProof="0" err="1"/>
              <a:t>pt</a:t>
            </a:r>
            <a:endParaRPr lang="en-US" noProof="0"/>
          </a:p>
          <a:p>
            <a:pPr lvl="5"/>
            <a:r>
              <a:rPr lang="en-US" noProof="0"/>
              <a:t>Text Calibri 18 </a:t>
            </a:r>
            <a:r>
              <a:rPr lang="en-US" noProof="0" err="1"/>
              <a:t>pt</a:t>
            </a:r>
            <a:endParaRPr lang="en-US" noProof="0"/>
          </a:p>
          <a:p>
            <a:pPr lvl="6"/>
            <a:r>
              <a:rPr lang="en-US" noProof="0"/>
              <a:t>Text Calibri 18 </a:t>
            </a:r>
            <a:r>
              <a:rPr lang="en-US" noProof="0" err="1"/>
              <a:t>pt</a:t>
            </a:r>
            <a:endParaRPr lang="en-US" noProof="0"/>
          </a:p>
          <a:p>
            <a:pPr lvl="7"/>
            <a:r>
              <a:rPr lang="en-US" noProof="0"/>
              <a:t>Text Calibri 18 </a:t>
            </a:r>
            <a:r>
              <a:rPr lang="en-US" noProof="0" err="1"/>
              <a:t>pt</a:t>
            </a:r>
            <a:endParaRPr lang="en-US" noProof="0"/>
          </a:p>
          <a:p>
            <a:pPr lvl="8"/>
            <a:r>
              <a:rPr lang="en-US" noProof="0"/>
              <a:t>Text Calibri 14 </a:t>
            </a:r>
            <a:r>
              <a:rPr lang="en-US" noProof="0" err="1"/>
              <a:t>pt</a:t>
            </a:r>
            <a:endParaRPr lang="en-US" noProof="0"/>
          </a:p>
        </p:txBody>
      </p:sp>
      <p:sp>
        <p:nvSpPr>
          <p:cNvPr id="4" name="Picture placeholder left"/>
          <p:cNvSpPr>
            <a:spLocks noGrp="1"/>
          </p:cNvSpPr>
          <p:nvPr>
            <p:ph type="pic" sz="quarter" idx="18" hasCustomPrompt="1"/>
          </p:nvPr>
        </p:nvSpPr>
        <p:spPr>
          <a:xfrm>
            <a:off x="540000" y="3204000"/>
            <a:ext cx="3574800" cy="2354400"/>
          </a:xfrm>
        </p:spPr>
        <p:txBody>
          <a:bodyPr/>
          <a:lstStyle>
            <a:lvl1pPr>
              <a:defRPr b="0"/>
            </a:lvl1pPr>
          </a:lstStyle>
          <a:p>
            <a:r>
              <a:rPr lang="en-US" noProof="0"/>
              <a:t>add a picture</a:t>
            </a:r>
          </a:p>
        </p:txBody>
      </p:sp>
      <p:sp>
        <p:nvSpPr>
          <p:cNvPr id="16" name="Content middle column">
            <a:extLst>
              <a:ext uri="{FF2B5EF4-FFF2-40B4-BE49-F238E27FC236}">
                <a16:creationId xmlns:a16="http://schemas.microsoft.com/office/drawing/2014/main" id="{A005602E-D4D7-400C-8402-35CFAA6A345E}"/>
              </a:ext>
            </a:extLst>
          </p:cNvPr>
          <p:cNvSpPr>
            <a:spLocks noGrp="1"/>
          </p:cNvSpPr>
          <p:nvPr>
            <p:ph sz="quarter" idx="24" hasCustomPrompt="1"/>
          </p:nvPr>
        </p:nvSpPr>
        <p:spPr>
          <a:xfrm>
            <a:off x="4297488" y="1623600"/>
            <a:ext cx="3574800" cy="1350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Headline Calibri Bold 18 </a:t>
            </a:r>
            <a:r>
              <a:rPr lang="en-US" noProof="0" err="1"/>
              <a:t>pt</a:t>
            </a:r>
            <a:endParaRPr lang="en-US" noProof="0"/>
          </a:p>
          <a:p>
            <a:pPr lvl="1"/>
            <a:r>
              <a:rPr lang="en-US" noProof="0"/>
              <a:t>Text Calibri 18 </a:t>
            </a:r>
            <a:r>
              <a:rPr lang="en-US" noProof="0" err="1"/>
              <a:t>pt</a:t>
            </a:r>
            <a:endParaRPr lang="en-US" noProof="0"/>
          </a:p>
          <a:p>
            <a:pPr lvl="2"/>
            <a:r>
              <a:rPr lang="en-US" noProof="0"/>
              <a:t>Text Calibri 18 </a:t>
            </a:r>
            <a:r>
              <a:rPr lang="en-US" noProof="0" err="1"/>
              <a:t>pt</a:t>
            </a:r>
            <a:endParaRPr lang="en-US" noProof="0"/>
          </a:p>
          <a:p>
            <a:pPr lvl="3"/>
            <a:r>
              <a:rPr lang="en-US" noProof="0"/>
              <a:t>Text Calibri 18 </a:t>
            </a:r>
            <a:r>
              <a:rPr lang="en-US" noProof="0" err="1"/>
              <a:t>pt</a:t>
            </a:r>
            <a:endParaRPr lang="en-US" noProof="0"/>
          </a:p>
          <a:p>
            <a:pPr lvl="4"/>
            <a:r>
              <a:rPr lang="en-US" noProof="0"/>
              <a:t>Text Calibri 18 </a:t>
            </a:r>
            <a:r>
              <a:rPr lang="en-US" noProof="0" err="1"/>
              <a:t>pt</a:t>
            </a:r>
            <a:endParaRPr lang="en-US" noProof="0"/>
          </a:p>
          <a:p>
            <a:pPr lvl="5"/>
            <a:r>
              <a:rPr lang="en-US" noProof="0"/>
              <a:t>Text Calibri 18 </a:t>
            </a:r>
            <a:r>
              <a:rPr lang="en-US" noProof="0" err="1"/>
              <a:t>pt</a:t>
            </a:r>
            <a:endParaRPr lang="en-US" noProof="0"/>
          </a:p>
          <a:p>
            <a:pPr lvl="6"/>
            <a:r>
              <a:rPr lang="en-US" noProof="0"/>
              <a:t>Text Calibri 18 </a:t>
            </a:r>
            <a:r>
              <a:rPr lang="en-US" noProof="0" err="1"/>
              <a:t>pt</a:t>
            </a:r>
            <a:endParaRPr lang="en-US" noProof="0"/>
          </a:p>
          <a:p>
            <a:pPr lvl="7"/>
            <a:r>
              <a:rPr lang="en-US" noProof="0"/>
              <a:t>Text Calibri 18 </a:t>
            </a:r>
            <a:r>
              <a:rPr lang="en-US" noProof="0" err="1"/>
              <a:t>pt</a:t>
            </a:r>
            <a:endParaRPr lang="en-US" noProof="0"/>
          </a:p>
          <a:p>
            <a:pPr lvl="8"/>
            <a:r>
              <a:rPr lang="en-US" noProof="0"/>
              <a:t>Text Calibri 14 </a:t>
            </a:r>
            <a:r>
              <a:rPr lang="en-US" noProof="0" err="1"/>
              <a:t>pt</a:t>
            </a:r>
            <a:endParaRPr lang="en-US" noProof="0"/>
          </a:p>
        </p:txBody>
      </p:sp>
      <p:sp>
        <p:nvSpPr>
          <p:cNvPr id="11" name="Picture placeholder middle"/>
          <p:cNvSpPr>
            <a:spLocks noGrp="1"/>
          </p:cNvSpPr>
          <p:nvPr>
            <p:ph type="pic" sz="quarter" idx="19" hasCustomPrompt="1"/>
          </p:nvPr>
        </p:nvSpPr>
        <p:spPr>
          <a:xfrm>
            <a:off x="4295775" y="3204000"/>
            <a:ext cx="3574800" cy="2354400"/>
          </a:xfrm>
        </p:spPr>
        <p:txBody>
          <a:bodyPr/>
          <a:lstStyle>
            <a:lvl1pPr>
              <a:defRPr b="0"/>
            </a:lvl1pPr>
          </a:lstStyle>
          <a:p>
            <a:r>
              <a:rPr lang="en-US" noProof="0"/>
              <a:t>add a picture</a:t>
            </a:r>
          </a:p>
        </p:txBody>
      </p:sp>
      <p:sp>
        <p:nvSpPr>
          <p:cNvPr id="18" name="Content right column">
            <a:extLst>
              <a:ext uri="{FF2B5EF4-FFF2-40B4-BE49-F238E27FC236}">
                <a16:creationId xmlns:a16="http://schemas.microsoft.com/office/drawing/2014/main" id="{CC72F373-4575-41D8-A962-8FD122BE5D94}"/>
              </a:ext>
            </a:extLst>
          </p:cNvPr>
          <p:cNvSpPr>
            <a:spLocks noGrp="1"/>
          </p:cNvSpPr>
          <p:nvPr>
            <p:ph sz="quarter" idx="25" hasCustomPrompt="1"/>
          </p:nvPr>
        </p:nvSpPr>
        <p:spPr>
          <a:xfrm>
            <a:off x="8054975" y="1623600"/>
            <a:ext cx="3574800" cy="1350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Headline Calibri Bold 18 </a:t>
            </a:r>
            <a:r>
              <a:rPr lang="en-US" noProof="0" err="1"/>
              <a:t>pt</a:t>
            </a:r>
            <a:endParaRPr lang="en-US" noProof="0"/>
          </a:p>
          <a:p>
            <a:pPr lvl="1"/>
            <a:r>
              <a:rPr lang="en-US" noProof="0"/>
              <a:t>Text Calibri 18 </a:t>
            </a:r>
            <a:r>
              <a:rPr lang="en-US" noProof="0" err="1"/>
              <a:t>pt</a:t>
            </a:r>
            <a:endParaRPr lang="en-US" noProof="0"/>
          </a:p>
          <a:p>
            <a:pPr lvl="2"/>
            <a:r>
              <a:rPr lang="en-US" noProof="0"/>
              <a:t>Text Calibri 18 </a:t>
            </a:r>
            <a:r>
              <a:rPr lang="en-US" noProof="0" err="1"/>
              <a:t>pt</a:t>
            </a:r>
            <a:endParaRPr lang="en-US" noProof="0"/>
          </a:p>
          <a:p>
            <a:pPr lvl="3"/>
            <a:r>
              <a:rPr lang="en-US" noProof="0"/>
              <a:t>Text Calibri 18 </a:t>
            </a:r>
            <a:r>
              <a:rPr lang="en-US" noProof="0" err="1"/>
              <a:t>pt</a:t>
            </a:r>
            <a:endParaRPr lang="en-US" noProof="0"/>
          </a:p>
          <a:p>
            <a:pPr lvl="4"/>
            <a:r>
              <a:rPr lang="en-US" noProof="0"/>
              <a:t>Text Calibri 18 </a:t>
            </a:r>
            <a:r>
              <a:rPr lang="en-US" noProof="0" err="1"/>
              <a:t>pt</a:t>
            </a:r>
            <a:endParaRPr lang="en-US" noProof="0"/>
          </a:p>
          <a:p>
            <a:pPr lvl="5"/>
            <a:r>
              <a:rPr lang="en-US" noProof="0"/>
              <a:t>Text Calibri 18 </a:t>
            </a:r>
            <a:r>
              <a:rPr lang="en-US" noProof="0" err="1"/>
              <a:t>pt</a:t>
            </a:r>
            <a:endParaRPr lang="en-US" noProof="0"/>
          </a:p>
          <a:p>
            <a:pPr lvl="6"/>
            <a:r>
              <a:rPr lang="en-US" noProof="0"/>
              <a:t>Text Calibri 18 </a:t>
            </a:r>
            <a:r>
              <a:rPr lang="en-US" noProof="0" err="1"/>
              <a:t>pt</a:t>
            </a:r>
            <a:endParaRPr lang="en-US" noProof="0"/>
          </a:p>
          <a:p>
            <a:pPr lvl="7"/>
            <a:r>
              <a:rPr lang="en-US" noProof="0"/>
              <a:t>Text Calibri 18 </a:t>
            </a:r>
            <a:r>
              <a:rPr lang="en-US" noProof="0" err="1"/>
              <a:t>pt</a:t>
            </a:r>
            <a:endParaRPr lang="en-US" noProof="0"/>
          </a:p>
          <a:p>
            <a:pPr lvl="8"/>
            <a:r>
              <a:rPr lang="en-US" noProof="0"/>
              <a:t>Text Calibri 14 </a:t>
            </a:r>
            <a:r>
              <a:rPr lang="en-US" noProof="0" err="1"/>
              <a:t>pt</a:t>
            </a:r>
            <a:endParaRPr lang="en-US" noProof="0"/>
          </a:p>
        </p:txBody>
      </p:sp>
      <p:sp>
        <p:nvSpPr>
          <p:cNvPr id="12" name="Picture placeholder right"/>
          <p:cNvSpPr>
            <a:spLocks noGrp="1"/>
          </p:cNvSpPr>
          <p:nvPr>
            <p:ph type="pic" sz="quarter" idx="20" hasCustomPrompt="1"/>
          </p:nvPr>
        </p:nvSpPr>
        <p:spPr>
          <a:xfrm>
            <a:off x="8054975" y="3204000"/>
            <a:ext cx="3574800" cy="2354400"/>
          </a:xfrm>
        </p:spPr>
        <p:txBody>
          <a:bodyPr/>
          <a:lstStyle>
            <a:lvl1pPr>
              <a:defRPr b="0"/>
            </a:lvl1pPr>
          </a:lstStyle>
          <a:p>
            <a:r>
              <a:rPr lang="en-US" noProof="0"/>
              <a:t>add a picture</a:t>
            </a:r>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2" name="Author"/>
          <p:cNvSpPr>
            <a:spLocks noGrp="1"/>
          </p:cNvSpPr>
          <p:nvPr>
            <p:ph type="ftr" sz="quarter" idx="22"/>
          </p:nvPr>
        </p:nvSpPr>
        <p:spPr/>
        <p:txBody>
          <a:bodyPr/>
          <a:lstStyle>
            <a:lvl1pPr>
              <a:lnSpc>
                <a:spcPct val="100000"/>
              </a:lnSpc>
              <a:defRPr/>
            </a:lvl1pPr>
          </a:lstStyle>
          <a:p>
            <a:r>
              <a:rPr lang="en-US"/>
              <a:t>Author | Department</a:t>
            </a:r>
          </a:p>
        </p:txBody>
      </p:sp>
      <p:pic>
        <p:nvPicPr>
          <p:cNvPr id="21" name="Siemens Healthineers logo">
            <a:extLst>
              <a:ext uri="{FF2B5EF4-FFF2-40B4-BE49-F238E27FC236}">
                <a16:creationId xmlns:a16="http://schemas.microsoft.com/office/drawing/2014/main" id="{D6A3697A-6D9B-4985-810C-549CED2CA5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350472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p>
            <a:r>
              <a:rPr lang="en-US" noProof="0"/>
              <a:t>Title Calibri Bold 28 </a:t>
            </a:r>
            <a:r>
              <a:rPr lang="en-US" noProof="0" err="1"/>
              <a:t>pt</a:t>
            </a:r>
            <a:endParaRPr lang="en-US" noProof="0"/>
          </a:p>
        </p:txBody>
      </p:sp>
      <p:sp>
        <p:nvSpPr>
          <p:cNvPr id="4" name="Content left column">
            <a:extLst>
              <a:ext uri="{FF2B5EF4-FFF2-40B4-BE49-F238E27FC236}">
                <a16:creationId xmlns:a16="http://schemas.microsoft.com/office/drawing/2014/main" id="{3A7B9670-2998-4639-948A-6AC5336D3394}"/>
              </a:ext>
            </a:extLst>
          </p:cNvPr>
          <p:cNvSpPr>
            <a:spLocks noGrp="1"/>
          </p:cNvSpPr>
          <p:nvPr>
            <p:ph sz="quarter" idx="24" hasCustomPrompt="1"/>
          </p:nvPr>
        </p:nvSpPr>
        <p:spPr>
          <a:xfrm>
            <a:off x="540000" y="1623600"/>
            <a:ext cx="3574800" cy="4572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Headline Calibri Bold 18 </a:t>
            </a:r>
            <a:r>
              <a:rPr lang="en-US" noProof="0" err="1"/>
              <a:t>pt</a:t>
            </a:r>
            <a:endParaRPr lang="en-US" noProof="0"/>
          </a:p>
          <a:p>
            <a:pPr lvl="1"/>
            <a:r>
              <a:rPr lang="en-US" noProof="0"/>
              <a:t>Text Calibri 18 </a:t>
            </a:r>
            <a:r>
              <a:rPr lang="en-US" noProof="0" err="1"/>
              <a:t>pt</a:t>
            </a:r>
            <a:endParaRPr lang="en-US" noProof="0"/>
          </a:p>
          <a:p>
            <a:pPr lvl="2"/>
            <a:r>
              <a:rPr lang="en-US" noProof="0"/>
              <a:t>Text Calibri 18 </a:t>
            </a:r>
            <a:r>
              <a:rPr lang="en-US" noProof="0" err="1"/>
              <a:t>pt</a:t>
            </a:r>
            <a:endParaRPr lang="en-US" noProof="0"/>
          </a:p>
          <a:p>
            <a:pPr lvl="3"/>
            <a:r>
              <a:rPr lang="en-US" noProof="0"/>
              <a:t>Text Calibri 18 </a:t>
            </a:r>
            <a:r>
              <a:rPr lang="en-US" noProof="0" err="1"/>
              <a:t>pt</a:t>
            </a:r>
            <a:endParaRPr lang="en-US" noProof="0"/>
          </a:p>
          <a:p>
            <a:pPr lvl="4"/>
            <a:r>
              <a:rPr lang="en-US" noProof="0"/>
              <a:t>Text Calibri 18 </a:t>
            </a:r>
            <a:r>
              <a:rPr lang="en-US" noProof="0" err="1"/>
              <a:t>pt</a:t>
            </a:r>
            <a:endParaRPr lang="en-US" noProof="0"/>
          </a:p>
          <a:p>
            <a:pPr lvl="5"/>
            <a:r>
              <a:rPr lang="en-US" noProof="0"/>
              <a:t>Text Calibri 18 </a:t>
            </a:r>
            <a:r>
              <a:rPr lang="en-US" noProof="0" err="1"/>
              <a:t>pt</a:t>
            </a:r>
            <a:endParaRPr lang="en-US" noProof="0"/>
          </a:p>
          <a:p>
            <a:pPr lvl="6"/>
            <a:r>
              <a:rPr lang="en-US" noProof="0"/>
              <a:t>Text Calibri 18 </a:t>
            </a:r>
            <a:r>
              <a:rPr lang="en-US" noProof="0" err="1"/>
              <a:t>pt</a:t>
            </a:r>
            <a:endParaRPr lang="en-US" noProof="0"/>
          </a:p>
          <a:p>
            <a:pPr lvl="7"/>
            <a:r>
              <a:rPr lang="en-US" noProof="0"/>
              <a:t>Text Calibri 18 </a:t>
            </a:r>
            <a:r>
              <a:rPr lang="en-US" noProof="0" err="1"/>
              <a:t>pt</a:t>
            </a:r>
            <a:endParaRPr lang="en-US" noProof="0"/>
          </a:p>
          <a:p>
            <a:pPr lvl="8"/>
            <a:r>
              <a:rPr lang="en-US" noProof="0"/>
              <a:t>Text Calibri 14 </a:t>
            </a:r>
            <a:r>
              <a:rPr lang="en-US" noProof="0" err="1"/>
              <a:t>pt</a:t>
            </a:r>
            <a:endParaRPr lang="en-US" noProof="0"/>
          </a:p>
        </p:txBody>
      </p:sp>
      <p:sp>
        <p:nvSpPr>
          <p:cNvPr id="12" name="Content middle column">
            <a:extLst>
              <a:ext uri="{FF2B5EF4-FFF2-40B4-BE49-F238E27FC236}">
                <a16:creationId xmlns:a16="http://schemas.microsoft.com/office/drawing/2014/main" id="{FDCEFC57-1E08-4A1D-8A85-E1A2B9097274}"/>
              </a:ext>
            </a:extLst>
          </p:cNvPr>
          <p:cNvSpPr>
            <a:spLocks noGrp="1"/>
          </p:cNvSpPr>
          <p:nvPr>
            <p:ph sz="quarter" idx="25" hasCustomPrompt="1"/>
          </p:nvPr>
        </p:nvSpPr>
        <p:spPr>
          <a:xfrm>
            <a:off x="4296819" y="1623600"/>
            <a:ext cx="3574800" cy="4572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Headline Calibri Bold 18 </a:t>
            </a:r>
            <a:r>
              <a:rPr lang="en-US" noProof="0" err="1"/>
              <a:t>pt</a:t>
            </a:r>
            <a:endParaRPr lang="en-US" noProof="0"/>
          </a:p>
          <a:p>
            <a:pPr lvl="1"/>
            <a:r>
              <a:rPr lang="en-US" noProof="0"/>
              <a:t>Text Calibri 18 </a:t>
            </a:r>
            <a:r>
              <a:rPr lang="en-US" noProof="0" err="1"/>
              <a:t>pt</a:t>
            </a:r>
            <a:endParaRPr lang="en-US" noProof="0"/>
          </a:p>
          <a:p>
            <a:pPr lvl="2"/>
            <a:r>
              <a:rPr lang="en-US" noProof="0"/>
              <a:t>Text Calibri 18 </a:t>
            </a:r>
            <a:r>
              <a:rPr lang="en-US" noProof="0" err="1"/>
              <a:t>pt</a:t>
            </a:r>
            <a:endParaRPr lang="en-US" noProof="0"/>
          </a:p>
          <a:p>
            <a:pPr lvl="3"/>
            <a:r>
              <a:rPr lang="en-US" noProof="0"/>
              <a:t>Text Calibri 18 </a:t>
            </a:r>
            <a:r>
              <a:rPr lang="en-US" noProof="0" err="1"/>
              <a:t>pt</a:t>
            </a:r>
            <a:endParaRPr lang="en-US" noProof="0"/>
          </a:p>
          <a:p>
            <a:pPr lvl="4"/>
            <a:r>
              <a:rPr lang="en-US" noProof="0"/>
              <a:t>Text Calibri 18 </a:t>
            </a:r>
            <a:r>
              <a:rPr lang="en-US" noProof="0" err="1"/>
              <a:t>pt</a:t>
            </a:r>
            <a:endParaRPr lang="en-US" noProof="0"/>
          </a:p>
          <a:p>
            <a:pPr lvl="5"/>
            <a:r>
              <a:rPr lang="en-US" noProof="0"/>
              <a:t>Text Calibri 18 </a:t>
            </a:r>
            <a:r>
              <a:rPr lang="en-US" noProof="0" err="1"/>
              <a:t>pt</a:t>
            </a:r>
            <a:endParaRPr lang="en-US" noProof="0"/>
          </a:p>
          <a:p>
            <a:pPr lvl="6"/>
            <a:r>
              <a:rPr lang="en-US" noProof="0"/>
              <a:t>Text Calibri 18 </a:t>
            </a:r>
            <a:r>
              <a:rPr lang="en-US" noProof="0" err="1"/>
              <a:t>pt</a:t>
            </a:r>
            <a:endParaRPr lang="en-US" noProof="0"/>
          </a:p>
          <a:p>
            <a:pPr lvl="7"/>
            <a:r>
              <a:rPr lang="en-US" noProof="0"/>
              <a:t>Text Calibri 18 </a:t>
            </a:r>
            <a:r>
              <a:rPr lang="en-US" noProof="0" err="1"/>
              <a:t>pt</a:t>
            </a:r>
            <a:endParaRPr lang="en-US" noProof="0"/>
          </a:p>
          <a:p>
            <a:pPr lvl="8"/>
            <a:r>
              <a:rPr lang="en-US" noProof="0"/>
              <a:t>Text Calibri 14 </a:t>
            </a:r>
            <a:r>
              <a:rPr lang="en-US" noProof="0" err="1"/>
              <a:t>pt</a:t>
            </a:r>
            <a:endParaRPr lang="en-US" noProof="0"/>
          </a:p>
        </p:txBody>
      </p:sp>
      <p:sp>
        <p:nvSpPr>
          <p:cNvPr id="14" name="Content right column">
            <a:extLst>
              <a:ext uri="{FF2B5EF4-FFF2-40B4-BE49-F238E27FC236}">
                <a16:creationId xmlns:a16="http://schemas.microsoft.com/office/drawing/2014/main" id="{3FD09867-0821-4EF2-A2D6-A5663051D69F}"/>
              </a:ext>
            </a:extLst>
          </p:cNvPr>
          <p:cNvSpPr>
            <a:spLocks noGrp="1"/>
          </p:cNvSpPr>
          <p:nvPr>
            <p:ph sz="quarter" idx="26" hasCustomPrompt="1"/>
          </p:nvPr>
        </p:nvSpPr>
        <p:spPr>
          <a:xfrm>
            <a:off x="8053638" y="1623600"/>
            <a:ext cx="3574800" cy="4572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Headline Calibri Bold 18 </a:t>
            </a:r>
            <a:r>
              <a:rPr lang="en-US" noProof="0" err="1"/>
              <a:t>pt</a:t>
            </a:r>
            <a:endParaRPr lang="en-US" noProof="0"/>
          </a:p>
          <a:p>
            <a:pPr lvl="1"/>
            <a:r>
              <a:rPr lang="en-US" noProof="0"/>
              <a:t>Text Calibri 18 </a:t>
            </a:r>
            <a:r>
              <a:rPr lang="en-US" noProof="0" err="1"/>
              <a:t>pt</a:t>
            </a:r>
            <a:endParaRPr lang="en-US" noProof="0"/>
          </a:p>
          <a:p>
            <a:pPr lvl="2"/>
            <a:r>
              <a:rPr lang="en-US" noProof="0"/>
              <a:t>Text Calibri 18 </a:t>
            </a:r>
            <a:r>
              <a:rPr lang="en-US" noProof="0" err="1"/>
              <a:t>pt</a:t>
            </a:r>
            <a:endParaRPr lang="en-US" noProof="0"/>
          </a:p>
          <a:p>
            <a:pPr lvl="3"/>
            <a:r>
              <a:rPr lang="en-US" noProof="0"/>
              <a:t>Text Calibri 18 </a:t>
            </a:r>
            <a:r>
              <a:rPr lang="en-US" noProof="0" err="1"/>
              <a:t>pt</a:t>
            </a:r>
            <a:endParaRPr lang="en-US" noProof="0"/>
          </a:p>
          <a:p>
            <a:pPr lvl="4"/>
            <a:r>
              <a:rPr lang="en-US" noProof="0"/>
              <a:t>Text Calibri 18 </a:t>
            </a:r>
            <a:r>
              <a:rPr lang="en-US" noProof="0" err="1"/>
              <a:t>pt</a:t>
            </a:r>
            <a:endParaRPr lang="en-US" noProof="0"/>
          </a:p>
          <a:p>
            <a:pPr lvl="5"/>
            <a:r>
              <a:rPr lang="en-US" noProof="0"/>
              <a:t>Text Calibri 18 </a:t>
            </a:r>
            <a:r>
              <a:rPr lang="en-US" noProof="0" err="1"/>
              <a:t>pt</a:t>
            </a:r>
            <a:endParaRPr lang="en-US" noProof="0"/>
          </a:p>
          <a:p>
            <a:pPr lvl="6"/>
            <a:r>
              <a:rPr lang="en-US" noProof="0"/>
              <a:t>Text Calibri 18 </a:t>
            </a:r>
            <a:r>
              <a:rPr lang="en-US" noProof="0" err="1"/>
              <a:t>pt</a:t>
            </a:r>
            <a:endParaRPr lang="en-US" noProof="0"/>
          </a:p>
          <a:p>
            <a:pPr lvl="7"/>
            <a:r>
              <a:rPr lang="en-US" noProof="0"/>
              <a:t>Text Calibri 18 </a:t>
            </a:r>
            <a:r>
              <a:rPr lang="en-US" noProof="0" err="1"/>
              <a:t>pt</a:t>
            </a:r>
            <a:endParaRPr lang="en-US" noProof="0"/>
          </a:p>
          <a:p>
            <a:pPr lvl="8"/>
            <a:r>
              <a:rPr lang="en-US" noProof="0"/>
              <a:t>Text Calibri 14 </a:t>
            </a:r>
            <a:r>
              <a:rPr lang="en-US" noProof="0" err="1"/>
              <a:t>pt</a:t>
            </a:r>
            <a:endParaRPr lang="en-US" noProof="0"/>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2" name="Author"/>
          <p:cNvSpPr>
            <a:spLocks noGrp="1"/>
          </p:cNvSpPr>
          <p:nvPr>
            <p:ph type="ftr" sz="quarter" idx="22"/>
          </p:nvPr>
        </p:nvSpPr>
        <p:spPr/>
        <p:txBody>
          <a:bodyPr/>
          <a:lstStyle>
            <a:lvl1pPr>
              <a:lnSpc>
                <a:spcPct val="100000"/>
              </a:lnSpc>
              <a:defRPr/>
            </a:lvl1pPr>
          </a:lstStyle>
          <a:p>
            <a:r>
              <a:rPr lang="en-US"/>
              <a:t>Author | Department</a:t>
            </a:r>
          </a:p>
        </p:txBody>
      </p:sp>
      <p:pic>
        <p:nvPicPr>
          <p:cNvPr id="16" name="Siemens Healthineers logo">
            <a:extLst>
              <a:ext uri="{FF2B5EF4-FFF2-40B4-BE49-F238E27FC236}">
                <a16:creationId xmlns:a16="http://schemas.microsoft.com/office/drawing/2014/main" id="{EA7999BE-FBC8-4C3B-8CFC-04FE082969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165660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A - light image">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Content"/>
          <p:cNvSpPr>
            <a:spLocks noGrp="1"/>
          </p:cNvSpPr>
          <p:nvPr>
            <p:ph type="body" sz="quarter" idx="10" hasCustomPrompt="1"/>
          </p:nvPr>
        </p:nvSpPr>
        <p:spPr>
          <a:xfrm>
            <a:off x="540200" y="1623600"/>
            <a:ext cx="4514400" cy="2520000"/>
          </a:xfrm>
        </p:spPr>
        <p:txBody>
          <a:bodyPr/>
          <a:lstStyle>
            <a:lvl1pPr>
              <a:lnSpc>
                <a:spcPct val="100000"/>
              </a:lnSpc>
              <a:defRPr sz="2800" b="0" i="1" baseline="0"/>
            </a:lvl1pPr>
            <a:lvl2pPr>
              <a:lnSpc>
                <a:spcPct val="100000"/>
              </a:lnSpc>
              <a:spcBef>
                <a:spcPts val="1200"/>
              </a:spcBef>
              <a:defRPr sz="1400"/>
            </a:lvl2pPr>
          </a:lstStyle>
          <a:p>
            <a:pPr lvl="0"/>
            <a:r>
              <a:rPr lang="de-DE" noProof="0"/>
              <a:t>Quote Calibri Italic 28 pt</a:t>
            </a:r>
            <a:endParaRPr lang="en-US" noProof="0"/>
          </a:p>
          <a:p>
            <a:pPr lvl="1"/>
            <a:r>
              <a:rPr lang="de-DE" noProof="0"/>
              <a:t>Subline Calibri 14 </a:t>
            </a:r>
            <a:r>
              <a:rPr lang="de-DE" noProof="0" err="1"/>
              <a:t>pt</a:t>
            </a:r>
            <a:endParaRPr lang="en-US" noProof="0"/>
          </a:p>
        </p:txBody>
      </p:sp>
      <p:sp>
        <p:nvSpPr>
          <p:cNvPr id="100" name="Footnote">
            <a:extLst>
              <a:ext uri="{FF2B5EF4-FFF2-40B4-BE49-F238E27FC236}">
                <a16:creationId xmlns:a16="http://schemas.microsoft.com/office/drawing/2014/main" id="{6797901A-74D0-49F5-B69A-D3AF7774E11F}"/>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96" name="Author"/>
          <p:cNvSpPr>
            <a:spLocks noGrp="1"/>
          </p:cNvSpPr>
          <p:nvPr>
            <p:ph type="ftr" sz="quarter" idx="17"/>
          </p:nvPr>
        </p:nvSpPr>
        <p:spPr>
          <a:xfrm>
            <a:off x="8054975" y="6340471"/>
            <a:ext cx="3259452" cy="144000"/>
          </a:xfrm>
        </p:spPr>
        <p:txBody>
          <a:bodyPr/>
          <a:lstStyle>
            <a:lvl1pPr>
              <a:lnSpc>
                <a:spcPct val="100000"/>
              </a:lnSpc>
              <a:defRPr/>
            </a:lvl1pPr>
          </a:lstStyle>
          <a:p>
            <a:r>
              <a:rPr lang="en-US"/>
              <a:t>Author | Department</a:t>
            </a:r>
          </a:p>
        </p:txBody>
      </p:sp>
      <p:pic>
        <p:nvPicPr>
          <p:cNvPr id="102" name="Siemens Healthineers logo">
            <a:extLst>
              <a:ext uri="{FF2B5EF4-FFF2-40B4-BE49-F238E27FC236}">
                <a16:creationId xmlns:a16="http://schemas.microsoft.com/office/drawing/2014/main" id="{F754266B-32E9-4BFB-AAFC-1B55BA50D3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254513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B - White">
    <p:bg>
      <p:bgPr>
        <a:solidFill>
          <a:schemeClr val="bg1"/>
        </a:solidFill>
        <a:effectLst/>
      </p:bgPr>
    </p:bg>
    <p:spTree>
      <p:nvGrpSpPr>
        <p:cNvPr id="1" name=""/>
        <p:cNvGrpSpPr/>
        <p:nvPr/>
      </p:nvGrpSpPr>
      <p:grpSpPr>
        <a:xfrm>
          <a:off x="0" y="0"/>
          <a:ext cx="0" cy="0"/>
          <a:chOff x="0" y="0"/>
          <a:chExt cx="0" cy="0"/>
        </a:xfrm>
      </p:grpSpPr>
      <p:sp>
        <p:nvSpPr>
          <p:cNvPr id="14" name="Content"/>
          <p:cNvSpPr>
            <a:spLocks noGrp="1"/>
          </p:cNvSpPr>
          <p:nvPr>
            <p:ph type="body" sz="quarter" idx="10" hasCustomPrompt="1"/>
          </p:nvPr>
        </p:nvSpPr>
        <p:spPr>
          <a:xfrm>
            <a:off x="1479599" y="1623599"/>
            <a:ext cx="8271403" cy="4572000"/>
          </a:xfrm>
        </p:spPr>
        <p:txBody>
          <a:bodyPr/>
          <a:lstStyle>
            <a:lvl1pPr>
              <a:lnSpc>
                <a:spcPct val="85000"/>
              </a:lnSpc>
              <a:defRPr sz="4800" b="0" i="1" baseline="0"/>
            </a:lvl1pPr>
            <a:lvl2pPr>
              <a:lnSpc>
                <a:spcPct val="100000"/>
              </a:lnSpc>
              <a:spcBef>
                <a:spcPts val="2200"/>
              </a:spcBef>
              <a:defRPr sz="1400"/>
            </a:lvl2pPr>
          </a:lstStyle>
          <a:p>
            <a:pPr lvl="0"/>
            <a:r>
              <a:rPr lang="de-DE" noProof="0"/>
              <a:t>Quote Calibri Italic 48 pt</a:t>
            </a:r>
            <a:endParaRPr lang="en-US" noProof="0"/>
          </a:p>
          <a:p>
            <a:pPr lvl="1"/>
            <a:r>
              <a:rPr lang="de-DE" noProof="0"/>
              <a:t>Subline Calibri 14 </a:t>
            </a:r>
            <a:r>
              <a:rPr lang="de-DE" noProof="0" err="1"/>
              <a:t>pt</a:t>
            </a:r>
            <a:endParaRPr lang="en-US" noProof="0"/>
          </a:p>
        </p:txBody>
      </p:sp>
      <p:sp>
        <p:nvSpPr>
          <p:cNvPr id="166" name="Footnote">
            <a:extLst>
              <a:ext uri="{FF2B5EF4-FFF2-40B4-BE49-F238E27FC236}">
                <a16:creationId xmlns:a16="http://schemas.microsoft.com/office/drawing/2014/main" id="{1D9962D9-4193-4A78-8426-8B6D0B25AC07}"/>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96" name="Author"/>
          <p:cNvSpPr>
            <a:spLocks noGrp="1"/>
          </p:cNvSpPr>
          <p:nvPr>
            <p:ph type="ftr" sz="quarter" idx="17"/>
          </p:nvPr>
        </p:nvSpPr>
        <p:spPr>
          <a:xfrm>
            <a:off x="8054975" y="6340471"/>
            <a:ext cx="3259452" cy="144000"/>
          </a:xfrm>
        </p:spPr>
        <p:txBody>
          <a:bodyPr/>
          <a:lstStyle/>
          <a:p>
            <a:r>
              <a:rPr lang="en-US"/>
              <a:t>Author | Department</a:t>
            </a:r>
          </a:p>
        </p:txBody>
      </p:sp>
      <p:pic>
        <p:nvPicPr>
          <p:cNvPr id="168" name="Siemens Healthineers logo">
            <a:extLst>
              <a:ext uri="{FF2B5EF4-FFF2-40B4-BE49-F238E27FC236}">
                <a16:creationId xmlns:a16="http://schemas.microsoft.com/office/drawing/2014/main" id="{51774F67-5207-4A19-A451-8F2F81E1B7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285880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C - Author image">
    <p:bg>
      <p:bgPr>
        <a:solidFill>
          <a:schemeClr val="bg1"/>
        </a:solidFill>
        <a:effectLst/>
      </p:bgPr>
    </p:bg>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A6CD612-171C-4905-9B87-E8BEEE4700EC}"/>
              </a:ext>
            </a:extLst>
          </p:cNvPr>
          <p:cNvSpPr>
            <a:spLocks noGrp="1"/>
          </p:cNvSpPr>
          <p:nvPr>
            <p:ph type="pic" sz="quarter" idx="18" hasCustomPrompt="1"/>
          </p:nvPr>
        </p:nvSpPr>
        <p:spPr>
          <a:xfrm>
            <a:off x="1479598" y="1623599"/>
            <a:ext cx="1512000" cy="1944000"/>
          </a:xfrm>
        </p:spPr>
        <p:txBody>
          <a:bodyPr lIns="180000" tIns="180000" rIns="180000" bIns="180000"/>
          <a:lstStyle>
            <a:lvl1pPr>
              <a:defRPr/>
            </a:lvl1pPr>
          </a:lstStyle>
          <a:p>
            <a:r>
              <a:rPr lang="de-DE"/>
              <a:t>Add a picture</a:t>
            </a:r>
            <a:endParaRPr lang="en-GB"/>
          </a:p>
        </p:txBody>
      </p:sp>
      <p:sp>
        <p:nvSpPr>
          <p:cNvPr id="14" name="Content"/>
          <p:cNvSpPr>
            <a:spLocks noGrp="1"/>
          </p:cNvSpPr>
          <p:nvPr>
            <p:ph type="body" sz="quarter" idx="10" hasCustomPrompt="1"/>
          </p:nvPr>
        </p:nvSpPr>
        <p:spPr>
          <a:xfrm>
            <a:off x="3359150" y="1623599"/>
            <a:ext cx="6391852" cy="4572000"/>
          </a:xfrm>
        </p:spPr>
        <p:txBody>
          <a:bodyPr/>
          <a:lstStyle>
            <a:lvl1pPr>
              <a:lnSpc>
                <a:spcPct val="85000"/>
              </a:lnSpc>
              <a:defRPr sz="4000" b="0" i="1" baseline="0"/>
            </a:lvl1pPr>
            <a:lvl2pPr>
              <a:lnSpc>
                <a:spcPct val="100000"/>
              </a:lnSpc>
              <a:spcBef>
                <a:spcPts val="2200"/>
              </a:spcBef>
              <a:defRPr sz="1400"/>
            </a:lvl2pPr>
          </a:lstStyle>
          <a:p>
            <a:pPr lvl="0"/>
            <a:r>
              <a:rPr lang="de-DE" noProof="0"/>
              <a:t>Quote Calibri Italic 40 pt</a:t>
            </a:r>
            <a:endParaRPr lang="en-US" noProof="0"/>
          </a:p>
          <a:p>
            <a:pPr lvl="1"/>
            <a:r>
              <a:rPr lang="de-DE" noProof="0"/>
              <a:t>Subline Calibri 14 </a:t>
            </a:r>
            <a:r>
              <a:rPr lang="de-DE" noProof="0" err="1"/>
              <a:t>pt</a:t>
            </a:r>
            <a:endParaRPr lang="en-US" noProof="0"/>
          </a:p>
        </p:txBody>
      </p:sp>
      <p:sp>
        <p:nvSpPr>
          <p:cNvPr id="166" name="Footnote">
            <a:extLst>
              <a:ext uri="{FF2B5EF4-FFF2-40B4-BE49-F238E27FC236}">
                <a16:creationId xmlns:a16="http://schemas.microsoft.com/office/drawing/2014/main" id="{1D9962D9-4193-4A78-8426-8B6D0B25AC07}"/>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96" name="Author"/>
          <p:cNvSpPr>
            <a:spLocks noGrp="1"/>
          </p:cNvSpPr>
          <p:nvPr>
            <p:ph type="ftr" sz="quarter" idx="17"/>
          </p:nvPr>
        </p:nvSpPr>
        <p:spPr>
          <a:xfrm>
            <a:off x="8054975" y="6340471"/>
            <a:ext cx="3259452" cy="144000"/>
          </a:xfrm>
        </p:spPr>
        <p:txBody>
          <a:bodyPr/>
          <a:lstStyle/>
          <a:p>
            <a:r>
              <a:rPr lang="en-US"/>
              <a:t>Author | Department</a:t>
            </a:r>
          </a:p>
        </p:txBody>
      </p:sp>
      <p:pic>
        <p:nvPicPr>
          <p:cNvPr id="167" name="Siemens Healthineers logo">
            <a:extLst>
              <a:ext uri="{FF2B5EF4-FFF2-40B4-BE49-F238E27FC236}">
                <a16:creationId xmlns:a16="http://schemas.microsoft.com/office/drawing/2014/main" id="{2DA2A2CE-361D-4EC3-B92E-CAD6A1146B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293197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ree content">
    <p:spTree>
      <p:nvGrpSpPr>
        <p:cNvPr id="1" name=""/>
        <p:cNvGrpSpPr/>
        <p:nvPr/>
      </p:nvGrpSpPr>
      <p:grpSpPr>
        <a:xfrm>
          <a:off x="0" y="0"/>
          <a:ext cx="0" cy="0"/>
          <a:chOff x="0" y="0"/>
          <a:chExt cx="0" cy="0"/>
        </a:xfrm>
      </p:grpSpPr>
      <p:sp>
        <p:nvSpPr>
          <p:cNvPr id="13" name="Headline"/>
          <p:cNvSpPr>
            <a:spLocks noGrp="1"/>
          </p:cNvSpPr>
          <p:nvPr>
            <p:ph type="title" hasCustomPrompt="1"/>
          </p:nvPr>
        </p:nvSpPr>
        <p:spPr/>
        <p:txBody>
          <a:bodyPr/>
          <a:lstStyle/>
          <a:p>
            <a:r>
              <a:rPr lang="en-US" noProof="0"/>
              <a:t>Title Calibri Bold 28 </a:t>
            </a:r>
            <a:r>
              <a:rPr lang="en-US" noProof="0" err="1"/>
              <a:t>pt</a:t>
            </a:r>
            <a:endParaRPr lang="en-US" noProof="0"/>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2" name="Author"/>
          <p:cNvSpPr>
            <a:spLocks noGrp="1"/>
          </p:cNvSpPr>
          <p:nvPr>
            <p:ph type="ftr" sz="quarter" idx="22"/>
          </p:nvPr>
        </p:nvSpPr>
        <p:spPr/>
        <p:txBody>
          <a:bodyPr/>
          <a:lstStyle>
            <a:lvl1pPr>
              <a:lnSpc>
                <a:spcPct val="100000"/>
              </a:lnSpc>
              <a:defRPr/>
            </a:lvl1pPr>
          </a:lstStyle>
          <a:p>
            <a:r>
              <a:rPr lang="en-US"/>
              <a:t>Author | Department</a:t>
            </a:r>
          </a:p>
        </p:txBody>
      </p:sp>
      <p:pic>
        <p:nvPicPr>
          <p:cNvPr id="10" name="Siemens Healthineers logo">
            <a:extLst>
              <a:ext uri="{FF2B5EF4-FFF2-40B4-BE49-F238E27FC236}">
                <a16:creationId xmlns:a16="http://schemas.microsoft.com/office/drawing/2014/main" id="{05ECFCCA-E67E-4951-9242-12B3C9F71F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9805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Intro Title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BB38B6F-DA20-4A92-A640-0DBE3FD17F8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8459" r="2381" b="16609"/>
          <a:stretch/>
        </p:blipFill>
        <p:spPr>
          <a:xfrm>
            <a:off x="2860168" y="1619250"/>
            <a:ext cx="9309607" cy="5238749"/>
          </a:xfrm>
          <a:prstGeom prst="rect">
            <a:avLst/>
          </a:prstGeom>
        </p:spPr>
      </p:pic>
      <p:sp>
        <p:nvSpPr>
          <p:cNvPr id="4" name="White cover"/>
          <p:cNvSpPr/>
          <p:nvPr userDrawn="1"/>
        </p:nvSpPr>
        <p:spPr bwMode="white">
          <a:xfrm>
            <a:off x="2" y="0"/>
            <a:ext cx="12169773" cy="161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Subhead"/>
          <p:cNvSpPr>
            <a:spLocks noGrp="1"/>
          </p:cNvSpPr>
          <p:nvPr>
            <p:ph type="ctrTitle" hasCustomPrompt="1"/>
          </p:nvPr>
        </p:nvSpPr>
        <p:spPr>
          <a:xfrm>
            <a:off x="540000" y="4360703"/>
            <a:ext cx="3574800" cy="360000"/>
          </a:xfrm>
        </p:spPr>
        <p:txBody>
          <a:bodyPr lIns="0" tIns="0" rIns="0" bIns="0" anchor="t" anchorCtr="0">
            <a:noAutofit/>
          </a:bodyPr>
          <a:lstStyle>
            <a:lvl1pPr algn="l">
              <a:defRPr sz="1800" b="1">
                <a:solidFill>
                  <a:schemeClr val="bg1"/>
                </a:solidFill>
              </a:defRPr>
            </a:lvl1pPr>
          </a:lstStyle>
          <a:p>
            <a:r>
              <a:rPr lang="en-US"/>
              <a:t>Basic version</a:t>
            </a:r>
            <a:endParaRPr lang="en-US" noProof="0"/>
          </a:p>
        </p:txBody>
      </p:sp>
      <p:sp>
        <p:nvSpPr>
          <p:cNvPr id="3" name="Headline"/>
          <p:cNvSpPr>
            <a:spLocks noGrp="1"/>
          </p:cNvSpPr>
          <p:nvPr>
            <p:ph type="subTitle" idx="1" hasCustomPrompt="1"/>
          </p:nvPr>
        </p:nvSpPr>
        <p:spPr bwMode="black">
          <a:xfrm>
            <a:off x="540001" y="1915073"/>
            <a:ext cx="5462766" cy="2400452"/>
          </a:xfrm>
        </p:spPr>
        <p:txBody>
          <a:bodyPr lIns="0" tIns="0" rIns="0" bIns="0" anchor="b">
            <a:noAutofit/>
          </a:bodyPr>
          <a:lstStyle>
            <a:lvl1pPr marL="0" marR="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sz="5200" b="1"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t>
            </a:r>
            <a:br>
              <a:rPr lang="en-US"/>
            </a:br>
            <a:r>
              <a:rPr lang="en-US"/>
              <a:t>Calibri Bold 52 </a:t>
            </a:r>
            <a:r>
              <a:rPr lang="en-US" err="1"/>
              <a:t>pt</a:t>
            </a:r>
            <a:endParaRPr lang="en-US"/>
          </a:p>
        </p:txBody>
      </p:sp>
      <p:sp>
        <p:nvSpPr>
          <p:cNvPr id="22" name="Presenter"/>
          <p:cNvSpPr>
            <a:spLocks noGrp="1"/>
          </p:cNvSpPr>
          <p:nvPr>
            <p:ph type="body" sz="quarter" idx="10" hasCustomPrompt="1"/>
          </p:nvPr>
        </p:nvSpPr>
        <p:spPr>
          <a:xfrm>
            <a:off x="540000" y="5089351"/>
            <a:ext cx="3574800" cy="541015"/>
          </a:xfrm>
        </p:spPr>
        <p:txBody>
          <a:bodyPr lIns="0" tIns="0" rIns="0" bIns="0" anchor="b" anchorCtr="0">
            <a:noAutofit/>
          </a:bodyPr>
          <a:lstStyle>
            <a:lvl1pPr marL="0" indent="0">
              <a:lnSpc>
                <a:spcPct val="100000"/>
              </a:lnSpc>
              <a:spcBef>
                <a:spcPts val="0"/>
              </a:spcBef>
              <a:buNone/>
              <a:defRPr sz="1600" b="0">
                <a:solidFill>
                  <a:schemeClr val="bg1"/>
                </a:solidFill>
              </a:defRPr>
            </a:lvl1pPr>
          </a:lstStyle>
          <a:p>
            <a:r>
              <a:rPr lang="en-US"/>
              <a:t>Presenter Calibri 16 </a:t>
            </a:r>
            <a:r>
              <a:rPr lang="en-US" err="1"/>
              <a:t>pt</a:t>
            </a:r>
            <a:br>
              <a:rPr lang="en-US"/>
            </a:br>
            <a:r>
              <a:rPr lang="en-US"/>
              <a:t>English, Month 20XX</a:t>
            </a:r>
          </a:p>
        </p:txBody>
      </p:sp>
      <p:sp>
        <p:nvSpPr>
          <p:cNvPr id="5" name="Restricted"/>
          <p:cNvSpPr txBox="1"/>
          <p:nvPr userDrawn="1"/>
        </p:nvSpPr>
        <p:spPr>
          <a:xfrm>
            <a:off x="8056799" y="6519470"/>
            <a:ext cx="3571200" cy="153888"/>
          </a:xfrm>
          <a:prstGeom prst="rect">
            <a:avLst/>
          </a:prstGeom>
          <a:noFill/>
        </p:spPr>
        <p:txBody>
          <a:bodyPr wrap="square" lIns="0" tIns="0" rIns="0" bIns="0" rtlCol="0">
            <a:spAutoFit/>
          </a:bodyPr>
          <a:lstStyle/>
          <a:p>
            <a:pPr algn="r"/>
            <a:r>
              <a:rPr lang="de-DE" sz="1000" dirty="0" err="1">
                <a:solidFill>
                  <a:schemeClr val="bg1"/>
                </a:solidFill>
              </a:rPr>
              <a:t>Unrestricted</a:t>
            </a:r>
            <a:r>
              <a:rPr lang="de-DE" sz="1000" dirty="0">
                <a:solidFill>
                  <a:schemeClr val="bg1"/>
                </a:solidFill>
              </a:rPr>
              <a:t> © Siemens Healthineers, 2021</a:t>
            </a:r>
          </a:p>
        </p:txBody>
      </p:sp>
      <p:pic>
        <p:nvPicPr>
          <p:cNvPr id="11" name="Siemens Healthineers logo">
            <a:extLst>
              <a:ext uri="{FF2B5EF4-FFF2-40B4-BE49-F238E27FC236}">
                <a16:creationId xmlns:a16="http://schemas.microsoft.com/office/drawing/2014/main" id="{3E87284A-01A1-458D-9F58-125C59E2B1E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43908" y="497114"/>
            <a:ext cx="2484000" cy="592209"/>
          </a:xfrm>
          <a:prstGeom prst="rect">
            <a:avLst/>
          </a:prstGeom>
        </p:spPr>
      </p:pic>
      <p:sp>
        <p:nvSpPr>
          <p:cNvPr id="12" name="Abgerundetes Rechteck 8">
            <a:extLst>
              <a:ext uri="{FF2B5EF4-FFF2-40B4-BE49-F238E27FC236}">
                <a16:creationId xmlns:a16="http://schemas.microsoft.com/office/drawing/2014/main" id="{30D7F9CD-8B83-4F18-B10F-001936C27D9A}"/>
              </a:ext>
            </a:extLst>
          </p:cNvPr>
          <p:cNvSpPr/>
          <p:nvPr userDrawn="1"/>
        </p:nvSpPr>
        <p:spPr>
          <a:xfrm>
            <a:off x="12560400" y="5407843"/>
            <a:ext cx="1800000" cy="1450157"/>
          </a:xfrm>
          <a:prstGeom prst="roundRect">
            <a:avLst>
              <a:gd name="adj" fmla="val 0"/>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mn-lt"/>
              </a:rPr>
              <a:t>The animation</a:t>
            </a:r>
            <a:r>
              <a:rPr lang="en-US" sz="1100">
                <a:solidFill>
                  <a:schemeClr val="tx1"/>
                </a:solidFill>
                <a:latin typeface="+mn-lt"/>
              </a:rPr>
              <a:t> </a:t>
            </a:r>
            <a:r>
              <a:rPr lang="en-US" sz="1100">
                <a:solidFill>
                  <a:schemeClr val="bg1"/>
                </a:solidFill>
                <a:latin typeface="+mn-lt"/>
              </a:rPr>
              <a:t>of the dot pulse </a:t>
            </a:r>
            <a:r>
              <a:rPr lang="en-US" sz="1100">
                <a:solidFill>
                  <a:schemeClr val="tx1"/>
                </a:solidFill>
                <a:latin typeface="+mn-lt"/>
              </a:rPr>
              <a:t>can be </a:t>
            </a:r>
            <a:r>
              <a:rPr lang="en-US" sz="1100">
                <a:solidFill>
                  <a:schemeClr val="tx1"/>
                </a:solidFill>
              </a:rPr>
              <a:t>optionally  </a:t>
            </a:r>
            <a:r>
              <a:rPr lang="en-US" sz="1100">
                <a:solidFill>
                  <a:schemeClr val="tx1"/>
                </a:solidFill>
                <a:latin typeface="+mn-lt"/>
              </a:rPr>
              <a:t>switched off on the master layout.</a:t>
            </a:r>
          </a:p>
          <a:p>
            <a:endParaRPr lang="en-US" sz="1100">
              <a:solidFill>
                <a:schemeClr val="bg1"/>
              </a:solidFill>
              <a:latin typeface="+mn-lt"/>
            </a:endParaRPr>
          </a:p>
          <a:p>
            <a:r>
              <a:rPr lang="en-US" sz="1100">
                <a:solidFill>
                  <a:schemeClr val="bg1"/>
                </a:solidFill>
                <a:latin typeface="+mn-lt"/>
              </a:rPr>
              <a:t>Go to View &gt; Slide Master</a:t>
            </a:r>
          </a:p>
          <a:p>
            <a:r>
              <a:rPr lang="en-US" sz="1100">
                <a:solidFill>
                  <a:schemeClr val="bg1"/>
                </a:solidFill>
                <a:latin typeface="+mn-lt"/>
              </a:rPr>
              <a:t>After that go to Animations &gt; Animations Pane.</a:t>
            </a:r>
          </a:p>
        </p:txBody>
      </p:sp>
      <p:pic>
        <p:nvPicPr>
          <p:cNvPr id="13" name="Dot pulse">
            <a:extLst>
              <a:ext uri="{FF2B5EF4-FFF2-40B4-BE49-F238E27FC236}">
                <a16:creationId xmlns:a16="http://schemas.microsoft.com/office/drawing/2014/main" id="{308C3086-C876-432D-8B3E-89699301CAE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80232" y="5999014"/>
            <a:ext cx="2826000" cy="144267"/>
          </a:xfrm>
          <a:prstGeom prst="rect">
            <a:avLst/>
          </a:prstGeom>
        </p:spPr>
      </p:pic>
      <p:sp>
        <p:nvSpPr>
          <p:cNvPr id="14" name="Abgerundetes Rechteck 8">
            <a:extLst>
              <a:ext uri="{FF2B5EF4-FFF2-40B4-BE49-F238E27FC236}">
                <a16:creationId xmlns:a16="http://schemas.microsoft.com/office/drawing/2014/main" id="{F28C118A-C910-4A30-B1F0-95D02F39904B}"/>
              </a:ext>
            </a:extLst>
          </p:cNvPr>
          <p:cNvSpPr/>
          <p:nvPr userDrawn="1"/>
        </p:nvSpPr>
        <p:spPr>
          <a:xfrm>
            <a:off x="12560400" y="4360703"/>
            <a:ext cx="1800000" cy="919089"/>
          </a:xfrm>
          <a:prstGeom prst="roundRect">
            <a:avLst>
              <a:gd name="adj" fmla="val 0"/>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a:solidFill>
                  <a:schemeClr val="tx1"/>
                </a:solidFill>
                <a:latin typeface="+mn-lt"/>
              </a:rPr>
              <a:t>Select </a:t>
            </a:r>
            <a:r>
              <a:rPr lang="en-GB" sz="1100" b="1">
                <a:solidFill>
                  <a:schemeClr val="tx1"/>
                </a:solidFill>
                <a:latin typeface="+mn-lt"/>
              </a:rPr>
              <a:t>additional title motifs </a:t>
            </a:r>
            <a:r>
              <a:rPr lang="en-GB" sz="1100" b="0">
                <a:solidFill>
                  <a:schemeClr val="tx1"/>
                </a:solidFill>
                <a:latin typeface="+mn-lt"/>
              </a:rPr>
              <a:t>from the layout palette.</a:t>
            </a:r>
            <a:endParaRPr lang="en-US" sz="1100" b="0">
              <a:solidFill>
                <a:schemeClr val="tx1"/>
              </a:solidFill>
              <a:latin typeface="+mn-lt"/>
            </a:endParaRPr>
          </a:p>
          <a:p>
            <a:endParaRPr lang="en-US" sz="1100">
              <a:solidFill>
                <a:schemeClr val="bg1"/>
              </a:solidFill>
              <a:latin typeface="+mn-lt"/>
            </a:endParaRPr>
          </a:p>
          <a:p>
            <a:r>
              <a:rPr lang="en-US" sz="1100">
                <a:solidFill>
                  <a:schemeClr val="bg1"/>
                </a:solidFill>
                <a:latin typeface="+mn-lt"/>
              </a:rPr>
              <a:t>Go to Home &gt; Slides &gt; Layout</a:t>
            </a:r>
          </a:p>
        </p:txBody>
      </p:sp>
      <p:grpSp>
        <p:nvGrpSpPr>
          <p:cNvPr id="15" name="Marker">
            <a:extLst>
              <a:ext uri="{FF2B5EF4-FFF2-40B4-BE49-F238E27FC236}">
                <a16:creationId xmlns:a16="http://schemas.microsoft.com/office/drawing/2014/main" id="{203C11FA-C801-422E-9F79-C2E5974841E6}"/>
              </a:ext>
            </a:extLst>
          </p:cNvPr>
          <p:cNvGrpSpPr/>
          <p:nvPr userDrawn="1"/>
        </p:nvGrpSpPr>
        <p:grpSpPr>
          <a:xfrm>
            <a:off x="-468000" y="-360000"/>
            <a:ext cx="12999600" cy="7578000"/>
            <a:chOff x="-468000" y="-360000"/>
            <a:chExt cx="12999600" cy="7578000"/>
          </a:xfrm>
        </p:grpSpPr>
        <p:cxnSp>
          <p:nvCxnSpPr>
            <p:cNvPr id="16" name="Gerade Verbindung 40">
              <a:extLst>
                <a:ext uri="{FF2B5EF4-FFF2-40B4-BE49-F238E27FC236}">
                  <a16:creationId xmlns:a16="http://schemas.microsoft.com/office/drawing/2014/main" id="{D031BCF9-84E8-418E-8AEE-B4A2B10E5918}"/>
                </a:ext>
              </a:extLst>
            </p:cNvPr>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 Verbindung 42">
              <a:extLst>
                <a:ext uri="{FF2B5EF4-FFF2-40B4-BE49-F238E27FC236}">
                  <a16:creationId xmlns:a16="http://schemas.microsoft.com/office/drawing/2014/main" id="{1D25D2D7-52B1-4264-905E-74357A728837}"/>
                </a:ext>
              </a:extLst>
            </p:cNvPr>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45">
              <a:extLst>
                <a:ext uri="{FF2B5EF4-FFF2-40B4-BE49-F238E27FC236}">
                  <a16:creationId xmlns:a16="http://schemas.microsoft.com/office/drawing/2014/main" id="{85ECCCE4-B347-4562-8B5B-B3E088D3D159}"/>
                </a:ext>
              </a:extLst>
            </p:cNvPr>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Gerade Verbindung 46">
              <a:extLst>
                <a:ext uri="{FF2B5EF4-FFF2-40B4-BE49-F238E27FC236}">
                  <a16:creationId xmlns:a16="http://schemas.microsoft.com/office/drawing/2014/main" id="{315FF164-B668-4C95-AEA8-E6F5CC67C93A}"/>
                </a:ext>
              </a:extLst>
            </p:cNvPr>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48">
              <a:extLst>
                <a:ext uri="{FF2B5EF4-FFF2-40B4-BE49-F238E27FC236}">
                  <a16:creationId xmlns:a16="http://schemas.microsoft.com/office/drawing/2014/main" id="{36C0B5C8-A467-47E4-ACF3-2FCB141DA49B}"/>
                </a:ext>
              </a:extLst>
            </p:cNvPr>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49">
              <a:extLst>
                <a:ext uri="{FF2B5EF4-FFF2-40B4-BE49-F238E27FC236}">
                  <a16:creationId xmlns:a16="http://schemas.microsoft.com/office/drawing/2014/main" id="{8A8AE28F-68E3-4218-952B-C0FB3F688811}"/>
                </a:ext>
              </a:extLst>
            </p:cNvPr>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Gerade Verbindung 51">
              <a:extLst>
                <a:ext uri="{FF2B5EF4-FFF2-40B4-BE49-F238E27FC236}">
                  <a16:creationId xmlns:a16="http://schemas.microsoft.com/office/drawing/2014/main" id="{3882FEFD-B94C-4415-AE3C-8086BDD12083}"/>
                </a:ext>
              </a:extLst>
            </p:cNvPr>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52">
              <a:extLst>
                <a:ext uri="{FF2B5EF4-FFF2-40B4-BE49-F238E27FC236}">
                  <a16:creationId xmlns:a16="http://schemas.microsoft.com/office/drawing/2014/main" id="{9E1DB1E3-A940-41E6-9F3A-36C5C8601D04}"/>
                </a:ext>
              </a:extLst>
            </p:cNvPr>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Gerade Verbindung 54">
              <a:extLst>
                <a:ext uri="{FF2B5EF4-FFF2-40B4-BE49-F238E27FC236}">
                  <a16:creationId xmlns:a16="http://schemas.microsoft.com/office/drawing/2014/main" id="{323BB452-D519-4469-9765-A3C850B79D11}"/>
                </a:ext>
              </a:extLst>
            </p:cNvPr>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55">
              <a:extLst>
                <a:ext uri="{FF2B5EF4-FFF2-40B4-BE49-F238E27FC236}">
                  <a16:creationId xmlns:a16="http://schemas.microsoft.com/office/drawing/2014/main" id="{29051F2C-2511-4120-AC66-085B495C7FA1}"/>
                </a:ext>
              </a:extLst>
            </p:cNvPr>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 Verbindung 57">
              <a:extLst>
                <a:ext uri="{FF2B5EF4-FFF2-40B4-BE49-F238E27FC236}">
                  <a16:creationId xmlns:a16="http://schemas.microsoft.com/office/drawing/2014/main" id="{3430B135-E97B-47D7-8172-AFD15657CFE1}"/>
                </a:ext>
              </a:extLst>
            </p:cNvPr>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 Verbindung 58">
              <a:extLst>
                <a:ext uri="{FF2B5EF4-FFF2-40B4-BE49-F238E27FC236}">
                  <a16:creationId xmlns:a16="http://schemas.microsoft.com/office/drawing/2014/main" id="{2C069331-5413-4B72-9AEA-08F8ADCC6545}"/>
                </a:ext>
              </a:extLst>
            </p:cNvPr>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60">
              <a:extLst>
                <a:ext uri="{FF2B5EF4-FFF2-40B4-BE49-F238E27FC236}">
                  <a16:creationId xmlns:a16="http://schemas.microsoft.com/office/drawing/2014/main" id="{D07E6B36-BA28-4E87-91F8-55139D3C3365}"/>
                </a:ext>
              </a:extLst>
            </p:cNvPr>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Gerade Verbindung 61">
              <a:extLst>
                <a:ext uri="{FF2B5EF4-FFF2-40B4-BE49-F238E27FC236}">
                  <a16:creationId xmlns:a16="http://schemas.microsoft.com/office/drawing/2014/main" id="{3C4A2EF8-87AB-4682-A30A-222A2FA12F0E}"/>
                </a:ext>
              </a:extLst>
            </p:cNvPr>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 Verbindung 63">
              <a:extLst>
                <a:ext uri="{FF2B5EF4-FFF2-40B4-BE49-F238E27FC236}">
                  <a16:creationId xmlns:a16="http://schemas.microsoft.com/office/drawing/2014/main" id="{6257EF58-8D83-4A04-B443-F526CB33AE20}"/>
                </a:ext>
              </a:extLst>
            </p:cNvPr>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Gerade Verbindung 64">
              <a:extLst>
                <a:ext uri="{FF2B5EF4-FFF2-40B4-BE49-F238E27FC236}">
                  <a16:creationId xmlns:a16="http://schemas.microsoft.com/office/drawing/2014/main" id="{63906B93-993A-4648-B44A-2386B2441F01}"/>
                </a:ext>
              </a:extLst>
            </p:cNvPr>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66">
              <a:extLst>
                <a:ext uri="{FF2B5EF4-FFF2-40B4-BE49-F238E27FC236}">
                  <a16:creationId xmlns:a16="http://schemas.microsoft.com/office/drawing/2014/main" id="{B9C31A83-830E-4A5A-8314-DB3E89114FC2}"/>
                </a:ext>
              </a:extLst>
            </p:cNvPr>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67">
              <a:extLst>
                <a:ext uri="{FF2B5EF4-FFF2-40B4-BE49-F238E27FC236}">
                  <a16:creationId xmlns:a16="http://schemas.microsoft.com/office/drawing/2014/main" id="{CC8E7EF9-479C-4DB3-82D2-82C0CCC5D05F}"/>
                </a:ext>
              </a:extLst>
            </p:cNvPr>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69">
              <a:extLst>
                <a:ext uri="{FF2B5EF4-FFF2-40B4-BE49-F238E27FC236}">
                  <a16:creationId xmlns:a16="http://schemas.microsoft.com/office/drawing/2014/main" id="{BFC9E558-F3F8-4DAF-A516-33495045A13B}"/>
                </a:ext>
              </a:extLst>
            </p:cNvPr>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 Verbindung 70">
              <a:extLst>
                <a:ext uri="{FF2B5EF4-FFF2-40B4-BE49-F238E27FC236}">
                  <a16:creationId xmlns:a16="http://schemas.microsoft.com/office/drawing/2014/main" id="{0504A52C-3752-40E6-95AB-794C2A68CC89}"/>
                </a:ext>
              </a:extLst>
            </p:cNvPr>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72">
              <a:extLst>
                <a:ext uri="{FF2B5EF4-FFF2-40B4-BE49-F238E27FC236}">
                  <a16:creationId xmlns:a16="http://schemas.microsoft.com/office/drawing/2014/main" id="{9BB79F82-2710-4AE1-BD2A-100F090EF68F}"/>
                </a:ext>
              </a:extLst>
            </p:cNvPr>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73">
              <a:extLst>
                <a:ext uri="{FF2B5EF4-FFF2-40B4-BE49-F238E27FC236}">
                  <a16:creationId xmlns:a16="http://schemas.microsoft.com/office/drawing/2014/main" id="{F36F7042-6F55-4FCB-BDE4-BD8F2223A01E}"/>
                </a:ext>
              </a:extLst>
            </p:cNvPr>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 Verbindung 75">
              <a:extLst>
                <a:ext uri="{FF2B5EF4-FFF2-40B4-BE49-F238E27FC236}">
                  <a16:creationId xmlns:a16="http://schemas.microsoft.com/office/drawing/2014/main" id="{9C257BB2-225E-4BCC-873B-4B1BD0C0F232}"/>
                </a:ext>
              </a:extLst>
            </p:cNvPr>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 Verbindung 76">
              <a:extLst>
                <a:ext uri="{FF2B5EF4-FFF2-40B4-BE49-F238E27FC236}">
                  <a16:creationId xmlns:a16="http://schemas.microsoft.com/office/drawing/2014/main" id="{8FEFE920-8C03-4463-975F-E8447FB83B5E}"/>
                </a:ext>
              </a:extLst>
            </p:cNvPr>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Gerade Verbindung 78">
              <a:extLst>
                <a:ext uri="{FF2B5EF4-FFF2-40B4-BE49-F238E27FC236}">
                  <a16:creationId xmlns:a16="http://schemas.microsoft.com/office/drawing/2014/main" id="{B158C3D5-4534-4AB7-8811-788588FA1D5A}"/>
                </a:ext>
              </a:extLst>
            </p:cNvPr>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Gerade Verbindung 79">
              <a:extLst>
                <a:ext uri="{FF2B5EF4-FFF2-40B4-BE49-F238E27FC236}">
                  <a16:creationId xmlns:a16="http://schemas.microsoft.com/office/drawing/2014/main" id="{22FBA77D-965C-4C41-9021-507DE370743D}"/>
                </a:ext>
              </a:extLst>
            </p:cNvPr>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81">
              <a:extLst>
                <a:ext uri="{FF2B5EF4-FFF2-40B4-BE49-F238E27FC236}">
                  <a16:creationId xmlns:a16="http://schemas.microsoft.com/office/drawing/2014/main" id="{867B7C5F-B47A-444D-8880-87F0716A71B5}"/>
                </a:ext>
              </a:extLst>
            </p:cNvPr>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Gerade Verbindung 82">
              <a:extLst>
                <a:ext uri="{FF2B5EF4-FFF2-40B4-BE49-F238E27FC236}">
                  <a16:creationId xmlns:a16="http://schemas.microsoft.com/office/drawing/2014/main" id="{317C26FD-B9F6-47B4-BC29-771058AC8F2E}"/>
                </a:ext>
              </a:extLst>
            </p:cNvPr>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 Verbindung 84">
              <a:extLst>
                <a:ext uri="{FF2B5EF4-FFF2-40B4-BE49-F238E27FC236}">
                  <a16:creationId xmlns:a16="http://schemas.microsoft.com/office/drawing/2014/main" id="{43CC7CA0-655B-49B5-B948-1E68522B6157}"/>
                </a:ext>
              </a:extLst>
            </p:cNvPr>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85">
              <a:extLst>
                <a:ext uri="{FF2B5EF4-FFF2-40B4-BE49-F238E27FC236}">
                  <a16:creationId xmlns:a16="http://schemas.microsoft.com/office/drawing/2014/main" id="{6FBD5E04-E84B-45D5-A232-6FC4F81AD25E}"/>
                </a:ext>
              </a:extLst>
            </p:cNvPr>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87">
              <a:extLst>
                <a:ext uri="{FF2B5EF4-FFF2-40B4-BE49-F238E27FC236}">
                  <a16:creationId xmlns:a16="http://schemas.microsoft.com/office/drawing/2014/main" id="{8D6CA0C7-3FA0-44C0-994A-3BBC4C546525}"/>
                </a:ext>
              </a:extLst>
            </p:cNvPr>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Gerade Verbindung 88">
              <a:extLst>
                <a:ext uri="{FF2B5EF4-FFF2-40B4-BE49-F238E27FC236}">
                  <a16:creationId xmlns:a16="http://schemas.microsoft.com/office/drawing/2014/main" id="{877272A0-7777-4F51-AD84-F1F92B270336}"/>
                </a:ext>
              </a:extLst>
            </p:cNvPr>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90">
              <a:extLst>
                <a:ext uri="{FF2B5EF4-FFF2-40B4-BE49-F238E27FC236}">
                  <a16:creationId xmlns:a16="http://schemas.microsoft.com/office/drawing/2014/main" id="{74DE5DBA-63A1-4777-8047-C7BFADB2D2AB}"/>
                </a:ext>
              </a:extLst>
            </p:cNvPr>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91">
              <a:extLst>
                <a:ext uri="{FF2B5EF4-FFF2-40B4-BE49-F238E27FC236}">
                  <a16:creationId xmlns:a16="http://schemas.microsoft.com/office/drawing/2014/main" id="{DF58D9B6-961F-4D33-AC18-7AE5FA8F3E6C}"/>
                </a:ext>
              </a:extLst>
            </p:cNvPr>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Gerade Verbindung 93">
              <a:extLst>
                <a:ext uri="{FF2B5EF4-FFF2-40B4-BE49-F238E27FC236}">
                  <a16:creationId xmlns:a16="http://schemas.microsoft.com/office/drawing/2014/main" id="{21659B66-2B95-4CF8-8F6F-A9AE6FCEADC4}"/>
                </a:ext>
              </a:extLst>
            </p:cNvPr>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94">
              <a:extLst>
                <a:ext uri="{FF2B5EF4-FFF2-40B4-BE49-F238E27FC236}">
                  <a16:creationId xmlns:a16="http://schemas.microsoft.com/office/drawing/2014/main" id="{3D19B761-521D-48E5-AA1C-F5C30B8A3CC3}"/>
                </a:ext>
              </a:extLst>
            </p:cNvPr>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96">
              <a:extLst>
                <a:ext uri="{FF2B5EF4-FFF2-40B4-BE49-F238E27FC236}">
                  <a16:creationId xmlns:a16="http://schemas.microsoft.com/office/drawing/2014/main" id="{D9E491F3-912F-4B84-B4DD-2DFF3278FA94}"/>
                </a:ext>
              </a:extLst>
            </p:cNvPr>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Gerade Verbindung 97">
              <a:extLst>
                <a:ext uri="{FF2B5EF4-FFF2-40B4-BE49-F238E27FC236}">
                  <a16:creationId xmlns:a16="http://schemas.microsoft.com/office/drawing/2014/main" id="{C4221A51-0C53-4EFE-912B-CA87AC2DC1DD}"/>
                </a:ext>
              </a:extLst>
            </p:cNvPr>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99">
              <a:extLst>
                <a:ext uri="{FF2B5EF4-FFF2-40B4-BE49-F238E27FC236}">
                  <a16:creationId xmlns:a16="http://schemas.microsoft.com/office/drawing/2014/main" id="{9CA6994E-1B4A-4E05-A3D4-3583EA04880D}"/>
                </a:ext>
              </a:extLst>
            </p:cNvPr>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100">
              <a:extLst>
                <a:ext uri="{FF2B5EF4-FFF2-40B4-BE49-F238E27FC236}">
                  <a16:creationId xmlns:a16="http://schemas.microsoft.com/office/drawing/2014/main" id="{664579E4-BC0D-4958-946A-B6BAFBA42376}"/>
                </a:ext>
              </a:extLst>
            </p:cNvPr>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Gerade Verbindung 102">
              <a:extLst>
                <a:ext uri="{FF2B5EF4-FFF2-40B4-BE49-F238E27FC236}">
                  <a16:creationId xmlns:a16="http://schemas.microsoft.com/office/drawing/2014/main" id="{6CA6B543-E849-4BE2-B037-7395D0979AEF}"/>
                </a:ext>
              </a:extLst>
            </p:cNvPr>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103">
              <a:extLst>
                <a:ext uri="{FF2B5EF4-FFF2-40B4-BE49-F238E27FC236}">
                  <a16:creationId xmlns:a16="http://schemas.microsoft.com/office/drawing/2014/main" id="{B9940D95-8960-4063-942F-55A28C7A2B0A}"/>
                </a:ext>
              </a:extLst>
            </p:cNvPr>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105">
              <a:extLst>
                <a:ext uri="{FF2B5EF4-FFF2-40B4-BE49-F238E27FC236}">
                  <a16:creationId xmlns:a16="http://schemas.microsoft.com/office/drawing/2014/main" id="{D00674EB-F78E-4C40-A700-5F7C74AEAEE2}"/>
                </a:ext>
              </a:extLst>
            </p:cNvPr>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106">
              <a:extLst>
                <a:ext uri="{FF2B5EF4-FFF2-40B4-BE49-F238E27FC236}">
                  <a16:creationId xmlns:a16="http://schemas.microsoft.com/office/drawing/2014/main" id="{0DCA50F4-A9B2-428A-AA54-4B8B1917B2ED}"/>
                </a:ext>
              </a:extLst>
            </p:cNvPr>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108">
              <a:extLst>
                <a:ext uri="{FF2B5EF4-FFF2-40B4-BE49-F238E27FC236}">
                  <a16:creationId xmlns:a16="http://schemas.microsoft.com/office/drawing/2014/main" id="{CA5ECE16-73D5-46E1-B089-9B7169059B79}"/>
                </a:ext>
              </a:extLst>
            </p:cNvPr>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Gerade Verbindung 109">
              <a:extLst>
                <a:ext uri="{FF2B5EF4-FFF2-40B4-BE49-F238E27FC236}">
                  <a16:creationId xmlns:a16="http://schemas.microsoft.com/office/drawing/2014/main" id="{A9717020-CD0B-4476-B79C-3D756C65F958}"/>
                </a:ext>
              </a:extLst>
            </p:cNvPr>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Gerade Verbindung 111">
              <a:extLst>
                <a:ext uri="{FF2B5EF4-FFF2-40B4-BE49-F238E27FC236}">
                  <a16:creationId xmlns:a16="http://schemas.microsoft.com/office/drawing/2014/main" id="{8B06A486-9375-4512-827A-9BAEC13DE8FC}"/>
                </a:ext>
              </a:extLst>
            </p:cNvPr>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Gerade Verbindung 112">
              <a:extLst>
                <a:ext uri="{FF2B5EF4-FFF2-40B4-BE49-F238E27FC236}">
                  <a16:creationId xmlns:a16="http://schemas.microsoft.com/office/drawing/2014/main" id="{92619BC7-7172-44EB-AAB6-52A42888788A}"/>
                </a:ext>
              </a:extLst>
            </p:cNvPr>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 Verbindung 114">
              <a:extLst>
                <a:ext uri="{FF2B5EF4-FFF2-40B4-BE49-F238E27FC236}">
                  <a16:creationId xmlns:a16="http://schemas.microsoft.com/office/drawing/2014/main" id="{FDB24C7D-14A7-40A1-B129-2B27A7DC201A}"/>
                </a:ext>
              </a:extLst>
            </p:cNvPr>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Gerade Verbindung 116">
              <a:extLst>
                <a:ext uri="{FF2B5EF4-FFF2-40B4-BE49-F238E27FC236}">
                  <a16:creationId xmlns:a16="http://schemas.microsoft.com/office/drawing/2014/main" id="{AC339FA9-9FFA-48BD-A241-A1DAEFB32F09}"/>
                </a:ext>
              </a:extLst>
            </p:cNvPr>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Gerade Verbindung 117">
              <a:extLst>
                <a:ext uri="{FF2B5EF4-FFF2-40B4-BE49-F238E27FC236}">
                  <a16:creationId xmlns:a16="http://schemas.microsoft.com/office/drawing/2014/main" id="{A4849DAA-078A-4163-9703-070F6832D1A7}"/>
                </a:ext>
              </a:extLst>
            </p:cNvPr>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Gerade Verbindung 118">
              <a:extLst>
                <a:ext uri="{FF2B5EF4-FFF2-40B4-BE49-F238E27FC236}">
                  <a16:creationId xmlns:a16="http://schemas.microsoft.com/office/drawing/2014/main" id="{56D9B350-C6E2-4B86-8B3B-182430D737AB}"/>
                </a:ext>
              </a:extLst>
            </p:cNvPr>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123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ree content">
    <p:spTree>
      <p:nvGrpSpPr>
        <p:cNvPr id="1" name=""/>
        <p:cNvGrpSpPr/>
        <p:nvPr/>
      </p:nvGrpSpPr>
      <p:grpSpPr>
        <a:xfrm>
          <a:off x="0" y="0"/>
          <a:ext cx="0" cy="0"/>
          <a:chOff x="0" y="0"/>
          <a:chExt cx="0" cy="0"/>
        </a:xfrm>
      </p:grpSpPr>
      <p:sp>
        <p:nvSpPr>
          <p:cNvPr id="13" name="Headline"/>
          <p:cNvSpPr>
            <a:spLocks noGrp="1"/>
          </p:cNvSpPr>
          <p:nvPr>
            <p:ph type="title" hasCustomPrompt="1"/>
          </p:nvPr>
        </p:nvSpPr>
        <p:spPr/>
        <p:txBody>
          <a:bodyPr/>
          <a:lstStyle/>
          <a:p>
            <a:r>
              <a:rPr lang="en-US" noProof="0"/>
              <a:t>Title Calibri Bold 28 </a:t>
            </a:r>
            <a:r>
              <a:rPr lang="en-US" noProof="0" err="1"/>
              <a:t>pt</a:t>
            </a:r>
            <a:endParaRPr lang="en-US" noProof="0"/>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2" name="Author"/>
          <p:cNvSpPr>
            <a:spLocks noGrp="1"/>
          </p:cNvSpPr>
          <p:nvPr>
            <p:ph type="ftr" sz="quarter" idx="22"/>
          </p:nvPr>
        </p:nvSpPr>
        <p:spPr/>
        <p:txBody>
          <a:bodyPr/>
          <a:lstStyle>
            <a:lvl1pPr>
              <a:lnSpc>
                <a:spcPct val="100000"/>
              </a:lnSpc>
              <a:defRPr/>
            </a:lvl1pPr>
          </a:lstStyle>
          <a:p>
            <a:r>
              <a:rPr lang="en-US"/>
              <a:t>Author | Department</a:t>
            </a:r>
          </a:p>
        </p:txBody>
      </p:sp>
      <p:pic>
        <p:nvPicPr>
          <p:cNvPr id="10" name="Siemens Healthineers logo">
            <a:extLst>
              <a:ext uri="{FF2B5EF4-FFF2-40B4-BE49-F238E27FC236}">
                <a16:creationId xmlns:a16="http://schemas.microsoft.com/office/drawing/2014/main" id="{05ECFCCA-E67E-4951-9242-12B3C9F71F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grpSp>
        <p:nvGrpSpPr>
          <p:cNvPr id="51" name="Group 50">
            <a:extLst>
              <a:ext uri="{FF2B5EF4-FFF2-40B4-BE49-F238E27FC236}">
                <a16:creationId xmlns:a16="http://schemas.microsoft.com/office/drawing/2014/main" id="{7514AFBD-828F-477F-9E32-CC0B9A23CEA1}"/>
              </a:ext>
            </a:extLst>
          </p:cNvPr>
          <p:cNvGrpSpPr/>
          <p:nvPr userDrawn="1"/>
        </p:nvGrpSpPr>
        <p:grpSpPr>
          <a:xfrm>
            <a:off x="11628438" y="5025221"/>
            <a:ext cx="541337" cy="561255"/>
            <a:chOff x="11628438" y="5025221"/>
            <a:chExt cx="541337" cy="561255"/>
          </a:xfrm>
        </p:grpSpPr>
        <p:sp>
          <p:nvSpPr>
            <p:cNvPr id="48" name="Freeform: Shape 47">
              <a:extLst>
                <a:ext uri="{FF2B5EF4-FFF2-40B4-BE49-F238E27FC236}">
                  <a16:creationId xmlns:a16="http://schemas.microsoft.com/office/drawing/2014/main" id="{283B411F-83E3-4A5F-8A6D-2821E854B2FE}"/>
                </a:ext>
              </a:extLst>
            </p:cNvPr>
            <p:cNvSpPr>
              <a:spLocks/>
            </p:cNvSpPr>
            <p:nvPr/>
          </p:nvSpPr>
          <p:spPr bwMode="auto">
            <a:xfrm rot="10800000">
              <a:off x="11628438" y="5127154"/>
              <a:ext cx="541337" cy="459322"/>
            </a:xfrm>
            <a:custGeom>
              <a:avLst/>
              <a:gdLst>
                <a:gd name="connsiteX0" fmla="*/ 541337 w 541337"/>
                <a:gd name="connsiteY0" fmla="*/ 459322 h 459322"/>
                <a:gd name="connsiteX1" fmla="*/ 528618 w 541337"/>
                <a:gd name="connsiteY1" fmla="*/ 449374 h 459322"/>
                <a:gd name="connsiteX2" fmla="*/ 212551 w 541337"/>
                <a:gd name="connsiteY2" fmla="*/ 134700 h 459322"/>
                <a:gd name="connsiteX3" fmla="*/ 9815 w 541337"/>
                <a:gd name="connsiteY3" fmla="*/ 86887 h 459322"/>
                <a:gd name="connsiteX4" fmla="*/ 0 w 541337"/>
                <a:gd name="connsiteY4" fmla="*/ 88025 h 459322"/>
                <a:gd name="connsiteX5" fmla="*/ 0 w 541337"/>
                <a:gd name="connsiteY5" fmla="*/ 698 h 459322"/>
                <a:gd name="connsiteX6" fmla="*/ 9815 w 541337"/>
                <a:gd name="connsiteY6" fmla="*/ 0 h 459322"/>
                <a:gd name="connsiteX7" fmla="*/ 249412 w 541337"/>
                <a:gd name="connsiteY7" fmla="*/ 70949 h 459322"/>
                <a:gd name="connsiteX8" fmla="*/ 500529 w 541337"/>
                <a:gd name="connsiteY8" fmla="*/ 343658 h 459322"/>
                <a:gd name="connsiteX9" fmla="*/ 541337 w 541337"/>
                <a:gd name="connsiteY9" fmla="*/ 377521 h 45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337" h="459322">
                  <a:moveTo>
                    <a:pt x="541337" y="459322"/>
                  </a:moveTo>
                  <a:lnTo>
                    <a:pt x="528618" y="449374"/>
                  </a:lnTo>
                  <a:cubicBezTo>
                    <a:pt x="416600" y="348156"/>
                    <a:pt x="370235" y="213875"/>
                    <a:pt x="212551" y="134700"/>
                  </a:cubicBezTo>
                  <a:cubicBezTo>
                    <a:pt x="148044" y="102824"/>
                    <a:pt x="78929" y="86887"/>
                    <a:pt x="9815" y="86887"/>
                  </a:cubicBezTo>
                  <a:lnTo>
                    <a:pt x="0" y="88025"/>
                  </a:lnTo>
                  <a:lnTo>
                    <a:pt x="0" y="698"/>
                  </a:lnTo>
                  <a:lnTo>
                    <a:pt x="9815" y="0"/>
                  </a:lnTo>
                  <a:cubicBezTo>
                    <a:pt x="93264" y="0"/>
                    <a:pt x="176714" y="23650"/>
                    <a:pt x="249412" y="70949"/>
                  </a:cubicBezTo>
                  <a:cubicBezTo>
                    <a:pt x="372283" y="151152"/>
                    <a:pt x="408760" y="255647"/>
                    <a:pt x="500529" y="343658"/>
                  </a:cubicBezTo>
                  <a:lnTo>
                    <a:pt x="541337" y="37752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50" name="Freeform: Shape 49">
              <a:extLst>
                <a:ext uri="{FF2B5EF4-FFF2-40B4-BE49-F238E27FC236}">
                  <a16:creationId xmlns:a16="http://schemas.microsoft.com/office/drawing/2014/main" id="{6245DB76-54B4-477B-B4CE-B4A70DBB5221}"/>
                </a:ext>
              </a:extLst>
            </p:cNvPr>
            <p:cNvSpPr>
              <a:spLocks/>
            </p:cNvSpPr>
            <p:nvPr/>
          </p:nvSpPr>
          <p:spPr bwMode="auto">
            <a:xfrm>
              <a:off x="11887146" y="5077993"/>
              <a:ext cx="227844" cy="481170"/>
            </a:xfrm>
            <a:custGeom>
              <a:avLst/>
              <a:gdLst>
                <a:gd name="connsiteX0" fmla="*/ 10493 w 227844"/>
                <a:gd name="connsiteY0" fmla="*/ 79446 h 481170"/>
                <a:gd name="connsiteX1" fmla="*/ 49466 w 227844"/>
                <a:gd name="connsiteY1" fmla="*/ 79446 h 481170"/>
                <a:gd name="connsiteX2" fmla="*/ 59959 w 227844"/>
                <a:gd name="connsiteY2" fmla="*/ 389733 h 481170"/>
                <a:gd name="connsiteX3" fmla="*/ 59499 w 227844"/>
                <a:gd name="connsiteY3" fmla="*/ 389733 h 481170"/>
                <a:gd name="connsiteX4" fmla="*/ 59959 w 227844"/>
                <a:gd name="connsiteY4" fmla="*/ 390482 h 481170"/>
                <a:gd name="connsiteX5" fmla="*/ 29980 w 227844"/>
                <a:gd name="connsiteY5" fmla="*/ 410718 h 481170"/>
                <a:gd name="connsiteX6" fmla="*/ 0 w 227844"/>
                <a:gd name="connsiteY6" fmla="*/ 390482 h 481170"/>
                <a:gd name="connsiteX7" fmla="*/ 460 w 227844"/>
                <a:gd name="connsiteY7" fmla="*/ 389733 h 481170"/>
                <a:gd name="connsiteX8" fmla="*/ 0 w 227844"/>
                <a:gd name="connsiteY8" fmla="*/ 389733 h 481170"/>
                <a:gd name="connsiteX9" fmla="*/ 172382 w 227844"/>
                <a:gd name="connsiteY9" fmla="*/ 0 h 481170"/>
                <a:gd name="connsiteX10" fmla="*/ 211355 w 227844"/>
                <a:gd name="connsiteY10" fmla="*/ 0 h 481170"/>
                <a:gd name="connsiteX11" fmla="*/ 227844 w 227844"/>
                <a:gd name="connsiteY11" fmla="*/ 455688 h 481170"/>
                <a:gd name="connsiteX12" fmla="*/ 226913 w 227844"/>
                <a:gd name="connsiteY12" fmla="*/ 455688 h 481170"/>
                <a:gd name="connsiteX13" fmla="*/ 227844 w 227844"/>
                <a:gd name="connsiteY13" fmla="*/ 457187 h 481170"/>
                <a:gd name="connsiteX14" fmla="*/ 191869 w 227844"/>
                <a:gd name="connsiteY14" fmla="*/ 481170 h 481170"/>
                <a:gd name="connsiteX15" fmla="*/ 155893 w 227844"/>
                <a:gd name="connsiteY15" fmla="*/ 457187 h 481170"/>
                <a:gd name="connsiteX16" fmla="*/ 156825 w 227844"/>
                <a:gd name="connsiteY16" fmla="*/ 455688 h 481170"/>
                <a:gd name="connsiteX17" fmla="*/ 155893 w 227844"/>
                <a:gd name="connsiteY17" fmla="*/ 455688 h 48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7844" h="481170">
                  <a:moveTo>
                    <a:pt x="10493" y="79446"/>
                  </a:moveTo>
                  <a:lnTo>
                    <a:pt x="49466" y="79446"/>
                  </a:lnTo>
                  <a:lnTo>
                    <a:pt x="59959" y="389733"/>
                  </a:lnTo>
                  <a:lnTo>
                    <a:pt x="59499" y="389733"/>
                  </a:lnTo>
                  <a:lnTo>
                    <a:pt x="59959" y="390482"/>
                  </a:lnTo>
                  <a:cubicBezTo>
                    <a:pt x="59959" y="401658"/>
                    <a:pt x="46537" y="410718"/>
                    <a:pt x="29980" y="410718"/>
                  </a:cubicBezTo>
                  <a:cubicBezTo>
                    <a:pt x="13422" y="410718"/>
                    <a:pt x="0" y="401658"/>
                    <a:pt x="0" y="390482"/>
                  </a:cubicBezTo>
                  <a:lnTo>
                    <a:pt x="460" y="389733"/>
                  </a:lnTo>
                  <a:lnTo>
                    <a:pt x="0" y="389733"/>
                  </a:lnTo>
                  <a:close/>
                  <a:moveTo>
                    <a:pt x="172382" y="0"/>
                  </a:moveTo>
                  <a:lnTo>
                    <a:pt x="211355" y="0"/>
                  </a:lnTo>
                  <a:lnTo>
                    <a:pt x="227844" y="455688"/>
                  </a:lnTo>
                  <a:lnTo>
                    <a:pt x="226913" y="455688"/>
                  </a:lnTo>
                  <a:lnTo>
                    <a:pt x="227844" y="457187"/>
                  </a:lnTo>
                  <a:cubicBezTo>
                    <a:pt x="227844" y="470432"/>
                    <a:pt x="211738" y="481170"/>
                    <a:pt x="191869" y="481170"/>
                  </a:cubicBezTo>
                  <a:cubicBezTo>
                    <a:pt x="172000" y="481170"/>
                    <a:pt x="155893" y="470432"/>
                    <a:pt x="155893" y="457187"/>
                  </a:cubicBezTo>
                  <a:lnTo>
                    <a:pt x="156825" y="455688"/>
                  </a:lnTo>
                  <a:lnTo>
                    <a:pt x="155893" y="455688"/>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49" name="Freeform: Shape 48">
              <a:extLst>
                <a:ext uri="{FF2B5EF4-FFF2-40B4-BE49-F238E27FC236}">
                  <a16:creationId xmlns:a16="http://schemas.microsoft.com/office/drawing/2014/main" id="{85C13B14-E84F-481B-9424-78B9561C901A}"/>
                </a:ext>
              </a:extLst>
            </p:cNvPr>
            <p:cNvSpPr>
              <a:spLocks noChangeArrowheads="1"/>
            </p:cNvSpPr>
            <p:nvPr/>
          </p:nvSpPr>
          <p:spPr bwMode="auto">
            <a:xfrm rot="10800000">
              <a:off x="11891643" y="5076492"/>
              <a:ext cx="217351" cy="280308"/>
            </a:xfrm>
            <a:custGeom>
              <a:avLst/>
              <a:gdLst>
                <a:gd name="connsiteX0" fmla="*/ 211355 w 217351"/>
                <a:gd name="connsiteY0" fmla="*/ 217351 h 280308"/>
                <a:gd name="connsiteX1" fmla="*/ 172382 w 217351"/>
                <a:gd name="connsiteY1" fmla="*/ 217351 h 280308"/>
                <a:gd name="connsiteX2" fmla="*/ 166386 w 217351"/>
                <a:gd name="connsiteY2" fmla="*/ 49467 h 280308"/>
                <a:gd name="connsiteX3" fmla="*/ 166889 w 217351"/>
                <a:gd name="connsiteY3" fmla="*/ 49467 h 280308"/>
                <a:gd name="connsiteX4" fmla="*/ 166386 w 217351"/>
                <a:gd name="connsiteY4" fmla="*/ 48717 h 280308"/>
                <a:gd name="connsiteX5" fmla="*/ 191869 w 217351"/>
                <a:gd name="connsiteY5" fmla="*/ 32977 h 280308"/>
                <a:gd name="connsiteX6" fmla="*/ 217351 w 217351"/>
                <a:gd name="connsiteY6" fmla="*/ 48717 h 280308"/>
                <a:gd name="connsiteX7" fmla="*/ 216848 w 217351"/>
                <a:gd name="connsiteY7" fmla="*/ 49467 h 280308"/>
                <a:gd name="connsiteX8" fmla="*/ 217351 w 217351"/>
                <a:gd name="connsiteY8" fmla="*/ 49467 h 280308"/>
                <a:gd name="connsiteX9" fmla="*/ 49466 w 217351"/>
                <a:gd name="connsiteY9" fmla="*/ 280308 h 280308"/>
                <a:gd name="connsiteX10" fmla="*/ 10493 w 217351"/>
                <a:gd name="connsiteY10" fmla="*/ 280308 h 280308"/>
                <a:gd name="connsiteX11" fmla="*/ 0 w 217351"/>
                <a:gd name="connsiteY11" fmla="*/ 19487 h 280308"/>
                <a:gd name="connsiteX12" fmla="*/ 29979 w 217351"/>
                <a:gd name="connsiteY12" fmla="*/ 0 h 280308"/>
                <a:gd name="connsiteX13" fmla="*/ 59959 w 217351"/>
                <a:gd name="connsiteY13" fmla="*/ 19487 h 28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351" h="280308">
                  <a:moveTo>
                    <a:pt x="211355" y="217351"/>
                  </a:moveTo>
                  <a:lnTo>
                    <a:pt x="172382" y="217351"/>
                  </a:lnTo>
                  <a:lnTo>
                    <a:pt x="166386" y="49467"/>
                  </a:lnTo>
                  <a:lnTo>
                    <a:pt x="166889" y="49467"/>
                  </a:lnTo>
                  <a:lnTo>
                    <a:pt x="166386" y="48717"/>
                  </a:lnTo>
                  <a:cubicBezTo>
                    <a:pt x="166386" y="40024"/>
                    <a:pt x="177795" y="32977"/>
                    <a:pt x="191869" y="32977"/>
                  </a:cubicBezTo>
                  <a:cubicBezTo>
                    <a:pt x="205942" y="32977"/>
                    <a:pt x="217351" y="40024"/>
                    <a:pt x="217351" y="48717"/>
                  </a:cubicBezTo>
                  <a:lnTo>
                    <a:pt x="216848" y="49467"/>
                  </a:lnTo>
                  <a:lnTo>
                    <a:pt x="217351" y="49467"/>
                  </a:lnTo>
                  <a:close/>
                  <a:moveTo>
                    <a:pt x="49466" y="280308"/>
                  </a:moveTo>
                  <a:lnTo>
                    <a:pt x="10493" y="280308"/>
                  </a:lnTo>
                  <a:lnTo>
                    <a:pt x="0" y="19487"/>
                  </a:lnTo>
                  <a:cubicBezTo>
                    <a:pt x="0" y="8725"/>
                    <a:pt x="13422" y="0"/>
                    <a:pt x="29979" y="0"/>
                  </a:cubicBezTo>
                  <a:cubicBezTo>
                    <a:pt x="46537" y="0"/>
                    <a:pt x="59959" y="8725"/>
                    <a:pt x="59959" y="19487"/>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47" name="Freeform: Shape 46">
              <a:extLst>
                <a:ext uri="{FF2B5EF4-FFF2-40B4-BE49-F238E27FC236}">
                  <a16:creationId xmlns:a16="http://schemas.microsoft.com/office/drawing/2014/main" id="{1A009878-2036-4924-9176-0F70C648B87D}"/>
                </a:ext>
              </a:extLst>
            </p:cNvPr>
            <p:cNvSpPr>
              <a:spLocks/>
            </p:cNvSpPr>
            <p:nvPr/>
          </p:nvSpPr>
          <p:spPr bwMode="auto">
            <a:xfrm>
              <a:off x="11628438" y="5025221"/>
              <a:ext cx="541337" cy="459046"/>
            </a:xfrm>
            <a:custGeom>
              <a:avLst/>
              <a:gdLst>
                <a:gd name="connsiteX0" fmla="*/ 531522 w 541337"/>
                <a:gd name="connsiteY0" fmla="*/ 0 h 459046"/>
                <a:gd name="connsiteX1" fmla="*/ 541337 w 541337"/>
                <a:gd name="connsiteY1" fmla="*/ 700 h 459046"/>
                <a:gd name="connsiteX2" fmla="*/ 541337 w 541337"/>
                <a:gd name="connsiteY2" fmla="*/ 88679 h 459046"/>
                <a:gd name="connsiteX3" fmla="*/ 531522 w 541337"/>
                <a:gd name="connsiteY3" fmla="*/ 87501 h 459046"/>
                <a:gd name="connsiteX4" fmla="*/ 329161 w 541337"/>
                <a:gd name="connsiteY4" fmla="*/ 136913 h 459046"/>
                <a:gd name="connsiteX5" fmla="*/ 126799 w 541337"/>
                <a:gd name="connsiteY5" fmla="*/ 318089 h 459046"/>
                <a:gd name="connsiteX6" fmla="*/ 126799 w 541337"/>
                <a:gd name="connsiteY6" fmla="*/ 316931 h 459046"/>
                <a:gd name="connsiteX7" fmla="*/ 126799 w 541337"/>
                <a:gd name="connsiteY7" fmla="*/ 316055 h 459046"/>
                <a:gd name="connsiteX8" fmla="*/ 126490 w 541337"/>
                <a:gd name="connsiteY8" fmla="*/ 317296 h 459046"/>
                <a:gd name="connsiteX9" fmla="*/ 10021 w 541337"/>
                <a:gd name="connsiteY9" fmla="*/ 451124 h 459046"/>
                <a:gd name="connsiteX10" fmla="*/ 0 w 541337"/>
                <a:gd name="connsiteY10" fmla="*/ 459046 h 459046"/>
                <a:gd name="connsiteX11" fmla="*/ 0 w 541337"/>
                <a:gd name="connsiteY11" fmla="*/ 378902 h 459046"/>
                <a:gd name="connsiteX12" fmla="*/ 45257 w 541337"/>
                <a:gd name="connsiteY12" fmla="*/ 340213 h 459046"/>
                <a:gd name="connsiteX13" fmla="*/ 126490 w 541337"/>
                <a:gd name="connsiteY13" fmla="*/ 243141 h 459046"/>
                <a:gd name="connsiteX14" fmla="*/ 126863 w 541337"/>
                <a:gd name="connsiteY14" fmla="*/ 243890 h 459046"/>
                <a:gd name="connsiteX15" fmla="*/ 197319 w 541337"/>
                <a:gd name="connsiteY15" fmla="*/ 154413 h 459046"/>
                <a:gd name="connsiteX16" fmla="*/ 292368 w 541337"/>
                <a:gd name="connsiteY16" fmla="*/ 71030 h 459046"/>
                <a:gd name="connsiteX17" fmla="*/ 531522 w 541337"/>
                <a:gd name="connsiteY17" fmla="*/ 0 h 45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1337" h="459046">
                  <a:moveTo>
                    <a:pt x="531522" y="0"/>
                  </a:moveTo>
                  <a:lnTo>
                    <a:pt x="541337" y="700"/>
                  </a:lnTo>
                  <a:lnTo>
                    <a:pt x="541337" y="88679"/>
                  </a:lnTo>
                  <a:lnTo>
                    <a:pt x="531522" y="87501"/>
                  </a:lnTo>
                  <a:cubicBezTo>
                    <a:pt x="462535" y="87501"/>
                    <a:pt x="393549" y="103972"/>
                    <a:pt x="329161" y="136913"/>
                  </a:cubicBezTo>
                  <a:cubicBezTo>
                    <a:pt x="235134" y="182206"/>
                    <a:pt x="179945" y="250148"/>
                    <a:pt x="126799" y="318089"/>
                  </a:cubicBezTo>
                  <a:cubicBezTo>
                    <a:pt x="126799" y="318089"/>
                    <a:pt x="126799" y="318089"/>
                    <a:pt x="126799" y="316931"/>
                  </a:cubicBezTo>
                  <a:lnTo>
                    <a:pt x="126799" y="316055"/>
                  </a:lnTo>
                  <a:lnTo>
                    <a:pt x="126490" y="317296"/>
                  </a:lnTo>
                  <a:cubicBezTo>
                    <a:pt x="91126" y="363643"/>
                    <a:pt x="55763" y="409991"/>
                    <a:pt x="10021" y="451124"/>
                  </a:cubicBezTo>
                  <a:lnTo>
                    <a:pt x="0" y="459046"/>
                  </a:lnTo>
                  <a:lnTo>
                    <a:pt x="0" y="378902"/>
                  </a:lnTo>
                  <a:lnTo>
                    <a:pt x="45257" y="340213"/>
                  </a:lnTo>
                  <a:cubicBezTo>
                    <a:pt x="76776" y="309057"/>
                    <a:pt x="101889" y="276099"/>
                    <a:pt x="126490" y="243141"/>
                  </a:cubicBezTo>
                  <a:lnTo>
                    <a:pt x="126863" y="243890"/>
                  </a:lnTo>
                  <a:lnTo>
                    <a:pt x="197319" y="154413"/>
                  </a:lnTo>
                  <a:cubicBezTo>
                    <a:pt x="223381" y="125074"/>
                    <a:pt x="253531" y="96765"/>
                    <a:pt x="292368" y="71030"/>
                  </a:cubicBezTo>
                  <a:cubicBezTo>
                    <a:pt x="364931" y="23677"/>
                    <a:pt x="448227" y="0"/>
                    <a:pt x="531522" y="0"/>
                  </a:cubicBez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GB"/>
            </a:p>
          </p:txBody>
        </p:sp>
      </p:grpSp>
      <p:grpSp>
        <p:nvGrpSpPr>
          <p:cNvPr id="5" name="Group 4">
            <a:extLst>
              <a:ext uri="{FF2B5EF4-FFF2-40B4-BE49-F238E27FC236}">
                <a16:creationId xmlns:a16="http://schemas.microsoft.com/office/drawing/2014/main" id="{4A911832-4EB2-4EE2-8727-84273FF03B36}"/>
              </a:ext>
            </a:extLst>
          </p:cNvPr>
          <p:cNvGrpSpPr/>
          <p:nvPr userDrawn="1"/>
        </p:nvGrpSpPr>
        <p:grpSpPr>
          <a:xfrm>
            <a:off x="-1" y="5024029"/>
            <a:ext cx="1300164" cy="563613"/>
            <a:chOff x="-1" y="5024029"/>
            <a:chExt cx="1300164" cy="563613"/>
          </a:xfrm>
        </p:grpSpPr>
        <p:sp>
          <p:nvSpPr>
            <p:cNvPr id="31" name="Freeform: Shape 30">
              <a:extLst>
                <a:ext uri="{FF2B5EF4-FFF2-40B4-BE49-F238E27FC236}">
                  <a16:creationId xmlns:a16="http://schemas.microsoft.com/office/drawing/2014/main" id="{A876D558-7FA6-45A8-9112-E8EEE3FB765D}"/>
                </a:ext>
              </a:extLst>
            </p:cNvPr>
            <p:cNvSpPr>
              <a:spLocks/>
            </p:cNvSpPr>
            <p:nvPr userDrawn="1"/>
          </p:nvSpPr>
          <p:spPr bwMode="auto">
            <a:xfrm rot="10800000">
              <a:off x="0" y="5024029"/>
              <a:ext cx="1300163" cy="562448"/>
            </a:xfrm>
            <a:custGeom>
              <a:avLst/>
              <a:gdLst>
                <a:gd name="connsiteX0" fmla="*/ 247185 w 1300163"/>
                <a:gd name="connsiteY0" fmla="*/ 562448 h 562448"/>
                <a:gd name="connsiteX1" fmla="*/ 246586 w 1300163"/>
                <a:gd name="connsiteY1" fmla="*/ 562403 h 562448"/>
                <a:gd name="connsiteX2" fmla="*/ 245987 w 1300163"/>
                <a:gd name="connsiteY2" fmla="*/ 562448 h 562448"/>
                <a:gd name="connsiteX3" fmla="*/ 245987 w 1300163"/>
                <a:gd name="connsiteY3" fmla="*/ 562358 h 562448"/>
                <a:gd name="connsiteX4" fmla="*/ 182366 w 1300163"/>
                <a:gd name="connsiteY4" fmla="*/ 557565 h 562448"/>
                <a:gd name="connsiteX5" fmla="*/ 7500 w 1300163"/>
                <a:gd name="connsiteY5" fmla="*/ 490486 h 562448"/>
                <a:gd name="connsiteX6" fmla="*/ 0 w 1300163"/>
                <a:gd name="connsiteY6" fmla="*/ 484633 h 562448"/>
                <a:gd name="connsiteX7" fmla="*/ 0 w 1300163"/>
                <a:gd name="connsiteY7" fmla="*/ 399586 h 562448"/>
                <a:gd name="connsiteX8" fmla="*/ 42326 w 1300163"/>
                <a:gd name="connsiteY8" fmla="*/ 424692 h 562448"/>
                <a:gd name="connsiteX9" fmla="*/ 193858 w 1300163"/>
                <a:gd name="connsiteY9" fmla="*/ 472688 h 562448"/>
                <a:gd name="connsiteX10" fmla="*/ 246441 w 1300163"/>
                <a:gd name="connsiteY10" fmla="*/ 476046 h 562448"/>
                <a:gd name="connsiteX11" fmla="*/ 298143 w 1300163"/>
                <a:gd name="connsiteY11" fmla="*/ 472670 h 562448"/>
                <a:gd name="connsiteX12" fmla="*/ 450770 w 1300163"/>
                <a:gd name="connsiteY12" fmla="*/ 424664 h 562448"/>
                <a:gd name="connsiteX13" fmla="*/ 817334 w 1300163"/>
                <a:gd name="connsiteY13" fmla="*/ 70949 h 562448"/>
                <a:gd name="connsiteX14" fmla="*/ 1296528 w 1300163"/>
                <a:gd name="connsiteY14" fmla="*/ 70949 h 562448"/>
                <a:gd name="connsiteX15" fmla="*/ 1300163 w 1300163"/>
                <a:gd name="connsiteY15" fmla="*/ 73726 h 562448"/>
                <a:gd name="connsiteX16" fmla="*/ 1300163 w 1300163"/>
                <a:gd name="connsiteY16" fmla="*/ 159183 h 562448"/>
                <a:gd name="connsiteX17" fmla="*/ 1259667 w 1300163"/>
                <a:gd name="connsiteY17" fmla="*/ 134700 h 562448"/>
                <a:gd name="connsiteX18" fmla="*/ 854195 w 1300163"/>
                <a:gd name="connsiteY18" fmla="*/ 134700 h 562448"/>
                <a:gd name="connsiteX19" fmla="*/ 485584 w 1300163"/>
                <a:gd name="connsiteY19" fmla="*/ 490471 h 562448"/>
                <a:gd name="connsiteX20" fmla="*/ 310781 w 1300163"/>
                <a:gd name="connsiteY20" fmla="*/ 557564 h 562448"/>
                <a:gd name="connsiteX21" fmla="*/ 247213 w 1300163"/>
                <a:gd name="connsiteY21" fmla="*/ 562356 h 56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0163" h="562448">
                  <a:moveTo>
                    <a:pt x="247185" y="562448"/>
                  </a:moveTo>
                  <a:lnTo>
                    <a:pt x="246586" y="562403"/>
                  </a:lnTo>
                  <a:lnTo>
                    <a:pt x="245987" y="562448"/>
                  </a:lnTo>
                  <a:lnTo>
                    <a:pt x="245987" y="562358"/>
                  </a:lnTo>
                  <a:lnTo>
                    <a:pt x="182366" y="557565"/>
                  </a:lnTo>
                  <a:cubicBezTo>
                    <a:pt x="118892" y="547927"/>
                    <a:pt x="59739" y="524411"/>
                    <a:pt x="7500" y="490486"/>
                  </a:cubicBezTo>
                  <a:lnTo>
                    <a:pt x="0" y="484633"/>
                  </a:lnTo>
                  <a:lnTo>
                    <a:pt x="0" y="399586"/>
                  </a:lnTo>
                  <a:lnTo>
                    <a:pt x="42326" y="424692"/>
                  </a:lnTo>
                  <a:cubicBezTo>
                    <a:pt x="89956" y="449365"/>
                    <a:pt x="141042" y="465942"/>
                    <a:pt x="193858" y="472688"/>
                  </a:cubicBezTo>
                  <a:lnTo>
                    <a:pt x="246441" y="476046"/>
                  </a:lnTo>
                  <a:lnTo>
                    <a:pt x="298143" y="472670"/>
                  </a:lnTo>
                  <a:cubicBezTo>
                    <a:pt x="350170" y="465922"/>
                    <a:pt x="401622" y="449342"/>
                    <a:pt x="450770" y="424664"/>
                  </a:cubicBezTo>
                  <a:cubicBezTo>
                    <a:pt x="643268" y="328009"/>
                    <a:pt x="653507" y="177886"/>
                    <a:pt x="817334" y="70949"/>
                  </a:cubicBezTo>
                  <a:cubicBezTo>
                    <a:pt x="962730" y="-23650"/>
                    <a:pt x="1151132" y="-23650"/>
                    <a:pt x="1296528" y="70949"/>
                  </a:cubicBezTo>
                  <a:lnTo>
                    <a:pt x="1300163" y="73726"/>
                  </a:lnTo>
                  <a:lnTo>
                    <a:pt x="1300163" y="159183"/>
                  </a:lnTo>
                  <a:lnTo>
                    <a:pt x="1259667" y="134700"/>
                  </a:lnTo>
                  <a:cubicBezTo>
                    <a:pt x="1130653" y="70949"/>
                    <a:pt x="983209" y="70949"/>
                    <a:pt x="854195" y="134700"/>
                  </a:cubicBezTo>
                  <a:cubicBezTo>
                    <a:pt x="673985" y="225185"/>
                    <a:pt x="639172" y="387647"/>
                    <a:pt x="485584" y="490471"/>
                  </a:cubicBezTo>
                  <a:cubicBezTo>
                    <a:pt x="433364" y="524403"/>
                    <a:pt x="374232" y="547925"/>
                    <a:pt x="310781" y="557564"/>
                  </a:cubicBezTo>
                  <a:lnTo>
                    <a:pt x="247213" y="562356"/>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32" name="Freeform: Shape 31">
              <a:extLst>
                <a:ext uri="{FF2B5EF4-FFF2-40B4-BE49-F238E27FC236}">
                  <a16:creationId xmlns:a16="http://schemas.microsoft.com/office/drawing/2014/main" id="{69B78793-68C6-4AD9-ADC6-46C77C096CBC}"/>
                </a:ext>
              </a:extLst>
            </p:cNvPr>
            <p:cNvSpPr>
              <a:spLocks/>
            </p:cNvSpPr>
            <p:nvPr/>
          </p:nvSpPr>
          <p:spPr bwMode="auto">
            <a:xfrm>
              <a:off x="0" y="5057007"/>
              <a:ext cx="1300163" cy="502156"/>
            </a:xfrm>
            <a:custGeom>
              <a:avLst/>
              <a:gdLst>
                <a:gd name="connsiteX0" fmla="*/ 466578 w 1300163"/>
                <a:gd name="connsiteY0" fmla="*/ 100432 h 502156"/>
                <a:gd name="connsiteX1" fmla="*/ 505551 w 1300163"/>
                <a:gd name="connsiteY1" fmla="*/ 100432 h 502156"/>
                <a:gd name="connsiteX2" fmla="*/ 516044 w 1300163"/>
                <a:gd name="connsiteY2" fmla="*/ 410719 h 502156"/>
                <a:gd name="connsiteX3" fmla="*/ 515585 w 1300163"/>
                <a:gd name="connsiteY3" fmla="*/ 410719 h 502156"/>
                <a:gd name="connsiteX4" fmla="*/ 516045 w 1300163"/>
                <a:gd name="connsiteY4" fmla="*/ 411468 h 502156"/>
                <a:gd name="connsiteX5" fmla="*/ 486065 w 1300163"/>
                <a:gd name="connsiteY5" fmla="*/ 431704 h 502156"/>
                <a:gd name="connsiteX6" fmla="*/ 456085 w 1300163"/>
                <a:gd name="connsiteY6" fmla="*/ 411468 h 502156"/>
                <a:gd name="connsiteX7" fmla="*/ 456545 w 1300163"/>
                <a:gd name="connsiteY7" fmla="*/ 410719 h 502156"/>
                <a:gd name="connsiteX8" fmla="*/ 456085 w 1300163"/>
                <a:gd name="connsiteY8" fmla="*/ 410719 h 502156"/>
                <a:gd name="connsiteX9" fmla="*/ 0 w 1300163"/>
                <a:gd name="connsiteY9" fmla="*/ 100432 h 502156"/>
                <a:gd name="connsiteX10" fmla="*/ 19884 w 1300163"/>
                <a:gd name="connsiteY10" fmla="*/ 100432 h 502156"/>
                <a:gd name="connsiteX11" fmla="*/ 30377 w 1300163"/>
                <a:gd name="connsiteY11" fmla="*/ 410719 h 502156"/>
                <a:gd name="connsiteX12" fmla="*/ 29917 w 1300163"/>
                <a:gd name="connsiteY12" fmla="*/ 410719 h 502156"/>
                <a:gd name="connsiteX13" fmla="*/ 30377 w 1300163"/>
                <a:gd name="connsiteY13" fmla="*/ 411468 h 502156"/>
                <a:gd name="connsiteX14" fmla="*/ 398 w 1300163"/>
                <a:gd name="connsiteY14" fmla="*/ 431704 h 502156"/>
                <a:gd name="connsiteX15" fmla="*/ 0 w 1300163"/>
                <a:gd name="connsiteY15" fmla="*/ 431593 h 502156"/>
                <a:gd name="connsiteX16" fmla="*/ 1300163 w 1300163"/>
                <a:gd name="connsiteY16" fmla="*/ 73822 h 502156"/>
                <a:gd name="connsiteX17" fmla="*/ 1300163 w 1300163"/>
                <a:gd name="connsiteY17" fmla="*/ 403224 h 502156"/>
                <a:gd name="connsiteX18" fmla="*/ 1285018 w 1300163"/>
                <a:gd name="connsiteY18" fmla="*/ 403224 h 502156"/>
                <a:gd name="connsiteX19" fmla="*/ 1274525 w 1300163"/>
                <a:gd name="connsiteY19" fmla="*/ 91438 h 502156"/>
                <a:gd name="connsiteX20" fmla="*/ 1276881 w 1300163"/>
                <a:gd name="connsiteY20" fmla="*/ 83853 h 502156"/>
                <a:gd name="connsiteX21" fmla="*/ 819586 w 1300163"/>
                <a:gd name="connsiteY21" fmla="*/ 71951 h 502156"/>
                <a:gd name="connsiteX22" fmla="*/ 846519 w 1300163"/>
                <a:gd name="connsiteY22" fmla="*/ 83853 h 502156"/>
                <a:gd name="connsiteX23" fmla="*/ 848816 w 1300163"/>
                <a:gd name="connsiteY23" fmla="*/ 91438 h 502156"/>
                <a:gd name="connsiteX24" fmla="*/ 838324 w 1300163"/>
                <a:gd name="connsiteY24" fmla="*/ 403224 h 502156"/>
                <a:gd name="connsiteX25" fmla="*/ 799350 w 1300163"/>
                <a:gd name="connsiteY25" fmla="*/ 403224 h 502156"/>
                <a:gd name="connsiteX26" fmla="*/ 790356 w 1300163"/>
                <a:gd name="connsiteY26" fmla="*/ 91438 h 502156"/>
                <a:gd name="connsiteX27" fmla="*/ 792653 w 1300163"/>
                <a:gd name="connsiteY27" fmla="*/ 83853 h 502156"/>
                <a:gd name="connsiteX28" fmla="*/ 819586 w 1300163"/>
                <a:gd name="connsiteY28" fmla="*/ 71951 h 502156"/>
                <a:gd name="connsiteX29" fmla="*/ 304689 w 1300163"/>
                <a:gd name="connsiteY29" fmla="*/ 20986 h 502156"/>
                <a:gd name="connsiteX30" fmla="*/ 343662 w 1300163"/>
                <a:gd name="connsiteY30" fmla="*/ 20986 h 502156"/>
                <a:gd name="connsiteX31" fmla="*/ 360151 w 1300163"/>
                <a:gd name="connsiteY31" fmla="*/ 476674 h 502156"/>
                <a:gd name="connsiteX32" fmla="*/ 359220 w 1300163"/>
                <a:gd name="connsiteY32" fmla="*/ 476674 h 502156"/>
                <a:gd name="connsiteX33" fmla="*/ 360151 w 1300163"/>
                <a:gd name="connsiteY33" fmla="*/ 478173 h 502156"/>
                <a:gd name="connsiteX34" fmla="*/ 324176 w 1300163"/>
                <a:gd name="connsiteY34" fmla="*/ 502156 h 502156"/>
                <a:gd name="connsiteX35" fmla="*/ 288200 w 1300163"/>
                <a:gd name="connsiteY35" fmla="*/ 478173 h 502156"/>
                <a:gd name="connsiteX36" fmla="*/ 289132 w 1300163"/>
                <a:gd name="connsiteY36" fmla="*/ 476674 h 502156"/>
                <a:gd name="connsiteX37" fmla="*/ 288200 w 1300163"/>
                <a:gd name="connsiteY37" fmla="*/ 476674 h 502156"/>
                <a:gd name="connsiteX38" fmla="*/ 142800 w 1300163"/>
                <a:gd name="connsiteY38" fmla="*/ 20986 h 502156"/>
                <a:gd name="connsiteX39" fmla="*/ 181773 w 1300163"/>
                <a:gd name="connsiteY39" fmla="*/ 20986 h 502156"/>
                <a:gd name="connsiteX40" fmla="*/ 198262 w 1300163"/>
                <a:gd name="connsiteY40" fmla="*/ 476674 h 502156"/>
                <a:gd name="connsiteX41" fmla="*/ 197331 w 1300163"/>
                <a:gd name="connsiteY41" fmla="*/ 476674 h 502156"/>
                <a:gd name="connsiteX42" fmla="*/ 198263 w 1300163"/>
                <a:gd name="connsiteY42" fmla="*/ 478173 h 502156"/>
                <a:gd name="connsiteX43" fmla="*/ 162287 w 1300163"/>
                <a:gd name="connsiteY43" fmla="*/ 502156 h 502156"/>
                <a:gd name="connsiteX44" fmla="*/ 126311 w 1300163"/>
                <a:gd name="connsiteY44" fmla="*/ 478173 h 502156"/>
                <a:gd name="connsiteX45" fmla="*/ 127243 w 1300163"/>
                <a:gd name="connsiteY45" fmla="*/ 476674 h 502156"/>
                <a:gd name="connsiteX46" fmla="*/ 126311 w 1300163"/>
                <a:gd name="connsiteY46" fmla="*/ 476674 h 502156"/>
                <a:gd name="connsiteX47" fmla="*/ 1142616 w 1300163"/>
                <a:gd name="connsiteY47" fmla="*/ 0 h 502156"/>
                <a:gd name="connsiteX48" fmla="*/ 1178591 w 1300163"/>
                <a:gd name="connsiteY48" fmla="*/ 24734 h 502156"/>
                <a:gd name="connsiteX49" fmla="*/ 1178371 w 1300163"/>
                <a:gd name="connsiteY49" fmla="*/ 25483 h 502156"/>
                <a:gd name="connsiteX50" fmla="*/ 1178591 w 1300163"/>
                <a:gd name="connsiteY50" fmla="*/ 25483 h 502156"/>
                <a:gd name="connsiteX51" fmla="*/ 1162102 w 1300163"/>
                <a:gd name="connsiteY51" fmla="*/ 482669 h 502156"/>
                <a:gd name="connsiteX52" fmla="*/ 1123129 w 1300163"/>
                <a:gd name="connsiteY52" fmla="*/ 482669 h 502156"/>
                <a:gd name="connsiteX53" fmla="*/ 1106640 w 1300163"/>
                <a:gd name="connsiteY53" fmla="*/ 25483 h 502156"/>
                <a:gd name="connsiteX54" fmla="*/ 1106860 w 1300163"/>
                <a:gd name="connsiteY54" fmla="*/ 25483 h 502156"/>
                <a:gd name="connsiteX55" fmla="*/ 1106640 w 1300163"/>
                <a:gd name="connsiteY55" fmla="*/ 24734 h 502156"/>
                <a:gd name="connsiteX56" fmla="*/ 1142616 w 1300163"/>
                <a:gd name="connsiteY56" fmla="*/ 0 h 502156"/>
                <a:gd name="connsiteX57" fmla="*/ 980727 w 1300163"/>
                <a:gd name="connsiteY57" fmla="*/ 0 h 502156"/>
                <a:gd name="connsiteX58" fmla="*/ 1016702 w 1300163"/>
                <a:gd name="connsiteY58" fmla="*/ 24734 h 502156"/>
                <a:gd name="connsiteX59" fmla="*/ 1016482 w 1300163"/>
                <a:gd name="connsiteY59" fmla="*/ 25483 h 502156"/>
                <a:gd name="connsiteX60" fmla="*/ 1016702 w 1300163"/>
                <a:gd name="connsiteY60" fmla="*/ 25483 h 502156"/>
                <a:gd name="connsiteX61" fmla="*/ 1000213 w 1300163"/>
                <a:gd name="connsiteY61" fmla="*/ 482669 h 502156"/>
                <a:gd name="connsiteX62" fmla="*/ 961240 w 1300163"/>
                <a:gd name="connsiteY62" fmla="*/ 482669 h 502156"/>
                <a:gd name="connsiteX63" fmla="*/ 944751 w 1300163"/>
                <a:gd name="connsiteY63" fmla="*/ 25483 h 502156"/>
                <a:gd name="connsiteX64" fmla="*/ 944971 w 1300163"/>
                <a:gd name="connsiteY64" fmla="*/ 25483 h 502156"/>
                <a:gd name="connsiteX65" fmla="*/ 944751 w 1300163"/>
                <a:gd name="connsiteY65" fmla="*/ 24734 h 502156"/>
                <a:gd name="connsiteX66" fmla="*/ 980727 w 1300163"/>
                <a:gd name="connsiteY66" fmla="*/ 0 h 50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300163" h="502156">
                  <a:moveTo>
                    <a:pt x="466578" y="100432"/>
                  </a:moveTo>
                  <a:lnTo>
                    <a:pt x="505551" y="100432"/>
                  </a:lnTo>
                  <a:lnTo>
                    <a:pt x="516044" y="410719"/>
                  </a:lnTo>
                  <a:lnTo>
                    <a:pt x="515585" y="410719"/>
                  </a:lnTo>
                  <a:lnTo>
                    <a:pt x="516045" y="411468"/>
                  </a:lnTo>
                  <a:cubicBezTo>
                    <a:pt x="516045" y="422644"/>
                    <a:pt x="502622" y="431704"/>
                    <a:pt x="486065" y="431704"/>
                  </a:cubicBezTo>
                  <a:cubicBezTo>
                    <a:pt x="469508" y="431704"/>
                    <a:pt x="456085" y="422644"/>
                    <a:pt x="456085" y="411468"/>
                  </a:cubicBezTo>
                  <a:lnTo>
                    <a:pt x="456545" y="410719"/>
                  </a:lnTo>
                  <a:lnTo>
                    <a:pt x="456085" y="410719"/>
                  </a:lnTo>
                  <a:close/>
                  <a:moveTo>
                    <a:pt x="0" y="100432"/>
                  </a:moveTo>
                  <a:lnTo>
                    <a:pt x="19884" y="100432"/>
                  </a:lnTo>
                  <a:lnTo>
                    <a:pt x="30377" y="410719"/>
                  </a:lnTo>
                  <a:lnTo>
                    <a:pt x="29917" y="410719"/>
                  </a:lnTo>
                  <a:lnTo>
                    <a:pt x="30377" y="411468"/>
                  </a:lnTo>
                  <a:cubicBezTo>
                    <a:pt x="30377" y="422644"/>
                    <a:pt x="16955" y="431704"/>
                    <a:pt x="398" y="431704"/>
                  </a:cubicBezTo>
                  <a:lnTo>
                    <a:pt x="0" y="431593"/>
                  </a:lnTo>
                  <a:close/>
                  <a:moveTo>
                    <a:pt x="1300163" y="73822"/>
                  </a:moveTo>
                  <a:lnTo>
                    <a:pt x="1300163" y="403224"/>
                  </a:lnTo>
                  <a:lnTo>
                    <a:pt x="1285018" y="403224"/>
                  </a:lnTo>
                  <a:lnTo>
                    <a:pt x="1274525" y="91438"/>
                  </a:lnTo>
                  <a:lnTo>
                    <a:pt x="1276881" y="83853"/>
                  </a:lnTo>
                  <a:close/>
                  <a:moveTo>
                    <a:pt x="819586" y="71951"/>
                  </a:moveTo>
                  <a:cubicBezTo>
                    <a:pt x="831694" y="71951"/>
                    <a:pt x="842082" y="76859"/>
                    <a:pt x="846519" y="83853"/>
                  </a:cubicBezTo>
                  <a:lnTo>
                    <a:pt x="848816" y="91438"/>
                  </a:lnTo>
                  <a:lnTo>
                    <a:pt x="838324" y="403224"/>
                  </a:lnTo>
                  <a:lnTo>
                    <a:pt x="799350" y="403224"/>
                  </a:lnTo>
                  <a:lnTo>
                    <a:pt x="790356" y="91438"/>
                  </a:lnTo>
                  <a:lnTo>
                    <a:pt x="792653" y="83853"/>
                  </a:lnTo>
                  <a:cubicBezTo>
                    <a:pt x="797091" y="76859"/>
                    <a:pt x="807479" y="71951"/>
                    <a:pt x="819586" y="71951"/>
                  </a:cubicBezTo>
                  <a:close/>
                  <a:moveTo>
                    <a:pt x="304689" y="20986"/>
                  </a:moveTo>
                  <a:lnTo>
                    <a:pt x="343662" y="20986"/>
                  </a:lnTo>
                  <a:lnTo>
                    <a:pt x="360151" y="476674"/>
                  </a:lnTo>
                  <a:lnTo>
                    <a:pt x="359220" y="476674"/>
                  </a:lnTo>
                  <a:lnTo>
                    <a:pt x="360151" y="478173"/>
                  </a:lnTo>
                  <a:cubicBezTo>
                    <a:pt x="360151" y="491418"/>
                    <a:pt x="344045" y="502156"/>
                    <a:pt x="324176" y="502156"/>
                  </a:cubicBezTo>
                  <a:cubicBezTo>
                    <a:pt x="304307" y="502156"/>
                    <a:pt x="288200" y="491418"/>
                    <a:pt x="288200" y="478173"/>
                  </a:cubicBezTo>
                  <a:lnTo>
                    <a:pt x="289132" y="476674"/>
                  </a:lnTo>
                  <a:lnTo>
                    <a:pt x="288200" y="476674"/>
                  </a:lnTo>
                  <a:close/>
                  <a:moveTo>
                    <a:pt x="142800" y="20986"/>
                  </a:moveTo>
                  <a:lnTo>
                    <a:pt x="181773" y="20986"/>
                  </a:lnTo>
                  <a:lnTo>
                    <a:pt x="198262" y="476674"/>
                  </a:lnTo>
                  <a:lnTo>
                    <a:pt x="197331" y="476674"/>
                  </a:lnTo>
                  <a:lnTo>
                    <a:pt x="198263" y="478173"/>
                  </a:lnTo>
                  <a:cubicBezTo>
                    <a:pt x="198263" y="491418"/>
                    <a:pt x="182156" y="502156"/>
                    <a:pt x="162287" y="502156"/>
                  </a:cubicBezTo>
                  <a:cubicBezTo>
                    <a:pt x="142418" y="502156"/>
                    <a:pt x="126311" y="491418"/>
                    <a:pt x="126311" y="478173"/>
                  </a:cubicBezTo>
                  <a:lnTo>
                    <a:pt x="127243" y="476674"/>
                  </a:lnTo>
                  <a:lnTo>
                    <a:pt x="126311" y="476674"/>
                  </a:lnTo>
                  <a:close/>
                  <a:moveTo>
                    <a:pt x="1142616" y="0"/>
                  </a:moveTo>
                  <a:cubicBezTo>
                    <a:pt x="1162484" y="0"/>
                    <a:pt x="1178591" y="11074"/>
                    <a:pt x="1178591" y="24734"/>
                  </a:cubicBezTo>
                  <a:lnTo>
                    <a:pt x="1178371" y="25483"/>
                  </a:lnTo>
                  <a:lnTo>
                    <a:pt x="1178591" y="25483"/>
                  </a:lnTo>
                  <a:lnTo>
                    <a:pt x="1162102" y="482669"/>
                  </a:lnTo>
                  <a:lnTo>
                    <a:pt x="1123129" y="482669"/>
                  </a:lnTo>
                  <a:lnTo>
                    <a:pt x="1106640" y="25483"/>
                  </a:lnTo>
                  <a:lnTo>
                    <a:pt x="1106860" y="25483"/>
                  </a:lnTo>
                  <a:lnTo>
                    <a:pt x="1106640" y="24734"/>
                  </a:lnTo>
                  <a:cubicBezTo>
                    <a:pt x="1106640" y="11074"/>
                    <a:pt x="1122747" y="0"/>
                    <a:pt x="1142616" y="0"/>
                  </a:cubicBezTo>
                  <a:close/>
                  <a:moveTo>
                    <a:pt x="980727" y="0"/>
                  </a:moveTo>
                  <a:cubicBezTo>
                    <a:pt x="1000595" y="0"/>
                    <a:pt x="1016702" y="11074"/>
                    <a:pt x="1016702" y="24734"/>
                  </a:cubicBezTo>
                  <a:lnTo>
                    <a:pt x="1016482" y="25483"/>
                  </a:lnTo>
                  <a:lnTo>
                    <a:pt x="1016702" y="25483"/>
                  </a:lnTo>
                  <a:lnTo>
                    <a:pt x="1000213" y="482669"/>
                  </a:lnTo>
                  <a:lnTo>
                    <a:pt x="961240" y="482669"/>
                  </a:lnTo>
                  <a:lnTo>
                    <a:pt x="944751" y="25483"/>
                  </a:lnTo>
                  <a:lnTo>
                    <a:pt x="944971" y="25483"/>
                  </a:lnTo>
                  <a:lnTo>
                    <a:pt x="944751" y="24734"/>
                  </a:lnTo>
                  <a:cubicBezTo>
                    <a:pt x="944751" y="11074"/>
                    <a:pt x="960858" y="0"/>
                    <a:pt x="980727" y="0"/>
                  </a:cubicBez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33" name="Freeform: Shape 32">
              <a:extLst>
                <a:ext uri="{FF2B5EF4-FFF2-40B4-BE49-F238E27FC236}">
                  <a16:creationId xmlns:a16="http://schemas.microsoft.com/office/drawing/2014/main" id="{2AB010D0-5C2C-4D62-94DC-1FF1B0F6C23A}"/>
                </a:ext>
              </a:extLst>
            </p:cNvPr>
            <p:cNvSpPr>
              <a:spLocks noChangeArrowheads="1"/>
            </p:cNvSpPr>
            <p:nvPr/>
          </p:nvSpPr>
          <p:spPr bwMode="auto">
            <a:xfrm rot="10800000">
              <a:off x="-1" y="5076493"/>
              <a:ext cx="1300164" cy="466180"/>
            </a:xfrm>
            <a:custGeom>
              <a:avLst/>
              <a:gdLst>
                <a:gd name="connsiteX0" fmla="*/ 0 w 1300164"/>
                <a:gd name="connsiteY0" fmla="*/ 249112 h 466180"/>
                <a:gd name="connsiteX1" fmla="*/ 0 w 1300164"/>
                <a:gd name="connsiteY1" fmla="*/ 65955 h 466180"/>
                <a:gd name="connsiteX2" fmla="*/ 15146 w 1300164"/>
                <a:gd name="connsiteY2" fmla="*/ 65955 h 466180"/>
                <a:gd name="connsiteX3" fmla="*/ 21142 w 1300164"/>
                <a:gd name="connsiteY3" fmla="*/ 232341 h 466180"/>
                <a:gd name="connsiteX4" fmla="*/ 20684 w 1300164"/>
                <a:gd name="connsiteY4" fmla="*/ 232341 h 466180"/>
                <a:gd name="connsiteX5" fmla="*/ 21142 w 1300164"/>
                <a:gd name="connsiteY5" fmla="*/ 233090 h 466180"/>
                <a:gd name="connsiteX6" fmla="*/ 13678 w 1300164"/>
                <a:gd name="connsiteY6" fmla="*/ 245279 h 466180"/>
                <a:gd name="connsiteX7" fmla="*/ 482076 w 1300164"/>
                <a:gd name="connsiteY7" fmla="*/ 250328 h 466180"/>
                <a:gd name="connsiteX8" fmla="*/ 457343 w 1300164"/>
                <a:gd name="connsiteY8" fmla="*/ 233090 h 466180"/>
                <a:gd name="connsiteX9" fmla="*/ 457788 w 1300164"/>
                <a:gd name="connsiteY9" fmla="*/ 232341 h 466180"/>
                <a:gd name="connsiteX10" fmla="*/ 457343 w 1300164"/>
                <a:gd name="connsiteY10" fmla="*/ 232341 h 466180"/>
                <a:gd name="connsiteX11" fmla="*/ 461840 w 1300164"/>
                <a:gd name="connsiteY11" fmla="*/ 65955 h 466180"/>
                <a:gd name="connsiteX12" fmla="*/ 500813 w 1300164"/>
                <a:gd name="connsiteY12" fmla="*/ 65955 h 466180"/>
                <a:gd name="connsiteX13" fmla="*/ 506809 w 1300164"/>
                <a:gd name="connsiteY13" fmla="*/ 232341 h 466180"/>
                <a:gd name="connsiteX14" fmla="*/ 506364 w 1300164"/>
                <a:gd name="connsiteY14" fmla="*/ 232341 h 466180"/>
                <a:gd name="connsiteX15" fmla="*/ 506809 w 1300164"/>
                <a:gd name="connsiteY15" fmla="*/ 233090 h 466180"/>
                <a:gd name="connsiteX16" fmla="*/ 482076 w 1300164"/>
                <a:gd name="connsiteY16" fmla="*/ 250328 h 466180"/>
                <a:gd name="connsiteX17" fmla="*/ 157548 w 1300164"/>
                <a:gd name="connsiteY17" fmla="*/ 281806 h 466180"/>
                <a:gd name="connsiteX18" fmla="*/ 136349 w 1300164"/>
                <a:gd name="connsiteY18" fmla="*/ 276099 h 466180"/>
                <a:gd name="connsiteX19" fmla="*/ 128524 w 1300164"/>
                <a:gd name="connsiteY19" fmla="*/ 263819 h 466180"/>
                <a:gd name="connsiteX20" fmla="*/ 127569 w 1300164"/>
                <a:gd name="connsiteY20" fmla="*/ 263819 h 466180"/>
                <a:gd name="connsiteX21" fmla="*/ 127625 w 1300164"/>
                <a:gd name="connsiteY21" fmla="*/ 262408 h 466180"/>
                <a:gd name="connsiteX22" fmla="*/ 127568 w 1300164"/>
                <a:gd name="connsiteY22" fmla="*/ 262320 h 466180"/>
                <a:gd name="connsiteX23" fmla="*/ 127632 w 1300164"/>
                <a:gd name="connsiteY23" fmla="*/ 262219 h 466180"/>
                <a:gd name="connsiteX24" fmla="*/ 138062 w 1300164"/>
                <a:gd name="connsiteY24" fmla="*/ 0 h 466180"/>
                <a:gd name="connsiteX25" fmla="*/ 178534 w 1300164"/>
                <a:gd name="connsiteY25" fmla="*/ 0 h 466180"/>
                <a:gd name="connsiteX26" fmla="*/ 187474 w 1300164"/>
                <a:gd name="connsiteY26" fmla="*/ 262235 h 466180"/>
                <a:gd name="connsiteX27" fmla="*/ 187528 w 1300164"/>
                <a:gd name="connsiteY27" fmla="*/ 262320 h 466180"/>
                <a:gd name="connsiteX28" fmla="*/ 187479 w 1300164"/>
                <a:gd name="connsiteY28" fmla="*/ 262396 h 466180"/>
                <a:gd name="connsiteX29" fmla="*/ 187528 w 1300164"/>
                <a:gd name="connsiteY29" fmla="*/ 263819 h 466180"/>
                <a:gd name="connsiteX30" fmla="*/ 186572 w 1300164"/>
                <a:gd name="connsiteY30" fmla="*/ 263819 h 466180"/>
                <a:gd name="connsiteX31" fmla="*/ 178747 w 1300164"/>
                <a:gd name="connsiteY31" fmla="*/ 276099 h 466180"/>
                <a:gd name="connsiteX32" fmla="*/ 157548 w 1300164"/>
                <a:gd name="connsiteY32" fmla="*/ 281806 h 466180"/>
                <a:gd name="connsiteX33" fmla="*/ 319437 w 1300164"/>
                <a:gd name="connsiteY33" fmla="*/ 281806 h 466180"/>
                <a:gd name="connsiteX34" fmla="*/ 298238 w 1300164"/>
                <a:gd name="connsiteY34" fmla="*/ 276099 h 466180"/>
                <a:gd name="connsiteX35" fmla="*/ 290413 w 1300164"/>
                <a:gd name="connsiteY35" fmla="*/ 263819 h 466180"/>
                <a:gd name="connsiteX36" fmla="*/ 289458 w 1300164"/>
                <a:gd name="connsiteY36" fmla="*/ 263819 h 466180"/>
                <a:gd name="connsiteX37" fmla="*/ 289514 w 1300164"/>
                <a:gd name="connsiteY37" fmla="*/ 262408 h 466180"/>
                <a:gd name="connsiteX38" fmla="*/ 289457 w 1300164"/>
                <a:gd name="connsiteY38" fmla="*/ 262320 h 466180"/>
                <a:gd name="connsiteX39" fmla="*/ 289521 w 1300164"/>
                <a:gd name="connsiteY39" fmla="*/ 262219 h 466180"/>
                <a:gd name="connsiteX40" fmla="*/ 299951 w 1300164"/>
                <a:gd name="connsiteY40" fmla="*/ 0 h 466180"/>
                <a:gd name="connsiteX41" fmla="*/ 340423 w 1300164"/>
                <a:gd name="connsiteY41" fmla="*/ 0 h 466180"/>
                <a:gd name="connsiteX42" fmla="*/ 349363 w 1300164"/>
                <a:gd name="connsiteY42" fmla="*/ 262235 h 466180"/>
                <a:gd name="connsiteX43" fmla="*/ 349417 w 1300164"/>
                <a:gd name="connsiteY43" fmla="*/ 262320 h 466180"/>
                <a:gd name="connsiteX44" fmla="*/ 349368 w 1300164"/>
                <a:gd name="connsiteY44" fmla="*/ 262396 h 466180"/>
                <a:gd name="connsiteX45" fmla="*/ 349417 w 1300164"/>
                <a:gd name="connsiteY45" fmla="*/ 263819 h 466180"/>
                <a:gd name="connsiteX46" fmla="*/ 348461 w 1300164"/>
                <a:gd name="connsiteY46" fmla="*/ 263819 h 466180"/>
                <a:gd name="connsiteX47" fmla="*/ 340636 w 1300164"/>
                <a:gd name="connsiteY47" fmla="*/ 276099 h 466180"/>
                <a:gd name="connsiteX48" fmla="*/ 319437 w 1300164"/>
                <a:gd name="connsiteY48" fmla="*/ 281806 h 466180"/>
                <a:gd name="connsiteX49" fmla="*/ 833585 w 1300164"/>
                <a:gd name="connsiteY49" fmla="*/ 403223 h 466180"/>
                <a:gd name="connsiteX50" fmla="*/ 794611 w 1300164"/>
                <a:gd name="connsiteY50" fmla="*/ 403223 h 466180"/>
                <a:gd name="connsiteX51" fmla="*/ 788616 w 1300164"/>
                <a:gd name="connsiteY51" fmla="*/ 235339 h 466180"/>
                <a:gd name="connsiteX52" fmla="*/ 789119 w 1300164"/>
                <a:gd name="connsiteY52" fmla="*/ 235339 h 466180"/>
                <a:gd name="connsiteX53" fmla="*/ 788616 w 1300164"/>
                <a:gd name="connsiteY53" fmla="*/ 234589 h 466180"/>
                <a:gd name="connsiteX54" fmla="*/ 814098 w 1300164"/>
                <a:gd name="connsiteY54" fmla="*/ 218849 h 466180"/>
                <a:gd name="connsiteX55" fmla="*/ 839581 w 1300164"/>
                <a:gd name="connsiteY55" fmla="*/ 234589 h 466180"/>
                <a:gd name="connsiteX56" fmla="*/ 839078 w 1300164"/>
                <a:gd name="connsiteY56" fmla="*/ 235339 h 466180"/>
                <a:gd name="connsiteX57" fmla="*/ 839581 w 1300164"/>
                <a:gd name="connsiteY57" fmla="*/ 235339 h 466180"/>
                <a:gd name="connsiteX58" fmla="*/ 1300164 w 1300164"/>
                <a:gd name="connsiteY58" fmla="*/ 403223 h 466180"/>
                <a:gd name="connsiteX59" fmla="*/ 1280279 w 1300164"/>
                <a:gd name="connsiteY59" fmla="*/ 403223 h 466180"/>
                <a:gd name="connsiteX60" fmla="*/ 1274283 w 1300164"/>
                <a:gd name="connsiteY60" fmla="*/ 235339 h 466180"/>
                <a:gd name="connsiteX61" fmla="*/ 1274786 w 1300164"/>
                <a:gd name="connsiteY61" fmla="*/ 235339 h 466180"/>
                <a:gd name="connsiteX62" fmla="*/ 1274283 w 1300164"/>
                <a:gd name="connsiteY62" fmla="*/ 234589 h 466180"/>
                <a:gd name="connsiteX63" fmla="*/ 1299766 w 1300164"/>
                <a:gd name="connsiteY63" fmla="*/ 218849 h 466180"/>
                <a:gd name="connsiteX64" fmla="*/ 1300164 w 1300164"/>
                <a:gd name="connsiteY64" fmla="*/ 218951 h 466180"/>
                <a:gd name="connsiteX65" fmla="*/ 995474 w 1300164"/>
                <a:gd name="connsiteY65" fmla="*/ 466180 h 466180"/>
                <a:gd name="connsiteX66" fmla="*/ 956501 w 1300164"/>
                <a:gd name="connsiteY66" fmla="*/ 466180 h 466180"/>
                <a:gd name="connsiteX67" fmla="*/ 946008 w 1300164"/>
                <a:gd name="connsiteY67" fmla="*/ 205360 h 466180"/>
                <a:gd name="connsiteX68" fmla="*/ 946007 w 1300164"/>
                <a:gd name="connsiteY68" fmla="*/ 205359 h 466180"/>
                <a:gd name="connsiteX69" fmla="*/ 975987 w 1300164"/>
                <a:gd name="connsiteY69" fmla="*/ 185872 h 466180"/>
                <a:gd name="connsiteX70" fmla="*/ 1005967 w 1300164"/>
                <a:gd name="connsiteY70" fmla="*/ 205359 h 466180"/>
                <a:gd name="connsiteX71" fmla="*/ 1157363 w 1300164"/>
                <a:gd name="connsiteY71" fmla="*/ 466180 h 466180"/>
                <a:gd name="connsiteX72" fmla="*/ 1118390 w 1300164"/>
                <a:gd name="connsiteY72" fmla="*/ 466180 h 466180"/>
                <a:gd name="connsiteX73" fmla="*/ 1107897 w 1300164"/>
                <a:gd name="connsiteY73" fmla="*/ 205359 h 466180"/>
                <a:gd name="connsiteX74" fmla="*/ 1137876 w 1300164"/>
                <a:gd name="connsiteY74" fmla="*/ 185872 h 466180"/>
                <a:gd name="connsiteX75" fmla="*/ 1167856 w 1300164"/>
                <a:gd name="connsiteY75" fmla="*/ 205359 h 46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300164" h="466180">
                  <a:moveTo>
                    <a:pt x="0" y="249112"/>
                  </a:moveTo>
                  <a:lnTo>
                    <a:pt x="0" y="65955"/>
                  </a:lnTo>
                  <a:lnTo>
                    <a:pt x="15146" y="65955"/>
                  </a:lnTo>
                  <a:lnTo>
                    <a:pt x="21142" y="232341"/>
                  </a:lnTo>
                  <a:lnTo>
                    <a:pt x="20684" y="232341"/>
                  </a:lnTo>
                  <a:lnTo>
                    <a:pt x="21142" y="233090"/>
                  </a:lnTo>
                  <a:cubicBezTo>
                    <a:pt x="21142" y="237850"/>
                    <a:pt x="18290" y="242160"/>
                    <a:pt x="13678" y="245279"/>
                  </a:cubicBezTo>
                  <a:close/>
                  <a:moveTo>
                    <a:pt x="482076" y="250328"/>
                  </a:moveTo>
                  <a:cubicBezTo>
                    <a:pt x="468416" y="250328"/>
                    <a:pt x="457343" y="242610"/>
                    <a:pt x="457343" y="233090"/>
                  </a:cubicBezTo>
                  <a:lnTo>
                    <a:pt x="457788" y="232341"/>
                  </a:lnTo>
                  <a:lnTo>
                    <a:pt x="457343" y="232341"/>
                  </a:lnTo>
                  <a:lnTo>
                    <a:pt x="461840" y="65955"/>
                  </a:lnTo>
                  <a:lnTo>
                    <a:pt x="500813" y="65955"/>
                  </a:lnTo>
                  <a:lnTo>
                    <a:pt x="506809" y="232341"/>
                  </a:lnTo>
                  <a:lnTo>
                    <a:pt x="506364" y="232341"/>
                  </a:lnTo>
                  <a:lnTo>
                    <a:pt x="506809" y="233090"/>
                  </a:lnTo>
                  <a:cubicBezTo>
                    <a:pt x="506809" y="242610"/>
                    <a:pt x="495736" y="250328"/>
                    <a:pt x="482076" y="250328"/>
                  </a:cubicBezTo>
                  <a:close/>
                  <a:moveTo>
                    <a:pt x="157548" y="281806"/>
                  </a:moveTo>
                  <a:cubicBezTo>
                    <a:pt x="149269" y="281806"/>
                    <a:pt x="141774" y="279625"/>
                    <a:pt x="136349" y="276099"/>
                  </a:cubicBezTo>
                  <a:lnTo>
                    <a:pt x="128524" y="263819"/>
                  </a:lnTo>
                  <a:lnTo>
                    <a:pt x="127569" y="263819"/>
                  </a:lnTo>
                  <a:lnTo>
                    <a:pt x="127625" y="262408"/>
                  </a:lnTo>
                  <a:lnTo>
                    <a:pt x="127568" y="262320"/>
                  </a:lnTo>
                  <a:lnTo>
                    <a:pt x="127632" y="262219"/>
                  </a:lnTo>
                  <a:lnTo>
                    <a:pt x="138062" y="0"/>
                  </a:lnTo>
                  <a:lnTo>
                    <a:pt x="178534" y="0"/>
                  </a:lnTo>
                  <a:lnTo>
                    <a:pt x="187474" y="262235"/>
                  </a:lnTo>
                  <a:lnTo>
                    <a:pt x="187528" y="262320"/>
                  </a:lnTo>
                  <a:lnTo>
                    <a:pt x="187479" y="262396"/>
                  </a:lnTo>
                  <a:lnTo>
                    <a:pt x="187528" y="263819"/>
                  </a:lnTo>
                  <a:lnTo>
                    <a:pt x="186572" y="263819"/>
                  </a:lnTo>
                  <a:lnTo>
                    <a:pt x="178747" y="276099"/>
                  </a:lnTo>
                  <a:cubicBezTo>
                    <a:pt x="173321" y="279625"/>
                    <a:pt x="165826" y="281806"/>
                    <a:pt x="157548" y="281806"/>
                  </a:cubicBezTo>
                  <a:close/>
                  <a:moveTo>
                    <a:pt x="319437" y="281806"/>
                  </a:moveTo>
                  <a:cubicBezTo>
                    <a:pt x="311158" y="281806"/>
                    <a:pt x="303663" y="279625"/>
                    <a:pt x="298238" y="276099"/>
                  </a:cubicBezTo>
                  <a:lnTo>
                    <a:pt x="290413" y="263819"/>
                  </a:lnTo>
                  <a:lnTo>
                    <a:pt x="289458" y="263819"/>
                  </a:lnTo>
                  <a:lnTo>
                    <a:pt x="289514" y="262408"/>
                  </a:lnTo>
                  <a:lnTo>
                    <a:pt x="289457" y="262320"/>
                  </a:lnTo>
                  <a:lnTo>
                    <a:pt x="289521" y="262219"/>
                  </a:lnTo>
                  <a:lnTo>
                    <a:pt x="299951" y="0"/>
                  </a:lnTo>
                  <a:lnTo>
                    <a:pt x="340423" y="0"/>
                  </a:lnTo>
                  <a:lnTo>
                    <a:pt x="349363" y="262235"/>
                  </a:lnTo>
                  <a:lnTo>
                    <a:pt x="349417" y="262320"/>
                  </a:lnTo>
                  <a:lnTo>
                    <a:pt x="349368" y="262396"/>
                  </a:lnTo>
                  <a:lnTo>
                    <a:pt x="349417" y="263819"/>
                  </a:lnTo>
                  <a:lnTo>
                    <a:pt x="348461" y="263819"/>
                  </a:lnTo>
                  <a:lnTo>
                    <a:pt x="340636" y="276099"/>
                  </a:lnTo>
                  <a:cubicBezTo>
                    <a:pt x="335210" y="279625"/>
                    <a:pt x="327715" y="281806"/>
                    <a:pt x="319437" y="281806"/>
                  </a:cubicBezTo>
                  <a:close/>
                  <a:moveTo>
                    <a:pt x="833585" y="403223"/>
                  </a:moveTo>
                  <a:lnTo>
                    <a:pt x="794611" y="403223"/>
                  </a:lnTo>
                  <a:lnTo>
                    <a:pt x="788616" y="235339"/>
                  </a:lnTo>
                  <a:lnTo>
                    <a:pt x="789119" y="235339"/>
                  </a:lnTo>
                  <a:lnTo>
                    <a:pt x="788616" y="234589"/>
                  </a:lnTo>
                  <a:cubicBezTo>
                    <a:pt x="788616" y="225896"/>
                    <a:pt x="800025" y="218849"/>
                    <a:pt x="814098" y="218849"/>
                  </a:cubicBezTo>
                  <a:cubicBezTo>
                    <a:pt x="828172" y="218849"/>
                    <a:pt x="839581" y="225896"/>
                    <a:pt x="839581" y="234589"/>
                  </a:cubicBezTo>
                  <a:lnTo>
                    <a:pt x="839078" y="235339"/>
                  </a:lnTo>
                  <a:lnTo>
                    <a:pt x="839581" y="235339"/>
                  </a:lnTo>
                  <a:close/>
                  <a:moveTo>
                    <a:pt x="1300164" y="403223"/>
                  </a:moveTo>
                  <a:lnTo>
                    <a:pt x="1280279" y="403223"/>
                  </a:lnTo>
                  <a:lnTo>
                    <a:pt x="1274283" y="235339"/>
                  </a:lnTo>
                  <a:lnTo>
                    <a:pt x="1274786" y="235339"/>
                  </a:lnTo>
                  <a:lnTo>
                    <a:pt x="1274283" y="234589"/>
                  </a:lnTo>
                  <a:cubicBezTo>
                    <a:pt x="1274283" y="225896"/>
                    <a:pt x="1285692" y="218849"/>
                    <a:pt x="1299766" y="218849"/>
                  </a:cubicBezTo>
                  <a:lnTo>
                    <a:pt x="1300164" y="218951"/>
                  </a:lnTo>
                  <a:close/>
                  <a:moveTo>
                    <a:pt x="995474" y="466180"/>
                  </a:moveTo>
                  <a:lnTo>
                    <a:pt x="956501" y="466180"/>
                  </a:lnTo>
                  <a:lnTo>
                    <a:pt x="946008" y="205360"/>
                  </a:lnTo>
                  <a:lnTo>
                    <a:pt x="946007" y="205359"/>
                  </a:lnTo>
                  <a:cubicBezTo>
                    <a:pt x="946007" y="194597"/>
                    <a:pt x="959430" y="185872"/>
                    <a:pt x="975987" y="185872"/>
                  </a:cubicBezTo>
                  <a:cubicBezTo>
                    <a:pt x="992544" y="185872"/>
                    <a:pt x="1005967" y="194597"/>
                    <a:pt x="1005967" y="205359"/>
                  </a:cubicBezTo>
                  <a:close/>
                  <a:moveTo>
                    <a:pt x="1157363" y="466180"/>
                  </a:moveTo>
                  <a:lnTo>
                    <a:pt x="1118390" y="466180"/>
                  </a:lnTo>
                  <a:lnTo>
                    <a:pt x="1107897" y="205359"/>
                  </a:lnTo>
                  <a:cubicBezTo>
                    <a:pt x="1107897" y="194597"/>
                    <a:pt x="1121319" y="185872"/>
                    <a:pt x="1137876" y="185872"/>
                  </a:cubicBezTo>
                  <a:cubicBezTo>
                    <a:pt x="1154434" y="185872"/>
                    <a:pt x="1167856" y="194597"/>
                    <a:pt x="1167856" y="205359"/>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29" name="Freeform: Shape 28">
              <a:extLst>
                <a:ext uri="{FF2B5EF4-FFF2-40B4-BE49-F238E27FC236}">
                  <a16:creationId xmlns:a16="http://schemas.microsoft.com/office/drawing/2014/main" id="{3831F5EB-93CF-40D4-8564-3A383C391188}"/>
                </a:ext>
              </a:extLst>
            </p:cNvPr>
            <p:cNvSpPr>
              <a:spLocks/>
            </p:cNvSpPr>
            <p:nvPr userDrawn="1"/>
          </p:nvSpPr>
          <p:spPr bwMode="auto">
            <a:xfrm>
              <a:off x="0" y="5025221"/>
              <a:ext cx="1300163" cy="562421"/>
            </a:xfrm>
            <a:custGeom>
              <a:avLst/>
              <a:gdLst>
                <a:gd name="connsiteX0" fmla="*/ 243232 w 1300163"/>
                <a:gd name="connsiteY0" fmla="*/ 0 h 562421"/>
                <a:gd name="connsiteX1" fmla="*/ 482387 w 1300163"/>
                <a:gd name="connsiteY1" fmla="*/ 71030 h 562421"/>
                <a:gd name="connsiteX2" fmla="*/ 577435 w 1300163"/>
                <a:gd name="connsiteY2" fmla="*/ 154413 h 562421"/>
                <a:gd name="connsiteX3" fmla="*/ 647874 w 1300163"/>
                <a:gd name="connsiteY3" fmla="*/ 243868 h 562421"/>
                <a:gd name="connsiteX4" fmla="*/ 648235 w 1300163"/>
                <a:gd name="connsiteY4" fmla="*/ 243141 h 562421"/>
                <a:gd name="connsiteX5" fmla="*/ 848677 w 1300163"/>
                <a:gd name="connsiteY5" fmla="*/ 426470 h 562421"/>
                <a:gd name="connsiteX6" fmla="*/ 1053210 w 1300163"/>
                <a:gd name="connsiteY6" fmla="*/ 475907 h 562421"/>
                <a:gd name="connsiteX7" fmla="*/ 1053530 w 1300163"/>
                <a:gd name="connsiteY7" fmla="*/ 476583 h 562421"/>
                <a:gd name="connsiteX8" fmla="*/ 1054177 w 1300163"/>
                <a:gd name="connsiteY8" fmla="*/ 477950 h 562421"/>
                <a:gd name="connsiteX9" fmla="*/ 1054177 w 1300163"/>
                <a:gd name="connsiteY9" fmla="*/ 477416 h 562421"/>
                <a:gd name="connsiteX10" fmla="*/ 1054177 w 1300163"/>
                <a:gd name="connsiteY10" fmla="*/ 476067 h 562421"/>
                <a:gd name="connsiteX11" fmla="*/ 1258666 w 1300163"/>
                <a:gd name="connsiteY11" fmla="*/ 426722 h 562421"/>
                <a:gd name="connsiteX12" fmla="*/ 1300163 w 1300163"/>
                <a:gd name="connsiteY12" fmla="*/ 401683 h 562421"/>
                <a:gd name="connsiteX13" fmla="*/ 1300163 w 1300163"/>
                <a:gd name="connsiteY13" fmla="*/ 485271 h 562421"/>
                <a:gd name="connsiteX14" fmla="*/ 1293430 w 1300163"/>
                <a:gd name="connsiteY14" fmla="*/ 490459 h 562421"/>
                <a:gd name="connsiteX15" fmla="*/ 1054177 w 1300163"/>
                <a:gd name="connsiteY15" fmla="*/ 562421 h 562421"/>
                <a:gd name="connsiteX16" fmla="*/ 1054177 w 1300163"/>
                <a:gd name="connsiteY16" fmla="*/ 560378 h 562421"/>
                <a:gd name="connsiteX17" fmla="*/ 1053210 w 1300163"/>
                <a:gd name="connsiteY17" fmla="*/ 562421 h 562421"/>
                <a:gd name="connsiteX18" fmla="*/ 813907 w 1300163"/>
                <a:gd name="connsiteY18" fmla="*/ 490326 h 562421"/>
                <a:gd name="connsiteX19" fmla="*/ 648235 w 1300163"/>
                <a:gd name="connsiteY19" fmla="*/ 317296 h 562421"/>
                <a:gd name="connsiteX20" fmla="*/ 647955 w 1300163"/>
                <a:gd name="connsiteY20" fmla="*/ 316169 h 562421"/>
                <a:gd name="connsiteX21" fmla="*/ 647955 w 1300163"/>
                <a:gd name="connsiteY21" fmla="*/ 318089 h 562421"/>
                <a:gd name="connsiteX22" fmla="*/ 445594 w 1300163"/>
                <a:gd name="connsiteY22" fmla="*/ 136913 h 562421"/>
                <a:gd name="connsiteX23" fmla="*/ 40871 w 1300163"/>
                <a:gd name="connsiteY23" fmla="*/ 136913 h 562421"/>
                <a:gd name="connsiteX24" fmla="*/ 0 w 1300163"/>
                <a:gd name="connsiteY24" fmla="*/ 161163 h 562421"/>
                <a:gd name="connsiteX25" fmla="*/ 0 w 1300163"/>
                <a:gd name="connsiteY25" fmla="*/ 74175 h 562421"/>
                <a:gd name="connsiteX26" fmla="*/ 4078 w 1300163"/>
                <a:gd name="connsiteY26" fmla="*/ 71030 h 562421"/>
                <a:gd name="connsiteX27" fmla="*/ 243232 w 1300163"/>
                <a:gd name="connsiteY27" fmla="*/ 0 h 56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00163" h="562421">
                  <a:moveTo>
                    <a:pt x="243232" y="0"/>
                  </a:moveTo>
                  <a:cubicBezTo>
                    <a:pt x="326528" y="0"/>
                    <a:pt x="409823" y="23677"/>
                    <a:pt x="482387" y="71030"/>
                  </a:cubicBezTo>
                  <a:cubicBezTo>
                    <a:pt x="521224" y="96765"/>
                    <a:pt x="551374" y="125074"/>
                    <a:pt x="577435" y="154413"/>
                  </a:cubicBezTo>
                  <a:lnTo>
                    <a:pt x="647874" y="243868"/>
                  </a:lnTo>
                  <a:lnTo>
                    <a:pt x="648235" y="243141"/>
                  </a:lnTo>
                  <a:cubicBezTo>
                    <a:pt x="697323" y="309057"/>
                    <a:pt x="748456" y="374972"/>
                    <a:pt x="848677" y="426470"/>
                  </a:cubicBezTo>
                  <a:cubicBezTo>
                    <a:pt x="914128" y="457367"/>
                    <a:pt x="983669" y="475907"/>
                    <a:pt x="1053210" y="475907"/>
                  </a:cubicBezTo>
                  <a:cubicBezTo>
                    <a:pt x="1053210" y="475907"/>
                    <a:pt x="1053210" y="475907"/>
                    <a:pt x="1053530" y="476583"/>
                  </a:cubicBezTo>
                  <a:lnTo>
                    <a:pt x="1054177" y="477950"/>
                  </a:lnTo>
                  <a:lnTo>
                    <a:pt x="1054177" y="477416"/>
                  </a:lnTo>
                  <a:cubicBezTo>
                    <a:pt x="1054177" y="476067"/>
                    <a:pt x="1054177" y="476067"/>
                    <a:pt x="1054177" y="476067"/>
                  </a:cubicBezTo>
                  <a:cubicBezTo>
                    <a:pt x="1125748" y="476067"/>
                    <a:pt x="1195275" y="457563"/>
                    <a:pt x="1258666" y="426722"/>
                  </a:cubicBezTo>
                  <a:lnTo>
                    <a:pt x="1300163" y="401683"/>
                  </a:lnTo>
                  <a:lnTo>
                    <a:pt x="1300163" y="485271"/>
                  </a:lnTo>
                  <a:lnTo>
                    <a:pt x="1293430" y="490459"/>
                  </a:lnTo>
                  <a:cubicBezTo>
                    <a:pt x="1223903" y="535692"/>
                    <a:pt x="1142107" y="562421"/>
                    <a:pt x="1054177" y="562421"/>
                  </a:cubicBezTo>
                  <a:lnTo>
                    <a:pt x="1054177" y="560378"/>
                  </a:lnTo>
                  <a:lnTo>
                    <a:pt x="1053210" y="562421"/>
                  </a:lnTo>
                  <a:cubicBezTo>
                    <a:pt x="965261" y="562421"/>
                    <a:pt x="883448" y="535643"/>
                    <a:pt x="813907" y="490326"/>
                  </a:cubicBezTo>
                  <a:cubicBezTo>
                    <a:pt x="742320" y="440889"/>
                    <a:pt x="695278" y="379092"/>
                    <a:pt x="648235" y="317296"/>
                  </a:cubicBezTo>
                  <a:lnTo>
                    <a:pt x="647955" y="316169"/>
                  </a:lnTo>
                  <a:lnTo>
                    <a:pt x="647955" y="318089"/>
                  </a:lnTo>
                  <a:cubicBezTo>
                    <a:pt x="594810" y="250148"/>
                    <a:pt x="539620" y="182206"/>
                    <a:pt x="445594" y="136913"/>
                  </a:cubicBezTo>
                  <a:cubicBezTo>
                    <a:pt x="316818" y="71030"/>
                    <a:pt x="169646" y="71030"/>
                    <a:pt x="40871" y="136913"/>
                  </a:cubicBezTo>
                  <a:lnTo>
                    <a:pt x="0" y="161163"/>
                  </a:lnTo>
                  <a:lnTo>
                    <a:pt x="0" y="74175"/>
                  </a:lnTo>
                  <a:lnTo>
                    <a:pt x="4078" y="71030"/>
                  </a:lnTo>
                  <a:cubicBezTo>
                    <a:pt x="76642" y="23677"/>
                    <a:pt x="159937" y="0"/>
                    <a:pt x="243232" y="0"/>
                  </a:cubicBez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GB"/>
            </a:p>
          </p:txBody>
        </p:sp>
      </p:grpSp>
    </p:spTree>
    <p:extLst>
      <p:ext uri="{BB962C8B-B14F-4D97-AF65-F5344CB8AC3E}">
        <p14:creationId xmlns:p14="http://schemas.microsoft.com/office/powerpoint/2010/main" val="264456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duct detail">
    <p:spTree>
      <p:nvGrpSpPr>
        <p:cNvPr id="1" name=""/>
        <p:cNvGrpSpPr/>
        <p:nvPr/>
      </p:nvGrpSpPr>
      <p:grpSpPr>
        <a:xfrm>
          <a:off x="0" y="0"/>
          <a:ext cx="0" cy="0"/>
          <a:chOff x="0" y="0"/>
          <a:chExt cx="0" cy="0"/>
        </a:xfrm>
      </p:grpSpPr>
      <p:sp>
        <p:nvSpPr>
          <p:cNvPr id="13" name="Headline"/>
          <p:cNvSpPr>
            <a:spLocks noGrp="1"/>
          </p:cNvSpPr>
          <p:nvPr>
            <p:ph type="title" hasCustomPrompt="1"/>
          </p:nvPr>
        </p:nvSpPr>
        <p:spPr/>
        <p:txBody>
          <a:bodyPr/>
          <a:lstStyle/>
          <a:p>
            <a:r>
              <a:rPr lang="en-US" noProof="0"/>
              <a:t>Title Calibri Bold 28 </a:t>
            </a:r>
            <a:r>
              <a:rPr lang="en-US" noProof="0" err="1"/>
              <a:t>pt</a:t>
            </a:r>
            <a:endParaRPr lang="en-US" noProof="0"/>
          </a:p>
        </p:txBody>
      </p:sp>
      <p:sp>
        <p:nvSpPr>
          <p:cNvPr id="3" name="Picture placeholder"/>
          <p:cNvSpPr>
            <a:spLocks noGrp="1"/>
          </p:cNvSpPr>
          <p:nvPr>
            <p:ph type="pic" sz="quarter" idx="17" hasCustomPrompt="1"/>
          </p:nvPr>
        </p:nvSpPr>
        <p:spPr>
          <a:xfrm>
            <a:off x="3063240" y="1623600"/>
            <a:ext cx="6223000" cy="5238000"/>
          </a:xfrm>
        </p:spPr>
        <p:txBody>
          <a:bodyPr lIns="180000" tIns="180000" rIns="180000" bIns="180000"/>
          <a:lstStyle>
            <a:lvl1pPr>
              <a:defRPr b="1"/>
            </a:lvl1pPr>
          </a:lstStyle>
          <a:p>
            <a:r>
              <a:rPr lang="en-US" noProof="0"/>
              <a:t>Add a product picture</a:t>
            </a:r>
          </a:p>
        </p:txBody>
      </p:sp>
      <p:sp>
        <p:nvSpPr>
          <p:cNvPr id="14" name="Product detail 1"/>
          <p:cNvSpPr>
            <a:spLocks noGrp="1"/>
          </p:cNvSpPr>
          <p:nvPr>
            <p:ph type="body" sz="quarter" idx="26" hasCustomPrompt="1"/>
          </p:nvPr>
        </p:nvSpPr>
        <p:spPr>
          <a:xfrm>
            <a:off x="900000" y="2212094"/>
            <a:ext cx="2160000" cy="828000"/>
          </a:xfrm>
        </p:spPr>
        <p:txBody>
          <a:bodyPr/>
          <a:lstStyle>
            <a:lvl1pPr>
              <a:lnSpc>
                <a:spcPct val="100000"/>
              </a:lnSpc>
              <a:defRPr sz="1400">
                <a:solidFill>
                  <a:schemeClr val="tx1"/>
                </a:solidFill>
              </a:defRPr>
            </a:lvl1pPr>
            <a:lvl2pPr>
              <a:lnSpc>
                <a:spcPct val="100000"/>
              </a:lnSpc>
              <a:defRPr sz="1400">
                <a:solidFill>
                  <a:schemeClr val="tx1"/>
                </a:solidFill>
              </a:defRPr>
            </a:lvl2pPr>
            <a:lvl3pPr marL="147600" marR="0" indent="-14760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sz="1400"/>
            </a:lvl3pPr>
            <a:lvl4pPr marL="265113" indent="26988">
              <a:defRPr sz="1400"/>
            </a:lvl4pPr>
          </a:lstStyle>
          <a:p>
            <a:pPr lvl="0"/>
            <a:r>
              <a:rPr lang="en-US" noProof="0"/>
              <a:t>Headline Calibri Bold 14 </a:t>
            </a:r>
            <a:r>
              <a:rPr lang="en-US" noProof="0" err="1"/>
              <a:t>pt</a:t>
            </a:r>
            <a:endParaRPr lang="en-US" noProof="0"/>
          </a:p>
          <a:p>
            <a:pPr lvl="1"/>
            <a:r>
              <a:rPr lang="en-US" noProof="0"/>
              <a:t>Text Calibri 14 </a:t>
            </a:r>
            <a:r>
              <a:rPr lang="en-US" noProof="0" err="1"/>
              <a:t>pt</a:t>
            </a:r>
            <a:endParaRPr lang="en-US" noProof="0"/>
          </a:p>
          <a:p>
            <a:pPr lvl="2"/>
            <a:r>
              <a:rPr lang="en-US" noProof="0"/>
              <a:t>Text Calibri 14 </a:t>
            </a:r>
            <a:r>
              <a:rPr lang="en-US" noProof="0" err="1"/>
              <a:t>pt</a:t>
            </a:r>
            <a:endParaRPr lang="en-US" noProof="0"/>
          </a:p>
        </p:txBody>
      </p:sp>
      <p:sp>
        <p:nvSpPr>
          <p:cNvPr id="15" name="Product detail 2"/>
          <p:cNvSpPr>
            <a:spLocks noGrp="1"/>
          </p:cNvSpPr>
          <p:nvPr>
            <p:ph type="body" sz="quarter" idx="27" hasCustomPrompt="1"/>
          </p:nvPr>
        </p:nvSpPr>
        <p:spPr>
          <a:xfrm>
            <a:off x="900000" y="3392894"/>
            <a:ext cx="2160000" cy="828000"/>
          </a:xfrm>
        </p:spPr>
        <p:txBody>
          <a:bodyPr/>
          <a:lstStyle>
            <a:lvl1pPr>
              <a:lnSpc>
                <a:spcPct val="100000"/>
              </a:lnSpc>
              <a:defRPr sz="1400">
                <a:solidFill>
                  <a:schemeClr val="tx1"/>
                </a:solidFill>
              </a:defRPr>
            </a:lvl1pPr>
            <a:lvl2pPr>
              <a:lnSpc>
                <a:spcPct val="100000"/>
              </a:lnSpc>
              <a:defRPr sz="1400">
                <a:solidFill>
                  <a:schemeClr val="tx1"/>
                </a:solidFill>
              </a:defRPr>
            </a:lvl2pPr>
            <a:lvl3pPr marL="147600" indent="-147600">
              <a:defRPr sz="1400"/>
            </a:lvl3pPr>
          </a:lstStyle>
          <a:p>
            <a:pPr lvl="0"/>
            <a:r>
              <a:rPr lang="en-US" noProof="0"/>
              <a:t>Headline Calibri Bold 14 </a:t>
            </a:r>
            <a:r>
              <a:rPr lang="en-US" noProof="0" err="1"/>
              <a:t>pt</a:t>
            </a:r>
            <a:endParaRPr lang="en-US" noProof="0"/>
          </a:p>
          <a:p>
            <a:pPr lvl="1"/>
            <a:r>
              <a:rPr lang="en-US" noProof="0"/>
              <a:t>Text Calibri 14 </a:t>
            </a:r>
            <a:r>
              <a:rPr lang="en-US" noProof="0" err="1"/>
              <a:t>pt</a:t>
            </a:r>
            <a:endParaRPr lang="en-US" noProof="0"/>
          </a:p>
          <a:p>
            <a:pPr lvl="2"/>
            <a:r>
              <a:rPr lang="en-US" noProof="0"/>
              <a:t>Text Calibri 14 </a:t>
            </a:r>
            <a:r>
              <a:rPr lang="en-US" noProof="0" err="1"/>
              <a:t>pt</a:t>
            </a:r>
            <a:endParaRPr lang="en-US" noProof="0"/>
          </a:p>
        </p:txBody>
      </p:sp>
      <p:sp>
        <p:nvSpPr>
          <p:cNvPr id="18" name="Product detail 3"/>
          <p:cNvSpPr>
            <a:spLocks noGrp="1"/>
          </p:cNvSpPr>
          <p:nvPr>
            <p:ph type="body" sz="quarter" idx="28" hasCustomPrompt="1"/>
          </p:nvPr>
        </p:nvSpPr>
        <p:spPr>
          <a:xfrm>
            <a:off x="900000" y="4573694"/>
            <a:ext cx="2160000" cy="828000"/>
          </a:xfrm>
        </p:spPr>
        <p:txBody>
          <a:bodyPr/>
          <a:lstStyle>
            <a:lvl1pPr>
              <a:lnSpc>
                <a:spcPct val="100000"/>
              </a:lnSpc>
              <a:defRPr sz="1400">
                <a:solidFill>
                  <a:schemeClr val="tx1"/>
                </a:solidFill>
              </a:defRPr>
            </a:lvl1pPr>
            <a:lvl2pPr>
              <a:lnSpc>
                <a:spcPct val="100000"/>
              </a:lnSpc>
              <a:defRPr sz="1400">
                <a:solidFill>
                  <a:schemeClr val="tx1"/>
                </a:solidFill>
              </a:defRPr>
            </a:lvl2pPr>
            <a:lvl3pPr marL="147600" indent="-147600">
              <a:defRPr sz="1400"/>
            </a:lvl3pPr>
          </a:lstStyle>
          <a:p>
            <a:pPr lvl="0"/>
            <a:r>
              <a:rPr lang="en-US" noProof="0"/>
              <a:t>Headline Calibri Bold 14 </a:t>
            </a:r>
            <a:r>
              <a:rPr lang="en-US" noProof="0" err="1"/>
              <a:t>pt</a:t>
            </a:r>
            <a:endParaRPr lang="en-US" noProof="0"/>
          </a:p>
          <a:p>
            <a:pPr lvl="1"/>
            <a:r>
              <a:rPr lang="en-US" noProof="0"/>
              <a:t>Text Calibri 14 </a:t>
            </a:r>
            <a:r>
              <a:rPr lang="en-US" noProof="0" err="1"/>
              <a:t>pt</a:t>
            </a:r>
            <a:endParaRPr lang="en-US" noProof="0"/>
          </a:p>
          <a:p>
            <a:pPr lvl="2"/>
            <a:r>
              <a:rPr lang="en-US" noProof="0"/>
              <a:t>Text Calibri 14 </a:t>
            </a:r>
            <a:r>
              <a:rPr lang="en-US" noProof="0" err="1"/>
              <a:t>pt</a:t>
            </a:r>
            <a:endParaRPr lang="en-US" noProof="0"/>
          </a:p>
        </p:txBody>
      </p:sp>
      <p:sp>
        <p:nvSpPr>
          <p:cNvPr id="23" name="Product detail 4"/>
          <p:cNvSpPr>
            <a:spLocks noGrp="1"/>
          </p:cNvSpPr>
          <p:nvPr>
            <p:ph type="body" sz="quarter" idx="16" hasCustomPrompt="1"/>
          </p:nvPr>
        </p:nvSpPr>
        <p:spPr>
          <a:xfrm>
            <a:off x="9288000" y="2802494"/>
            <a:ext cx="2160000" cy="828000"/>
          </a:xfrm>
        </p:spPr>
        <p:txBody>
          <a:bodyPr/>
          <a:lstStyle>
            <a:lvl1pPr>
              <a:lnSpc>
                <a:spcPct val="100000"/>
              </a:lnSpc>
              <a:defRPr sz="1400">
                <a:solidFill>
                  <a:schemeClr val="tx1"/>
                </a:solidFill>
              </a:defRPr>
            </a:lvl1pPr>
            <a:lvl2pPr>
              <a:lnSpc>
                <a:spcPct val="100000"/>
              </a:lnSpc>
              <a:defRPr sz="1400">
                <a:solidFill>
                  <a:schemeClr val="tx1"/>
                </a:solidFill>
              </a:defRPr>
            </a:lvl2pPr>
            <a:lvl3pPr marL="147600" indent="-147600">
              <a:defRPr sz="1400"/>
            </a:lvl3pPr>
          </a:lstStyle>
          <a:p>
            <a:pPr lvl="0"/>
            <a:r>
              <a:rPr lang="en-US" noProof="0"/>
              <a:t>Headline Calibri Bold 14 </a:t>
            </a:r>
            <a:r>
              <a:rPr lang="en-US" noProof="0" err="1"/>
              <a:t>pt</a:t>
            </a:r>
            <a:endParaRPr lang="en-US" noProof="0"/>
          </a:p>
          <a:p>
            <a:pPr lvl="1"/>
            <a:r>
              <a:rPr lang="en-US" noProof="0"/>
              <a:t>Text Calibri 14 </a:t>
            </a:r>
            <a:r>
              <a:rPr lang="en-US" noProof="0" err="1"/>
              <a:t>pt</a:t>
            </a:r>
            <a:endParaRPr lang="en-US" noProof="0"/>
          </a:p>
          <a:p>
            <a:pPr lvl="2"/>
            <a:r>
              <a:rPr lang="en-US" noProof="0"/>
              <a:t>Text Calibri 14 </a:t>
            </a:r>
            <a:r>
              <a:rPr lang="en-US" noProof="0" err="1"/>
              <a:t>pt</a:t>
            </a:r>
            <a:endParaRPr lang="en-US" noProof="0"/>
          </a:p>
        </p:txBody>
      </p:sp>
      <p:sp>
        <p:nvSpPr>
          <p:cNvPr id="27" name="Product detail 5"/>
          <p:cNvSpPr>
            <a:spLocks noGrp="1"/>
          </p:cNvSpPr>
          <p:nvPr>
            <p:ph type="body" sz="quarter" idx="25" hasCustomPrompt="1"/>
          </p:nvPr>
        </p:nvSpPr>
        <p:spPr>
          <a:xfrm>
            <a:off x="9288000" y="3983294"/>
            <a:ext cx="2160000" cy="828000"/>
          </a:xfrm>
        </p:spPr>
        <p:txBody>
          <a:bodyPr/>
          <a:lstStyle>
            <a:lvl1pPr>
              <a:lnSpc>
                <a:spcPct val="100000"/>
              </a:lnSpc>
              <a:defRPr sz="1400">
                <a:solidFill>
                  <a:schemeClr val="tx1"/>
                </a:solidFill>
              </a:defRPr>
            </a:lvl1pPr>
            <a:lvl2pPr>
              <a:lnSpc>
                <a:spcPct val="100000"/>
              </a:lnSpc>
              <a:defRPr sz="1400">
                <a:solidFill>
                  <a:schemeClr val="tx1"/>
                </a:solidFill>
              </a:defRPr>
            </a:lvl2pPr>
            <a:lvl3pPr marL="147600" indent="-147600">
              <a:defRPr sz="1400"/>
            </a:lvl3pPr>
          </a:lstStyle>
          <a:p>
            <a:pPr lvl="0"/>
            <a:r>
              <a:rPr lang="en-US" noProof="0"/>
              <a:t>Headline Calibri Bold 14 </a:t>
            </a:r>
            <a:r>
              <a:rPr lang="en-US" noProof="0" err="1"/>
              <a:t>pt</a:t>
            </a:r>
            <a:endParaRPr lang="en-US" noProof="0"/>
          </a:p>
          <a:p>
            <a:pPr lvl="1"/>
            <a:r>
              <a:rPr lang="en-US" noProof="0"/>
              <a:t>Text Calibri 14 </a:t>
            </a:r>
            <a:r>
              <a:rPr lang="en-US" noProof="0" err="1"/>
              <a:t>pt</a:t>
            </a:r>
            <a:endParaRPr lang="en-US" noProof="0"/>
          </a:p>
          <a:p>
            <a:pPr lvl="2"/>
            <a:r>
              <a:rPr lang="en-US" noProof="0"/>
              <a:t>Text Calibri 14 </a:t>
            </a:r>
            <a:r>
              <a:rPr lang="en-US" noProof="0" err="1"/>
              <a:t>pt</a:t>
            </a:r>
            <a:endParaRPr lang="en-US" noProof="0"/>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2" name="Author"/>
          <p:cNvSpPr>
            <a:spLocks noGrp="1"/>
          </p:cNvSpPr>
          <p:nvPr>
            <p:ph type="ftr" sz="quarter" idx="29"/>
          </p:nvPr>
        </p:nvSpPr>
        <p:spPr/>
        <p:txBody>
          <a:bodyPr/>
          <a:lstStyle>
            <a:lvl1pPr>
              <a:lnSpc>
                <a:spcPct val="100000"/>
              </a:lnSpc>
              <a:defRPr/>
            </a:lvl1pPr>
          </a:lstStyle>
          <a:p>
            <a:r>
              <a:rPr lang="en-US"/>
              <a:t>Author | Department</a:t>
            </a:r>
          </a:p>
        </p:txBody>
      </p:sp>
      <p:pic>
        <p:nvPicPr>
          <p:cNvPr id="22" name="Siemens Healthineers logo">
            <a:extLst>
              <a:ext uri="{FF2B5EF4-FFF2-40B4-BE49-F238E27FC236}">
                <a16:creationId xmlns:a16="http://schemas.microsoft.com/office/drawing/2014/main" id="{57AE67C3-A035-4D77-A3D4-AC7D74AD31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424202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 left">
    <p:spTree>
      <p:nvGrpSpPr>
        <p:cNvPr id="1" name=""/>
        <p:cNvGrpSpPr/>
        <p:nvPr/>
      </p:nvGrpSpPr>
      <p:grpSpPr>
        <a:xfrm>
          <a:off x="0" y="0"/>
          <a:ext cx="0" cy="0"/>
          <a:chOff x="0" y="0"/>
          <a:chExt cx="0" cy="0"/>
        </a:xfrm>
      </p:grpSpPr>
      <p:sp>
        <p:nvSpPr>
          <p:cNvPr id="4" name="Grey cover"/>
          <p:cNvSpPr/>
          <p:nvPr userDrawn="1"/>
        </p:nvSpPr>
        <p:spPr bwMode="auto">
          <a:xfrm>
            <a:off x="0" y="0"/>
            <a:ext cx="6000750"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Headline"/>
          <p:cNvSpPr>
            <a:spLocks noGrp="1"/>
          </p:cNvSpPr>
          <p:nvPr>
            <p:ph type="title" hasCustomPrompt="1"/>
          </p:nvPr>
        </p:nvSpPr>
        <p:spPr>
          <a:xfrm>
            <a:off x="540000" y="219599"/>
            <a:ext cx="4697163" cy="832913"/>
          </a:xfrm>
        </p:spPr>
        <p:txBody>
          <a:bodyPr/>
          <a:lstStyle>
            <a:lvl1pPr>
              <a:defRPr/>
            </a:lvl1pPr>
          </a:lstStyle>
          <a:p>
            <a:r>
              <a:rPr lang="en-US" noProof="0"/>
              <a:t>Title Calibri Bold 28 </a:t>
            </a:r>
            <a:r>
              <a:rPr lang="en-US" noProof="0" err="1"/>
              <a:t>pt</a:t>
            </a:r>
            <a:endParaRPr lang="de-DE"/>
          </a:p>
        </p:txBody>
      </p:sp>
      <p:sp>
        <p:nvSpPr>
          <p:cNvPr id="6" name="Diagram"/>
          <p:cNvSpPr>
            <a:spLocks noGrp="1"/>
          </p:cNvSpPr>
          <p:nvPr>
            <p:ph type="chart" sz="quarter" idx="18" hasCustomPrompt="1"/>
          </p:nvPr>
        </p:nvSpPr>
        <p:spPr>
          <a:xfrm>
            <a:off x="0" y="1623600"/>
            <a:ext cx="6000750" cy="4572000"/>
          </a:xfrm>
        </p:spPr>
        <p:txBody>
          <a:bodyPr lIns="180000" tIns="180000" rIns="180000" bIns="180000"/>
          <a:lstStyle>
            <a:lvl1pPr>
              <a:defRPr b="1"/>
            </a:lvl1pPr>
          </a:lstStyle>
          <a:p>
            <a:r>
              <a:rPr lang="en-US" noProof="0"/>
              <a:t>Add a diagram</a:t>
            </a:r>
          </a:p>
        </p:txBody>
      </p:sp>
      <p:sp>
        <p:nvSpPr>
          <p:cNvPr id="7" name="Content">
            <a:extLst>
              <a:ext uri="{FF2B5EF4-FFF2-40B4-BE49-F238E27FC236}">
                <a16:creationId xmlns:a16="http://schemas.microsoft.com/office/drawing/2014/main" id="{2BF4AC8F-F597-45E5-8DEC-DEB931D9DAF0}"/>
              </a:ext>
            </a:extLst>
          </p:cNvPr>
          <p:cNvSpPr>
            <a:spLocks noGrp="1"/>
          </p:cNvSpPr>
          <p:nvPr>
            <p:ph sz="quarter" idx="20" hasCustomPrompt="1"/>
          </p:nvPr>
        </p:nvSpPr>
        <p:spPr>
          <a:xfrm>
            <a:off x="6572249" y="2263139"/>
            <a:ext cx="5058000" cy="39312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Headline Calibri Bold 18 </a:t>
            </a:r>
            <a:r>
              <a:rPr lang="en-US" noProof="0" err="1"/>
              <a:t>pt</a:t>
            </a:r>
            <a:endParaRPr lang="en-US" noProof="0"/>
          </a:p>
          <a:p>
            <a:pPr lvl="1"/>
            <a:r>
              <a:rPr lang="en-US" noProof="0"/>
              <a:t>Text Calibri 18 </a:t>
            </a:r>
            <a:r>
              <a:rPr lang="en-US" noProof="0" err="1"/>
              <a:t>pt</a:t>
            </a:r>
            <a:endParaRPr lang="en-US" noProof="0"/>
          </a:p>
          <a:p>
            <a:pPr lvl="2"/>
            <a:r>
              <a:rPr lang="en-US" noProof="0"/>
              <a:t>Text Calibri 18 </a:t>
            </a:r>
            <a:r>
              <a:rPr lang="en-US" noProof="0" err="1"/>
              <a:t>pt</a:t>
            </a:r>
            <a:endParaRPr lang="en-US" noProof="0"/>
          </a:p>
          <a:p>
            <a:pPr lvl="3"/>
            <a:r>
              <a:rPr lang="en-US" noProof="0"/>
              <a:t>Text Calibri 18 </a:t>
            </a:r>
            <a:r>
              <a:rPr lang="en-US" noProof="0" err="1"/>
              <a:t>pt</a:t>
            </a:r>
            <a:endParaRPr lang="en-US" noProof="0"/>
          </a:p>
          <a:p>
            <a:pPr lvl="4"/>
            <a:r>
              <a:rPr lang="en-US" noProof="0"/>
              <a:t>Text Calibri 18 </a:t>
            </a:r>
            <a:r>
              <a:rPr lang="en-US" noProof="0" err="1"/>
              <a:t>pt</a:t>
            </a:r>
            <a:endParaRPr lang="en-US" noProof="0"/>
          </a:p>
          <a:p>
            <a:pPr lvl="5"/>
            <a:r>
              <a:rPr lang="en-US" noProof="0"/>
              <a:t>Text Calibri 18 </a:t>
            </a:r>
            <a:r>
              <a:rPr lang="en-US" noProof="0" err="1"/>
              <a:t>pt</a:t>
            </a:r>
            <a:endParaRPr lang="en-US" noProof="0"/>
          </a:p>
          <a:p>
            <a:pPr lvl="6"/>
            <a:r>
              <a:rPr lang="en-US" noProof="0"/>
              <a:t>Text Calibri 18 </a:t>
            </a:r>
            <a:r>
              <a:rPr lang="en-US" noProof="0" err="1"/>
              <a:t>pt</a:t>
            </a:r>
            <a:endParaRPr lang="en-US" noProof="0"/>
          </a:p>
          <a:p>
            <a:pPr lvl="7"/>
            <a:r>
              <a:rPr lang="en-US" noProof="0"/>
              <a:t>Text Calibri 18 </a:t>
            </a:r>
            <a:r>
              <a:rPr lang="en-US" noProof="0" err="1"/>
              <a:t>pt</a:t>
            </a:r>
            <a:endParaRPr lang="en-US" noProof="0"/>
          </a:p>
          <a:p>
            <a:pPr lvl="8"/>
            <a:r>
              <a:rPr lang="en-US" noProof="0"/>
              <a:t>Text Calibri 14 </a:t>
            </a:r>
            <a:r>
              <a:rPr lang="en-US" noProof="0" err="1"/>
              <a:t>pt</a:t>
            </a:r>
            <a:endParaRPr lang="en-US" noProof="0"/>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2" name="Author"/>
          <p:cNvSpPr>
            <a:spLocks noGrp="1"/>
          </p:cNvSpPr>
          <p:nvPr>
            <p:ph type="ftr" sz="quarter" idx="19"/>
          </p:nvPr>
        </p:nvSpPr>
        <p:spPr/>
        <p:txBody>
          <a:bodyPr/>
          <a:lstStyle>
            <a:lvl1pPr>
              <a:lnSpc>
                <a:spcPct val="100000"/>
              </a:lnSpc>
              <a:defRPr/>
            </a:lvl1pPr>
          </a:lstStyle>
          <a:p>
            <a:r>
              <a:rPr lang="en-US"/>
              <a:t>Author | Department</a:t>
            </a:r>
          </a:p>
        </p:txBody>
      </p:sp>
      <p:pic>
        <p:nvPicPr>
          <p:cNvPr id="14" name="Siemens Healthineers logo">
            <a:extLst>
              <a:ext uri="{FF2B5EF4-FFF2-40B4-BE49-F238E27FC236}">
                <a16:creationId xmlns:a16="http://schemas.microsoft.com/office/drawing/2014/main" id="{5C7CC333-5A2B-46AC-8B83-498F30AB82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222721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inical Pictures, Title/Content/Picture">
    <p:bg bwMode="ltGray">
      <p:bgPr>
        <a:solidFill>
          <a:schemeClr val="tx1"/>
        </a:solidFill>
        <a:effectLst/>
      </p:bgPr>
    </p:bg>
    <p:spTree>
      <p:nvGrpSpPr>
        <p:cNvPr id="1" name=""/>
        <p:cNvGrpSpPr/>
        <p:nvPr/>
      </p:nvGrpSpPr>
      <p:grpSpPr>
        <a:xfrm>
          <a:off x="0" y="0"/>
          <a:ext cx="0" cy="0"/>
          <a:chOff x="0" y="0"/>
          <a:chExt cx="0" cy="0"/>
        </a:xfrm>
      </p:grpSpPr>
      <p:sp>
        <p:nvSpPr>
          <p:cNvPr id="3" name="Headline"/>
          <p:cNvSpPr>
            <a:spLocks noGrp="1"/>
          </p:cNvSpPr>
          <p:nvPr>
            <p:ph type="title" hasCustomPrompt="1"/>
          </p:nvPr>
        </p:nvSpPr>
        <p:spPr>
          <a:xfrm>
            <a:off x="539999" y="219599"/>
            <a:ext cx="9212400" cy="832913"/>
          </a:xfrm>
        </p:spPr>
        <p:txBody>
          <a:bodyPr/>
          <a:lstStyle>
            <a:lvl1pPr>
              <a:defRPr/>
            </a:lvl1pPr>
          </a:lstStyle>
          <a:p>
            <a:r>
              <a:rPr lang="en-US" noProof="0"/>
              <a:t>Title Calibri Bold 28 </a:t>
            </a:r>
            <a:r>
              <a:rPr lang="en-US" noProof="0" err="1"/>
              <a:t>pt</a:t>
            </a:r>
            <a:endParaRPr lang="de-DE"/>
          </a:p>
        </p:txBody>
      </p:sp>
      <p:sp>
        <p:nvSpPr>
          <p:cNvPr id="10" name="Content">
            <a:extLst>
              <a:ext uri="{FF2B5EF4-FFF2-40B4-BE49-F238E27FC236}">
                <a16:creationId xmlns:a16="http://schemas.microsoft.com/office/drawing/2014/main" id="{9F588DA8-B417-4AA8-9930-A6744CC61E9B}"/>
              </a:ext>
            </a:extLst>
          </p:cNvPr>
          <p:cNvSpPr>
            <a:spLocks noGrp="1"/>
          </p:cNvSpPr>
          <p:nvPr>
            <p:ph sz="quarter" idx="21" hasCustomPrompt="1"/>
          </p:nvPr>
        </p:nvSpPr>
        <p:spPr>
          <a:xfrm>
            <a:off x="540000" y="1619250"/>
            <a:ext cx="5635375" cy="4573863"/>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noProof="0"/>
              <a:t>Headline Calibri Bold 18 </a:t>
            </a:r>
            <a:r>
              <a:rPr lang="en-US" noProof="0" err="1"/>
              <a:t>pt</a:t>
            </a:r>
            <a:endParaRPr lang="en-US" noProof="0"/>
          </a:p>
          <a:p>
            <a:pPr lvl="1"/>
            <a:r>
              <a:rPr lang="en-US" noProof="0"/>
              <a:t>Text Calibri 18 </a:t>
            </a:r>
            <a:r>
              <a:rPr lang="en-US" noProof="0" err="1"/>
              <a:t>pt</a:t>
            </a:r>
            <a:endParaRPr lang="en-US" noProof="0"/>
          </a:p>
          <a:p>
            <a:pPr lvl="2"/>
            <a:r>
              <a:rPr lang="en-US" noProof="0"/>
              <a:t>Text Calibri 18 </a:t>
            </a:r>
            <a:r>
              <a:rPr lang="en-US" noProof="0" err="1"/>
              <a:t>pt</a:t>
            </a:r>
            <a:endParaRPr lang="en-US" noProof="0"/>
          </a:p>
          <a:p>
            <a:pPr lvl="3"/>
            <a:r>
              <a:rPr lang="en-US" noProof="0"/>
              <a:t>Text Calibri 18 </a:t>
            </a:r>
            <a:r>
              <a:rPr lang="en-US" noProof="0" err="1"/>
              <a:t>pt</a:t>
            </a:r>
            <a:endParaRPr lang="en-US" noProof="0"/>
          </a:p>
          <a:p>
            <a:pPr lvl="4"/>
            <a:r>
              <a:rPr lang="en-US" noProof="0"/>
              <a:t>Text Calibri 18 </a:t>
            </a:r>
            <a:r>
              <a:rPr lang="en-US" noProof="0" err="1"/>
              <a:t>pt</a:t>
            </a:r>
            <a:endParaRPr lang="en-US" noProof="0"/>
          </a:p>
          <a:p>
            <a:pPr lvl="5"/>
            <a:r>
              <a:rPr lang="en-US" noProof="0"/>
              <a:t>Text Calibri 18 </a:t>
            </a:r>
            <a:r>
              <a:rPr lang="en-US" noProof="0" err="1"/>
              <a:t>pt</a:t>
            </a:r>
            <a:endParaRPr lang="en-US" noProof="0"/>
          </a:p>
          <a:p>
            <a:pPr lvl="6"/>
            <a:r>
              <a:rPr lang="en-US" noProof="0"/>
              <a:t>Text Calibri 18 </a:t>
            </a:r>
            <a:r>
              <a:rPr lang="en-US" noProof="0" err="1"/>
              <a:t>pt</a:t>
            </a:r>
            <a:endParaRPr lang="en-US" noProof="0"/>
          </a:p>
          <a:p>
            <a:pPr lvl="7"/>
            <a:r>
              <a:rPr lang="en-US" noProof="0"/>
              <a:t>Text Calibri 18 </a:t>
            </a:r>
            <a:r>
              <a:rPr lang="en-US" noProof="0" err="1"/>
              <a:t>pt</a:t>
            </a:r>
            <a:endParaRPr lang="en-US" noProof="0"/>
          </a:p>
          <a:p>
            <a:pPr lvl="8"/>
            <a:r>
              <a:rPr lang="en-US" noProof="0"/>
              <a:t>Text Calibri 14 </a:t>
            </a:r>
            <a:r>
              <a:rPr lang="en-US" noProof="0" err="1"/>
              <a:t>pt</a:t>
            </a:r>
            <a:endParaRPr lang="en-US" noProof="0"/>
          </a:p>
        </p:txBody>
      </p:sp>
      <p:sp>
        <p:nvSpPr>
          <p:cNvPr id="8" name="Picture placeholder">
            <a:extLst>
              <a:ext uri="{FF2B5EF4-FFF2-40B4-BE49-F238E27FC236}">
                <a16:creationId xmlns:a16="http://schemas.microsoft.com/office/drawing/2014/main" id="{52C62DF1-15C2-4184-A4A8-1D85A6A7CF0E}"/>
              </a:ext>
            </a:extLst>
          </p:cNvPr>
          <p:cNvSpPr>
            <a:spLocks noGrp="1"/>
          </p:cNvSpPr>
          <p:nvPr>
            <p:ph type="pic" sz="quarter" idx="20" hasCustomPrompt="1"/>
          </p:nvPr>
        </p:nvSpPr>
        <p:spPr>
          <a:xfrm>
            <a:off x="7115175" y="1619250"/>
            <a:ext cx="4513262" cy="4573588"/>
          </a:xfrm>
        </p:spPr>
        <p:txBody>
          <a:bodyPr lIns="180000" tIns="180000" rIns="180000" bIns="180000"/>
          <a:lstStyle>
            <a:lvl1pPr>
              <a:defRPr>
                <a:solidFill>
                  <a:schemeClr val="bg1"/>
                </a:solidFill>
              </a:defRPr>
            </a:lvl1pPr>
          </a:lstStyle>
          <a:p>
            <a:r>
              <a:rPr lang="de-DE"/>
              <a:t>Add a picture</a:t>
            </a:r>
            <a:endParaRPr lang="en-GB"/>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bg1"/>
                </a:solidFill>
              </a:defRPr>
            </a:lvl1pPr>
          </a:lstStyle>
          <a:p>
            <a:r>
              <a:rPr lang="en-US"/>
              <a:t>Click to add footnote</a:t>
            </a:r>
            <a:br>
              <a:rPr lang="en-US"/>
            </a:br>
            <a:r>
              <a:rPr lang="en-US"/>
              <a:t>second line</a:t>
            </a:r>
          </a:p>
        </p:txBody>
      </p:sp>
      <p:sp>
        <p:nvSpPr>
          <p:cNvPr id="2" name="Author"/>
          <p:cNvSpPr>
            <a:spLocks noGrp="1"/>
          </p:cNvSpPr>
          <p:nvPr>
            <p:ph type="ftr" sz="quarter" idx="19"/>
          </p:nvPr>
        </p:nvSpPr>
        <p:spPr/>
        <p:txBody>
          <a:bodyPr/>
          <a:lstStyle>
            <a:lvl1pPr>
              <a:lnSpc>
                <a:spcPct val="100000"/>
              </a:lnSpc>
              <a:defRPr>
                <a:solidFill>
                  <a:schemeClr val="bg1"/>
                </a:solidFill>
              </a:defRPr>
            </a:lvl1pPr>
          </a:lstStyle>
          <a:p>
            <a:r>
              <a:rPr lang="en-US"/>
              <a:t>Author | Department</a:t>
            </a:r>
          </a:p>
        </p:txBody>
      </p:sp>
      <p:sp>
        <p:nvSpPr>
          <p:cNvPr id="101" name="Restricted"/>
          <p:cNvSpPr txBox="1"/>
          <p:nvPr userDrawn="1"/>
        </p:nvSpPr>
        <p:spPr>
          <a:xfrm>
            <a:off x="8054976" y="6519470"/>
            <a:ext cx="3571200" cy="153888"/>
          </a:xfrm>
          <a:prstGeom prst="rect">
            <a:avLst/>
          </a:prstGeom>
          <a:noFill/>
        </p:spPr>
        <p:txBody>
          <a:bodyPr wrap="square" lIns="0" tIns="0" rIns="0" bIns="0" rtlCol="0">
            <a:spAutoFit/>
          </a:bodyPr>
          <a:lstStyle/>
          <a:p>
            <a:pPr algn="r">
              <a:lnSpc>
                <a:spcPct val="100000"/>
              </a:lnSpc>
            </a:pPr>
            <a:r>
              <a:rPr lang="de-DE" sz="1000">
                <a:solidFill>
                  <a:schemeClr val="bg1"/>
                </a:solidFill>
              </a:rPr>
              <a:t>Unrestricted © Siemens Healthineers, 2018</a:t>
            </a:r>
          </a:p>
        </p:txBody>
      </p:sp>
      <p:pic>
        <p:nvPicPr>
          <p:cNvPr id="108" name="Siemens Healthineers logo">
            <a:extLst>
              <a:ext uri="{FF2B5EF4-FFF2-40B4-BE49-F238E27FC236}">
                <a16:creationId xmlns:a16="http://schemas.microsoft.com/office/drawing/2014/main" id="{418176E0-4F12-4F90-92BB-288ECE13FF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44504" y="281267"/>
            <a:ext cx="1450797" cy="345884"/>
          </a:xfrm>
          <a:prstGeom prst="rect">
            <a:avLst/>
          </a:prstGeom>
        </p:spPr>
      </p:pic>
      <p:sp>
        <p:nvSpPr>
          <p:cNvPr id="11" name="TextBox 10">
            <a:extLst>
              <a:ext uri="{FF2B5EF4-FFF2-40B4-BE49-F238E27FC236}">
                <a16:creationId xmlns:a16="http://schemas.microsoft.com/office/drawing/2014/main" id="{D84CCA68-ECFB-4738-8888-BCE166E98278}"/>
              </a:ext>
            </a:extLst>
          </p:cNvPr>
          <p:cNvSpPr txBox="1"/>
          <p:nvPr userDrawn="1"/>
        </p:nvSpPr>
        <p:spPr>
          <a:xfrm>
            <a:off x="11347637" y="6340471"/>
            <a:ext cx="280800" cy="144000"/>
          </a:xfrm>
          <a:prstGeom prst="rect">
            <a:avLst/>
          </a:prstGeom>
          <a:noFill/>
        </p:spPr>
        <p:txBody>
          <a:bodyPr vert="horz" wrap="square" lIns="0" tIns="0" rIns="0" bIns="0" rtlCol="0" anchor="ctr" anchorCtr="0">
            <a:noAutofit/>
          </a:bodyPr>
          <a:lstStyle/>
          <a:p>
            <a:pPr marL="0" lvl="0" indent="0" algn="r">
              <a:lnSpc>
                <a:spcPct val="100000"/>
              </a:lnSpc>
              <a:spcBef>
                <a:spcPts val="0"/>
              </a:spcBef>
              <a:spcAft>
                <a:spcPts val="0"/>
              </a:spcAft>
            </a:pPr>
            <a:fld id="{6F82AF1F-8753-46F1-A314-2F45498EFC31}" type="slidenum">
              <a:rPr lang="de-DE" sz="1000" b="1" i="0" u="none" kern="1200" spc="0" smtClean="0">
                <a:solidFill>
                  <a:schemeClr val="bg1"/>
                </a:solidFill>
                <a:latin typeface="Calibri" panose="020F0502020204030204" pitchFamily="34" charset="0"/>
              </a:rPr>
              <a:pPr marL="0" lvl="0" indent="0" algn="r">
                <a:lnSpc>
                  <a:spcPct val="100000"/>
                </a:lnSpc>
                <a:spcBef>
                  <a:spcPts val="0"/>
                </a:spcBef>
                <a:spcAft>
                  <a:spcPts val="0"/>
                </a:spcAft>
              </a:pPr>
              <a:t>‹Nr.›</a:t>
            </a:fld>
            <a:endParaRPr lang="de-DE" sz="1000" b="1" i="0" u="none" kern="1200" spc="0">
              <a:solidFill>
                <a:schemeClr val="bg1"/>
              </a:solidFill>
              <a:latin typeface="Calibri" panose="020F0502020204030204" pitchFamily="34" charset="0"/>
            </a:endParaRPr>
          </a:p>
        </p:txBody>
      </p:sp>
    </p:spTree>
    <p:extLst>
      <p:ext uri="{BB962C8B-B14F-4D97-AF65-F5344CB8AC3E}">
        <p14:creationId xmlns:p14="http://schemas.microsoft.com/office/powerpoint/2010/main" val="255828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linical Pictures, Title/Content/Pictures">
    <p:bg>
      <p:bgPr>
        <a:solidFill>
          <a:schemeClr val="tx1"/>
        </a:solidFill>
        <a:effectLst/>
      </p:bgPr>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p>
            <a:r>
              <a:rPr lang="en-US" noProof="0"/>
              <a:t>Title Calibri Bold 28 </a:t>
            </a:r>
            <a:r>
              <a:rPr lang="en-US" noProof="0" err="1"/>
              <a:t>pt</a:t>
            </a:r>
            <a:endParaRPr lang="en-US" noProof="0"/>
          </a:p>
        </p:txBody>
      </p:sp>
      <p:sp>
        <p:nvSpPr>
          <p:cNvPr id="7" name="Content left column">
            <a:extLst>
              <a:ext uri="{FF2B5EF4-FFF2-40B4-BE49-F238E27FC236}">
                <a16:creationId xmlns:a16="http://schemas.microsoft.com/office/drawing/2014/main" id="{F3DE8C85-D5DE-48E2-BC87-EE21BFCB3F6E}"/>
              </a:ext>
            </a:extLst>
          </p:cNvPr>
          <p:cNvSpPr>
            <a:spLocks noGrp="1"/>
          </p:cNvSpPr>
          <p:nvPr>
            <p:ph sz="quarter" idx="23" hasCustomPrompt="1"/>
          </p:nvPr>
        </p:nvSpPr>
        <p:spPr>
          <a:xfrm>
            <a:off x="540000" y="1623600"/>
            <a:ext cx="4514400" cy="4572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noProof="0"/>
              <a:t>Headline Calibri Bold 18 </a:t>
            </a:r>
            <a:r>
              <a:rPr lang="en-US" noProof="0" err="1"/>
              <a:t>pt</a:t>
            </a:r>
            <a:endParaRPr lang="en-US" noProof="0"/>
          </a:p>
          <a:p>
            <a:pPr lvl="1"/>
            <a:r>
              <a:rPr lang="en-US" noProof="0"/>
              <a:t>Text Calibri 18 </a:t>
            </a:r>
            <a:r>
              <a:rPr lang="en-US" noProof="0" err="1"/>
              <a:t>pt</a:t>
            </a:r>
            <a:endParaRPr lang="en-US" noProof="0"/>
          </a:p>
          <a:p>
            <a:pPr lvl="2"/>
            <a:r>
              <a:rPr lang="en-US" noProof="0"/>
              <a:t>Text Calibri 18 </a:t>
            </a:r>
            <a:r>
              <a:rPr lang="en-US" noProof="0" err="1"/>
              <a:t>pt</a:t>
            </a:r>
            <a:endParaRPr lang="en-US" noProof="0"/>
          </a:p>
          <a:p>
            <a:pPr lvl="3"/>
            <a:r>
              <a:rPr lang="en-US" noProof="0"/>
              <a:t>Text Calibri 18 </a:t>
            </a:r>
            <a:r>
              <a:rPr lang="en-US" noProof="0" err="1"/>
              <a:t>pt</a:t>
            </a:r>
            <a:endParaRPr lang="en-US" noProof="0"/>
          </a:p>
          <a:p>
            <a:pPr lvl="4"/>
            <a:r>
              <a:rPr lang="en-US" noProof="0"/>
              <a:t>Text Calibri 18 </a:t>
            </a:r>
            <a:r>
              <a:rPr lang="en-US" noProof="0" err="1"/>
              <a:t>pt</a:t>
            </a:r>
            <a:endParaRPr lang="en-US" noProof="0"/>
          </a:p>
          <a:p>
            <a:pPr lvl="5"/>
            <a:r>
              <a:rPr lang="en-US" noProof="0"/>
              <a:t>Text Calibri 18 </a:t>
            </a:r>
            <a:r>
              <a:rPr lang="en-US" noProof="0" err="1"/>
              <a:t>pt</a:t>
            </a:r>
            <a:endParaRPr lang="en-US" noProof="0"/>
          </a:p>
          <a:p>
            <a:pPr lvl="6"/>
            <a:r>
              <a:rPr lang="en-US" noProof="0"/>
              <a:t>Text Calibri 18 </a:t>
            </a:r>
            <a:r>
              <a:rPr lang="en-US" noProof="0" err="1"/>
              <a:t>pt</a:t>
            </a:r>
            <a:endParaRPr lang="en-US" noProof="0"/>
          </a:p>
          <a:p>
            <a:pPr lvl="7"/>
            <a:r>
              <a:rPr lang="en-US" noProof="0"/>
              <a:t>Text Calibri 18 </a:t>
            </a:r>
            <a:r>
              <a:rPr lang="en-US" noProof="0" err="1"/>
              <a:t>pt</a:t>
            </a:r>
            <a:endParaRPr lang="en-US" noProof="0"/>
          </a:p>
          <a:p>
            <a:pPr lvl="8"/>
            <a:r>
              <a:rPr lang="en-US" noProof="0"/>
              <a:t>Text Calibri 14 </a:t>
            </a:r>
            <a:r>
              <a:rPr lang="en-US" noProof="0" err="1"/>
              <a:t>pt</a:t>
            </a:r>
            <a:endParaRPr lang="en-US" noProof="0"/>
          </a:p>
        </p:txBody>
      </p:sp>
      <p:sp>
        <p:nvSpPr>
          <p:cNvPr id="4" name="Clinical image 1"/>
          <p:cNvSpPr>
            <a:spLocks noGrp="1"/>
          </p:cNvSpPr>
          <p:nvPr>
            <p:ph type="pic" sz="quarter" idx="18" hasCustomPrompt="1"/>
          </p:nvPr>
        </p:nvSpPr>
        <p:spPr bwMode="auto">
          <a:xfrm>
            <a:off x="6174000" y="1623600"/>
            <a:ext cx="2638800" cy="1879200"/>
          </a:xfrm>
          <a:ln w="3175">
            <a:solidFill>
              <a:schemeClr val="tx2"/>
            </a:solidFill>
          </a:ln>
        </p:spPr>
        <p:txBody>
          <a:bodyPr lIns="180000" tIns="180000" rIns="180000" bIns="180000"/>
          <a:lstStyle>
            <a:lvl1pPr>
              <a:defRPr b="1"/>
            </a:lvl1pPr>
          </a:lstStyle>
          <a:p>
            <a:r>
              <a:rPr lang="en-US" noProof="0"/>
              <a:t>Add a picture</a:t>
            </a:r>
          </a:p>
        </p:txBody>
      </p:sp>
      <p:sp>
        <p:nvSpPr>
          <p:cNvPr id="5" name="Caption 1">
            <a:extLst>
              <a:ext uri="{FF2B5EF4-FFF2-40B4-BE49-F238E27FC236}">
                <a16:creationId xmlns:a16="http://schemas.microsoft.com/office/drawing/2014/main" id="{A4D87FDD-062F-49D8-809F-5741C8214553}"/>
              </a:ext>
            </a:extLst>
          </p:cNvPr>
          <p:cNvSpPr>
            <a:spLocks noGrp="1"/>
          </p:cNvSpPr>
          <p:nvPr>
            <p:ph type="body" sz="quarter" idx="30" hasCustomPrompt="1"/>
          </p:nvPr>
        </p:nvSpPr>
        <p:spPr>
          <a:xfrm>
            <a:off x="6175375" y="3502800"/>
            <a:ext cx="2642400" cy="331200"/>
          </a:xfrm>
        </p:spPr>
        <p:txBody>
          <a:bodyPr tIns="36000"/>
          <a:lstStyle>
            <a:lvl1pPr>
              <a:defRPr sz="1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Text Calibri 14 </a:t>
            </a:r>
            <a:r>
              <a:rPr lang="en-US" noProof="0" err="1"/>
              <a:t>pt</a:t>
            </a:r>
            <a:endParaRPr lang="en-US" noProof="0"/>
          </a:p>
        </p:txBody>
      </p:sp>
      <p:sp>
        <p:nvSpPr>
          <p:cNvPr id="14" name="Clinical image 2">
            <a:extLst>
              <a:ext uri="{FF2B5EF4-FFF2-40B4-BE49-F238E27FC236}">
                <a16:creationId xmlns:a16="http://schemas.microsoft.com/office/drawing/2014/main" id="{1B6A89FF-0093-42D5-A01F-9F38E6EAE9A0}"/>
              </a:ext>
            </a:extLst>
          </p:cNvPr>
          <p:cNvSpPr>
            <a:spLocks noGrp="1"/>
          </p:cNvSpPr>
          <p:nvPr>
            <p:ph type="pic" sz="quarter" idx="27" hasCustomPrompt="1"/>
          </p:nvPr>
        </p:nvSpPr>
        <p:spPr>
          <a:xfrm>
            <a:off x="8989200" y="1623600"/>
            <a:ext cx="2638800" cy="1879200"/>
          </a:xfrm>
          <a:ln w="3175">
            <a:solidFill>
              <a:schemeClr val="tx2"/>
            </a:solidFill>
          </a:ln>
        </p:spPr>
        <p:txBody>
          <a:bodyPr lIns="180000" tIns="180000" rIns="180000" bIns="180000"/>
          <a:lstStyle>
            <a:lvl1pPr>
              <a:defRPr b="1"/>
            </a:lvl1pPr>
          </a:lstStyle>
          <a:p>
            <a:r>
              <a:rPr lang="en-US" noProof="0"/>
              <a:t>Add a picture</a:t>
            </a:r>
          </a:p>
        </p:txBody>
      </p:sp>
      <p:sp>
        <p:nvSpPr>
          <p:cNvPr id="24" name="Caption 2">
            <a:extLst>
              <a:ext uri="{FF2B5EF4-FFF2-40B4-BE49-F238E27FC236}">
                <a16:creationId xmlns:a16="http://schemas.microsoft.com/office/drawing/2014/main" id="{650FABFD-7068-4DE9-976C-84AD6DB2DF9D}"/>
              </a:ext>
            </a:extLst>
          </p:cNvPr>
          <p:cNvSpPr>
            <a:spLocks noGrp="1"/>
          </p:cNvSpPr>
          <p:nvPr>
            <p:ph type="body" sz="quarter" idx="31" hasCustomPrompt="1"/>
          </p:nvPr>
        </p:nvSpPr>
        <p:spPr>
          <a:xfrm>
            <a:off x="8985600" y="3502800"/>
            <a:ext cx="2642400" cy="331200"/>
          </a:xfrm>
        </p:spPr>
        <p:txBody>
          <a:bodyPr tIns="36000"/>
          <a:lstStyle>
            <a:lvl1pPr>
              <a:defRPr sz="1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Text Calibri 14 </a:t>
            </a:r>
            <a:r>
              <a:rPr lang="en-US" noProof="0" err="1"/>
              <a:t>pt</a:t>
            </a:r>
            <a:endParaRPr lang="en-US" noProof="0"/>
          </a:p>
        </p:txBody>
      </p:sp>
      <p:sp>
        <p:nvSpPr>
          <p:cNvPr id="15" name="Clinical image 3">
            <a:extLst>
              <a:ext uri="{FF2B5EF4-FFF2-40B4-BE49-F238E27FC236}">
                <a16:creationId xmlns:a16="http://schemas.microsoft.com/office/drawing/2014/main" id="{0FB77AF6-1131-46EA-A876-D52D6E453D8C}"/>
              </a:ext>
            </a:extLst>
          </p:cNvPr>
          <p:cNvSpPr>
            <a:spLocks noGrp="1"/>
          </p:cNvSpPr>
          <p:nvPr>
            <p:ph type="pic" sz="quarter" idx="28" hasCustomPrompt="1"/>
          </p:nvPr>
        </p:nvSpPr>
        <p:spPr>
          <a:xfrm>
            <a:off x="6174000" y="3981600"/>
            <a:ext cx="2638800" cy="1879200"/>
          </a:xfrm>
          <a:ln w="3175">
            <a:solidFill>
              <a:schemeClr val="tx2"/>
            </a:solidFill>
          </a:ln>
        </p:spPr>
        <p:txBody>
          <a:bodyPr lIns="180000" tIns="180000" rIns="180000" bIns="180000"/>
          <a:lstStyle>
            <a:lvl1pPr>
              <a:defRPr b="1"/>
            </a:lvl1pPr>
          </a:lstStyle>
          <a:p>
            <a:r>
              <a:rPr lang="en-US" noProof="0"/>
              <a:t>Add a picture</a:t>
            </a:r>
          </a:p>
        </p:txBody>
      </p:sp>
      <p:sp>
        <p:nvSpPr>
          <p:cNvPr id="25" name="Caption 3">
            <a:extLst>
              <a:ext uri="{FF2B5EF4-FFF2-40B4-BE49-F238E27FC236}">
                <a16:creationId xmlns:a16="http://schemas.microsoft.com/office/drawing/2014/main" id="{122681D0-1733-4184-8DE3-4F7818D7DE52}"/>
              </a:ext>
            </a:extLst>
          </p:cNvPr>
          <p:cNvSpPr>
            <a:spLocks noGrp="1"/>
          </p:cNvSpPr>
          <p:nvPr>
            <p:ph type="body" sz="quarter" idx="32" hasCustomPrompt="1"/>
          </p:nvPr>
        </p:nvSpPr>
        <p:spPr>
          <a:xfrm>
            <a:off x="6175375" y="5860800"/>
            <a:ext cx="2642400" cy="331200"/>
          </a:xfrm>
        </p:spPr>
        <p:txBody>
          <a:bodyPr tIns="36000"/>
          <a:lstStyle>
            <a:lvl1pPr>
              <a:defRPr sz="1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Text Calibri 14 </a:t>
            </a:r>
            <a:r>
              <a:rPr lang="en-US" noProof="0" err="1"/>
              <a:t>pt</a:t>
            </a:r>
            <a:endParaRPr lang="en-US" noProof="0"/>
          </a:p>
        </p:txBody>
      </p:sp>
      <p:sp>
        <p:nvSpPr>
          <p:cNvPr id="17" name="Clinical image 4">
            <a:extLst>
              <a:ext uri="{FF2B5EF4-FFF2-40B4-BE49-F238E27FC236}">
                <a16:creationId xmlns:a16="http://schemas.microsoft.com/office/drawing/2014/main" id="{45149F5E-90E9-4952-A69E-9F6C567BF487}"/>
              </a:ext>
            </a:extLst>
          </p:cNvPr>
          <p:cNvSpPr>
            <a:spLocks noGrp="1"/>
          </p:cNvSpPr>
          <p:nvPr>
            <p:ph type="pic" sz="quarter" idx="29" hasCustomPrompt="1"/>
          </p:nvPr>
        </p:nvSpPr>
        <p:spPr>
          <a:xfrm>
            <a:off x="8989200" y="3981600"/>
            <a:ext cx="2638800" cy="1879200"/>
          </a:xfrm>
          <a:ln w="3175">
            <a:solidFill>
              <a:schemeClr val="tx2"/>
            </a:solidFill>
          </a:ln>
        </p:spPr>
        <p:txBody>
          <a:bodyPr lIns="180000" tIns="180000" rIns="180000" bIns="180000"/>
          <a:lstStyle>
            <a:lvl1pPr>
              <a:defRPr b="1"/>
            </a:lvl1pPr>
          </a:lstStyle>
          <a:p>
            <a:r>
              <a:rPr lang="en-US" noProof="0"/>
              <a:t>Add a picture</a:t>
            </a:r>
          </a:p>
        </p:txBody>
      </p:sp>
      <p:sp>
        <p:nvSpPr>
          <p:cNvPr id="26" name="Caption 4">
            <a:extLst>
              <a:ext uri="{FF2B5EF4-FFF2-40B4-BE49-F238E27FC236}">
                <a16:creationId xmlns:a16="http://schemas.microsoft.com/office/drawing/2014/main" id="{868D25E9-432A-40D3-8673-17F684EC8D10}"/>
              </a:ext>
            </a:extLst>
          </p:cNvPr>
          <p:cNvSpPr>
            <a:spLocks noGrp="1"/>
          </p:cNvSpPr>
          <p:nvPr>
            <p:ph type="body" sz="quarter" idx="33" hasCustomPrompt="1"/>
          </p:nvPr>
        </p:nvSpPr>
        <p:spPr>
          <a:xfrm>
            <a:off x="8985600" y="5860800"/>
            <a:ext cx="2642400" cy="331200"/>
          </a:xfrm>
        </p:spPr>
        <p:txBody>
          <a:bodyPr tIns="36000"/>
          <a:lstStyle>
            <a:lvl1pPr>
              <a:defRPr sz="1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Text Calibri 14 </a:t>
            </a:r>
            <a:r>
              <a:rPr lang="en-US" noProof="0" err="1"/>
              <a:t>pt</a:t>
            </a:r>
            <a:endParaRPr lang="en-US" noProof="0"/>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bg1"/>
                </a:solidFill>
              </a:defRPr>
            </a:lvl1pPr>
          </a:lstStyle>
          <a:p>
            <a:r>
              <a:rPr lang="en-US"/>
              <a:t>Click to add footnote</a:t>
            </a:r>
            <a:br>
              <a:rPr lang="en-US"/>
            </a:br>
            <a:r>
              <a:rPr lang="en-US"/>
              <a:t>second line</a:t>
            </a:r>
          </a:p>
        </p:txBody>
      </p:sp>
      <p:sp>
        <p:nvSpPr>
          <p:cNvPr id="2" name="Author"/>
          <p:cNvSpPr>
            <a:spLocks noGrp="1"/>
          </p:cNvSpPr>
          <p:nvPr>
            <p:ph type="ftr" sz="quarter" idx="22"/>
          </p:nvPr>
        </p:nvSpPr>
        <p:spPr/>
        <p:txBody>
          <a:bodyPr/>
          <a:lstStyle>
            <a:lvl1pPr>
              <a:lnSpc>
                <a:spcPct val="100000"/>
              </a:lnSpc>
              <a:defRPr>
                <a:solidFill>
                  <a:schemeClr val="bg1"/>
                </a:solidFill>
              </a:defRPr>
            </a:lvl1pPr>
          </a:lstStyle>
          <a:p>
            <a:r>
              <a:rPr lang="en-US"/>
              <a:t>Author | Department</a:t>
            </a:r>
          </a:p>
        </p:txBody>
      </p:sp>
      <p:sp>
        <p:nvSpPr>
          <p:cNvPr id="22" name="Restricted">
            <a:extLst>
              <a:ext uri="{FF2B5EF4-FFF2-40B4-BE49-F238E27FC236}">
                <a16:creationId xmlns:a16="http://schemas.microsoft.com/office/drawing/2014/main" id="{42452E35-28FF-43F0-BAA1-0E6FD1DE3EED}"/>
              </a:ext>
            </a:extLst>
          </p:cNvPr>
          <p:cNvSpPr txBox="1"/>
          <p:nvPr userDrawn="1"/>
        </p:nvSpPr>
        <p:spPr>
          <a:xfrm>
            <a:off x="8054976" y="6519470"/>
            <a:ext cx="3571200" cy="153888"/>
          </a:xfrm>
          <a:prstGeom prst="rect">
            <a:avLst/>
          </a:prstGeom>
          <a:noFill/>
        </p:spPr>
        <p:txBody>
          <a:bodyPr wrap="square" lIns="0" tIns="0" rIns="0" bIns="0" rtlCol="0">
            <a:spAutoFit/>
          </a:bodyPr>
          <a:lstStyle/>
          <a:p>
            <a:pPr algn="r">
              <a:lnSpc>
                <a:spcPct val="100000"/>
              </a:lnSpc>
            </a:pPr>
            <a:r>
              <a:rPr lang="de-DE" sz="1000">
                <a:solidFill>
                  <a:schemeClr val="bg1"/>
                </a:solidFill>
              </a:rPr>
              <a:t>Unrestricted © Siemens Healthineers, 2018</a:t>
            </a:r>
          </a:p>
        </p:txBody>
      </p:sp>
      <p:pic>
        <p:nvPicPr>
          <p:cNvPr id="20" name="Siemens Healthineers logo">
            <a:extLst>
              <a:ext uri="{FF2B5EF4-FFF2-40B4-BE49-F238E27FC236}">
                <a16:creationId xmlns:a16="http://schemas.microsoft.com/office/drawing/2014/main" id="{BC2F1249-80CB-4DEF-AB9A-3694F6FE17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444504" y="281267"/>
            <a:ext cx="1450797" cy="345884"/>
          </a:xfrm>
          <a:prstGeom prst="rect">
            <a:avLst/>
          </a:prstGeom>
        </p:spPr>
      </p:pic>
      <p:sp>
        <p:nvSpPr>
          <p:cNvPr id="18" name="TextBox 17">
            <a:extLst>
              <a:ext uri="{FF2B5EF4-FFF2-40B4-BE49-F238E27FC236}">
                <a16:creationId xmlns:a16="http://schemas.microsoft.com/office/drawing/2014/main" id="{D60FE2AC-E3F6-4795-9F40-E557323AE6B9}"/>
              </a:ext>
            </a:extLst>
          </p:cNvPr>
          <p:cNvSpPr txBox="1"/>
          <p:nvPr userDrawn="1"/>
        </p:nvSpPr>
        <p:spPr>
          <a:xfrm>
            <a:off x="11347637" y="6340471"/>
            <a:ext cx="280800" cy="144000"/>
          </a:xfrm>
          <a:prstGeom prst="rect">
            <a:avLst/>
          </a:prstGeom>
          <a:noFill/>
        </p:spPr>
        <p:txBody>
          <a:bodyPr vert="horz" wrap="square" lIns="0" tIns="0" rIns="0" bIns="0" rtlCol="0" anchor="ctr" anchorCtr="0">
            <a:noAutofit/>
          </a:bodyPr>
          <a:lstStyle/>
          <a:p>
            <a:pPr marL="0" lvl="0" indent="0" algn="r">
              <a:lnSpc>
                <a:spcPct val="100000"/>
              </a:lnSpc>
              <a:spcBef>
                <a:spcPts val="0"/>
              </a:spcBef>
              <a:spcAft>
                <a:spcPts val="0"/>
              </a:spcAft>
            </a:pPr>
            <a:fld id="{6F82AF1F-8753-46F1-A314-2F45498EFC31}" type="slidenum">
              <a:rPr lang="de-DE" sz="1000" b="1" i="0" u="none" kern="1200" spc="0" smtClean="0">
                <a:solidFill>
                  <a:schemeClr val="bg1"/>
                </a:solidFill>
                <a:latin typeface="Calibri" panose="020F0502020204030204" pitchFamily="34" charset="0"/>
              </a:rPr>
              <a:pPr marL="0" lvl="0" indent="0" algn="r">
                <a:lnSpc>
                  <a:spcPct val="100000"/>
                </a:lnSpc>
                <a:spcBef>
                  <a:spcPts val="0"/>
                </a:spcBef>
                <a:spcAft>
                  <a:spcPts val="0"/>
                </a:spcAft>
              </a:pPr>
              <a:t>‹Nr.›</a:t>
            </a:fld>
            <a:endParaRPr lang="de-DE" sz="1000" b="1" i="0" u="none" kern="1200" spc="0">
              <a:solidFill>
                <a:schemeClr val="bg1"/>
              </a:solidFill>
              <a:latin typeface="Calibri" panose="020F0502020204030204" pitchFamily="34" charset="0"/>
            </a:endParaRPr>
          </a:p>
        </p:txBody>
      </p:sp>
    </p:spTree>
    <p:extLst>
      <p:ext uri="{BB962C8B-B14F-4D97-AF65-F5344CB8AC3E}">
        <p14:creationId xmlns:p14="http://schemas.microsoft.com/office/powerpoint/2010/main" val="356870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Headline"/>
          <p:cNvSpPr>
            <a:spLocks noGrp="1"/>
          </p:cNvSpPr>
          <p:nvPr>
            <p:ph type="title" hasCustomPrompt="1"/>
          </p:nvPr>
        </p:nvSpPr>
        <p:spPr>
          <a:xfrm>
            <a:off x="540000" y="219599"/>
            <a:ext cx="6575175" cy="832913"/>
          </a:xfrm>
        </p:spPr>
        <p:txBody>
          <a:bodyPr/>
          <a:lstStyle>
            <a:lvl1pPr>
              <a:defRPr/>
            </a:lvl1pPr>
          </a:lstStyle>
          <a:p>
            <a:r>
              <a:rPr lang="en-US" noProof="0"/>
              <a:t>Title Calibri Bold 28 </a:t>
            </a:r>
            <a:r>
              <a:rPr lang="en-US" noProof="0" err="1"/>
              <a:t>pt</a:t>
            </a:r>
            <a:endParaRPr lang="de-DE"/>
          </a:p>
        </p:txBody>
      </p:sp>
      <p:sp>
        <p:nvSpPr>
          <p:cNvPr id="6" name="Content left">
            <a:extLst>
              <a:ext uri="{FF2B5EF4-FFF2-40B4-BE49-F238E27FC236}">
                <a16:creationId xmlns:a16="http://schemas.microsoft.com/office/drawing/2014/main" id="{B8F2235E-1561-4540-BBA6-ED3314518FCA}"/>
              </a:ext>
            </a:extLst>
          </p:cNvPr>
          <p:cNvSpPr>
            <a:spLocks noGrp="1"/>
          </p:cNvSpPr>
          <p:nvPr>
            <p:ph sz="quarter" idx="24" hasCustomPrompt="1"/>
          </p:nvPr>
        </p:nvSpPr>
        <p:spPr>
          <a:xfrm>
            <a:off x="539750" y="1620000"/>
            <a:ext cx="4518000" cy="2520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Headline Calibri Bold 16 </a:t>
            </a:r>
            <a:r>
              <a:rPr lang="en-US" noProof="0" err="1"/>
              <a:t>pt</a:t>
            </a:r>
            <a:endParaRPr lang="en-US" noProof="0"/>
          </a:p>
          <a:p>
            <a:pPr lvl="1"/>
            <a:r>
              <a:rPr lang="en-US" noProof="0"/>
              <a:t>Text Calibri 16 </a:t>
            </a:r>
            <a:r>
              <a:rPr lang="en-US" noProof="0" err="1"/>
              <a:t>pt</a:t>
            </a:r>
            <a:endParaRPr lang="en-US" noProof="0"/>
          </a:p>
          <a:p>
            <a:pPr lvl="2"/>
            <a:r>
              <a:rPr lang="en-US" noProof="0"/>
              <a:t>Text Calibri 16 </a:t>
            </a:r>
            <a:r>
              <a:rPr lang="en-US" noProof="0" err="1"/>
              <a:t>pt</a:t>
            </a:r>
            <a:endParaRPr lang="en-US" noProof="0"/>
          </a:p>
          <a:p>
            <a:pPr lvl="3"/>
            <a:r>
              <a:rPr lang="en-US" noProof="0"/>
              <a:t>Text Calibri 16 </a:t>
            </a:r>
            <a:r>
              <a:rPr lang="en-US" noProof="0" err="1"/>
              <a:t>pt</a:t>
            </a:r>
            <a:endParaRPr lang="en-US" noProof="0"/>
          </a:p>
          <a:p>
            <a:pPr lvl="4"/>
            <a:r>
              <a:rPr lang="en-US" noProof="0"/>
              <a:t>Text Calibri 16 </a:t>
            </a:r>
            <a:r>
              <a:rPr lang="en-US" noProof="0" err="1"/>
              <a:t>pt</a:t>
            </a:r>
            <a:endParaRPr lang="en-US" noProof="0"/>
          </a:p>
          <a:p>
            <a:pPr lvl="5"/>
            <a:r>
              <a:rPr lang="en-US" noProof="0"/>
              <a:t>Text Calibri 16 </a:t>
            </a:r>
            <a:r>
              <a:rPr lang="en-US" noProof="0" err="1"/>
              <a:t>pt</a:t>
            </a:r>
            <a:endParaRPr lang="en-US" noProof="0"/>
          </a:p>
          <a:p>
            <a:pPr lvl="6"/>
            <a:r>
              <a:rPr lang="en-US" noProof="0"/>
              <a:t>Text Calibri 16 </a:t>
            </a:r>
            <a:r>
              <a:rPr lang="en-US" noProof="0" err="1"/>
              <a:t>pt</a:t>
            </a:r>
            <a:endParaRPr lang="en-US" noProof="0"/>
          </a:p>
          <a:p>
            <a:pPr lvl="7"/>
            <a:r>
              <a:rPr lang="en-US" noProof="0"/>
              <a:t>Text Calibri 16 </a:t>
            </a:r>
            <a:r>
              <a:rPr lang="en-US" noProof="0" err="1"/>
              <a:t>pt</a:t>
            </a:r>
            <a:endParaRPr lang="en-US" noProof="0"/>
          </a:p>
          <a:p>
            <a:pPr lvl="8"/>
            <a:r>
              <a:rPr lang="en-US" noProof="0"/>
              <a:t>Text Calibri 14 </a:t>
            </a:r>
            <a:r>
              <a:rPr lang="en-US" noProof="0" err="1"/>
              <a:t>pt</a:t>
            </a:r>
            <a:endParaRPr lang="en-US" noProof="0"/>
          </a:p>
        </p:txBody>
      </p:sp>
      <p:sp>
        <p:nvSpPr>
          <p:cNvPr id="11" name="Content right">
            <a:extLst>
              <a:ext uri="{FF2B5EF4-FFF2-40B4-BE49-F238E27FC236}">
                <a16:creationId xmlns:a16="http://schemas.microsoft.com/office/drawing/2014/main" id="{0FB035AA-D8D6-455D-B8AF-CD2D66504C31}"/>
              </a:ext>
            </a:extLst>
          </p:cNvPr>
          <p:cNvSpPr>
            <a:spLocks noGrp="1"/>
          </p:cNvSpPr>
          <p:nvPr>
            <p:ph sz="quarter" idx="25" hasCustomPrompt="1"/>
          </p:nvPr>
        </p:nvSpPr>
        <p:spPr>
          <a:xfrm>
            <a:off x="5237163" y="1620000"/>
            <a:ext cx="4518000" cy="2520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a:t>Headline Calibri Bold 16 </a:t>
            </a:r>
            <a:r>
              <a:rPr lang="en-US" noProof="0" err="1"/>
              <a:t>pt</a:t>
            </a:r>
            <a:endParaRPr lang="en-US" noProof="0"/>
          </a:p>
          <a:p>
            <a:pPr lvl="1"/>
            <a:r>
              <a:rPr lang="en-US" noProof="0"/>
              <a:t>Text Calibri 16 </a:t>
            </a:r>
            <a:r>
              <a:rPr lang="en-US" noProof="0" err="1"/>
              <a:t>pt</a:t>
            </a:r>
            <a:endParaRPr lang="en-US" noProof="0"/>
          </a:p>
          <a:p>
            <a:pPr lvl="2"/>
            <a:r>
              <a:rPr lang="en-US" noProof="0"/>
              <a:t>Text Calibri 16 </a:t>
            </a:r>
            <a:r>
              <a:rPr lang="en-US" noProof="0" err="1"/>
              <a:t>pt</a:t>
            </a:r>
            <a:endParaRPr lang="en-US" noProof="0"/>
          </a:p>
          <a:p>
            <a:pPr lvl="3"/>
            <a:r>
              <a:rPr lang="en-US" noProof="0"/>
              <a:t>Text Calibri 16 </a:t>
            </a:r>
            <a:r>
              <a:rPr lang="en-US" noProof="0" err="1"/>
              <a:t>pt</a:t>
            </a:r>
            <a:endParaRPr lang="en-US" noProof="0"/>
          </a:p>
          <a:p>
            <a:pPr lvl="4"/>
            <a:r>
              <a:rPr lang="en-US" noProof="0"/>
              <a:t>Text Calibri 16 </a:t>
            </a:r>
            <a:r>
              <a:rPr lang="en-US" noProof="0" err="1"/>
              <a:t>pt</a:t>
            </a:r>
            <a:endParaRPr lang="en-US" noProof="0"/>
          </a:p>
          <a:p>
            <a:pPr lvl="5"/>
            <a:r>
              <a:rPr lang="en-US" noProof="0"/>
              <a:t>Text Calibri 16 </a:t>
            </a:r>
            <a:r>
              <a:rPr lang="en-US" noProof="0" err="1"/>
              <a:t>pt</a:t>
            </a:r>
            <a:endParaRPr lang="en-US" noProof="0"/>
          </a:p>
          <a:p>
            <a:pPr lvl="6"/>
            <a:r>
              <a:rPr lang="en-US" noProof="0"/>
              <a:t>Text Calibri 16 </a:t>
            </a:r>
            <a:r>
              <a:rPr lang="en-US" noProof="0" err="1"/>
              <a:t>pt</a:t>
            </a:r>
            <a:endParaRPr lang="en-US" noProof="0"/>
          </a:p>
          <a:p>
            <a:pPr lvl="7"/>
            <a:r>
              <a:rPr lang="en-US" noProof="0"/>
              <a:t>Text Calibri 16 </a:t>
            </a:r>
            <a:r>
              <a:rPr lang="en-US" noProof="0" err="1"/>
              <a:t>pt</a:t>
            </a:r>
            <a:endParaRPr lang="en-US" noProof="0"/>
          </a:p>
          <a:p>
            <a:pPr lvl="8"/>
            <a:r>
              <a:rPr lang="en-US" noProof="0"/>
              <a:t>Text Calibri 14 </a:t>
            </a:r>
            <a:r>
              <a:rPr lang="en-US" noProof="0" err="1"/>
              <a:t>pt</a:t>
            </a:r>
            <a:endParaRPr lang="en-US" noProof="0"/>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a:t>Click to add footnote</a:t>
            </a:r>
            <a:br>
              <a:rPr lang="en-US"/>
            </a:br>
            <a:r>
              <a:rPr lang="en-US"/>
              <a:t>second line</a:t>
            </a:r>
          </a:p>
        </p:txBody>
      </p:sp>
      <p:sp>
        <p:nvSpPr>
          <p:cNvPr id="2" name="Author"/>
          <p:cNvSpPr>
            <a:spLocks noGrp="1"/>
          </p:cNvSpPr>
          <p:nvPr>
            <p:ph type="ftr" sz="quarter" idx="19"/>
          </p:nvPr>
        </p:nvSpPr>
        <p:spPr/>
        <p:txBody>
          <a:bodyPr/>
          <a:lstStyle>
            <a:lvl1pPr>
              <a:lnSpc>
                <a:spcPct val="100000"/>
              </a:lnSpc>
              <a:defRPr>
                <a:solidFill>
                  <a:schemeClr val="tx1"/>
                </a:solidFill>
              </a:defRPr>
            </a:lvl1pPr>
          </a:lstStyle>
          <a:p>
            <a:r>
              <a:rPr lang="en-US"/>
              <a:t>Author | Department</a:t>
            </a:r>
          </a:p>
        </p:txBody>
      </p:sp>
      <p:pic>
        <p:nvPicPr>
          <p:cNvPr id="88" name="Siemens Healthineers logo">
            <a:extLst>
              <a:ext uri="{FF2B5EF4-FFF2-40B4-BE49-F238E27FC236}">
                <a16:creationId xmlns:a16="http://schemas.microsoft.com/office/drawing/2014/main" id="{B6178E59-1497-433B-BBC8-B4CC5BE3F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121559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Intro Title Picture 02">
    <p:bg bwMode="ltGray">
      <p:bgPr>
        <a:solidFill>
          <a:schemeClr val="tx1"/>
        </a:solidFill>
        <a:effectLst/>
      </p:bgPr>
    </p:bg>
    <p:spTree>
      <p:nvGrpSpPr>
        <p:cNvPr id="1" name=""/>
        <p:cNvGrpSpPr/>
        <p:nvPr/>
      </p:nvGrpSpPr>
      <p:grpSpPr>
        <a:xfrm>
          <a:off x="0" y="0"/>
          <a:ext cx="0" cy="0"/>
          <a:chOff x="0" y="0"/>
          <a:chExt cx="0" cy="0"/>
        </a:xfrm>
      </p:grpSpPr>
      <p:pic>
        <p:nvPicPr>
          <p:cNvPr id="7" name="Picture 6" descr="A person sitting in a dark room&#10;&#10;Description automatically generated">
            <a:extLst>
              <a:ext uri="{FF2B5EF4-FFF2-40B4-BE49-F238E27FC236}">
                <a16:creationId xmlns:a16="http://schemas.microsoft.com/office/drawing/2014/main" id="{20089D31-6956-4D00-8064-E86F37A6DE3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285082" y="1619250"/>
            <a:ext cx="8884693" cy="5238750"/>
          </a:xfrm>
          <a:prstGeom prst="rect">
            <a:avLst/>
          </a:prstGeom>
        </p:spPr>
      </p:pic>
      <p:sp>
        <p:nvSpPr>
          <p:cNvPr id="4" name="White cover"/>
          <p:cNvSpPr/>
          <p:nvPr userDrawn="1"/>
        </p:nvSpPr>
        <p:spPr bwMode="white">
          <a:xfrm>
            <a:off x="2" y="0"/>
            <a:ext cx="12169773" cy="161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Subhead"/>
          <p:cNvSpPr>
            <a:spLocks noGrp="1"/>
          </p:cNvSpPr>
          <p:nvPr>
            <p:ph type="ctrTitle" hasCustomPrompt="1"/>
          </p:nvPr>
        </p:nvSpPr>
        <p:spPr>
          <a:xfrm>
            <a:off x="540000" y="4360703"/>
            <a:ext cx="3574800" cy="360000"/>
          </a:xfrm>
        </p:spPr>
        <p:txBody>
          <a:bodyPr lIns="0" tIns="0" rIns="0" bIns="0" anchor="t" anchorCtr="0">
            <a:noAutofit/>
          </a:bodyPr>
          <a:lstStyle>
            <a:lvl1pPr algn="l">
              <a:defRPr sz="1800" b="1">
                <a:solidFill>
                  <a:schemeClr val="bg1"/>
                </a:solidFill>
              </a:defRPr>
            </a:lvl1pPr>
          </a:lstStyle>
          <a:p>
            <a:r>
              <a:rPr lang="en-US"/>
              <a:t>Basic version</a:t>
            </a:r>
            <a:endParaRPr lang="en-US" noProof="0"/>
          </a:p>
        </p:txBody>
      </p:sp>
      <p:sp>
        <p:nvSpPr>
          <p:cNvPr id="3" name="Headline"/>
          <p:cNvSpPr>
            <a:spLocks noGrp="1"/>
          </p:cNvSpPr>
          <p:nvPr>
            <p:ph type="subTitle" idx="1" hasCustomPrompt="1"/>
          </p:nvPr>
        </p:nvSpPr>
        <p:spPr bwMode="black">
          <a:xfrm>
            <a:off x="540000" y="1915073"/>
            <a:ext cx="5461200" cy="2400452"/>
          </a:xfrm>
        </p:spPr>
        <p:txBody>
          <a:bodyPr lIns="0" tIns="0" rIns="0" bIns="0" anchor="b">
            <a:noAutofit/>
          </a:bodyPr>
          <a:lstStyle>
            <a:lvl1pPr marL="0" marR="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sz="5200" b="1"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t>
            </a:r>
            <a:br>
              <a:rPr lang="en-US"/>
            </a:br>
            <a:r>
              <a:rPr lang="en-US"/>
              <a:t>Calibri Bold 52 </a:t>
            </a:r>
            <a:r>
              <a:rPr lang="en-US" err="1"/>
              <a:t>pt</a:t>
            </a:r>
            <a:endParaRPr lang="en-US"/>
          </a:p>
        </p:txBody>
      </p:sp>
      <p:sp>
        <p:nvSpPr>
          <p:cNvPr id="22" name="Presenter"/>
          <p:cNvSpPr>
            <a:spLocks noGrp="1"/>
          </p:cNvSpPr>
          <p:nvPr>
            <p:ph type="body" sz="quarter" idx="10" hasCustomPrompt="1"/>
          </p:nvPr>
        </p:nvSpPr>
        <p:spPr>
          <a:xfrm>
            <a:off x="540000" y="5089351"/>
            <a:ext cx="3574800" cy="541015"/>
          </a:xfrm>
        </p:spPr>
        <p:txBody>
          <a:bodyPr lIns="0" tIns="0" rIns="0" bIns="0" anchor="b" anchorCtr="0">
            <a:noAutofit/>
          </a:bodyPr>
          <a:lstStyle>
            <a:lvl1pPr marL="0" indent="0">
              <a:lnSpc>
                <a:spcPct val="100000"/>
              </a:lnSpc>
              <a:spcBef>
                <a:spcPts val="0"/>
              </a:spcBef>
              <a:buNone/>
              <a:defRPr sz="1600" b="0">
                <a:solidFill>
                  <a:schemeClr val="bg1"/>
                </a:solidFill>
              </a:defRPr>
            </a:lvl1pPr>
          </a:lstStyle>
          <a:p>
            <a:r>
              <a:rPr lang="en-US"/>
              <a:t>Presenter Calibri 16 </a:t>
            </a:r>
            <a:r>
              <a:rPr lang="en-US" err="1"/>
              <a:t>pt</a:t>
            </a:r>
            <a:br>
              <a:rPr lang="en-US"/>
            </a:br>
            <a:r>
              <a:rPr lang="en-US"/>
              <a:t>English, Month 20XX</a:t>
            </a:r>
          </a:p>
        </p:txBody>
      </p:sp>
      <p:sp>
        <p:nvSpPr>
          <p:cNvPr id="5" name="Restricted"/>
          <p:cNvSpPr txBox="1"/>
          <p:nvPr userDrawn="1"/>
        </p:nvSpPr>
        <p:spPr>
          <a:xfrm>
            <a:off x="8056799" y="6519470"/>
            <a:ext cx="3571200" cy="153888"/>
          </a:xfrm>
          <a:prstGeom prst="rect">
            <a:avLst/>
          </a:prstGeom>
          <a:noFill/>
        </p:spPr>
        <p:txBody>
          <a:bodyPr wrap="square" lIns="0" tIns="0" rIns="0" bIns="0" rtlCol="0">
            <a:spAutoFit/>
          </a:bodyPr>
          <a:lstStyle/>
          <a:p>
            <a:pPr algn="r"/>
            <a:r>
              <a:rPr lang="de-DE" sz="1000">
                <a:solidFill>
                  <a:schemeClr val="bg1"/>
                </a:solidFill>
              </a:rPr>
              <a:t>Unrestricted © Siemens Healthineers, 2019</a:t>
            </a:r>
          </a:p>
        </p:txBody>
      </p:sp>
      <p:pic>
        <p:nvPicPr>
          <p:cNvPr id="11" name="Siemens Healthineers logo">
            <a:extLst>
              <a:ext uri="{FF2B5EF4-FFF2-40B4-BE49-F238E27FC236}">
                <a16:creationId xmlns:a16="http://schemas.microsoft.com/office/drawing/2014/main" id="{3E87284A-01A1-458D-9F58-125C59E2B1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43908" y="497114"/>
            <a:ext cx="2484000" cy="592209"/>
          </a:xfrm>
          <a:prstGeom prst="rect">
            <a:avLst/>
          </a:prstGeom>
        </p:spPr>
      </p:pic>
      <p:sp>
        <p:nvSpPr>
          <p:cNvPr id="12" name="Abgerundetes Rechteck 8">
            <a:extLst>
              <a:ext uri="{FF2B5EF4-FFF2-40B4-BE49-F238E27FC236}">
                <a16:creationId xmlns:a16="http://schemas.microsoft.com/office/drawing/2014/main" id="{30D7F9CD-8B83-4F18-B10F-001936C27D9A}"/>
              </a:ext>
            </a:extLst>
          </p:cNvPr>
          <p:cNvSpPr/>
          <p:nvPr userDrawn="1"/>
        </p:nvSpPr>
        <p:spPr>
          <a:xfrm>
            <a:off x="12560400" y="5407843"/>
            <a:ext cx="1800000" cy="1450157"/>
          </a:xfrm>
          <a:prstGeom prst="roundRect">
            <a:avLst>
              <a:gd name="adj" fmla="val 0"/>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mn-lt"/>
              </a:rPr>
              <a:t>The animation</a:t>
            </a:r>
            <a:r>
              <a:rPr lang="en-US" sz="1100">
                <a:solidFill>
                  <a:schemeClr val="tx1"/>
                </a:solidFill>
                <a:latin typeface="+mn-lt"/>
              </a:rPr>
              <a:t> </a:t>
            </a:r>
            <a:r>
              <a:rPr lang="en-US" sz="1100">
                <a:solidFill>
                  <a:schemeClr val="bg1"/>
                </a:solidFill>
                <a:latin typeface="+mn-lt"/>
              </a:rPr>
              <a:t>of the dot pulse </a:t>
            </a:r>
            <a:r>
              <a:rPr lang="en-US" sz="1100">
                <a:solidFill>
                  <a:schemeClr val="tx1"/>
                </a:solidFill>
                <a:latin typeface="+mn-lt"/>
              </a:rPr>
              <a:t>can be </a:t>
            </a:r>
            <a:r>
              <a:rPr lang="en-US" sz="1100">
                <a:solidFill>
                  <a:schemeClr val="tx1"/>
                </a:solidFill>
              </a:rPr>
              <a:t>optionally  </a:t>
            </a:r>
            <a:r>
              <a:rPr lang="en-US" sz="1100">
                <a:solidFill>
                  <a:schemeClr val="tx1"/>
                </a:solidFill>
                <a:latin typeface="+mn-lt"/>
              </a:rPr>
              <a:t>switched off on the master layout.</a:t>
            </a:r>
          </a:p>
          <a:p>
            <a:endParaRPr lang="en-US" sz="1100">
              <a:solidFill>
                <a:schemeClr val="bg1"/>
              </a:solidFill>
              <a:latin typeface="+mn-lt"/>
            </a:endParaRPr>
          </a:p>
          <a:p>
            <a:r>
              <a:rPr lang="en-US" sz="1100">
                <a:solidFill>
                  <a:schemeClr val="bg1"/>
                </a:solidFill>
                <a:latin typeface="+mn-lt"/>
              </a:rPr>
              <a:t>Go to View &gt; Slide Master</a:t>
            </a:r>
          </a:p>
          <a:p>
            <a:r>
              <a:rPr lang="en-US" sz="1100">
                <a:solidFill>
                  <a:schemeClr val="bg1"/>
                </a:solidFill>
                <a:latin typeface="+mn-lt"/>
              </a:rPr>
              <a:t>After that go to Animations &gt; Animations Pane.</a:t>
            </a:r>
          </a:p>
        </p:txBody>
      </p:sp>
      <p:pic>
        <p:nvPicPr>
          <p:cNvPr id="13" name="Dot pulse">
            <a:extLst>
              <a:ext uri="{FF2B5EF4-FFF2-40B4-BE49-F238E27FC236}">
                <a16:creationId xmlns:a16="http://schemas.microsoft.com/office/drawing/2014/main" id="{98939201-390B-4F8A-95FF-6D25605308F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80232" y="5999014"/>
            <a:ext cx="2826000" cy="144267"/>
          </a:xfrm>
          <a:prstGeom prst="rect">
            <a:avLst/>
          </a:prstGeom>
        </p:spPr>
      </p:pic>
      <p:grpSp>
        <p:nvGrpSpPr>
          <p:cNvPr id="10" name="Marker">
            <a:extLst>
              <a:ext uri="{FF2B5EF4-FFF2-40B4-BE49-F238E27FC236}">
                <a16:creationId xmlns:a16="http://schemas.microsoft.com/office/drawing/2014/main" id="{9265F63A-C39B-4019-9831-F0EED5561080}"/>
              </a:ext>
            </a:extLst>
          </p:cNvPr>
          <p:cNvGrpSpPr/>
          <p:nvPr userDrawn="1"/>
        </p:nvGrpSpPr>
        <p:grpSpPr>
          <a:xfrm>
            <a:off x="-468000" y="-360000"/>
            <a:ext cx="12999600" cy="7578000"/>
            <a:chOff x="-468000" y="-360000"/>
            <a:chExt cx="12999600" cy="7578000"/>
          </a:xfrm>
        </p:grpSpPr>
        <p:cxnSp>
          <p:nvCxnSpPr>
            <p:cNvPr id="14" name="Gerade Verbindung 40">
              <a:extLst>
                <a:ext uri="{FF2B5EF4-FFF2-40B4-BE49-F238E27FC236}">
                  <a16:creationId xmlns:a16="http://schemas.microsoft.com/office/drawing/2014/main" id="{28CFD4B7-8FED-47CC-96FF-ED33AE5102D6}"/>
                </a:ext>
              </a:extLst>
            </p:cNvPr>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Gerade Verbindung 42">
              <a:extLst>
                <a:ext uri="{FF2B5EF4-FFF2-40B4-BE49-F238E27FC236}">
                  <a16:creationId xmlns:a16="http://schemas.microsoft.com/office/drawing/2014/main" id="{28ED27FE-EF50-4BB5-83C9-F34AEC6048D1}"/>
                </a:ext>
              </a:extLst>
            </p:cNvPr>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Gerade Verbindung 45">
              <a:extLst>
                <a:ext uri="{FF2B5EF4-FFF2-40B4-BE49-F238E27FC236}">
                  <a16:creationId xmlns:a16="http://schemas.microsoft.com/office/drawing/2014/main" id="{D8869642-6F85-4479-A0C7-1661E45C634D}"/>
                </a:ext>
              </a:extLst>
            </p:cNvPr>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 Verbindung 46">
              <a:extLst>
                <a:ext uri="{FF2B5EF4-FFF2-40B4-BE49-F238E27FC236}">
                  <a16:creationId xmlns:a16="http://schemas.microsoft.com/office/drawing/2014/main" id="{061F86BC-7AAF-4828-A3A0-F9065A483A2B}"/>
                </a:ext>
              </a:extLst>
            </p:cNvPr>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48">
              <a:extLst>
                <a:ext uri="{FF2B5EF4-FFF2-40B4-BE49-F238E27FC236}">
                  <a16:creationId xmlns:a16="http://schemas.microsoft.com/office/drawing/2014/main" id="{36672C31-2202-47DA-B9B9-4688B754F6E6}"/>
                </a:ext>
              </a:extLst>
            </p:cNvPr>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Gerade Verbindung 49">
              <a:extLst>
                <a:ext uri="{FF2B5EF4-FFF2-40B4-BE49-F238E27FC236}">
                  <a16:creationId xmlns:a16="http://schemas.microsoft.com/office/drawing/2014/main" id="{EB1548D1-A2ED-499A-B03C-20058008C641}"/>
                </a:ext>
              </a:extLst>
            </p:cNvPr>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51">
              <a:extLst>
                <a:ext uri="{FF2B5EF4-FFF2-40B4-BE49-F238E27FC236}">
                  <a16:creationId xmlns:a16="http://schemas.microsoft.com/office/drawing/2014/main" id="{207C3D83-7455-4D42-82D9-9847A9140408}"/>
                </a:ext>
              </a:extLst>
            </p:cNvPr>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52">
              <a:extLst>
                <a:ext uri="{FF2B5EF4-FFF2-40B4-BE49-F238E27FC236}">
                  <a16:creationId xmlns:a16="http://schemas.microsoft.com/office/drawing/2014/main" id="{38F907D9-D138-4D31-8B58-67F613C28E78}"/>
                </a:ext>
              </a:extLst>
            </p:cNvPr>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Gerade Verbindung 54">
              <a:extLst>
                <a:ext uri="{FF2B5EF4-FFF2-40B4-BE49-F238E27FC236}">
                  <a16:creationId xmlns:a16="http://schemas.microsoft.com/office/drawing/2014/main" id="{B67240CC-8146-4AAF-A550-90C136CA50C0}"/>
                </a:ext>
              </a:extLst>
            </p:cNvPr>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55">
              <a:extLst>
                <a:ext uri="{FF2B5EF4-FFF2-40B4-BE49-F238E27FC236}">
                  <a16:creationId xmlns:a16="http://schemas.microsoft.com/office/drawing/2014/main" id="{251646E4-4D42-4E1C-9CF8-87811027677C}"/>
                </a:ext>
              </a:extLst>
            </p:cNvPr>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Gerade Verbindung 57">
              <a:extLst>
                <a:ext uri="{FF2B5EF4-FFF2-40B4-BE49-F238E27FC236}">
                  <a16:creationId xmlns:a16="http://schemas.microsoft.com/office/drawing/2014/main" id="{3EDF64A7-0302-434E-ABEA-01F3C5A69D56}"/>
                </a:ext>
              </a:extLst>
            </p:cNvPr>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58">
              <a:extLst>
                <a:ext uri="{FF2B5EF4-FFF2-40B4-BE49-F238E27FC236}">
                  <a16:creationId xmlns:a16="http://schemas.microsoft.com/office/drawing/2014/main" id="{A6D295A7-B231-40B1-B809-4877A7CF6057}"/>
                </a:ext>
              </a:extLst>
            </p:cNvPr>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 Verbindung 60">
              <a:extLst>
                <a:ext uri="{FF2B5EF4-FFF2-40B4-BE49-F238E27FC236}">
                  <a16:creationId xmlns:a16="http://schemas.microsoft.com/office/drawing/2014/main" id="{6D3B0F37-C4A9-4307-A3B6-0EC78D2B6950}"/>
                </a:ext>
              </a:extLst>
            </p:cNvPr>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 Verbindung 61">
              <a:extLst>
                <a:ext uri="{FF2B5EF4-FFF2-40B4-BE49-F238E27FC236}">
                  <a16:creationId xmlns:a16="http://schemas.microsoft.com/office/drawing/2014/main" id="{0DD7A74B-8A27-4E22-933A-D344D8FDA710}"/>
                </a:ext>
              </a:extLst>
            </p:cNvPr>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63">
              <a:extLst>
                <a:ext uri="{FF2B5EF4-FFF2-40B4-BE49-F238E27FC236}">
                  <a16:creationId xmlns:a16="http://schemas.microsoft.com/office/drawing/2014/main" id="{6164C14E-2365-440F-956D-107AB466B775}"/>
                </a:ext>
              </a:extLst>
            </p:cNvPr>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Gerade Verbindung 64">
              <a:extLst>
                <a:ext uri="{FF2B5EF4-FFF2-40B4-BE49-F238E27FC236}">
                  <a16:creationId xmlns:a16="http://schemas.microsoft.com/office/drawing/2014/main" id="{FC93423A-6B27-48B2-882E-45549606E9F4}"/>
                </a:ext>
              </a:extLst>
            </p:cNvPr>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 Verbindung 66">
              <a:extLst>
                <a:ext uri="{FF2B5EF4-FFF2-40B4-BE49-F238E27FC236}">
                  <a16:creationId xmlns:a16="http://schemas.microsoft.com/office/drawing/2014/main" id="{587C6BC8-B5EC-4D7E-A7EC-BB0DA519B764}"/>
                </a:ext>
              </a:extLst>
            </p:cNvPr>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Gerade Verbindung 67">
              <a:extLst>
                <a:ext uri="{FF2B5EF4-FFF2-40B4-BE49-F238E27FC236}">
                  <a16:creationId xmlns:a16="http://schemas.microsoft.com/office/drawing/2014/main" id="{E61DCAC2-0978-4344-88A3-A75C36F48389}"/>
                </a:ext>
              </a:extLst>
            </p:cNvPr>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69">
              <a:extLst>
                <a:ext uri="{FF2B5EF4-FFF2-40B4-BE49-F238E27FC236}">
                  <a16:creationId xmlns:a16="http://schemas.microsoft.com/office/drawing/2014/main" id="{362E1DD2-17AE-4323-A585-5B6E9D0C62A3}"/>
                </a:ext>
              </a:extLst>
            </p:cNvPr>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70">
              <a:extLst>
                <a:ext uri="{FF2B5EF4-FFF2-40B4-BE49-F238E27FC236}">
                  <a16:creationId xmlns:a16="http://schemas.microsoft.com/office/drawing/2014/main" id="{4AC697E9-FD44-4506-89BB-4A90C89B9589}"/>
                </a:ext>
              </a:extLst>
            </p:cNvPr>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72">
              <a:extLst>
                <a:ext uri="{FF2B5EF4-FFF2-40B4-BE49-F238E27FC236}">
                  <a16:creationId xmlns:a16="http://schemas.microsoft.com/office/drawing/2014/main" id="{61DF010B-5EF7-4912-A913-7258F80ABC0E}"/>
                </a:ext>
              </a:extLst>
            </p:cNvPr>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 Verbindung 73">
              <a:extLst>
                <a:ext uri="{FF2B5EF4-FFF2-40B4-BE49-F238E27FC236}">
                  <a16:creationId xmlns:a16="http://schemas.microsoft.com/office/drawing/2014/main" id="{BB10CEAE-EC90-4DF7-AB78-5FAEF615A36F}"/>
                </a:ext>
              </a:extLst>
            </p:cNvPr>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75">
              <a:extLst>
                <a:ext uri="{FF2B5EF4-FFF2-40B4-BE49-F238E27FC236}">
                  <a16:creationId xmlns:a16="http://schemas.microsoft.com/office/drawing/2014/main" id="{DADAAC89-6628-454F-A7AD-5FECA7653838}"/>
                </a:ext>
              </a:extLst>
            </p:cNvPr>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76">
              <a:extLst>
                <a:ext uri="{FF2B5EF4-FFF2-40B4-BE49-F238E27FC236}">
                  <a16:creationId xmlns:a16="http://schemas.microsoft.com/office/drawing/2014/main" id="{9274465B-521F-43BB-9B67-8C323B20FCF6}"/>
                </a:ext>
              </a:extLst>
            </p:cNvPr>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 Verbindung 78">
              <a:extLst>
                <a:ext uri="{FF2B5EF4-FFF2-40B4-BE49-F238E27FC236}">
                  <a16:creationId xmlns:a16="http://schemas.microsoft.com/office/drawing/2014/main" id="{78CE9384-292F-4E51-BA7F-5E6630673930}"/>
                </a:ext>
              </a:extLst>
            </p:cNvPr>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 Verbindung 79">
              <a:extLst>
                <a:ext uri="{FF2B5EF4-FFF2-40B4-BE49-F238E27FC236}">
                  <a16:creationId xmlns:a16="http://schemas.microsoft.com/office/drawing/2014/main" id="{DD66B082-54BC-4EEE-8CC0-CBD2D8A79C18}"/>
                </a:ext>
              </a:extLst>
            </p:cNvPr>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Gerade Verbindung 81">
              <a:extLst>
                <a:ext uri="{FF2B5EF4-FFF2-40B4-BE49-F238E27FC236}">
                  <a16:creationId xmlns:a16="http://schemas.microsoft.com/office/drawing/2014/main" id="{83D27E49-D5B6-4D1D-A1C1-94901E0B3172}"/>
                </a:ext>
              </a:extLst>
            </p:cNvPr>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Gerade Verbindung 82">
              <a:extLst>
                <a:ext uri="{FF2B5EF4-FFF2-40B4-BE49-F238E27FC236}">
                  <a16:creationId xmlns:a16="http://schemas.microsoft.com/office/drawing/2014/main" id="{9704929E-7F30-494A-9CB5-F4CA97C3331D}"/>
                </a:ext>
              </a:extLst>
            </p:cNvPr>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84">
              <a:extLst>
                <a:ext uri="{FF2B5EF4-FFF2-40B4-BE49-F238E27FC236}">
                  <a16:creationId xmlns:a16="http://schemas.microsoft.com/office/drawing/2014/main" id="{E3C05121-A821-4834-9E6D-37602A6B747F}"/>
                </a:ext>
              </a:extLst>
            </p:cNvPr>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Gerade Verbindung 85">
              <a:extLst>
                <a:ext uri="{FF2B5EF4-FFF2-40B4-BE49-F238E27FC236}">
                  <a16:creationId xmlns:a16="http://schemas.microsoft.com/office/drawing/2014/main" id="{39EE2589-7944-42FE-9AC5-19A2ABD0A483}"/>
                </a:ext>
              </a:extLst>
            </p:cNvPr>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 Verbindung 87">
              <a:extLst>
                <a:ext uri="{FF2B5EF4-FFF2-40B4-BE49-F238E27FC236}">
                  <a16:creationId xmlns:a16="http://schemas.microsoft.com/office/drawing/2014/main" id="{6F863A7D-F0B4-4BD8-8EEA-0B76C1D9E05D}"/>
                </a:ext>
              </a:extLst>
            </p:cNvPr>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88">
              <a:extLst>
                <a:ext uri="{FF2B5EF4-FFF2-40B4-BE49-F238E27FC236}">
                  <a16:creationId xmlns:a16="http://schemas.microsoft.com/office/drawing/2014/main" id="{B489FCC8-4126-4FFA-A199-6925FA810DCE}"/>
                </a:ext>
              </a:extLst>
            </p:cNvPr>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90">
              <a:extLst>
                <a:ext uri="{FF2B5EF4-FFF2-40B4-BE49-F238E27FC236}">
                  <a16:creationId xmlns:a16="http://schemas.microsoft.com/office/drawing/2014/main" id="{AA04AE80-B445-4021-B9FE-4CECE35C0416}"/>
                </a:ext>
              </a:extLst>
            </p:cNvPr>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Gerade Verbindung 91">
              <a:extLst>
                <a:ext uri="{FF2B5EF4-FFF2-40B4-BE49-F238E27FC236}">
                  <a16:creationId xmlns:a16="http://schemas.microsoft.com/office/drawing/2014/main" id="{1AF41845-6DF1-4158-8A34-668028192767}"/>
                </a:ext>
              </a:extLst>
            </p:cNvPr>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93">
              <a:extLst>
                <a:ext uri="{FF2B5EF4-FFF2-40B4-BE49-F238E27FC236}">
                  <a16:creationId xmlns:a16="http://schemas.microsoft.com/office/drawing/2014/main" id="{83AA91E6-CDBA-4EA9-9DE0-BDACB87C4E72}"/>
                </a:ext>
              </a:extLst>
            </p:cNvPr>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94">
              <a:extLst>
                <a:ext uri="{FF2B5EF4-FFF2-40B4-BE49-F238E27FC236}">
                  <a16:creationId xmlns:a16="http://schemas.microsoft.com/office/drawing/2014/main" id="{D5244F1E-BB43-4954-B48F-2D8A3EA33AF5}"/>
                </a:ext>
              </a:extLst>
            </p:cNvPr>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Gerade Verbindung 96">
              <a:extLst>
                <a:ext uri="{FF2B5EF4-FFF2-40B4-BE49-F238E27FC236}">
                  <a16:creationId xmlns:a16="http://schemas.microsoft.com/office/drawing/2014/main" id="{B3F3D198-4F5B-474D-A052-AC4C305C1B14}"/>
                </a:ext>
              </a:extLst>
            </p:cNvPr>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97">
              <a:extLst>
                <a:ext uri="{FF2B5EF4-FFF2-40B4-BE49-F238E27FC236}">
                  <a16:creationId xmlns:a16="http://schemas.microsoft.com/office/drawing/2014/main" id="{30990BB2-F71E-4E69-B882-235441AE5EEC}"/>
                </a:ext>
              </a:extLst>
            </p:cNvPr>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99">
              <a:extLst>
                <a:ext uri="{FF2B5EF4-FFF2-40B4-BE49-F238E27FC236}">
                  <a16:creationId xmlns:a16="http://schemas.microsoft.com/office/drawing/2014/main" id="{E1258388-C4F2-4733-B726-23F50604268B}"/>
                </a:ext>
              </a:extLst>
            </p:cNvPr>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Gerade Verbindung 100">
              <a:extLst>
                <a:ext uri="{FF2B5EF4-FFF2-40B4-BE49-F238E27FC236}">
                  <a16:creationId xmlns:a16="http://schemas.microsoft.com/office/drawing/2014/main" id="{5D4F4FFC-8566-4DDA-A342-8F98A2305A8E}"/>
                </a:ext>
              </a:extLst>
            </p:cNvPr>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102">
              <a:extLst>
                <a:ext uri="{FF2B5EF4-FFF2-40B4-BE49-F238E27FC236}">
                  <a16:creationId xmlns:a16="http://schemas.microsoft.com/office/drawing/2014/main" id="{43B6CAE8-2FB7-4F7D-B09B-64A3FE77FE5C}"/>
                </a:ext>
              </a:extLst>
            </p:cNvPr>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103">
              <a:extLst>
                <a:ext uri="{FF2B5EF4-FFF2-40B4-BE49-F238E27FC236}">
                  <a16:creationId xmlns:a16="http://schemas.microsoft.com/office/drawing/2014/main" id="{593768C1-8D52-4FB8-8BED-B9882D17ACB5}"/>
                </a:ext>
              </a:extLst>
            </p:cNvPr>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Gerade Verbindung 105">
              <a:extLst>
                <a:ext uri="{FF2B5EF4-FFF2-40B4-BE49-F238E27FC236}">
                  <a16:creationId xmlns:a16="http://schemas.microsoft.com/office/drawing/2014/main" id="{ADA180A0-7ADA-4347-811B-FE52F8783627}"/>
                </a:ext>
              </a:extLst>
            </p:cNvPr>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106">
              <a:extLst>
                <a:ext uri="{FF2B5EF4-FFF2-40B4-BE49-F238E27FC236}">
                  <a16:creationId xmlns:a16="http://schemas.microsoft.com/office/drawing/2014/main" id="{D8F01CCD-41A7-4010-B8C6-55A0CAA27465}"/>
                </a:ext>
              </a:extLst>
            </p:cNvPr>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108">
              <a:extLst>
                <a:ext uri="{FF2B5EF4-FFF2-40B4-BE49-F238E27FC236}">
                  <a16:creationId xmlns:a16="http://schemas.microsoft.com/office/drawing/2014/main" id="{1EAAF6FB-34E7-4935-8A83-DB619C71E4AA}"/>
                </a:ext>
              </a:extLst>
            </p:cNvPr>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109">
              <a:extLst>
                <a:ext uri="{FF2B5EF4-FFF2-40B4-BE49-F238E27FC236}">
                  <a16:creationId xmlns:a16="http://schemas.microsoft.com/office/drawing/2014/main" id="{A6EE4755-6E05-49FA-B3CE-3B32CE1CB5B3}"/>
                </a:ext>
              </a:extLst>
            </p:cNvPr>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111">
              <a:extLst>
                <a:ext uri="{FF2B5EF4-FFF2-40B4-BE49-F238E27FC236}">
                  <a16:creationId xmlns:a16="http://schemas.microsoft.com/office/drawing/2014/main" id="{16E86FD4-637B-4255-B3A5-34D5CFEB6CEC}"/>
                </a:ext>
              </a:extLst>
            </p:cNvPr>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Gerade Verbindung 112">
              <a:extLst>
                <a:ext uri="{FF2B5EF4-FFF2-40B4-BE49-F238E27FC236}">
                  <a16:creationId xmlns:a16="http://schemas.microsoft.com/office/drawing/2014/main" id="{E7E00285-CDB1-41A4-92B0-6D94ADABE800}"/>
                </a:ext>
              </a:extLst>
            </p:cNvPr>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Gerade Verbindung 114">
              <a:extLst>
                <a:ext uri="{FF2B5EF4-FFF2-40B4-BE49-F238E27FC236}">
                  <a16:creationId xmlns:a16="http://schemas.microsoft.com/office/drawing/2014/main" id="{F9DE88A8-DDAF-445F-8F6D-553F710C47DE}"/>
                </a:ext>
              </a:extLst>
            </p:cNvPr>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Gerade Verbindung 116">
              <a:extLst>
                <a:ext uri="{FF2B5EF4-FFF2-40B4-BE49-F238E27FC236}">
                  <a16:creationId xmlns:a16="http://schemas.microsoft.com/office/drawing/2014/main" id="{B042FCBF-6620-467B-8089-E36F77E40DF6}"/>
                </a:ext>
              </a:extLst>
            </p:cNvPr>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 Verbindung 117">
              <a:extLst>
                <a:ext uri="{FF2B5EF4-FFF2-40B4-BE49-F238E27FC236}">
                  <a16:creationId xmlns:a16="http://schemas.microsoft.com/office/drawing/2014/main" id="{1EA60C46-CD67-45CF-BFF7-6F5F7C5B5738}"/>
                </a:ext>
              </a:extLst>
            </p:cNvPr>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Gerade Verbindung 118">
              <a:extLst>
                <a:ext uri="{FF2B5EF4-FFF2-40B4-BE49-F238E27FC236}">
                  <a16:creationId xmlns:a16="http://schemas.microsoft.com/office/drawing/2014/main" id="{C383FDFF-E528-4BB5-A05A-FE3B6EFE8CE6}"/>
                </a:ext>
              </a:extLst>
            </p:cNvPr>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945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7_Content Slide">
    <p:bg>
      <p:bgPr>
        <a:solidFill>
          <a:schemeClr val="tx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53E3582-3D2E-9B46-A1CF-3FCF5E90141B}"/>
              </a:ext>
            </a:extLst>
          </p:cNvPr>
          <p:cNvSpPr>
            <a:spLocks noGrp="1"/>
          </p:cNvSpPr>
          <p:nvPr>
            <p:ph type="title"/>
          </p:nvPr>
        </p:nvSpPr>
        <p:spPr>
          <a:xfrm>
            <a:off x="540000" y="219600"/>
            <a:ext cx="9474060" cy="828000"/>
          </a:xfrm>
        </p:spPr>
        <p:txBody>
          <a:bodyPr/>
          <a:lstStyle/>
          <a:p>
            <a:r>
              <a:rPr lang="de-DE" dirty="0"/>
              <a:t>Mastertitelformat bearbeiten</a:t>
            </a:r>
          </a:p>
        </p:txBody>
      </p:sp>
      <p:sp>
        <p:nvSpPr>
          <p:cNvPr id="42" name="Author"/>
          <p:cNvSpPr>
            <a:spLocks noGrp="1"/>
          </p:cNvSpPr>
          <p:nvPr>
            <p:ph type="ftr" sz="quarter" idx="3"/>
          </p:nvPr>
        </p:nvSpPr>
        <p:spPr>
          <a:xfrm>
            <a:off x="8054975" y="6340471"/>
            <a:ext cx="3259452" cy="144000"/>
          </a:xfrm>
          <a:prstGeom prst="rect">
            <a:avLst/>
          </a:prstGeom>
        </p:spPr>
        <p:txBody>
          <a:bodyPr vert="horz" lIns="0" tIns="0" rIns="0" bIns="0" rtlCol="0" anchor="t" anchorCtr="0"/>
          <a:lstStyle>
            <a:lvl1pPr algn="r">
              <a:defRPr sz="1000">
                <a:solidFill>
                  <a:schemeClr val="bg1"/>
                </a:solidFill>
              </a:defRPr>
            </a:lvl1pPr>
          </a:lstStyle>
          <a:p>
            <a:r>
              <a:rPr lang="en-US"/>
              <a:t>Author | Department</a:t>
            </a:r>
            <a:endParaRPr lang="en-US" dirty="0"/>
          </a:p>
        </p:txBody>
      </p:sp>
      <p:sp>
        <p:nvSpPr>
          <p:cNvPr id="43" name="TextBox 5">
            <a:extLst>
              <a:ext uri="{FF2B5EF4-FFF2-40B4-BE49-F238E27FC236}">
                <a16:creationId xmlns:a16="http://schemas.microsoft.com/office/drawing/2014/main" id="{5CBC6209-A7E2-4F1F-A86E-330817A9A8C0}"/>
              </a:ext>
            </a:extLst>
          </p:cNvPr>
          <p:cNvSpPr txBox="1"/>
          <p:nvPr userDrawn="1"/>
        </p:nvSpPr>
        <p:spPr>
          <a:xfrm>
            <a:off x="11347637" y="6340471"/>
            <a:ext cx="280800" cy="144000"/>
          </a:xfrm>
          <a:prstGeom prst="rect">
            <a:avLst/>
          </a:prstGeom>
          <a:noFill/>
        </p:spPr>
        <p:txBody>
          <a:bodyPr vert="horz" wrap="square" lIns="0" tIns="0" rIns="0" bIns="0" rtlCol="0" anchor="ctr" anchorCtr="0">
            <a:noAutofit/>
          </a:bodyPr>
          <a:lstStyle/>
          <a:p>
            <a:pPr marL="0" lvl="0" indent="0" algn="r">
              <a:lnSpc>
                <a:spcPct val="100000"/>
              </a:lnSpc>
              <a:spcBef>
                <a:spcPts val="0"/>
              </a:spcBef>
              <a:spcAft>
                <a:spcPts val="0"/>
              </a:spcAft>
            </a:pPr>
            <a:fld id="{6F82AF1F-8753-46F1-A314-2F45498EFC31}" type="slidenum">
              <a:rPr lang="de-DE" sz="1000" b="1" i="0" u="none" kern="1200" spc="0" smtClean="0">
                <a:solidFill>
                  <a:schemeClr val="bg1"/>
                </a:solidFill>
                <a:latin typeface="Calibri" panose="020F0502020204030204" pitchFamily="34" charset="0"/>
              </a:rPr>
              <a:pPr marL="0" lvl="0" indent="0" algn="r">
                <a:lnSpc>
                  <a:spcPct val="100000"/>
                </a:lnSpc>
                <a:spcBef>
                  <a:spcPts val="0"/>
                </a:spcBef>
                <a:spcAft>
                  <a:spcPts val="0"/>
                </a:spcAft>
              </a:pPr>
              <a:t>‹Nr.›</a:t>
            </a:fld>
            <a:endParaRPr lang="de-DE" sz="1000" b="1" i="0" u="none" kern="1200" spc="0" dirty="0">
              <a:solidFill>
                <a:schemeClr val="bg1"/>
              </a:solidFill>
              <a:latin typeface="Calibri" panose="020F0502020204030204" pitchFamily="34" charset="0"/>
            </a:endParaRPr>
          </a:p>
        </p:txBody>
      </p:sp>
      <p:sp>
        <p:nvSpPr>
          <p:cNvPr id="44" name="Restricted">
            <a:extLst>
              <a:ext uri="{FF2B5EF4-FFF2-40B4-BE49-F238E27FC236}">
                <a16:creationId xmlns:a16="http://schemas.microsoft.com/office/drawing/2014/main" id="{80B62AD4-5C66-42D5-BF2D-D5624DB31253}"/>
              </a:ext>
            </a:extLst>
          </p:cNvPr>
          <p:cNvSpPr txBox="1"/>
          <p:nvPr userDrawn="1"/>
        </p:nvSpPr>
        <p:spPr>
          <a:xfrm>
            <a:off x="8056564" y="6519470"/>
            <a:ext cx="3571874" cy="153888"/>
          </a:xfrm>
          <a:prstGeom prst="rect">
            <a:avLst/>
          </a:prstGeom>
          <a:noFill/>
        </p:spPr>
        <p:txBody>
          <a:bodyPr wrap="square" lIns="0" tIns="0" rIns="0" bIns="0" rtlCol="0">
            <a:spAutoFit/>
          </a:bodyPr>
          <a:lstStyle/>
          <a:p>
            <a:pPr algn="r"/>
            <a:r>
              <a:rPr lang="de-DE" sz="1000">
                <a:solidFill>
                  <a:schemeClr val="bg1"/>
                </a:solidFill>
              </a:rPr>
              <a:t>Unrestricted © Siemens Healthineers, 2019</a:t>
            </a:r>
            <a:endParaRPr lang="de-DE" sz="1000" dirty="0">
              <a:solidFill>
                <a:schemeClr val="bg1"/>
              </a:solidFill>
            </a:endParaRPr>
          </a:p>
        </p:txBody>
      </p:sp>
      <p:grpSp>
        <p:nvGrpSpPr>
          <p:cNvPr id="46" name="Gruppieren 45">
            <a:extLst>
              <a:ext uri="{FF2B5EF4-FFF2-40B4-BE49-F238E27FC236}">
                <a16:creationId xmlns:a16="http://schemas.microsoft.com/office/drawing/2014/main" id="{F66F020B-6705-492A-B52D-84139CE8E904}"/>
              </a:ext>
            </a:extLst>
          </p:cNvPr>
          <p:cNvGrpSpPr>
            <a:grpSpLocks noChangeAspect="1"/>
          </p:cNvGrpSpPr>
          <p:nvPr userDrawn="1"/>
        </p:nvGrpSpPr>
        <p:grpSpPr>
          <a:xfrm>
            <a:off x="10442343" y="281534"/>
            <a:ext cx="1440000" cy="338054"/>
            <a:chOff x="38527038" y="1055688"/>
            <a:chExt cx="5216525" cy="1222376"/>
          </a:xfrm>
          <a:solidFill>
            <a:schemeClr val="bg1"/>
          </a:solidFill>
        </p:grpSpPr>
        <p:sp>
          <p:nvSpPr>
            <p:cNvPr id="47" name="Freeform 5">
              <a:extLst>
                <a:ext uri="{FF2B5EF4-FFF2-40B4-BE49-F238E27FC236}">
                  <a16:creationId xmlns:a16="http://schemas.microsoft.com/office/drawing/2014/main" id="{228ED39E-F8DA-41C5-B40A-7701739246DA}"/>
                </a:ext>
              </a:extLst>
            </p:cNvPr>
            <p:cNvSpPr>
              <a:spLocks/>
            </p:cNvSpPr>
            <p:nvPr userDrawn="1"/>
          </p:nvSpPr>
          <p:spPr bwMode="auto">
            <a:xfrm>
              <a:off x="43537188" y="1590676"/>
              <a:ext cx="206375" cy="206375"/>
            </a:xfrm>
            <a:custGeom>
              <a:avLst/>
              <a:gdLst>
                <a:gd name="T0" fmla="*/ 167 w 909"/>
                <a:gd name="T1" fmla="*/ 808 h 909"/>
                <a:gd name="T2" fmla="*/ 223 w 909"/>
                <a:gd name="T3" fmla="*/ 847 h 909"/>
                <a:gd name="T4" fmla="*/ 284 w 909"/>
                <a:gd name="T5" fmla="*/ 875 h 909"/>
                <a:gd name="T6" fmla="*/ 347 w 909"/>
                <a:gd name="T7" fmla="*/ 896 h 909"/>
                <a:gd name="T8" fmla="*/ 412 w 909"/>
                <a:gd name="T9" fmla="*/ 908 h 909"/>
                <a:gd name="T10" fmla="*/ 476 w 909"/>
                <a:gd name="T11" fmla="*/ 909 h 909"/>
                <a:gd name="T12" fmla="*/ 541 w 909"/>
                <a:gd name="T13" fmla="*/ 902 h 909"/>
                <a:gd name="T14" fmla="*/ 604 w 909"/>
                <a:gd name="T15" fmla="*/ 885 h 909"/>
                <a:gd name="T16" fmla="*/ 666 w 909"/>
                <a:gd name="T17" fmla="*/ 857 h 909"/>
                <a:gd name="T18" fmla="*/ 723 w 909"/>
                <a:gd name="T19" fmla="*/ 821 h 909"/>
                <a:gd name="T20" fmla="*/ 775 w 909"/>
                <a:gd name="T21" fmla="*/ 776 h 909"/>
                <a:gd name="T22" fmla="*/ 820 w 909"/>
                <a:gd name="T23" fmla="*/ 724 h 909"/>
                <a:gd name="T24" fmla="*/ 856 w 909"/>
                <a:gd name="T25" fmla="*/ 669 h 909"/>
                <a:gd name="T26" fmla="*/ 881 w 909"/>
                <a:gd name="T27" fmla="*/ 610 h 909"/>
                <a:gd name="T28" fmla="*/ 898 w 909"/>
                <a:gd name="T29" fmla="*/ 548 h 909"/>
                <a:gd name="T30" fmla="*/ 908 w 909"/>
                <a:gd name="T31" fmla="*/ 485 h 909"/>
                <a:gd name="T32" fmla="*/ 908 w 909"/>
                <a:gd name="T33" fmla="*/ 426 h 909"/>
                <a:gd name="T34" fmla="*/ 898 w 909"/>
                <a:gd name="T35" fmla="*/ 362 h 909"/>
                <a:gd name="T36" fmla="*/ 881 w 909"/>
                <a:gd name="T37" fmla="*/ 301 h 909"/>
                <a:gd name="T38" fmla="*/ 856 w 909"/>
                <a:gd name="T39" fmla="*/ 241 h 909"/>
                <a:gd name="T40" fmla="*/ 820 w 909"/>
                <a:gd name="T41" fmla="*/ 185 h 909"/>
                <a:gd name="T42" fmla="*/ 775 w 909"/>
                <a:gd name="T43" fmla="*/ 134 h 909"/>
                <a:gd name="T44" fmla="*/ 723 w 909"/>
                <a:gd name="T45" fmla="*/ 88 h 909"/>
                <a:gd name="T46" fmla="*/ 666 w 909"/>
                <a:gd name="T47" fmla="*/ 52 h 909"/>
                <a:gd name="T48" fmla="*/ 604 w 909"/>
                <a:gd name="T49" fmla="*/ 27 h 909"/>
                <a:gd name="T50" fmla="*/ 541 w 909"/>
                <a:gd name="T51" fmla="*/ 10 h 909"/>
                <a:gd name="T52" fmla="*/ 476 w 909"/>
                <a:gd name="T53" fmla="*/ 0 h 909"/>
                <a:gd name="T54" fmla="*/ 412 w 909"/>
                <a:gd name="T55" fmla="*/ 4 h 909"/>
                <a:gd name="T56" fmla="*/ 347 w 909"/>
                <a:gd name="T57" fmla="*/ 14 h 909"/>
                <a:gd name="T58" fmla="*/ 284 w 909"/>
                <a:gd name="T59" fmla="*/ 34 h 909"/>
                <a:gd name="T60" fmla="*/ 223 w 909"/>
                <a:gd name="T61" fmla="*/ 64 h 909"/>
                <a:gd name="T62" fmla="*/ 167 w 909"/>
                <a:gd name="T63" fmla="*/ 103 h 909"/>
                <a:gd name="T64" fmla="*/ 117 w 909"/>
                <a:gd name="T65" fmla="*/ 151 h 909"/>
                <a:gd name="T66" fmla="*/ 75 w 909"/>
                <a:gd name="T67" fmla="*/ 204 h 909"/>
                <a:gd name="T68" fmla="*/ 42 w 909"/>
                <a:gd name="T69" fmla="*/ 263 h 909"/>
                <a:gd name="T70" fmla="*/ 19 w 909"/>
                <a:gd name="T71" fmla="*/ 325 h 909"/>
                <a:gd name="T72" fmla="*/ 5 w 909"/>
                <a:gd name="T73" fmla="*/ 390 h 909"/>
                <a:gd name="T74" fmla="*/ 0 w 909"/>
                <a:gd name="T75" fmla="*/ 455 h 909"/>
                <a:gd name="T76" fmla="*/ 5 w 909"/>
                <a:gd name="T77" fmla="*/ 521 h 909"/>
                <a:gd name="T78" fmla="*/ 19 w 909"/>
                <a:gd name="T79" fmla="*/ 584 h 909"/>
                <a:gd name="T80" fmla="*/ 42 w 909"/>
                <a:gd name="T81" fmla="*/ 646 h 909"/>
                <a:gd name="T82" fmla="*/ 75 w 909"/>
                <a:gd name="T83" fmla="*/ 705 h 909"/>
                <a:gd name="T84" fmla="*/ 117 w 909"/>
                <a:gd name="T85" fmla="*/ 759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09" h="909">
                  <a:moveTo>
                    <a:pt x="133" y="776"/>
                  </a:moveTo>
                  <a:lnTo>
                    <a:pt x="150" y="792"/>
                  </a:lnTo>
                  <a:lnTo>
                    <a:pt x="167" y="808"/>
                  </a:lnTo>
                  <a:lnTo>
                    <a:pt x="186" y="821"/>
                  </a:lnTo>
                  <a:lnTo>
                    <a:pt x="204" y="834"/>
                  </a:lnTo>
                  <a:lnTo>
                    <a:pt x="223" y="847"/>
                  </a:lnTo>
                  <a:lnTo>
                    <a:pt x="244" y="857"/>
                  </a:lnTo>
                  <a:lnTo>
                    <a:pt x="263" y="867"/>
                  </a:lnTo>
                  <a:lnTo>
                    <a:pt x="284" y="875"/>
                  </a:lnTo>
                  <a:lnTo>
                    <a:pt x="303" y="885"/>
                  </a:lnTo>
                  <a:lnTo>
                    <a:pt x="325" y="890"/>
                  </a:lnTo>
                  <a:lnTo>
                    <a:pt x="347" y="896"/>
                  </a:lnTo>
                  <a:lnTo>
                    <a:pt x="367" y="902"/>
                  </a:lnTo>
                  <a:lnTo>
                    <a:pt x="389" y="904"/>
                  </a:lnTo>
                  <a:lnTo>
                    <a:pt x="412" y="908"/>
                  </a:lnTo>
                  <a:lnTo>
                    <a:pt x="433" y="909"/>
                  </a:lnTo>
                  <a:lnTo>
                    <a:pt x="455" y="909"/>
                  </a:lnTo>
                  <a:lnTo>
                    <a:pt x="476" y="909"/>
                  </a:lnTo>
                  <a:lnTo>
                    <a:pt x="497" y="908"/>
                  </a:lnTo>
                  <a:lnTo>
                    <a:pt x="519" y="904"/>
                  </a:lnTo>
                  <a:lnTo>
                    <a:pt x="541" y="902"/>
                  </a:lnTo>
                  <a:lnTo>
                    <a:pt x="563" y="896"/>
                  </a:lnTo>
                  <a:lnTo>
                    <a:pt x="584" y="890"/>
                  </a:lnTo>
                  <a:lnTo>
                    <a:pt x="604" y="885"/>
                  </a:lnTo>
                  <a:lnTo>
                    <a:pt x="625" y="875"/>
                  </a:lnTo>
                  <a:lnTo>
                    <a:pt x="646" y="867"/>
                  </a:lnTo>
                  <a:lnTo>
                    <a:pt x="666" y="857"/>
                  </a:lnTo>
                  <a:lnTo>
                    <a:pt x="685" y="847"/>
                  </a:lnTo>
                  <a:lnTo>
                    <a:pt x="705" y="834"/>
                  </a:lnTo>
                  <a:lnTo>
                    <a:pt x="723" y="821"/>
                  </a:lnTo>
                  <a:lnTo>
                    <a:pt x="741" y="808"/>
                  </a:lnTo>
                  <a:lnTo>
                    <a:pt x="759" y="792"/>
                  </a:lnTo>
                  <a:lnTo>
                    <a:pt x="775" y="776"/>
                  </a:lnTo>
                  <a:lnTo>
                    <a:pt x="791" y="759"/>
                  </a:lnTo>
                  <a:lnTo>
                    <a:pt x="806" y="742"/>
                  </a:lnTo>
                  <a:lnTo>
                    <a:pt x="820" y="724"/>
                  </a:lnTo>
                  <a:lnTo>
                    <a:pt x="833" y="706"/>
                  </a:lnTo>
                  <a:lnTo>
                    <a:pt x="844" y="689"/>
                  </a:lnTo>
                  <a:lnTo>
                    <a:pt x="856" y="669"/>
                  </a:lnTo>
                  <a:lnTo>
                    <a:pt x="866" y="651"/>
                  </a:lnTo>
                  <a:lnTo>
                    <a:pt x="874" y="630"/>
                  </a:lnTo>
                  <a:lnTo>
                    <a:pt x="881" y="610"/>
                  </a:lnTo>
                  <a:lnTo>
                    <a:pt x="889" y="589"/>
                  </a:lnTo>
                  <a:lnTo>
                    <a:pt x="895" y="569"/>
                  </a:lnTo>
                  <a:lnTo>
                    <a:pt x="898" y="548"/>
                  </a:lnTo>
                  <a:lnTo>
                    <a:pt x="903" y="527"/>
                  </a:lnTo>
                  <a:lnTo>
                    <a:pt x="907" y="506"/>
                  </a:lnTo>
                  <a:lnTo>
                    <a:pt x="908" y="485"/>
                  </a:lnTo>
                  <a:lnTo>
                    <a:pt x="909" y="464"/>
                  </a:lnTo>
                  <a:lnTo>
                    <a:pt x="909" y="448"/>
                  </a:lnTo>
                  <a:lnTo>
                    <a:pt x="908" y="426"/>
                  </a:lnTo>
                  <a:lnTo>
                    <a:pt x="907" y="405"/>
                  </a:lnTo>
                  <a:lnTo>
                    <a:pt x="903" y="383"/>
                  </a:lnTo>
                  <a:lnTo>
                    <a:pt x="898" y="362"/>
                  </a:lnTo>
                  <a:lnTo>
                    <a:pt x="895" y="342"/>
                  </a:lnTo>
                  <a:lnTo>
                    <a:pt x="889" y="321"/>
                  </a:lnTo>
                  <a:lnTo>
                    <a:pt x="881" y="301"/>
                  </a:lnTo>
                  <a:lnTo>
                    <a:pt x="874" y="281"/>
                  </a:lnTo>
                  <a:lnTo>
                    <a:pt x="866" y="261"/>
                  </a:lnTo>
                  <a:lnTo>
                    <a:pt x="856" y="241"/>
                  </a:lnTo>
                  <a:lnTo>
                    <a:pt x="844" y="222"/>
                  </a:lnTo>
                  <a:lnTo>
                    <a:pt x="833" y="203"/>
                  </a:lnTo>
                  <a:lnTo>
                    <a:pt x="820" y="185"/>
                  </a:lnTo>
                  <a:lnTo>
                    <a:pt x="806" y="168"/>
                  </a:lnTo>
                  <a:lnTo>
                    <a:pt x="791" y="150"/>
                  </a:lnTo>
                  <a:lnTo>
                    <a:pt x="775" y="134"/>
                  </a:lnTo>
                  <a:lnTo>
                    <a:pt x="759" y="119"/>
                  </a:lnTo>
                  <a:lnTo>
                    <a:pt x="741" y="103"/>
                  </a:lnTo>
                  <a:lnTo>
                    <a:pt x="723" y="88"/>
                  </a:lnTo>
                  <a:lnTo>
                    <a:pt x="705" y="75"/>
                  </a:lnTo>
                  <a:lnTo>
                    <a:pt x="685" y="64"/>
                  </a:lnTo>
                  <a:lnTo>
                    <a:pt x="666" y="52"/>
                  </a:lnTo>
                  <a:lnTo>
                    <a:pt x="646" y="43"/>
                  </a:lnTo>
                  <a:lnTo>
                    <a:pt x="625" y="34"/>
                  </a:lnTo>
                  <a:lnTo>
                    <a:pt x="604" y="27"/>
                  </a:lnTo>
                  <a:lnTo>
                    <a:pt x="584" y="20"/>
                  </a:lnTo>
                  <a:lnTo>
                    <a:pt x="563" y="14"/>
                  </a:lnTo>
                  <a:lnTo>
                    <a:pt x="541" y="10"/>
                  </a:lnTo>
                  <a:lnTo>
                    <a:pt x="519" y="5"/>
                  </a:lnTo>
                  <a:lnTo>
                    <a:pt x="497" y="4"/>
                  </a:lnTo>
                  <a:lnTo>
                    <a:pt x="476" y="0"/>
                  </a:lnTo>
                  <a:lnTo>
                    <a:pt x="455" y="0"/>
                  </a:lnTo>
                  <a:lnTo>
                    <a:pt x="433" y="0"/>
                  </a:lnTo>
                  <a:lnTo>
                    <a:pt x="412" y="4"/>
                  </a:lnTo>
                  <a:lnTo>
                    <a:pt x="389" y="5"/>
                  </a:lnTo>
                  <a:lnTo>
                    <a:pt x="367" y="10"/>
                  </a:lnTo>
                  <a:lnTo>
                    <a:pt x="347" y="14"/>
                  </a:lnTo>
                  <a:lnTo>
                    <a:pt x="325" y="20"/>
                  </a:lnTo>
                  <a:lnTo>
                    <a:pt x="303" y="27"/>
                  </a:lnTo>
                  <a:lnTo>
                    <a:pt x="284" y="34"/>
                  </a:lnTo>
                  <a:lnTo>
                    <a:pt x="263" y="43"/>
                  </a:lnTo>
                  <a:lnTo>
                    <a:pt x="244" y="52"/>
                  </a:lnTo>
                  <a:lnTo>
                    <a:pt x="223" y="64"/>
                  </a:lnTo>
                  <a:lnTo>
                    <a:pt x="204" y="75"/>
                  </a:lnTo>
                  <a:lnTo>
                    <a:pt x="186" y="88"/>
                  </a:lnTo>
                  <a:lnTo>
                    <a:pt x="167" y="103"/>
                  </a:lnTo>
                  <a:lnTo>
                    <a:pt x="150" y="119"/>
                  </a:lnTo>
                  <a:lnTo>
                    <a:pt x="133" y="134"/>
                  </a:lnTo>
                  <a:lnTo>
                    <a:pt x="117" y="151"/>
                  </a:lnTo>
                  <a:lnTo>
                    <a:pt x="103" y="169"/>
                  </a:lnTo>
                  <a:lnTo>
                    <a:pt x="88" y="186"/>
                  </a:lnTo>
                  <a:lnTo>
                    <a:pt x="75" y="204"/>
                  </a:lnTo>
                  <a:lnTo>
                    <a:pt x="62" y="225"/>
                  </a:lnTo>
                  <a:lnTo>
                    <a:pt x="52" y="244"/>
                  </a:lnTo>
                  <a:lnTo>
                    <a:pt x="42" y="263"/>
                  </a:lnTo>
                  <a:lnTo>
                    <a:pt x="34" y="284"/>
                  </a:lnTo>
                  <a:lnTo>
                    <a:pt x="24" y="306"/>
                  </a:lnTo>
                  <a:lnTo>
                    <a:pt x="19" y="325"/>
                  </a:lnTo>
                  <a:lnTo>
                    <a:pt x="13" y="347"/>
                  </a:lnTo>
                  <a:lnTo>
                    <a:pt x="7" y="368"/>
                  </a:lnTo>
                  <a:lnTo>
                    <a:pt x="5" y="390"/>
                  </a:lnTo>
                  <a:lnTo>
                    <a:pt x="1" y="412"/>
                  </a:lnTo>
                  <a:lnTo>
                    <a:pt x="0" y="434"/>
                  </a:lnTo>
                  <a:lnTo>
                    <a:pt x="0" y="455"/>
                  </a:lnTo>
                  <a:lnTo>
                    <a:pt x="0" y="476"/>
                  </a:lnTo>
                  <a:lnTo>
                    <a:pt x="1" y="500"/>
                  </a:lnTo>
                  <a:lnTo>
                    <a:pt x="5" y="521"/>
                  </a:lnTo>
                  <a:lnTo>
                    <a:pt x="7" y="542"/>
                  </a:lnTo>
                  <a:lnTo>
                    <a:pt x="13" y="564"/>
                  </a:lnTo>
                  <a:lnTo>
                    <a:pt x="19" y="584"/>
                  </a:lnTo>
                  <a:lnTo>
                    <a:pt x="24" y="606"/>
                  </a:lnTo>
                  <a:lnTo>
                    <a:pt x="34" y="626"/>
                  </a:lnTo>
                  <a:lnTo>
                    <a:pt x="42" y="646"/>
                  </a:lnTo>
                  <a:lnTo>
                    <a:pt x="52" y="666"/>
                  </a:lnTo>
                  <a:lnTo>
                    <a:pt x="62" y="686"/>
                  </a:lnTo>
                  <a:lnTo>
                    <a:pt x="75" y="705"/>
                  </a:lnTo>
                  <a:lnTo>
                    <a:pt x="88" y="723"/>
                  </a:lnTo>
                  <a:lnTo>
                    <a:pt x="103" y="742"/>
                  </a:lnTo>
                  <a:lnTo>
                    <a:pt x="117" y="759"/>
                  </a:lnTo>
                  <a:lnTo>
                    <a:pt x="133" y="7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8" name="Freeform 6">
              <a:extLst>
                <a:ext uri="{FF2B5EF4-FFF2-40B4-BE49-F238E27FC236}">
                  <a16:creationId xmlns:a16="http://schemas.microsoft.com/office/drawing/2014/main" id="{674904D0-267B-4E22-9E46-FE7D7A2DBD70}"/>
                </a:ext>
              </a:extLst>
            </p:cNvPr>
            <p:cNvSpPr>
              <a:spLocks/>
            </p:cNvSpPr>
            <p:nvPr userDrawn="1"/>
          </p:nvSpPr>
          <p:spPr bwMode="auto">
            <a:xfrm>
              <a:off x="43372088" y="1803401"/>
              <a:ext cx="157163" cy="158750"/>
            </a:xfrm>
            <a:custGeom>
              <a:avLst/>
              <a:gdLst>
                <a:gd name="T0" fmla="*/ 127 w 698"/>
                <a:gd name="T1" fmla="*/ 620 h 698"/>
                <a:gd name="T2" fmla="*/ 171 w 698"/>
                <a:gd name="T3" fmla="*/ 650 h 698"/>
                <a:gd name="T4" fmla="*/ 217 w 698"/>
                <a:gd name="T5" fmla="*/ 673 h 698"/>
                <a:gd name="T6" fmla="*/ 265 w 698"/>
                <a:gd name="T7" fmla="*/ 688 h 698"/>
                <a:gd name="T8" fmla="*/ 316 w 698"/>
                <a:gd name="T9" fmla="*/ 696 h 698"/>
                <a:gd name="T10" fmla="*/ 366 w 698"/>
                <a:gd name="T11" fmla="*/ 698 h 698"/>
                <a:gd name="T12" fmla="*/ 415 w 698"/>
                <a:gd name="T13" fmla="*/ 692 h 698"/>
                <a:gd name="T14" fmla="*/ 464 w 698"/>
                <a:gd name="T15" fmla="*/ 679 h 698"/>
                <a:gd name="T16" fmla="*/ 511 w 698"/>
                <a:gd name="T17" fmla="*/ 660 h 698"/>
                <a:gd name="T18" fmla="*/ 556 w 698"/>
                <a:gd name="T19" fmla="*/ 631 h 698"/>
                <a:gd name="T20" fmla="*/ 596 w 698"/>
                <a:gd name="T21" fmla="*/ 596 h 698"/>
                <a:gd name="T22" fmla="*/ 631 w 698"/>
                <a:gd name="T23" fmla="*/ 556 h 698"/>
                <a:gd name="T24" fmla="*/ 659 w 698"/>
                <a:gd name="T25" fmla="*/ 511 h 698"/>
                <a:gd name="T26" fmla="*/ 678 w 698"/>
                <a:gd name="T27" fmla="*/ 465 h 698"/>
                <a:gd name="T28" fmla="*/ 692 w 698"/>
                <a:gd name="T29" fmla="*/ 416 h 698"/>
                <a:gd name="T30" fmla="*/ 698 w 698"/>
                <a:gd name="T31" fmla="*/ 366 h 698"/>
                <a:gd name="T32" fmla="*/ 697 w 698"/>
                <a:gd name="T33" fmla="*/ 316 h 698"/>
                <a:gd name="T34" fmla="*/ 689 w 698"/>
                <a:gd name="T35" fmla="*/ 265 h 698"/>
                <a:gd name="T36" fmla="*/ 672 w 698"/>
                <a:gd name="T37" fmla="*/ 218 h 698"/>
                <a:gd name="T38" fmla="*/ 649 w 698"/>
                <a:gd name="T39" fmla="*/ 172 h 698"/>
                <a:gd name="T40" fmla="*/ 620 w 698"/>
                <a:gd name="T41" fmla="*/ 129 h 698"/>
                <a:gd name="T42" fmla="*/ 584 w 698"/>
                <a:gd name="T43" fmla="*/ 90 h 698"/>
                <a:gd name="T44" fmla="*/ 542 w 698"/>
                <a:gd name="T45" fmla="*/ 58 h 698"/>
                <a:gd name="T46" fmla="*/ 496 w 698"/>
                <a:gd name="T47" fmla="*/ 32 h 698"/>
                <a:gd name="T48" fmla="*/ 448 w 698"/>
                <a:gd name="T49" fmla="*/ 14 h 698"/>
                <a:gd name="T50" fmla="*/ 399 w 698"/>
                <a:gd name="T51" fmla="*/ 3 h 698"/>
                <a:gd name="T52" fmla="*/ 348 w 698"/>
                <a:gd name="T53" fmla="*/ 0 h 698"/>
                <a:gd name="T54" fmla="*/ 299 w 698"/>
                <a:gd name="T55" fmla="*/ 3 h 698"/>
                <a:gd name="T56" fmla="*/ 249 w 698"/>
                <a:gd name="T57" fmla="*/ 14 h 698"/>
                <a:gd name="T58" fmla="*/ 201 w 698"/>
                <a:gd name="T59" fmla="*/ 31 h 698"/>
                <a:gd name="T60" fmla="*/ 156 w 698"/>
                <a:gd name="T61" fmla="*/ 58 h 698"/>
                <a:gd name="T62" fmla="*/ 114 w 698"/>
                <a:gd name="T63" fmla="*/ 90 h 698"/>
                <a:gd name="T64" fmla="*/ 77 w 698"/>
                <a:gd name="T65" fmla="*/ 129 h 698"/>
                <a:gd name="T66" fmla="*/ 47 w 698"/>
                <a:gd name="T67" fmla="*/ 172 h 698"/>
                <a:gd name="T68" fmla="*/ 24 w 698"/>
                <a:gd name="T69" fmla="*/ 218 h 698"/>
                <a:gd name="T70" fmla="*/ 9 w 698"/>
                <a:gd name="T71" fmla="*/ 265 h 698"/>
                <a:gd name="T72" fmla="*/ 1 w 698"/>
                <a:gd name="T73" fmla="*/ 316 h 698"/>
                <a:gd name="T74" fmla="*/ 0 w 698"/>
                <a:gd name="T75" fmla="*/ 366 h 698"/>
                <a:gd name="T76" fmla="*/ 6 w 698"/>
                <a:gd name="T77" fmla="*/ 416 h 698"/>
                <a:gd name="T78" fmla="*/ 19 w 698"/>
                <a:gd name="T79" fmla="*/ 465 h 698"/>
                <a:gd name="T80" fmla="*/ 38 w 698"/>
                <a:gd name="T81" fmla="*/ 511 h 698"/>
                <a:gd name="T82" fmla="*/ 67 w 698"/>
                <a:gd name="T83" fmla="*/ 556 h 698"/>
                <a:gd name="T84" fmla="*/ 102 w 698"/>
                <a:gd name="T85" fmla="*/ 596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98" h="698">
                  <a:moveTo>
                    <a:pt x="102" y="596"/>
                  </a:moveTo>
                  <a:lnTo>
                    <a:pt x="114" y="609"/>
                  </a:lnTo>
                  <a:lnTo>
                    <a:pt x="127" y="620"/>
                  </a:lnTo>
                  <a:lnTo>
                    <a:pt x="142" y="631"/>
                  </a:lnTo>
                  <a:lnTo>
                    <a:pt x="156" y="641"/>
                  </a:lnTo>
                  <a:lnTo>
                    <a:pt x="171" y="650"/>
                  </a:lnTo>
                  <a:lnTo>
                    <a:pt x="187" y="660"/>
                  </a:lnTo>
                  <a:lnTo>
                    <a:pt x="201" y="667"/>
                  </a:lnTo>
                  <a:lnTo>
                    <a:pt x="217" y="673"/>
                  </a:lnTo>
                  <a:lnTo>
                    <a:pt x="232" y="679"/>
                  </a:lnTo>
                  <a:lnTo>
                    <a:pt x="249" y="684"/>
                  </a:lnTo>
                  <a:lnTo>
                    <a:pt x="265" y="688"/>
                  </a:lnTo>
                  <a:lnTo>
                    <a:pt x="281" y="692"/>
                  </a:lnTo>
                  <a:lnTo>
                    <a:pt x="299" y="695"/>
                  </a:lnTo>
                  <a:lnTo>
                    <a:pt x="316" y="696"/>
                  </a:lnTo>
                  <a:lnTo>
                    <a:pt x="332" y="698"/>
                  </a:lnTo>
                  <a:lnTo>
                    <a:pt x="348" y="698"/>
                  </a:lnTo>
                  <a:lnTo>
                    <a:pt x="366" y="698"/>
                  </a:lnTo>
                  <a:lnTo>
                    <a:pt x="382" y="696"/>
                  </a:lnTo>
                  <a:lnTo>
                    <a:pt x="399" y="695"/>
                  </a:lnTo>
                  <a:lnTo>
                    <a:pt x="415" y="692"/>
                  </a:lnTo>
                  <a:lnTo>
                    <a:pt x="433" y="688"/>
                  </a:lnTo>
                  <a:lnTo>
                    <a:pt x="448" y="684"/>
                  </a:lnTo>
                  <a:lnTo>
                    <a:pt x="464" y="679"/>
                  </a:lnTo>
                  <a:lnTo>
                    <a:pt x="480" y="673"/>
                  </a:lnTo>
                  <a:lnTo>
                    <a:pt x="496" y="667"/>
                  </a:lnTo>
                  <a:lnTo>
                    <a:pt x="511" y="660"/>
                  </a:lnTo>
                  <a:lnTo>
                    <a:pt x="526" y="650"/>
                  </a:lnTo>
                  <a:lnTo>
                    <a:pt x="542" y="641"/>
                  </a:lnTo>
                  <a:lnTo>
                    <a:pt x="556" y="631"/>
                  </a:lnTo>
                  <a:lnTo>
                    <a:pt x="569" y="620"/>
                  </a:lnTo>
                  <a:lnTo>
                    <a:pt x="584" y="609"/>
                  </a:lnTo>
                  <a:lnTo>
                    <a:pt x="596" y="596"/>
                  </a:lnTo>
                  <a:lnTo>
                    <a:pt x="609" y="584"/>
                  </a:lnTo>
                  <a:lnTo>
                    <a:pt x="620" y="570"/>
                  </a:lnTo>
                  <a:lnTo>
                    <a:pt x="631" y="556"/>
                  </a:lnTo>
                  <a:lnTo>
                    <a:pt x="641" y="542"/>
                  </a:lnTo>
                  <a:lnTo>
                    <a:pt x="649" y="527"/>
                  </a:lnTo>
                  <a:lnTo>
                    <a:pt x="659" y="511"/>
                  </a:lnTo>
                  <a:lnTo>
                    <a:pt x="667" y="497"/>
                  </a:lnTo>
                  <a:lnTo>
                    <a:pt x="672" y="481"/>
                  </a:lnTo>
                  <a:lnTo>
                    <a:pt x="678" y="465"/>
                  </a:lnTo>
                  <a:lnTo>
                    <a:pt x="684" y="449"/>
                  </a:lnTo>
                  <a:lnTo>
                    <a:pt x="689" y="432"/>
                  </a:lnTo>
                  <a:lnTo>
                    <a:pt x="692" y="416"/>
                  </a:lnTo>
                  <a:lnTo>
                    <a:pt x="695" y="399"/>
                  </a:lnTo>
                  <a:lnTo>
                    <a:pt x="697" y="383"/>
                  </a:lnTo>
                  <a:lnTo>
                    <a:pt x="698" y="366"/>
                  </a:lnTo>
                  <a:lnTo>
                    <a:pt x="698" y="349"/>
                  </a:lnTo>
                  <a:lnTo>
                    <a:pt x="698" y="333"/>
                  </a:lnTo>
                  <a:lnTo>
                    <a:pt x="697" y="316"/>
                  </a:lnTo>
                  <a:lnTo>
                    <a:pt x="695" y="299"/>
                  </a:lnTo>
                  <a:lnTo>
                    <a:pt x="692" y="283"/>
                  </a:lnTo>
                  <a:lnTo>
                    <a:pt x="689" y="265"/>
                  </a:lnTo>
                  <a:lnTo>
                    <a:pt x="684" y="250"/>
                  </a:lnTo>
                  <a:lnTo>
                    <a:pt x="678" y="234"/>
                  </a:lnTo>
                  <a:lnTo>
                    <a:pt x="672" y="218"/>
                  </a:lnTo>
                  <a:lnTo>
                    <a:pt x="667" y="202"/>
                  </a:lnTo>
                  <a:lnTo>
                    <a:pt x="659" y="187"/>
                  </a:lnTo>
                  <a:lnTo>
                    <a:pt x="649" y="172"/>
                  </a:lnTo>
                  <a:lnTo>
                    <a:pt x="641" y="157"/>
                  </a:lnTo>
                  <a:lnTo>
                    <a:pt x="631" y="142"/>
                  </a:lnTo>
                  <a:lnTo>
                    <a:pt x="620" y="129"/>
                  </a:lnTo>
                  <a:lnTo>
                    <a:pt x="608" y="114"/>
                  </a:lnTo>
                  <a:lnTo>
                    <a:pt x="596" y="102"/>
                  </a:lnTo>
                  <a:lnTo>
                    <a:pt x="584" y="90"/>
                  </a:lnTo>
                  <a:lnTo>
                    <a:pt x="569" y="79"/>
                  </a:lnTo>
                  <a:lnTo>
                    <a:pt x="556" y="67"/>
                  </a:lnTo>
                  <a:lnTo>
                    <a:pt x="542" y="58"/>
                  </a:lnTo>
                  <a:lnTo>
                    <a:pt x="526" y="49"/>
                  </a:lnTo>
                  <a:lnTo>
                    <a:pt x="511" y="41"/>
                  </a:lnTo>
                  <a:lnTo>
                    <a:pt x="496" y="32"/>
                  </a:lnTo>
                  <a:lnTo>
                    <a:pt x="480" y="26"/>
                  </a:lnTo>
                  <a:lnTo>
                    <a:pt x="464" y="20"/>
                  </a:lnTo>
                  <a:lnTo>
                    <a:pt x="448" y="14"/>
                  </a:lnTo>
                  <a:lnTo>
                    <a:pt x="433" y="9"/>
                  </a:lnTo>
                  <a:lnTo>
                    <a:pt x="415" y="6"/>
                  </a:lnTo>
                  <a:lnTo>
                    <a:pt x="399" y="3"/>
                  </a:lnTo>
                  <a:lnTo>
                    <a:pt x="382" y="1"/>
                  </a:lnTo>
                  <a:lnTo>
                    <a:pt x="366" y="0"/>
                  </a:lnTo>
                  <a:lnTo>
                    <a:pt x="348" y="0"/>
                  </a:lnTo>
                  <a:lnTo>
                    <a:pt x="332" y="0"/>
                  </a:lnTo>
                  <a:lnTo>
                    <a:pt x="316" y="1"/>
                  </a:lnTo>
                  <a:lnTo>
                    <a:pt x="299" y="3"/>
                  </a:lnTo>
                  <a:lnTo>
                    <a:pt x="281" y="6"/>
                  </a:lnTo>
                  <a:lnTo>
                    <a:pt x="265" y="9"/>
                  </a:lnTo>
                  <a:lnTo>
                    <a:pt x="249" y="14"/>
                  </a:lnTo>
                  <a:lnTo>
                    <a:pt x="232" y="20"/>
                  </a:lnTo>
                  <a:lnTo>
                    <a:pt x="217" y="26"/>
                  </a:lnTo>
                  <a:lnTo>
                    <a:pt x="201" y="31"/>
                  </a:lnTo>
                  <a:lnTo>
                    <a:pt x="187" y="41"/>
                  </a:lnTo>
                  <a:lnTo>
                    <a:pt x="171" y="49"/>
                  </a:lnTo>
                  <a:lnTo>
                    <a:pt x="156" y="58"/>
                  </a:lnTo>
                  <a:lnTo>
                    <a:pt x="142" y="67"/>
                  </a:lnTo>
                  <a:lnTo>
                    <a:pt x="127" y="77"/>
                  </a:lnTo>
                  <a:lnTo>
                    <a:pt x="114" y="90"/>
                  </a:lnTo>
                  <a:lnTo>
                    <a:pt x="102" y="102"/>
                  </a:lnTo>
                  <a:lnTo>
                    <a:pt x="89" y="114"/>
                  </a:lnTo>
                  <a:lnTo>
                    <a:pt x="77" y="129"/>
                  </a:lnTo>
                  <a:lnTo>
                    <a:pt x="67" y="142"/>
                  </a:lnTo>
                  <a:lnTo>
                    <a:pt x="57" y="157"/>
                  </a:lnTo>
                  <a:lnTo>
                    <a:pt x="47" y="172"/>
                  </a:lnTo>
                  <a:lnTo>
                    <a:pt x="38" y="187"/>
                  </a:lnTo>
                  <a:lnTo>
                    <a:pt x="31" y="202"/>
                  </a:lnTo>
                  <a:lnTo>
                    <a:pt x="24" y="218"/>
                  </a:lnTo>
                  <a:lnTo>
                    <a:pt x="19" y="234"/>
                  </a:lnTo>
                  <a:lnTo>
                    <a:pt x="14" y="250"/>
                  </a:lnTo>
                  <a:lnTo>
                    <a:pt x="9" y="265"/>
                  </a:lnTo>
                  <a:lnTo>
                    <a:pt x="6" y="283"/>
                  </a:lnTo>
                  <a:lnTo>
                    <a:pt x="2" y="299"/>
                  </a:lnTo>
                  <a:lnTo>
                    <a:pt x="1" y="316"/>
                  </a:lnTo>
                  <a:lnTo>
                    <a:pt x="0" y="333"/>
                  </a:lnTo>
                  <a:lnTo>
                    <a:pt x="0" y="349"/>
                  </a:lnTo>
                  <a:lnTo>
                    <a:pt x="0" y="366"/>
                  </a:lnTo>
                  <a:lnTo>
                    <a:pt x="1" y="383"/>
                  </a:lnTo>
                  <a:lnTo>
                    <a:pt x="2" y="399"/>
                  </a:lnTo>
                  <a:lnTo>
                    <a:pt x="6" y="416"/>
                  </a:lnTo>
                  <a:lnTo>
                    <a:pt x="9" y="432"/>
                  </a:lnTo>
                  <a:lnTo>
                    <a:pt x="14" y="449"/>
                  </a:lnTo>
                  <a:lnTo>
                    <a:pt x="19" y="465"/>
                  </a:lnTo>
                  <a:lnTo>
                    <a:pt x="24" y="481"/>
                  </a:lnTo>
                  <a:lnTo>
                    <a:pt x="31" y="497"/>
                  </a:lnTo>
                  <a:lnTo>
                    <a:pt x="38" y="511"/>
                  </a:lnTo>
                  <a:lnTo>
                    <a:pt x="47" y="527"/>
                  </a:lnTo>
                  <a:lnTo>
                    <a:pt x="57" y="542"/>
                  </a:lnTo>
                  <a:lnTo>
                    <a:pt x="67" y="556"/>
                  </a:lnTo>
                  <a:lnTo>
                    <a:pt x="77" y="570"/>
                  </a:lnTo>
                  <a:lnTo>
                    <a:pt x="89" y="584"/>
                  </a:lnTo>
                  <a:lnTo>
                    <a:pt x="102" y="5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9" name="Freeform 7">
              <a:extLst>
                <a:ext uri="{FF2B5EF4-FFF2-40B4-BE49-F238E27FC236}">
                  <a16:creationId xmlns:a16="http://schemas.microsoft.com/office/drawing/2014/main" id="{50E8F3F6-82E8-4FEA-BCCD-F5B6BF480FE4}"/>
                </a:ext>
              </a:extLst>
            </p:cNvPr>
            <p:cNvSpPr>
              <a:spLocks/>
            </p:cNvSpPr>
            <p:nvPr userDrawn="1"/>
          </p:nvSpPr>
          <p:spPr bwMode="auto">
            <a:xfrm>
              <a:off x="43372088" y="1425576"/>
              <a:ext cx="158750" cy="157163"/>
            </a:xfrm>
            <a:custGeom>
              <a:avLst/>
              <a:gdLst>
                <a:gd name="T0" fmla="*/ 129 w 700"/>
                <a:gd name="T1" fmla="*/ 621 h 698"/>
                <a:gd name="T2" fmla="*/ 172 w 700"/>
                <a:gd name="T3" fmla="*/ 651 h 698"/>
                <a:gd name="T4" fmla="*/ 218 w 700"/>
                <a:gd name="T5" fmla="*/ 673 h 698"/>
                <a:gd name="T6" fmla="*/ 266 w 700"/>
                <a:gd name="T7" fmla="*/ 688 h 698"/>
                <a:gd name="T8" fmla="*/ 316 w 700"/>
                <a:gd name="T9" fmla="*/ 697 h 698"/>
                <a:gd name="T10" fmla="*/ 366 w 700"/>
                <a:gd name="T11" fmla="*/ 698 h 698"/>
                <a:gd name="T12" fmla="*/ 416 w 700"/>
                <a:gd name="T13" fmla="*/ 693 h 698"/>
                <a:gd name="T14" fmla="*/ 465 w 700"/>
                <a:gd name="T15" fmla="*/ 680 h 698"/>
                <a:gd name="T16" fmla="*/ 513 w 700"/>
                <a:gd name="T17" fmla="*/ 658 h 698"/>
                <a:gd name="T18" fmla="*/ 556 w 700"/>
                <a:gd name="T19" fmla="*/ 630 h 698"/>
                <a:gd name="T20" fmla="*/ 597 w 700"/>
                <a:gd name="T21" fmla="*/ 596 h 698"/>
                <a:gd name="T22" fmla="*/ 632 w 700"/>
                <a:gd name="T23" fmla="*/ 556 h 698"/>
                <a:gd name="T24" fmla="*/ 660 w 700"/>
                <a:gd name="T25" fmla="*/ 512 h 698"/>
                <a:gd name="T26" fmla="*/ 679 w 700"/>
                <a:gd name="T27" fmla="*/ 464 h 698"/>
                <a:gd name="T28" fmla="*/ 692 w 700"/>
                <a:gd name="T29" fmla="*/ 415 h 698"/>
                <a:gd name="T30" fmla="*/ 698 w 700"/>
                <a:gd name="T31" fmla="*/ 366 h 698"/>
                <a:gd name="T32" fmla="*/ 698 w 700"/>
                <a:gd name="T33" fmla="*/ 316 h 698"/>
                <a:gd name="T34" fmla="*/ 690 w 700"/>
                <a:gd name="T35" fmla="*/ 266 h 698"/>
                <a:gd name="T36" fmla="*/ 674 w 700"/>
                <a:gd name="T37" fmla="*/ 219 h 698"/>
                <a:gd name="T38" fmla="*/ 650 w 700"/>
                <a:gd name="T39" fmla="*/ 171 h 698"/>
                <a:gd name="T40" fmla="*/ 620 w 700"/>
                <a:gd name="T41" fmla="*/ 129 h 698"/>
                <a:gd name="T42" fmla="*/ 584 w 700"/>
                <a:gd name="T43" fmla="*/ 90 h 698"/>
                <a:gd name="T44" fmla="*/ 542 w 700"/>
                <a:gd name="T45" fmla="*/ 57 h 698"/>
                <a:gd name="T46" fmla="*/ 497 w 700"/>
                <a:gd name="T47" fmla="*/ 32 h 698"/>
                <a:gd name="T48" fmla="*/ 450 w 700"/>
                <a:gd name="T49" fmla="*/ 15 h 698"/>
                <a:gd name="T50" fmla="*/ 399 w 700"/>
                <a:gd name="T51" fmla="*/ 3 h 698"/>
                <a:gd name="T52" fmla="*/ 348 w 700"/>
                <a:gd name="T53" fmla="*/ 0 h 698"/>
                <a:gd name="T54" fmla="*/ 300 w 700"/>
                <a:gd name="T55" fmla="*/ 3 h 698"/>
                <a:gd name="T56" fmla="*/ 249 w 700"/>
                <a:gd name="T57" fmla="*/ 15 h 698"/>
                <a:gd name="T58" fmla="*/ 202 w 700"/>
                <a:gd name="T59" fmla="*/ 32 h 698"/>
                <a:gd name="T60" fmla="*/ 158 w 700"/>
                <a:gd name="T61" fmla="*/ 57 h 698"/>
                <a:gd name="T62" fmla="*/ 117 w 700"/>
                <a:gd name="T63" fmla="*/ 90 h 698"/>
                <a:gd name="T64" fmla="*/ 79 w 700"/>
                <a:gd name="T65" fmla="*/ 128 h 698"/>
                <a:gd name="T66" fmla="*/ 49 w 700"/>
                <a:gd name="T67" fmla="*/ 171 h 698"/>
                <a:gd name="T68" fmla="*/ 25 w 700"/>
                <a:gd name="T69" fmla="*/ 216 h 698"/>
                <a:gd name="T70" fmla="*/ 9 w 700"/>
                <a:gd name="T71" fmla="*/ 266 h 698"/>
                <a:gd name="T72" fmla="*/ 1 w 700"/>
                <a:gd name="T73" fmla="*/ 316 h 698"/>
                <a:gd name="T74" fmla="*/ 1 w 700"/>
                <a:gd name="T75" fmla="*/ 366 h 698"/>
                <a:gd name="T76" fmla="*/ 7 w 700"/>
                <a:gd name="T77" fmla="*/ 415 h 698"/>
                <a:gd name="T78" fmla="*/ 20 w 700"/>
                <a:gd name="T79" fmla="*/ 464 h 698"/>
                <a:gd name="T80" fmla="*/ 39 w 700"/>
                <a:gd name="T81" fmla="*/ 512 h 698"/>
                <a:gd name="T82" fmla="*/ 67 w 700"/>
                <a:gd name="T83" fmla="*/ 556 h 698"/>
                <a:gd name="T84" fmla="*/ 103 w 700"/>
                <a:gd name="T85" fmla="*/ 596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00" h="698">
                  <a:moveTo>
                    <a:pt x="103" y="596"/>
                  </a:moveTo>
                  <a:lnTo>
                    <a:pt x="117" y="610"/>
                  </a:lnTo>
                  <a:lnTo>
                    <a:pt x="129" y="621"/>
                  </a:lnTo>
                  <a:lnTo>
                    <a:pt x="143" y="630"/>
                  </a:lnTo>
                  <a:lnTo>
                    <a:pt x="158" y="641"/>
                  </a:lnTo>
                  <a:lnTo>
                    <a:pt x="172" y="651"/>
                  </a:lnTo>
                  <a:lnTo>
                    <a:pt x="187" y="658"/>
                  </a:lnTo>
                  <a:lnTo>
                    <a:pt x="202" y="667"/>
                  </a:lnTo>
                  <a:lnTo>
                    <a:pt x="218" y="673"/>
                  </a:lnTo>
                  <a:lnTo>
                    <a:pt x="234" y="680"/>
                  </a:lnTo>
                  <a:lnTo>
                    <a:pt x="249" y="683"/>
                  </a:lnTo>
                  <a:lnTo>
                    <a:pt x="266" y="688"/>
                  </a:lnTo>
                  <a:lnTo>
                    <a:pt x="283" y="693"/>
                  </a:lnTo>
                  <a:lnTo>
                    <a:pt x="300" y="695"/>
                  </a:lnTo>
                  <a:lnTo>
                    <a:pt x="316" y="697"/>
                  </a:lnTo>
                  <a:lnTo>
                    <a:pt x="333" y="698"/>
                  </a:lnTo>
                  <a:lnTo>
                    <a:pt x="348" y="698"/>
                  </a:lnTo>
                  <a:lnTo>
                    <a:pt x="366" y="698"/>
                  </a:lnTo>
                  <a:lnTo>
                    <a:pt x="383" y="697"/>
                  </a:lnTo>
                  <a:lnTo>
                    <a:pt x="399" y="695"/>
                  </a:lnTo>
                  <a:lnTo>
                    <a:pt x="416" y="693"/>
                  </a:lnTo>
                  <a:lnTo>
                    <a:pt x="433" y="688"/>
                  </a:lnTo>
                  <a:lnTo>
                    <a:pt x="450" y="683"/>
                  </a:lnTo>
                  <a:lnTo>
                    <a:pt x="465" y="680"/>
                  </a:lnTo>
                  <a:lnTo>
                    <a:pt x="481" y="673"/>
                  </a:lnTo>
                  <a:lnTo>
                    <a:pt x="497" y="667"/>
                  </a:lnTo>
                  <a:lnTo>
                    <a:pt x="513" y="658"/>
                  </a:lnTo>
                  <a:lnTo>
                    <a:pt x="527" y="651"/>
                  </a:lnTo>
                  <a:lnTo>
                    <a:pt x="542" y="641"/>
                  </a:lnTo>
                  <a:lnTo>
                    <a:pt x="556" y="630"/>
                  </a:lnTo>
                  <a:lnTo>
                    <a:pt x="570" y="621"/>
                  </a:lnTo>
                  <a:lnTo>
                    <a:pt x="584" y="610"/>
                  </a:lnTo>
                  <a:lnTo>
                    <a:pt x="597" y="596"/>
                  </a:lnTo>
                  <a:lnTo>
                    <a:pt x="609" y="583"/>
                  </a:lnTo>
                  <a:lnTo>
                    <a:pt x="620" y="570"/>
                  </a:lnTo>
                  <a:lnTo>
                    <a:pt x="632" y="556"/>
                  </a:lnTo>
                  <a:lnTo>
                    <a:pt x="642" y="541"/>
                  </a:lnTo>
                  <a:lnTo>
                    <a:pt x="650" y="528"/>
                  </a:lnTo>
                  <a:lnTo>
                    <a:pt x="660" y="512"/>
                  </a:lnTo>
                  <a:lnTo>
                    <a:pt x="667" y="495"/>
                  </a:lnTo>
                  <a:lnTo>
                    <a:pt x="674" y="482"/>
                  </a:lnTo>
                  <a:lnTo>
                    <a:pt x="679" y="464"/>
                  </a:lnTo>
                  <a:lnTo>
                    <a:pt x="685" y="448"/>
                  </a:lnTo>
                  <a:lnTo>
                    <a:pt x="690" y="432"/>
                  </a:lnTo>
                  <a:lnTo>
                    <a:pt x="692" y="415"/>
                  </a:lnTo>
                  <a:lnTo>
                    <a:pt x="695" y="400"/>
                  </a:lnTo>
                  <a:lnTo>
                    <a:pt x="698" y="382"/>
                  </a:lnTo>
                  <a:lnTo>
                    <a:pt x="698" y="366"/>
                  </a:lnTo>
                  <a:lnTo>
                    <a:pt x="700" y="349"/>
                  </a:lnTo>
                  <a:lnTo>
                    <a:pt x="698" y="332"/>
                  </a:lnTo>
                  <a:lnTo>
                    <a:pt x="698" y="316"/>
                  </a:lnTo>
                  <a:lnTo>
                    <a:pt x="695" y="298"/>
                  </a:lnTo>
                  <a:lnTo>
                    <a:pt x="692" y="283"/>
                  </a:lnTo>
                  <a:lnTo>
                    <a:pt x="690" y="266"/>
                  </a:lnTo>
                  <a:lnTo>
                    <a:pt x="685" y="250"/>
                  </a:lnTo>
                  <a:lnTo>
                    <a:pt x="679" y="234"/>
                  </a:lnTo>
                  <a:lnTo>
                    <a:pt x="674" y="219"/>
                  </a:lnTo>
                  <a:lnTo>
                    <a:pt x="667" y="203"/>
                  </a:lnTo>
                  <a:lnTo>
                    <a:pt x="660" y="186"/>
                  </a:lnTo>
                  <a:lnTo>
                    <a:pt x="650" y="171"/>
                  </a:lnTo>
                  <a:lnTo>
                    <a:pt x="642" y="156"/>
                  </a:lnTo>
                  <a:lnTo>
                    <a:pt x="632" y="143"/>
                  </a:lnTo>
                  <a:lnTo>
                    <a:pt x="620" y="129"/>
                  </a:lnTo>
                  <a:lnTo>
                    <a:pt x="609" y="115"/>
                  </a:lnTo>
                  <a:lnTo>
                    <a:pt x="596" y="102"/>
                  </a:lnTo>
                  <a:lnTo>
                    <a:pt x="584" y="90"/>
                  </a:lnTo>
                  <a:lnTo>
                    <a:pt x="570" y="78"/>
                  </a:lnTo>
                  <a:lnTo>
                    <a:pt x="556" y="68"/>
                  </a:lnTo>
                  <a:lnTo>
                    <a:pt x="542" y="57"/>
                  </a:lnTo>
                  <a:lnTo>
                    <a:pt x="527" y="49"/>
                  </a:lnTo>
                  <a:lnTo>
                    <a:pt x="513" y="40"/>
                  </a:lnTo>
                  <a:lnTo>
                    <a:pt x="497" y="32"/>
                  </a:lnTo>
                  <a:lnTo>
                    <a:pt x="481" y="26"/>
                  </a:lnTo>
                  <a:lnTo>
                    <a:pt x="465" y="18"/>
                  </a:lnTo>
                  <a:lnTo>
                    <a:pt x="450" y="15"/>
                  </a:lnTo>
                  <a:lnTo>
                    <a:pt x="433" y="10"/>
                  </a:lnTo>
                  <a:lnTo>
                    <a:pt x="416" y="5"/>
                  </a:lnTo>
                  <a:lnTo>
                    <a:pt x="399" y="3"/>
                  </a:lnTo>
                  <a:lnTo>
                    <a:pt x="383" y="2"/>
                  </a:lnTo>
                  <a:lnTo>
                    <a:pt x="366" y="0"/>
                  </a:lnTo>
                  <a:lnTo>
                    <a:pt x="348" y="0"/>
                  </a:lnTo>
                  <a:lnTo>
                    <a:pt x="333" y="0"/>
                  </a:lnTo>
                  <a:lnTo>
                    <a:pt x="316" y="2"/>
                  </a:lnTo>
                  <a:lnTo>
                    <a:pt x="300" y="3"/>
                  </a:lnTo>
                  <a:lnTo>
                    <a:pt x="283" y="5"/>
                  </a:lnTo>
                  <a:lnTo>
                    <a:pt x="266" y="10"/>
                  </a:lnTo>
                  <a:lnTo>
                    <a:pt x="249" y="15"/>
                  </a:lnTo>
                  <a:lnTo>
                    <a:pt x="234" y="18"/>
                  </a:lnTo>
                  <a:lnTo>
                    <a:pt x="218" y="26"/>
                  </a:lnTo>
                  <a:lnTo>
                    <a:pt x="202" y="32"/>
                  </a:lnTo>
                  <a:lnTo>
                    <a:pt x="187" y="40"/>
                  </a:lnTo>
                  <a:lnTo>
                    <a:pt x="172" y="47"/>
                  </a:lnTo>
                  <a:lnTo>
                    <a:pt x="158" y="57"/>
                  </a:lnTo>
                  <a:lnTo>
                    <a:pt x="143" y="68"/>
                  </a:lnTo>
                  <a:lnTo>
                    <a:pt x="129" y="78"/>
                  </a:lnTo>
                  <a:lnTo>
                    <a:pt x="117" y="90"/>
                  </a:lnTo>
                  <a:lnTo>
                    <a:pt x="103" y="102"/>
                  </a:lnTo>
                  <a:lnTo>
                    <a:pt x="90" y="115"/>
                  </a:lnTo>
                  <a:lnTo>
                    <a:pt x="79" y="128"/>
                  </a:lnTo>
                  <a:lnTo>
                    <a:pt x="67" y="143"/>
                  </a:lnTo>
                  <a:lnTo>
                    <a:pt x="57" y="156"/>
                  </a:lnTo>
                  <a:lnTo>
                    <a:pt x="49" y="171"/>
                  </a:lnTo>
                  <a:lnTo>
                    <a:pt x="39" y="186"/>
                  </a:lnTo>
                  <a:lnTo>
                    <a:pt x="32" y="203"/>
                  </a:lnTo>
                  <a:lnTo>
                    <a:pt x="25" y="216"/>
                  </a:lnTo>
                  <a:lnTo>
                    <a:pt x="20" y="234"/>
                  </a:lnTo>
                  <a:lnTo>
                    <a:pt x="14" y="250"/>
                  </a:lnTo>
                  <a:lnTo>
                    <a:pt x="9" y="266"/>
                  </a:lnTo>
                  <a:lnTo>
                    <a:pt x="7" y="283"/>
                  </a:lnTo>
                  <a:lnTo>
                    <a:pt x="4" y="298"/>
                  </a:lnTo>
                  <a:lnTo>
                    <a:pt x="1" y="316"/>
                  </a:lnTo>
                  <a:lnTo>
                    <a:pt x="1" y="332"/>
                  </a:lnTo>
                  <a:lnTo>
                    <a:pt x="0" y="349"/>
                  </a:lnTo>
                  <a:lnTo>
                    <a:pt x="1" y="366"/>
                  </a:lnTo>
                  <a:lnTo>
                    <a:pt x="1" y="382"/>
                  </a:lnTo>
                  <a:lnTo>
                    <a:pt x="4" y="400"/>
                  </a:lnTo>
                  <a:lnTo>
                    <a:pt x="7" y="415"/>
                  </a:lnTo>
                  <a:lnTo>
                    <a:pt x="9" y="432"/>
                  </a:lnTo>
                  <a:lnTo>
                    <a:pt x="14" y="448"/>
                  </a:lnTo>
                  <a:lnTo>
                    <a:pt x="20" y="464"/>
                  </a:lnTo>
                  <a:lnTo>
                    <a:pt x="25" y="482"/>
                  </a:lnTo>
                  <a:lnTo>
                    <a:pt x="32" y="495"/>
                  </a:lnTo>
                  <a:lnTo>
                    <a:pt x="39" y="512"/>
                  </a:lnTo>
                  <a:lnTo>
                    <a:pt x="49" y="528"/>
                  </a:lnTo>
                  <a:lnTo>
                    <a:pt x="57" y="541"/>
                  </a:lnTo>
                  <a:lnTo>
                    <a:pt x="67" y="556"/>
                  </a:lnTo>
                  <a:lnTo>
                    <a:pt x="79" y="570"/>
                  </a:lnTo>
                  <a:lnTo>
                    <a:pt x="90" y="583"/>
                  </a:lnTo>
                  <a:lnTo>
                    <a:pt x="103" y="5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0" name="Freeform 8">
              <a:extLst>
                <a:ext uri="{FF2B5EF4-FFF2-40B4-BE49-F238E27FC236}">
                  <a16:creationId xmlns:a16="http://schemas.microsoft.com/office/drawing/2014/main" id="{D8EDB394-199D-442D-B5A5-E92E801DC533}"/>
                </a:ext>
              </a:extLst>
            </p:cNvPr>
            <p:cNvSpPr>
              <a:spLocks/>
            </p:cNvSpPr>
            <p:nvPr userDrawn="1"/>
          </p:nvSpPr>
          <p:spPr bwMode="auto">
            <a:xfrm>
              <a:off x="43200638" y="2011363"/>
              <a:ext cx="120650" cy="122238"/>
            </a:xfrm>
            <a:custGeom>
              <a:avLst/>
              <a:gdLst>
                <a:gd name="T0" fmla="*/ 99 w 537"/>
                <a:gd name="T1" fmla="*/ 477 h 537"/>
                <a:gd name="T2" fmla="*/ 143 w 537"/>
                <a:gd name="T3" fmla="*/ 507 h 537"/>
                <a:gd name="T4" fmla="*/ 192 w 537"/>
                <a:gd name="T5" fmla="*/ 525 h 537"/>
                <a:gd name="T6" fmla="*/ 242 w 537"/>
                <a:gd name="T7" fmla="*/ 536 h 537"/>
                <a:gd name="T8" fmla="*/ 294 w 537"/>
                <a:gd name="T9" fmla="*/ 536 h 537"/>
                <a:gd name="T10" fmla="*/ 344 w 537"/>
                <a:gd name="T11" fmla="*/ 525 h 537"/>
                <a:gd name="T12" fmla="*/ 393 w 537"/>
                <a:gd name="T13" fmla="*/ 507 h 537"/>
                <a:gd name="T14" fmla="*/ 438 w 537"/>
                <a:gd name="T15" fmla="*/ 477 h 537"/>
                <a:gd name="T16" fmla="*/ 477 w 537"/>
                <a:gd name="T17" fmla="*/ 438 h 537"/>
                <a:gd name="T18" fmla="*/ 507 w 537"/>
                <a:gd name="T19" fmla="*/ 393 h 537"/>
                <a:gd name="T20" fmla="*/ 525 w 537"/>
                <a:gd name="T21" fmla="*/ 344 h 537"/>
                <a:gd name="T22" fmla="*/ 536 w 537"/>
                <a:gd name="T23" fmla="*/ 294 h 537"/>
                <a:gd name="T24" fmla="*/ 536 w 537"/>
                <a:gd name="T25" fmla="*/ 242 h 537"/>
                <a:gd name="T26" fmla="*/ 525 w 537"/>
                <a:gd name="T27" fmla="*/ 192 h 537"/>
                <a:gd name="T28" fmla="*/ 507 w 537"/>
                <a:gd name="T29" fmla="*/ 143 h 537"/>
                <a:gd name="T30" fmla="*/ 477 w 537"/>
                <a:gd name="T31" fmla="*/ 99 h 537"/>
                <a:gd name="T32" fmla="*/ 438 w 537"/>
                <a:gd name="T33" fmla="*/ 60 h 537"/>
                <a:gd name="T34" fmla="*/ 393 w 537"/>
                <a:gd name="T35" fmla="*/ 30 h 537"/>
                <a:gd name="T36" fmla="*/ 344 w 537"/>
                <a:gd name="T37" fmla="*/ 11 h 537"/>
                <a:gd name="T38" fmla="*/ 294 w 537"/>
                <a:gd name="T39" fmla="*/ 1 h 537"/>
                <a:gd name="T40" fmla="*/ 242 w 537"/>
                <a:gd name="T41" fmla="*/ 1 h 537"/>
                <a:gd name="T42" fmla="*/ 192 w 537"/>
                <a:gd name="T43" fmla="*/ 11 h 537"/>
                <a:gd name="T44" fmla="*/ 143 w 537"/>
                <a:gd name="T45" fmla="*/ 30 h 537"/>
                <a:gd name="T46" fmla="*/ 99 w 537"/>
                <a:gd name="T47" fmla="*/ 60 h 537"/>
                <a:gd name="T48" fmla="*/ 60 w 537"/>
                <a:gd name="T49" fmla="*/ 99 h 537"/>
                <a:gd name="T50" fmla="*/ 30 w 537"/>
                <a:gd name="T51" fmla="*/ 143 h 537"/>
                <a:gd name="T52" fmla="*/ 11 w 537"/>
                <a:gd name="T53" fmla="*/ 192 h 537"/>
                <a:gd name="T54" fmla="*/ 1 w 537"/>
                <a:gd name="T55" fmla="*/ 242 h 537"/>
                <a:gd name="T56" fmla="*/ 1 w 537"/>
                <a:gd name="T57" fmla="*/ 294 h 537"/>
                <a:gd name="T58" fmla="*/ 11 w 537"/>
                <a:gd name="T59" fmla="*/ 344 h 537"/>
                <a:gd name="T60" fmla="*/ 30 w 537"/>
                <a:gd name="T61" fmla="*/ 393 h 537"/>
                <a:gd name="T62" fmla="*/ 60 w 537"/>
                <a:gd name="T63" fmla="*/ 43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7" h="537">
                  <a:moveTo>
                    <a:pt x="78" y="457"/>
                  </a:moveTo>
                  <a:lnTo>
                    <a:pt x="99" y="477"/>
                  </a:lnTo>
                  <a:lnTo>
                    <a:pt x="120" y="492"/>
                  </a:lnTo>
                  <a:lnTo>
                    <a:pt x="143" y="507"/>
                  </a:lnTo>
                  <a:lnTo>
                    <a:pt x="166" y="516"/>
                  </a:lnTo>
                  <a:lnTo>
                    <a:pt x="192" y="525"/>
                  </a:lnTo>
                  <a:lnTo>
                    <a:pt x="216" y="532"/>
                  </a:lnTo>
                  <a:lnTo>
                    <a:pt x="242" y="536"/>
                  </a:lnTo>
                  <a:lnTo>
                    <a:pt x="268" y="537"/>
                  </a:lnTo>
                  <a:lnTo>
                    <a:pt x="294" y="536"/>
                  </a:lnTo>
                  <a:lnTo>
                    <a:pt x="320" y="532"/>
                  </a:lnTo>
                  <a:lnTo>
                    <a:pt x="344" y="525"/>
                  </a:lnTo>
                  <a:lnTo>
                    <a:pt x="369" y="516"/>
                  </a:lnTo>
                  <a:lnTo>
                    <a:pt x="393" y="507"/>
                  </a:lnTo>
                  <a:lnTo>
                    <a:pt x="416" y="492"/>
                  </a:lnTo>
                  <a:lnTo>
                    <a:pt x="438" y="477"/>
                  </a:lnTo>
                  <a:lnTo>
                    <a:pt x="457" y="457"/>
                  </a:lnTo>
                  <a:lnTo>
                    <a:pt x="477" y="438"/>
                  </a:lnTo>
                  <a:lnTo>
                    <a:pt x="492" y="416"/>
                  </a:lnTo>
                  <a:lnTo>
                    <a:pt x="507" y="393"/>
                  </a:lnTo>
                  <a:lnTo>
                    <a:pt x="517" y="370"/>
                  </a:lnTo>
                  <a:lnTo>
                    <a:pt x="525" y="344"/>
                  </a:lnTo>
                  <a:lnTo>
                    <a:pt x="532" y="320"/>
                  </a:lnTo>
                  <a:lnTo>
                    <a:pt x="536" y="294"/>
                  </a:lnTo>
                  <a:lnTo>
                    <a:pt x="537" y="268"/>
                  </a:lnTo>
                  <a:lnTo>
                    <a:pt x="536" y="242"/>
                  </a:lnTo>
                  <a:lnTo>
                    <a:pt x="532" y="216"/>
                  </a:lnTo>
                  <a:lnTo>
                    <a:pt x="525" y="192"/>
                  </a:lnTo>
                  <a:lnTo>
                    <a:pt x="517" y="168"/>
                  </a:lnTo>
                  <a:lnTo>
                    <a:pt x="507" y="143"/>
                  </a:lnTo>
                  <a:lnTo>
                    <a:pt x="492" y="120"/>
                  </a:lnTo>
                  <a:lnTo>
                    <a:pt x="477" y="99"/>
                  </a:lnTo>
                  <a:lnTo>
                    <a:pt x="457" y="78"/>
                  </a:lnTo>
                  <a:lnTo>
                    <a:pt x="438" y="60"/>
                  </a:lnTo>
                  <a:lnTo>
                    <a:pt x="416" y="43"/>
                  </a:lnTo>
                  <a:lnTo>
                    <a:pt x="393" y="30"/>
                  </a:lnTo>
                  <a:lnTo>
                    <a:pt x="369" y="19"/>
                  </a:lnTo>
                  <a:lnTo>
                    <a:pt x="344" y="11"/>
                  </a:lnTo>
                  <a:lnTo>
                    <a:pt x="320" y="4"/>
                  </a:lnTo>
                  <a:lnTo>
                    <a:pt x="294" y="1"/>
                  </a:lnTo>
                  <a:lnTo>
                    <a:pt x="268" y="0"/>
                  </a:lnTo>
                  <a:lnTo>
                    <a:pt x="242" y="1"/>
                  </a:lnTo>
                  <a:lnTo>
                    <a:pt x="216" y="4"/>
                  </a:lnTo>
                  <a:lnTo>
                    <a:pt x="192" y="11"/>
                  </a:lnTo>
                  <a:lnTo>
                    <a:pt x="166" y="19"/>
                  </a:lnTo>
                  <a:lnTo>
                    <a:pt x="143" y="30"/>
                  </a:lnTo>
                  <a:lnTo>
                    <a:pt x="120" y="43"/>
                  </a:lnTo>
                  <a:lnTo>
                    <a:pt x="99" y="60"/>
                  </a:lnTo>
                  <a:lnTo>
                    <a:pt x="78" y="78"/>
                  </a:lnTo>
                  <a:lnTo>
                    <a:pt x="60" y="99"/>
                  </a:lnTo>
                  <a:lnTo>
                    <a:pt x="43" y="120"/>
                  </a:lnTo>
                  <a:lnTo>
                    <a:pt x="30" y="143"/>
                  </a:lnTo>
                  <a:lnTo>
                    <a:pt x="18" y="168"/>
                  </a:lnTo>
                  <a:lnTo>
                    <a:pt x="11" y="192"/>
                  </a:lnTo>
                  <a:lnTo>
                    <a:pt x="4" y="216"/>
                  </a:lnTo>
                  <a:lnTo>
                    <a:pt x="1" y="242"/>
                  </a:lnTo>
                  <a:lnTo>
                    <a:pt x="0" y="268"/>
                  </a:lnTo>
                  <a:lnTo>
                    <a:pt x="1" y="294"/>
                  </a:lnTo>
                  <a:lnTo>
                    <a:pt x="4" y="320"/>
                  </a:lnTo>
                  <a:lnTo>
                    <a:pt x="11" y="344"/>
                  </a:lnTo>
                  <a:lnTo>
                    <a:pt x="18" y="370"/>
                  </a:lnTo>
                  <a:lnTo>
                    <a:pt x="30" y="393"/>
                  </a:lnTo>
                  <a:lnTo>
                    <a:pt x="43" y="416"/>
                  </a:lnTo>
                  <a:lnTo>
                    <a:pt x="60" y="438"/>
                  </a:lnTo>
                  <a:lnTo>
                    <a:pt x="78" y="4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1" name="Freeform 9">
              <a:extLst>
                <a:ext uri="{FF2B5EF4-FFF2-40B4-BE49-F238E27FC236}">
                  <a16:creationId xmlns:a16="http://schemas.microsoft.com/office/drawing/2014/main" id="{9EE6A7C0-C7AF-4A5E-9D1B-78DAAFB3B778}"/>
                </a:ext>
              </a:extLst>
            </p:cNvPr>
            <p:cNvSpPr>
              <a:spLocks/>
            </p:cNvSpPr>
            <p:nvPr userDrawn="1"/>
          </p:nvSpPr>
          <p:spPr bwMode="auto">
            <a:xfrm>
              <a:off x="43200638" y="1633538"/>
              <a:ext cx="122238" cy="120650"/>
            </a:xfrm>
            <a:custGeom>
              <a:avLst/>
              <a:gdLst>
                <a:gd name="T0" fmla="*/ 99 w 538"/>
                <a:gd name="T1" fmla="*/ 477 h 537"/>
                <a:gd name="T2" fmla="*/ 145 w 538"/>
                <a:gd name="T3" fmla="*/ 507 h 537"/>
                <a:gd name="T4" fmla="*/ 192 w 538"/>
                <a:gd name="T5" fmla="*/ 527 h 537"/>
                <a:gd name="T6" fmla="*/ 244 w 538"/>
                <a:gd name="T7" fmla="*/ 536 h 537"/>
                <a:gd name="T8" fmla="*/ 294 w 538"/>
                <a:gd name="T9" fmla="*/ 536 h 537"/>
                <a:gd name="T10" fmla="*/ 346 w 538"/>
                <a:gd name="T11" fmla="*/ 527 h 537"/>
                <a:gd name="T12" fmla="*/ 395 w 538"/>
                <a:gd name="T13" fmla="*/ 507 h 537"/>
                <a:gd name="T14" fmla="*/ 439 w 538"/>
                <a:gd name="T15" fmla="*/ 477 h 537"/>
                <a:gd name="T16" fmla="*/ 478 w 538"/>
                <a:gd name="T17" fmla="*/ 439 h 537"/>
                <a:gd name="T18" fmla="*/ 507 w 538"/>
                <a:gd name="T19" fmla="*/ 394 h 537"/>
                <a:gd name="T20" fmla="*/ 527 w 538"/>
                <a:gd name="T21" fmla="*/ 345 h 537"/>
                <a:gd name="T22" fmla="*/ 537 w 538"/>
                <a:gd name="T23" fmla="*/ 295 h 537"/>
                <a:gd name="T24" fmla="*/ 537 w 538"/>
                <a:gd name="T25" fmla="*/ 243 h 537"/>
                <a:gd name="T26" fmla="*/ 527 w 538"/>
                <a:gd name="T27" fmla="*/ 193 h 537"/>
                <a:gd name="T28" fmla="*/ 507 w 538"/>
                <a:gd name="T29" fmla="*/ 144 h 537"/>
                <a:gd name="T30" fmla="*/ 478 w 538"/>
                <a:gd name="T31" fmla="*/ 99 h 537"/>
                <a:gd name="T32" fmla="*/ 439 w 538"/>
                <a:gd name="T33" fmla="*/ 61 h 537"/>
                <a:gd name="T34" fmla="*/ 395 w 538"/>
                <a:gd name="T35" fmla="*/ 31 h 537"/>
                <a:gd name="T36" fmla="*/ 346 w 538"/>
                <a:gd name="T37" fmla="*/ 12 h 537"/>
                <a:gd name="T38" fmla="*/ 294 w 538"/>
                <a:gd name="T39" fmla="*/ 2 h 537"/>
                <a:gd name="T40" fmla="*/ 244 w 538"/>
                <a:gd name="T41" fmla="*/ 2 h 537"/>
                <a:gd name="T42" fmla="*/ 192 w 538"/>
                <a:gd name="T43" fmla="*/ 12 h 537"/>
                <a:gd name="T44" fmla="*/ 145 w 538"/>
                <a:gd name="T45" fmla="*/ 31 h 537"/>
                <a:gd name="T46" fmla="*/ 99 w 538"/>
                <a:gd name="T47" fmla="*/ 61 h 537"/>
                <a:gd name="T48" fmla="*/ 60 w 538"/>
                <a:gd name="T49" fmla="*/ 99 h 537"/>
                <a:gd name="T50" fmla="*/ 31 w 538"/>
                <a:gd name="T51" fmla="*/ 144 h 537"/>
                <a:gd name="T52" fmla="*/ 11 w 538"/>
                <a:gd name="T53" fmla="*/ 193 h 537"/>
                <a:gd name="T54" fmla="*/ 1 w 538"/>
                <a:gd name="T55" fmla="*/ 243 h 537"/>
                <a:gd name="T56" fmla="*/ 1 w 538"/>
                <a:gd name="T57" fmla="*/ 295 h 537"/>
                <a:gd name="T58" fmla="*/ 11 w 538"/>
                <a:gd name="T59" fmla="*/ 345 h 537"/>
                <a:gd name="T60" fmla="*/ 31 w 538"/>
                <a:gd name="T61" fmla="*/ 394 h 537"/>
                <a:gd name="T62" fmla="*/ 60 w 538"/>
                <a:gd name="T63" fmla="*/ 439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8" h="537">
                  <a:moveTo>
                    <a:pt x="78" y="459"/>
                  </a:moveTo>
                  <a:lnTo>
                    <a:pt x="99" y="477"/>
                  </a:lnTo>
                  <a:lnTo>
                    <a:pt x="122" y="494"/>
                  </a:lnTo>
                  <a:lnTo>
                    <a:pt x="145" y="507"/>
                  </a:lnTo>
                  <a:lnTo>
                    <a:pt x="168" y="518"/>
                  </a:lnTo>
                  <a:lnTo>
                    <a:pt x="192" y="527"/>
                  </a:lnTo>
                  <a:lnTo>
                    <a:pt x="218" y="534"/>
                  </a:lnTo>
                  <a:lnTo>
                    <a:pt x="244" y="536"/>
                  </a:lnTo>
                  <a:lnTo>
                    <a:pt x="269" y="537"/>
                  </a:lnTo>
                  <a:lnTo>
                    <a:pt x="294" y="536"/>
                  </a:lnTo>
                  <a:lnTo>
                    <a:pt x="320" y="534"/>
                  </a:lnTo>
                  <a:lnTo>
                    <a:pt x="346" y="527"/>
                  </a:lnTo>
                  <a:lnTo>
                    <a:pt x="370" y="518"/>
                  </a:lnTo>
                  <a:lnTo>
                    <a:pt x="395" y="507"/>
                  </a:lnTo>
                  <a:lnTo>
                    <a:pt x="416" y="494"/>
                  </a:lnTo>
                  <a:lnTo>
                    <a:pt x="439" y="477"/>
                  </a:lnTo>
                  <a:lnTo>
                    <a:pt x="460" y="459"/>
                  </a:lnTo>
                  <a:lnTo>
                    <a:pt x="478" y="439"/>
                  </a:lnTo>
                  <a:lnTo>
                    <a:pt x="494" y="417"/>
                  </a:lnTo>
                  <a:lnTo>
                    <a:pt x="507" y="394"/>
                  </a:lnTo>
                  <a:lnTo>
                    <a:pt x="519" y="370"/>
                  </a:lnTo>
                  <a:lnTo>
                    <a:pt x="527" y="345"/>
                  </a:lnTo>
                  <a:lnTo>
                    <a:pt x="532" y="321"/>
                  </a:lnTo>
                  <a:lnTo>
                    <a:pt x="537" y="295"/>
                  </a:lnTo>
                  <a:lnTo>
                    <a:pt x="538" y="269"/>
                  </a:lnTo>
                  <a:lnTo>
                    <a:pt x="537" y="243"/>
                  </a:lnTo>
                  <a:lnTo>
                    <a:pt x="532" y="218"/>
                  </a:lnTo>
                  <a:lnTo>
                    <a:pt x="527" y="193"/>
                  </a:lnTo>
                  <a:lnTo>
                    <a:pt x="519" y="168"/>
                  </a:lnTo>
                  <a:lnTo>
                    <a:pt x="507" y="144"/>
                  </a:lnTo>
                  <a:lnTo>
                    <a:pt x="494" y="121"/>
                  </a:lnTo>
                  <a:lnTo>
                    <a:pt x="478" y="99"/>
                  </a:lnTo>
                  <a:lnTo>
                    <a:pt x="460" y="80"/>
                  </a:lnTo>
                  <a:lnTo>
                    <a:pt x="439" y="61"/>
                  </a:lnTo>
                  <a:lnTo>
                    <a:pt x="416" y="45"/>
                  </a:lnTo>
                  <a:lnTo>
                    <a:pt x="395" y="31"/>
                  </a:lnTo>
                  <a:lnTo>
                    <a:pt x="370" y="21"/>
                  </a:lnTo>
                  <a:lnTo>
                    <a:pt x="346" y="12"/>
                  </a:lnTo>
                  <a:lnTo>
                    <a:pt x="320" y="5"/>
                  </a:lnTo>
                  <a:lnTo>
                    <a:pt x="294" y="2"/>
                  </a:lnTo>
                  <a:lnTo>
                    <a:pt x="269" y="0"/>
                  </a:lnTo>
                  <a:lnTo>
                    <a:pt x="244" y="2"/>
                  </a:lnTo>
                  <a:lnTo>
                    <a:pt x="218" y="5"/>
                  </a:lnTo>
                  <a:lnTo>
                    <a:pt x="192" y="12"/>
                  </a:lnTo>
                  <a:lnTo>
                    <a:pt x="168" y="21"/>
                  </a:lnTo>
                  <a:lnTo>
                    <a:pt x="145" y="31"/>
                  </a:lnTo>
                  <a:lnTo>
                    <a:pt x="122" y="45"/>
                  </a:lnTo>
                  <a:lnTo>
                    <a:pt x="99" y="61"/>
                  </a:lnTo>
                  <a:lnTo>
                    <a:pt x="78" y="80"/>
                  </a:lnTo>
                  <a:lnTo>
                    <a:pt x="60" y="99"/>
                  </a:lnTo>
                  <a:lnTo>
                    <a:pt x="43" y="121"/>
                  </a:lnTo>
                  <a:lnTo>
                    <a:pt x="31" y="144"/>
                  </a:lnTo>
                  <a:lnTo>
                    <a:pt x="19" y="168"/>
                  </a:lnTo>
                  <a:lnTo>
                    <a:pt x="11" y="193"/>
                  </a:lnTo>
                  <a:lnTo>
                    <a:pt x="5" y="218"/>
                  </a:lnTo>
                  <a:lnTo>
                    <a:pt x="1" y="243"/>
                  </a:lnTo>
                  <a:lnTo>
                    <a:pt x="0" y="269"/>
                  </a:lnTo>
                  <a:lnTo>
                    <a:pt x="1" y="295"/>
                  </a:lnTo>
                  <a:lnTo>
                    <a:pt x="5" y="321"/>
                  </a:lnTo>
                  <a:lnTo>
                    <a:pt x="11" y="345"/>
                  </a:lnTo>
                  <a:lnTo>
                    <a:pt x="19" y="370"/>
                  </a:lnTo>
                  <a:lnTo>
                    <a:pt x="31" y="394"/>
                  </a:lnTo>
                  <a:lnTo>
                    <a:pt x="43" y="417"/>
                  </a:lnTo>
                  <a:lnTo>
                    <a:pt x="60" y="439"/>
                  </a:lnTo>
                  <a:lnTo>
                    <a:pt x="78" y="4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2" name="Freeform 10">
              <a:extLst>
                <a:ext uri="{FF2B5EF4-FFF2-40B4-BE49-F238E27FC236}">
                  <a16:creationId xmlns:a16="http://schemas.microsoft.com/office/drawing/2014/main" id="{FDE99953-2926-4F45-814D-C7A476709BC8}"/>
                </a:ext>
              </a:extLst>
            </p:cNvPr>
            <p:cNvSpPr>
              <a:spLocks/>
            </p:cNvSpPr>
            <p:nvPr userDrawn="1"/>
          </p:nvSpPr>
          <p:spPr bwMode="auto">
            <a:xfrm>
              <a:off x="43200638" y="1254126"/>
              <a:ext cx="122238" cy="122238"/>
            </a:xfrm>
            <a:custGeom>
              <a:avLst/>
              <a:gdLst>
                <a:gd name="T0" fmla="*/ 99 w 537"/>
                <a:gd name="T1" fmla="*/ 477 h 537"/>
                <a:gd name="T2" fmla="*/ 144 w 537"/>
                <a:gd name="T3" fmla="*/ 506 h 537"/>
                <a:gd name="T4" fmla="*/ 192 w 537"/>
                <a:gd name="T5" fmla="*/ 525 h 537"/>
                <a:gd name="T6" fmla="*/ 243 w 537"/>
                <a:gd name="T7" fmla="*/ 536 h 537"/>
                <a:gd name="T8" fmla="*/ 295 w 537"/>
                <a:gd name="T9" fmla="*/ 536 h 537"/>
                <a:gd name="T10" fmla="*/ 345 w 537"/>
                <a:gd name="T11" fmla="*/ 525 h 537"/>
                <a:gd name="T12" fmla="*/ 394 w 537"/>
                <a:gd name="T13" fmla="*/ 506 h 537"/>
                <a:gd name="T14" fmla="*/ 438 w 537"/>
                <a:gd name="T15" fmla="*/ 477 h 537"/>
                <a:gd name="T16" fmla="*/ 477 w 537"/>
                <a:gd name="T17" fmla="*/ 438 h 537"/>
                <a:gd name="T18" fmla="*/ 507 w 537"/>
                <a:gd name="T19" fmla="*/ 393 h 537"/>
                <a:gd name="T20" fmla="*/ 528 w 537"/>
                <a:gd name="T21" fmla="*/ 344 h 537"/>
                <a:gd name="T22" fmla="*/ 536 w 537"/>
                <a:gd name="T23" fmla="*/ 294 h 537"/>
                <a:gd name="T24" fmla="*/ 536 w 537"/>
                <a:gd name="T25" fmla="*/ 243 h 537"/>
                <a:gd name="T26" fmla="*/ 528 w 537"/>
                <a:gd name="T27" fmla="*/ 191 h 537"/>
                <a:gd name="T28" fmla="*/ 507 w 537"/>
                <a:gd name="T29" fmla="*/ 144 h 537"/>
                <a:gd name="T30" fmla="*/ 477 w 537"/>
                <a:gd name="T31" fmla="*/ 99 h 537"/>
                <a:gd name="T32" fmla="*/ 438 w 537"/>
                <a:gd name="T33" fmla="*/ 60 h 537"/>
                <a:gd name="T34" fmla="*/ 394 w 537"/>
                <a:gd name="T35" fmla="*/ 30 h 537"/>
                <a:gd name="T36" fmla="*/ 345 w 537"/>
                <a:gd name="T37" fmla="*/ 10 h 537"/>
                <a:gd name="T38" fmla="*/ 295 w 537"/>
                <a:gd name="T39" fmla="*/ 1 h 537"/>
                <a:gd name="T40" fmla="*/ 243 w 537"/>
                <a:gd name="T41" fmla="*/ 1 h 537"/>
                <a:gd name="T42" fmla="*/ 192 w 537"/>
                <a:gd name="T43" fmla="*/ 10 h 537"/>
                <a:gd name="T44" fmla="*/ 144 w 537"/>
                <a:gd name="T45" fmla="*/ 30 h 537"/>
                <a:gd name="T46" fmla="*/ 99 w 537"/>
                <a:gd name="T47" fmla="*/ 60 h 537"/>
                <a:gd name="T48" fmla="*/ 60 w 537"/>
                <a:gd name="T49" fmla="*/ 99 h 537"/>
                <a:gd name="T50" fmla="*/ 30 w 537"/>
                <a:gd name="T51" fmla="*/ 144 h 537"/>
                <a:gd name="T52" fmla="*/ 11 w 537"/>
                <a:gd name="T53" fmla="*/ 191 h 537"/>
                <a:gd name="T54" fmla="*/ 1 w 537"/>
                <a:gd name="T55" fmla="*/ 243 h 537"/>
                <a:gd name="T56" fmla="*/ 1 w 537"/>
                <a:gd name="T57" fmla="*/ 294 h 537"/>
                <a:gd name="T58" fmla="*/ 11 w 537"/>
                <a:gd name="T59" fmla="*/ 344 h 537"/>
                <a:gd name="T60" fmla="*/ 30 w 537"/>
                <a:gd name="T61" fmla="*/ 393 h 537"/>
                <a:gd name="T62" fmla="*/ 60 w 537"/>
                <a:gd name="T63" fmla="*/ 43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7" h="537">
                  <a:moveTo>
                    <a:pt x="79" y="459"/>
                  </a:moveTo>
                  <a:lnTo>
                    <a:pt x="99" y="477"/>
                  </a:lnTo>
                  <a:lnTo>
                    <a:pt x="121" y="492"/>
                  </a:lnTo>
                  <a:lnTo>
                    <a:pt x="144" y="506"/>
                  </a:lnTo>
                  <a:lnTo>
                    <a:pt x="168" y="517"/>
                  </a:lnTo>
                  <a:lnTo>
                    <a:pt x="192" y="525"/>
                  </a:lnTo>
                  <a:lnTo>
                    <a:pt x="217" y="531"/>
                  </a:lnTo>
                  <a:lnTo>
                    <a:pt x="243" y="536"/>
                  </a:lnTo>
                  <a:lnTo>
                    <a:pt x="268" y="537"/>
                  </a:lnTo>
                  <a:lnTo>
                    <a:pt x="295" y="536"/>
                  </a:lnTo>
                  <a:lnTo>
                    <a:pt x="320" y="531"/>
                  </a:lnTo>
                  <a:lnTo>
                    <a:pt x="345" y="525"/>
                  </a:lnTo>
                  <a:lnTo>
                    <a:pt x="371" y="517"/>
                  </a:lnTo>
                  <a:lnTo>
                    <a:pt x="394" y="506"/>
                  </a:lnTo>
                  <a:lnTo>
                    <a:pt x="417" y="492"/>
                  </a:lnTo>
                  <a:lnTo>
                    <a:pt x="438" y="477"/>
                  </a:lnTo>
                  <a:lnTo>
                    <a:pt x="459" y="459"/>
                  </a:lnTo>
                  <a:lnTo>
                    <a:pt x="477" y="438"/>
                  </a:lnTo>
                  <a:lnTo>
                    <a:pt x="493" y="416"/>
                  </a:lnTo>
                  <a:lnTo>
                    <a:pt x="507" y="393"/>
                  </a:lnTo>
                  <a:lnTo>
                    <a:pt x="519" y="369"/>
                  </a:lnTo>
                  <a:lnTo>
                    <a:pt x="528" y="344"/>
                  </a:lnTo>
                  <a:lnTo>
                    <a:pt x="534" y="319"/>
                  </a:lnTo>
                  <a:lnTo>
                    <a:pt x="536" y="294"/>
                  </a:lnTo>
                  <a:lnTo>
                    <a:pt x="537" y="268"/>
                  </a:lnTo>
                  <a:lnTo>
                    <a:pt x="536" y="243"/>
                  </a:lnTo>
                  <a:lnTo>
                    <a:pt x="534" y="216"/>
                  </a:lnTo>
                  <a:lnTo>
                    <a:pt x="528" y="191"/>
                  </a:lnTo>
                  <a:lnTo>
                    <a:pt x="519" y="167"/>
                  </a:lnTo>
                  <a:lnTo>
                    <a:pt x="507" y="144"/>
                  </a:lnTo>
                  <a:lnTo>
                    <a:pt x="493" y="121"/>
                  </a:lnTo>
                  <a:lnTo>
                    <a:pt x="477" y="99"/>
                  </a:lnTo>
                  <a:lnTo>
                    <a:pt x="459" y="77"/>
                  </a:lnTo>
                  <a:lnTo>
                    <a:pt x="438" y="60"/>
                  </a:lnTo>
                  <a:lnTo>
                    <a:pt x="417" y="45"/>
                  </a:lnTo>
                  <a:lnTo>
                    <a:pt x="394" y="30"/>
                  </a:lnTo>
                  <a:lnTo>
                    <a:pt x="371" y="18"/>
                  </a:lnTo>
                  <a:lnTo>
                    <a:pt x="345" y="10"/>
                  </a:lnTo>
                  <a:lnTo>
                    <a:pt x="320" y="4"/>
                  </a:lnTo>
                  <a:lnTo>
                    <a:pt x="295" y="1"/>
                  </a:lnTo>
                  <a:lnTo>
                    <a:pt x="268" y="0"/>
                  </a:lnTo>
                  <a:lnTo>
                    <a:pt x="243" y="1"/>
                  </a:lnTo>
                  <a:lnTo>
                    <a:pt x="217" y="4"/>
                  </a:lnTo>
                  <a:lnTo>
                    <a:pt x="192" y="10"/>
                  </a:lnTo>
                  <a:lnTo>
                    <a:pt x="168" y="18"/>
                  </a:lnTo>
                  <a:lnTo>
                    <a:pt x="144" y="30"/>
                  </a:lnTo>
                  <a:lnTo>
                    <a:pt x="121" y="45"/>
                  </a:lnTo>
                  <a:lnTo>
                    <a:pt x="99" y="60"/>
                  </a:lnTo>
                  <a:lnTo>
                    <a:pt x="79" y="77"/>
                  </a:lnTo>
                  <a:lnTo>
                    <a:pt x="60" y="99"/>
                  </a:lnTo>
                  <a:lnTo>
                    <a:pt x="45" y="121"/>
                  </a:lnTo>
                  <a:lnTo>
                    <a:pt x="30" y="144"/>
                  </a:lnTo>
                  <a:lnTo>
                    <a:pt x="19" y="167"/>
                  </a:lnTo>
                  <a:lnTo>
                    <a:pt x="11" y="191"/>
                  </a:lnTo>
                  <a:lnTo>
                    <a:pt x="6" y="216"/>
                  </a:lnTo>
                  <a:lnTo>
                    <a:pt x="1" y="243"/>
                  </a:lnTo>
                  <a:lnTo>
                    <a:pt x="0" y="268"/>
                  </a:lnTo>
                  <a:lnTo>
                    <a:pt x="1" y="294"/>
                  </a:lnTo>
                  <a:lnTo>
                    <a:pt x="6" y="319"/>
                  </a:lnTo>
                  <a:lnTo>
                    <a:pt x="11" y="344"/>
                  </a:lnTo>
                  <a:lnTo>
                    <a:pt x="19" y="369"/>
                  </a:lnTo>
                  <a:lnTo>
                    <a:pt x="30" y="393"/>
                  </a:lnTo>
                  <a:lnTo>
                    <a:pt x="45" y="416"/>
                  </a:lnTo>
                  <a:lnTo>
                    <a:pt x="60" y="438"/>
                  </a:lnTo>
                  <a:lnTo>
                    <a:pt x="79" y="4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3" name="Freeform 11">
              <a:extLst>
                <a:ext uri="{FF2B5EF4-FFF2-40B4-BE49-F238E27FC236}">
                  <a16:creationId xmlns:a16="http://schemas.microsoft.com/office/drawing/2014/main" id="{08B67676-6239-4618-892D-2650F275920C}"/>
                </a:ext>
              </a:extLst>
            </p:cNvPr>
            <p:cNvSpPr>
              <a:spLocks/>
            </p:cNvSpPr>
            <p:nvPr userDrawn="1"/>
          </p:nvSpPr>
          <p:spPr bwMode="auto">
            <a:xfrm>
              <a:off x="43024425" y="1836738"/>
              <a:ext cx="93663" cy="93663"/>
            </a:xfrm>
            <a:custGeom>
              <a:avLst/>
              <a:gdLst>
                <a:gd name="T0" fmla="*/ 76 w 413"/>
                <a:gd name="T1" fmla="*/ 367 h 414"/>
                <a:gd name="T2" fmla="*/ 111 w 413"/>
                <a:gd name="T3" fmla="*/ 390 h 414"/>
                <a:gd name="T4" fmla="*/ 147 w 413"/>
                <a:gd name="T5" fmla="*/ 406 h 414"/>
                <a:gd name="T6" fmla="*/ 187 w 413"/>
                <a:gd name="T7" fmla="*/ 413 h 414"/>
                <a:gd name="T8" fmla="*/ 226 w 413"/>
                <a:gd name="T9" fmla="*/ 413 h 414"/>
                <a:gd name="T10" fmla="*/ 264 w 413"/>
                <a:gd name="T11" fmla="*/ 406 h 414"/>
                <a:gd name="T12" fmla="*/ 302 w 413"/>
                <a:gd name="T13" fmla="*/ 390 h 414"/>
                <a:gd name="T14" fmla="*/ 337 w 413"/>
                <a:gd name="T15" fmla="*/ 367 h 414"/>
                <a:gd name="T16" fmla="*/ 367 w 413"/>
                <a:gd name="T17" fmla="*/ 338 h 414"/>
                <a:gd name="T18" fmla="*/ 390 w 413"/>
                <a:gd name="T19" fmla="*/ 303 h 414"/>
                <a:gd name="T20" fmla="*/ 403 w 413"/>
                <a:gd name="T21" fmla="*/ 266 h 414"/>
                <a:gd name="T22" fmla="*/ 413 w 413"/>
                <a:gd name="T23" fmla="*/ 227 h 414"/>
                <a:gd name="T24" fmla="*/ 413 w 413"/>
                <a:gd name="T25" fmla="*/ 187 h 414"/>
                <a:gd name="T26" fmla="*/ 403 w 413"/>
                <a:gd name="T27" fmla="*/ 149 h 414"/>
                <a:gd name="T28" fmla="*/ 390 w 413"/>
                <a:gd name="T29" fmla="*/ 111 h 414"/>
                <a:gd name="T30" fmla="*/ 367 w 413"/>
                <a:gd name="T31" fmla="*/ 76 h 414"/>
                <a:gd name="T32" fmla="*/ 337 w 413"/>
                <a:gd name="T33" fmla="*/ 46 h 414"/>
                <a:gd name="T34" fmla="*/ 302 w 413"/>
                <a:gd name="T35" fmla="*/ 23 h 414"/>
                <a:gd name="T36" fmla="*/ 264 w 413"/>
                <a:gd name="T37" fmla="*/ 9 h 414"/>
                <a:gd name="T38" fmla="*/ 226 w 413"/>
                <a:gd name="T39" fmla="*/ 2 h 414"/>
                <a:gd name="T40" fmla="*/ 187 w 413"/>
                <a:gd name="T41" fmla="*/ 2 h 414"/>
                <a:gd name="T42" fmla="*/ 147 w 413"/>
                <a:gd name="T43" fmla="*/ 9 h 414"/>
                <a:gd name="T44" fmla="*/ 111 w 413"/>
                <a:gd name="T45" fmla="*/ 23 h 414"/>
                <a:gd name="T46" fmla="*/ 76 w 413"/>
                <a:gd name="T47" fmla="*/ 46 h 414"/>
                <a:gd name="T48" fmla="*/ 46 w 413"/>
                <a:gd name="T49" fmla="*/ 76 h 414"/>
                <a:gd name="T50" fmla="*/ 23 w 413"/>
                <a:gd name="T51" fmla="*/ 111 h 414"/>
                <a:gd name="T52" fmla="*/ 9 w 413"/>
                <a:gd name="T53" fmla="*/ 149 h 414"/>
                <a:gd name="T54" fmla="*/ 0 w 413"/>
                <a:gd name="T55" fmla="*/ 187 h 414"/>
                <a:gd name="T56" fmla="*/ 0 w 413"/>
                <a:gd name="T57" fmla="*/ 227 h 414"/>
                <a:gd name="T58" fmla="*/ 9 w 413"/>
                <a:gd name="T59" fmla="*/ 266 h 414"/>
                <a:gd name="T60" fmla="*/ 23 w 413"/>
                <a:gd name="T61" fmla="*/ 303 h 414"/>
                <a:gd name="T62" fmla="*/ 46 w 413"/>
                <a:gd name="T63" fmla="*/ 338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3" h="414">
                  <a:moveTo>
                    <a:pt x="60" y="354"/>
                  </a:moveTo>
                  <a:lnTo>
                    <a:pt x="76" y="367"/>
                  </a:lnTo>
                  <a:lnTo>
                    <a:pt x="92" y="379"/>
                  </a:lnTo>
                  <a:lnTo>
                    <a:pt x="111" y="390"/>
                  </a:lnTo>
                  <a:lnTo>
                    <a:pt x="128" y="399"/>
                  </a:lnTo>
                  <a:lnTo>
                    <a:pt x="147" y="406"/>
                  </a:lnTo>
                  <a:lnTo>
                    <a:pt x="167" y="409"/>
                  </a:lnTo>
                  <a:lnTo>
                    <a:pt x="187" y="413"/>
                  </a:lnTo>
                  <a:lnTo>
                    <a:pt x="207" y="414"/>
                  </a:lnTo>
                  <a:lnTo>
                    <a:pt x="226" y="413"/>
                  </a:lnTo>
                  <a:lnTo>
                    <a:pt x="245" y="409"/>
                  </a:lnTo>
                  <a:lnTo>
                    <a:pt x="264" y="406"/>
                  </a:lnTo>
                  <a:lnTo>
                    <a:pt x="285" y="399"/>
                  </a:lnTo>
                  <a:lnTo>
                    <a:pt x="302" y="390"/>
                  </a:lnTo>
                  <a:lnTo>
                    <a:pt x="320" y="379"/>
                  </a:lnTo>
                  <a:lnTo>
                    <a:pt x="337" y="367"/>
                  </a:lnTo>
                  <a:lnTo>
                    <a:pt x="352" y="354"/>
                  </a:lnTo>
                  <a:lnTo>
                    <a:pt x="367" y="338"/>
                  </a:lnTo>
                  <a:lnTo>
                    <a:pt x="379" y="321"/>
                  </a:lnTo>
                  <a:lnTo>
                    <a:pt x="390" y="303"/>
                  </a:lnTo>
                  <a:lnTo>
                    <a:pt x="398" y="285"/>
                  </a:lnTo>
                  <a:lnTo>
                    <a:pt x="403" y="266"/>
                  </a:lnTo>
                  <a:lnTo>
                    <a:pt x="409" y="246"/>
                  </a:lnTo>
                  <a:lnTo>
                    <a:pt x="413" y="227"/>
                  </a:lnTo>
                  <a:lnTo>
                    <a:pt x="413" y="208"/>
                  </a:lnTo>
                  <a:lnTo>
                    <a:pt x="413" y="187"/>
                  </a:lnTo>
                  <a:lnTo>
                    <a:pt x="409" y="167"/>
                  </a:lnTo>
                  <a:lnTo>
                    <a:pt x="403" y="149"/>
                  </a:lnTo>
                  <a:lnTo>
                    <a:pt x="398" y="129"/>
                  </a:lnTo>
                  <a:lnTo>
                    <a:pt x="390" y="111"/>
                  </a:lnTo>
                  <a:lnTo>
                    <a:pt x="379" y="94"/>
                  </a:lnTo>
                  <a:lnTo>
                    <a:pt x="367" y="76"/>
                  </a:lnTo>
                  <a:lnTo>
                    <a:pt x="352" y="61"/>
                  </a:lnTo>
                  <a:lnTo>
                    <a:pt x="337" y="46"/>
                  </a:lnTo>
                  <a:lnTo>
                    <a:pt x="320" y="35"/>
                  </a:lnTo>
                  <a:lnTo>
                    <a:pt x="302" y="23"/>
                  </a:lnTo>
                  <a:lnTo>
                    <a:pt x="285" y="16"/>
                  </a:lnTo>
                  <a:lnTo>
                    <a:pt x="264" y="9"/>
                  </a:lnTo>
                  <a:lnTo>
                    <a:pt x="245" y="5"/>
                  </a:lnTo>
                  <a:lnTo>
                    <a:pt x="226" y="2"/>
                  </a:lnTo>
                  <a:lnTo>
                    <a:pt x="207" y="0"/>
                  </a:lnTo>
                  <a:lnTo>
                    <a:pt x="187" y="2"/>
                  </a:lnTo>
                  <a:lnTo>
                    <a:pt x="167" y="5"/>
                  </a:lnTo>
                  <a:lnTo>
                    <a:pt x="147" y="9"/>
                  </a:lnTo>
                  <a:lnTo>
                    <a:pt x="128" y="16"/>
                  </a:lnTo>
                  <a:lnTo>
                    <a:pt x="111" y="23"/>
                  </a:lnTo>
                  <a:lnTo>
                    <a:pt x="92" y="35"/>
                  </a:lnTo>
                  <a:lnTo>
                    <a:pt x="76" y="46"/>
                  </a:lnTo>
                  <a:lnTo>
                    <a:pt x="60" y="61"/>
                  </a:lnTo>
                  <a:lnTo>
                    <a:pt x="46" y="76"/>
                  </a:lnTo>
                  <a:lnTo>
                    <a:pt x="33" y="94"/>
                  </a:lnTo>
                  <a:lnTo>
                    <a:pt x="23" y="111"/>
                  </a:lnTo>
                  <a:lnTo>
                    <a:pt x="15" y="129"/>
                  </a:lnTo>
                  <a:lnTo>
                    <a:pt x="9" y="149"/>
                  </a:lnTo>
                  <a:lnTo>
                    <a:pt x="3" y="167"/>
                  </a:lnTo>
                  <a:lnTo>
                    <a:pt x="0" y="187"/>
                  </a:lnTo>
                  <a:lnTo>
                    <a:pt x="0" y="208"/>
                  </a:lnTo>
                  <a:lnTo>
                    <a:pt x="0" y="227"/>
                  </a:lnTo>
                  <a:lnTo>
                    <a:pt x="3" y="246"/>
                  </a:lnTo>
                  <a:lnTo>
                    <a:pt x="9" y="266"/>
                  </a:lnTo>
                  <a:lnTo>
                    <a:pt x="15" y="285"/>
                  </a:lnTo>
                  <a:lnTo>
                    <a:pt x="23" y="303"/>
                  </a:lnTo>
                  <a:lnTo>
                    <a:pt x="33" y="321"/>
                  </a:lnTo>
                  <a:lnTo>
                    <a:pt x="46" y="338"/>
                  </a:lnTo>
                  <a:lnTo>
                    <a:pt x="60" y="3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4" name="Freeform 12">
              <a:extLst>
                <a:ext uri="{FF2B5EF4-FFF2-40B4-BE49-F238E27FC236}">
                  <a16:creationId xmlns:a16="http://schemas.microsoft.com/office/drawing/2014/main" id="{6C2F18DC-57DF-4423-A8B0-40146816BF4D}"/>
                </a:ext>
              </a:extLst>
            </p:cNvPr>
            <p:cNvSpPr>
              <a:spLocks/>
            </p:cNvSpPr>
            <p:nvPr userDrawn="1"/>
          </p:nvSpPr>
          <p:spPr bwMode="auto">
            <a:xfrm>
              <a:off x="43024425" y="1457326"/>
              <a:ext cx="93663" cy="93663"/>
            </a:xfrm>
            <a:custGeom>
              <a:avLst/>
              <a:gdLst>
                <a:gd name="T0" fmla="*/ 76 w 414"/>
                <a:gd name="T1" fmla="*/ 366 h 414"/>
                <a:gd name="T2" fmla="*/ 111 w 414"/>
                <a:gd name="T3" fmla="*/ 389 h 414"/>
                <a:gd name="T4" fmla="*/ 147 w 414"/>
                <a:gd name="T5" fmla="*/ 404 h 414"/>
                <a:gd name="T6" fmla="*/ 187 w 414"/>
                <a:gd name="T7" fmla="*/ 412 h 414"/>
                <a:gd name="T8" fmla="*/ 227 w 414"/>
                <a:gd name="T9" fmla="*/ 412 h 414"/>
                <a:gd name="T10" fmla="*/ 266 w 414"/>
                <a:gd name="T11" fmla="*/ 404 h 414"/>
                <a:gd name="T12" fmla="*/ 303 w 414"/>
                <a:gd name="T13" fmla="*/ 389 h 414"/>
                <a:gd name="T14" fmla="*/ 338 w 414"/>
                <a:gd name="T15" fmla="*/ 366 h 414"/>
                <a:gd name="T16" fmla="*/ 368 w 414"/>
                <a:gd name="T17" fmla="*/ 338 h 414"/>
                <a:gd name="T18" fmla="*/ 391 w 414"/>
                <a:gd name="T19" fmla="*/ 303 h 414"/>
                <a:gd name="T20" fmla="*/ 406 w 414"/>
                <a:gd name="T21" fmla="*/ 265 h 414"/>
                <a:gd name="T22" fmla="*/ 413 w 414"/>
                <a:gd name="T23" fmla="*/ 226 h 414"/>
                <a:gd name="T24" fmla="*/ 413 w 414"/>
                <a:gd name="T25" fmla="*/ 187 h 414"/>
                <a:gd name="T26" fmla="*/ 406 w 414"/>
                <a:gd name="T27" fmla="*/ 147 h 414"/>
                <a:gd name="T28" fmla="*/ 391 w 414"/>
                <a:gd name="T29" fmla="*/ 110 h 414"/>
                <a:gd name="T30" fmla="*/ 368 w 414"/>
                <a:gd name="T31" fmla="*/ 76 h 414"/>
                <a:gd name="T32" fmla="*/ 338 w 414"/>
                <a:gd name="T33" fmla="*/ 46 h 414"/>
                <a:gd name="T34" fmla="*/ 303 w 414"/>
                <a:gd name="T35" fmla="*/ 23 h 414"/>
                <a:gd name="T36" fmla="*/ 266 w 414"/>
                <a:gd name="T37" fmla="*/ 8 h 414"/>
                <a:gd name="T38" fmla="*/ 227 w 414"/>
                <a:gd name="T39" fmla="*/ 0 h 414"/>
                <a:gd name="T40" fmla="*/ 187 w 414"/>
                <a:gd name="T41" fmla="*/ 0 h 414"/>
                <a:gd name="T42" fmla="*/ 147 w 414"/>
                <a:gd name="T43" fmla="*/ 8 h 414"/>
                <a:gd name="T44" fmla="*/ 111 w 414"/>
                <a:gd name="T45" fmla="*/ 23 h 414"/>
                <a:gd name="T46" fmla="*/ 76 w 414"/>
                <a:gd name="T47" fmla="*/ 46 h 414"/>
                <a:gd name="T48" fmla="*/ 47 w 414"/>
                <a:gd name="T49" fmla="*/ 76 h 414"/>
                <a:gd name="T50" fmla="*/ 24 w 414"/>
                <a:gd name="T51" fmla="*/ 110 h 414"/>
                <a:gd name="T52" fmla="*/ 9 w 414"/>
                <a:gd name="T53" fmla="*/ 147 h 414"/>
                <a:gd name="T54" fmla="*/ 1 w 414"/>
                <a:gd name="T55" fmla="*/ 187 h 414"/>
                <a:gd name="T56" fmla="*/ 1 w 414"/>
                <a:gd name="T57" fmla="*/ 226 h 414"/>
                <a:gd name="T58" fmla="*/ 9 w 414"/>
                <a:gd name="T59" fmla="*/ 265 h 414"/>
                <a:gd name="T60" fmla="*/ 24 w 414"/>
                <a:gd name="T61" fmla="*/ 303 h 414"/>
                <a:gd name="T62" fmla="*/ 47 w 414"/>
                <a:gd name="T63" fmla="*/ 338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4" h="414">
                  <a:moveTo>
                    <a:pt x="60" y="351"/>
                  </a:moveTo>
                  <a:lnTo>
                    <a:pt x="76" y="366"/>
                  </a:lnTo>
                  <a:lnTo>
                    <a:pt x="93" y="379"/>
                  </a:lnTo>
                  <a:lnTo>
                    <a:pt x="111" y="389"/>
                  </a:lnTo>
                  <a:lnTo>
                    <a:pt x="129" y="397"/>
                  </a:lnTo>
                  <a:lnTo>
                    <a:pt x="147" y="404"/>
                  </a:lnTo>
                  <a:lnTo>
                    <a:pt x="168" y="409"/>
                  </a:lnTo>
                  <a:lnTo>
                    <a:pt x="187" y="412"/>
                  </a:lnTo>
                  <a:lnTo>
                    <a:pt x="207" y="414"/>
                  </a:lnTo>
                  <a:lnTo>
                    <a:pt x="227" y="412"/>
                  </a:lnTo>
                  <a:lnTo>
                    <a:pt x="247" y="409"/>
                  </a:lnTo>
                  <a:lnTo>
                    <a:pt x="266" y="404"/>
                  </a:lnTo>
                  <a:lnTo>
                    <a:pt x="285" y="397"/>
                  </a:lnTo>
                  <a:lnTo>
                    <a:pt x="303" y="389"/>
                  </a:lnTo>
                  <a:lnTo>
                    <a:pt x="320" y="379"/>
                  </a:lnTo>
                  <a:lnTo>
                    <a:pt x="338" y="366"/>
                  </a:lnTo>
                  <a:lnTo>
                    <a:pt x="354" y="351"/>
                  </a:lnTo>
                  <a:lnTo>
                    <a:pt x="368" y="338"/>
                  </a:lnTo>
                  <a:lnTo>
                    <a:pt x="379" y="320"/>
                  </a:lnTo>
                  <a:lnTo>
                    <a:pt x="391" y="303"/>
                  </a:lnTo>
                  <a:lnTo>
                    <a:pt x="400" y="285"/>
                  </a:lnTo>
                  <a:lnTo>
                    <a:pt x="406" y="265"/>
                  </a:lnTo>
                  <a:lnTo>
                    <a:pt x="409" y="245"/>
                  </a:lnTo>
                  <a:lnTo>
                    <a:pt x="413" y="226"/>
                  </a:lnTo>
                  <a:lnTo>
                    <a:pt x="414" y="206"/>
                  </a:lnTo>
                  <a:lnTo>
                    <a:pt x="413" y="187"/>
                  </a:lnTo>
                  <a:lnTo>
                    <a:pt x="409" y="166"/>
                  </a:lnTo>
                  <a:lnTo>
                    <a:pt x="406" y="147"/>
                  </a:lnTo>
                  <a:lnTo>
                    <a:pt x="400" y="129"/>
                  </a:lnTo>
                  <a:lnTo>
                    <a:pt x="391" y="110"/>
                  </a:lnTo>
                  <a:lnTo>
                    <a:pt x="379" y="93"/>
                  </a:lnTo>
                  <a:lnTo>
                    <a:pt x="368" y="76"/>
                  </a:lnTo>
                  <a:lnTo>
                    <a:pt x="354" y="60"/>
                  </a:lnTo>
                  <a:lnTo>
                    <a:pt x="338" y="46"/>
                  </a:lnTo>
                  <a:lnTo>
                    <a:pt x="320" y="34"/>
                  </a:lnTo>
                  <a:lnTo>
                    <a:pt x="303" y="23"/>
                  </a:lnTo>
                  <a:lnTo>
                    <a:pt x="285" y="14"/>
                  </a:lnTo>
                  <a:lnTo>
                    <a:pt x="266" y="8"/>
                  </a:lnTo>
                  <a:lnTo>
                    <a:pt x="247" y="2"/>
                  </a:lnTo>
                  <a:lnTo>
                    <a:pt x="227" y="0"/>
                  </a:lnTo>
                  <a:lnTo>
                    <a:pt x="207" y="0"/>
                  </a:lnTo>
                  <a:lnTo>
                    <a:pt x="187" y="0"/>
                  </a:lnTo>
                  <a:lnTo>
                    <a:pt x="168" y="2"/>
                  </a:lnTo>
                  <a:lnTo>
                    <a:pt x="147" y="8"/>
                  </a:lnTo>
                  <a:lnTo>
                    <a:pt x="129" y="14"/>
                  </a:lnTo>
                  <a:lnTo>
                    <a:pt x="111" y="23"/>
                  </a:lnTo>
                  <a:lnTo>
                    <a:pt x="93" y="34"/>
                  </a:lnTo>
                  <a:lnTo>
                    <a:pt x="76" y="46"/>
                  </a:lnTo>
                  <a:lnTo>
                    <a:pt x="60" y="60"/>
                  </a:lnTo>
                  <a:lnTo>
                    <a:pt x="47" y="76"/>
                  </a:lnTo>
                  <a:lnTo>
                    <a:pt x="34" y="93"/>
                  </a:lnTo>
                  <a:lnTo>
                    <a:pt x="24" y="110"/>
                  </a:lnTo>
                  <a:lnTo>
                    <a:pt x="16" y="129"/>
                  </a:lnTo>
                  <a:lnTo>
                    <a:pt x="9" y="147"/>
                  </a:lnTo>
                  <a:lnTo>
                    <a:pt x="4" y="166"/>
                  </a:lnTo>
                  <a:lnTo>
                    <a:pt x="1" y="187"/>
                  </a:lnTo>
                  <a:lnTo>
                    <a:pt x="0" y="206"/>
                  </a:lnTo>
                  <a:lnTo>
                    <a:pt x="1" y="226"/>
                  </a:lnTo>
                  <a:lnTo>
                    <a:pt x="4" y="245"/>
                  </a:lnTo>
                  <a:lnTo>
                    <a:pt x="9" y="265"/>
                  </a:lnTo>
                  <a:lnTo>
                    <a:pt x="16" y="285"/>
                  </a:lnTo>
                  <a:lnTo>
                    <a:pt x="24" y="303"/>
                  </a:lnTo>
                  <a:lnTo>
                    <a:pt x="34" y="320"/>
                  </a:lnTo>
                  <a:lnTo>
                    <a:pt x="47" y="338"/>
                  </a:lnTo>
                  <a:lnTo>
                    <a:pt x="60" y="3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5" name="Freeform 13">
              <a:extLst>
                <a:ext uri="{FF2B5EF4-FFF2-40B4-BE49-F238E27FC236}">
                  <a16:creationId xmlns:a16="http://schemas.microsoft.com/office/drawing/2014/main" id="{A74FEB11-3D9A-4BEB-B783-64F72672271F}"/>
                </a:ext>
              </a:extLst>
            </p:cNvPr>
            <p:cNvSpPr>
              <a:spLocks/>
            </p:cNvSpPr>
            <p:nvPr userDrawn="1"/>
          </p:nvSpPr>
          <p:spPr bwMode="auto">
            <a:xfrm>
              <a:off x="42845038" y="1657351"/>
              <a:ext cx="73025" cy="73025"/>
            </a:xfrm>
            <a:custGeom>
              <a:avLst/>
              <a:gdLst>
                <a:gd name="T0" fmla="*/ 59 w 318"/>
                <a:gd name="T1" fmla="*/ 282 h 318"/>
                <a:gd name="T2" fmla="*/ 85 w 318"/>
                <a:gd name="T3" fmla="*/ 301 h 318"/>
                <a:gd name="T4" fmla="*/ 114 w 318"/>
                <a:gd name="T5" fmla="*/ 312 h 318"/>
                <a:gd name="T6" fmla="*/ 145 w 318"/>
                <a:gd name="T7" fmla="*/ 318 h 318"/>
                <a:gd name="T8" fmla="*/ 175 w 318"/>
                <a:gd name="T9" fmla="*/ 318 h 318"/>
                <a:gd name="T10" fmla="*/ 205 w 318"/>
                <a:gd name="T11" fmla="*/ 312 h 318"/>
                <a:gd name="T12" fmla="*/ 234 w 318"/>
                <a:gd name="T13" fmla="*/ 301 h 318"/>
                <a:gd name="T14" fmla="*/ 260 w 318"/>
                <a:gd name="T15" fmla="*/ 282 h 318"/>
                <a:gd name="T16" fmla="*/ 283 w 318"/>
                <a:gd name="T17" fmla="*/ 259 h 318"/>
                <a:gd name="T18" fmla="*/ 300 w 318"/>
                <a:gd name="T19" fmla="*/ 233 h 318"/>
                <a:gd name="T20" fmla="*/ 311 w 318"/>
                <a:gd name="T21" fmla="*/ 204 h 318"/>
                <a:gd name="T22" fmla="*/ 317 w 318"/>
                <a:gd name="T23" fmla="*/ 174 h 318"/>
                <a:gd name="T24" fmla="*/ 317 w 318"/>
                <a:gd name="T25" fmla="*/ 144 h 318"/>
                <a:gd name="T26" fmla="*/ 311 w 318"/>
                <a:gd name="T27" fmla="*/ 114 h 318"/>
                <a:gd name="T28" fmla="*/ 300 w 318"/>
                <a:gd name="T29" fmla="*/ 85 h 318"/>
                <a:gd name="T30" fmla="*/ 283 w 318"/>
                <a:gd name="T31" fmla="*/ 59 h 318"/>
                <a:gd name="T32" fmla="*/ 260 w 318"/>
                <a:gd name="T33" fmla="*/ 37 h 318"/>
                <a:gd name="T34" fmla="*/ 234 w 318"/>
                <a:gd name="T35" fmla="*/ 19 h 318"/>
                <a:gd name="T36" fmla="*/ 205 w 318"/>
                <a:gd name="T37" fmla="*/ 6 h 318"/>
                <a:gd name="T38" fmla="*/ 175 w 318"/>
                <a:gd name="T39" fmla="*/ 0 h 318"/>
                <a:gd name="T40" fmla="*/ 145 w 318"/>
                <a:gd name="T41" fmla="*/ 0 h 318"/>
                <a:gd name="T42" fmla="*/ 114 w 318"/>
                <a:gd name="T43" fmla="*/ 6 h 318"/>
                <a:gd name="T44" fmla="*/ 85 w 318"/>
                <a:gd name="T45" fmla="*/ 19 h 318"/>
                <a:gd name="T46" fmla="*/ 59 w 318"/>
                <a:gd name="T47" fmla="*/ 37 h 318"/>
                <a:gd name="T48" fmla="*/ 36 w 318"/>
                <a:gd name="T49" fmla="*/ 59 h 318"/>
                <a:gd name="T50" fmla="*/ 19 w 318"/>
                <a:gd name="T51" fmla="*/ 85 h 318"/>
                <a:gd name="T52" fmla="*/ 7 w 318"/>
                <a:gd name="T53" fmla="*/ 114 h 318"/>
                <a:gd name="T54" fmla="*/ 1 w 318"/>
                <a:gd name="T55" fmla="*/ 144 h 318"/>
                <a:gd name="T56" fmla="*/ 1 w 318"/>
                <a:gd name="T57" fmla="*/ 174 h 318"/>
                <a:gd name="T58" fmla="*/ 7 w 318"/>
                <a:gd name="T59" fmla="*/ 204 h 318"/>
                <a:gd name="T60" fmla="*/ 19 w 318"/>
                <a:gd name="T61" fmla="*/ 233 h 318"/>
                <a:gd name="T62" fmla="*/ 36 w 318"/>
                <a:gd name="T63" fmla="*/ 25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8" h="318">
                  <a:moveTo>
                    <a:pt x="47" y="272"/>
                  </a:moveTo>
                  <a:lnTo>
                    <a:pt x="59" y="282"/>
                  </a:lnTo>
                  <a:lnTo>
                    <a:pt x="72" y="291"/>
                  </a:lnTo>
                  <a:lnTo>
                    <a:pt x="85" y="301"/>
                  </a:lnTo>
                  <a:lnTo>
                    <a:pt x="100" y="306"/>
                  </a:lnTo>
                  <a:lnTo>
                    <a:pt x="114" y="312"/>
                  </a:lnTo>
                  <a:lnTo>
                    <a:pt x="129" y="315"/>
                  </a:lnTo>
                  <a:lnTo>
                    <a:pt x="145" y="318"/>
                  </a:lnTo>
                  <a:lnTo>
                    <a:pt x="159" y="318"/>
                  </a:lnTo>
                  <a:lnTo>
                    <a:pt x="175" y="318"/>
                  </a:lnTo>
                  <a:lnTo>
                    <a:pt x="189" y="315"/>
                  </a:lnTo>
                  <a:lnTo>
                    <a:pt x="205" y="312"/>
                  </a:lnTo>
                  <a:lnTo>
                    <a:pt x="219" y="306"/>
                  </a:lnTo>
                  <a:lnTo>
                    <a:pt x="234" y="301"/>
                  </a:lnTo>
                  <a:lnTo>
                    <a:pt x="247" y="291"/>
                  </a:lnTo>
                  <a:lnTo>
                    <a:pt x="260" y="282"/>
                  </a:lnTo>
                  <a:lnTo>
                    <a:pt x="271" y="272"/>
                  </a:lnTo>
                  <a:lnTo>
                    <a:pt x="283" y="259"/>
                  </a:lnTo>
                  <a:lnTo>
                    <a:pt x="293" y="245"/>
                  </a:lnTo>
                  <a:lnTo>
                    <a:pt x="300" y="233"/>
                  </a:lnTo>
                  <a:lnTo>
                    <a:pt x="307" y="219"/>
                  </a:lnTo>
                  <a:lnTo>
                    <a:pt x="311" y="204"/>
                  </a:lnTo>
                  <a:lnTo>
                    <a:pt x="316" y="190"/>
                  </a:lnTo>
                  <a:lnTo>
                    <a:pt x="317" y="174"/>
                  </a:lnTo>
                  <a:lnTo>
                    <a:pt x="318" y="160"/>
                  </a:lnTo>
                  <a:lnTo>
                    <a:pt x="317" y="144"/>
                  </a:lnTo>
                  <a:lnTo>
                    <a:pt x="316" y="128"/>
                  </a:lnTo>
                  <a:lnTo>
                    <a:pt x="311" y="114"/>
                  </a:lnTo>
                  <a:lnTo>
                    <a:pt x="307" y="99"/>
                  </a:lnTo>
                  <a:lnTo>
                    <a:pt x="300" y="85"/>
                  </a:lnTo>
                  <a:lnTo>
                    <a:pt x="293" y="72"/>
                  </a:lnTo>
                  <a:lnTo>
                    <a:pt x="283" y="59"/>
                  </a:lnTo>
                  <a:lnTo>
                    <a:pt x="271" y="46"/>
                  </a:lnTo>
                  <a:lnTo>
                    <a:pt x="260" y="37"/>
                  </a:lnTo>
                  <a:lnTo>
                    <a:pt x="247" y="26"/>
                  </a:lnTo>
                  <a:lnTo>
                    <a:pt x="234" y="19"/>
                  </a:lnTo>
                  <a:lnTo>
                    <a:pt x="219" y="11"/>
                  </a:lnTo>
                  <a:lnTo>
                    <a:pt x="205" y="6"/>
                  </a:lnTo>
                  <a:lnTo>
                    <a:pt x="189" y="3"/>
                  </a:lnTo>
                  <a:lnTo>
                    <a:pt x="175" y="0"/>
                  </a:lnTo>
                  <a:lnTo>
                    <a:pt x="159" y="0"/>
                  </a:lnTo>
                  <a:lnTo>
                    <a:pt x="145" y="0"/>
                  </a:lnTo>
                  <a:lnTo>
                    <a:pt x="129" y="3"/>
                  </a:lnTo>
                  <a:lnTo>
                    <a:pt x="114" y="6"/>
                  </a:lnTo>
                  <a:lnTo>
                    <a:pt x="100" y="11"/>
                  </a:lnTo>
                  <a:lnTo>
                    <a:pt x="85" y="19"/>
                  </a:lnTo>
                  <a:lnTo>
                    <a:pt x="72" y="26"/>
                  </a:lnTo>
                  <a:lnTo>
                    <a:pt x="59" y="37"/>
                  </a:lnTo>
                  <a:lnTo>
                    <a:pt x="47" y="46"/>
                  </a:lnTo>
                  <a:lnTo>
                    <a:pt x="36" y="59"/>
                  </a:lnTo>
                  <a:lnTo>
                    <a:pt x="27" y="72"/>
                  </a:lnTo>
                  <a:lnTo>
                    <a:pt x="19" y="85"/>
                  </a:lnTo>
                  <a:lnTo>
                    <a:pt x="13" y="99"/>
                  </a:lnTo>
                  <a:lnTo>
                    <a:pt x="7" y="114"/>
                  </a:lnTo>
                  <a:lnTo>
                    <a:pt x="2" y="128"/>
                  </a:lnTo>
                  <a:lnTo>
                    <a:pt x="1" y="144"/>
                  </a:lnTo>
                  <a:lnTo>
                    <a:pt x="0" y="160"/>
                  </a:lnTo>
                  <a:lnTo>
                    <a:pt x="1" y="174"/>
                  </a:lnTo>
                  <a:lnTo>
                    <a:pt x="2" y="190"/>
                  </a:lnTo>
                  <a:lnTo>
                    <a:pt x="7" y="204"/>
                  </a:lnTo>
                  <a:lnTo>
                    <a:pt x="13" y="219"/>
                  </a:lnTo>
                  <a:lnTo>
                    <a:pt x="19" y="233"/>
                  </a:lnTo>
                  <a:lnTo>
                    <a:pt x="27" y="245"/>
                  </a:lnTo>
                  <a:lnTo>
                    <a:pt x="36" y="259"/>
                  </a:lnTo>
                  <a:lnTo>
                    <a:pt x="47"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6" name="Freeform 14">
              <a:extLst>
                <a:ext uri="{FF2B5EF4-FFF2-40B4-BE49-F238E27FC236}">
                  <a16:creationId xmlns:a16="http://schemas.microsoft.com/office/drawing/2014/main" id="{C762941F-F989-4FBF-A113-BF6D141DF3BD}"/>
                </a:ext>
              </a:extLst>
            </p:cNvPr>
            <p:cNvSpPr>
              <a:spLocks/>
            </p:cNvSpPr>
            <p:nvPr userDrawn="1"/>
          </p:nvSpPr>
          <p:spPr bwMode="auto">
            <a:xfrm>
              <a:off x="39812913" y="1055688"/>
              <a:ext cx="346075" cy="466725"/>
            </a:xfrm>
            <a:custGeom>
              <a:avLst/>
              <a:gdLst>
                <a:gd name="T0" fmla="*/ 203 w 1527"/>
                <a:gd name="T1" fmla="*/ 1641 h 2060"/>
                <a:gd name="T2" fmla="*/ 429 w 1527"/>
                <a:gd name="T3" fmla="*/ 1686 h 2060"/>
                <a:gd name="T4" fmla="*/ 569 w 1527"/>
                <a:gd name="T5" fmla="*/ 1699 h 2060"/>
                <a:gd name="T6" fmla="*/ 719 w 1527"/>
                <a:gd name="T7" fmla="*/ 1698 h 2060"/>
                <a:gd name="T8" fmla="*/ 850 w 1527"/>
                <a:gd name="T9" fmla="*/ 1675 h 2060"/>
                <a:gd name="T10" fmla="*/ 940 w 1527"/>
                <a:gd name="T11" fmla="*/ 1628 h 2060"/>
                <a:gd name="T12" fmla="*/ 968 w 1527"/>
                <a:gd name="T13" fmla="*/ 1596 h 2060"/>
                <a:gd name="T14" fmla="*/ 984 w 1527"/>
                <a:gd name="T15" fmla="*/ 1557 h 2060"/>
                <a:gd name="T16" fmla="*/ 990 w 1527"/>
                <a:gd name="T17" fmla="*/ 1515 h 2060"/>
                <a:gd name="T18" fmla="*/ 977 w 1527"/>
                <a:gd name="T19" fmla="*/ 1449 h 2060"/>
                <a:gd name="T20" fmla="*/ 938 w 1527"/>
                <a:gd name="T21" fmla="*/ 1396 h 2060"/>
                <a:gd name="T22" fmla="*/ 843 w 1527"/>
                <a:gd name="T23" fmla="*/ 1336 h 2060"/>
                <a:gd name="T24" fmla="*/ 667 w 1527"/>
                <a:gd name="T25" fmla="*/ 1255 h 2060"/>
                <a:gd name="T26" fmla="*/ 343 w 1527"/>
                <a:gd name="T27" fmla="*/ 1106 h 2060"/>
                <a:gd name="T28" fmla="*/ 231 w 1527"/>
                <a:gd name="T29" fmla="*/ 1040 h 2060"/>
                <a:gd name="T30" fmla="*/ 155 w 1527"/>
                <a:gd name="T31" fmla="*/ 981 h 2060"/>
                <a:gd name="T32" fmla="*/ 87 w 1527"/>
                <a:gd name="T33" fmla="*/ 900 h 2060"/>
                <a:gd name="T34" fmla="*/ 40 w 1527"/>
                <a:gd name="T35" fmla="*/ 810 h 2060"/>
                <a:gd name="T36" fmla="*/ 11 w 1527"/>
                <a:gd name="T37" fmla="*/ 711 h 2060"/>
                <a:gd name="T38" fmla="*/ 0 w 1527"/>
                <a:gd name="T39" fmla="*/ 602 h 2060"/>
                <a:gd name="T40" fmla="*/ 15 w 1527"/>
                <a:gd name="T41" fmla="*/ 462 h 2060"/>
                <a:gd name="T42" fmla="*/ 57 w 1527"/>
                <a:gd name="T43" fmla="*/ 342 h 2060"/>
                <a:gd name="T44" fmla="*/ 127 w 1527"/>
                <a:gd name="T45" fmla="*/ 238 h 2060"/>
                <a:gd name="T46" fmla="*/ 225 w 1527"/>
                <a:gd name="T47" fmla="*/ 153 h 2060"/>
                <a:gd name="T48" fmla="*/ 344 w 1527"/>
                <a:gd name="T49" fmla="*/ 86 h 2060"/>
                <a:gd name="T50" fmla="*/ 481 w 1527"/>
                <a:gd name="T51" fmla="*/ 39 h 2060"/>
                <a:gd name="T52" fmla="*/ 635 w 1527"/>
                <a:gd name="T53" fmla="*/ 10 h 2060"/>
                <a:gd name="T54" fmla="*/ 804 w 1527"/>
                <a:gd name="T55" fmla="*/ 0 h 2060"/>
                <a:gd name="T56" fmla="*/ 1045 w 1527"/>
                <a:gd name="T57" fmla="*/ 18 h 2060"/>
                <a:gd name="T58" fmla="*/ 1373 w 1527"/>
                <a:gd name="T59" fmla="*/ 71 h 2060"/>
                <a:gd name="T60" fmla="*/ 1204 w 1527"/>
                <a:gd name="T61" fmla="*/ 391 h 2060"/>
                <a:gd name="T62" fmla="*/ 1073 w 1527"/>
                <a:gd name="T63" fmla="*/ 361 h 2060"/>
                <a:gd name="T64" fmla="*/ 949 w 1527"/>
                <a:gd name="T65" fmla="*/ 343 h 2060"/>
                <a:gd name="T66" fmla="*/ 819 w 1527"/>
                <a:gd name="T67" fmla="*/ 340 h 2060"/>
                <a:gd name="T68" fmla="*/ 682 w 1527"/>
                <a:gd name="T69" fmla="*/ 357 h 2060"/>
                <a:gd name="T70" fmla="*/ 589 w 1527"/>
                <a:gd name="T71" fmla="*/ 398 h 2060"/>
                <a:gd name="T72" fmla="*/ 550 w 1527"/>
                <a:gd name="T73" fmla="*/ 433 h 2060"/>
                <a:gd name="T74" fmla="*/ 533 w 1527"/>
                <a:gd name="T75" fmla="*/ 470 h 2060"/>
                <a:gd name="T76" fmla="*/ 525 w 1527"/>
                <a:gd name="T77" fmla="*/ 540 h 2060"/>
                <a:gd name="T78" fmla="*/ 550 w 1527"/>
                <a:gd name="T79" fmla="*/ 599 h 2060"/>
                <a:gd name="T80" fmla="*/ 609 w 1527"/>
                <a:gd name="T81" fmla="*/ 645 h 2060"/>
                <a:gd name="T82" fmla="*/ 738 w 1527"/>
                <a:gd name="T83" fmla="*/ 710 h 2060"/>
                <a:gd name="T84" fmla="*/ 988 w 1527"/>
                <a:gd name="T85" fmla="*/ 823 h 2060"/>
                <a:gd name="T86" fmla="*/ 1233 w 1527"/>
                <a:gd name="T87" fmla="*/ 952 h 2060"/>
                <a:gd name="T88" fmla="*/ 1331 w 1527"/>
                <a:gd name="T89" fmla="*/ 1019 h 2060"/>
                <a:gd name="T90" fmla="*/ 1403 w 1527"/>
                <a:gd name="T91" fmla="*/ 1083 h 2060"/>
                <a:gd name="T92" fmla="*/ 1460 w 1527"/>
                <a:gd name="T93" fmla="*/ 1161 h 2060"/>
                <a:gd name="T94" fmla="*/ 1501 w 1527"/>
                <a:gd name="T95" fmla="*/ 1249 h 2060"/>
                <a:gd name="T96" fmla="*/ 1524 w 1527"/>
                <a:gd name="T97" fmla="*/ 1349 h 2060"/>
                <a:gd name="T98" fmla="*/ 1527 w 1527"/>
                <a:gd name="T99" fmla="*/ 1471 h 2060"/>
                <a:gd name="T100" fmla="*/ 1501 w 1527"/>
                <a:gd name="T101" fmla="*/ 1617 h 2060"/>
                <a:gd name="T102" fmla="*/ 1440 w 1527"/>
                <a:gd name="T103" fmla="*/ 1745 h 2060"/>
                <a:gd name="T104" fmla="*/ 1343 w 1527"/>
                <a:gd name="T105" fmla="*/ 1855 h 2060"/>
                <a:gd name="T106" fmla="*/ 1218 w 1527"/>
                <a:gd name="T107" fmla="*/ 1939 h 2060"/>
                <a:gd name="T108" fmla="*/ 1092 w 1527"/>
                <a:gd name="T109" fmla="*/ 1995 h 2060"/>
                <a:gd name="T110" fmla="*/ 948 w 1527"/>
                <a:gd name="T111" fmla="*/ 2034 h 2060"/>
                <a:gd name="T112" fmla="*/ 789 w 1527"/>
                <a:gd name="T113" fmla="*/ 2055 h 2060"/>
                <a:gd name="T114" fmla="*/ 580 w 1527"/>
                <a:gd name="T115" fmla="*/ 2060 h 2060"/>
                <a:gd name="T116" fmla="*/ 273 w 1527"/>
                <a:gd name="T117" fmla="*/ 2032 h 2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7" h="2060">
                  <a:moveTo>
                    <a:pt x="41" y="1988"/>
                  </a:moveTo>
                  <a:lnTo>
                    <a:pt x="41" y="1596"/>
                  </a:lnTo>
                  <a:lnTo>
                    <a:pt x="123" y="1621"/>
                  </a:lnTo>
                  <a:lnTo>
                    <a:pt x="203" y="1641"/>
                  </a:lnTo>
                  <a:lnTo>
                    <a:pt x="282" y="1661"/>
                  </a:lnTo>
                  <a:lnTo>
                    <a:pt x="358" y="1675"/>
                  </a:lnTo>
                  <a:lnTo>
                    <a:pt x="394" y="1681"/>
                  </a:lnTo>
                  <a:lnTo>
                    <a:pt x="429" y="1686"/>
                  </a:lnTo>
                  <a:lnTo>
                    <a:pt x="465" y="1691"/>
                  </a:lnTo>
                  <a:lnTo>
                    <a:pt x="500" y="1696"/>
                  </a:lnTo>
                  <a:lnTo>
                    <a:pt x="534" y="1698"/>
                  </a:lnTo>
                  <a:lnTo>
                    <a:pt x="569" y="1699"/>
                  </a:lnTo>
                  <a:lnTo>
                    <a:pt x="602" y="1701"/>
                  </a:lnTo>
                  <a:lnTo>
                    <a:pt x="634" y="1701"/>
                  </a:lnTo>
                  <a:lnTo>
                    <a:pt x="676" y="1701"/>
                  </a:lnTo>
                  <a:lnTo>
                    <a:pt x="719" y="1698"/>
                  </a:lnTo>
                  <a:lnTo>
                    <a:pt x="756" y="1696"/>
                  </a:lnTo>
                  <a:lnTo>
                    <a:pt x="790" y="1690"/>
                  </a:lnTo>
                  <a:lnTo>
                    <a:pt x="821" y="1684"/>
                  </a:lnTo>
                  <a:lnTo>
                    <a:pt x="850" y="1675"/>
                  </a:lnTo>
                  <a:lnTo>
                    <a:pt x="878" y="1664"/>
                  </a:lnTo>
                  <a:lnTo>
                    <a:pt x="901" y="1655"/>
                  </a:lnTo>
                  <a:lnTo>
                    <a:pt x="923" y="1641"/>
                  </a:lnTo>
                  <a:lnTo>
                    <a:pt x="940" y="1628"/>
                  </a:lnTo>
                  <a:lnTo>
                    <a:pt x="948" y="1621"/>
                  </a:lnTo>
                  <a:lnTo>
                    <a:pt x="955" y="1614"/>
                  </a:lnTo>
                  <a:lnTo>
                    <a:pt x="962" y="1604"/>
                  </a:lnTo>
                  <a:lnTo>
                    <a:pt x="968" y="1596"/>
                  </a:lnTo>
                  <a:lnTo>
                    <a:pt x="973" y="1587"/>
                  </a:lnTo>
                  <a:lnTo>
                    <a:pt x="978" y="1577"/>
                  </a:lnTo>
                  <a:lnTo>
                    <a:pt x="982" y="1568"/>
                  </a:lnTo>
                  <a:lnTo>
                    <a:pt x="984" y="1557"/>
                  </a:lnTo>
                  <a:lnTo>
                    <a:pt x="988" y="1547"/>
                  </a:lnTo>
                  <a:lnTo>
                    <a:pt x="989" y="1535"/>
                  </a:lnTo>
                  <a:lnTo>
                    <a:pt x="990" y="1526"/>
                  </a:lnTo>
                  <a:lnTo>
                    <a:pt x="990" y="1515"/>
                  </a:lnTo>
                  <a:lnTo>
                    <a:pt x="990" y="1497"/>
                  </a:lnTo>
                  <a:lnTo>
                    <a:pt x="988" y="1480"/>
                  </a:lnTo>
                  <a:lnTo>
                    <a:pt x="983" y="1464"/>
                  </a:lnTo>
                  <a:lnTo>
                    <a:pt x="977" y="1449"/>
                  </a:lnTo>
                  <a:lnTo>
                    <a:pt x="970" y="1435"/>
                  </a:lnTo>
                  <a:lnTo>
                    <a:pt x="961" y="1421"/>
                  </a:lnTo>
                  <a:lnTo>
                    <a:pt x="951" y="1407"/>
                  </a:lnTo>
                  <a:lnTo>
                    <a:pt x="938" y="1396"/>
                  </a:lnTo>
                  <a:lnTo>
                    <a:pt x="923" y="1382"/>
                  </a:lnTo>
                  <a:lnTo>
                    <a:pt x="901" y="1367"/>
                  </a:lnTo>
                  <a:lnTo>
                    <a:pt x="875" y="1352"/>
                  </a:lnTo>
                  <a:lnTo>
                    <a:pt x="843" y="1336"/>
                  </a:lnTo>
                  <a:lnTo>
                    <a:pt x="808" y="1317"/>
                  </a:lnTo>
                  <a:lnTo>
                    <a:pt x="766" y="1297"/>
                  </a:lnTo>
                  <a:lnTo>
                    <a:pt x="719" y="1277"/>
                  </a:lnTo>
                  <a:lnTo>
                    <a:pt x="667" y="1255"/>
                  </a:lnTo>
                  <a:lnTo>
                    <a:pt x="574" y="1215"/>
                  </a:lnTo>
                  <a:lnTo>
                    <a:pt x="487" y="1178"/>
                  </a:lnTo>
                  <a:lnTo>
                    <a:pt x="411" y="1141"/>
                  </a:lnTo>
                  <a:lnTo>
                    <a:pt x="343" y="1106"/>
                  </a:lnTo>
                  <a:lnTo>
                    <a:pt x="312" y="1089"/>
                  </a:lnTo>
                  <a:lnTo>
                    <a:pt x="283" y="1073"/>
                  </a:lnTo>
                  <a:lnTo>
                    <a:pt x="255" y="1056"/>
                  </a:lnTo>
                  <a:lnTo>
                    <a:pt x="231" y="1040"/>
                  </a:lnTo>
                  <a:lnTo>
                    <a:pt x="209" y="1025"/>
                  </a:lnTo>
                  <a:lnTo>
                    <a:pt x="190" y="1010"/>
                  </a:lnTo>
                  <a:lnTo>
                    <a:pt x="171" y="996"/>
                  </a:lnTo>
                  <a:lnTo>
                    <a:pt x="155" y="981"/>
                  </a:lnTo>
                  <a:lnTo>
                    <a:pt x="137" y="961"/>
                  </a:lnTo>
                  <a:lnTo>
                    <a:pt x="119" y="943"/>
                  </a:lnTo>
                  <a:lnTo>
                    <a:pt x="103" y="921"/>
                  </a:lnTo>
                  <a:lnTo>
                    <a:pt x="87" y="900"/>
                  </a:lnTo>
                  <a:lnTo>
                    <a:pt x="74" y="879"/>
                  </a:lnTo>
                  <a:lnTo>
                    <a:pt x="62" y="857"/>
                  </a:lnTo>
                  <a:lnTo>
                    <a:pt x="50" y="834"/>
                  </a:lnTo>
                  <a:lnTo>
                    <a:pt x="40" y="810"/>
                  </a:lnTo>
                  <a:lnTo>
                    <a:pt x="29" y="787"/>
                  </a:lnTo>
                  <a:lnTo>
                    <a:pt x="22" y="763"/>
                  </a:lnTo>
                  <a:lnTo>
                    <a:pt x="15" y="736"/>
                  </a:lnTo>
                  <a:lnTo>
                    <a:pt x="11" y="711"/>
                  </a:lnTo>
                  <a:lnTo>
                    <a:pt x="6" y="685"/>
                  </a:lnTo>
                  <a:lnTo>
                    <a:pt x="4" y="658"/>
                  </a:lnTo>
                  <a:lnTo>
                    <a:pt x="0" y="630"/>
                  </a:lnTo>
                  <a:lnTo>
                    <a:pt x="0" y="602"/>
                  </a:lnTo>
                  <a:lnTo>
                    <a:pt x="0" y="566"/>
                  </a:lnTo>
                  <a:lnTo>
                    <a:pt x="4" y="530"/>
                  </a:lnTo>
                  <a:lnTo>
                    <a:pt x="9" y="496"/>
                  </a:lnTo>
                  <a:lnTo>
                    <a:pt x="15" y="462"/>
                  </a:lnTo>
                  <a:lnTo>
                    <a:pt x="22" y="431"/>
                  </a:lnTo>
                  <a:lnTo>
                    <a:pt x="33" y="401"/>
                  </a:lnTo>
                  <a:lnTo>
                    <a:pt x="44" y="371"/>
                  </a:lnTo>
                  <a:lnTo>
                    <a:pt x="57" y="342"/>
                  </a:lnTo>
                  <a:lnTo>
                    <a:pt x="72" y="315"/>
                  </a:lnTo>
                  <a:lnTo>
                    <a:pt x="88" y="289"/>
                  </a:lnTo>
                  <a:lnTo>
                    <a:pt x="108" y="263"/>
                  </a:lnTo>
                  <a:lnTo>
                    <a:pt x="127" y="238"/>
                  </a:lnTo>
                  <a:lnTo>
                    <a:pt x="149" y="215"/>
                  </a:lnTo>
                  <a:lnTo>
                    <a:pt x="173" y="193"/>
                  </a:lnTo>
                  <a:lnTo>
                    <a:pt x="198" y="173"/>
                  </a:lnTo>
                  <a:lnTo>
                    <a:pt x="225" y="153"/>
                  </a:lnTo>
                  <a:lnTo>
                    <a:pt x="254" y="135"/>
                  </a:lnTo>
                  <a:lnTo>
                    <a:pt x="283" y="117"/>
                  </a:lnTo>
                  <a:lnTo>
                    <a:pt x="313" y="100"/>
                  </a:lnTo>
                  <a:lnTo>
                    <a:pt x="344" y="86"/>
                  </a:lnTo>
                  <a:lnTo>
                    <a:pt x="378" y="71"/>
                  </a:lnTo>
                  <a:lnTo>
                    <a:pt x="411" y="60"/>
                  </a:lnTo>
                  <a:lnTo>
                    <a:pt x="446" y="48"/>
                  </a:lnTo>
                  <a:lnTo>
                    <a:pt x="481" y="39"/>
                  </a:lnTo>
                  <a:lnTo>
                    <a:pt x="518" y="29"/>
                  </a:lnTo>
                  <a:lnTo>
                    <a:pt x="556" y="22"/>
                  </a:lnTo>
                  <a:lnTo>
                    <a:pt x="594" y="14"/>
                  </a:lnTo>
                  <a:lnTo>
                    <a:pt x="635" y="10"/>
                  </a:lnTo>
                  <a:lnTo>
                    <a:pt x="675" y="6"/>
                  </a:lnTo>
                  <a:lnTo>
                    <a:pt x="717" y="2"/>
                  </a:lnTo>
                  <a:lnTo>
                    <a:pt x="760" y="0"/>
                  </a:lnTo>
                  <a:lnTo>
                    <a:pt x="804" y="0"/>
                  </a:lnTo>
                  <a:lnTo>
                    <a:pt x="856" y="1"/>
                  </a:lnTo>
                  <a:lnTo>
                    <a:pt x="914" y="4"/>
                  </a:lnTo>
                  <a:lnTo>
                    <a:pt x="976" y="10"/>
                  </a:lnTo>
                  <a:lnTo>
                    <a:pt x="1045" y="18"/>
                  </a:lnTo>
                  <a:lnTo>
                    <a:pt x="1118" y="29"/>
                  </a:lnTo>
                  <a:lnTo>
                    <a:pt x="1199" y="40"/>
                  </a:lnTo>
                  <a:lnTo>
                    <a:pt x="1283" y="56"/>
                  </a:lnTo>
                  <a:lnTo>
                    <a:pt x="1373" y="71"/>
                  </a:lnTo>
                  <a:lnTo>
                    <a:pt x="1373" y="449"/>
                  </a:lnTo>
                  <a:lnTo>
                    <a:pt x="1305" y="424"/>
                  </a:lnTo>
                  <a:lnTo>
                    <a:pt x="1238" y="401"/>
                  </a:lnTo>
                  <a:lnTo>
                    <a:pt x="1204" y="391"/>
                  </a:lnTo>
                  <a:lnTo>
                    <a:pt x="1171" y="383"/>
                  </a:lnTo>
                  <a:lnTo>
                    <a:pt x="1139" y="373"/>
                  </a:lnTo>
                  <a:lnTo>
                    <a:pt x="1106" y="366"/>
                  </a:lnTo>
                  <a:lnTo>
                    <a:pt x="1073" y="361"/>
                  </a:lnTo>
                  <a:lnTo>
                    <a:pt x="1042" y="355"/>
                  </a:lnTo>
                  <a:lnTo>
                    <a:pt x="1012" y="350"/>
                  </a:lnTo>
                  <a:lnTo>
                    <a:pt x="979" y="346"/>
                  </a:lnTo>
                  <a:lnTo>
                    <a:pt x="949" y="343"/>
                  </a:lnTo>
                  <a:lnTo>
                    <a:pt x="918" y="340"/>
                  </a:lnTo>
                  <a:lnTo>
                    <a:pt x="888" y="339"/>
                  </a:lnTo>
                  <a:lnTo>
                    <a:pt x="860" y="339"/>
                  </a:lnTo>
                  <a:lnTo>
                    <a:pt x="819" y="340"/>
                  </a:lnTo>
                  <a:lnTo>
                    <a:pt x="780" y="342"/>
                  </a:lnTo>
                  <a:lnTo>
                    <a:pt x="745" y="346"/>
                  </a:lnTo>
                  <a:lnTo>
                    <a:pt x="713" y="350"/>
                  </a:lnTo>
                  <a:lnTo>
                    <a:pt x="682" y="357"/>
                  </a:lnTo>
                  <a:lnTo>
                    <a:pt x="655" y="365"/>
                  </a:lnTo>
                  <a:lnTo>
                    <a:pt x="630" y="374"/>
                  </a:lnTo>
                  <a:lnTo>
                    <a:pt x="608" y="385"/>
                  </a:lnTo>
                  <a:lnTo>
                    <a:pt x="589" y="398"/>
                  </a:lnTo>
                  <a:lnTo>
                    <a:pt x="571" y="410"/>
                  </a:lnTo>
                  <a:lnTo>
                    <a:pt x="564" y="418"/>
                  </a:lnTo>
                  <a:lnTo>
                    <a:pt x="557" y="426"/>
                  </a:lnTo>
                  <a:lnTo>
                    <a:pt x="550" y="433"/>
                  </a:lnTo>
                  <a:lnTo>
                    <a:pt x="546" y="442"/>
                  </a:lnTo>
                  <a:lnTo>
                    <a:pt x="540" y="451"/>
                  </a:lnTo>
                  <a:lnTo>
                    <a:pt x="535" y="461"/>
                  </a:lnTo>
                  <a:lnTo>
                    <a:pt x="533" y="470"/>
                  </a:lnTo>
                  <a:lnTo>
                    <a:pt x="530" y="479"/>
                  </a:lnTo>
                  <a:lnTo>
                    <a:pt x="525" y="501"/>
                  </a:lnTo>
                  <a:lnTo>
                    <a:pt x="524" y="523"/>
                  </a:lnTo>
                  <a:lnTo>
                    <a:pt x="525" y="540"/>
                  </a:lnTo>
                  <a:lnTo>
                    <a:pt x="529" y="555"/>
                  </a:lnTo>
                  <a:lnTo>
                    <a:pt x="534" y="570"/>
                  </a:lnTo>
                  <a:lnTo>
                    <a:pt x="541" y="585"/>
                  </a:lnTo>
                  <a:lnTo>
                    <a:pt x="550" y="599"/>
                  </a:lnTo>
                  <a:lnTo>
                    <a:pt x="562" y="612"/>
                  </a:lnTo>
                  <a:lnTo>
                    <a:pt x="576" y="623"/>
                  </a:lnTo>
                  <a:lnTo>
                    <a:pt x="592" y="635"/>
                  </a:lnTo>
                  <a:lnTo>
                    <a:pt x="609" y="645"/>
                  </a:lnTo>
                  <a:lnTo>
                    <a:pt x="632" y="658"/>
                  </a:lnTo>
                  <a:lnTo>
                    <a:pt x="661" y="672"/>
                  </a:lnTo>
                  <a:lnTo>
                    <a:pt x="697" y="689"/>
                  </a:lnTo>
                  <a:lnTo>
                    <a:pt x="738" y="710"/>
                  </a:lnTo>
                  <a:lnTo>
                    <a:pt x="786" y="733"/>
                  </a:lnTo>
                  <a:lnTo>
                    <a:pt x="840" y="757"/>
                  </a:lnTo>
                  <a:lnTo>
                    <a:pt x="901" y="784"/>
                  </a:lnTo>
                  <a:lnTo>
                    <a:pt x="988" y="823"/>
                  </a:lnTo>
                  <a:lnTo>
                    <a:pt x="1067" y="862"/>
                  </a:lnTo>
                  <a:lnTo>
                    <a:pt x="1140" y="899"/>
                  </a:lnTo>
                  <a:lnTo>
                    <a:pt x="1204" y="935"/>
                  </a:lnTo>
                  <a:lnTo>
                    <a:pt x="1233" y="952"/>
                  </a:lnTo>
                  <a:lnTo>
                    <a:pt x="1261" y="969"/>
                  </a:lnTo>
                  <a:lnTo>
                    <a:pt x="1286" y="985"/>
                  </a:lnTo>
                  <a:lnTo>
                    <a:pt x="1309" y="1003"/>
                  </a:lnTo>
                  <a:lnTo>
                    <a:pt x="1331" y="1019"/>
                  </a:lnTo>
                  <a:lnTo>
                    <a:pt x="1351" y="1034"/>
                  </a:lnTo>
                  <a:lnTo>
                    <a:pt x="1369" y="1050"/>
                  </a:lnTo>
                  <a:lnTo>
                    <a:pt x="1385" y="1064"/>
                  </a:lnTo>
                  <a:lnTo>
                    <a:pt x="1403" y="1083"/>
                  </a:lnTo>
                  <a:lnTo>
                    <a:pt x="1419" y="1102"/>
                  </a:lnTo>
                  <a:lnTo>
                    <a:pt x="1434" y="1120"/>
                  </a:lnTo>
                  <a:lnTo>
                    <a:pt x="1448" y="1141"/>
                  </a:lnTo>
                  <a:lnTo>
                    <a:pt x="1460" y="1161"/>
                  </a:lnTo>
                  <a:lnTo>
                    <a:pt x="1472" y="1183"/>
                  </a:lnTo>
                  <a:lnTo>
                    <a:pt x="1483" y="1203"/>
                  </a:lnTo>
                  <a:lnTo>
                    <a:pt x="1491" y="1226"/>
                  </a:lnTo>
                  <a:lnTo>
                    <a:pt x="1501" y="1249"/>
                  </a:lnTo>
                  <a:lnTo>
                    <a:pt x="1508" y="1274"/>
                  </a:lnTo>
                  <a:lnTo>
                    <a:pt x="1515" y="1299"/>
                  </a:lnTo>
                  <a:lnTo>
                    <a:pt x="1519" y="1323"/>
                  </a:lnTo>
                  <a:lnTo>
                    <a:pt x="1524" y="1349"/>
                  </a:lnTo>
                  <a:lnTo>
                    <a:pt x="1526" y="1376"/>
                  </a:lnTo>
                  <a:lnTo>
                    <a:pt x="1527" y="1404"/>
                  </a:lnTo>
                  <a:lnTo>
                    <a:pt x="1527" y="1430"/>
                  </a:lnTo>
                  <a:lnTo>
                    <a:pt x="1527" y="1471"/>
                  </a:lnTo>
                  <a:lnTo>
                    <a:pt x="1524" y="1510"/>
                  </a:lnTo>
                  <a:lnTo>
                    <a:pt x="1519" y="1547"/>
                  </a:lnTo>
                  <a:lnTo>
                    <a:pt x="1510" y="1583"/>
                  </a:lnTo>
                  <a:lnTo>
                    <a:pt x="1501" y="1617"/>
                  </a:lnTo>
                  <a:lnTo>
                    <a:pt x="1489" y="1652"/>
                  </a:lnTo>
                  <a:lnTo>
                    <a:pt x="1474" y="1684"/>
                  </a:lnTo>
                  <a:lnTo>
                    <a:pt x="1459" y="1715"/>
                  </a:lnTo>
                  <a:lnTo>
                    <a:pt x="1440" y="1745"/>
                  </a:lnTo>
                  <a:lnTo>
                    <a:pt x="1419" y="1774"/>
                  </a:lnTo>
                  <a:lnTo>
                    <a:pt x="1396" y="1803"/>
                  </a:lnTo>
                  <a:lnTo>
                    <a:pt x="1372" y="1829"/>
                  </a:lnTo>
                  <a:lnTo>
                    <a:pt x="1343" y="1855"/>
                  </a:lnTo>
                  <a:lnTo>
                    <a:pt x="1314" y="1879"/>
                  </a:lnTo>
                  <a:lnTo>
                    <a:pt x="1282" y="1902"/>
                  </a:lnTo>
                  <a:lnTo>
                    <a:pt x="1247" y="1924"/>
                  </a:lnTo>
                  <a:lnTo>
                    <a:pt x="1218" y="1939"/>
                  </a:lnTo>
                  <a:lnTo>
                    <a:pt x="1188" y="1955"/>
                  </a:lnTo>
                  <a:lnTo>
                    <a:pt x="1157" y="1970"/>
                  </a:lnTo>
                  <a:lnTo>
                    <a:pt x="1125" y="1984"/>
                  </a:lnTo>
                  <a:lnTo>
                    <a:pt x="1092" y="1995"/>
                  </a:lnTo>
                  <a:lnTo>
                    <a:pt x="1058" y="2007"/>
                  </a:lnTo>
                  <a:lnTo>
                    <a:pt x="1023" y="2017"/>
                  </a:lnTo>
                  <a:lnTo>
                    <a:pt x="985" y="2026"/>
                  </a:lnTo>
                  <a:lnTo>
                    <a:pt x="948" y="2034"/>
                  </a:lnTo>
                  <a:lnTo>
                    <a:pt x="911" y="2041"/>
                  </a:lnTo>
                  <a:lnTo>
                    <a:pt x="871" y="2047"/>
                  </a:lnTo>
                  <a:lnTo>
                    <a:pt x="831" y="2053"/>
                  </a:lnTo>
                  <a:lnTo>
                    <a:pt x="789" y="2055"/>
                  </a:lnTo>
                  <a:lnTo>
                    <a:pt x="745" y="2059"/>
                  </a:lnTo>
                  <a:lnTo>
                    <a:pt x="703" y="2060"/>
                  </a:lnTo>
                  <a:lnTo>
                    <a:pt x="658" y="2060"/>
                  </a:lnTo>
                  <a:lnTo>
                    <a:pt x="580" y="2060"/>
                  </a:lnTo>
                  <a:lnTo>
                    <a:pt x="504" y="2055"/>
                  </a:lnTo>
                  <a:lnTo>
                    <a:pt x="428" y="2049"/>
                  </a:lnTo>
                  <a:lnTo>
                    <a:pt x="350" y="2043"/>
                  </a:lnTo>
                  <a:lnTo>
                    <a:pt x="273" y="2032"/>
                  </a:lnTo>
                  <a:lnTo>
                    <a:pt x="196" y="2019"/>
                  </a:lnTo>
                  <a:lnTo>
                    <a:pt x="119" y="2006"/>
                  </a:lnTo>
                  <a:lnTo>
                    <a:pt x="41" y="19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7" name="Freeform 15">
              <a:extLst>
                <a:ext uri="{FF2B5EF4-FFF2-40B4-BE49-F238E27FC236}">
                  <a16:creationId xmlns:a16="http://schemas.microsoft.com/office/drawing/2014/main" id="{0B77B8D5-D64A-4FF7-ACC2-DADB886BDF9A}"/>
                </a:ext>
              </a:extLst>
            </p:cNvPr>
            <p:cNvSpPr>
              <a:spLocks/>
            </p:cNvSpPr>
            <p:nvPr userDrawn="1"/>
          </p:nvSpPr>
          <p:spPr bwMode="auto">
            <a:xfrm>
              <a:off x="40230425" y="1063626"/>
              <a:ext cx="127000" cy="449263"/>
            </a:xfrm>
            <a:custGeom>
              <a:avLst/>
              <a:gdLst>
                <a:gd name="T0" fmla="*/ 0 w 556"/>
                <a:gd name="T1" fmla="*/ 1985 h 1985"/>
                <a:gd name="T2" fmla="*/ 69 w 556"/>
                <a:gd name="T3" fmla="*/ 1985 h 1985"/>
                <a:gd name="T4" fmla="*/ 128 w 556"/>
                <a:gd name="T5" fmla="*/ 1985 h 1985"/>
                <a:gd name="T6" fmla="*/ 176 w 556"/>
                <a:gd name="T7" fmla="*/ 1985 h 1985"/>
                <a:gd name="T8" fmla="*/ 213 w 556"/>
                <a:gd name="T9" fmla="*/ 1985 h 1985"/>
                <a:gd name="T10" fmla="*/ 242 w 556"/>
                <a:gd name="T11" fmla="*/ 1985 h 1985"/>
                <a:gd name="T12" fmla="*/ 262 w 556"/>
                <a:gd name="T13" fmla="*/ 1985 h 1985"/>
                <a:gd name="T14" fmla="*/ 273 w 556"/>
                <a:gd name="T15" fmla="*/ 1985 h 1985"/>
                <a:gd name="T16" fmla="*/ 278 w 556"/>
                <a:gd name="T17" fmla="*/ 1985 h 1985"/>
                <a:gd name="T18" fmla="*/ 281 w 556"/>
                <a:gd name="T19" fmla="*/ 1985 h 1985"/>
                <a:gd name="T20" fmla="*/ 293 w 556"/>
                <a:gd name="T21" fmla="*/ 1985 h 1985"/>
                <a:gd name="T22" fmla="*/ 313 w 556"/>
                <a:gd name="T23" fmla="*/ 1985 h 1985"/>
                <a:gd name="T24" fmla="*/ 341 w 556"/>
                <a:gd name="T25" fmla="*/ 1985 h 1985"/>
                <a:gd name="T26" fmla="*/ 381 w 556"/>
                <a:gd name="T27" fmla="*/ 1985 h 1985"/>
                <a:gd name="T28" fmla="*/ 428 w 556"/>
                <a:gd name="T29" fmla="*/ 1985 h 1985"/>
                <a:gd name="T30" fmla="*/ 487 w 556"/>
                <a:gd name="T31" fmla="*/ 1985 h 1985"/>
                <a:gd name="T32" fmla="*/ 556 w 556"/>
                <a:gd name="T33" fmla="*/ 1985 h 1985"/>
                <a:gd name="T34" fmla="*/ 556 w 556"/>
                <a:gd name="T35" fmla="*/ 1762 h 1985"/>
                <a:gd name="T36" fmla="*/ 556 w 556"/>
                <a:gd name="T37" fmla="*/ 1564 h 1985"/>
                <a:gd name="T38" fmla="*/ 556 w 556"/>
                <a:gd name="T39" fmla="*/ 1393 h 1985"/>
                <a:gd name="T40" fmla="*/ 556 w 556"/>
                <a:gd name="T41" fmla="*/ 1251 h 1985"/>
                <a:gd name="T42" fmla="*/ 556 w 556"/>
                <a:gd name="T43" fmla="*/ 1139 h 1985"/>
                <a:gd name="T44" fmla="*/ 556 w 556"/>
                <a:gd name="T45" fmla="*/ 1059 h 1985"/>
                <a:gd name="T46" fmla="*/ 556 w 556"/>
                <a:gd name="T47" fmla="*/ 1010 h 1985"/>
                <a:gd name="T48" fmla="*/ 556 w 556"/>
                <a:gd name="T49" fmla="*/ 993 h 1985"/>
                <a:gd name="T50" fmla="*/ 556 w 556"/>
                <a:gd name="T51" fmla="*/ 0 h 1985"/>
                <a:gd name="T52" fmla="*/ 278 w 556"/>
                <a:gd name="T53" fmla="*/ 230 h 1985"/>
                <a:gd name="T54" fmla="*/ 0 w 556"/>
                <a:gd name="T55" fmla="*/ 0 h 1985"/>
                <a:gd name="T56" fmla="*/ 0 w 556"/>
                <a:gd name="T57" fmla="*/ 993 h 1985"/>
                <a:gd name="T58" fmla="*/ 0 w 556"/>
                <a:gd name="T59" fmla="*/ 1010 h 1985"/>
                <a:gd name="T60" fmla="*/ 0 w 556"/>
                <a:gd name="T61" fmla="*/ 1059 h 1985"/>
                <a:gd name="T62" fmla="*/ 0 w 556"/>
                <a:gd name="T63" fmla="*/ 1140 h 1985"/>
                <a:gd name="T64" fmla="*/ 0 w 556"/>
                <a:gd name="T65" fmla="*/ 1253 h 1985"/>
                <a:gd name="T66" fmla="*/ 0 w 556"/>
                <a:gd name="T67" fmla="*/ 1394 h 1985"/>
                <a:gd name="T68" fmla="*/ 0 w 556"/>
                <a:gd name="T69" fmla="*/ 1565 h 1985"/>
                <a:gd name="T70" fmla="*/ 0 w 556"/>
                <a:gd name="T71" fmla="*/ 1762 h 1985"/>
                <a:gd name="T72" fmla="*/ 0 w 556"/>
                <a:gd name="T73" fmla="*/ 1985 h 1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6" h="1985">
                  <a:moveTo>
                    <a:pt x="0" y="1985"/>
                  </a:moveTo>
                  <a:lnTo>
                    <a:pt x="69" y="1985"/>
                  </a:lnTo>
                  <a:lnTo>
                    <a:pt x="128" y="1985"/>
                  </a:lnTo>
                  <a:lnTo>
                    <a:pt x="176" y="1985"/>
                  </a:lnTo>
                  <a:lnTo>
                    <a:pt x="213" y="1985"/>
                  </a:lnTo>
                  <a:lnTo>
                    <a:pt x="242" y="1985"/>
                  </a:lnTo>
                  <a:lnTo>
                    <a:pt x="262" y="1985"/>
                  </a:lnTo>
                  <a:lnTo>
                    <a:pt x="273" y="1985"/>
                  </a:lnTo>
                  <a:lnTo>
                    <a:pt x="278" y="1985"/>
                  </a:lnTo>
                  <a:lnTo>
                    <a:pt x="281" y="1985"/>
                  </a:lnTo>
                  <a:lnTo>
                    <a:pt x="293" y="1985"/>
                  </a:lnTo>
                  <a:lnTo>
                    <a:pt x="313" y="1985"/>
                  </a:lnTo>
                  <a:lnTo>
                    <a:pt x="341" y="1985"/>
                  </a:lnTo>
                  <a:lnTo>
                    <a:pt x="381" y="1985"/>
                  </a:lnTo>
                  <a:lnTo>
                    <a:pt x="428" y="1985"/>
                  </a:lnTo>
                  <a:lnTo>
                    <a:pt x="487" y="1985"/>
                  </a:lnTo>
                  <a:lnTo>
                    <a:pt x="556" y="1985"/>
                  </a:lnTo>
                  <a:lnTo>
                    <a:pt x="556" y="1762"/>
                  </a:lnTo>
                  <a:lnTo>
                    <a:pt x="556" y="1564"/>
                  </a:lnTo>
                  <a:lnTo>
                    <a:pt x="556" y="1393"/>
                  </a:lnTo>
                  <a:lnTo>
                    <a:pt x="556" y="1251"/>
                  </a:lnTo>
                  <a:lnTo>
                    <a:pt x="556" y="1139"/>
                  </a:lnTo>
                  <a:lnTo>
                    <a:pt x="556" y="1059"/>
                  </a:lnTo>
                  <a:lnTo>
                    <a:pt x="556" y="1010"/>
                  </a:lnTo>
                  <a:lnTo>
                    <a:pt x="556" y="993"/>
                  </a:lnTo>
                  <a:lnTo>
                    <a:pt x="556" y="0"/>
                  </a:lnTo>
                  <a:lnTo>
                    <a:pt x="278" y="230"/>
                  </a:lnTo>
                  <a:lnTo>
                    <a:pt x="0" y="0"/>
                  </a:lnTo>
                  <a:lnTo>
                    <a:pt x="0" y="993"/>
                  </a:lnTo>
                  <a:lnTo>
                    <a:pt x="0" y="1010"/>
                  </a:lnTo>
                  <a:lnTo>
                    <a:pt x="0" y="1059"/>
                  </a:lnTo>
                  <a:lnTo>
                    <a:pt x="0" y="1140"/>
                  </a:lnTo>
                  <a:lnTo>
                    <a:pt x="0" y="1253"/>
                  </a:lnTo>
                  <a:lnTo>
                    <a:pt x="0" y="1394"/>
                  </a:lnTo>
                  <a:lnTo>
                    <a:pt x="0" y="1565"/>
                  </a:lnTo>
                  <a:lnTo>
                    <a:pt x="0" y="1762"/>
                  </a:lnTo>
                  <a:lnTo>
                    <a:pt x="0" y="19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8" name="Freeform 16">
              <a:extLst>
                <a:ext uri="{FF2B5EF4-FFF2-40B4-BE49-F238E27FC236}">
                  <a16:creationId xmlns:a16="http://schemas.microsoft.com/office/drawing/2014/main" id="{6FADB602-779F-486A-8653-24D6AD47D0D5}"/>
                </a:ext>
              </a:extLst>
            </p:cNvPr>
            <p:cNvSpPr>
              <a:spLocks/>
            </p:cNvSpPr>
            <p:nvPr userDrawn="1"/>
          </p:nvSpPr>
          <p:spPr bwMode="auto">
            <a:xfrm>
              <a:off x="40230425" y="1063626"/>
              <a:ext cx="127000" cy="84138"/>
            </a:xfrm>
            <a:custGeom>
              <a:avLst/>
              <a:gdLst>
                <a:gd name="T0" fmla="*/ 0 w 556"/>
                <a:gd name="T1" fmla="*/ 0 h 373"/>
                <a:gd name="T2" fmla="*/ 278 w 556"/>
                <a:gd name="T3" fmla="*/ 0 h 373"/>
                <a:gd name="T4" fmla="*/ 281 w 556"/>
                <a:gd name="T5" fmla="*/ 0 h 373"/>
                <a:gd name="T6" fmla="*/ 293 w 556"/>
                <a:gd name="T7" fmla="*/ 0 h 373"/>
                <a:gd name="T8" fmla="*/ 313 w 556"/>
                <a:gd name="T9" fmla="*/ 0 h 373"/>
                <a:gd name="T10" fmla="*/ 341 w 556"/>
                <a:gd name="T11" fmla="*/ 0 h 373"/>
                <a:gd name="T12" fmla="*/ 381 w 556"/>
                <a:gd name="T13" fmla="*/ 0 h 373"/>
                <a:gd name="T14" fmla="*/ 428 w 556"/>
                <a:gd name="T15" fmla="*/ 0 h 373"/>
                <a:gd name="T16" fmla="*/ 487 w 556"/>
                <a:gd name="T17" fmla="*/ 0 h 373"/>
                <a:gd name="T18" fmla="*/ 556 w 556"/>
                <a:gd name="T19" fmla="*/ 0 h 373"/>
                <a:gd name="T20" fmla="*/ 278 w 556"/>
                <a:gd name="T21" fmla="*/ 373 h 373"/>
                <a:gd name="T22" fmla="*/ 0 w 556"/>
                <a:gd name="T23" fmla="*/ 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6" h="373">
                  <a:moveTo>
                    <a:pt x="0" y="0"/>
                  </a:moveTo>
                  <a:lnTo>
                    <a:pt x="278" y="0"/>
                  </a:lnTo>
                  <a:lnTo>
                    <a:pt x="281" y="0"/>
                  </a:lnTo>
                  <a:lnTo>
                    <a:pt x="293" y="0"/>
                  </a:lnTo>
                  <a:lnTo>
                    <a:pt x="313" y="0"/>
                  </a:lnTo>
                  <a:lnTo>
                    <a:pt x="341" y="0"/>
                  </a:lnTo>
                  <a:lnTo>
                    <a:pt x="381" y="0"/>
                  </a:lnTo>
                  <a:lnTo>
                    <a:pt x="428" y="0"/>
                  </a:lnTo>
                  <a:lnTo>
                    <a:pt x="487" y="0"/>
                  </a:lnTo>
                  <a:lnTo>
                    <a:pt x="556" y="0"/>
                  </a:lnTo>
                  <a:lnTo>
                    <a:pt x="278" y="37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9" name="Freeform 17">
              <a:extLst>
                <a:ext uri="{FF2B5EF4-FFF2-40B4-BE49-F238E27FC236}">
                  <a16:creationId xmlns:a16="http://schemas.microsoft.com/office/drawing/2014/main" id="{4F4F80DF-CF07-4D0F-8B24-D0A51F578634}"/>
                </a:ext>
              </a:extLst>
            </p:cNvPr>
            <p:cNvSpPr>
              <a:spLocks/>
            </p:cNvSpPr>
            <p:nvPr userDrawn="1"/>
          </p:nvSpPr>
          <p:spPr bwMode="auto">
            <a:xfrm>
              <a:off x="40471725" y="1063626"/>
              <a:ext cx="328613" cy="450850"/>
            </a:xfrm>
            <a:custGeom>
              <a:avLst/>
              <a:gdLst>
                <a:gd name="T0" fmla="*/ 0 w 1446"/>
                <a:gd name="T1" fmla="*/ 0 h 1988"/>
                <a:gd name="T2" fmla="*/ 0 w 1446"/>
                <a:gd name="T3" fmla="*/ 1988 h 1988"/>
                <a:gd name="T4" fmla="*/ 1446 w 1446"/>
                <a:gd name="T5" fmla="*/ 1988 h 1988"/>
                <a:gd name="T6" fmla="*/ 1446 w 1446"/>
                <a:gd name="T7" fmla="*/ 1606 h 1988"/>
                <a:gd name="T8" fmla="*/ 535 w 1446"/>
                <a:gd name="T9" fmla="*/ 1606 h 1988"/>
                <a:gd name="T10" fmla="*/ 535 w 1446"/>
                <a:gd name="T11" fmla="*/ 1135 h 1988"/>
                <a:gd name="T12" fmla="*/ 1308 w 1446"/>
                <a:gd name="T13" fmla="*/ 1135 h 1988"/>
                <a:gd name="T14" fmla="*/ 1308 w 1446"/>
                <a:gd name="T15" fmla="*/ 807 h 1988"/>
                <a:gd name="T16" fmla="*/ 535 w 1446"/>
                <a:gd name="T17" fmla="*/ 807 h 1988"/>
                <a:gd name="T18" fmla="*/ 535 w 1446"/>
                <a:gd name="T19" fmla="*/ 359 h 1988"/>
                <a:gd name="T20" fmla="*/ 1423 w 1446"/>
                <a:gd name="T21" fmla="*/ 359 h 1988"/>
                <a:gd name="T22" fmla="*/ 1423 w 1446"/>
                <a:gd name="T23" fmla="*/ 0 h 1988"/>
                <a:gd name="T24" fmla="*/ 0 w 1446"/>
                <a:gd name="T25"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6" h="1988">
                  <a:moveTo>
                    <a:pt x="0" y="0"/>
                  </a:moveTo>
                  <a:lnTo>
                    <a:pt x="0" y="1988"/>
                  </a:lnTo>
                  <a:lnTo>
                    <a:pt x="1446" y="1988"/>
                  </a:lnTo>
                  <a:lnTo>
                    <a:pt x="1446" y="1606"/>
                  </a:lnTo>
                  <a:lnTo>
                    <a:pt x="535" y="1606"/>
                  </a:lnTo>
                  <a:lnTo>
                    <a:pt x="535" y="1135"/>
                  </a:lnTo>
                  <a:lnTo>
                    <a:pt x="1308" y="1135"/>
                  </a:lnTo>
                  <a:lnTo>
                    <a:pt x="1308" y="807"/>
                  </a:lnTo>
                  <a:lnTo>
                    <a:pt x="535" y="807"/>
                  </a:lnTo>
                  <a:lnTo>
                    <a:pt x="535" y="359"/>
                  </a:lnTo>
                  <a:lnTo>
                    <a:pt x="1423" y="359"/>
                  </a:lnTo>
                  <a:lnTo>
                    <a:pt x="142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6" name="Freeform 18">
              <a:extLst>
                <a:ext uri="{FF2B5EF4-FFF2-40B4-BE49-F238E27FC236}">
                  <a16:creationId xmlns:a16="http://schemas.microsoft.com/office/drawing/2014/main" id="{584452AF-A2E5-44A6-AB44-ECC00BF58AC0}"/>
                </a:ext>
              </a:extLst>
            </p:cNvPr>
            <p:cNvSpPr>
              <a:spLocks/>
            </p:cNvSpPr>
            <p:nvPr userDrawn="1"/>
          </p:nvSpPr>
          <p:spPr bwMode="auto">
            <a:xfrm>
              <a:off x="40882888" y="1063626"/>
              <a:ext cx="547688" cy="455613"/>
            </a:xfrm>
            <a:custGeom>
              <a:avLst/>
              <a:gdLst>
                <a:gd name="T0" fmla="*/ 1732 w 2414"/>
                <a:gd name="T1" fmla="*/ 0 h 2007"/>
                <a:gd name="T2" fmla="*/ 1219 w 2414"/>
                <a:gd name="T3" fmla="*/ 1268 h 2007"/>
                <a:gd name="T4" fmla="*/ 718 w 2414"/>
                <a:gd name="T5" fmla="*/ 0 h 2007"/>
                <a:gd name="T6" fmla="*/ 0 w 2414"/>
                <a:gd name="T7" fmla="*/ 0 h 2007"/>
                <a:gd name="T8" fmla="*/ 0 w 2414"/>
                <a:gd name="T9" fmla="*/ 1988 h 2007"/>
                <a:gd name="T10" fmla="*/ 391 w 2414"/>
                <a:gd name="T11" fmla="*/ 1988 h 2007"/>
                <a:gd name="T12" fmla="*/ 391 w 2414"/>
                <a:gd name="T13" fmla="*/ 580 h 2007"/>
                <a:gd name="T14" fmla="*/ 962 w 2414"/>
                <a:gd name="T15" fmla="*/ 2007 h 2007"/>
                <a:gd name="T16" fmla="*/ 1306 w 2414"/>
                <a:gd name="T17" fmla="*/ 2007 h 2007"/>
                <a:gd name="T18" fmla="*/ 1889 w 2414"/>
                <a:gd name="T19" fmla="*/ 580 h 2007"/>
                <a:gd name="T20" fmla="*/ 1889 w 2414"/>
                <a:gd name="T21" fmla="*/ 1988 h 2007"/>
                <a:gd name="T22" fmla="*/ 2414 w 2414"/>
                <a:gd name="T23" fmla="*/ 1988 h 2007"/>
                <a:gd name="T24" fmla="*/ 2414 w 2414"/>
                <a:gd name="T25" fmla="*/ 0 h 2007"/>
                <a:gd name="T26" fmla="*/ 1732 w 2414"/>
                <a:gd name="T27" fmla="*/ 0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4" h="2007">
                  <a:moveTo>
                    <a:pt x="1732" y="0"/>
                  </a:moveTo>
                  <a:lnTo>
                    <a:pt x="1219" y="1268"/>
                  </a:lnTo>
                  <a:lnTo>
                    <a:pt x="718" y="0"/>
                  </a:lnTo>
                  <a:lnTo>
                    <a:pt x="0" y="0"/>
                  </a:lnTo>
                  <a:lnTo>
                    <a:pt x="0" y="1988"/>
                  </a:lnTo>
                  <a:lnTo>
                    <a:pt x="391" y="1988"/>
                  </a:lnTo>
                  <a:lnTo>
                    <a:pt x="391" y="580"/>
                  </a:lnTo>
                  <a:lnTo>
                    <a:pt x="962" y="2007"/>
                  </a:lnTo>
                  <a:lnTo>
                    <a:pt x="1306" y="2007"/>
                  </a:lnTo>
                  <a:lnTo>
                    <a:pt x="1889" y="580"/>
                  </a:lnTo>
                  <a:lnTo>
                    <a:pt x="1889" y="1988"/>
                  </a:lnTo>
                  <a:lnTo>
                    <a:pt x="2414" y="1988"/>
                  </a:lnTo>
                  <a:lnTo>
                    <a:pt x="2414" y="0"/>
                  </a:lnTo>
                  <a:lnTo>
                    <a:pt x="17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7" name="Freeform 19">
              <a:extLst>
                <a:ext uri="{FF2B5EF4-FFF2-40B4-BE49-F238E27FC236}">
                  <a16:creationId xmlns:a16="http://schemas.microsoft.com/office/drawing/2014/main" id="{470D5893-04D7-4E8C-9104-143200597FBB}"/>
                </a:ext>
              </a:extLst>
            </p:cNvPr>
            <p:cNvSpPr>
              <a:spLocks/>
            </p:cNvSpPr>
            <p:nvPr userDrawn="1"/>
          </p:nvSpPr>
          <p:spPr bwMode="auto">
            <a:xfrm>
              <a:off x="41546463" y="1063626"/>
              <a:ext cx="328613" cy="450850"/>
            </a:xfrm>
            <a:custGeom>
              <a:avLst/>
              <a:gdLst>
                <a:gd name="T0" fmla="*/ 0 w 1446"/>
                <a:gd name="T1" fmla="*/ 0 h 1988"/>
                <a:gd name="T2" fmla="*/ 0 w 1446"/>
                <a:gd name="T3" fmla="*/ 1988 h 1988"/>
                <a:gd name="T4" fmla="*/ 1446 w 1446"/>
                <a:gd name="T5" fmla="*/ 1988 h 1988"/>
                <a:gd name="T6" fmla="*/ 1446 w 1446"/>
                <a:gd name="T7" fmla="*/ 1606 h 1988"/>
                <a:gd name="T8" fmla="*/ 534 w 1446"/>
                <a:gd name="T9" fmla="*/ 1606 h 1988"/>
                <a:gd name="T10" fmla="*/ 534 w 1446"/>
                <a:gd name="T11" fmla="*/ 1135 h 1988"/>
                <a:gd name="T12" fmla="*/ 1308 w 1446"/>
                <a:gd name="T13" fmla="*/ 1135 h 1988"/>
                <a:gd name="T14" fmla="*/ 1308 w 1446"/>
                <a:gd name="T15" fmla="*/ 807 h 1988"/>
                <a:gd name="T16" fmla="*/ 534 w 1446"/>
                <a:gd name="T17" fmla="*/ 807 h 1988"/>
                <a:gd name="T18" fmla="*/ 534 w 1446"/>
                <a:gd name="T19" fmla="*/ 359 h 1988"/>
                <a:gd name="T20" fmla="*/ 1423 w 1446"/>
                <a:gd name="T21" fmla="*/ 359 h 1988"/>
                <a:gd name="T22" fmla="*/ 1423 w 1446"/>
                <a:gd name="T23" fmla="*/ 0 h 1988"/>
                <a:gd name="T24" fmla="*/ 0 w 1446"/>
                <a:gd name="T25"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6" h="1988">
                  <a:moveTo>
                    <a:pt x="0" y="0"/>
                  </a:moveTo>
                  <a:lnTo>
                    <a:pt x="0" y="1988"/>
                  </a:lnTo>
                  <a:lnTo>
                    <a:pt x="1446" y="1988"/>
                  </a:lnTo>
                  <a:lnTo>
                    <a:pt x="1446" y="1606"/>
                  </a:lnTo>
                  <a:lnTo>
                    <a:pt x="534" y="1606"/>
                  </a:lnTo>
                  <a:lnTo>
                    <a:pt x="534" y="1135"/>
                  </a:lnTo>
                  <a:lnTo>
                    <a:pt x="1308" y="1135"/>
                  </a:lnTo>
                  <a:lnTo>
                    <a:pt x="1308" y="807"/>
                  </a:lnTo>
                  <a:lnTo>
                    <a:pt x="534" y="807"/>
                  </a:lnTo>
                  <a:lnTo>
                    <a:pt x="534" y="359"/>
                  </a:lnTo>
                  <a:lnTo>
                    <a:pt x="1423" y="359"/>
                  </a:lnTo>
                  <a:lnTo>
                    <a:pt x="142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8" name="Freeform 20">
              <a:extLst>
                <a:ext uri="{FF2B5EF4-FFF2-40B4-BE49-F238E27FC236}">
                  <a16:creationId xmlns:a16="http://schemas.microsoft.com/office/drawing/2014/main" id="{32760646-2C0E-4D2A-AE3B-F14F151D1C15}"/>
                </a:ext>
              </a:extLst>
            </p:cNvPr>
            <p:cNvSpPr>
              <a:spLocks/>
            </p:cNvSpPr>
            <p:nvPr userDrawn="1"/>
          </p:nvSpPr>
          <p:spPr bwMode="auto">
            <a:xfrm>
              <a:off x="41957625" y="1063626"/>
              <a:ext cx="388938" cy="450850"/>
            </a:xfrm>
            <a:custGeom>
              <a:avLst/>
              <a:gdLst>
                <a:gd name="T0" fmla="*/ 1327 w 1718"/>
                <a:gd name="T1" fmla="*/ 0 h 1988"/>
                <a:gd name="T2" fmla="*/ 1327 w 1718"/>
                <a:gd name="T3" fmla="*/ 1330 h 1988"/>
                <a:gd name="T4" fmla="*/ 644 w 1718"/>
                <a:gd name="T5" fmla="*/ 0 h 1988"/>
                <a:gd name="T6" fmla="*/ 0 w 1718"/>
                <a:gd name="T7" fmla="*/ 0 h 1988"/>
                <a:gd name="T8" fmla="*/ 0 w 1718"/>
                <a:gd name="T9" fmla="*/ 1988 h 1988"/>
                <a:gd name="T10" fmla="*/ 391 w 1718"/>
                <a:gd name="T11" fmla="*/ 1988 h 1988"/>
                <a:gd name="T12" fmla="*/ 391 w 1718"/>
                <a:gd name="T13" fmla="*/ 640 h 1988"/>
                <a:gd name="T14" fmla="*/ 1093 w 1718"/>
                <a:gd name="T15" fmla="*/ 1988 h 1988"/>
                <a:gd name="T16" fmla="*/ 1718 w 1718"/>
                <a:gd name="T17" fmla="*/ 1988 h 1988"/>
                <a:gd name="T18" fmla="*/ 1718 w 1718"/>
                <a:gd name="T19" fmla="*/ 0 h 1988"/>
                <a:gd name="T20" fmla="*/ 1327 w 1718"/>
                <a:gd name="T21"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18" h="1988">
                  <a:moveTo>
                    <a:pt x="1327" y="0"/>
                  </a:moveTo>
                  <a:lnTo>
                    <a:pt x="1327" y="1330"/>
                  </a:lnTo>
                  <a:lnTo>
                    <a:pt x="644" y="0"/>
                  </a:lnTo>
                  <a:lnTo>
                    <a:pt x="0" y="0"/>
                  </a:lnTo>
                  <a:lnTo>
                    <a:pt x="0" y="1988"/>
                  </a:lnTo>
                  <a:lnTo>
                    <a:pt x="391" y="1988"/>
                  </a:lnTo>
                  <a:lnTo>
                    <a:pt x="391" y="640"/>
                  </a:lnTo>
                  <a:lnTo>
                    <a:pt x="1093" y="1988"/>
                  </a:lnTo>
                  <a:lnTo>
                    <a:pt x="1718" y="1988"/>
                  </a:lnTo>
                  <a:lnTo>
                    <a:pt x="1718" y="0"/>
                  </a:lnTo>
                  <a:lnTo>
                    <a:pt x="13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9" name="Freeform 21">
              <a:extLst>
                <a:ext uri="{FF2B5EF4-FFF2-40B4-BE49-F238E27FC236}">
                  <a16:creationId xmlns:a16="http://schemas.microsoft.com/office/drawing/2014/main" id="{D3BC143E-4EF2-40C3-926E-EA445AEDA065}"/>
                </a:ext>
              </a:extLst>
            </p:cNvPr>
            <p:cNvSpPr>
              <a:spLocks/>
            </p:cNvSpPr>
            <p:nvPr userDrawn="1"/>
          </p:nvSpPr>
          <p:spPr bwMode="auto">
            <a:xfrm>
              <a:off x="42427525" y="1055688"/>
              <a:ext cx="346075" cy="466725"/>
            </a:xfrm>
            <a:custGeom>
              <a:avLst/>
              <a:gdLst>
                <a:gd name="T0" fmla="*/ 201 w 1528"/>
                <a:gd name="T1" fmla="*/ 1641 h 2060"/>
                <a:gd name="T2" fmla="*/ 427 w 1528"/>
                <a:gd name="T3" fmla="*/ 1686 h 2060"/>
                <a:gd name="T4" fmla="*/ 566 w 1528"/>
                <a:gd name="T5" fmla="*/ 1699 h 2060"/>
                <a:gd name="T6" fmla="*/ 717 w 1528"/>
                <a:gd name="T7" fmla="*/ 1698 h 2060"/>
                <a:gd name="T8" fmla="*/ 850 w 1528"/>
                <a:gd name="T9" fmla="*/ 1675 h 2060"/>
                <a:gd name="T10" fmla="*/ 939 w 1528"/>
                <a:gd name="T11" fmla="*/ 1628 h 2060"/>
                <a:gd name="T12" fmla="*/ 967 w 1528"/>
                <a:gd name="T13" fmla="*/ 1596 h 2060"/>
                <a:gd name="T14" fmla="*/ 984 w 1528"/>
                <a:gd name="T15" fmla="*/ 1557 h 2060"/>
                <a:gd name="T16" fmla="*/ 989 w 1528"/>
                <a:gd name="T17" fmla="*/ 1515 h 2060"/>
                <a:gd name="T18" fmla="*/ 976 w 1528"/>
                <a:gd name="T19" fmla="*/ 1449 h 2060"/>
                <a:gd name="T20" fmla="*/ 939 w 1528"/>
                <a:gd name="T21" fmla="*/ 1396 h 2060"/>
                <a:gd name="T22" fmla="*/ 844 w 1528"/>
                <a:gd name="T23" fmla="*/ 1336 h 2060"/>
                <a:gd name="T24" fmla="*/ 665 w 1528"/>
                <a:gd name="T25" fmla="*/ 1255 h 2060"/>
                <a:gd name="T26" fmla="*/ 342 w 1528"/>
                <a:gd name="T27" fmla="*/ 1106 h 2060"/>
                <a:gd name="T28" fmla="*/ 232 w 1528"/>
                <a:gd name="T29" fmla="*/ 1042 h 2060"/>
                <a:gd name="T30" fmla="*/ 153 w 1528"/>
                <a:gd name="T31" fmla="*/ 981 h 2060"/>
                <a:gd name="T32" fmla="*/ 86 w 1528"/>
                <a:gd name="T33" fmla="*/ 900 h 2060"/>
                <a:gd name="T34" fmla="*/ 39 w 1528"/>
                <a:gd name="T35" fmla="*/ 811 h 2060"/>
                <a:gd name="T36" fmla="*/ 10 w 1528"/>
                <a:gd name="T37" fmla="*/ 711 h 2060"/>
                <a:gd name="T38" fmla="*/ 0 w 1528"/>
                <a:gd name="T39" fmla="*/ 600 h 2060"/>
                <a:gd name="T40" fmla="*/ 14 w 1528"/>
                <a:gd name="T41" fmla="*/ 462 h 2060"/>
                <a:gd name="T42" fmla="*/ 55 w 1528"/>
                <a:gd name="T43" fmla="*/ 342 h 2060"/>
                <a:gd name="T44" fmla="*/ 127 w 1528"/>
                <a:gd name="T45" fmla="*/ 238 h 2060"/>
                <a:gd name="T46" fmla="*/ 224 w 1528"/>
                <a:gd name="T47" fmla="*/ 153 h 2060"/>
                <a:gd name="T48" fmla="*/ 344 w 1528"/>
                <a:gd name="T49" fmla="*/ 86 h 2060"/>
                <a:gd name="T50" fmla="*/ 480 w 1528"/>
                <a:gd name="T51" fmla="*/ 39 h 2060"/>
                <a:gd name="T52" fmla="*/ 634 w 1528"/>
                <a:gd name="T53" fmla="*/ 10 h 2060"/>
                <a:gd name="T54" fmla="*/ 804 w 1528"/>
                <a:gd name="T55" fmla="*/ 0 h 2060"/>
                <a:gd name="T56" fmla="*/ 1033 w 1528"/>
                <a:gd name="T57" fmla="*/ 16 h 2060"/>
                <a:gd name="T58" fmla="*/ 1323 w 1528"/>
                <a:gd name="T59" fmla="*/ 63 h 2060"/>
                <a:gd name="T60" fmla="*/ 1236 w 1528"/>
                <a:gd name="T61" fmla="*/ 401 h 2060"/>
                <a:gd name="T62" fmla="*/ 1104 w 1528"/>
                <a:gd name="T63" fmla="*/ 366 h 2060"/>
                <a:gd name="T64" fmla="*/ 978 w 1528"/>
                <a:gd name="T65" fmla="*/ 346 h 2060"/>
                <a:gd name="T66" fmla="*/ 857 w 1528"/>
                <a:gd name="T67" fmla="*/ 339 h 2060"/>
                <a:gd name="T68" fmla="*/ 710 w 1528"/>
                <a:gd name="T69" fmla="*/ 350 h 2060"/>
                <a:gd name="T70" fmla="*/ 607 w 1528"/>
                <a:gd name="T71" fmla="*/ 385 h 2060"/>
                <a:gd name="T72" fmla="*/ 556 w 1528"/>
                <a:gd name="T73" fmla="*/ 426 h 2060"/>
                <a:gd name="T74" fmla="*/ 535 w 1528"/>
                <a:gd name="T75" fmla="*/ 461 h 2060"/>
                <a:gd name="T76" fmla="*/ 523 w 1528"/>
                <a:gd name="T77" fmla="*/ 523 h 2060"/>
                <a:gd name="T78" fmla="*/ 541 w 1528"/>
                <a:gd name="T79" fmla="*/ 585 h 2060"/>
                <a:gd name="T80" fmla="*/ 590 w 1528"/>
                <a:gd name="T81" fmla="*/ 635 h 2060"/>
                <a:gd name="T82" fmla="*/ 694 w 1528"/>
                <a:gd name="T83" fmla="*/ 689 h 2060"/>
                <a:gd name="T84" fmla="*/ 902 w 1528"/>
                <a:gd name="T85" fmla="*/ 784 h 2060"/>
                <a:gd name="T86" fmla="*/ 1202 w 1528"/>
                <a:gd name="T87" fmla="*/ 935 h 2060"/>
                <a:gd name="T88" fmla="*/ 1308 w 1528"/>
                <a:gd name="T89" fmla="*/ 1003 h 2060"/>
                <a:gd name="T90" fmla="*/ 1384 w 1528"/>
                <a:gd name="T91" fmla="*/ 1064 h 2060"/>
                <a:gd name="T92" fmla="*/ 1446 w 1528"/>
                <a:gd name="T93" fmla="*/ 1141 h 2060"/>
                <a:gd name="T94" fmla="*/ 1492 w 1528"/>
                <a:gd name="T95" fmla="*/ 1226 h 2060"/>
                <a:gd name="T96" fmla="*/ 1517 w 1528"/>
                <a:gd name="T97" fmla="*/ 1323 h 2060"/>
                <a:gd name="T98" fmla="*/ 1528 w 1528"/>
                <a:gd name="T99" fmla="*/ 1430 h 2060"/>
                <a:gd name="T100" fmla="*/ 1509 w 1528"/>
                <a:gd name="T101" fmla="*/ 1583 h 2060"/>
                <a:gd name="T102" fmla="*/ 1458 w 1528"/>
                <a:gd name="T103" fmla="*/ 1715 h 2060"/>
                <a:gd name="T104" fmla="*/ 1370 w 1528"/>
                <a:gd name="T105" fmla="*/ 1829 h 2060"/>
                <a:gd name="T106" fmla="*/ 1248 w 1528"/>
                <a:gd name="T107" fmla="*/ 1924 h 2060"/>
                <a:gd name="T108" fmla="*/ 1125 w 1528"/>
                <a:gd name="T109" fmla="*/ 1984 h 2060"/>
                <a:gd name="T110" fmla="*/ 986 w 1528"/>
                <a:gd name="T111" fmla="*/ 2026 h 2060"/>
                <a:gd name="T112" fmla="*/ 829 w 1528"/>
                <a:gd name="T113" fmla="*/ 2053 h 2060"/>
                <a:gd name="T114" fmla="*/ 657 w 1528"/>
                <a:gd name="T115" fmla="*/ 2060 h 2060"/>
                <a:gd name="T116" fmla="*/ 349 w 1528"/>
                <a:gd name="T117" fmla="*/ 2043 h 2060"/>
                <a:gd name="T118" fmla="*/ 40 w 1528"/>
                <a:gd name="T119" fmla="*/ 1988 h 2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28" h="2060">
                  <a:moveTo>
                    <a:pt x="40" y="1988"/>
                  </a:moveTo>
                  <a:lnTo>
                    <a:pt x="40" y="1596"/>
                  </a:lnTo>
                  <a:lnTo>
                    <a:pt x="122" y="1621"/>
                  </a:lnTo>
                  <a:lnTo>
                    <a:pt x="201" y="1641"/>
                  </a:lnTo>
                  <a:lnTo>
                    <a:pt x="279" y="1661"/>
                  </a:lnTo>
                  <a:lnTo>
                    <a:pt x="355" y="1675"/>
                  </a:lnTo>
                  <a:lnTo>
                    <a:pt x="391" y="1681"/>
                  </a:lnTo>
                  <a:lnTo>
                    <a:pt x="427" y="1686"/>
                  </a:lnTo>
                  <a:lnTo>
                    <a:pt x="462" y="1691"/>
                  </a:lnTo>
                  <a:lnTo>
                    <a:pt x="498" y="1696"/>
                  </a:lnTo>
                  <a:lnTo>
                    <a:pt x="533" y="1698"/>
                  </a:lnTo>
                  <a:lnTo>
                    <a:pt x="566" y="1699"/>
                  </a:lnTo>
                  <a:lnTo>
                    <a:pt x="601" y="1701"/>
                  </a:lnTo>
                  <a:lnTo>
                    <a:pt x="634" y="1701"/>
                  </a:lnTo>
                  <a:lnTo>
                    <a:pt x="677" y="1701"/>
                  </a:lnTo>
                  <a:lnTo>
                    <a:pt x="717" y="1698"/>
                  </a:lnTo>
                  <a:lnTo>
                    <a:pt x="754" y="1696"/>
                  </a:lnTo>
                  <a:lnTo>
                    <a:pt x="789" y="1690"/>
                  </a:lnTo>
                  <a:lnTo>
                    <a:pt x="821" y="1684"/>
                  </a:lnTo>
                  <a:lnTo>
                    <a:pt x="850" y="1675"/>
                  </a:lnTo>
                  <a:lnTo>
                    <a:pt x="876" y="1664"/>
                  </a:lnTo>
                  <a:lnTo>
                    <a:pt x="899" y="1655"/>
                  </a:lnTo>
                  <a:lnTo>
                    <a:pt x="921" y="1641"/>
                  </a:lnTo>
                  <a:lnTo>
                    <a:pt x="939" y="1628"/>
                  </a:lnTo>
                  <a:lnTo>
                    <a:pt x="947" y="1621"/>
                  </a:lnTo>
                  <a:lnTo>
                    <a:pt x="955" y="1614"/>
                  </a:lnTo>
                  <a:lnTo>
                    <a:pt x="962" y="1604"/>
                  </a:lnTo>
                  <a:lnTo>
                    <a:pt x="967" y="1596"/>
                  </a:lnTo>
                  <a:lnTo>
                    <a:pt x="972" y="1587"/>
                  </a:lnTo>
                  <a:lnTo>
                    <a:pt x="978" y="1577"/>
                  </a:lnTo>
                  <a:lnTo>
                    <a:pt x="980" y="1568"/>
                  </a:lnTo>
                  <a:lnTo>
                    <a:pt x="984" y="1557"/>
                  </a:lnTo>
                  <a:lnTo>
                    <a:pt x="986" y="1547"/>
                  </a:lnTo>
                  <a:lnTo>
                    <a:pt x="987" y="1535"/>
                  </a:lnTo>
                  <a:lnTo>
                    <a:pt x="989" y="1526"/>
                  </a:lnTo>
                  <a:lnTo>
                    <a:pt x="989" y="1515"/>
                  </a:lnTo>
                  <a:lnTo>
                    <a:pt x="989" y="1497"/>
                  </a:lnTo>
                  <a:lnTo>
                    <a:pt x="986" y="1480"/>
                  </a:lnTo>
                  <a:lnTo>
                    <a:pt x="981" y="1464"/>
                  </a:lnTo>
                  <a:lnTo>
                    <a:pt x="976" y="1449"/>
                  </a:lnTo>
                  <a:lnTo>
                    <a:pt x="970" y="1435"/>
                  </a:lnTo>
                  <a:lnTo>
                    <a:pt x="962" y="1421"/>
                  </a:lnTo>
                  <a:lnTo>
                    <a:pt x="950" y="1407"/>
                  </a:lnTo>
                  <a:lnTo>
                    <a:pt x="939" y="1396"/>
                  </a:lnTo>
                  <a:lnTo>
                    <a:pt x="922" y="1382"/>
                  </a:lnTo>
                  <a:lnTo>
                    <a:pt x="902" y="1367"/>
                  </a:lnTo>
                  <a:lnTo>
                    <a:pt x="875" y="1352"/>
                  </a:lnTo>
                  <a:lnTo>
                    <a:pt x="844" y="1336"/>
                  </a:lnTo>
                  <a:lnTo>
                    <a:pt x="808" y="1317"/>
                  </a:lnTo>
                  <a:lnTo>
                    <a:pt x="764" y="1297"/>
                  </a:lnTo>
                  <a:lnTo>
                    <a:pt x="718" y="1277"/>
                  </a:lnTo>
                  <a:lnTo>
                    <a:pt x="665" y="1255"/>
                  </a:lnTo>
                  <a:lnTo>
                    <a:pt x="572" y="1217"/>
                  </a:lnTo>
                  <a:lnTo>
                    <a:pt x="488" y="1178"/>
                  </a:lnTo>
                  <a:lnTo>
                    <a:pt x="409" y="1142"/>
                  </a:lnTo>
                  <a:lnTo>
                    <a:pt x="342" y="1106"/>
                  </a:lnTo>
                  <a:lnTo>
                    <a:pt x="311" y="1090"/>
                  </a:lnTo>
                  <a:lnTo>
                    <a:pt x="281" y="1073"/>
                  </a:lnTo>
                  <a:lnTo>
                    <a:pt x="256" y="1057"/>
                  </a:lnTo>
                  <a:lnTo>
                    <a:pt x="232" y="1042"/>
                  </a:lnTo>
                  <a:lnTo>
                    <a:pt x="209" y="1026"/>
                  </a:lnTo>
                  <a:lnTo>
                    <a:pt x="188" y="1010"/>
                  </a:lnTo>
                  <a:lnTo>
                    <a:pt x="169" y="996"/>
                  </a:lnTo>
                  <a:lnTo>
                    <a:pt x="153" y="981"/>
                  </a:lnTo>
                  <a:lnTo>
                    <a:pt x="135" y="961"/>
                  </a:lnTo>
                  <a:lnTo>
                    <a:pt x="118" y="943"/>
                  </a:lnTo>
                  <a:lnTo>
                    <a:pt x="101" y="922"/>
                  </a:lnTo>
                  <a:lnTo>
                    <a:pt x="86" y="900"/>
                  </a:lnTo>
                  <a:lnTo>
                    <a:pt x="73" y="879"/>
                  </a:lnTo>
                  <a:lnTo>
                    <a:pt x="60" y="857"/>
                  </a:lnTo>
                  <a:lnTo>
                    <a:pt x="48" y="834"/>
                  </a:lnTo>
                  <a:lnTo>
                    <a:pt x="39" y="811"/>
                  </a:lnTo>
                  <a:lnTo>
                    <a:pt x="29" y="787"/>
                  </a:lnTo>
                  <a:lnTo>
                    <a:pt x="22" y="763"/>
                  </a:lnTo>
                  <a:lnTo>
                    <a:pt x="14" y="736"/>
                  </a:lnTo>
                  <a:lnTo>
                    <a:pt x="10" y="711"/>
                  </a:lnTo>
                  <a:lnTo>
                    <a:pt x="6" y="683"/>
                  </a:lnTo>
                  <a:lnTo>
                    <a:pt x="2" y="657"/>
                  </a:lnTo>
                  <a:lnTo>
                    <a:pt x="0" y="629"/>
                  </a:lnTo>
                  <a:lnTo>
                    <a:pt x="0" y="600"/>
                  </a:lnTo>
                  <a:lnTo>
                    <a:pt x="1" y="565"/>
                  </a:lnTo>
                  <a:lnTo>
                    <a:pt x="2" y="529"/>
                  </a:lnTo>
                  <a:lnTo>
                    <a:pt x="7" y="496"/>
                  </a:lnTo>
                  <a:lnTo>
                    <a:pt x="14" y="462"/>
                  </a:lnTo>
                  <a:lnTo>
                    <a:pt x="22" y="431"/>
                  </a:lnTo>
                  <a:lnTo>
                    <a:pt x="31" y="399"/>
                  </a:lnTo>
                  <a:lnTo>
                    <a:pt x="43" y="371"/>
                  </a:lnTo>
                  <a:lnTo>
                    <a:pt x="55" y="342"/>
                  </a:lnTo>
                  <a:lnTo>
                    <a:pt x="70" y="315"/>
                  </a:lnTo>
                  <a:lnTo>
                    <a:pt x="88" y="289"/>
                  </a:lnTo>
                  <a:lnTo>
                    <a:pt x="106" y="263"/>
                  </a:lnTo>
                  <a:lnTo>
                    <a:pt x="127" y="238"/>
                  </a:lnTo>
                  <a:lnTo>
                    <a:pt x="148" y="215"/>
                  </a:lnTo>
                  <a:lnTo>
                    <a:pt x="172" y="193"/>
                  </a:lnTo>
                  <a:lnTo>
                    <a:pt x="197" y="173"/>
                  </a:lnTo>
                  <a:lnTo>
                    <a:pt x="224" y="153"/>
                  </a:lnTo>
                  <a:lnTo>
                    <a:pt x="252" y="135"/>
                  </a:lnTo>
                  <a:lnTo>
                    <a:pt x="281" y="117"/>
                  </a:lnTo>
                  <a:lnTo>
                    <a:pt x="311" y="100"/>
                  </a:lnTo>
                  <a:lnTo>
                    <a:pt x="344" y="86"/>
                  </a:lnTo>
                  <a:lnTo>
                    <a:pt x="377" y="71"/>
                  </a:lnTo>
                  <a:lnTo>
                    <a:pt x="409" y="60"/>
                  </a:lnTo>
                  <a:lnTo>
                    <a:pt x="444" y="48"/>
                  </a:lnTo>
                  <a:lnTo>
                    <a:pt x="480" y="39"/>
                  </a:lnTo>
                  <a:lnTo>
                    <a:pt x="518" y="29"/>
                  </a:lnTo>
                  <a:lnTo>
                    <a:pt x="555" y="22"/>
                  </a:lnTo>
                  <a:lnTo>
                    <a:pt x="594" y="14"/>
                  </a:lnTo>
                  <a:lnTo>
                    <a:pt x="634" y="10"/>
                  </a:lnTo>
                  <a:lnTo>
                    <a:pt x="675" y="6"/>
                  </a:lnTo>
                  <a:lnTo>
                    <a:pt x="716" y="2"/>
                  </a:lnTo>
                  <a:lnTo>
                    <a:pt x="759" y="0"/>
                  </a:lnTo>
                  <a:lnTo>
                    <a:pt x="804" y="0"/>
                  </a:lnTo>
                  <a:lnTo>
                    <a:pt x="856" y="1"/>
                  </a:lnTo>
                  <a:lnTo>
                    <a:pt x="911" y="4"/>
                  </a:lnTo>
                  <a:lnTo>
                    <a:pt x="970" y="8"/>
                  </a:lnTo>
                  <a:lnTo>
                    <a:pt x="1033" y="16"/>
                  </a:lnTo>
                  <a:lnTo>
                    <a:pt x="1100" y="24"/>
                  </a:lnTo>
                  <a:lnTo>
                    <a:pt x="1170" y="36"/>
                  </a:lnTo>
                  <a:lnTo>
                    <a:pt x="1245" y="48"/>
                  </a:lnTo>
                  <a:lnTo>
                    <a:pt x="1323" y="63"/>
                  </a:lnTo>
                  <a:lnTo>
                    <a:pt x="1371" y="71"/>
                  </a:lnTo>
                  <a:lnTo>
                    <a:pt x="1371" y="449"/>
                  </a:lnTo>
                  <a:lnTo>
                    <a:pt x="1304" y="424"/>
                  </a:lnTo>
                  <a:lnTo>
                    <a:pt x="1236" y="401"/>
                  </a:lnTo>
                  <a:lnTo>
                    <a:pt x="1203" y="391"/>
                  </a:lnTo>
                  <a:lnTo>
                    <a:pt x="1170" y="383"/>
                  </a:lnTo>
                  <a:lnTo>
                    <a:pt x="1137" y="373"/>
                  </a:lnTo>
                  <a:lnTo>
                    <a:pt x="1104" y="366"/>
                  </a:lnTo>
                  <a:lnTo>
                    <a:pt x="1072" y="361"/>
                  </a:lnTo>
                  <a:lnTo>
                    <a:pt x="1040" y="355"/>
                  </a:lnTo>
                  <a:lnTo>
                    <a:pt x="1009" y="350"/>
                  </a:lnTo>
                  <a:lnTo>
                    <a:pt x="978" y="346"/>
                  </a:lnTo>
                  <a:lnTo>
                    <a:pt x="947" y="343"/>
                  </a:lnTo>
                  <a:lnTo>
                    <a:pt x="917" y="340"/>
                  </a:lnTo>
                  <a:lnTo>
                    <a:pt x="887" y="339"/>
                  </a:lnTo>
                  <a:lnTo>
                    <a:pt x="857" y="339"/>
                  </a:lnTo>
                  <a:lnTo>
                    <a:pt x="816" y="340"/>
                  </a:lnTo>
                  <a:lnTo>
                    <a:pt x="777" y="342"/>
                  </a:lnTo>
                  <a:lnTo>
                    <a:pt x="743" y="346"/>
                  </a:lnTo>
                  <a:lnTo>
                    <a:pt x="710" y="350"/>
                  </a:lnTo>
                  <a:lnTo>
                    <a:pt x="681" y="357"/>
                  </a:lnTo>
                  <a:lnTo>
                    <a:pt x="654" y="365"/>
                  </a:lnTo>
                  <a:lnTo>
                    <a:pt x="628" y="374"/>
                  </a:lnTo>
                  <a:lnTo>
                    <a:pt x="607" y="385"/>
                  </a:lnTo>
                  <a:lnTo>
                    <a:pt x="588" y="398"/>
                  </a:lnTo>
                  <a:lnTo>
                    <a:pt x="571" y="410"/>
                  </a:lnTo>
                  <a:lnTo>
                    <a:pt x="564" y="418"/>
                  </a:lnTo>
                  <a:lnTo>
                    <a:pt x="556" y="426"/>
                  </a:lnTo>
                  <a:lnTo>
                    <a:pt x="550" y="433"/>
                  </a:lnTo>
                  <a:lnTo>
                    <a:pt x="544" y="442"/>
                  </a:lnTo>
                  <a:lnTo>
                    <a:pt x="538" y="451"/>
                  </a:lnTo>
                  <a:lnTo>
                    <a:pt x="535" y="461"/>
                  </a:lnTo>
                  <a:lnTo>
                    <a:pt x="532" y="470"/>
                  </a:lnTo>
                  <a:lnTo>
                    <a:pt x="529" y="479"/>
                  </a:lnTo>
                  <a:lnTo>
                    <a:pt x="525" y="501"/>
                  </a:lnTo>
                  <a:lnTo>
                    <a:pt x="523" y="523"/>
                  </a:lnTo>
                  <a:lnTo>
                    <a:pt x="525" y="540"/>
                  </a:lnTo>
                  <a:lnTo>
                    <a:pt x="527" y="555"/>
                  </a:lnTo>
                  <a:lnTo>
                    <a:pt x="533" y="570"/>
                  </a:lnTo>
                  <a:lnTo>
                    <a:pt x="541" y="585"/>
                  </a:lnTo>
                  <a:lnTo>
                    <a:pt x="549" y="599"/>
                  </a:lnTo>
                  <a:lnTo>
                    <a:pt x="560" y="612"/>
                  </a:lnTo>
                  <a:lnTo>
                    <a:pt x="575" y="623"/>
                  </a:lnTo>
                  <a:lnTo>
                    <a:pt x="590" y="635"/>
                  </a:lnTo>
                  <a:lnTo>
                    <a:pt x="607" y="645"/>
                  </a:lnTo>
                  <a:lnTo>
                    <a:pt x="630" y="657"/>
                  </a:lnTo>
                  <a:lnTo>
                    <a:pt x="660" y="672"/>
                  </a:lnTo>
                  <a:lnTo>
                    <a:pt x="694" y="689"/>
                  </a:lnTo>
                  <a:lnTo>
                    <a:pt x="737" y="710"/>
                  </a:lnTo>
                  <a:lnTo>
                    <a:pt x="785" y="731"/>
                  </a:lnTo>
                  <a:lnTo>
                    <a:pt x="839" y="757"/>
                  </a:lnTo>
                  <a:lnTo>
                    <a:pt x="902" y="784"/>
                  </a:lnTo>
                  <a:lnTo>
                    <a:pt x="987" y="823"/>
                  </a:lnTo>
                  <a:lnTo>
                    <a:pt x="1067" y="862"/>
                  </a:lnTo>
                  <a:lnTo>
                    <a:pt x="1138" y="899"/>
                  </a:lnTo>
                  <a:lnTo>
                    <a:pt x="1202" y="935"/>
                  </a:lnTo>
                  <a:lnTo>
                    <a:pt x="1232" y="952"/>
                  </a:lnTo>
                  <a:lnTo>
                    <a:pt x="1259" y="969"/>
                  </a:lnTo>
                  <a:lnTo>
                    <a:pt x="1285" y="985"/>
                  </a:lnTo>
                  <a:lnTo>
                    <a:pt x="1308" y="1003"/>
                  </a:lnTo>
                  <a:lnTo>
                    <a:pt x="1330" y="1019"/>
                  </a:lnTo>
                  <a:lnTo>
                    <a:pt x="1350" y="1034"/>
                  </a:lnTo>
                  <a:lnTo>
                    <a:pt x="1369" y="1050"/>
                  </a:lnTo>
                  <a:lnTo>
                    <a:pt x="1384" y="1064"/>
                  </a:lnTo>
                  <a:lnTo>
                    <a:pt x="1401" y="1083"/>
                  </a:lnTo>
                  <a:lnTo>
                    <a:pt x="1417" y="1102"/>
                  </a:lnTo>
                  <a:lnTo>
                    <a:pt x="1433" y="1120"/>
                  </a:lnTo>
                  <a:lnTo>
                    <a:pt x="1446" y="1141"/>
                  </a:lnTo>
                  <a:lnTo>
                    <a:pt x="1459" y="1161"/>
                  </a:lnTo>
                  <a:lnTo>
                    <a:pt x="1471" y="1183"/>
                  </a:lnTo>
                  <a:lnTo>
                    <a:pt x="1482" y="1203"/>
                  </a:lnTo>
                  <a:lnTo>
                    <a:pt x="1492" y="1226"/>
                  </a:lnTo>
                  <a:lnTo>
                    <a:pt x="1499" y="1249"/>
                  </a:lnTo>
                  <a:lnTo>
                    <a:pt x="1506" y="1274"/>
                  </a:lnTo>
                  <a:lnTo>
                    <a:pt x="1514" y="1299"/>
                  </a:lnTo>
                  <a:lnTo>
                    <a:pt x="1517" y="1323"/>
                  </a:lnTo>
                  <a:lnTo>
                    <a:pt x="1522" y="1349"/>
                  </a:lnTo>
                  <a:lnTo>
                    <a:pt x="1526" y="1376"/>
                  </a:lnTo>
                  <a:lnTo>
                    <a:pt x="1527" y="1404"/>
                  </a:lnTo>
                  <a:lnTo>
                    <a:pt x="1528" y="1430"/>
                  </a:lnTo>
                  <a:lnTo>
                    <a:pt x="1527" y="1471"/>
                  </a:lnTo>
                  <a:lnTo>
                    <a:pt x="1522" y="1510"/>
                  </a:lnTo>
                  <a:lnTo>
                    <a:pt x="1517" y="1547"/>
                  </a:lnTo>
                  <a:lnTo>
                    <a:pt x="1509" y="1583"/>
                  </a:lnTo>
                  <a:lnTo>
                    <a:pt x="1500" y="1617"/>
                  </a:lnTo>
                  <a:lnTo>
                    <a:pt x="1488" y="1652"/>
                  </a:lnTo>
                  <a:lnTo>
                    <a:pt x="1474" y="1684"/>
                  </a:lnTo>
                  <a:lnTo>
                    <a:pt x="1458" y="1715"/>
                  </a:lnTo>
                  <a:lnTo>
                    <a:pt x="1439" y="1745"/>
                  </a:lnTo>
                  <a:lnTo>
                    <a:pt x="1418" y="1774"/>
                  </a:lnTo>
                  <a:lnTo>
                    <a:pt x="1395" y="1803"/>
                  </a:lnTo>
                  <a:lnTo>
                    <a:pt x="1370" y="1829"/>
                  </a:lnTo>
                  <a:lnTo>
                    <a:pt x="1342" y="1855"/>
                  </a:lnTo>
                  <a:lnTo>
                    <a:pt x="1313" y="1879"/>
                  </a:lnTo>
                  <a:lnTo>
                    <a:pt x="1282" y="1902"/>
                  </a:lnTo>
                  <a:lnTo>
                    <a:pt x="1248" y="1924"/>
                  </a:lnTo>
                  <a:lnTo>
                    <a:pt x="1219" y="1939"/>
                  </a:lnTo>
                  <a:lnTo>
                    <a:pt x="1189" y="1955"/>
                  </a:lnTo>
                  <a:lnTo>
                    <a:pt x="1157" y="1970"/>
                  </a:lnTo>
                  <a:lnTo>
                    <a:pt x="1125" y="1984"/>
                  </a:lnTo>
                  <a:lnTo>
                    <a:pt x="1092" y="1995"/>
                  </a:lnTo>
                  <a:lnTo>
                    <a:pt x="1057" y="2007"/>
                  </a:lnTo>
                  <a:lnTo>
                    <a:pt x="1022" y="2017"/>
                  </a:lnTo>
                  <a:lnTo>
                    <a:pt x="986" y="2026"/>
                  </a:lnTo>
                  <a:lnTo>
                    <a:pt x="949" y="2034"/>
                  </a:lnTo>
                  <a:lnTo>
                    <a:pt x="910" y="2041"/>
                  </a:lnTo>
                  <a:lnTo>
                    <a:pt x="869" y="2047"/>
                  </a:lnTo>
                  <a:lnTo>
                    <a:pt x="829" y="2053"/>
                  </a:lnTo>
                  <a:lnTo>
                    <a:pt x="788" y="2055"/>
                  </a:lnTo>
                  <a:lnTo>
                    <a:pt x="745" y="2059"/>
                  </a:lnTo>
                  <a:lnTo>
                    <a:pt x="701" y="2060"/>
                  </a:lnTo>
                  <a:lnTo>
                    <a:pt x="657" y="2060"/>
                  </a:lnTo>
                  <a:lnTo>
                    <a:pt x="581" y="2060"/>
                  </a:lnTo>
                  <a:lnTo>
                    <a:pt x="503" y="2055"/>
                  </a:lnTo>
                  <a:lnTo>
                    <a:pt x="427" y="2049"/>
                  </a:lnTo>
                  <a:lnTo>
                    <a:pt x="349" y="2043"/>
                  </a:lnTo>
                  <a:lnTo>
                    <a:pt x="271" y="2032"/>
                  </a:lnTo>
                  <a:lnTo>
                    <a:pt x="195" y="2019"/>
                  </a:lnTo>
                  <a:lnTo>
                    <a:pt x="118" y="2006"/>
                  </a:lnTo>
                  <a:lnTo>
                    <a:pt x="40" y="19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0" name="Freeform 22">
              <a:extLst>
                <a:ext uri="{FF2B5EF4-FFF2-40B4-BE49-F238E27FC236}">
                  <a16:creationId xmlns:a16="http://schemas.microsoft.com/office/drawing/2014/main" id="{4E46A57A-8A12-4774-B75B-9A3CAA241EF1}"/>
                </a:ext>
              </a:extLst>
            </p:cNvPr>
            <p:cNvSpPr>
              <a:spLocks/>
            </p:cNvSpPr>
            <p:nvPr userDrawn="1"/>
          </p:nvSpPr>
          <p:spPr bwMode="auto">
            <a:xfrm>
              <a:off x="38990588" y="1860551"/>
              <a:ext cx="327025" cy="417513"/>
            </a:xfrm>
            <a:custGeom>
              <a:avLst/>
              <a:gdLst>
                <a:gd name="T0" fmla="*/ 751 w 1441"/>
                <a:gd name="T1" fmla="*/ 4 h 1837"/>
                <a:gd name="T2" fmla="*/ 610 w 1441"/>
                <a:gd name="T3" fmla="*/ 31 h 1837"/>
                <a:gd name="T4" fmla="*/ 483 w 1441"/>
                <a:gd name="T5" fmla="*/ 78 h 1837"/>
                <a:gd name="T6" fmla="*/ 371 w 1441"/>
                <a:gd name="T7" fmla="*/ 145 h 1837"/>
                <a:gd name="T8" fmla="*/ 273 w 1441"/>
                <a:gd name="T9" fmla="*/ 228 h 1837"/>
                <a:gd name="T10" fmla="*/ 190 w 1441"/>
                <a:gd name="T11" fmla="*/ 326 h 1837"/>
                <a:gd name="T12" fmla="*/ 122 w 1441"/>
                <a:gd name="T13" fmla="*/ 436 h 1837"/>
                <a:gd name="T14" fmla="*/ 69 w 1441"/>
                <a:gd name="T15" fmla="*/ 556 h 1837"/>
                <a:gd name="T16" fmla="*/ 30 w 1441"/>
                <a:gd name="T17" fmla="*/ 685 h 1837"/>
                <a:gd name="T18" fmla="*/ 7 w 1441"/>
                <a:gd name="T19" fmla="*/ 821 h 1837"/>
                <a:gd name="T20" fmla="*/ 0 w 1441"/>
                <a:gd name="T21" fmla="*/ 961 h 1837"/>
                <a:gd name="T22" fmla="*/ 6 w 1441"/>
                <a:gd name="T23" fmla="*/ 1102 h 1837"/>
                <a:gd name="T24" fmla="*/ 24 w 1441"/>
                <a:gd name="T25" fmla="*/ 1232 h 1837"/>
                <a:gd name="T26" fmla="*/ 57 w 1441"/>
                <a:gd name="T27" fmla="*/ 1354 h 1837"/>
                <a:gd name="T28" fmla="*/ 104 w 1441"/>
                <a:gd name="T29" fmla="*/ 1465 h 1837"/>
                <a:gd name="T30" fmla="*/ 165 w 1441"/>
                <a:gd name="T31" fmla="*/ 1563 h 1837"/>
                <a:gd name="T32" fmla="*/ 241 w 1441"/>
                <a:gd name="T33" fmla="*/ 1647 h 1837"/>
                <a:gd name="T34" fmla="*/ 333 w 1441"/>
                <a:gd name="T35" fmla="*/ 1717 h 1837"/>
                <a:gd name="T36" fmla="*/ 441 w 1441"/>
                <a:gd name="T37" fmla="*/ 1772 h 1837"/>
                <a:gd name="T38" fmla="*/ 567 w 1441"/>
                <a:gd name="T39" fmla="*/ 1813 h 1837"/>
                <a:gd name="T40" fmla="*/ 710 w 1441"/>
                <a:gd name="T41" fmla="*/ 1834 h 1837"/>
                <a:gd name="T42" fmla="*/ 846 w 1441"/>
                <a:gd name="T43" fmla="*/ 1837 h 1837"/>
                <a:gd name="T44" fmla="*/ 940 w 1441"/>
                <a:gd name="T45" fmla="*/ 1831 h 1837"/>
                <a:gd name="T46" fmla="*/ 1026 w 1441"/>
                <a:gd name="T47" fmla="*/ 1819 h 1837"/>
                <a:gd name="T48" fmla="*/ 1154 w 1441"/>
                <a:gd name="T49" fmla="*/ 1786 h 1837"/>
                <a:gd name="T50" fmla="*/ 1282 w 1441"/>
                <a:gd name="T51" fmla="*/ 1738 h 1837"/>
                <a:gd name="T52" fmla="*/ 1376 w 1441"/>
                <a:gd name="T53" fmla="*/ 1691 h 1837"/>
                <a:gd name="T54" fmla="*/ 1305 w 1441"/>
                <a:gd name="T55" fmla="*/ 1326 h 1837"/>
                <a:gd name="T56" fmla="*/ 1200 w 1441"/>
                <a:gd name="T57" fmla="*/ 1390 h 1837"/>
                <a:gd name="T58" fmla="*/ 1124 w 1441"/>
                <a:gd name="T59" fmla="*/ 1425 h 1837"/>
                <a:gd name="T60" fmla="*/ 1039 w 1441"/>
                <a:gd name="T61" fmla="*/ 1453 h 1837"/>
                <a:gd name="T62" fmla="*/ 944 w 1441"/>
                <a:gd name="T63" fmla="*/ 1470 h 1837"/>
                <a:gd name="T64" fmla="*/ 852 w 1441"/>
                <a:gd name="T65" fmla="*/ 1475 h 1837"/>
                <a:gd name="T66" fmla="*/ 786 w 1441"/>
                <a:gd name="T67" fmla="*/ 1466 h 1837"/>
                <a:gd name="T68" fmla="*/ 727 w 1441"/>
                <a:gd name="T69" fmla="*/ 1452 h 1837"/>
                <a:gd name="T70" fmla="*/ 674 w 1441"/>
                <a:gd name="T71" fmla="*/ 1429 h 1837"/>
                <a:gd name="T72" fmla="*/ 629 w 1441"/>
                <a:gd name="T73" fmla="*/ 1400 h 1837"/>
                <a:gd name="T74" fmla="*/ 590 w 1441"/>
                <a:gd name="T75" fmla="*/ 1367 h 1837"/>
                <a:gd name="T76" fmla="*/ 559 w 1441"/>
                <a:gd name="T77" fmla="*/ 1329 h 1837"/>
                <a:gd name="T78" fmla="*/ 518 w 1441"/>
                <a:gd name="T79" fmla="*/ 1258 h 1837"/>
                <a:gd name="T80" fmla="*/ 489 w 1441"/>
                <a:gd name="T81" fmla="*/ 1166 h 1837"/>
                <a:gd name="T82" fmla="*/ 462 w 1441"/>
                <a:gd name="T83" fmla="*/ 800 h 1837"/>
                <a:gd name="T84" fmla="*/ 480 w 1441"/>
                <a:gd name="T85" fmla="*/ 669 h 1837"/>
                <a:gd name="T86" fmla="*/ 505 w 1441"/>
                <a:gd name="T87" fmla="*/ 587 h 1837"/>
                <a:gd name="T88" fmla="*/ 530 w 1441"/>
                <a:gd name="T89" fmla="*/ 531 h 1837"/>
                <a:gd name="T90" fmla="*/ 561 w 1441"/>
                <a:gd name="T91" fmla="*/ 479 h 1837"/>
                <a:gd name="T92" fmla="*/ 599 w 1441"/>
                <a:gd name="T93" fmla="*/ 433 h 1837"/>
                <a:gd name="T94" fmla="*/ 642 w 1441"/>
                <a:gd name="T95" fmla="*/ 395 h 1837"/>
                <a:gd name="T96" fmla="*/ 692 w 1441"/>
                <a:gd name="T97" fmla="*/ 366 h 1837"/>
                <a:gd name="T98" fmla="*/ 746 w 1441"/>
                <a:gd name="T99" fmla="*/ 344 h 1837"/>
                <a:gd name="T100" fmla="*/ 808 w 1441"/>
                <a:gd name="T101" fmla="*/ 335 h 1837"/>
                <a:gd name="T102" fmla="*/ 852 w 1441"/>
                <a:gd name="T103" fmla="*/ 0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1" h="1837">
                  <a:moveTo>
                    <a:pt x="852" y="0"/>
                  </a:moveTo>
                  <a:lnTo>
                    <a:pt x="800" y="1"/>
                  </a:lnTo>
                  <a:lnTo>
                    <a:pt x="751" y="4"/>
                  </a:lnTo>
                  <a:lnTo>
                    <a:pt x="701" y="11"/>
                  </a:lnTo>
                  <a:lnTo>
                    <a:pt x="656" y="19"/>
                  </a:lnTo>
                  <a:lnTo>
                    <a:pt x="610" y="31"/>
                  </a:lnTo>
                  <a:lnTo>
                    <a:pt x="565" y="46"/>
                  </a:lnTo>
                  <a:lnTo>
                    <a:pt x="523" y="61"/>
                  </a:lnTo>
                  <a:lnTo>
                    <a:pt x="483" y="78"/>
                  </a:lnTo>
                  <a:lnTo>
                    <a:pt x="443" y="99"/>
                  </a:lnTo>
                  <a:lnTo>
                    <a:pt x="406" y="122"/>
                  </a:lnTo>
                  <a:lnTo>
                    <a:pt x="371" y="145"/>
                  </a:lnTo>
                  <a:lnTo>
                    <a:pt x="337" y="170"/>
                  </a:lnTo>
                  <a:lnTo>
                    <a:pt x="303" y="199"/>
                  </a:lnTo>
                  <a:lnTo>
                    <a:pt x="273" y="228"/>
                  </a:lnTo>
                  <a:lnTo>
                    <a:pt x="243" y="259"/>
                  </a:lnTo>
                  <a:lnTo>
                    <a:pt x="215" y="291"/>
                  </a:lnTo>
                  <a:lnTo>
                    <a:pt x="190" y="326"/>
                  </a:lnTo>
                  <a:lnTo>
                    <a:pt x="165" y="361"/>
                  </a:lnTo>
                  <a:lnTo>
                    <a:pt x="142" y="397"/>
                  </a:lnTo>
                  <a:lnTo>
                    <a:pt x="122" y="436"/>
                  </a:lnTo>
                  <a:lnTo>
                    <a:pt x="102" y="474"/>
                  </a:lnTo>
                  <a:lnTo>
                    <a:pt x="85" y="515"/>
                  </a:lnTo>
                  <a:lnTo>
                    <a:pt x="69" y="556"/>
                  </a:lnTo>
                  <a:lnTo>
                    <a:pt x="54" y="598"/>
                  </a:lnTo>
                  <a:lnTo>
                    <a:pt x="41" y="642"/>
                  </a:lnTo>
                  <a:lnTo>
                    <a:pt x="30" y="685"/>
                  </a:lnTo>
                  <a:lnTo>
                    <a:pt x="22" y="730"/>
                  </a:lnTo>
                  <a:lnTo>
                    <a:pt x="12" y="775"/>
                  </a:lnTo>
                  <a:lnTo>
                    <a:pt x="7" y="821"/>
                  </a:lnTo>
                  <a:lnTo>
                    <a:pt x="3" y="868"/>
                  </a:lnTo>
                  <a:lnTo>
                    <a:pt x="0" y="915"/>
                  </a:lnTo>
                  <a:lnTo>
                    <a:pt x="0" y="961"/>
                  </a:lnTo>
                  <a:lnTo>
                    <a:pt x="0" y="1009"/>
                  </a:lnTo>
                  <a:lnTo>
                    <a:pt x="3" y="1055"/>
                  </a:lnTo>
                  <a:lnTo>
                    <a:pt x="6" y="1102"/>
                  </a:lnTo>
                  <a:lnTo>
                    <a:pt x="11" y="1145"/>
                  </a:lnTo>
                  <a:lnTo>
                    <a:pt x="17" y="1190"/>
                  </a:lnTo>
                  <a:lnTo>
                    <a:pt x="24" y="1232"/>
                  </a:lnTo>
                  <a:lnTo>
                    <a:pt x="34" y="1273"/>
                  </a:lnTo>
                  <a:lnTo>
                    <a:pt x="45" y="1315"/>
                  </a:lnTo>
                  <a:lnTo>
                    <a:pt x="57" y="1354"/>
                  </a:lnTo>
                  <a:lnTo>
                    <a:pt x="71" y="1391"/>
                  </a:lnTo>
                  <a:lnTo>
                    <a:pt x="87" y="1429"/>
                  </a:lnTo>
                  <a:lnTo>
                    <a:pt x="104" y="1465"/>
                  </a:lnTo>
                  <a:lnTo>
                    <a:pt x="122" y="1498"/>
                  </a:lnTo>
                  <a:lnTo>
                    <a:pt x="144" y="1530"/>
                  </a:lnTo>
                  <a:lnTo>
                    <a:pt x="165" y="1563"/>
                  </a:lnTo>
                  <a:lnTo>
                    <a:pt x="188" y="1591"/>
                  </a:lnTo>
                  <a:lnTo>
                    <a:pt x="214" y="1620"/>
                  </a:lnTo>
                  <a:lnTo>
                    <a:pt x="241" y="1647"/>
                  </a:lnTo>
                  <a:lnTo>
                    <a:pt x="270" y="1671"/>
                  </a:lnTo>
                  <a:lnTo>
                    <a:pt x="302" y="1696"/>
                  </a:lnTo>
                  <a:lnTo>
                    <a:pt x="333" y="1717"/>
                  </a:lnTo>
                  <a:lnTo>
                    <a:pt x="368" y="1738"/>
                  </a:lnTo>
                  <a:lnTo>
                    <a:pt x="403" y="1756"/>
                  </a:lnTo>
                  <a:lnTo>
                    <a:pt x="441" y="1772"/>
                  </a:lnTo>
                  <a:lnTo>
                    <a:pt x="482" y="1787"/>
                  </a:lnTo>
                  <a:lnTo>
                    <a:pt x="523" y="1801"/>
                  </a:lnTo>
                  <a:lnTo>
                    <a:pt x="567" y="1813"/>
                  </a:lnTo>
                  <a:lnTo>
                    <a:pt x="612" y="1821"/>
                  </a:lnTo>
                  <a:lnTo>
                    <a:pt x="659" y="1828"/>
                  </a:lnTo>
                  <a:lnTo>
                    <a:pt x="710" y="1834"/>
                  </a:lnTo>
                  <a:lnTo>
                    <a:pt x="762" y="1837"/>
                  </a:lnTo>
                  <a:lnTo>
                    <a:pt x="815" y="1837"/>
                  </a:lnTo>
                  <a:lnTo>
                    <a:pt x="846" y="1837"/>
                  </a:lnTo>
                  <a:lnTo>
                    <a:pt x="879" y="1836"/>
                  </a:lnTo>
                  <a:lnTo>
                    <a:pt x="910" y="1834"/>
                  </a:lnTo>
                  <a:lnTo>
                    <a:pt x="940" y="1831"/>
                  </a:lnTo>
                  <a:lnTo>
                    <a:pt x="968" y="1827"/>
                  </a:lnTo>
                  <a:lnTo>
                    <a:pt x="997" y="1822"/>
                  </a:lnTo>
                  <a:lnTo>
                    <a:pt x="1026" y="1819"/>
                  </a:lnTo>
                  <a:lnTo>
                    <a:pt x="1054" y="1813"/>
                  </a:lnTo>
                  <a:lnTo>
                    <a:pt x="1106" y="1799"/>
                  </a:lnTo>
                  <a:lnTo>
                    <a:pt x="1154" y="1786"/>
                  </a:lnTo>
                  <a:lnTo>
                    <a:pt x="1200" y="1770"/>
                  </a:lnTo>
                  <a:lnTo>
                    <a:pt x="1243" y="1755"/>
                  </a:lnTo>
                  <a:lnTo>
                    <a:pt x="1282" y="1738"/>
                  </a:lnTo>
                  <a:lnTo>
                    <a:pt x="1317" y="1722"/>
                  </a:lnTo>
                  <a:lnTo>
                    <a:pt x="1348" y="1706"/>
                  </a:lnTo>
                  <a:lnTo>
                    <a:pt x="1376" y="1691"/>
                  </a:lnTo>
                  <a:lnTo>
                    <a:pt x="1417" y="1664"/>
                  </a:lnTo>
                  <a:lnTo>
                    <a:pt x="1441" y="1646"/>
                  </a:lnTo>
                  <a:lnTo>
                    <a:pt x="1305" y="1326"/>
                  </a:lnTo>
                  <a:lnTo>
                    <a:pt x="1266" y="1353"/>
                  </a:lnTo>
                  <a:lnTo>
                    <a:pt x="1223" y="1377"/>
                  </a:lnTo>
                  <a:lnTo>
                    <a:pt x="1200" y="1390"/>
                  </a:lnTo>
                  <a:lnTo>
                    <a:pt x="1176" y="1402"/>
                  </a:lnTo>
                  <a:lnTo>
                    <a:pt x="1152" y="1414"/>
                  </a:lnTo>
                  <a:lnTo>
                    <a:pt x="1124" y="1425"/>
                  </a:lnTo>
                  <a:lnTo>
                    <a:pt x="1096" y="1436"/>
                  </a:lnTo>
                  <a:lnTo>
                    <a:pt x="1068" y="1445"/>
                  </a:lnTo>
                  <a:lnTo>
                    <a:pt x="1039" y="1453"/>
                  </a:lnTo>
                  <a:lnTo>
                    <a:pt x="1008" y="1460"/>
                  </a:lnTo>
                  <a:lnTo>
                    <a:pt x="978" y="1466"/>
                  </a:lnTo>
                  <a:lnTo>
                    <a:pt x="944" y="1470"/>
                  </a:lnTo>
                  <a:lnTo>
                    <a:pt x="911" y="1473"/>
                  </a:lnTo>
                  <a:lnTo>
                    <a:pt x="877" y="1475"/>
                  </a:lnTo>
                  <a:lnTo>
                    <a:pt x="852" y="1475"/>
                  </a:lnTo>
                  <a:lnTo>
                    <a:pt x="829" y="1472"/>
                  </a:lnTo>
                  <a:lnTo>
                    <a:pt x="808" y="1470"/>
                  </a:lnTo>
                  <a:lnTo>
                    <a:pt x="786" y="1466"/>
                  </a:lnTo>
                  <a:lnTo>
                    <a:pt x="767" y="1461"/>
                  </a:lnTo>
                  <a:lnTo>
                    <a:pt x="746" y="1458"/>
                  </a:lnTo>
                  <a:lnTo>
                    <a:pt x="727" y="1452"/>
                  </a:lnTo>
                  <a:lnTo>
                    <a:pt x="709" y="1445"/>
                  </a:lnTo>
                  <a:lnTo>
                    <a:pt x="692" y="1437"/>
                  </a:lnTo>
                  <a:lnTo>
                    <a:pt x="674" y="1429"/>
                  </a:lnTo>
                  <a:lnTo>
                    <a:pt x="658" y="1420"/>
                  </a:lnTo>
                  <a:lnTo>
                    <a:pt x="644" y="1411"/>
                  </a:lnTo>
                  <a:lnTo>
                    <a:pt x="629" y="1400"/>
                  </a:lnTo>
                  <a:lnTo>
                    <a:pt x="617" y="1390"/>
                  </a:lnTo>
                  <a:lnTo>
                    <a:pt x="604" y="1378"/>
                  </a:lnTo>
                  <a:lnTo>
                    <a:pt x="590" y="1367"/>
                  </a:lnTo>
                  <a:lnTo>
                    <a:pt x="579" y="1354"/>
                  </a:lnTo>
                  <a:lnTo>
                    <a:pt x="569" y="1341"/>
                  </a:lnTo>
                  <a:lnTo>
                    <a:pt x="559" y="1329"/>
                  </a:lnTo>
                  <a:lnTo>
                    <a:pt x="549" y="1315"/>
                  </a:lnTo>
                  <a:lnTo>
                    <a:pt x="531" y="1286"/>
                  </a:lnTo>
                  <a:lnTo>
                    <a:pt x="518" y="1258"/>
                  </a:lnTo>
                  <a:lnTo>
                    <a:pt x="506" y="1227"/>
                  </a:lnTo>
                  <a:lnTo>
                    <a:pt x="496" y="1197"/>
                  </a:lnTo>
                  <a:lnTo>
                    <a:pt x="489" y="1166"/>
                  </a:lnTo>
                  <a:lnTo>
                    <a:pt x="483" y="1136"/>
                  </a:lnTo>
                  <a:lnTo>
                    <a:pt x="565" y="959"/>
                  </a:lnTo>
                  <a:lnTo>
                    <a:pt x="462" y="800"/>
                  </a:lnTo>
                  <a:lnTo>
                    <a:pt x="466" y="757"/>
                  </a:lnTo>
                  <a:lnTo>
                    <a:pt x="471" y="712"/>
                  </a:lnTo>
                  <a:lnTo>
                    <a:pt x="480" y="669"/>
                  </a:lnTo>
                  <a:lnTo>
                    <a:pt x="491" y="627"/>
                  </a:lnTo>
                  <a:lnTo>
                    <a:pt x="497" y="607"/>
                  </a:lnTo>
                  <a:lnTo>
                    <a:pt x="505" y="587"/>
                  </a:lnTo>
                  <a:lnTo>
                    <a:pt x="513" y="568"/>
                  </a:lnTo>
                  <a:lnTo>
                    <a:pt x="522" y="549"/>
                  </a:lnTo>
                  <a:lnTo>
                    <a:pt x="530" y="531"/>
                  </a:lnTo>
                  <a:lnTo>
                    <a:pt x="541" y="512"/>
                  </a:lnTo>
                  <a:lnTo>
                    <a:pt x="551" y="495"/>
                  </a:lnTo>
                  <a:lnTo>
                    <a:pt x="561" y="479"/>
                  </a:lnTo>
                  <a:lnTo>
                    <a:pt x="573" y="463"/>
                  </a:lnTo>
                  <a:lnTo>
                    <a:pt x="587" y="448"/>
                  </a:lnTo>
                  <a:lnTo>
                    <a:pt x="599" y="433"/>
                  </a:lnTo>
                  <a:lnTo>
                    <a:pt x="613" y="420"/>
                  </a:lnTo>
                  <a:lnTo>
                    <a:pt x="628" y="408"/>
                  </a:lnTo>
                  <a:lnTo>
                    <a:pt x="642" y="395"/>
                  </a:lnTo>
                  <a:lnTo>
                    <a:pt x="658" y="385"/>
                  </a:lnTo>
                  <a:lnTo>
                    <a:pt x="674" y="374"/>
                  </a:lnTo>
                  <a:lnTo>
                    <a:pt x="692" y="366"/>
                  </a:lnTo>
                  <a:lnTo>
                    <a:pt x="709" y="357"/>
                  </a:lnTo>
                  <a:lnTo>
                    <a:pt x="727" y="350"/>
                  </a:lnTo>
                  <a:lnTo>
                    <a:pt x="746" y="344"/>
                  </a:lnTo>
                  <a:lnTo>
                    <a:pt x="767" y="340"/>
                  </a:lnTo>
                  <a:lnTo>
                    <a:pt x="786" y="337"/>
                  </a:lnTo>
                  <a:lnTo>
                    <a:pt x="808" y="335"/>
                  </a:lnTo>
                  <a:lnTo>
                    <a:pt x="829" y="334"/>
                  </a:lnTo>
                  <a:lnTo>
                    <a:pt x="917" y="179"/>
                  </a:lnTo>
                  <a:lnTo>
                    <a:pt x="8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1" name="Freeform 23">
              <a:extLst>
                <a:ext uri="{FF2B5EF4-FFF2-40B4-BE49-F238E27FC236}">
                  <a16:creationId xmlns:a16="http://schemas.microsoft.com/office/drawing/2014/main" id="{57FE1DAB-8C95-4BA8-880B-F9380BC46C1E}"/>
                </a:ext>
              </a:extLst>
            </p:cNvPr>
            <p:cNvSpPr>
              <a:spLocks/>
            </p:cNvSpPr>
            <p:nvPr userDrawn="1"/>
          </p:nvSpPr>
          <p:spPr bwMode="auto">
            <a:xfrm>
              <a:off x="39084250" y="1860551"/>
              <a:ext cx="228600" cy="258763"/>
            </a:xfrm>
            <a:custGeom>
              <a:avLst/>
              <a:gdLst>
                <a:gd name="T0" fmla="*/ 147 w 1008"/>
                <a:gd name="T1" fmla="*/ 1132 h 1136"/>
                <a:gd name="T2" fmla="*/ 268 w 1008"/>
                <a:gd name="T3" fmla="*/ 1120 h 1136"/>
                <a:gd name="T4" fmla="*/ 349 w 1008"/>
                <a:gd name="T5" fmla="*/ 1108 h 1136"/>
                <a:gd name="T6" fmla="*/ 430 w 1008"/>
                <a:gd name="T7" fmla="*/ 1093 h 1136"/>
                <a:gd name="T8" fmla="*/ 508 w 1008"/>
                <a:gd name="T9" fmla="*/ 1074 h 1136"/>
                <a:gd name="T10" fmla="*/ 587 w 1008"/>
                <a:gd name="T11" fmla="*/ 1051 h 1136"/>
                <a:gd name="T12" fmla="*/ 658 w 1008"/>
                <a:gd name="T13" fmla="*/ 1021 h 1136"/>
                <a:gd name="T14" fmla="*/ 727 w 1008"/>
                <a:gd name="T15" fmla="*/ 986 h 1136"/>
                <a:gd name="T16" fmla="*/ 791 w 1008"/>
                <a:gd name="T17" fmla="*/ 946 h 1136"/>
                <a:gd name="T18" fmla="*/ 848 w 1008"/>
                <a:gd name="T19" fmla="*/ 899 h 1136"/>
                <a:gd name="T20" fmla="*/ 897 w 1008"/>
                <a:gd name="T21" fmla="*/ 844 h 1136"/>
                <a:gd name="T22" fmla="*/ 938 w 1008"/>
                <a:gd name="T23" fmla="*/ 782 h 1136"/>
                <a:gd name="T24" fmla="*/ 972 w 1008"/>
                <a:gd name="T25" fmla="*/ 712 h 1136"/>
                <a:gd name="T26" fmla="*/ 995 w 1008"/>
                <a:gd name="T27" fmla="*/ 632 h 1136"/>
                <a:gd name="T28" fmla="*/ 1006 w 1008"/>
                <a:gd name="T29" fmla="*/ 547 h 1136"/>
                <a:gd name="T30" fmla="*/ 1006 w 1008"/>
                <a:gd name="T31" fmla="*/ 469 h 1136"/>
                <a:gd name="T32" fmla="*/ 1002 w 1008"/>
                <a:gd name="T33" fmla="*/ 411 h 1136"/>
                <a:gd name="T34" fmla="*/ 991 w 1008"/>
                <a:gd name="T35" fmla="*/ 357 h 1136"/>
                <a:gd name="T36" fmla="*/ 976 w 1008"/>
                <a:gd name="T37" fmla="*/ 306 h 1136"/>
                <a:gd name="T38" fmla="*/ 957 w 1008"/>
                <a:gd name="T39" fmla="*/ 261 h 1136"/>
                <a:gd name="T40" fmla="*/ 933 w 1008"/>
                <a:gd name="T41" fmla="*/ 217 h 1136"/>
                <a:gd name="T42" fmla="*/ 904 w 1008"/>
                <a:gd name="T43" fmla="*/ 179 h 1136"/>
                <a:gd name="T44" fmla="*/ 872 w 1008"/>
                <a:gd name="T45" fmla="*/ 142 h 1136"/>
                <a:gd name="T46" fmla="*/ 834 w 1008"/>
                <a:gd name="T47" fmla="*/ 111 h 1136"/>
                <a:gd name="T48" fmla="*/ 792 w 1008"/>
                <a:gd name="T49" fmla="*/ 84 h 1136"/>
                <a:gd name="T50" fmla="*/ 747 w 1008"/>
                <a:gd name="T51" fmla="*/ 59 h 1136"/>
                <a:gd name="T52" fmla="*/ 699 w 1008"/>
                <a:gd name="T53" fmla="*/ 40 h 1136"/>
                <a:gd name="T54" fmla="*/ 647 w 1008"/>
                <a:gd name="T55" fmla="*/ 24 h 1136"/>
                <a:gd name="T56" fmla="*/ 593 w 1008"/>
                <a:gd name="T57" fmla="*/ 12 h 1136"/>
                <a:gd name="T58" fmla="*/ 534 w 1008"/>
                <a:gd name="T59" fmla="*/ 4 h 1136"/>
                <a:gd name="T60" fmla="*/ 471 w 1008"/>
                <a:gd name="T61" fmla="*/ 0 h 1136"/>
                <a:gd name="T62" fmla="*/ 339 w 1008"/>
                <a:gd name="T63" fmla="*/ 177 h 1136"/>
                <a:gd name="T64" fmla="*/ 435 w 1008"/>
                <a:gd name="T65" fmla="*/ 335 h 1136"/>
                <a:gd name="T66" fmla="*/ 470 w 1008"/>
                <a:gd name="T67" fmla="*/ 341 h 1136"/>
                <a:gd name="T68" fmla="*/ 501 w 1008"/>
                <a:gd name="T69" fmla="*/ 352 h 1136"/>
                <a:gd name="T70" fmla="*/ 530 w 1008"/>
                <a:gd name="T71" fmla="*/ 370 h 1136"/>
                <a:gd name="T72" fmla="*/ 553 w 1008"/>
                <a:gd name="T73" fmla="*/ 391 h 1136"/>
                <a:gd name="T74" fmla="*/ 571 w 1008"/>
                <a:gd name="T75" fmla="*/ 417 h 1136"/>
                <a:gd name="T76" fmla="*/ 582 w 1008"/>
                <a:gd name="T77" fmla="*/ 449 h 1136"/>
                <a:gd name="T78" fmla="*/ 589 w 1008"/>
                <a:gd name="T79" fmla="*/ 484 h 1136"/>
                <a:gd name="T80" fmla="*/ 588 w 1008"/>
                <a:gd name="T81" fmla="*/ 524 h 1136"/>
                <a:gd name="T82" fmla="*/ 582 w 1008"/>
                <a:gd name="T83" fmla="*/ 564 h 1136"/>
                <a:gd name="T84" fmla="*/ 568 w 1008"/>
                <a:gd name="T85" fmla="*/ 600 h 1136"/>
                <a:gd name="T86" fmla="*/ 548 w 1008"/>
                <a:gd name="T87" fmla="*/ 632 h 1136"/>
                <a:gd name="T88" fmla="*/ 523 w 1008"/>
                <a:gd name="T89" fmla="*/ 661 h 1136"/>
                <a:gd name="T90" fmla="*/ 493 w 1008"/>
                <a:gd name="T91" fmla="*/ 688 h 1136"/>
                <a:gd name="T92" fmla="*/ 460 w 1008"/>
                <a:gd name="T93" fmla="*/ 708 h 1136"/>
                <a:gd name="T94" fmla="*/ 423 w 1008"/>
                <a:gd name="T95" fmla="*/ 729 h 1136"/>
                <a:gd name="T96" fmla="*/ 383 w 1008"/>
                <a:gd name="T97" fmla="*/ 745 h 1136"/>
                <a:gd name="T98" fmla="*/ 339 w 1008"/>
                <a:gd name="T99" fmla="*/ 759 h 1136"/>
                <a:gd name="T100" fmla="*/ 273 w 1008"/>
                <a:gd name="T101" fmla="*/ 775 h 1136"/>
                <a:gd name="T102" fmla="*/ 181 w 1008"/>
                <a:gd name="T103" fmla="*/ 790 h 1136"/>
                <a:gd name="T104" fmla="*/ 91 w 1008"/>
                <a:gd name="T105" fmla="*/ 798 h 1136"/>
                <a:gd name="T106" fmla="*/ 0 w 1008"/>
                <a:gd name="T107" fmla="*/ 959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8" h="1136">
                  <a:moveTo>
                    <a:pt x="69" y="1136"/>
                  </a:moveTo>
                  <a:lnTo>
                    <a:pt x="147" y="1132"/>
                  </a:lnTo>
                  <a:lnTo>
                    <a:pt x="228" y="1125"/>
                  </a:lnTo>
                  <a:lnTo>
                    <a:pt x="268" y="1120"/>
                  </a:lnTo>
                  <a:lnTo>
                    <a:pt x="309" y="1114"/>
                  </a:lnTo>
                  <a:lnTo>
                    <a:pt x="349" y="1108"/>
                  </a:lnTo>
                  <a:lnTo>
                    <a:pt x="391" y="1102"/>
                  </a:lnTo>
                  <a:lnTo>
                    <a:pt x="430" y="1093"/>
                  </a:lnTo>
                  <a:lnTo>
                    <a:pt x="470" y="1084"/>
                  </a:lnTo>
                  <a:lnTo>
                    <a:pt x="508" y="1074"/>
                  </a:lnTo>
                  <a:lnTo>
                    <a:pt x="548" y="1062"/>
                  </a:lnTo>
                  <a:lnTo>
                    <a:pt x="587" y="1051"/>
                  </a:lnTo>
                  <a:lnTo>
                    <a:pt x="622" y="1037"/>
                  </a:lnTo>
                  <a:lnTo>
                    <a:pt x="658" y="1021"/>
                  </a:lnTo>
                  <a:lnTo>
                    <a:pt x="694" y="1005"/>
                  </a:lnTo>
                  <a:lnTo>
                    <a:pt x="727" y="986"/>
                  </a:lnTo>
                  <a:lnTo>
                    <a:pt x="759" y="968"/>
                  </a:lnTo>
                  <a:lnTo>
                    <a:pt x="791" y="946"/>
                  </a:lnTo>
                  <a:lnTo>
                    <a:pt x="820" y="923"/>
                  </a:lnTo>
                  <a:lnTo>
                    <a:pt x="848" y="899"/>
                  </a:lnTo>
                  <a:lnTo>
                    <a:pt x="873" y="873"/>
                  </a:lnTo>
                  <a:lnTo>
                    <a:pt x="897" y="844"/>
                  </a:lnTo>
                  <a:lnTo>
                    <a:pt x="919" y="813"/>
                  </a:lnTo>
                  <a:lnTo>
                    <a:pt x="938" y="782"/>
                  </a:lnTo>
                  <a:lnTo>
                    <a:pt x="956" y="748"/>
                  </a:lnTo>
                  <a:lnTo>
                    <a:pt x="972" y="712"/>
                  </a:lnTo>
                  <a:lnTo>
                    <a:pt x="985" y="675"/>
                  </a:lnTo>
                  <a:lnTo>
                    <a:pt x="995" y="632"/>
                  </a:lnTo>
                  <a:lnTo>
                    <a:pt x="1002" y="591"/>
                  </a:lnTo>
                  <a:lnTo>
                    <a:pt x="1006" y="547"/>
                  </a:lnTo>
                  <a:lnTo>
                    <a:pt x="1008" y="499"/>
                  </a:lnTo>
                  <a:lnTo>
                    <a:pt x="1006" y="469"/>
                  </a:lnTo>
                  <a:lnTo>
                    <a:pt x="1005" y="439"/>
                  </a:lnTo>
                  <a:lnTo>
                    <a:pt x="1002" y="411"/>
                  </a:lnTo>
                  <a:lnTo>
                    <a:pt x="997" y="385"/>
                  </a:lnTo>
                  <a:lnTo>
                    <a:pt x="991" y="357"/>
                  </a:lnTo>
                  <a:lnTo>
                    <a:pt x="985" y="333"/>
                  </a:lnTo>
                  <a:lnTo>
                    <a:pt x="976" y="306"/>
                  </a:lnTo>
                  <a:lnTo>
                    <a:pt x="967" y="284"/>
                  </a:lnTo>
                  <a:lnTo>
                    <a:pt x="957" y="261"/>
                  </a:lnTo>
                  <a:lnTo>
                    <a:pt x="945" y="239"/>
                  </a:lnTo>
                  <a:lnTo>
                    <a:pt x="933" y="217"/>
                  </a:lnTo>
                  <a:lnTo>
                    <a:pt x="919" y="198"/>
                  </a:lnTo>
                  <a:lnTo>
                    <a:pt x="904" y="179"/>
                  </a:lnTo>
                  <a:lnTo>
                    <a:pt x="889" y="160"/>
                  </a:lnTo>
                  <a:lnTo>
                    <a:pt x="872" y="142"/>
                  </a:lnTo>
                  <a:lnTo>
                    <a:pt x="852" y="127"/>
                  </a:lnTo>
                  <a:lnTo>
                    <a:pt x="834" y="111"/>
                  </a:lnTo>
                  <a:lnTo>
                    <a:pt x="814" y="97"/>
                  </a:lnTo>
                  <a:lnTo>
                    <a:pt x="792" y="84"/>
                  </a:lnTo>
                  <a:lnTo>
                    <a:pt x="770" y="71"/>
                  </a:lnTo>
                  <a:lnTo>
                    <a:pt x="747" y="59"/>
                  </a:lnTo>
                  <a:lnTo>
                    <a:pt x="724" y="49"/>
                  </a:lnTo>
                  <a:lnTo>
                    <a:pt x="699" y="40"/>
                  </a:lnTo>
                  <a:lnTo>
                    <a:pt x="674" y="31"/>
                  </a:lnTo>
                  <a:lnTo>
                    <a:pt x="647" y="24"/>
                  </a:lnTo>
                  <a:lnTo>
                    <a:pt x="619" y="17"/>
                  </a:lnTo>
                  <a:lnTo>
                    <a:pt x="593" y="12"/>
                  </a:lnTo>
                  <a:lnTo>
                    <a:pt x="563" y="6"/>
                  </a:lnTo>
                  <a:lnTo>
                    <a:pt x="534" y="4"/>
                  </a:lnTo>
                  <a:lnTo>
                    <a:pt x="501" y="1"/>
                  </a:lnTo>
                  <a:lnTo>
                    <a:pt x="471" y="0"/>
                  </a:lnTo>
                  <a:lnTo>
                    <a:pt x="438" y="0"/>
                  </a:lnTo>
                  <a:lnTo>
                    <a:pt x="339" y="177"/>
                  </a:lnTo>
                  <a:lnTo>
                    <a:pt x="415" y="334"/>
                  </a:lnTo>
                  <a:lnTo>
                    <a:pt x="435" y="335"/>
                  </a:lnTo>
                  <a:lnTo>
                    <a:pt x="453" y="337"/>
                  </a:lnTo>
                  <a:lnTo>
                    <a:pt x="470" y="341"/>
                  </a:lnTo>
                  <a:lnTo>
                    <a:pt x="488" y="346"/>
                  </a:lnTo>
                  <a:lnTo>
                    <a:pt x="501" y="352"/>
                  </a:lnTo>
                  <a:lnTo>
                    <a:pt x="516" y="360"/>
                  </a:lnTo>
                  <a:lnTo>
                    <a:pt x="530" y="370"/>
                  </a:lnTo>
                  <a:lnTo>
                    <a:pt x="542" y="380"/>
                  </a:lnTo>
                  <a:lnTo>
                    <a:pt x="553" y="391"/>
                  </a:lnTo>
                  <a:lnTo>
                    <a:pt x="563" y="404"/>
                  </a:lnTo>
                  <a:lnTo>
                    <a:pt x="571" y="417"/>
                  </a:lnTo>
                  <a:lnTo>
                    <a:pt x="578" y="433"/>
                  </a:lnTo>
                  <a:lnTo>
                    <a:pt x="582" y="449"/>
                  </a:lnTo>
                  <a:lnTo>
                    <a:pt x="587" y="466"/>
                  </a:lnTo>
                  <a:lnTo>
                    <a:pt x="589" y="484"/>
                  </a:lnTo>
                  <a:lnTo>
                    <a:pt x="589" y="502"/>
                  </a:lnTo>
                  <a:lnTo>
                    <a:pt x="588" y="524"/>
                  </a:lnTo>
                  <a:lnTo>
                    <a:pt x="587" y="545"/>
                  </a:lnTo>
                  <a:lnTo>
                    <a:pt x="582" y="564"/>
                  </a:lnTo>
                  <a:lnTo>
                    <a:pt x="575" y="583"/>
                  </a:lnTo>
                  <a:lnTo>
                    <a:pt x="568" y="600"/>
                  </a:lnTo>
                  <a:lnTo>
                    <a:pt x="559" y="617"/>
                  </a:lnTo>
                  <a:lnTo>
                    <a:pt x="548" y="632"/>
                  </a:lnTo>
                  <a:lnTo>
                    <a:pt x="536" y="647"/>
                  </a:lnTo>
                  <a:lnTo>
                    <a:pt x="523" y="661"/>
                  </a:lnTo>
                  <a:lnTo>
                    <a:pt x="508" y="675"/>
                  </a:lnTo>
                  <a:lnTo>
                    <a:pt x="493" y="688"/>
                  </a:lnTo>
                  <a:lnTo>
                    <a:pt x="477" y="699"/>
                  </a:lnTo>
                  <a:lnTo>
                    <a:pt x="460" y="708"/>
                  </a:lnTo>
                  <a:lnTo>
                    <a:pt x="441" y="719"/>
                  </a:lnTo>
                  <a:lnTo>
                    <a:pt x="423" y="729"/>
                  </a:lnTo>
                  <a:lnTo>
                    <a:pt x="402" y="737"/>
                  </a:lnTo>
                  <a:lnTo>
                    <a:pt x="383" y="745"/>
                  </a:lnTo>
                  <a:lnTo>
                    <a:pt x="361" y="752"/>
                  </a:lnTo>
                  <a:lnTo>
                    <a:pt x="339" y="759"/>
                  </a:lnTo>
                  <a:lnTo>
                    <a:pt x="318" y="765"/>
                  </a:lnTo>
                  <a:lnTo>
                    <a:pt x="273" y="775"/>
                  </a:lnTo>
                  <a:lnTo>
                    <a:pt x="227" y="783"/>
                  </a:lnTo>
                  <a:lnTo>
                    <a:pt x="181" y="790"/>
                  </a:lnTo>
                  <a:lnTo>
                    <a:pt x="135" y="795"/>
                  </a:lnTo>
                  <a:lnTo>
                    <a:pt x="91" y="798"/>
                  </a:lnTo>
                  <a:lnTo>
                    <a:pt x="48" y="800"/>
                  </a:lnTo>
                  <a:lnTo>
                    <a:pt x="0" y="959"/>
                  </a:lnTo>
                  <a:lnTo>
                    <a:pt x="69" y="1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2" name="Freeform 24">
              <a:extLst>
                <a:ext uri="{FF2B5EF4-FFF2-40B4-BE49-F238E27FC236}">
                  <a16:creationId xmlns:a16="http://schemas.microsoft.com/office/drawing/2014/main" id="{570450B6-1159-4BCD-BEB5-61512194B59E}"/>
                </a:ext>
              </a:extLst>
            </p:cNvPr>
            <p:cNvSpPr>
              <a:spLocks/>
            </p:cNvSpPr>
            <p:nvPr userDrawn="1"/>
          </p:nvSpPr>
          <p:spPr bwMode="auto">
            <a:xfrm>
              <a:off x="41417875" y="1860551"/>
              <a:ext cx="327025" cy="417513"/>
            </a:xfrm>
            <a:custGeom>
              <a:avLst/>
              <a:gdLst>
                <a:gd name="T0" fmla="*/ 751 w 1442"/>
                <a:gd name="T1" fmla="*/ 4 h 1837"/>
                <a:gd name="T2" fmla="*/ 610 w 1442"/>
                <a:gd name="T3" fmla="*/ 31 h 1837"/>
                <a:gd name="T4" fmla="*/ 482 w 1442"/>
                <a:gd name="T5" fmla="*/ 78 h 1837"/>
                <a:gd name="T6" fmla="*/ 370 w 1442"/>
                <a:gd name="T7" fmla="*/ 145 h 1837"/>
                <a:gd name="T8" fmla="*/ 272 w 1442"/>
                <a:gd name="T9" fmla="*/ 228 h 1837"/>
                <a:gd name="T10" fmla="*/ 190 w 1442"/>
                <a:gd name="T11" fmla="*/ 326 h 1837"/>
                <a:gd name="T12" fmla="*/ 121 w 1442"/>
                <a:gd name="T13" fmla="*/ 436 h 1837"/>
                <a:gd name="T14" fmla="*/ 68 w 1442"/>
                <a:gd name="T15" fmla="*/ 556 h 1837"/>
                <a:gd name="T16" fmla="*/ 30 w 1442"/>
                <a:gd name="T17" fmla="*/ 685 h 1837"/>
                <a:gd name="T18" fmla="*/ 7 w 1442"/>
                <a:gd name="T19" fmla="*/ 821 h 1837"/>
                <a:gd name="T20" fmla="*/ 0 w 1442"/>
                <a:gd name="T21" fmla="*/ 961 h 1837"/>
                <a:gd name="T22" fmla="*/ 6 w 1442"/>
                <a:gd name="T23" fmla="*/ 1102 h 1837"/>
                <a:gd name="T24" fmla="*/ 24 w 1442"/>
                <a:gd name="T25" fmla="*/ 1232 h 1837"/>
                <a:gd name="T26" fmla="*/ 57 w 1442"/>
                <a:gd name="T27" fmla="*/ 1354 h 1837"/>
                <a:gd name="T28" fmla="*/ 104 w 1442"/>
                <a:gd name="T29" fmla="*/ 1465 h 1837"/>
                <a:gd name="T30" fmla="*/ 166 w 1442"/>
                <a:gd name="T31" fmla="*/ 1563 h 1837"/>
                <a:gd name="T32" fmla="*/ 242 w 1442"/>
                <a:gd name="T33" fmla="*/ 1647 h 1837"/>
                <a:gd name="T34" fmla="*/ 333 w 1442"/>
                <a:gd name="T35" fmla="*/ 1717 h 1837"/>
                <a:gd name="T36" fmla="*/ 441 w 1442"/>
                <a:gd name="T37" fmla="*/ 1772 h 1837"/>
                <a:gd name="T38" fmla="*/ 566 w 1442"/>
                <a:gd name="T39" fmla="*/ 1813 h 1837"/>
                <a:gd name="T40" fmla="*/ 710 w 1442"/>
                <a:gd name="T41" fmla="*/ 1834 h 1837"/>
                <a:gd name="T42" fmla="*/ 846 w 1442"/>
                <a:gd name="T43" fmla="*/ 1837 h 1837"/>
                <a:gd name="T44" fmla="*/ 938 w 1442"/>
                <a:gd name="T45" fmla="*/ 1831 h 1837"/>
                <a:gd name="T46" fmla="*/ 1025 w 1442"/>
                <a:gd name="T47" fmla="*/ 1819 h 1837"/>
                <a:gd name="T48" fmla="*/ 1154 w 1442"/>
                <a:gd name="T49" fmla="*/ 1786 h 1837"/>
                <a:gd name="T50" fmla="*/ 1281 w 1442"/>
                <a:gd name="T51" fmla="*/ 1738 h 1837"/>
                <a:gd name="T52" fmla="*/ 1374 w 1442"/>
                <a:gd name="T53" fmla="*/ 1691 h 1837"/>
                <a:gd name="T54" fmla="*/ 1304 w 1442"/>
                <a:gd name="T55" fmla="*/ 1326 h 1837"/>
                <a:gd name="T56" fmla="*/ 1200 w 1442"/>
                <a:gd name="T57" fmla="*/ 1390 h 1837"/>
                <a:gd name="T58" fmla="*/ 1124 w 1442"/>
                <a:gd name="T59" fmla="*/ 1425 h 1837"/>
                <a:gd name="T60" fmla="*/ 1038 w 1442"/>
                <a:gd name="T61" fmla="*/ 1453 h 1837"/>
                <a:gd name="T62" fmla="*/ 944 w 1442"/>
                <a:gd name="T63" fmla="*/ 1470 h 1837"/>
                <a:gd name="T64" fmla="*/ 852 w 1442"/>
                <a:gd name="T65" fmla="*/ 1475 h 1837"/>
                <a:gd name="T66" fmla="*/ 786 w 1442"/>
                <a:gd name="T67" fmla="*/ 1466 h 1837"/>
                <a:gd name="T68" fmla="*/ 726 w 1442"/>
                <a:gd name="T69" fmla="*/ 1452 h 1837"/>
                <a:gd name="T70" fmla="*/ 674 w 1442"/>
                <a:gd name="T71" fmla="*/ 1429 h 1837"/>
                <a:gd name="T72" fmla="*/ 629 w 1442"/>
                <a:gd name="T73" fmla="*/ 1400 h 1837"/>
                <a:gd name="T74" fmla="*/ 591 w 1442"/>
                <a:gd name="T75" fmla="*/ 1367 h 1837"/>
                <a:gd name="T76" fmla="*/ 558 w 1442"/>
                <a:gd name="T77" fmla="*/ 1329 h 1837"/>
                <a:gd name="T78" fmla="*/ 518 w 1442"/>
                <a:gd name="T79" fmla="*/ 1258 h 1837"/>
                <a:gd name="T80" fmla="*/ 488 w 1442"/>
                <a:gd name="T81" fmla="*/ 1166 h 1837"/>
                <a:gd name="T82" fmla="*/ 461 w 1442"/>
                <a:gd name="T83" fmla="*/ 800 h 1837"/>
                <a:gd name="T84" fmla="*/ 481 w 1442"/>
                <a:gd name="T85" fmla="*/ 669 h 1837"/>
                <a:gd name="T86" fmla="*/ 505 w 1442"/>
                <a:gd name="T87" fmla="*/ 587 h 1837"/>
                <a:gd name="T88" fmla="*/ 530 w 1442"/>
                <a:gd name="T89" fmla="*/ 531 h 1837"/>
                <a:gd name="T90" fmla="*/ 563 w 1442"/>
                <a:gd name="T91" fmla="*/ 479 h 1837"/>
                <a:gd name="T92" fmla="*/ 599 w 1442"/>
                <a:gd name="T93" fmla="*/ 433 h 1837"/>
                <a:gd name="T94" fmla="*/ 642 w 1442"/>
                <a:gd name="T95" fmla="*/ 395 h 1837"/>
                <a:gd name="T96" fmla="*/ 692 w 1442"/>
                <a:gd name="T97" fmla="*/ 366 h 1837"/>
                <a:gd name="T98" fmla="*/ 746 w 1442"/>
                <a:gd name="T99" fmla="*/ 344 h 1837"/>
                <a:gd name="T100" fmla="*/ 807 w 1442"/>
                <a:gd name="T101" fmla="*/ 335 h 1837"/>
                <a:gd name="T102" fmla="*/ 852 w 1442"/>
                <a:gd name="T103" fmla="*/ 0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2" h="1837">
                  <a:moveTo>
                    <a:pt x="852" y="0"/>
                  </a:moveTo>
                  <a:lnTo>
                    <a:pt x="801" y="1"/>
                  </a:lnTo>
                  <a:lnTo>
                    <a:pt x="751" y="4"/>
                  </a:lnTo>
                  <a:lnTo>
                    <a:pt x="702" y="11"/>
                  </a:lnTo>
                  <a:lnTo>
                    <a:pt x="654" y="19"/>
                  </a:lnTo>
                  <a:lnTo>
                    <a:pt x="610" y="31"/>
                  </a:lnTo>
                  <a:lnTo>
                    <a:pt x="565" y="46"/>
                  </a:lnTo>
                  <a:lnTo>
                    <a:pt x="523" y="61"/>
                  </a:lnTo>
                  <a:lnTo>
                    <a:pt x="482" y="78"/>
                  </a:lnTo>
                  <a:lnTo>
                    <a:pt x="443" y="99"/>
                  </a:lnTo>
                  <a:lnTo>
                    <a:pt x="406" y="122"/>
                  </a:lnTo>
                  <a:lnTo>
                    <a:pt x="370" y="145"/>
                  </a:lnTo>
                  <a:lnTo>
                    <a:pt x="335" y="170"/>
                  </a:lnTo>
                  <a:lnTo>
                    <a:pt x="303" y="199"/>
                  </a:lnTo>
                  <a:lnTo>
                    <a:pt x="272" y="228"/>
                  </a:lnTo>
                  <a:lnTo>
                    <a:pt x="243" y="259"/>
                  </a:lnTo>
                  <a:lnTo>
                    <a:pt x="215" y="291"/>
                  </a:lnTo>
                  <a:lnTo>
                    <a:pt x="190" y="326"/>
                  </a:lnTo>
                  <a:lnTo>
                    <a:pt x="166" y="361"/>
                  </a:lnTo>
                  <a:lnTo>
                    <a:pt x="143" y="397"/>
                  </a:lnTo>
                  <a:lnTo>
                    <a:pt x="121" y="436"/>
                  </a:lnTo>
                  <a:lnTo>
                    <a:pt x="102" y="474"/>
                  </a:lnTo>
                  <a:lnTo>
                    <a:pt x="83" y="515"/>
                  </a:lnTo>
                  <a:lnTo>
                    <a:pt x="68" y="556"/>
                  </a:lnTo>
                  <a:lnTo>
                    <a:pt x="53" y="598"/>
                  </a:lnTo>
                  <a:lnTo>
                    <a:pt x="40" y="642"/>
                  </a:lnTo>
                  <a:lnTo>
                    <a:pt x="30" y="685"/>
                  </a:lnTo>
                  <a:lnTo>
                    <a:pt x="21" y="730"/>
                  </a:lnTo>
                  <a:lnTo>
                    <a:pt x="13" y="775"/>
                  </a:lnTo>
                  <a:lnTo>
                    <a:pt x="7" y="821"/>
                  </a:lnTo>
                  <a:lnTo>
                    <a:pt x="3" y="868"/>
                  </a:lnTo>
                  <a:lnTo>
                    <a:pt x="0" y="915"/>
                  </a:lnTo>
                  <a:lnTo>
                    <a:pt x="0" y="961"/>
                  </a:lnTo>
                  <a:lnTo>
                    <a:pt x="0" y="1009"/>
                  </a:lnTo>
                  <a:lnTo>
                    <a:pt x="1" y="1055"/>
                  </a:lnTo>
                  <a:lnTo>
                    <a:pt x="6" y="1102"/>
                  </a:lnTo>
                  <a:lnTo>
                    <a:pt x="10" y="1145"/>
                  </a:lnTo>
                  <a:lnTo>
                    <a:pt x="17" y="1190"/>
                  </a:lnTo>
                  <a:lnTo>
                    <a:pt x="24" y="1232"/>
                  </a:lnTo>
                  <a:lnTo>
                    <a:pt x="34" y="1273"/>
                  </a:lnTo>
                  <a:lnTo>
                    <a:pt x="45" y="1315"/>
                  </a:lnTo>
                  <a:lnTo>
                    <a:pt x="57" y="1354"/>
                  </a:lnTo>
                  <a:lnTo>
                    <a:pt x="70" y="1391"/>
                  </a:lnTo>
                  <a:lnTo>
                    <a:pt x="86" y="1429"/>
                  </a:lnTo>
                  <a:lnTo>
                    <a:pt x="104" y="1465"/>
                  </a:lnTo>
                  <a:lnTo>
                    <a:pt x="122" y="1498"/>
                  </a:lnTo>
                  <a:lnTo>
                    <a:pt x="143" y="1530"/>
                  </a:lnTo>
                  <a:lnTo>
                    <a:pt x="166" y="1563"/>
                  </a:lnTo>
                  <a:lnTo>
                    <a:pt x="188" y="1591"/>
                  </a:lnTo>
                  <a:lnTo>
                    <a:pt x="214" y="1620"/>
                  </a:lnTo>
                  <a:lnTo>
                    <a:pt x="242" y="1647"/>
                  </a:lnTo>
                  <a:lnTo>
                    <a:pt x="271" y="1671"/>
                  </a:lnTo>
                  <a:lnTo>
                    <a:pt x="301" y="1696"/>
                  </a:lnTo>
                  <a:lnTo>
                    <a:pt x="333" y="1717"/>
                  </a:lnTo>
                  <a:lnTo>
                    <a:pt x="368" y="1738"/>
                  </a:lnTo>
                  <a:lnTo>
                    <a:pt x="403" y="1756"/>
                  </a:lnTo>
                  <a:lnTo>
                    <a:pt x="441" y="1772"/>
                  </a:lnTo>
                  <a:lnTo>
                    <a:pt x="482" y="1787"/>
                  </a:lnTo>
                  <a:lnTo>
                    <a:pt x="523" y="1801"/>
                  </a:lnTo>
                  <a:lnTo>
                    <a:pt x="566" y="1813"/>
                  </a:lnTo>
                  <a:lnTo>
                    <a:pt x="612" y="1821"/>
                  </a:lnTo>
                  <a:lnTo>
                    <a:pt x="659" y="1828"/>
                  </a:lnTo>
                  <a:lnTo>
                    <a:pt x="710" y="1834"/>
                  </a:lnTo>
                  <a:lnTo>
                    <a:pt x="761" y="1837"/>
                  </a:lnTo>
                  <a:lnTo>
                    <a:pt x="815" y="1837"/>
                  </a:lnTo>
                  <a:lnTo>
                    <a:pt x="846" y="1837"/>
                  </a:lnTo>
                  <a:lnTo>
                    <a:pt x="879" y="1836"/>
                  </a:lnTo>
                  <a:lnTo>
                    <a:pt x="908" y="1834"/>
                  </a:lnTo>
                  <a:lnTo>
                    <a:pt x="938" y="1831"/>
                  </a:lnTo>
                  <a:lnTo>
                    <a:pt x="968" y="1827"/>
                  </a:lnTo>
                  <a:lnTo>
                    <a:pt x="997" y="1822"/>
                  </a:lnTo>
                  <a:lnTo>
                    <a:pt x="1025" y="1819"/>
                  </a:lnTo>
                  <a:lnTo>
                    <a:pt x="1053" y="1813"/>
                  </a:lnTo>
                  <a:lnTo>
                    <a:pt x="1106" y="1799"/>
                  </a:lnTo>
                  <a:lnTo>
                    <a:pt x="1154" y="1786"/>
                  </a:lnTo>
                  <a:lnTo>
                    <a:pt x="1200" y="1770"/>
                  </a:lnTo>
                  <a:lnTo>
                    <a:pt x="1242" y="1755"/>
                  </a:lnTo>
                  <a:lnTo>
                    <a:pt x="1281" y="1738"/>
                  </a:lnTo>
                  <a:lnTo>
                    <a:pt x="1317" y="1722"/>
                  </a:lnTo>
                  <a:lnTo>
                    <a:pt x="1349" y="1706"/>
                  </a:lnTo>
                  <a:lnTo>
                    <a:pt x="1374" y="1691"/>
                  </a:lnTo>
                  <a:lnTo>
                    <a:pt x="1417" y="1664"/>
                  </a:lnTo>
                  <a:lnTo>
                    <a:pt x="1442" y="1646"/>
                  </a:lnTo>
                  <a:lnTo>
                    <a:pt x="1304" y="1326"/>
                  </a:lnTo>
                  <a:lnTo>
                    <a:pt x="1266" y="1353"/>
                  </a:lnTo>
                  <a:lnTo>
                    <a:pt x="1223" y="1377"/>
                  </a:lnTo>
                  <a:lnTo>
                    <a:pt x="1200" y="1390"/>
                  </a:lnTo>
                  <a:lnTo>
                    <a:pt x="1176" y="1402"/>
                  </a:lnTo>
                  <a:lnTo>
                    <a:pt x="1150" y="1414"/>
                  </a:lnTo>
                  <a:lnTo>
                    <a:pt x="1124" y="1425"/>
                  </a:lnTo>
                  <a:lnTo>
                    <a:pt x="1096" y="1436"/>
                  </a:lnTo>
                  <a:lnTo>
                    <a:pt x="1068" y="1445"/>
                  </a:lnTo>
                  <a:lnTo>
                    <a:pt x="1038" y="1453"/>
                  </a:lnTo>
                  <a:lnTo>
                    <a:pt x="1008" y="1460"/>
                  </a:lnTo>
                  <a:lnTo>
                    <a:pt x="977" y="1466"/>
                  </a:lnTo>
                  <a:lnTo>
                    <a:pt x="944" y="1470"/>
                  </a:lnTo>
                  <a:lnTo>
                    <a:pt x="910" y="1473"/>
                  </a:lnTo>
                  <a:lnTo>
                    <a:pt x="877" y="1475"/>
                  </a:lnTo>
                  <a:lnTo>
                    <a:pt x="852" y="1475"/>
                  </a:lnTo>
                  <a:lnTo>
                    <a:pt x="829" y="1472"/>
                  </a:lnTo>
                  <a:lnTo>
                    <a:pt x="807" y="1470"/>
                  </a:lnTo>
                  <a:lnTo>
                    <a:pt x="786" y="1466"/>
                  </a:lnTo>
                  <a:lnTo>
                    <a:pt x="764" y="1461"/>
                  </a:lnTo>
                  <a:lnTo>
                    <a:pt x="746" y="1458"/>
                  </a:lnTo>
                  <a:lnTo>
                    <a:pt x="726" y="1452"/>
                  </a:lnTo>
                  <a:lnTo>
                    <a:pt x="709" y="1445"/>
                  </a:lnTo>
                  <a:lnTo>
                    <a:pt x="692" y="1437"/>
                  </a:lnTo>
                  <a:lnTo>
                    <a:pt x="674" y="1429"/>
                  </a:lnTo>
                  <a:lnTo>
                    <a:pt x="658" y="1420"/>
                  </a:lnTo>
                  <a:lnTo>
                    <a:pt x="644" y="1411"/>
                  </a:lnTo>
                  <a:lnTo>
                    <a:pt x="629" y="1400"/>
                  </a:lnTo>
                  <a:lnTo>
                    <a:pt x="616" y="1390"/>
                  </a:lnTo>
                  <a:lnTo>
                    <a:pt x="602" y="1378"/>
                  </a:lnTo>
                  <a:lnTo>
                    <a:pt x="591" y="1367"/>
                  </a:lnTo>
                  <a:lnTo>
                    <a:pt x="580" y="1354"/>
                  </a:lnTo>
                  <a:lnTo>
                    <a:pt x="568" y="1341"/>
                  </a:lnTo>
                  <a:lnTo>
                    <a:pt x="558" y="1329"/>
                  </a:lnTo>
                  <a:lnTo>
                    <a:pt x="549" y="1315"/>
                  </a:lnTo>
                  <a:lnTo>
                    <a:pt x="531" y="1286"/>
                  </a:lnTo>
                  <a:lnTo>
                    <a:pt x="518" y="1258"/>
                  </a:lnTo>
                  <a:lnTo>
                    <a:pt x="505" y="1227"/>
                  </a:lnTo>
                  <a:lnTo>
                    <a:pt x="496" y="1197"/>
                  </a:lnTo>
                  <a:lnTo>
                    <a:pt x="488" y="1166"/>
                  </a:lnTo>
                  <a:lnTo>
                    <a:pt x="483" y="1136"/>
                  </a:lnTo>
                  <a:lnTo>
                    <a:pt x="565" y="959"/>
                  </a:lnTo>
                  <a:lnTo>
                    <a:pt x="461" y="800"/>
                  </a:lnTo>
                  <a:lnTo>
                    <a:pt x="466" y="757"/>
                  </a:lnTo>
                  <a:lnTo>
                    <a:pt x="471" y="712"/>
                  </a:lnTo>
                  <a:lnTo>
                    <a:pt x="481" y="669"/>
                  </a:lnTo>
                  <a:lnTo>
                    <a:pt x="490" y="627"/>
                  </a:lnTo>
                  <a:lnTo>
                    <a:pt x="497" y="607"/>
                  </a:lnTo>
                  <a:lnTo>
                    <a:pt x="505" y="587"/>
                  </a:lnTo>
                  <a:lnTo>
                    <a:pt x="512" y="568"/>
                  </a:lnTo>
                  <a:lnTo>
                    <a:pt x="520" y="549"/>
                  </a:lnTo>
                  <a:lnTo>
                    <a:pt x="530" y="531"/>
                  </a:lnTo>
                  <a:lnTo>
                    <a:pt x="541" y="512"/>
                  </a:lnTo>
                  <a:lnTo>
                    <a:pt x="551" y="495"/>
                  </a:lnTo>
                  <a:lnTo>
                    <a:pt x="563" y="479"/>
                  </a:lnTo>
                  <a:lnTo>
                    <a:pt x="574" y="463"/>
                  </a:lnTo>
                  <a:lnTo>
                    <a:pt x="587" y="448"/>
                  </a:lnTo>
                  <a:lnTo>
                    <a:pt x="599" y="433"/>
                  </a:lnTo>
                  <a:lnTo>
                    <a:pt x="612" y="420"/>
                  </a:lnTo>
                  <a:lnTo>
                    <a:pt x="627" y="408"/>
                  </a:lnTo>
                  <a:lnTo>
                    <a:pt x="642" y="395"/>
                  </a:lnTo>
                  <a:lnTo>
                    <a:pt x="658" y="385"/>
                  </a:lnTo>
                  <a:lnTo>
                    <a:pt x="674" y="374"/>
                  </a:lnTo>
                  <a:lnTo>
                    <a:pt x="692" y="366"/>
                  </a:lnTo>
                  <a:lnTo>
                    <a:pt x="709" y="357"/>
                  </a:lnTo>
                  <a:lnTo>
                    <a:pt x="727" y="350"/>
                  </a:lnTo>
                  <a:lnTo>
                    <a:pt x="746" y="344"/>
                  </a:lnTo>
                  <a:lnTo>
                    <a:pt x="767" y="340"/>
                  </a:lnTo>
                  <a:lnTo>
                    <a:pt x="786" y="337"/>
                  </a:lnTo>
                  <a:lnTo>
                    <a:pt x="807" y="335"/>
                  </a:lnTo>
                  <a:lnTo>
                    <a:pt x="828" y="334"/>
                  </a:lnTo>
                  <a:lnTo>
                    <a:pt x="918" y="179"/>
                  </a:lnTo>
                  <a:lnTo>
                    <a:pt x="8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3" name="Freeform 25">
              <a:extLst>
                <a:ext uri="{FF2B5EF4-FFF2-40B4-BE49-F238E27FC236}">
                  <a16:creationId xmlns:a16="http://schemas.microsoft.com/office/drawing/2014/main" id="{2D4D1B67-2092-4A30-9ADF-C512FE6FE135}"/>
                </a:ext>
              </a:extLst>
            </p:cNvPr>
            <p:cNvSpPr>
              <a:spLocks/>
            </p:cNvSpPr>
            <p:nvPr userDrawn="1"/>
          </p:nvSpPr>
          <p:spPr bwMode="auto">
            <a:xfrm>
              <a:off x="41511538" y="1860551"/>
              <a:ext cx="228600" cy="258763"/>
            </a:xfrm>
            <a:custGeom>
              <a:avLst/>
              <a:gdLst>
                <a:gd name="T0" fmla="*/ 146 w 1008"/>
                <a:gd name="T1" fmla="*/ 1132 h 1136"/>
                <a:gd name="T2" fmla="*/ 268 w 1008"/>
                <a:gd name="T3" fmla="*/ 1120 h 1136"/>
                <a:gd name="T4" fmla="*/ 349 w 1008"/>
                <a:gd name="T5" fmla="*/ 1108 h 1136"/>
                <a:gd name="T6" fmla="*/ 430 w 1008"/>
                <a:gd name="T7" fmla="*/ 1093 h 1136"/>
                <a:gd name="T8" fmla="*/ 509 w 1008"/>
                <a:gd name="T9" fmla="*/ 1074 h 1136"/>
                <a:gd name="T10" fmla="*/ 586 w 1008"/>
                <a:gd name="T11" fmla="*/ 1051 h 1136"/>
                <a:gd name="T12" fmla="*/ 658 w 1008"/>
                <a:gd name="T13" fmla="*/ 1021 h 1136"/>
                <a:gd name="T14" fmla="*/ 727 w 1008"/>
                <a:gd name="T15" fmla="*/ 986 h 1136"/>
                <a:gd name="T16" fmla="*/ 791 w 1008"/>
                <a:gd name="T17" fmla="*/ 946 h 1136"/>
                <a:gd name="T18" fmla="*/ 846 w 1008"/>
                <a:gd name="T19" fmla="*/ 899 h 1136"/>
                <a:gd name="T20" fmla="*/ 897 w 1008"/>
                <a:gd name="T21" fmla="*/ 844 h 1136"/>
                <a:gd name="T22" fmla="*/ 938 w 1008"/>
                <a:gd name="T23" fmla="*/ 782 h 1136"/>
                <a:gd name="T24" fmla="*/ 972 w 1008"/>
                <a:gd name="T25" fmla="*/ 712 h 1136"/>
                <a:gd name="T26" fmla="*/ 994 w 1008"/>
                <a:gd name="T27" fmla="*/ 632 h 1136"/>
                <a:gd name="T28" fmla="*/ 1005 w 1008"/>
                <a:gd name="T29" fmla="*/ 547 h 1136"/>
                <a:gd name="T30" fmla="*/ 1006 w 1008"/>
                <a:gd name="T31" fmla="*/ 469 h 1136"/>
                <a:gd name="T32" fmla="*/ 1002 w 1008"/>
                <a:gd name="T33" fmla="*/ 411 h 1136"/>
                <a:gd name="T34" fmla="*/ 990 w 1008"/>
                <a:gd name="T35" fmla="*/ 357 h 1136"/>
                <a:gd name="T36" fmla="*/ 977 w 1008"/>
                <a:gd name="T37" fmla="*/ 306 h 1136"/>
                <a:gd name="T38" fmla="*/ 956 w 1008"/>
                <a:gd name="T39" fmla="*/ 261 h 1136"/>
                <a:gd name="T40" fmla="*/ 932 w 1008"/>
                <a:gd name="T41" fmla="*/ 217 h 1136"/>
                <a:gd name="T42" fmla="*/ 903 w 1008"/>
                <a:gd name="T43" fmla="*/ 179 h 1136"/>
                <a:gd name="T44" fmla="*/ 872 w 1008"/>
                <a:gd name="T45" fmla="*/ 142 h 1136"/>
                <a:gd name="T46" fmla="*/ 834 w 1008"/>
                <a:gd name="T47" fmla="*/ 111 h 1136"/>
                <a:gd name="T48" fmla="*/ 792 w 1008"/>
                <a:gd name="T49" fmla="*/ 84 h 1136"/>
                <a:gd name="T50" fmla="*/ 747 w 1008"/>
                <a:gd name="T51" fmla="*/ 59 h 1136"/>
                <a:gd name="T52" fmla="*/ 699 w 1008"/>
                <a:gd name="T53" fmla="*/ 40 h 1136"/>
                <a:gd name="T54" fmla="*/ 647 w 1008"/>
                <a:gd name="T55" fmla="*/ 24 h 1136"/>
                <a:gd name="T56" fmla="*/ 591 w 1008"/>
                <a:gd name="T57" fmla="*/ 12 h 1136"/>
                <a:gd name="T58" fmla="*/ 531 w 1008"/>
                <a:gd name="T59" fmla="*/ 4 h 1136"/>
                <a:gd name="T60" fmla="*/ 470 w 1008"/>
                <a:gd name="T61" fmla="*/ 0 h 1136"/>
                <a:gd name="T62" fmla="*/ 339 w 1008"/>
                <a:gd name="T63" fmla="*/ 177 h 1136"/>
                <a:gd name="T64" fmla="*/ 435 w 1008"/>
                <a:gd name="T65" fmla="*/ 335 h 1136"/>
                <a:gd name="T66" fmla="*/ 470 w 1008"/>
                <a:gd name="T67" fmla="*/ 341 h 1136"/>
                <a:gd name="T68" fmla="*/ 501 w 1008"/>
                <a:gd name="T69" fmla="*/ 352 h 1136"/>
                <a:gd name="T70" fmla="*/ 529 w 1008"/>
                <a:gd name="T71" fmla="*/ 370 h 1136"/>
                <a:gd name="T72" fmla="*/ 552 w 1008"/>
                <a:gd name="T73" fmla="*/ 391 h 1136"/>
                <a:gd name="T74" fmla="*/ 569 w 1008"/>
                <a:gd name="T75" fmla="*/ 417 h 1136"/>
                <a:gd name="T76" fmla="*/ 582 w 1008"/>
                <a:gd name="T77" fmla="*/ 449 h 1136"/>
                <a:gd name="T78" fmla="*/ 588 w 1008"/>
                <a:gd name="T79" fmla="*/ 484 h 1136"/>
                <a:gd name="T80" fmla="*/ 588 w 1008"/>
                <a:gd name="T81" fmla="*/ 524 h 1136"/>
                <a:gd name="T82" fmla="*/ 581 w 1008"/>
                <a:gd name="T83" fmla="*/ 564 h 1136"/>
                <a:gd name="T84" fmla="*/ 568 w 1008"/>
                <a:gd name="T85" fmla="*/ 600 h 1136"/>
                <a:gd name="T86" fmla="*/ 548 w 1008"/>
                <a:gd name="T87" fmla="*/ 632 h 1136"/>
                <a:gd name="T88" fmla="*/ 523 w 1008"/>
                <a:gd name="T89" fmla="*/ 661 h 1136"/>
                <a:gd name="T90" fmla="*/ 493 w 1008"/>
                <a:gd name="T91" fmla="*/ 688 h 1136"/>
                <a:gd name="T92" fmla="*/ 459 w 1008"/>
                <a:gd name="T93" fmla="*/ 708 h 1136"/>
                <a:gd name="T94" fmla="*/ 421 w 1008"/>
                <a:gd name="T95" fmla="*/ 729 h 1136"/>
                <a:gd name="T96" fmla="*/ 381 w 1008"/>
                <a:gd name="T97" fmla="*/ 745 h 1136"/>
                <a:gd name="T98" fmla="*/ 339 w 1008"/>
                <a:gd name="T99" fmla="*/ 759 h 1136"/>
                <a:gd name="T100" fmla="*/ 272 w 1008"/>
                <a:gd name="T101" fmla="*/ 775 h 1136"/>
                <a:gd name="T102" fmla="*/ 180 w 1008"/>
                <a:gd name="T103" fmla="*/ 790 h 1136"/>
                <a:gd name="T104" fmla="*/ 91 w 1008"/>
                <a:gd name="T105" fmla="*/ 798 h 1136"/>
                <a:gd name="T106" fmla="*/ 0 w 1008"/>
                <a:gd name="T107" fmla="*/ 959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8" h="1136">
                  <a:moveTo>
                    <a:pt x="69" y="1136"/>
                  </a:moveTo>
                  <a:lnTo>
                    <a:pt x="146" y="1132"/>
                  </a:lnTo>
                  <a:lnTo>
                    <a:pt x="227" y="1125"/>
                  </a:lnTo>
                  <a:lnTo>
                    <a:pt x="268" y="1120"/>
                  </a:lnTo>
                  <a:lnTo>
                    <a:pt x="309" y="1114"/>
                  </a:lnTo>
                  <a:lnTo>
                    <a:pt x="349" y="1108"/>
                  </a:lnTo>
                  <a:lnTo>
                    <a:pt x="390" y="1102"/>
                  </a:lnTo>
                  <a:lnTo>
                    <a:pt x="430" y="1093"/>
                  </a:lnTo>
                  <a:lnTo>
                    <a:pt x="470" y="1084"/>
                  </a:lnTo>
                  <a:lnTo>
                    <a:pt x="509" y="1074"/>
                  </a:lnTo>
                  <a:lnTo>
                    <a:pt x="548" y="1062"/>
                  </a:lnTo>
                  <a:lnTo>
                    <a:pt x="586" y="1051"/>
                  </a:lnTo>
                  <a:lnTo>
                    <a:pt x="622" y="1037"/>
                  </a:lnTo>
                  <a:lnTo>
                    <a:pt x="658" y="1021"/>
                  </a:lnTo>
                  <a:lnTo>
                    <a:pt x="693" y="1005"/>
                  </a:lnTo>
                  <a:lnTo>
                    <a:pt x="727" y="986"/>
                  </a:lnTo>
                  <a:lnTo>
                    <a:pt x="759" y="968"/>
                  </a:lnTo>
                  <a:lnTo>
                    <a:pt x="791" y="946"/>
                  </a:lnTo>
                  <a:lnTo>
                    <a:pt x="820" y="923"/>
                  </a:lnTo>
                  <a:lnTo>
                    <a:pt x="846" y="899"/>
                  </a:lnTo>
                  <a:lnTo>
                    <a:pt x="873" y="873"/>
                  </a:lnTo>
                  <a:lnTo>
                    <a:pt x="897" y="844"/>
                  </a:lnTo>
                  <a:lnTo>
                    <a:pt x="919" y="813"/>
                  </a:lnTo>
                  <a:lnTo>
                    <a:pt x="938" y="782"/>
                  </a:lnTo>
                  <a:lnTo>
                    <a:pt x="956" y="748"/>
                  </a:lnTo>
                  <a:lnTo>
                    <a:pt x="972" y="712"/>
                  </a:lnTo>
                  <a:lnTo>
                    <a:pt x="983" y="675"/>
                  </a:lnTo>
                  <a:lnTo>
                    <a:pt x="994" y="632"/>
                  </a:lnTo>
                  <a:lnTo>
                    <a:pt x="1001" y="591"/>
                  </a:lnTo>
                  <a:lnTo>
                    <a:pt x="1005" y="547"/>
                  </a:lnTo>
                  <a:lnTo>
                    <a:pt x="1008" y="499"/>
                  </a:lnTo>
                  <a:lnTo>
                    <a:pt x="1006" y="469"/>
                  </a:lnTo>
                  <a:lnTo>
                    <a:pt x="1005" y="439"/>
                  </a:lnTo>
                  <a:lnTo>
                    <a:pt x="1002" y="411"/>
                  </a:lnTo>
                  <a:lnTo>
                    <a:pt x="996" y="385"/>
                  </a:lnTo>
                  <a:lnTo>
                    <a:pt x="990" y="357"/>
                  </a:lnTo>
                  <a:lnTo>
                    <a:pt x="985" y="333"/>
                  </a:lnTo>
                  <a:lnTo>
                    <a:pt x="977" y="306"/>
                  </a:lnTo>
                  <a:lnTo>
                    <a:pt x="967" y="284"/>
                  </a:lnTo>
                  <a:lnTo>
                    <a:pt x="956" y="261"/>
                  </a:lnTo>
                  <a:lnTo>
                    <a:pt x="944" y="239"/>
                  </a:lnTo>
                  <a:lnTo>
                    <a:pt x="932" y="217"/>
                  </a:lnTo>
                  <a:lnTo>
                    <a:pt x="919" y="198"/>
                  </a:lnTo>
                  <a:lnTo>
                    <a:pt x="903" y="179"/>
                  </a:lnTo>
                  <a:lnTo>
                    <a:pt x="887" y="160"/>
                  </a:lnTo>
                  <a:lnTo>
                    <a:pt x="872" y="142"/>
                  </a:lnTo>
                  <a:lnTo>
                    <a:pt x="852" y="127"/>
                  </a:lnTo>
                  <a:lnTo>
                    <a:pt x="834" y="111"/>
                  </a:lnTo>
                  <a:lnTo>
                    <a:pt x="814" y="97"/>
                  </a:lnTo>
                  <a:lnTo>
                    <a:pt x="792" y="84"/>
                  </a:lnTo>
                  <a:lnTo>
                    <a:pt x="770" y="71"/>
                  </a:lnTo>
                  <a:lnTo>
                    <a:pt x="747" y="59"/>
                  </a:lnTo>
                  <a:lnTo>
                    <a:pt x="723" y="49"/>
                  </a:lnTo>
                  <a:lnTo>
                    <a:pt x="699" y="40"/>
                  </a:lnTo>
                  <a:lnTo>
                    <a:pt x="673" y="31"/>
                  </a:lnTo>
                  <a:lnTo>
                    <a:pt x="647" y="24"/>
                  </a:lnTo>
                  <a:lnTo>
                    <a:pt x="619" y="17"/>
                  </a:lnTo>
                  <a:lnTo>
                    <a:pt x="591" y="12"/>
                  </a:lnTo>
                  <a:lnTo>
                    <a:pt x="563" y="6"/>
                  </a:lnTo>
                  <a:lnTo>
                    <a:pt x="531" y="4"/>
                  </a:lnTo>
                  <a:lnTo>
                    <a:pt x="501" y="1"/>
                  </a:lnTo>
                  <a:lnTo>
                    <a:pt x="470" y="0"/>
                  </a:lnTo>
                  <a:lnTo>
                    <a:pt x="438" y="0"/>
                  </a:lnTo>
                  <a:lnTo>
                    <a:pt x="339" y="177"/>
                  </a:lnTo>
                  <a:lnTo>
                    <a:pt x="414" y="334"/>
                  </a:lnTo>
                  <a:lnTo>
                    <a:pt x="435" y="335"/>
                  </a:lnTo>
                  <a:lnTo>
                    <a:pt x="453" y="337"/>
                  </a:lnTo>
                  <a:lnTo>
                    <a:pt x="470" y="341"/>
                  </a:lnTo>
                  <a:lnTo>
                    <a:pt x="486" y="346"/>
                  </a:lnTo>
                  <a:lnTo>
                    <a:pt x="501" y="352"/>
                  </a:lnTo>
                  <a:lnTo>
                    <a:pt x="516" y="360"/>
                  </a:lnTo>
                  <a:lnTo>
                    <a:pt x="529" y="370"/>
                  </a:lnTo>
                  <a:lnTo>
                    <a:pt x="542" y="380"/>
                  </a:lnTo>
                  <a:lnTo>
                    <a:pt x="552" y="391"/>
                  </a:lnTo>
                  <a:lnTo>
                    <a:pt x="563" y="404"/>
                  </a:lnTo>
                  <a:lnTo>
                    <a:pt x="569" y="417"/>
                  </a:lnTo>
                  <a:lnTo>
                    <a:pt x="576" y="433"/>
                  </a:lnTo>
                  <a:lnTo>
                    <a:pt x="582" y="449"/>
                  </a:lnTo>
                  <a:lnTo>
                    <a:pt x="587" y="466"/>
                  </a:lnTo>
                  <a:lnTo>
                    <a:pt x="588" y="484"/>
                  </a:lnTo>
                  <a:lnTo>
                    <a:pt x="589" y="502"/>
                  </a:lnTo>
                  <a:lnTo>
                    <a:pt x="588" y="524"/>
                  </a:lnTo>
                  <a:lnTo>
                    <a:pt x="586" y="545"/>
                  </a:lnTo>
                  <a:lnTo>
                    <a:pt x="581" y="564"/>
                  </a:lnTo>
                  <a:lnTo>
                    <a:pt x="575" y="583"/>
                  </a:lnTo>
                  <a:lnTo>
                    <a:pt x="568" y="600"/>
                  </a:lnTo>
                  <a:lnTo>
                    <a:pt x="558" y="617"/>
                  </a:lnTo>
                  <a:lnTo>
                    <a:pt x="548" y="632"/>
                  </a:lnTo>
                  <a:lnTo>
                    <a:pt x="536" y="647"/>
                  </a:lnTo>
                  <a:lnTo>
                    <a:pt x="523" y="661"/>
                  </a:lnTo>
                  <a:lnTo>
                    <a:pt x="509" y="675"/>
                  </a:lnTo>
                  <a:lnTo>
                    <a:pt x="493" y="688"/>
                  </a:lnTo>
                  <a:lnTo>
                    <a:pt x="476" y="699"/>
                  </a:lnTo>
                  <a:lnTo>
                    <a:pt x="459" y="708"/>
                  </a:lnTo>
                  <a:lnTo>
                    <a:pt x="441" y="719"/>
                  </a:lnTo>
                  <a:lnTo>
                    <a:pt x="421" y="729"/>
                  </a:lnTo>
                  <a:lnTo>
                    <a:pt x="402" y="737"/>
                  </a:lnTo>
                  <a:lnTo>
                    <a:pt x="381" y="745"/>
                  </a:lnTo>
                  <a:lnTo>
                    <a:pt x="361" y="752"/>
                  </a:lnTo>
                  <a:lnTo>
                    <a:pt x="339" y="759"/>
                  </a:lnTo>
                  <a:lnTo>
                    <a:pt x="316" y="765"/>
                  </a:lnTo>
                  <a:lnTo>
                    <a:pt x="272" y="775"/>
                  </a:lnTo>
                  <a:lnTo>
                    <a:pt x="226" y="783"/>
                  </a:lnTo>
                  <a:lnTo>
                    <a:pt x="180" y="790"/>
                  </a:lnTo>
                  <a:lnTo>
                    <a:pt x="135" y="795"/>
                  </a:lnTo>
                  <a:lnTo>
                    <a:pt x="91" y="798"/>
                  </a:lnTo>
                  <a:lnTo>
                    <a:pt x="47" y="800"/>
                  </a:lnTo>
                  <a:lnTo>
                    <a:pt x="0" y="959"/>
                  </a:lnTo>
                  <a:lnTo>
                    <a:pt x="69" y="1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4" name="Freeform 26">
              <a:extLst>
                <a:ext uri="{FF2B5EF4-FFF2-40B4-BE49-F238E27FC236}">
                  <a16:creationId xmlns:a16="http://schemas.microsoft.com/office/drawing/2014/main" id="{62A526A7-5DD6-4F63-AE95-C0625CB12548}"/>
                </a:ext>
              </a:extLst>
            </p:cNvPr>
            <p:cNvSpPr>
              <a:spLocks/>
            </p:cNvSpPr>
            <p:nvPr userDrawn="1"/>
          </p:nvSpPr>
          <p:spPr bwMode="auto">
            <a:xfrm>
              <a:off x="41794113" y="1860551"/>
              <a:ext cx="327025" cy="417513"/>
            </a:xfrm>
            <a:custGeom>
              <a:avLst/>
              <a:gdLst>
                <a:gd name="T0" fmla="*/ 752 w 1444"/>
                <a:gd name="T1" fmla="*/ 4 h 1837"/>
                <a:gd name="T2" fmla="*/ 610 w 1444"/>
                <a:gd name="T3" fmla="*/ 31 h 1837"/>
                <a:gd name="T4" fmla="*/ 484 w 1444"/>
                <a:gd name="T5" fmla="*/ 78 h 1837"/>
                <a:gd name="T6" fmla="*/ 372 w 1444"/>
                <a:gd name="T7" fmla="*/ 145 h 1837"/>
                <a:gd name="T8" fmla="*/ 274 w 1444"/>
                <a:gd name="T9" fmla="*/ 228 h 1837"/>
                <a:gd name="T10" fmla="*/ 191 w 1444"/>
                <a:gd name="T11" fmla="*/ 326 h 1837"/>
                <a:gd name="T12" fmla="*/ 123 w 1444"/>
                <a:gd name="T13" fmla="*/ 436 h 1837"/>
                <a:gd name="T14" fmla="*/ 70 w 1444"/>
                <a:gd name="T15" fmla="*/ 556 h 1837"/>
                <a:gd name="T16" fmla="*/ 31 w 1444"/>
                <a:gd name="T17" fmla="*/ 685 h 1837"/>
                <a:gd name="T18" fmla="*/ 10 w 1444"/>
                <a:gd name="T19" fmla="*/ 821 h 1837"/>
                <a:gd name="T20" fmla="*/ 0 w 1444"/>
                <a:gd name="T21" fmla="*/ 961 h 1837"/>
                <a:gd name="T22" fmla="*/ 7 w 1444"/>
                <a:gd name="T23" fmla="*/ 1102 h 1837"/>
                <a:gd name="T24" fmla="*/ 26 w 1444"/>
                <a:gd name="T25" fmla="*/ 1232 h 1837"/>
                <a:gd name="T26" fmla="*/ 59 w 1444"/>
                <a:gd name="T27" fmla="*/ 1354 h 1837"/>
                <a:gd name="T28" fmla="*/ 105 w 1444"/>
                <a:gd name="T29" fmla="*/ 1465 h 1837"/>
                <a:gd name="T30" fmla="*/ 168 w 1444"/>
                <a:gd name="T31" fmla="*/ 1563 h 1837"/>
                <a:gd name="T32" fmla="*/ 244 w 1444"/>
                <a:gd name="T33" fmla="*/ 1647 h 1837"/>
                <a:gd name="T34" fmla="*/ 336 w 1444"/>
                <a:gd name="T35" fmla="*/ 1717 h 1837"/>
                <a:gd name="T36" fmla="*/ 443 w 1444"/>
                <a:gd name="T37" fmla="*/ 1772 h 1837"/>
                <a:gd name="T38" fmla="*/ 568 w 1444"/>
                <a:gd name="T39" fmla="*/ 1813 h 1837"/>
                <a:gd name="T40" fmla="*/ 711 w 1444"/>
                <a:gd name="T41" fmla="*/ 1834 h 1837"/>
                <a:gd name="T42" fmla="*/ 849 w 1444"/>
                <a:gd name="T43" fmla="*/ 1837 h 1837"/>
                <a:gd name="T44" fmla="*/ 940 w 1444"/>
                <a:gd name="T45" fmla="*/ 1831 h 1837"/>
                <a:gd name="T46" fmla="*/ 1027 w 1444"/>
                <a:gd name="T47" fmla="*/ 1819 h 1837"/>
                <a:gd name="T48" fmla="*/ 1156 w 1444"/>
                <a:gd name="T49" fmla="*/ 1786 h 1837"/>
                <a:gd name="T50" fmla="*/ 1283 w 1444"/>
                <a:gd name="T51" fmla="*/ 1738 h 1837"/>
                <a:gd name="T52" fmla="*/ 1376 w 1444"/>
                <a:gd name="T53" fmla="*/ 1691 h 1837"/>
                <a:gd name="T54" fmla="*/ 1306 w 1444"/>
                <a:gd name="T55" fmla="*/ 1326 h 1837"/>
                <a:gd name="T56" fmla="*/ 1202 w 1444"/>
                <a:gd name="T57" fmla="*/ 1390 h 1837"/>
                <a:gd name="T58" fmla="*/ 1126 w 1444"/>
                <a:gd name="T59" fmla="*/ 1425 h 1837"/>
                <a:gd name="T60" fmla="*/ 1039 w 1444"/>
                <a:gd name="T61" fmla="*/ 1453 h 1837"/>
                <a:gd name="T62" fmla="*/ 946 w 1444"/>
                <a:gd name="T63" fmla="*/ 1470 h 1837"/>
                <a:gd name="T64" fmla="*/ 855 w 1444"/>
                <a:gd name="T65" fmla="*/ 1475 h 1837"/>
                <a:gd name="T66" fmla="*/ 787 w 1444"/>
                <a:gd name="T67" fmla="*/ 1466 h 1837"/>
                <a:gd name="T68" fmla="*/ 728 w 1444"/>
                <a:gd name="T69" fmla="*/ 1452 h 1837"/>
                <a:gd name="T70" fmla="*/ 676 w 1444"/>
                <a:gd name="T71" fmla="*/ 1429 h 1837"/>
                <a:gd name="T72" fmla="*/ 631 w 1444"/>
                <a:gd name="T73" fmla="*/ 1400 h 1837"/>
                <a:gd name="T74" fmla="*/ 593 w 1444"/>
                <a:gd name="T75" fmla="*/ 1367 h 1837"/>
                <a:gd name="T76" fmla="*/ 560 w 1444"/>
                <a:gd name="T77" fmla="*/ 1329 h 1837"/>
                <a:gd name="T78" fmla="*/ 519 w 1444"/>
                <a:gd name="T79" fmla="*/ 1258 h 1837"/>
                <a:gd name="T80" fmla="*/ 489 w 1444"/>
                <a:gd name="T81" fmla="*/ 1166 h 1837"/>
                <a:gd name="T82" fmla="*/ 463 w 1444"/>
                <a:gd name="T83" fmla="*/ 800 h 1837"/>
                <a:gd name="T84" fmla="*/ 480 w 1444"/>
                <a:gd name="T85" fmla="*/ 669 h 1837"/>
                <a:gd name="T86" fmla="*/ 507 w 1444"/>
                <a:gd name="T87" fmla="*/ 587 h 1837"/>
                <a:gd name="T88" fmla="*/ 532 w 1444"/>
                <a:gd name="T89" fmla="*/ 531 h 1837"/>
                <a:gd name="T90" fmla="*/ 563 w 1444"/>
                <a:gd name="T91" fmla="*/ 479 h 1837"/>
                <a:gd name="T92" fmla="*/ 600 w 1444"/>
                <a:gd name="T93" fmla="*/ 433 h 1837"/>
                <a:gd name="T94" fmla="*/ 645 w 1444"/>
                <a:gd name="T95" fmla="*/ 395 h 1837"/>
                <a:gd name="T96" fmla="*/ 693 w 1444"/>
                <a:gd name="T97" fmla="*/ 366 h 1837"/>
                <a:gd name="T98" fmla="*/ 748 w 1444"/>
                <a:gd name="T99" fmla="*/ 344 h 1837"/>
                <a:gd name="T100" fmla="*/ 809 w 1444"/>
                <a:gd name="T101" fmla="*/ 335 h 1837"/>
                <a:gd name="T102" fmla="*/ 855 w 1444"/>
                <a:gd name="T103" fmla="*/ 0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4" h="1837">
                  <a:moveTo>
                    <a:pt x="855" y="0"/>
                  </a:moveTo>
                  <a:lnTo>
                    <a:pt x="803" y="1"/>
                  </a:lnTo>
                  <a:lnTo>
                    <a:pt x="752" y="4"/>
                  </a:lnTo>
                  <a:lnTo>
                    <a:pt x="704" y="11"/>
                  </a:lnTo>
                  <a:lnTo>
                    <a:pt x="656" y="19"/>
                  </a:lnTo>
                  <a:lnTo>
                    <a:pt x="610" y="31"/>
                  </a:lnTo>
                  <a:lnTo>
                    <a:pt x="567" y="46"/>
                  </a:lnTo>
                  <a:lnTo>
                    <a:pt x="524" y="61"/>
                  </a:lnTo>
                  <a:lnTo>
                    <a:pt x="484" y="78"/>
                  </a:lnTo>
                  <a:lnTo>
                    <a:pt x="444" y="99"/>
                  </a:lnTo>
                  <a:lnTo>
                    <a:pt x="407" y="122"/>
                  </a:lnTo>
                  <a:lnTo>
                    <a:pt x="372" y="145"/>
                  </a:lnTo>
                  <a:lnTo>
                    <a:pt x="337" y="170"/>
                  </a:lnTo>
                  <a:lnTo>
                    <a:pt x="305" y="199"/>
                  </a:lnTo>
                  <a:lnTo>
                    <a:pt x="274" y="228"/>
                  </a:lnTo>
                  <a:lnTo>
                    <a:pt x="245" y="259"/>
                  </a:lnTo>
                  <a:lnTo>
                    <a:pt x="217" y="291"/>
                  </a:lnTo>
                  <a:lnTo>
                    <a:pt x="191" y="326"/>
                  </a:lnTo>
                  <a:lnTo>
                    <a:pt x="168" y="361"/>
                  </a:lnTo>
                  <a:lnTo>
                    <a:pt x="144" y="397"/>
                  </a:lnTo>
                  <a:lnTo>
                    <a:pt x="123" y="436"/>
                  </a:lnTo>
                  <a:lnTo>
                    <a:pt x="104" y="474"/>
                  </a:lnTo>
                  <a:lnTo>
                    <a:pt x="86" y="515"/>
                  </a:lnTo>
                  <a:lnTo>
                    <a:pt x="70" y="556"/>
                  </a:lnTo>
                  <a:lnTo>
                    <a:pt x="55" y="598"/>
                  </a:lnTo>
                  <a:lnTo>
                    <a:pt x="42" y="642"/>
                  </a:lnTo>
                  <a:lnTo>
                    <a:pt x="31" y="685"/>
                  </a:lnTo>
                  <a:lnTo>
                    <a:pt x="22" y="730"/>
                  </a:lnTo>
                  <a:lnTo>
                    <a:pt x="15" y="775"/>
                  </a:lnTo>
                  <a:lnTo>
                    <a:pt x="10" y="821"/>
                  </a:lnTo>
                  <a:lnTo>
                    <a:pt x="5" y="868"/>
                  </a:lnTo>
                  <a:lnTo>
                    <a:pt x="1" y="915"/>
                  </a:lnTo>
                  <a:lnTo>
                    <a:pt x="0" y="961"/>
                  </a:lnTo>
                  <a:lnTo>
                    <a:pt x="1" y="1009"/>
                  </a:lnTo>
                  <a:lnTo>
                    <a:pt x="4" y="1055"/>
                  </a:lnTo>
                  <a:lnTo>
                    <a:pt x="7" y="1102"/>
                  </a:lnTo>
                  <a:lnTo>
                    <a:pt x="12" y="1145"/>
                  </a:lnTo>
                  <a:lnTo>
                    <a:pt x="19" y="1190"/>
                  </a:lnTo>
                  <a:lnTo>
                    <a:pt x="26" y="1232"/>
                  </a:lnTo>
                  <a:lnTo>
                    <a:pt x="36" y="1273"/>
                  </a:lnTo>
                  <a:lnTo>
                    <a:pt x="46" y="1315"/>
                  </a:lnTo>
                  <a:lnTo>
                    <a:pt x="59" y="1354"/>
                  </a:lnTo>
                  <a:lnTo>
                    <a:pt x="72" y="1391"/>
                  </a:lnTo>
                  <a:lnTo>
                    <a:pt x="88" y="1429"/>
                  </a:lnTo>
                  <a:lnTo>
                    <a:pt x="105" y="1465"/>
                  </a:lnTo>
                  <a:lnTo>
                    <a:pt x="124" y="1498"/>
                  </a:lnTo>
                  <a:lnTo>
                    <a:pt x="144" y="1530"/>
                  </a:lnTo>
                  <a:lnTo>
                    <a:pt x="168" y="1563"/>
                  </a:lnTo>
                  <a:lnTo>
                    <a:pt x="191" y="1591"/>
                  </a:lnTo>
                  <a:lnTo>
                    <a:pt x="216" y="1620"/>
                  </a:lnTo>
                  <a:lnTo>
                    <a:pt x="244" y="1647"/>
                  </a:lnTo>
                  <a:lnTo>
                    <a:pt x="272" y="1671"/>
                  </a:lnTo>
                  <a:lnTo>
                    <a:pt x="302" y="1696"/>
                  </a:lnTo>
                  <a:lnTo>
                    <a:pt x="336" y="1717"/>
                  </a:lnTo>
                  <a:lnTo>
                    <a:pt x="368" y="1738"/>
                  </a:lnTo>
                  <a:lnTo>
                    <a:pt x="406" y="1756"/>
                  </a:lnTo>
                  <a:lnTo>
                    <a:pt x="443" y="1772"/>
                  </a:lnTo>
                  <a:lnTo>
                    <a:pt x="484" y="1787"/>
                  </a:lnTo>
                  <a:lnTo>
                    <a:pt x="525" y="1801"/>
                  </a:lnTo>
                  <a:lnTo>
                    <a:pt x="568" y="1813"/>
                  </a:lnTo>
                  <a:lnTo>
                    <a:pt x="614" y="1821"/>
                  </a:lnTo>
                  <a:lnTo>
                    <a:pt x="662" y="1828"/>
                  </a:lnTo>
                  <a:lnTo>
                    <a:pt x="711" y="1834"/>
                  </a:lnTo>
                  <a:lnTo>
                    <a:pt x="763" y="1837"/>
                  </a:lnTo>
                  <a:lnTo>
                    <a:pt x="817" y="1837"/>
                  </a:lnTo>
                  <a:lnTo>
                    <a:pt x="849" y="1837"/>
                  </a:lnTo>
                  <a:lnTo>
                    <a:pt x="880" y="1836"/>
                  </a:lnTo>
                  <a:lnTo>
                    <a:pt x="910" y="1834"/>
                  </a:lnTo>
                  <a:lnTo>
                    <a:pt x="940" y="1831"/>
                  </a:lnTo>
                  <a:lnTo>
                    <a:pt x="971" y="1827"/>
                  </a:lnTo>
                  <a:lnTo>
                    <a:pt x="1000" y="1822"/>
                  </a:lnTo>
                  <a:lnTo>
                    <a:pt x="1027" y="1819"/>
                  </a:lnTo>
                  <a:lnTo>
                    <a:pt x="1054" y="1813"/>
                  </a:lnTo>
                  <a:lnTo>
                    <a:pt x="1107" y="1799"/>
                  </a:lnTo>
                  <a:lnTo>
                    <a:pt x="1156" y="1786"/>
                  </a:lnTo>
                  <a:lnTo>
                    <a:pt x="1202" y="1770"/>
                  </a:lnTo>
                  <a:lnTo>
                    <a:pt x="1243" y="1755"/>
                  </a:lnTo>
                  <a:lnTo>
                    <a:pt x="1283" y="1738"/>
                  </a:lnTo>
                  <a:lnTo>
                    <a:pt x="1318" y="1722"/>
                  </a:lnTo>
                  <a:lnTo>
                    <a:pt x="1348" y="1706"/>
                  </a:lnTo>
                  <a:lnTo>
                    <a:pt x="1376" y="1691"/>
                  </a:lnTo>
                  <a:lnTo>
                    <a:pt x="1420" y="1664"/>
                  </a:lnTo>
                  <a:lnTo>
                    <a:pt x="1444" y="1646"/>
                  </a:lnTo>
                  <a:lnTo>
                    <a:pt x="1306" y="1326"/>
                  </a:lnTo>
                  <a:lnTo>
                    <a:pt x="1269" y="1353"/>
                  </a:lnTo>
                  <a:lnTo>
                    <a:pt x="1225" y="1377"/>
                  </a:lnTo>
                  <a:lnTo>
                    <a:pt x="1202" y="1390"/>
                  </a:lnTo>
                  <a:lnTo>
                    <a:pt x="1178" y="1402"/>
                  </a:lnTo>
                  <a:lnTo>
                    <a:pt x="1152" y="1414"/>
                  </a:lnTo>
                  <a:lnTo>
                    <a:pt x="1126" y="1425"/>
                  </a:lnTo>
                  <a:lnTo>
                    <a:pt x="1099" y="1436"/>
                  </a:lnTo>
                  <a:lnTo>
                    <a:pt x="1070" y="1445"/>
                  </a:lnTo>
                  <a:lnTo>
                    <a:pt x="1039" y="1453"/>
                  </a:lnTo>
                  <a:lnTo>
                    <a:pt x="1009" y="1460"/>
                  </a:lnTo>
                  <a:lnTo>
                    <a:pt x="978" y="1466"/>
                  </a:lnTo>
                  <a:lnTo>
                    <a:pt x="946" y="1470"/>
                  </a:lnTo>
                  <a:lnTo>
                    <a:pt x="911" y="1473"/>
                  </a:lnTo>
                  <a:lnTo>
                    <a:pt x="879" y="1475"/>
                  </a:lnTo>
                  <a:lnTo>
                    <a:pt x="855" y="1475"/>
                  </a:lnTo>
                  <a:lnTo>
                    <a:pt x="832" y="1472"/>
                  </a:lnTo>
                  <a:lnTo>
                    <a:pt x="809" y="1470"/>
                  </a:lnTo>
                  <a:lnTo>
                    <a:pt x="787" y="1466"/>
                  </a:lnTo>
                  <a:lnTo>
                    <a:pt x="767" y="1461"/>
                  </a:lnTo>
                  <a:lnTo>
                    <a:pt x="746" y="1458"/>
                  </a:lnTo>
                  <a:lnTo>
                    <a:pt x="728" y="1452"/>
                  </a:lnTo>
                  <a:lnTo>
                    <a:pt x="711" y="1445"/>
                  </a:lnTo>
                  <a:lnTo>
                    <a:pt x="693" y="1437"/>
                  </a:lnTo>
                  <a:lnTo>
                    <a:pt x="676" y="1429"/>
                  </a:lnTo>
                  <a:lnTo>
                    <a:pt x="660" y="1420"/>
                  </a:lnTo>
                  <a:lnTo>
                    <a:pt x="646" y="1411"/>
                  </a:lnTo>
                  <a:lnTo>
                    <a:pt x="631" y="1400"/>
                  </a:lnTo>
                  <a:lnTo>
                    <a:pt x="617" y="1390"/>
                  </a:lnTo>
                  <a:lnTo>
                    <a:pt x="605" y="1378"/>
                  </a:lnTo>
                  <a:lnTo>
                    <a:pt x="593" y="1367"/>
                  </a:lnTo>
                  <a:lnTo>
                    <a:pt x="582" y="1354"/>
                  </a:lnTo>
                  <a:lnTo>
                    <a:pt x="570" y="1341"/>
                  </a:lnTo>
                  <a:lnTo>
                    <a:pt x="560" y="1329"/>
                  </a:lnTo>
                  <a:lnTo>
                    <a:pt x="552" y="1315"/>
                  </a:lnTo>
                  <a:lnTo>
                    <a:pt x="534" y="1286"/>
                  </a:lnTo>
                  <a:lnTo>
                    <a:pt x="519" y="1258"/>
                  </a:lnTo>
                  <a:lnTo>
                    <a:pt x="507" y="1227"/>
                  </a:lnTo>
                  <a:lnTo>
                    <a:pt x="497" y="1197"/>
                  </a:lnTo>
                  <a:lnTo>
                    <a:pt x="489" y="1166"/>
                  </a:lnTo>
                  <a:lnTo>
                    <a:pt x="484" y="1136"/>
                  </a:lnTo>
                  <a:lnTo>
                    <a:pt x="567" y="959"/>
                  </a:lnTo>
                  <a:lnTo>
                    <a:pt x="463" y="800"/>
                  </a:lnTo>
                  <a:lnTo>
                    <a:pt x="466" y="757"/>
                  </a:lnTo>
                  <a:lnTo>
                    <a:pt x="472" y="712"/>
                  </a:lnTo>
                  <a:lnTo>
                    <a:pt x="480" y="669"/>
                  </a:lnTo>
                  <a:lnTo>
                    <a:pt x="492" y="627"/>
                  </a:lnTo>
                  <a:lnTo>
                    <a:pt x="500" y="607"/>
                  </a:lnTo>
                  <a:lnTo>
                    <a:pt x="507" y="587"/>
                  </a:lnTo>
                  <a:lnTo>
                    <a:pt x="513" y="568"/>
                  </a:lnTo>
                  <a:lnTo>
                    <a:pt x="523" y="549"/>
                  </a:lnTo>
                  <a:lnTo>
                    <a:pt x="532" y="531"/>
                  </a:lnTo>
                  <a:lnTo>
                    <a:pt x="541" y="512"/>
                  </a:lnTo>
                  <a:lnTo>
                    <a:pt x="553" y="495"/>
                  </a:lnTo>
                  <a:lnTo>
                    <a:pt x="563" y="479"/>
                  </a:lnTo>
                  <a:lnTo>
                    <a:pt x="576" y="463"/>
                  </a:lnTo>
                  <a:lnTo>
                    <a:pt x="587" y="448"/>
                  </a:lnTo>
                  <a:lnTo>
                    <a:pt x="600" y="433"/>
                  </a:lnTo>
                  <a:lnTo>
                    <a:pt x="614" y="420"/>
                  </a:lnTo>
                  <a:lnTo>
                    <a:pt x="629" y="408"/>
                  </a:lnTo>
                  <a:lnTo>
                    <a:pt x="645" y="395"/>
                  </a:lnTo>
                  <a:lnTo>
                    <a:pt x="659" y="385"/>
                  </a:lnTo>
                  <a:lnTo>
                    <a:pt x="676" y="374"/>
                  </a:lnTo>
                  <a:lnTo>
                    <a:pt x="693" y="366"/>
                  </a:lnTo>
                  <a:lnTo>
                    <a:pt x="711" y="357"/>
                  </a:lnTo>
                  <a:lnTo>
                    <a:pt x="729" y="350"/>
                  </a:lnTo>
                  <a:lnTo>
                    <a:pt x="748" y="344"/>
                  </a:lnTo>
                  <a:lnTo>
                    <a:pt x="767" y="340"/>
                  </a:lnTo>
                  <a:lnTo>
                    <a:pt x="788" y="337"/>
                  </a:lnTo>
                  <a:lnTo>
                    <a:pt x="809" y="335"/>
                  </a:lnTo>
                  <a:lnTo>
                    <a:pt x="829" y="334"/>
                  </a:lnTo>
                  <a:lnTo>
                    <a:pt x="919" y="179"/>
                  </a:lnTo>
                  <a:lnTo>
                    <a:pt x="85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5" name="Freeform 27">
              <a:extLst>
                <a:ext uri="{FF2B5EF4-FFF2-40B4-BE49-F238E27FC236}">
                  <a16:creationId xmlns:a16="http://schemas.microsoft.com/office/drawing/2014/main" id="{838BCD0A-3D43-4F16-8F93-9F6D0DF1C5DA}"/>
                </a:ext>
              </a:extLst>
            </p:cNvPr>
            <p:cNvSpPr>
              <a:spLocks/>
            </p:cNvSpPr>
            <p:nvPr userDrawn="1"/>
          </p:nvSpPr>
          <p:spPr bwMode="auto">
            <a:xfrm>
              <a:off x="41887775" y="1860551"/>
              <a:ext cx="228600" cy="258763"/>
            </a:xfrm>
            <a:custGeom>
              <a:avLst/>
              <a:gdLst>
                <a:gd name="T0" fmla="*/ 149 w 1008"/>
                <a:gd name="T1" fmla="*/ 1132 h 1136"/>
                <a:gd name="T2" fmla="*/ 269 w 1008"/>
                <a:gd name="T3" fmla="*/ 1120 h 1136"/>
                <a:gd name="T4" fmla="*/ 351 w 1008"/>
                <a:gd name="T5" fmla="*/ 1108 h 1136"/>
                <a:gd name="T6" fmla="*/ 432 w 1008"/>
                <a:gd name="T7" fmla="*/ 1093 h 1136"/>
                <a:gd name="T8" fmla="*/ 511 w 1008"/>
                <a:gd name="T9" fmla="*/ 1074 h 1136"/>
                <a:gd name="T10" fmla="*/ 587 w 1008"/>
                <a:gd name="T11" fmla="*/ 1051 h 1136"/>
                <a:gd name="T12" fmla="*/ 660 w 1008"/>
                <a:gd name="T13" fmla="*/ 1021 h 1136"/>
                <a:gd name="T14" fmla="*/ 728 w 1008"/>
                <a:gd name="T15" fmla="*/ 986 h 1136"/>
                <a:gd name="T16" fmla="*/ 791 w 1008"/>
                <a:gd name="T17" fmla="*/ 946 h 1136"/>
                <a:gd name="T18" fmla="*/ 849 w 1008"/>
                <a:gd name="T19" fmla="*/ 899 h 1136"/>
                <a:gd name="T20" fmla="*/ 899 w 1008"/>
                <a:gd name="T21" fmla="*/ 844 h 1136"/>
                <a:gd name="T22" fmla="*/ 940 w 1008"/>
                <a:gd name="T23" fmla="*/ 782 h 1136"/>
                <a:gd name="T24" fmla="*/ 972 w 1008"/>
                <a:gd name="T25" fmla="*/ 712 h 1136"/>
                <a:gd name="T26" fmla="*/ 995 w 1008"/>
                <a:gd name="T27" fmla="*/ 632 h 1136"/>
                <a:gd name="T28" fmla="*/ 1007 w 1008"/>
                <a:gd name="T29" fmla="*/ 547 h 1136"/>
                <a:gd name="T30" fmla="*/ 1008 w 1008"/>
                <a:gd name="T31" fmla="*/ 469 h 1136"/>
                <a:gd name="T32" fmla="*/ 1002 w 1008"/>
                <a:gd name="T33" fmla="*/ 411 h 1136"/>
                <a:gd name="T34" fmla="*/ 992 w 1008"/>
                <a:gd name="T35" fmla="*/ 357 h 1136"/>
                <a:gd name="T36" fmla="*/ 978 w 1008"/>
                <a:gd name="T37" fmla="*/ 306 h 1136"/>
                <a:gd name="T38" fmla="*/ 957 w 1008"/>
                <a:gd name="T39" fmla="*/ 261 h 1136"/>
                <a:gd name="T40" fmla="*/ 933 w 1008"/>
                <a:gd name="T41" fmla="*/ 217 h 1136"/>
                <a:gd name="T42" fmla="*/ 904 w 1008"/>
                <a:gd name="T43" fmla="*/ 179 h 1136"/>
                <a:gd name="T44" fmla="*/ 872 w 1008"/>
                <a:gd name="T45" fmla="*/ 142 h 1136"/>
                <a:gd name="T46" fmla="*/ 835 w 1008"/>
                <a:gd name="T47" fmla="*/ 111 h 1136"/>
                <a:gd name="T48" fmla="*/ 794 w 1008"/>
                <a:gd name="T49" fmla="*/ 84 h 1136"/>
                <a:gd name="T50" fmla="*/ 750 w 1008"/>
                <a:gd name="T51" fmla="*/ 59 h 1136"/>
                <a:gd name="T52" fmla="*/ 700 w 1008"/>
                <a:gd name="T53" fmla="*/ 40 h 1136"/>
                <a:gd name="T54" fmla="*/ 648 w 1008"/>
                <a:gd name="T55" fmla="*/ 24 h 1136"/>
                <a:gd name="T56" fmla="*/ 593 w 1008"/>
                <a:gd name="T57" fmla="*/ 12 h 1136"/>
                <a:gd name="T58" fmla="*/ 534 w 1008"/>
                <a:gd name="T59" fmla="*/ 4 h 1136"/>
                <a:gd name="T60" fmla="*/ 472 w 1008"/>
                <a:gd name="T61" fmla="*/ 0 h 1136"/>
                <a:gd name="T62" fmla="*/ 339 w 1008"/>
                <a:gd name="T63" fmla="*/ 177 h 1136"/>
                <a:gd name="T64" fmla="*/ 436 w 1008"/>
                <a:gd name="T65" fmla="*/ 335 h 1136"/>
                <a:gd name="T66" fmla="*/ 472 w 1008"/>
                <a:gd name="T67" fmla="*/ 341 h 1136"/>
                <a:gd name="T68" fmla="*/ 503 w 1008"/>
                <a:gd name="T69" fmla="*/ 352 h 1136"/>
                <a:gd name="T70" fmla="*/ 531 w 1008"/>
                <a:gd name="T71" fmla="*/ 370 h 1136"/>
                <a:gd name="T72" fmla="*/ 554 w 1008"/>
                <a:gd name="T73" fmla="*/ 391 h 1136"/>
                <a:gd name="T74" fmla="*/ 571 w 1008"/>
                <a:gd name="T75" fmla="*/ 417 h 1136"/>
                <a:gd name="T76" fmla="*/ 584 w 1008"/>
                <a:gd name="T77" fmla="*/ 449 h 1136"/>
                <a:gd name="T78" fmla="*/ 590 w 1008"/>
                <a:gd name="T79" fmla="*/ 484 h 1136"/>
                <a:gd name="T80" fmla="*/ 590 w 1008"/>
                <a:gd name="T81" fmla="*/ 524 h 1136"/>
                <a:gd name="T82" fmla="*/ 583 w 1008"/>
                <a:gd name="T83" fmla="*/ 564 h 1136"/>
                <a:gd name="T84" fmla="*/ 570 w 1008"/>
                <a:gd name="T85" fmla="*/ 600 h 1136"/>
                <a:gd name="T86" fmla="*/ 549 w 1008"/>
                <a:gd name="T87" fmla="*/ 632 h 1136"/>
                <a:gd name="T88" fmla="*/ 524 w 1008"/>
                <a:gd name="T89" fmla="*/ 661 h 1136"/>
                <a:gd name="T90" fmla="*/ 495 w 1008"/>
                <a:gd name="T91" fmla="*/ 688 h 1136"/>
                <a:gd name="T92" fmla="*/ 460 w 1008"/>
                <a:gd name="T93" fmla="*/ 708 h 1136"/>
                <a:gd name="T94" fmla="*/ 424 w 1008"/>
                <a:gd name="T95" fmla="*/ 729 h 1136"/>
                <a:gd name="T96" fmla="*/ 383 w 1008"/>
                <a:gd name="T97" fmla="*/ 745 h 1136"/>
                <a:gd name="T98" fmla="*/ 342 w 1008"/>
                <a:gd name="T99" fmla="*/ 759 h 1136"/>
                <a:gd name="T100" fmla="*/ 274 w 1008"/>
                <a:gd name="T101" fmla="*/ 775 h 1136"/>
                <a:gd name="T102" fmla="*/ 181 w 1008"/>
                <a:gd name="T103" fmla="*/ 790 h 1136"/>
                <a:gd name="T104" fmla="*/ 93 w 1008"/>
                <a:gd name="T105" fmla="*/ 798 h 1136"/>
                <a:gd name="T106" fmla="*/ 0 w 1008"/>
                <a:gd name="T107" fmla="*/ 959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8" h="1136">
                  <a:moveTo>
                    <a:pt x="70" y="1136"/>
                  </a:moveTo>
                  <a:lnTo>
                    <a:pt x="149" y="1132"/>
                  </a:lnTo>
                  <a:lnTo>
                    <a:pt x="229" y="1125"/>
                  </a:lnTo>
                  <a:lnTo>
                    <a:pt x="269" y="1120"/>
                  </a:lnTo>
                  <a:lnTo>
                    <a:pt x="311" y="1114"/>
                  </a:lnTo>
                  <a:lnTo>
                    <a:pt x="351" y="1108"/>
                  </a:lnTo>
                  <a:lnTo>
                    <a:pt x="391" y="1102"/>
                  </a:lnTo>
                  <a:lnTo>
                    <a:pt x="432" y="1093"/>
                  </a:lnTo>
                  <a:lnTo>
                    <a:pt x="472" y="1084"/>
                  </a:lnTo>
                  <a:lnTo>
                    <a:pt x="511" y="1074"/>
                  </a:lnTo>
                  <a:lnTo>
                    <a:pt x="549" y="1062"/>
                  </a:lnTo>
                  <a:lnTo>
                    <a:pt x="587" y="1051"/>
                  </a:lnTo>
                  <a:lnTo>
                    <a:pt x="624" y="1037"/>
                  </a:lnTo>
                  <a:lnTo>
                    <a:pt x="660" y="1021"/>
                  </a:lnTo>
                  <a:lnTo>
                    <a:pt x="695" y="1005"/>
                  </a:lnTo>
                  <a:lnTo>
                    <a:pt x="728" y="986"/>
                  </a:lnTo>
                  <a:lnTo>
                    <a:pt x="761" y="968"/>
                  </a:lnTo>
                  <a:lnTo>
                    <a:pt x="791" y="946"/>
                  </a:lnTo>
                  <a:lnTo>
                    <a:pt x="821" y="923"/>
                  </a:lnTo>
                  <a:lnTo>
                    <a:pt x="849" y="899"/>
                  </a:lnTo>
                  <a:lnTo>
                    <a:pt x="874" y="873"/>
                  </a:lnTo>
                  <a:lnTo>
                    <a:pt x="899" y="844"/>
                  </a:lnTo>
                  <a:lnTo>
                    <a:pt x="921" y="813"/>
                  </a:lnTo>
                  <a:lnTo>
                    <a:pt x="940" y="782"/>
                  </a:lnTo>
                  <a:lnTo>
                    <a:pt x="957" y="748"/>
                  </a:lnTo>
                  <a:lnTo>
                    <a:pt x="972" y="712"/>
                  </a:lnTo>
                  <a:lnTo>
                    <a:pt x="985" y="675"/>
                  </a:lnTo>
                  <a:lnTo>
                    <a:pt x="995" y="632"/>
                  </a:lnTo>
                  <a:lnTo>
                    <a:pt x="1002" y="591"/>
                  </a:lnTo>
                  <a:lnTo>
                    <a:pt x="1007" y="547"/>
                  </a:lnTo>
                  <a:lnTo>
                    <a:pt x="1008" y="499"/>
                  </a:lnTo>
                  <a:lnTo>
                    <a:pt x="1008" y="469"/>
                  </a:lnTo>
                  <a:lnTo>
                    <a:pt x="1007" y="439"/>
                  </a:lnTo>
                  <a:lnTo>
                    <a:pt x="1002" y="411"/>
                  </a:lnTo>
                  <a:lnTo>
                    <a:pt x="998" y="385"/>
                  </a:lnTo>
                  <a:lnTo>
                    <a:pt x="992" y="357"/>
                  </a:lnTo>
                  <a:lnTo>
                    <a:pt x="986" y="333"/>
                  </a:lnTo>
                  <a:lnTo>
                    <a:pt x="978" y="306"/>
                  </a:lnTo>
                  <a:lnTo>
                    <a:pt x="968" y="284"/>
                  </a:lnTo>
                  <a:lnTo>
                    <a:pt x="957" y="261"/>
                  </a:lnTo>
                  <a:lnTo>
                    <a:pt x="946" y="239"/>
                  </a:lnTo>
                  <a:lnTo>
                    <a:pt x="933" y="217"/>
                  </a:lnTo>
                  <a:lnTo>
                    <a:pt x="921" y="198"/>
                  </a:lnTo>
                  <a:lnTo>
                    <a:pt x="904" y="179"/>
                  </a:lnTo>
                  <a:lnTo>
                    <a:pt x="889" y="160"/>
                  </a:lnTo>
                  <a:lnTo>
                    <a:pt x="872" y="142"/>
                  </a:lnTo>
                  <a:lnTo>
                    <a:pt x="855" y="127"/>
                  </a:lnTo>
                  <a:lnTo>
                    <a:pt x="835" y="111"/>
                  </a:lnTo>
                  <a:lnTo>
                    <a:pt x="816" y="97"/>
                  </a:lnTo>
                  <a:lnTo>
                    <a:pt x="794" y="84"/>
                  </a:lnTo>
                  <a:lnTo>
                    <a:pt x="773" y="71"/>
                  </a:lnTo>
                  <a:lnTo>
                    <a:pt x="750" y="59"/>
                  </a:lnTo>
                  <a:lnTo>
                    <a:pt x="724" y="49"/>
                  </a:lnTo>
                  <a:lnTo>
                    <a:pt x="700" y="40"/>
                  </a:lnTo>
                  <a:lnTo>
                    <a:pt x="675" y="31"/>
                  </a:lnTo>
                  <a:lnTo>
                    <a:pt x="648" y="24"/>
                  </a:lnTo>
                  <a:lnTo>
                    <a:pt x="622" y="17"/>
                  </a:lnTo>
                  <a:lnTo>
                    <a:pt x="593" y="12"/>
                  </a:lnTo>
                  <a:lnTo>
                    <a:pt x="564" y="6"/>
                  </a:lnTo>
                  <a:lnTo>
                    <a:pt x="534" y="4"/>
                  </a:lnTo>
                  <a:lnTo>
                    <a:pt x="503" y="1"/>
                  </a:lnTo>
                  <a:lnTo>
                    <a:pt x="472" y="0"/>
                  </a:lnTo>
                  <a:lnTo>
                    <a:pt x="441" y="0"/>
                  </a:lnTo>
                  <a:lnTo>
                    <a:pt x="339" y="177"/>
                  </a:lnTo>
                  <a:lnTo>
                    <a:pt x="415" y="334"/>
                  </a:lnTo>
                  <a:lnTo>
                    <a:pt x="436" y="335"/>
                  </a:lnTo>
                  <a:lnTo>
                    <a:pt x="454" y="337"/>
                  </a:lnTo>
                  <a:lnTo>
                    <a:pt x="472" y="341"/>
                  </a:lnTo>
                  <a:lnTo>
                    <a:pt x="488" y="346"/>
                  </a:lnTo>
                  <a:lnTo>
                    <a:pt x="503" y="352"/>
                  </a:lnTo>
                  <a:lnTo>
                    <a:pt x="518" y="360"/>
                  </a:lnTo>
                  <a:lnTo>
                    <a:pt x="531" y="370"/>
                  </a:lnTo>
                  <a:lnTo>
                    <a:pt x="543" y="380"/>
                  </a:lnTo>
                  <a:lnTo>
                    <a:pt x="554" y="391"/>
                  </a:lnTo>
                  <a:lnTo>
                    <a:pt x="564" y="404"/>
                  </a:lnTo>
                  <a:lnTo>
                    <a:pt x="571" y="417"/>
                  </a:lnTo>
                  <a:lnTo>
                    <a:pt x="578" y="433"/>
                  </a:lnTo>
                  <a:lnTo>
                    <a:pt x="584" y="449"/>
                  </a:lnTo>
                  <a:lnTo>
                    <a:pt x="587" y="466"/>
                  </a:lnTo>
                  <a:lnTo>
                    <a:pt x="590" y="484"/>
                  </a:lnTo>
                  <a:lnTo>
                    <a:pt x="591" y="502"/>
                  </a:lnTo>
                  <a:lnTo>
                    <a:pt x="590" y="524"/>
                  </a:lnTo>
                  <a:lnTo>
                    <a:pt x="587" y="545"/>
                  </a:lnTo>
                  <a:lnTo>
                    <a:pt x="583" y="564"/>
                  </a:lnTo>
                  <a:lnTo>
                    <a:pt x="577" y="583"/>
                  </a:lnTo>
                  <a:lnTo>
                    <a:pt x="570" y="600"/>
                  </a:lnTo>
                  <a:lnTo>
                    <a:pt x="560" y="617"/>
                  </a:lnTo>
                  <a:lnTo>
                    <a:pt x="549" y="632"/>
                  </a:lnTo>
                  <a:lnTo>
                    <a:pt x="538" y="647"/>
                  </a:lnTo>
                  <a:lnTo>
                    <a:pt x="524" y="661"/>
                  </a:lnTo>
                  <a:lnTo>
                    <a:pt x="511" y="675"/>
                  </a:lnTo>
                  <a:lnTo>
                    <a:pt x="495" y="688"/>
                  </a:lnTo>
                  <a:lnTo>
                    <a:pt x="478" y="699"/>
                  </a:lnTo>
                  <a:lnTo>
                    <a:pt x="460" y="708"/>
                  </a:lnTo>
                  <a:lnTo>
                    <a:pt x="443" y="719"/>
                  </a:lnTo>
                  <a:lnTo>
                    <a:pt x="424" y="729"/>
                  </a:lnTo>
                  <a:lnTo>
                    <a:pt x="403" y="737"/>
                  </a:lnTo>
                  <a:lnTo>
                    <a:pt x="383" y="745"/>
                  </a:lnTo>
                  <a:lnTo>
                    <a:pt x="362" y="752"/>
                  </a:lnTo>
                  <a:lnTo>
                    <a:pt x="342" y="759"/>
                  </a:lnTo>
                  <a:lnTo>
                    <a:pt x="319" y="765"/>
                  </a:lnTo>
                  <a:lnTo>
                    <a:pt x="274" y="775"/>
                  </a:lnTo>
                  <a:lnTo>
                    <a:pt x="227" y="783"/>
                  </a:lnTo>
                  <a:lnTo>
                    <a:pt x="181" y="790"/>
                  </a:lnTo>
                  <a:lnTo>
                    <a:pt x="138" y="795"/>
                  </a:lnTo>
                  <a:lnTo>
                    <a:pt x="93" y="798"/>
                  </a:lnTo>
                  <a:lnTo>
                    <a:pt x="49" y="800"/>
                  </a:lnTo>
                  <a:lnTo>
                    <a:pt x="0" y="959"/>
                  </a:lnTo>
                  <a:lnTo>
                    <a:pt x="70" y="1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6" name="Freeform 28">
              <a:extLst>
                <a:ext uri="{FF2B5EF4-FFF2-40B4-BE49-F238E27FC236}">
                  <a16:creationId xmlns:a16="http://schemas.microsoft.com/office/drawing/2014/main" id="{CF3A7154-9DDF-43FE-B8DB-B8A6BA032A95}"/>
                </a:ext>
              </a:extLst>
            </p:cNvPr>
            <p:cNvSpPr>
              <a:spLocks/>
            </p:cNvSpPr>
            <p:nvPr userDrawn="1"/>
          </p:nvSpPr>
          <p:spPr bwMode="auto">
            <a:xfrm>
              <a:off x="38527038" y="1749426"/>
              <a:ext cx="381000" cy="517525"/>
            </a:xfrm>
            <a:custGeom>
              <a:avLst/>
              <a:gdLst>
                <a:gd name="T0" fmla="*/ 1189 w 1679"/>
                <a:gd name="T1" fmla="*/ 0 h 2276"/>
                <a:gd name="T2" fmla="*/ 1189 w 1679"/>
                <a:gd name="T3" fmla="*/ 906 h 2276"/>
                <a:gd name="T4" fmla="*/ 490 w 1679"/>
                <a:gd name="T5" fmla="*/ 906 h 2276"/>
                <a:gd name="T6" fmla="*/ 490 w 1679"/>
                <a:gd name="T7" fmla="*/ 0 h 2276"/>
                <a:gd name="T8" fmla="*/ 0 w 1679"/>
                <a:gd name="T9" fmla="*/ 0 h 2276"/>
                <a:gd name="T10" fmla="*/ 0 w 1679"/>
                <a:gd name="T11" fmla="*/ 2276 h 2276"/>
                <a:gd name="T12" fmla="*/ 490 w 1679"/>
                <a:gd name="T13" fmla="*/ 2276 h 2276"/>
                <a:gd name="T14" fmla="*/ 490 w 1679"/>
                <a:gd name="T15" fmla="*/ 1334 h 2276"/>
                <a:gd name="T16" fmla="*/ 1189 w 1679"/>
                <a:gd name="T17" fmla="*/ 1334 h 2276"/>
                <a:gd name="T18" fmla="*/ 1189 w 1679"/>
                <a:gd name="T19" fmla="*/ 2276 h 2276"/>
                <a:gd name="T20" fmla="*/ 1679 w 1679"/>
                <a:gd name="T21" fmla="*/ 2276 h 2276"/>
                <a:gd name="T22" fmla="*/ 1679 w 1679"/>
                <a:gd name="T23" fmla="*/ 0 h 2276"/>
                <a:gd name="T24" fmla="*/ 1189 w 1679"/>
                <a:gd name="T25" fmla="*/ 0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9" h="2276">
                  <a:moveTo>
                    <a:pt x="1189" y="0"/>
                  </a:moveTo>
                  <a:lnTo>
                    <a:pt x="1189" y="906"/>
                  </a:lnTo>
                  <a:lnTo>
                    <a:pt x="490" y="906"/>
                  </a:lnTo>
                  <a:lnTo>
                    <a:pt x="490" y="0"/>
                  </a:lnTo>
                  <a:lnTo>
                    <a:pt x="0" y="0"/>
                  </a:lnTo>
                  <a:lnTo>
                    <a:pt x="0" y="2276"/>
                  </a:lnTo>
                  <a:lnTo>
                    <a:pt x="490" y="2276"/>
                  </a:lnTo>
                  <a:lnTo>
                    <a:pt x="490" y="1334"/>
                  </a:lnTo>
                  <a:lnTo>
                    <a:pt x="1189" y="1334"/>
                  </a:lnTo>
                  <a:lnTo>
                    <a:pt x="1189" y="2276"/>
                  </a:lnTo>
                  <a:lnTo>
                    <a:pt x="1679" y="2276"/>
                  </a:lnTo>
                  <a:lnTo>
                    <a:pt x="1679" y="0"/>
                  </a:lnTo>
                  <a:lnTo>
                    <a:pt x="11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7" name="Freeform 29">
              <a:extLst>
                <a:ext uri="{FF2B5EF4-FFF2-40B4-BE49-F238E27FC236}">
                  <a16:creationId xmlns:a16="http://schemas.microsoft.com/office/drawing/2014/main" id="{4DBF3FD7-A850-48BC-B401-659855CE21EF}"/>
                </a:ext>
              </a:extLst>
            </p:cNvPr>
            <p:cNvSpPr>
              <a:spLocks/>
            </p:cNvSpPr>
            <p:nvPr userDrawn="1"/>
          </p:nvSpPr>
          <p:spPr bwMode="auto">
            <a:xfrm>
              <a:off x="39517638" y="1889126"/>
              <a:ext cx="214313" cy="387350"/>
            </a:xfrm>
            <a:custGeom>
              <a:avLst/>
              <a:gdLst>
                <a:gd name="T0" fmla="*/ 37 w 945"/>
                <a:gd name="T1" fmla="*/ 1709 h 1709"/>
                <a:gd name="T2" fmla="*/ 72 w 945"/>
                <a:gd name="T3" fmla="*/ 1707 h 1709"/>
                <a:gd name="T4" fmla="*/ 106 w 945"/>
                <a:gd name="T5" fmla="*/ 1706 h 1709"/>
                <a:gd name="T6" fmla="*/ 140 w 945"/>
                <a:gd name="T7" fmla="*/ 1702 h 1709"/>
                <a:gd name="T8" fmla="*/ 172 w 945"/>
                <a:gd name="T9" fmla="*/ 1696 h 1709"/>
                <a:gd name="T10" fmla="*/ 206 w 945"/>
                <a:gd name="T11" fmla="*/ 1689 h 1709"/>
                <a:gd name="T12" fmla="*/ 237 w 945"/>
                <a:gd name="T13" fmla="*/ 1679 h 1709"/>
                <a:gd name="T14" fmla="*/ 268 w 945"/>
                <a:gd name="T15" fmla="*/ 1667 h 1709"/>
                <a:gd name="T16" fmla="*/ 298 w 945"/>
                <a:gd name="T17" fmla="*/ 1656 h 1709"/>
                <a:gd name="T18" fmla="*/ 327 w 945"/>
                <a:gd name="T19" fmla="*/ 1639 h 1709"/>
                <a:gd name="T20" fmla="*/ 356 w 945"/>
                <a:gd name="T21" fmla="*/ 1624 h 1709"/>
                <a:gd name="T22" fmla="*/ 381 w 945"/>
                <a:gd name="T23" fmla="*/ 1606 h 1709"/>
                <a:gd name="T24" fmla="*/ 406 w 945"/>
                <a:gd name="T25" fmla="*/ 1585 h 1709"/>
                <a:gd name="T26" fmla="*/ 432 w 945"/>
                <a:gd name="T27" fmla="*/ 1562 h 1709"/>
                <a:gd name="T28" fmla="*/ 455 w 945"/>
                <a:gd name="T29" fmla="*/ 1538 h 1709"/>
                <a:gd name="T30" fmla="*/ 475 w 945"/>
                <a:gd name="T31" fmla="*/ 1513 h 1709"/>
                <a:gd name="T32" fmla="*/ 496 w 945"/>
                <a:gd name="T33" fmla="*/ 1484 h 1709"/>
                <a:gd name="T34" fmla="*/ 514 w 945"/>
                <a:gd name="T35" fmla="*/ 1486 h 1709"/>
                <a:gd name="T36" fmla="*/ 538 w 945"/>
                <a:gd name="T37" fmla="*/ 1661 h 1709"/>
                <a:gd name="T38" fmla="*/ 945 w 945"/>
                <a:gd name="T39" fmla="*/ 1661 h 1709"/>
                <a:gd name="T40" fmla="*/ 911 w 945"/>
                <a:gd name="T41" fmla="*/ 1315 h 1709"/>
                <a:gd name="T42" fmla="*/ 911 w 945"/>
                <a:gd name="T43" fmla="*/ 0 h 1709"/>
                <a:gd name="T44" fmla="*/ 614 w 945"/>
                <a:gd name="T45" fmla="*/ 85 h 1709"/>
                <a:gd name="T46" fmla="*/ 439 w 945"/>
                <a:gd name="T47" fmla="*/ 264 h 1709"/>
                <a:gd name="T48" fmla="*/ 439 w 945"/>
                <a:gd name="T49" fmla="*/ 1107 h 1709"/>
                <a:gd name="T50" fmla="*/ 437 w 945"/>
                <a:gd name="T51" fmla="*/ 1130 h 1709"/>
                <a:gd name="T52" fmla="*/ 433 w 945"/>
                <a:gd name="T53" fmla="*/ 1154 h 1709"/>
                <a:gd name="T54" fmla="*/ 427 w 945"/>
                <a:gd name="T55" fmla="*/ 1177 h 1709"/>
                <a:gd name="T56" fmla="*/ 420 w 945"/>
                <a:gd name="T57" fmla="*/ 1200 h 1709"/>
                <a:gd name="T58" fmla="*/ 409 w 945"/>
                <a:gd name="T59" fmla="*/ 1222 h 1709"/>
                <a:gd name="T60" fmla="*/ 397 w 945"/>
                <a:gd name="T61" fmla="*/ 1243 h 1709"/>
                <a:gd name="T62" fmla="*/ 381 w 945"/>
                <a:gd name="T63" fmla="*/ 1264 h 1709"/>
                <a:gd name="T64" fmla="*/ 364 w 945"/>
                <a:gd name="T65" fmla="*/ 1282 h 1709"/>
                <a:gd name="T66" fmla="*/ 345 w 945"/>
                <a:gd name="T67" fmla="*/ 1299 h 1709"/>
                <a:gd name="T68" fmla="*/ 324 w 945"/>
                <a:gd name="T69" fmla="*/ 1315 h 1709"/>
                <a:gd name="T70" fmla="*/ 301 w 945"/>
                <a:gd name="T71" fmla="*/ 1329 h 1709"/>
                <a:gd name="T72" fmla="*/ 276 w 945"/>
                <a:gd name="T73" fmla="*/ 1341 h 1709"/>
                <a:gd name="T74" fmla="*/ 263 w 945"/>
                <a:gd name="T75" fmla="*/ 1345 h 1709"/>
                <a:gd name="T76" fmla="*/ 248 w 945"/>
                <a:gd name="T77" fmla="*/ 1350 h 1709"/>
                <a:gd name="T78" fmla="*/ 234 w 945"/>
                <a:gd name="T79" fmla="*/ 1354 h 1709"/>
                <a:gd name="T80" fmla="*/ 219 w 945"/>
                <a:gd name="T81" fmla="*/ 1357 h 1709"/>
                <a:gd name="T82" fmla="*/ 206 w 945"/>
                <a:gd name="T83" fmla="*/ 1359 h 1709"/>
                <a:gd name="T84" fmla="*/ 190 w 945"/>
                <a:gd name="T85" fmla="*/ 1362 h 1709"/>
                <a:gd name="T86" fmla="*/ 175 w 945"/>
                <a:gd name="T87" fmla="*/ 1363 h 1709"/>
                <a:gd name="T88" fmla="*/ 157 w 945"/>
                <a:gd name="T89" fmla="*/ 1363 h 1709"/>
                <a:gd name="T90" fmla="*/ 0 w 945"/>
                <a:gd name="T91" fmla="*/ 1510 h 1709"/>
                <a:gd name="T92" fmla="*/ 37 w 945"/>
                <a:gd name="T93" fmla="*/ 1709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5" h="1709">
                  <a:moveTo>
                    <a:pt x="37" y="1709"/>
                  </a:moveTo>
                  <a:lnTo>
                    <a:pt x="72" y="1707"/>
                  </a:lnTo>
                  <a:lnTo>
                    <a:pt x="106" y="1706"/>
                  </a:lnTo>
                  <a:lnTo>
                    <a:pt x="140" y="1702"/>
                  </a:lnTo>
                  <a:lnTo>
                    <a:pt x="172" y="1696"/>
                  </a:lnTo>
                  <a:lnTo>
                    <a:pt x="206" y="1689"/>
                  </a:lnTo>
                  <a:lnTo>
                    <a:pt x="237" y="1679"/>
                  </a:lnTo>
                  <a:lnTo>
                    <a:pt x="268" y="1667"/>
                  </a:lnTo>
                  <a:lnTo>
                    <a:pt x="298" y="1656"/>
                  </a:lnTo>
                  <a:lnTo>
                    <a:pt x="327" y="1639"/>
                  </a:lnTo>
                  <a:lnTo>
                    <a:pt x="356" y="1624"/>
                  </a:lnTo>
                  <a:lnTo>
                    <a:pt x="381" y="1606"/>
                  </a:lnTo>
                  <a:lnTo>
                    <a:pt x="406" y="1585"/>
                  </a:lnTo>
                  <a:lnTo>
                    <a:pt x="432" y="1562"/>
                  </a:lnTo>
                  <a:lnTo>
                    <a:pt x="455" y="1538"/>
                  </a:lnTo>
                  <a:lnTo>
                    <a:pt x="475" y="1513"/>
                  </a:lnTo>
                  <a:lnTo>
                    <a:pt x="496" y="1484"/>
                  </a:lnTo>
                  <a:lnTo>
                    <a:pt x="514" y="1486"/>
                  </a:lnTo>
                  <a:lnTo>
                    <a:pt x="538" y="1661"/>
                  </a:lnTo>
                  <a:lnTo>
                    <a:pt x="945" y="1661"/>
                  </a:lnTo>
                  <a:lnTo>
                    <a:pt x="911" y="1315"/>
                  </a:lnTo>
                  <a:lnTo>
                    <a:pt x="911" y="0"/>
                  </a:lnTo>
                  <a:lnTo>
                    <a:pt x="614" y="85"/>
                  </a:lnTo>
                  <a:lnTo>
                    <a:pt x="439" y="264"/>
                  </a:lnTo>
                  <a:lnTo>
                    <a:pt x="439" y="1107"/>
                  </a:lnTo>
                  <a:lnTo>
                    <a:pt x="437" y="1130"/>
                  </a:lnTo>
                  <a:lnTo>
                    <a:pt x="433" y="1154"/>
                  </a:lnTo>
                  <a:lnTo>
                    <a:pt x="427" y="1177"/>
                  </a:lnTo>
                  <a:lnTo>
                    <a:pt x="420" y="1200"/>
                  </a:lnTo>
                  <a:lnTo>
                    <a:pt x="409" y="1222"/>
                  </a:lnTo>
                  <a:lnTo>
                    <a:pt x="397" y="1243"/>
                  </a:lnTo>
                  <a:lnTo>
                    <a:pt x="381" y="1264"/>
                  </a:lnTo>
                  <a:lnTo>
                    <a:pt x="364" y="1282"/>
                  </a:lnTo>
                  <a:lnTo>
                    <a:pt x="345" y="1299"/>
                  </a:lnTo>
                  <a:lnTo>
                    <a:pt x="324" y="1315"/>
                  </a:lnTo>
                  <a:lnTo>
                    <a:pt x="301" y="1329"/>
                  </a:lnTo>
                  <a:lnTo>
                    <a:pt x="276" y="1341"/>
                  </a:lnTo>
                  <a:lnTo>
                    <a:pt x="263" y="1345"/>
                  </a:lnTo>
                  <a:lnTo>
                    <a:pt x="248" y="1350"/>
                  </a:lnTo>
                  <a:lnTo>
                    <a:pt x="234" y="1354"/>
                  </a:lnTo>
                  <a:lnTo>
                    <a:pt x="219" y="1357"/>
                  </a:lnTo>
                  <a:lnTo>
                    <a:pt x="206" y="1359"/>
                  </a:lnTo>
                  <a:lnTo>
                    <a:pt x="190" y="1362"/>
                  </a:lnTo>
                  <a:lnTo>
                    <a:pt x="175" y="1363"/>
                  </a:lnTo>
                  <a:lnTo>
                    <a:pt x="157" y="1363"/>
                  </a:lnTo>
                  <a:lnTo>
                    <a:pt x="0" y="1510"/>
                  </a:lnTo>
                  <a:lnTo>
                    <a:pt x="37" y="17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8" name="Freeform 30">
              <a:extLst>
                <a:ext uri="{FF2B5EF4-FFF2-40B4-BE49-F238E27FC236}">
                  <a16:creationId xmlns:a16="http://schemas.microsoft.com/office/drawing/2014/main" id="{EC12D237-C849-4D43-944F-7310B20432CC}"/>
                </a:ext>
              </a:extLst>
            </p:cNvPr>
            <p:cNvSpPr>
              <a:spLocks/>
            </p:cNvSpPr>
            <p:nvPr userDrawn="1"/>
          </p:nvSpPr>
          <p:spPr bwMode="auto">
            <a:xfrm>
              <a:off x="39376350" y="1860551"/>
              <a:ext cx="347663" cy="415925"/>
            </a:xfrm>
            <a:custGeom>
              <a:avLst/>
              <a:gdLst>
                <a:gd name="T0" fmla="*/ 739 w 1538"/>
                <a:gd name="T1" fmla="*/ 1484 h 1834"/>
                <a:gd name="T2" fmla="*/ 679 w 1538"/>
                <a:gd name="T3" fmla="*/ 1472 h 1834"/>
                <a:gd name="T4" fmla="*/ 629 w 1538"/>
                <a:gd name="T5" fmla="*/ 1446 h 1834"/>
                <a:gd name="T6" fmla="*/ 587 w 1538"/>
                <a:gd name="T7" fmla="*/ 1411 h 1834"/>
                <a:gd name="T8" fmla="*/ 552 w 1538"/>
                <a:gd name="T9" fmla="*/ 1366 h 1834"/>
                <a:gd name="T10" fmla="*/ 525 w 1538"/>
                <a:gd name="T11" fmla="*/ 1314 h 1834"/>
                <a:gd name="T12" fmla="*/ 503 w 1538"/>
                <a:gd name="T13" fmla="*/ 1255 h 1834"/>
                <a:gd name="T14" fmla="*/ 479 w 1538"/>
                <a:gd name="T15" fmla="*/ 1119 h 1834"/>
                <a:gd name="T16" fmla="*/ 472 w 1538"/>
                <a:gd name="T17" fmla="*/ 968 h 1834"/>
                <a:gd name="T18" fmla="*/ 479 w 1538"/>
                <a:gd name="T19" fmla="*/ 816 h 1834"/>
                <a:gd name="T20" fmla="*/ 491 w 1538"/>
                <a:gd name="T21" fmla="*/ 730 h 1834"/>
                <a:gd name="T22" fmla="*/ 509 w 1538"/>
                <a:gd name="T23" fmla="*/ 650 h 1834"/>
                <a:gd name="T24" fmla="*/ 535 w 1538"/>
                <a:gd name="T25" fmla="*/ 578 h 1834"/>
                <a:gd name="T26" fmla="*/ 566 w 1538"/>
                <a:gd name="T27" fmla="*/ 514 h 1834"/>
                <a:gd name="T28" fmla="*/ 607 w 1538"/>
                <a:gd name="T29" fmla="*/ 457 h 1834"/>
                <a:gd name="T30" fmla="*/ 654 w 1538"/>
                <a:gd name="T31" fmla="*/ 413 h 1834"/>
                <a:gd name="T32" fmla="*/ 710 w 1538"/>
                <a:gd name="T33" fmla="*/ 380 h 1834"/>
                <a:gd name="T34" fmla="*/ 775 w 1538"/>
                <a:gd name="T35" fmla="*/ 358 h 1834"/>
                <a:gd name="T36" fmla="*/ 850 w 1538"/>
                <a:gd name="T37" fmla="*/ 351 h 1834"/>
                <a:gd name="T38" fmla="*/ 945 w 1538"/>
                <a:gd name="T39" fmla="*/ 358 h 1834"/>
                <a:gd name="T40" fmla="*/ 1025 w 1538"/>
                <a:gd name="T41" fmla="*/ 374 h 1834"/>
                <a:gd name="T42" fmla="*/ 1320 w 1538"/>
                <a:gd name="T43" fmla="*/ 341 h 1834"/>
                <a:gd name="T44" fmla="*/ 1440 w 1538"/>
                <a:gd name="T45" fmla="*/ 93 h 1834"/>
                <a:gd name="T46" fmla="*/ 1300 w 1538"/>
                <a:gd name="T47" fmla="*/ 54 h 1834"/>
                <a:gd name="T48" fmla="*/ 1169 w 1538"/>
                <a:gd name="T49" fmla="*/ 26 h 1834"/>
                <a:gd name="T50" fmla="*/ 1053 w 1538"/>
                <a:gd name="T51" fmla="*/ 10 h 1834"/>
                <a:gd name="T52" fmla="*/ 908 w 1538"/>
                <a:gd name="T53" fmla="*/ 0 h 1834"/>
                <a:gd name="T54" fmla="*/ 745 w 1538"/>
                <a:gd name="T55" fmla="*/ 10 h 1834"/>
                <a:gd name="T56" fmla="*/ 599 w 1538"/>
                <a:gd name="T57" fmla="*/ 40 h 1834"/>
                <a:gd name="T58" fmla="*/ 467 w 1538"/>
                <a:gd name="T59" fmla="*/ 88 h 1834"/>
                <a:gd name="T60" fmla="*/ 354 w 1538"/>
                <a:gd name="T61" fmla="*/ 156 h 1834"/>
                <a:gd name="T62" fmla="*/ 255 w 1538"/>
                <a:gd name="T63" fmla="*/ 239 h 1834"/>
                <a:gd name="T64" fmla="*/ 173 w 1538"/>
                <a:gd name="T65" fmla="*/ 340 h 1834"/>
                <a:gd name="T66" fmla="*/ 106 w 1538"/>
                <a:gd name="T67" fmla="*/ 455 h 1834"/>
                <a:gd name="T68" fmla="*/ 57 w 1538"/>
                <a:gd name="T69" fmla="*/ 585 h 1834"/>
                <a:gd name="T70" fmla="*/ 22 w 1538"/>
                <a:gd name="T71" fmla="*/ 729 h 1834"/>
                <a:gd name="T72" fmla="*/ 4 w 1538"/>
                <a:gd name="T73" fmla="*/ 884 h 1834"/>
                <a:gd name="T74" fmla="*/ 0 w 1538"/>
                <a:gd name="T75" fmla="*/ 1038 h 1834"/>
                <a:gd name="T76" fmla="*/ 7 w 1538"/>
                <a:gd name="T77" fmla="*/ 1165 h 1834"/>
                <a:gd name="T78" fmla="*/ 24 w 1538"/>
                <a:gd name="T79" fmla="*/ 1284 h 1834"/>
                <a:gd name="T80" fmla="*/ 53 w 1538"/>
                <a:gd name="T81" fmla="*/ 1394 h 1834"/>
                <a:gd name="T82" fmla="*/ 93 w 1538"/>
                <a:gd name="T83" fmla="*/ 1496 h 1834"/>
                <a:gd name="T84" fmla="*/ 145 w 1538"/>
                <a:gd name="T85" fmla="*/ 1588 h 1834"/>
                <a:gd name="T86" fmla="*/ 210 w 1538"/>
                <a:gd name="T87" fmla="*/ 1668 h 1834"/>
                <a:gd name="T88" fmla="*/ 290 w 1538"/>
                <a:gd name="T89" fmla="*/ 1732 h 1834"/>
                <a:gd name="T90" fmla="*/ 384 w 1538"/>
                <a:gd name="T91" fmla="*/ 1784 h 1834"/>
                <a:gd name="T92" fmla="*/ 494 w 1538"/>
                <a:gd name="T93" fmla="*/ 1816 h 1834"/>
                <a:gd name="T94" fmla="*/ 618 w 1538"/>
                <a:gd name="T95" fmla="*/ 1832 h 1834"/>
                <a:gd name="T96" fmla="*/ 784 w 1538"/>
                <a:gd name="T97" fmla="*/ 1488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8" h="1834">
                  <a:moveTo>
                    <a:pt x="784" y="1488"/>
                  </a:moveTo>
                  <a:lnTo>
                    <a:pt x="761" y="1488"/>
                  </a:lnTo>
                  <a:lnTo>
                    <a:pt x="739" y="1484"/>
                  </a:lnTo>
                  <a:lnTo>
                    <a:pt x="717" y="1482"/>
                  </a:lnTo>
                  <a:lnTo>
                    <a:pt x="698" y="1477"/>
                  </a:lnTo>
                  <a:lnTo>
                    <a:pt x="679" y="1472"/>
                  </a:lnTo>
                  <a:lnTo>
                    <a:pt x="662" y="1465"/>
                  </a:lnTo>
                  <a:lnTo>
                    <a:pt x="645" y="1455"/>
                  </a:lnTo>
                  <a:lnTo>
                    <a:pt x="629" y="1446"/>
                  </a:lnTo>
                  <a:lnTo>
                    <a:pt x="614" y="1435"/>
                  </a:lnTo>
                  <a:lnTo>
                    <a:pt x="600" y="1423"/>
                  </a:lnTo>
                  <a:lnTo>
                    <a:pt x="587" y="1411"/>
                  </a:lnTo>
                  <a:lnTo>
                    <a:pt x="574" y="1397"/>
                  </a:lnTo>
                  <a:lnTo>
                    <a:pt x="563" y="1382"/>
                  </a:lnTo>
                  <a:lnTo>
                    <a:pt x="552" y="1366"/>
                  </a:lnTo>
                  <a:lnTo>
                    <a:pt x="542" y="1349"/>
                  </a:lnTo>
                  <a:lnTo>
                    <a:pt x="534" y="1332"/>
                  </a:lnTo>
                  <a:lnTo>
                    <a:pt x="525" y="1314"/>
                  </a:lnTo>
                  <a:lnTo>
                    <a:pt x="518" y="1295"/>
                  </a:lnTo>
                  <a:lnTo>
                    <a:pt x="511" y="1274"/>
                  </a:lnTo>
                  <a:lnTo>
                    <a:pt x="503" y="1255"/>
                  </a:lnTo>
                  <a:lnTo>
                    <a:pt x="494" y="1212"/>
                  </a:lnTo>
                  <a:lnTo>
                    <a:pt x="484" y="1166"/>
                  </a:lnTo>
                  <a:lnTo>
                    <a:pt x="479" y="1119"/>
                  </a:lnTo>
                  <a:lnTo>
                    <a:pt x="475" y="1069"/>
                  </a:lnTo>
                  <a:lnTo>
                    <a:pt x="473" y="1020"/>
                  </a:lnTo>
                  <a:lnTo>
                    <a:pt x="472" y="968"/>
                  </a:lnTo>
                  <a:lnTo>
                    <a:pt x="473" y="906"/>
                  </a:lnTo>
                  <a:lnTo>
                    <a:pt x="477" y="846"/>
                  </a:lnTo>
                  <a:lnTo>
                    <a:pt x="479" y="816"/>
                  </a:lnTo>
                  <a:lnTo>
                    <a:pt x="483" y="787"/>
                  </a:lnTo>
                  <a:lnTo>
                    <a:pt x="488" y="758"/>
                  </a:lnTo>
                  <a:lnTo>
                    <a:pt x="491" y="730"/>
                  </a:lnTo>
                  <a:lnTo>
                    <a:pt x="497" y="703"/>
                  </a:lnTo>
                  <a:lnTo>
                    <a:pt x="503" y="676"/>
                  </a:lnTo>
                  <a:lnTo>
                    <a:pt x="509" y="650"/>
                  </a:lnTo>
                  <a:lnTo>
                    <a:pt x="518" y="625"/>
                  </a:lnTo>
                  <a:lnTo>
                    <a:pt x="526" y="601"/>
                  </a:lnTo>
                  <a:lnTo>
                    <a:pt x="535" y="578"/>
                  </a:lnTo>
                  <a:lnTo>
                    <a:pt x="546" y="555"/>
                  </a:lnTo>
                  <a:lnTo>
                    <a:pt x="555" y="533"/>
                  </a:lnTo>
                  <a:lnTo>
                    <a:pt x="566" y="514"/>
                  </a:lnTo>
                  <a:lnTo>
                    <a:pt x="580" y="493"/>
                  </a:lnTo>
                  <a:lnTo>
                    <a:pt x="593" y="474"/>
                  </a:lnTo>
                  <a:lnTo>
                    <a:pt x="607" y="457"/>
                  </a:lnTo>
                  <a:lnTo>
                    <a:pt x="622" y="442"/>
                  </a:lnTo>
                  <a:lnTo>
                    <a:pt x="637" y="427"/>
                  </a:lnTo>
                  <a:lnTo>
                    <a:pt x="654" y="413"/>
                  </a:lnTo>
                  <a:lnTo>
                    <a:pt x="671" y="400"/>
                  </a:lnTo>
                  <a:lnTo>
                    <a:pt x="691" y="390"/>
                  </a:lnTo>
                  <a:lnTo>
                    <a:pt x="710" y="380"/>
                  </a:lnTo>
                  <a:lnTo>
                    <a:pt x="730" y="372"/>
                  </a:lnTo>
                  <a:lnTo>
                    <a:pt x="752" y="364"/>
                  </a:lnTo>
                  <a:lnTo>
                    <a:pt x="775" y="358"/>
                  </a:lnTo>
                  <a:lnTo>
                    <a:pt x="798" y="356"/>
                  </a:lnTo>
                  <a:lnTo>
                    <a:pt x="823" y="352"/>
                  </a:lnTo>
                  <a:lnTo>
                    <a:pt x="850" y="351"/>
                  </a:lnTo>
                  <a:lnTo>
                    <a:pt x="883" y="352"/>
                  </a:lnTo>
                  <a:lnTo>
                    <a:pt x="915" y="355"/>
                  </a:lnTo>
                  <a:lnTo>
                    <a:pt x="945" y="358"/>
                  </a:lnTo>
                  <a:lnTo>
                    <a:pt x="973" y="363"/>
                  </a:lnTo>
                  <a:lnTo>
                    <a:pt x="1001" y="368"/>
                  </a:lnTo>
                  <a:lnTo>
                    <a:pt x="1025" y="374"/>
                  </a:lnTo>
                  <a:lnTo>
                    <a:pt x="1047" y="381"/>
                  </a:lnTo>
                  <a:lnTo>
                    <a:pt x="1066" y="389"/>
                  </a:lnTo>
                  <a:lnTo>
                    <a:pt x="1320" y="341"/>
                  </a:lnTo>
                  <a:lnTo>
                    <a:pt x="1538" y="125"/>
                  </a:lnTo>
                  <a:lnTo>
                    <a:pt x="1490" y="108"/>
                  </a:lnTo>
                  <a:lnTo>
                    <a:pt x="1440" y="93"/>
                  </a:lnTo>
                  <a:lnTo>
                    <a:pt x="1393" y="78"/>
                  </a:lnTo>
                  <a:lnTo>
                    <a:pt x="1346" y="65"/>
                  </a:lnTo>
                  <a:lnTo>
                    <a:pt x="1300" y="54"/>
                  </a:lnTo>
                  <a:lnTo>
                    <a:pt x="1255" y="43"/>
                  </a:lnTo>
                  <a:lnTo>
                    <a:pt x="1211" y="34"/>
                  </a:lnTo>
                  <a:lnTo>
                    <a:pt x="1169" y="26"/>
                  </a:lnTo>
                  <a:lnTo>
                    <a:pt x="1129" y="19"/>
                  </a:lnTo>
                  <a:lnTo>
                    <a:pt x="1090" y="13"/>
                  </a:lnTo>
                  <a:lnTo>
                    <a:pt x="1053" y="10"/>
                  </a:lnTo>
                  <a:lnTo>
                    <a:pt x="1018" y="5"/>
                  </a:lnTo>
                  <a:lnTo>
                    <a:pt x="957" y="1"/>
                  </a:lnTo>
                  <a:lnTo>
                    <a:pt x="908" y="0"/>
                  </a:lnTo>
                  <a:lnTo>
                    <a:pt x="851" y="1"/>
                  </a:lnTo>
                  <a:lnTo>
                    <a:pt x="797" y="4"/>
                  </a:lnTo>
                  <a:lnTo>
                    <a:pt x="745" y="10"/>
                  </a:lnTo>
                  <a:lnTo>
                    <a:pt x="694" y="17"/>
                  </a:lnTo>
                  <a:lnTo>
                    <a:pt x="646" y="26"/>
                  </a:lnTo>
                  <a:lnTo>
                    <a:pt x="599" y="40"/>
                  </a:lnTo>
                  <a:lnTo>
                    <a:pt x="554" y="54"/>
                  </a:lnTo>
                  <a:lnTo>
                    <a:pt x="509" y="70"/>
                  </a:lnTo>
                  <a:lnTo>
                    <a:pt x="467" y="88"/>
                  </a:lnTo>
                  <a:lnTo>
                    <a:pt x="429" y="108"/>
                  </a:lnTo>
                  <a:lnTo>
                    <a:pt x="390" y="131"/>
                  </a:lnTo>
                  <a:lnTo>
                    <a:pt x="354" y="156"/>
                  </a:lnTo>
                  <a:lnTo>
                    <a:pt x="320" y="182"/>
                  </a:lnTo>
                  <a:lnTo>
                    <a:pt x="286" y="209"/>
                  </a:lnTo>
                  <a:lnTo>
                    <a:pt x="255" y="239"/>
                  </a:lnTo>
                  <a:lnTo>
                    <a:pt x="226" y="270"/>
                  </a:lnTo>
                  <a:lnTo>
                    <a:pt x="198" y="305"/>
                  </a:lnTo>
                  <a:lnTo>
                    <a:pt x="173" y="340"/>
                  </a:lnTo>
                  <a:lnTo>
                    <a:pt x="150" y="378"/>
                  </a:lnTo>
                  <a:lnTo>
                    <a:pt x="127" y="416"/>
                  </a:lnTo>
                  <a:lnTo>
                    <a:pt x="106" y="455"/>
                  </a:lnTo>
                  <a:lnTo>
                    <a:pt x="88" y="498"/>
                  </a:lnTo>
                  <a:lnTo>
                    <a:pt x="70" y="541"/>
                  </a:lnTo>
                  <a:lnTo>
                    <a:pt x="57" y="585"/>
                  </a:lnTo>
                  <a:lnTo>
                    <a:pt x="44" y="631"/>
                  </a:lnTo>
                  <a:lnTo>
                    <a:pt x="32" y="681"/>
                  </a:lnTo>
                  <a:lnTo>
                    <a:pt x="22" y="729"/>
                  </a:lnTo>
                  <a:lnTo>
                    <a:pt x="13" y="780"/>
                  </a:lnTo>
                  <a:lnTo>
                    <a:pt x="7" y="831"/>
                  </a:lnTo>
                  <a:lnTo>
                    <a:pt x="4" y="884"/>
                  </a:lnTo>
                  <a:lnTo>
                    <a:pt x="0" y="939"/>
                  </a:lnTo>
                  <a:lnTo>
                    <a:pt x="0" y="994"/>
                  </a:lnTo>
                  <a:lnTo>
                    <a:pt x="0" y="1038"/>
                  </a:lnTo>
                  <a:lnTo>
                    <a:pt x="1" y="1081"/>
                  </a:lnTo>
                  <a:lnTo>
                    <a:pt x="5" y="1122"/>
                  </a:lnTo>
                  <a:lnTo>
                    <a:pt x="7" y="1165"/>
                  </a:lnTo>
                  <a:lnTo>
                    <a:pt x="12" y="1204"/>
                  </a:lnTo>
                  <a:lnTo>
                    <a:pt x="19" y="1245"/>
                  </a:lnTo>
                  <a:lnTo>
                    <a:pt x="24" y="1284"/>
                  </a:lnTo>
                  <a:lnTo>
                    <a:pt x="34" y="1321"/>
                  </a:lnTo>
                  <a:lnTo>
                    <a:pt x="44" y="1359"/>
                  </a:lnTo>
                  <a:lnTo>
                    <a:pt x="53" y="1394"/>
                  </a:lnTo>
                  <a:lnTo>
                    <a:pt x="65" y="1430"/>
                  </a:lnTo>
                  <a:lnTo>
                    <a:pt x="80" y="1464"/>
                  </a:lnTo>
                  <a:lnTo>
                    <a:pt x="93" y="1496"/>
                  </a:lnTo>
                  <a:lnTo>
                    <a:pt x="110" y="1528"/>
                  </a:lnTo>
                  <a:lnTo>
                    <a:pt x="127" y="1558"/>
                  </a:lnTo>
                  <a:lnTo>
                    <a:pt x="145" y="1588"/>
                  </a:lnTo>
                  <a:lnTo>
                    <a:pt x="165" y="1616"/>
                  </a:lnTo>
                  <a:lnTo>
                    <a:pt x="187" y="1641"/>
                  </a:lnTo>
                  <a:lnTo>
                    <a:pt x="210" y="1668"/>
                  </a:lnTo>
                  <a:lnTo>
                    <a:pt x="236" y="1691"/>
                  </a:lnTo>
                  <a:lnTo>
                    <a:pt x="262" y="1711"/>
                  </a:lnTo>
                  <a:lnTo>
                    <a:pt x="290" y="1732"/>
                  </a:lnTo>
                  <a:lnTo>
                    <a:pt x="320" y="1751"/>
                  </a:lnTo>
                  <a:lnTo>
                    <a:pt x="351" y="1768"/>
                  </a:lnTo>
                  <a:lnTo>
                    <a:pt x="384" y="1784"/>
                  </a:lnTo>
                  <a:lnTo>
                    <a:pt x="419" y="1797"/>
                  </a:lnTo>
                  <a:lnTo>
                    <a:pt x="454" y="1808"/>
                  </a:lnTo>
                  <a:lnTo>
                    <a:pt x="494" y="1816"/>
                  </a:lnTo>
                  <a:lnTo>
                    <a:pt x="534" y="1824"/>
                  </a:lnTo>
                  <a:lnTo>
                    <a:pt x="575" y="1830"/>
                  </a:lnTo>
                  <a:lnTo>
                    <a:pt x="618" y="1832"/>
                  </a:lnTo>
                  <a:lnTo>
                    <a:pt x="664" y="1834"/>
                  </a:lnTo>
                  <a:lnTo>
                    <a:pt x="818" y="1660"/>
                  </a:lnTo>
                  <a:lnTo>
                    <a:pt x="784" y="1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9" name="Freeform 31">
              <a:extLst>
                <a:ext uri="{FF2B5EF4-FFF2-40B4-BE49-F238E27FC236}">
                  <a16:creationId xmlns:a16="http://schemas.microsoft.com/office/drawing/2014/main" id="{78F6307D-BC66-4748-A34D-F9F248903311}"/>
                </a:ext>
              </a:extLst>
            </p:cNvPr>
            <p:cNvSpPr>
              <a:spLocks/>
            </p:cNvSpPr>
            <p:nvPr userDrawn="1"/>
          </p:nvSpPr>
          <p:spPr bwMode="auto">
            <a:xfrm>
              <a:off x="39822438" y="1751013"/>
              <a:ext cx="217488" cy="527050"/>
            </a:xfrm>
            <a:custGeom>
              <a:avLst/>
              <a:gdLst>
                <a:gd name="T0" fmla="*/ 0 w 956"/>
                <a:gd name="T1" fmla="*/ 1757 h 2325"/>
                <a:gd name="T2" fmla="*/ 1 w 956"/>
                <a:gd name="T3" fmla="*/ 1864 h 2325"/>
                <a:gd name="T4" fmla="*/ 11 w 956"/>
                <a:gd name="T5" fmla="*/ 1967 h 2325"/>
                <a:gd name="T6" fmla="*/ 22 w 956"/>
                <a:gd name="T7" fmla="*/ 2016 h 2325"/>
                <a:gd name="T8" fmla="*/ 34 w 956"/>
                <a:gd name="T9" fmla="*/ 2063 h 2325"/>
                <a:gd name="T10" fmla="*/ 52 w 956"/>
                <a:gd name="T11" fmla="*/ 2108 h 2325"/>
                <a:gd name="T12" fmla="*/ 75 w 956"/>
                <a:gd name="T13" fmla="*/ 2150 h 2325"/>
                <a:gd name="T14" fmla="*/ 103 w 956"/>
                <a:gd name="T15" fmla="*/ 2187 h 2325"/>
                <a:gd name="T16" fmla="*/ 139 w 956"/>
                <a:gd name="T17" fmla="*/ 2221 h 2325"/>
                <a:gd name="T18" fmla="*/ 181 w 956"/>
                <a:gd name="T19" fmla="*/ 2251 h 2325"/>
                <a:gd name="T20" fmla="*/ 231 w 956"/>
                <a:gd name="T21" fmla="*/ 2278 h 2325"/>
                <a:gd name="T22" fmla="*/ 289 w 956"/>
                <a:gd name="T23" fmla="*/ 2297 h 2325"/>
                <a:gd name="T24" fmla="*/ 356 w 956"/>
                <a:gd name="T25" fmla="*/ 2314 h 2325"/>
                <a:gd name="T26" fmla="*/ 432 w 956"/>
                <a:gd name="T27" fmla="*/ 2322 h 2325"/>
                <a:gd name="T28" fmla="*/ 520 w 956"/>
                <a:gd name="T29" fmla="*/ 2325 h 2325"/>
                <a:gd name="T30" fmla="*/ 577 w 956"/>
                <a:gd name="T31" fmla="*/ 2324 h 2325"/>
                <a:gd name="T32" fmla="*/ 638 w 956"/>
                <a:gd name="T33" fmla="*/ 2318 h 2325"/>
                <a:gd name="T34" fmla="*/ 697 w 956"/>
                <a:gd name="T35" fmla="*/ 2308 h 2325"/>
                <a:gd name="T36" fmla="*/ 756 w 956"/>
                <a:gd name="T37" fmla="*/ 2295 h 2325"/>
                <a:gd name="T38" fmla="*/ 811 w 956"/>
                <a:gd name="T39" fmla="*/ 2279 h 2325"/>
                <a:gd name="T40" fmla="*/ 866 w 956"/>
                <a:gd name="T41" fmla="*/ 2260 h 2325"/>
                <a:gd name="T42" fmla="*/ 914 w 956"/>
                <a:gd name="T43" fmla="*/ 2239 h 2325"/>
                <a:gd name="T44" fmla="*/ 956 w 956"/>
                <a:gd name="T45" fmla="*/ 2216 h 2325"/>
                <a:gd name="T46" fmla="*/ 825 w 956"/>
                <a:gd name="T47" fmla="*/ 1908 h 2325"/>
                <a:gd name="T48" fmla="*/ 770 w 956"/>
                <a:gd name="T49" fmla="*/ 1928 h 2325"/>
                <a:gd name="T50" fmla="*/ 717 w 956"/>
                <a:gd name="T51" fmla="*/ 1942 h 2325"/>
                <a:gd name="T52" fmla="*/ 667 w 956"/>
                <a:gd name="T53" fmla="*/ 1952 h 2325"/>
                <a:gd name="T54" fmla="*/ 621 w 956"/>
                <a:gd name="T55" fmla="*/ 1952 h 2325"/>
                <a:gd name="T56" fmla="*/ 581 w 956"/>
                <a:gd name="T57" fmla="*/ 1943 h 2325"/>
                <a:gd name="T58" fmla="*/ 549 w 956"/>
                <a:gd name="T59" fmla="*/ 1930 h 2325"/>
                <a:gd name="T60" fmla="*/ 523 w 956"/>
                <a:gd name="T61" fmla="*/ 1905 h 2325"/>
                <a:gd name="T62" fmla="*/ 502 w 956"/>
                <a:gd name="T63" fmla="*/ 1873 h 2325"/>
                <a:gd name="T64" fmla="*/ 489 w 956"/>
                <a:gd name="T65" fmla="*/ 1834 h 2325"/>
                <a:gd name="T66" fmla="*/ 479 w 956"/>
                <a:gd name="T67" fmla="*/ 1783 h 2325"/>
                <a:gd name="T68" fmla="*/ 476 w 956"/>
                <a:gd name="T69" fmla="*/ 1723 h 2325"/>
                <a:gd name="T70" fmla="*/ 476 w 956"/>
                <a:gd name="T71"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6" h="2325">
                  <a:moveTo>
                    <a:pt x="0" y="0"/>
                  </a:moveTo>
                  <a:lnTo>
                    <a:pt x="0" y="1757"/>
                  </a:lnTo>
                  <a:lnTo>
                    <a:pt x="0" y="1811"/>
                  </a:lnTo>
                  <a:lnTo>
                    <a:pt x="1" y="1864"/>
                  </a:lnTo>
                  <a:lnTo>
                    <a:pt x="5" y="1917"/>
                  </a:lnTo>
                  <a:lnTo>
                    <a:pt x="11" y="1967"/>
                  </a:lnTo>
                  <a:lnTo>
                    <a:pt x="16" y="1992"/>
                  </a:lnTo>
                  <a:lnTo>
                    <a:pt x="22" y="2016"/>
                  </a:lnTo>
                  <a:lnTo>
                    <a:pt x="27" y="2040"/>
                  </a:lnTo>
                  <a:lnTo>
                    <a:pt x="34" y="2063"/>
                  </a:lnTo>
                  <a:lnTo>
                    <a:pt x="42" y="2086"/>
                  </a:lnTo>
                  <a:lnTo>
                    <a:pt x="52" y="2108"/>
                  </a:lnTo>
                  <a:lnTo>
                    <a:pt x="63" y="2129"/>
                  </a:lnTo>
                  <a:lnTo>
                    <a:pt x="75" y="2150"/>
                  </a:lnTo>
                  <a:lnTo>
                    <a:pt x="88" y="2168"/>
                  </a:lnTo>
                  <a:lnTo>
                    <a:pt x="103" y="2187"/>
                  </a:lnTo>
                  <a:lnTo>
                    <a:pt x="121" y="2204"/>
                  </a:lnTo>
                  <a:lnTo>
                    <a:pt x="139" y="2221"/>
                  </a:lnTo>
                  <a:lnTo>
                    <a:pt x="159" y="2237"/>
                  </a:lnTo>
                  <a:lnTo>
                    <a:pt x="181" y="2251"/>
                  </a:lnTo>
                  <a:lnTo>
                    <a:pt x="205" y="2264"/>
                  </a:lnTo>
                  <a:lnTo>
                    <a:pt x="231" y="2278"/>
                  </a:lnTo>
                  <a:lnTo>
                    <a:pt x="258" y="2287"/>
                  </a:lnTo>
                  <a:lnTo>
                    <a:pt x="289" y="2297"/>
                  </a:lnTo>
                  <a:lnTo>
                    <a:pt x="321" y="2307"/>
                  </a:lnTo>
                  <a:lnTo>
                    <a:pt x="356" y="2314"/>
                  </a:lnTo>
                  <a:lnTo>
                    <a:pt x="394" y="2318"/>
                  </a:lnTo>
                  <a:lnTo>
                    <a:pt x="432" y="2322"/>
                  </a:lnTo>
                  <a:lnTo>
                    <a:pt x="476" y="2325"/>
                  </a:lnTo>
                  <a:lnTo>
                    <a:pt x="520" y="2325"/>
                  </a:lnTo>
                  <a:lnTo>
                    <a:pt x="549" y="2325"/>
                  </a:lnTo>
                  <a:lnTo>
                    <a:pt x="577" y="2324"/>
                  </a:lnTo>
                  <a:lnTo>
                    <a:pt x="607" y="2320"/>
                  </a:lnTo>
                  <a:lnTo>
                    <a:pt x="638" y="2318"/>
                  </a:lnTo>
                  <a:lnTo>
                    <a:pt x="667" y="2314"/>
                  </a:lnTo>
                  <a:lnTo>
                    <a:pt x="697" y="2308"/>
                  </a:lnTo>
                  <a:lnTo>
                    <a:pt x="727" y="2302"/>
                  </a:lnTo>
                  <a:lnTo>
                    <a:pt x="756" y="2295"/>
                  </a:lnTo>
                  <a:lnTo>
                    <a:pt x="785" y="2287"/>
                  </a:lnTo>
                  <a:lnTo>
                    <a:pt x="811" y="2279"/>
                  </a:lnTo>
                  <a:lnTo>
                    <a:pt x="839" y="2270"/>
                  </a:lnTo>
                  <a:lnTo>
                    <a:pt x="866" y="2260"/>
                  </a:lnTo>
                  <a:lnTo>
                    <a:pt x="890" y="2250"/>
                  </a:lnTo>
                  <a:lnTo>
                    <a:pt x="914" y="2239"/>
                  </a:lnTo>
                  <a:lnTo>
                    <a:pt x="936" y="2228"/>
                  </a:lnTo>
                  <a:lnTo>
                    <a:pt x="956" y="2216"/>
                  </a:lnTo>
                  <a:lnTo>
                    <a:pt x="852" y="1899"/>
                  </a:lnTo>
                  <a:lnTo>
                    <a:pt x="825" y="1908"/>
                  </a:lnTo>
                  <a:lnTo>
                    <a:pt x="796" y="1919"/>
                  </a:lnTo>
                  <a:lnTo>
                    <a:pt x="770" y="1928"/>
                  </a:lnTo>
                  <a:lnTo>
                    <a:pt x="743" y="1937"/>
                  </a:lnTo>
                  <a:lnTo>
                    <a:pt x="717" y="1942"/>
                  </a:lnTo>
                  <a:lnTo>
                    <a:pt x="692" y="1948"/>
                  </a:lnTo>
                  <a:lnTo>
                    <a:pt x="667" y="1952"/>
                  </a:lnTo>
                  <a:lnTo>
                    <a:pt x="644" y="1953"/>
                  </a:lnTo>
                  <a:lnTo>
                    <a:pt x="621" y="1952"/>
                  </a:lnTo>
                  <a:lnTo>
                    <a:pt x="600" y="1948"/>
                  </a:lnTo>
                  <a:lnTo>
                    <a:pt x="581" y="1943"/>
                  </a:lnTo>
                  <a:lnTo>
                    <a:pt x="564" y="1937"/>
                  </a:lnTo>
                  <a:lnTo>
                    <a:pt x="549" y="1930"/>
                  </a:lnTo>
                  <a:lnTo>
                    <a:pt x="535" y="1918"/>
                  </a:lnTo>
                  <a:lnTo>
                    <a:pt x="523" y="1905"/>
                  </a:lnTo>
                  <a:lnTo>
                    <a:pt x="512" y="1890"/>
                  </a:lnTo>
                  <a:lnTo>
                    <a:pt x="502" y="1873"/>
                  </a:lnTo>
                  <a:lnTo>
                    <a:pt x="495" y="1855"/>
                  </a:lnTo>
                  <a:lnTo>
                    <a:pt x="489" y="1834"/>
                  </a:lnTo>
                  <a:lnTo>
                    <a:pt x="484" y="1809"/>
                  </a:lnTo>
                  <a:lnTo>
                    <a:pt x="479" y="1783"/>
                  </a:lnTo>
                  <a:lnTo>
                    <a:pt x="478" y="1754"/>
                  </a:lnTo>
                  <a:lnTo>
                    <a:pt x="476" y="1723"/>
                  </a:lnTo>
                  <a:lnTo>
                    <a:pt x="476" y="1689"/>
                  </a:lnTo>
                  <a:lnTo>
                    <a:pt x="47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0" name="Freeform 32">
              <a:extLst>
                <a:ext uri="{FF2B5EF4-FFF2-40B4-BE49-F238E27FC236}">
                  <a16:creationId xmlns:a16="http://schemas.microsoft.com/office/drawing/2014/main" id="{82126CF1-5A56-408D-A953-E1B1E8C84711}"/>
                </a:ext>
              </a:extLst>
            </p:cNvPr>
            <p:cNvSpPr>
              <a:spLocks/>
            </p:cNvSpPr>
            <p:nvPr userDrawn="1"/>
          </p:nvSpPr>
          <p:spPr bwMode="auto">
            <a:xfrm>
              <a:off x="40387588" y="1749426"/>
              <a:ext cx="331788" cy="517525"/>
            </a:xfrm>
            <a:custGeom>
              <a:avLst/>
              <a:gdLst>
                <a:gd name="T0" fmla="*/ 476 w 1462"/>
                <a:gd name="T1" fmla="*/ 1156 h 2276"/>
                <a:gd name="T2" fmla="*/ 482 w 1462"/>
                <a:gd name="T3" fmla="*/ 1097 h 2276"/>
                <a:gd name="T4" fmla="*/ 497 w 1462"/>
                <a:gd name="T5" fmla="*/ 1041 h 2276"/>
                <a:gd name="T6" fmla="*/ 522 w 1462"/>
                <a:gd name="T7" fmla="*/ 991 h 2276"/>
                <a:gd name="T8" fmla="*/ 557 w 1462"/>
                <a:gd name="T9" fmla="*/ 946 h 2276"/>
                <a:gd name="T10" fmla="*/ 598 w 1462"/>
                <a:gd name="T11" fmla="*/ 909 h 2276"/>
                <a:gd name="T12" fmla="*/ 623 w 1462"/>
                <a:gd name="T13" fmla="*/ 893 h 2276"/>
                <a:gd name="T14" fmla="*/ 648 w 1462"/>
                <a:gd name="T15" fmla="*/ 880 h 2276"/>
                <a:gd name="T16" fmla="*/ 676 w 1462"/>
                <a:gd name="T17" fmla="*/ 870 h 2276"/>
                <a:gd name="T18" fmla="*/ 704 w 1462"/>
                <a:gd name="T19" fmla="*/ 862 h 2276"/>
                <a:gd name="T20" fmla="*/ 734 w 1462"/>
                <a:gd name="T21" fmla="*/ 857 h 2276"/>
                <a:gd name="T22" fmla="*/ 768 w 1462"/>
                <a:gd name="T23" fmla="*/ 856 h 2276"/>
                <a:gd name="T24" fmla="*/ 799 w 1462"/>
                <a:gd name="T25" fmla="*/ 857 h 2276"/>
                <a:gd name="T26" fmla="*/ 828 w 1462"/>
                <a:gd name="T27" fmla="*/ 862 h 2276"/>
                <a:gd name="T28" fmla="*/ 856 w 1462"/>
                <a:gd name="T29" fmla="*/ 869 h 2276"/>
                <a:gd name="T30" fmla="*/ 879 w 1462"/>
                <a:gd name="T31" fmla="*/ 880 h 2276"/>
                <a:gd name="T32" fmla="*/ 898 w 1462"/>
                <a:gd name="T33" fmla="*/ 893 h 2276"/>
                <a:gd name="T34" fmla="*/ 915 w 1462"/>
                <a:gd name="T35" fmla="*/ 907 h 2276"/>
                <a:gd name="T36" fmla="*/ 932 w 1462"/>
                <a:gd name="T37" fmla="*/ 926 h 2276"/>
                <a:gd name="T38" fmla="*/ 944 w 1462"/>
                <a:gd name="T39" fmla="*/ 946 h 2276"/>
                <a:gd name="T40" fmla="*/ 965 w 1462"/>
                <a:gd name="T41" fmla="*/ 992 h 2276"/>
                <a:gd name="T42" fmla="*/ 978 w 1462"/>
                <a:gd name="T43" fmla="*/ 1045 h 2276"/>
                <a:gd name="T44" fmla="*/ 985 w 1462"/>
                <a:gd name="T45" fmla="*/ 1105 h 2276"/>
                <a:gd name="T46" fmla="*/ 986 w 1462"/>
                <a:gd name="T47" fmla="*/ 1171 h 2276"/>
                <a:gd name="T48" fmla="*/ 1462 w 1462"/>
                <a:gd name="T49" fmla="*/ 2276 h 2276"/>
                <a:gd name="T50" fmla="*/ 1462 w 1462"/>
                <a:gd name="T51" fmla="*/ 1061 h 2276"/>
                <a:gd name="T52" fmla="*/ 1457 w 1462"/>
                <a:gd name="T53" fmla="*/ 989 h 2276"/>
                <a:gd name="T54" fmla="*/ 1449 w 1462"/>
                <a:gd name="T55" fmla="*/ 923 h 2276"/>
                <a:gd name="T56" fmla="*/ 1434 w 1462"/>
                <a:gd name="T57" fmla="*/ 860 h 2276"/>
                <a:gd name="T58" fmla="*/ 1417 w 1462"/>
                <a:gd name="T59" fmla="*/ 804 h 2276"/>
                <a:gd name="T60" fmla="*/ 1394 w 1462"/>
                <a:gd name="T61" fmla="*/ 751 h 2276"/>
                <a:gd name="T62" fmla="*/ 1369 w 1462"/>
                <a:gd name="T63" fmla="*/ 703 h 2276"/>
                <a:gd name="T64" fmla="*/ 1338 w 1462"/>
                <a:gd name="T65" fmla="*/ 660 h 2276"/>
                <a:gd name="T66" fmla="*/ 1303 w 1462"/>
                <a:gd name="T67" fmla="*/ 623 h 2276"/>
                <a:gd name="T68" fmla="*/ 1263 w 1462"/>
                <a:gd name="T69" fmla="*/ 590 h 2276"/>
                <a:gd name="T70" fmla="*/ 1219 w 1462"/>
                <a:gd name="T71" fmla="*/ 561 h 2276"/>
                <a:gd name="T72" fmla="*/ 1171 w 1462"/>
                <a:gd name="T73" fmla="*/ 537 h 2276"/>
                <a:gd name="T74" fmla="*/ 1120 w 1462"/>
                <a:gd name="T75" fmla="*/ 518 h 2276"/>
                <a:gd name="T76" fmla="*/ 1064 w 1462"/>
                <a:gd name="T77" fmla="*/ 503 h 2276"/>
                <a:gd name="T78" fmla="*/ 1005 w 1462"/>
                <a:gd name="T79" fmla="*/ 494 h 2276"/>
                <a:gd name="T80" fmla="*/ 940 w 1462"/>
                <a:gd name="T81" fmla="*/ 490 h 2276"/>
                <a:gd name="T82" fmla="*/ 877 w 1462"/>
                <a:gd name="T83" fmla="*/ 490 h 2276"/>
                <a:gd name="T84" fmla="*/ 815 w 1462"/>
                <a:gd name="T85" fmla="*/ 495 h 2276"/>
                <a:gd name="T86" fmla="*/ 755 w 1462"/>
                <a:gd name="T87" fmla="*/ 507 h 2276"/>
                <a:gd name="T88" fmla="*/ 698 w 1462"/>
                <a:gd name="T89" fmla="*/ 524 h 2276"/>
                <a:gd name="T90" fmla="*/ 642 w 1462"/>
                <a:gd name="T91" fmla="*/ 547 h 2276"/>
                <a:gd name="T92" fmla="*/ 590 w 1462"/>
                <a:gd name="T93" fmla="*/ 574 h 2276"/>
                <a:gd name="T94" fmla="*/ 542 w 1462"/>
                <a:gd name="T95" fmla="*/ 607 h 2276"/>
                <a:gd name="T96" fmla="*/ 497 w 1462"/>
                <a:gd name="T97" fmla="*/ 646 h 2276"/>
                <a:gd name="T98" fmla="*/ 476 w 1462"/>
                <a:gd name="T99" fmla="*/ 0 h 2276"/>
                <a:gd name="T100" fmla="*/ 0 w 1462"/>
                <a:gd name="T101" fmla="*/ 227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62" h="2276">
                  <a:moveTo>
                    <a:pt x="476" y="2276"/>
                  </a:moveTo>
                  <a:lnTo>
                    <a:pt x="476" y="1156"/>
                  </a:lnTo>
                  <a:lnTo>
                    <a:pt x="477" y="1127"/>
                  </a:lnTo>
                  <a:lnTo>
                    <a:pt x="482" y="1097"/>
                  </a:lnTo>
                  <a:lnTo>
                    <a:pt x="488" y="1069"/>
                  </a:lnTo>
                  <a:lnTo>
                    <a:pt x="497" y="1041"/>
                  </a:lnTo>
                  <a:lnTo>
                    <a:pt x="508" y="1015"/>
                  </a:lnTo>
                  <a:lnTo>
                    <a:pt x="522" y="991"/>
                  </a:lnTo>
                  <a:lnTo>
                    <a:pt x="537" y="968"/>
                  </a:lnTo>
                  <a:lnTo>
                    <a:pt x="557" y="946"/>
                  </a:lnTo>
                  <a:lnTo>
                    <a:pt x="576" y="926"/>
                  </a:lnTo>
                  <a:lnTo>
                    <a:pt x="598" y="909"/>
                  </a:lnTo>
                  <a:lnTo>
                    <a:pt x="610" y="900"/>
                  </a:lnTo>
                  <a:lnTo>
                    <a:pt x="623" y="893"/>
                  </a:lnTo>
                  <a:lnTo>
                    <a:pt x="635" y="886"/>
                  </a:lnTo>
                  <a:lnTo>
                    <a:pt x="648" y="880"/>
                  </a:lnTo>
                  <a:lnTo>
                    <a:pt x="662" y="875"/>
                  </a:lnTo>
                  <a:lnTo>
                    <a:pt x="676" y="870"/>
                  </a:lnTo>
                  <a:lnTo>
                    <a:pt x="691" y="865"/>
                  </a:lnTo>
                  <a:lnTo>
                    <a:pt x="704" y="862"/>
                  </a:lnTo>
                  <a:lnTo>
                    <a:pt x="721" y="858"/>
                  </a:lnTo>
                  <a:lnTo>
                    <a:pt x="734" y="857"/>
                  </a:lnTo>
                  <a:lnTo>
                    <a:pt x="751" y="856"/>
                  </a:lnTo>
                  <a:lnTo>
                    <a:pt x="768" y="856"/>
                  </a:lnTo>
                  <a:lnTo>
                    <a:pt x="784" y="856"/>
                  </a:lnTo>
                  <a:lnTo>
                    <a:pt x="799" y="857"/>
                  </a:lnTo>
                  <a:lnTo>
                    <a:pt x="815" y="858"/>
                  </a:lnTo>
                  <a:lnTo>
                    <a:pt x="828" y="862"/>
                  </a:lnTo>
                  <a:lnTo>
                    <a:pt x="843" y="865"/>
                  </a:lnTo>
                  <a:lnTo>
                    <a:pt x="856" y="869"/>
                  </a:lnTo>
                  <a:lnTo>
                    <a:pt x="867" y="875"/>
                  </a:lnTo>
                  <a:lnTo>
                    <a:pt x="879" y="880"/>
                  </a:lnTo>
                  <a:lnTo>
                    <a:pt x="889" y="886"/>
                  </a:lnTo>
                  <a:lnTo>
                    <a:pt x="898" y="893"/>
                  </a:lnTo>
                  <a:lnTo>
                    <a:pt x="907" y="900"/>
                  </a:lnTo>
                  <a:lnTo>
                    <a:pt x="915" y="907"/>
                  </a:lnTo>
                  <a:lnTo>
                    <a:pt x="925" y="916"/>
                  </a:lnTo>
                  <a:lnTo>
                    <a:pt x="932" y="926"/>
                  </a:lnTo>
                  <a:lnTo>
                    <a:pt x="939" y="936"/>
                  </a:lnTo>
                  <a:lnTo>
                    <a:pt x="944" y="946"/>
                  </a:lnTo>
                  <a:lnTo>
                    <a:pt x="956" y="968"/>
                  </a:lnTo>
                  <a:lnTo>
                    <a:pt x="965" y="992"/>
                  </a:lnTo>
                  <a:lnTo>
                    <a:pt x="972" y="1017"/>
                  </a:lnTo>
                  <a:lnTo>
                    <a:pt x="978" y="1045"/>
                  </a:lnTo>
                  <a:lnTo>
                    <a:pt x="982" y="1075"/>
                  </a:lnTo>
                  <a:lnTo>
                    <a:pt x="985" y="1105"/>
                  </a:lnTo>
                  <a:lnTo>
                    <a:pt x="986" y="1137"/>
                  </a:lnTo>
                  <a:lnTo>
                    <a:pt x="986" y="1171"/>
                  </a:lnTo>
                  <a:lnTo>
                    <a:pt x="986" y="2276"/>
                  </a:lnTo>
                  <a:lnTo>
                    <a:pt x="1462" y="2276"/>
                  </a:lnTo>
                  <a:lnTo>
                    <a:pt x="1462" y="1098"/>
                  </a:lnTo>
                  <a:lnTo>
                    <a:pt x="1462" y="1061"/>
                  </a:lnTo>
                  <a:lnTo>
                    <a:pt x="1461" y="1026"/>
                  </a:lnTo>
                  <a:lnTo>
                    <a:pt x="1457" y="989"/>
                  </a:lnTo>
                  <a:lnTo>
                    <a:pt x="1453" y="955"/>
                  </a:lnTo>
                  <a:lnTo>
                    <a:pt x="1449" y="923"/>
                  </a:lnTo>
                  <a:lnTo>
                    <a:pt x="1442" y="892"/>
                  </a:lnTo>
                  <a:lnTo>
                    <a:pt x="1434" y="860"/>
                  </a:lnTo>
                  <a:lnTo>
                    <a:pt x="1426" y="831"/>
                  </a:lnTo>
                  <a:lnTo>
                    <a:pt x="1417" y="804"/>
                  </a:lnTo>
                  <a:lnTo>
                    <a:pt x="1406" y="777"/>
                  </a:lnTo>
                  <a:lnTo>
                    <a:pt x="1394" y="751"/>
                  </a:lnTo>
                  <a:lnTo>
                    <a:pt x="1381" y="726"/>
                  </a:lnTo>
                  <a:lnTo>
                    <a:pt x="1369" y="703"/>
                  </a:lnTo>
                  <a:lnTo>
                    <a:pt x="1353" y="682"/>
                  </a:lnTo>
                  <a:lnTo>
                    <a:pt x="1338" y="660"/>
                  </a:lnTo>
                  <a:lnTo>
                    <a:pt x="1320" y="642"/>
                  </a:lnTo>
                  <a:lnTo>
                    <a:pt x="1303" y="623"/>
                  </a:lnTo>
                  <a:lnTo>
                    <a:pt x="1282" y="606"/>
                  </a:lnTo>
                  <a:lnTo>
                    <a:pt x="1263" y="590"/>
                  </a:lnTo>
                  <a:lnTo>
                    <a:pt x="1241" y="574"/>
                  </a:lnTo>
                  <a:lnTo>
                    <a:pt x="1219" y="561"/>
                  </a:lnTo>
                  <a:lnTo>
                    <a:pt x="1196" y="548"/>
                  </a:lnTo>
                  <a:lnTo>
                    <a:pt x="1171" y="537"/>
                  </a:lnTo>
                  <a:lnTo>
                    <a:pt x="1146" y="526"/>
                  </a:lnTo>
                  <a:lnTo>
                    <a:pt x="1120" y="518"/>
                  </a:lnTo>
                  <a:lnTo>
                    <a:pt x="1093" y="510"/>
                  </a:lnTo>
                  <a:lnTo>
                    <a:pt x="1064" y="503"/>
                  </a:lnTo>
                  <a:lnTo>
                    <a:pt x="1035" y="498"/>
                  </a:lnTo>
                  <a:lnTo>
                    <a:pt x="1005" y="494"/>
                  </a:lnTo>
                  <a:lnTo>
                    <a:pt x="973" y="491"/>
                  </a:lnTo>
                  <a:lnTo>
                    <a:pt x="940" y="490"/>
                  </a:lnTo>
                  <a:lnTo>
                    <a:pt x="907" y="490"/>
                  </a:lnTo>
                  <a:lnTo>
                    <a:pt x="877" y="490"/>
                  </a:lnTo>
                  <a:lnTo>
                    <a:pt x="845" y="492"/>
                  </a:lnTo>
                  <a:lnTo>
                    <a:pt x="815" y="495"/>
                  </a:lnTo>
                  <a:lnTo>
                    <a:pt x="785" y="501"/>
                  </a:lnTo>
                  <a:lnTo>
                    <a:pt x="755" y="507"/>
                  </a:lnTo>
                  <a:lnTo>
                    <a:pt x="726" y="515"/>
                  </a:lnTo>
                  <a:lnTo>
                    <a:pt x="698" y="524"/>
                  </a:lnTo>
                  <a:lnTo>
                    <a:pt x="670" y="533"/>
                  </a:lnTo>
                  <a:lnTo>
                    <a:pt x="642" y="547"/>
                  </a:lnTo>
                  <a:lnTo>
                    <a:pt x="617" y="560"/>
                  </a:lnTo>
                  <a:lnTo>
                    <a:pt x="590" y="574"/>
                  </a:lnTo>
                  <a:lnTo>
                    <a:pt x="566" y="590"/>
                  </a:lnTo>
                  <a:lnTo>
                    <a:pt x="542" y="607"/>
                  </a:lnTo>
                  <a:lnTo>
                    <a:pt x="519" y="626"/>
                  </a:lnTo>
                  <a:lnTo>
                    <a:pt x="497" y="646"/>
                  </a:lnTo>
                  <a:lnTo>
                    <a:pt x="476" y="667"/>
                  </a:lnTo>
                  <a:lnTo>
                    <a:pt x="476" y="0"/>
                  </a:lnTo>
                  <a:lnTo>
                    <a:pt x="0" y="0"/>
                  </a:lnTo>
                  <a:lnTo>
                    <a:pt x="0" y="2276"/>
                  </a:lnTo>
                  <a:lnTo>
                    <a:pt x="476" y="2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1" name="Freeform 33">
              <a:extLst>
                <a:ext uri="{FF2B5EF4-FFF2-40B4-BE49-F238E27FC236}">
                  <a16:creationId xmlns:a16="http://schemas.microsoft.com/office/drawing/2014/main" id="{3DC47ADB-8719-4211-92C0-1E457B8347FE}"/>
                </a:ext>
              </a:extLst>
            </p:cNvPr>
            <p:cNvSpPr>
              <a:spLocks/>
            </p:cNvSpPr>
            <p:nvPr userDrawn="1"/>
          </p:nvSpPr>
          <p:spPr bwMode="auto">
            <a:xfrm>
              <a:off x="40814625" y="1873251"/>
              <a:ext cx="107950" cy="393700"/>
            </a:xfrm>
            <a:custGeom>
              <a:avLst/>
              <a:gdLst>
                <a:gd name="T0" fmla="*/ 0 w 477"/>
                <a:gd name="T1" fmla="*/ 1735 h 1735"/>
                <a:gd name="T2" fmla="*/ 55 w 477"/>
                <a:gd name="T3" fmla="*/ 1735 h 1735"/>
                <a:gd name="T4" fmla="*/ 103 w 477"/>
                <a:gd name="T5" fmla="*/ 1735 h 1735"/>
                <a:gd name="T6" fmla="*/ 144 w 477"/>
                <a:gd name="T7" fmla="*/ 1735 h 1735"/>
                <a:gd name="T8" fmla="*/ 178 w 477"/>
                <a:gd name="T9" fmla="*/ 1735 h 1735"/>
                <a:gd name="T10" fmla="*/ 204 w 477"/>
                <a:gd name="T11" fmla="*/ 1735 h 1735"/>
                <a:gd name="T12" fmla="*/ 223 w 477"/>
                <a:gd name="T13" fmla="*/ 1735 h 1735"/>
                <a:gd name="T14" fmla="*/ 234 w 477"/>
                <a:gd name="T15" fmla="*/ 1735 h 1735"/>
                <a:gd name="T16" fmla="*/ 239 w 477"/>
                <a:gd name="T17" fmla="*/ 1735 h 1735"/>
                <a:gd name="T18" fmla="*/ 243 w 477"/>
                <a:gd name="T19" fmla="*/ 1735 h 1735"/>
                <a:gd name="T20" fmla="*/ 254 w 477"/>
                <a:gd name="T21" fmla="*/ 1735 h 1735"/>
                <a:gd name="T22" fmla="*/ 271 w 477"/>
                <a:gd name="T23" fmla="*/ 1735 h 1735"/>
                <a:gd name="T24" fmla="*/ 296 w 477"/>
                <a:gd name="T25" fmla="*/ 1735 h 1735"/>
                <a:gd name="T26" fmla="*/ 330 w 477"/>
                <a:gd name="T27" fmla="*/ 1735 h 1735"/>
                <a:gd name="T28" fmla="*/ 371 w 477"/>
                <a:gd name="T29" fmla="*/ 1735 h 1735"/>
                <a:gd name="T30" fmla="*/ 420 w 477"/>
                <a:gd name="T31" fmla="*/ 1735 h 1735"/>
                <a:gd name="T32" fmla="*/ 477 w 477"/>
                <a:gd name="T33" fmla="*/ 1735 h 1735"/>
                <a:gd name="T34" fmla="*/ 477 w 477"/>
                <a:gd name="T35" fmla="*/ 1535 h 1735"/>
                <a:gd name="T36" fmla="*/ 477 w 477"/>
                <a:gd name="T37" fmla="*/ 1360 h 1735"/>
                <a:gd name="T38" fmla="*/ 477 w 477"/>
                <a:gd name="T39" fmla="*/ 1210 h 1735"/>
                <a:gd name="T40" fmla="*/ 477 w 477"/>
                <a:gd name="T41" fmla="*/ 1087 h 1735"/>
                <a:gd name="T42" fmla="*/ 477 w 477"/>
                <a:gd name="T43" fmla="*/ 992 h 1735"/>
                <a:gd name="T44" fmla="*/ 477 w 477"/>
                <a:gd name="T45" fmla="*/ 923 h 1735"/>
                <a:gd name="T46" fmla="*/ 477 w 477"/>
                <a:gd name="T47" fmla="*/ 881 h 1735"/>
                <a:gd name="T48" fmla="*/ 477 w 477"/>
                <a:gd name="T49" fmla="*/ 867 h 1735"/>
                <a:gd name="T50" fmla="*/ 477 w 477"/>
                <a:gd name="T51" fmla="*/ 0 h 1735"/>
                <a:gd name="T52" fmla="*/ 239 w 477"/>
                <a:gd name="T53" fmla="*/ 223 h 1735"/>
                <a:gd name="T54" fmla="*/ 0 w 477"/>
                <a:gd name="T55" fmla="*/ 0 h 1735"/>
                <a:gd name="T56" fmla="*/ 0 w 477"/>
                <a:gd name="T57" fmla="*/ 867 h 1735"/>
                <a:gd name="T58" fmla="*/ 0 w 477"/>
                <a:gd name="T59" fmla="*/ 881 h 1735"/>
                <a:gd name="T60" fmla="*/ 0 w 477"/>
                <a:gd name="T61" fmla="*/ 923 h 1735"/>
                <a:gd name="T62" fmla="*/ 0 w 477"/>
                <a:gd name="T63" fmla="*/ 992 h 1735"/>
                <a:gd name="T64" fmla="*/ 0 w 477"/>
                <a:gd name="T65" fmla="*/ 1086 h 1735"/>
                <a:gd name="T66" fmla="*/ 0 w 477"/>
                <a:gd name="T67" fmla="*/ 1208 h 1735"/>
                <a:gd name="T68" fmla="*/ 0 w 477"/>
                <a:gd name="T69" fmla="*/ 1357 h 1735"/>
                <a:gd name="T70" fmla="*/ 0 w 477"/>
                <a:gd name="T71" fmla="*/ 1532 h 1735"/>
                <a:gd name="T72" fmla="*/ 0 w 477"/>
                <a:gd name="T73" fmla="*/ 1735 h 1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7" h="1735">
                  <a:moveTo>
                    <a:pt x="0" y="1735"/>
                  </a:moveTo>
                  <a:lnTo>
                    <a:pt x="55" y="1735"/>
                  </a:lnTo>
                  <a:lnTo>
                    <a:pt x="103" y="1735"/>
                  </a:lnTo>
                  <a:lnTo>
                    <a:pt x="144" y="1735"/>
                  </a:lnTo>
                  <a:lnTo>
                    <a:pt x="178" y="1735"/>
                  </a:lnTo>
                  <a:lnTo>
                    <a:pt x="204" y="1735"/>
                  </a:lnTo>
                  <a:lnTo>
                    <a:pt x="223" y="1735"/>
                  </a:lnTo>
                  <a:lnTo>
                    <a:pt x="234" y="1735"/>
                  </a:lnTo>
                  <a:lnTo>
                    <a:pt x="239" y="1735"/>
                  </a:lnTo>
                  <a:lnTo>
                    <a:pt x="243" y="1735"/>
                  </a:lnTo>
                  <a:lnTo>
                    <a:pt x="254" y="1735"/>
                  </a:lnTo>
                  <a:lnTo>
                    <a:pt x="271" y="1735"/>
                  </a:lnTo>
                  <a:lnTo>
                    <a:pt x="296" y="1735"/>
                  </a:lnTo>
                  <a:lnTo>
                    <a:pt x="330" y="1735"/>
                  </a:lnTo>
                  <a:lnTo>
                    <a:pt x="371" y="1735"/>
                  </a:lnTo>
                  <a:lnTo>
                    <a:pt x="420" y="1735"/>
                  </a:lnTo>
                  <a:lnTo>
                    <a:pt x="477" y="1735"/>
                  </a:lnTo>
                  <a:lnTo>
                    <a:pt x="477" y="1535"/>
                  </a:lnTo>
                  <a:lnTo>
                    <a:pt x="477" y="1360"/>
                  </a:lnTo>
                  <a:lnTo>
                    <a:pt x="477" y="1210"/>
                  </a:lnTo>
                  <a:lnTo>
                    <a:pt x="477" y="1087"/>
                  </a:lnTo>
                  <a:lnTo>
                    <a:pt x="477" y="992"/>
                  </a:lnTo>
                  <a:lnTo>
                    <a:pt x="477" y="923"/>
                  </a:lnTo>
                  <a:lnTo>
                    <a:pt x="477" y="881"/>
                  </a:lnTo>
                  <a:lnTo>
                    <a:pt x="477" y="867"/>
                  </a:lnTo>
                  <a:lnTo>
                    <a:pt x="477" y="0"/>
                  </a:lnTo>
                  <a:lnTo>
                    <a:pt x="239" y="223"/>
                  </a:lnTo>
                  <a:lnTo>
                    <a:pt x="0" y="0"/>
                  </a:lnTo>
                  <a:lnTo>
                    <a:pt x="0" y="867"/>
                  </a:lnTo>
                  <a:lnTo>
                    <a:pt x="0" y="881"/>
                  </a:lnTo>
                  <a:lnTo>
                    <a:pt x="0" y="923"/>
                  </a:lnTo>
                  <a:lnTo>
                    <a:pt x="0" y="992"/>
                  </a:lnTo>
                  <a:lnTo>
                    <a:pt x="0" y="1086"/>
                  </a:lnTo>
                  <a:lnTo>
                    <a:pt x="0" y="1208"/>
                  </a:lnTo>
                  <a:lnTo>
                    <a:pt x="0" y="1357"/>
                  </a:lnTo>
                  <a:lnTo>
                    <a:pt x="0" y="1532"/>
                  </a:lnTo>
                  <a:lnTo>
                    <a:pt x="0" y="17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2" name="Freeform 34">
              <a:extLst>
                <a:ext uri="{FF2B5EF4-FFF2-40B4-BE49-F238E27FC236}">
                  <a16:creationId xmlns:a16="http://schemas.microsoft.com/office/drawing/2014/main" id="{19EAA65F-34D5-47A0-A53C-99CE0BC3EE49}"/>
                </a:ext>
              </a:extLst>
            </p:cNvPr>
            <p:cNvSpPr>
              <a:spLocks/>
            </p:cNvSpPr>
            <p:nvPr userDrawn="1"/>
          </p:nvSpPr>
          <p:spPr bwMode="auto">
            <a:xfrm>
              <a:off x="40814625" y="1873251"/>
              <a:ext cx="107950" cy="79375"/>
            </a:xfrm>
            <a:custGeom>
              <a:avLst/>
              <a:gdLst>
                <a:gd name="T0" fmla="*/ 0 w 477"/>
                <a:gd name="T1" fmla="*/ 0 h 353"/>
                <a:gd name="T2" fmla="*/ 239 w 477"/>
                <a:gd name="T3" fmla="*/ 0 h 353"/>
                <a:gd name="T4" fmla="*/ 243 w 477"/>
                <a:gd name="T5" fmla="*/ 0 h 353"/>
                <a:gd name="T6" fmla="*/ 254 w 477"/>
                <a:gd name="T7" fmla="*/ 0 h 353"/>
                <a:gd name="T8" fmla="*/ 271 w 477"/>
                <a:gd name="T9" fmla="*/ 0 h 353"/>
                <a:gd name="T10" fmla="*/ 296 w 477"/>
                <a:gd name="T11" fmla="*/ 0 h 353"/>
                <a:gd name="T12" fmla="*/ 330 w 477"/>
                <a:gd name="T13" fmla="*/ 0 h 353"/>
                <a:gd name="T14" fmla="*/ 371 w 477"/>
                <a:gd name="T15" fmla="*/ 0 h 353"/>
                <a:gd name="T16" fmla="*/ 420 w 477"/>
                <a:gd name="T17" fmla="*/ 0 h 353"/>
                <a:gd name="T18" fmla="*/ 477 w 477"/>
                <a:gd name="T19" fmla="*/ 0 h 353"/>
                <a:gd name="T20" fmla="*/ 239 w 477"/>
                <a:gd name="T21" fmla="*/ 353 h 353"/>
                <a:gd name="T22" fmla="*/ 0 w 477"/>
                <a:gd name="T23"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7" h="353">
                  <a:moveTo>
                    <a:pt x="0" y="0"/>
                  </a:moveTo>
                  <a:lnTo>
                    <a:pt x="239" y="0"/>
                  </a:lnTo>
                  <a:lnTo>
                    <a:pt x="243" y="0"/>
                  </a:lnTo>
                  <a:lnTo>
                    <a:pt x="254" y="0"/>
                  </a:lnTo>
                  <a:lnTo>
                    <a:pt x="271" y="0"/>
                  </a:lnTo>
                  <a:lnTo>
                    <a:pt x="296" y="0"/>
                  </a:lnTo>
                  <a:lnTo>
                    <a:pt x="330" y="0"/>
                  </a:lnTo>
                  <a:lnTo>
                    <a:pt x="371" y="0"/>
                  </a:lnTo>
                  <a:lnTo>
                    <a:pt x="420" y="0"/>
                  </a:lnTo>
                  <a:lnTo>
                    <a:pt x="477" y="0"/>
                  </a:lnTo>
                  <a:lnTo>
                    <a:pt x="239" y="35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3" name="Freeform 35">
              <a:extLst>
                <a:ext uri="{FF2B5EF4-FFF2-40B4-BE49-F238E27FC236}">
                  <a16:creationId xmlns:a16="http://schemas.microsoft.com/office/drawing/2014/main" id="{507E68A9-1C41-4C43-9226-356BA2146CDB}"/>
                </a:ext>
              </a:extLst>
            </p:cNvPr>
            <p:cNvSpPr>
              <a:spLocks/>
            </p:cNvSpPr>
            <p:nvPr userDrawn="1"/>
          </p:nvSpPr>
          <p:spPr bwMode="auto">
            <a:xfrm>
              <a:off x="40809863" y="1693863"/>
              <a:ext cx="119063" cy="111125"/>
            </a:xfrm>
            <a:custGeom>
              <a:avLst/>
              <a:gdLst>
                <a:gd name="T0" fmla="*/ 1 w 520"/>
                <a:gd name="T1" fmla="*/ 270 h 488"/>
                <a:gd name="T2" fmla="*/ 9 w 520"/>
                <a:gd name="T3" fmla="*/ 321 h 488"/>
                <a:gd name="T4" fmla="*/ 28 w 520"/>
                <a:gd name="T5" fmla="*/ 364 h 488"/>
                <a:gd name="T6" fmla="*/ 54 w 520"/>
                <a:gd name="T7" fmla="*/ 404 h 488"/>
                <a:gd name="T8" fmla="*/ 88 w 520"/>
                <a:gd name="T9" fmla="*/ 437 h 488"/>
                <a:gd name="T10" fmla="*/ 129 w 520"/>
                <a:gd name="T11" fmla="*/ 461 h 488"/>
                <a:gd name="T12" fmla="*/ 177 w 520"/>
                <a:gd name="T13" fmla="*/ 478 h 488"/>
                <a:gd name="T14" fmla="*/ 230 w 520"/>
                <a:gd name="T15" fmla="*/ 488 h 488"/>
                <a:gd name="T16" fmla="*/ 287 w 520"/>
                <a:gd name="T17" fmla="*/ 488 h 488"/>
                <a:gd name="T18" fmla="*/ 340 w 520"/>
                <a:gd name="T19" fmla="*/ 478 h 488"/>
                <a:gd name="T20" fmla="*/ 388 w 520"/>
                <a:gd name="T21" fmla="*/ 461 h 488"/>
                <a:gd name="T22" fmla="*/ 429 w 520"/>
                <a:gd name="T23" fmla="*/ 437 h 488"/>
                <a:gd name="T24" fmla="*/ 464 w 520"/>
                <a:gd name="T25" fmla="*/ 404 h 488"/>
                <a:gd name="T26" fmla="*/ 491 w 520"/>
                <a:gd name="T27" fmla="*/ 364 h 488"/>
                <a:gd name="T28" fmla="*/ 509 w 520"/>
                <a:gd name="T29" fmla="*/ 321 h 488"/>
                <a:gd name="T30" fmla="*/ 519 w 520"/>
                <a:gd name="T31" fmla="*/ 270 h 488"/>
                <a:gd name="T32" fmla="*/ 519 w 520"/>
                <a:gd name="T33" fmla="*/ 219 h 488"/>
                <a:gd name="T34" fmla="*/ 509 w 520"/>
                <a:gd name="T35" fmla="*/ 172 h 488"/>
                <a:gd name="T36" fmla="*/ 491 w 520"/>
                <a:gd name="T37" fmla="*/ 128 h 488"/>
                <a:gd name="T38" fmla="*/ 464 w 520"/>
                <a:gd name="T39" fmla="*/ 89 h 488"/>
                <a:gd name="T40" fmla="*/ 429 w 520"/>
                <a:gd name="T41" fmla="*/ 55 h 488"/>
                <a:gd name="T42" fmla="*/ 388 w 520"/>
                <a:gd name="T43" fmla="*/ 29 h 488"/>
                <a:gd name="T44" fmla="*/ 340 w 520"/>
                <a:gd name="T45" fmla="*/ 9 h 488"/>
                <a:gd name="T46" fmla="*/ 287 w 520"/>
                <a:gd name="T47" fmla="*/ 0 h 488"/>
                <a:gd name="T48" fmla="*/ 230 w 520"/>
                <a:gd name="T49" fmla="*/ 0 h 488"/>
                <a:gd name="T50" fmla="*/ 178 w 520"/>
                <a:gd name="T51" fmla="*/ 9 h 488"/>
                <a:gd name="T52" fmla="*/ 131 w 520"/>
                <a:gd name="T53" fmla="*/ 29 h 488"/>
                <a:gd name="T54" fmla="*/ 89 w 520"/>
                <a:gd name="T55" fmla="*/ 55 h 488"/>
                <a:gd name="T56" fmla="*/ 56 w 520"/>
                <a:gd name="T57" fmla="*/ 89 h 488"/>
                <a:gd name="T58" fmla="*/ 28 w 520"/>
                <a:gd name="T59" fmla="*/ 128 h 488"/>
                <a:gd name="T60" fmla="*/ 12 w 520"/>
                <a:gd name="T61" fmla="*/ 172 h 488"/>
                <a:gd name="T62" fmla="*/ 1 w 520"/>
                <a:gd name="T63" fmla="*/ 219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0" h="488">
                  <a:moveTo>
                    <a:pt x="0" y="244"/>
                  </a:moveTo>
                  <a:lnTo>
                    <a:pt x="1" y="270"/>
                  </a:lnTo>
                  <a:lnTo>
                    <a:pt x="4" y="295"/>
                  </a:lnTo>
                  <a:lnTo>
                    <a:pt x="9" y="321"/>
                  </a:lnTo>
                  <a:lnTo>
                    <a:pt x="19" y="344"/>
                  </a:lnTo>
                  <a:lnTo>
                    <a:pt x="28" y="364"/>
                  </a:lnTo>
                  <a:lnTo>
                    <a:pt x="39" y="385"/>
                  </a:lnTo>
                  <a:lnTo>
                    <a:pt x="54" y="404"/>
                  </a:lnTo>
                  <a:lnTo>
                    <a:pt x="71" y="421"/>
                  </a:lnTo>
                  <a:lnTo>
                    <a:pt x="88" y="437"/>
                  </a:lnTo>
                  <a:lnTo>
                    <a:pt x="107" y="450"/>
                  </a:lnTo>
                  <a:lnTo>
                    <a:pt x="129" y="461"/>
                  </a:lnTo>
                  <a:lnTo>
                    <a:pt x="152" y="470"/>
                  </a:lnTo>
                  <a:lnTo>
                    <a:pt x="177" y="478"/>
                  </a:lnTo>
                  <a:lnTo>
                    <a:pt x="202" y="484"/>
                  </a:lnTo>
                  <a:lnTo>
                    <a:pt x="230" y="488"/>
                  </a:lnTo>
                  <a:lnTo>
                    <a:pt x="259" y="488"/>
                  </a:lnTo>
                  <a:lnTo>
                    <a:pt x="287" y="488"/>
                  </a:lnTo>
                  <a:lnTo>
                    <a:pt x="315" y="484"/>
                  </a:lnTo>
                  <a:lnTo>
                    <a:pt x="340" y="478"/>
                  </a:lnTo>
                  <a:lnTo>
                    <a:pt x="365" y="470"/>
                  </a:lnTo>
                  <a:lnTo>
                    <a:pt x="388" y="461"/>
                  </a:lnTo>
                  <a:lnTo>
                    <a:pt x="410" y="450"/>
                  </a:lnTo>
                  <a:lnTo>
                    <a:pt x="429" y="437"/>
                  </a:lnTo>
                  <a:lnTo>
                    <a:pt x="446" y="421"/>
                  </a:lnTo>
                  <a:lnTo>
                    <a:pt x="464" y="404"/>
                  </a:lnTo>
                  <a:lnTo>
                    <a:pt x="479" y="385"/>
                  </a:lnTo>
                  <a:lnTo>
                    <a:pt x="491" y="364"/>
                  </a:lnTo>
                  <a:lnTo>
                    <a:pt x="502" y="344"/>
                  </a:lnTo>
                  <a:lnTo>
                    <a:pt x="509" y="321"/>
                  </a:lnTo>
                  <a:lnTo>
                    <a:pt x="516" y="295"/>
                  </a:lnTo>
                  <a:lnTo>
                    <a:pt x="519" y="270"/>
                  </a:lnTo>
                  <a:lnTo>
                    <a:pt x="520" y="244"/>
                  </a:lnTo>
                  <a:lnTo>
                    <a:pt x="519" y="219"/>
                  </a:lnTo>
                  <a:lnTo>
                    <a:pt x="516" y="195"/>
                  </a:lnTo>
                  <a:lnTo>
                    <a:pt x="509" y="172"/>
                  </a:lnTo>
                  <a:lnTo>
                    <a:pt x="502" y="149"/>
                  </a:lnTo>
                  <a:lnTo>
                    <a:pt x="491" y="128"/>
                  </a:lnTo>
                  <a:lnTo>
                    <a:pt x="479" y="107"/>
                  </a:lnTo>
                  <a:lnTo>
                    <a:pt x="464" y="89"/>
                  </a:lnTo>
                  <a:lnTo>
                    <a:pt x="446" y="72"/>
                  </a:lnTo>
                  <a:lnTo>
                    <a:pt x="429" y="55"/>
                  </a:lnTo>
                  <a:lnTo>
                    <a:pt x="410" y="42"/>
                  </a:lnTo>
                  <a:lnTo>
                    <a:pt x="388" y="29"/>
                  </a:lnTo>
                  <a:lnTo>
                    <a:pt x="365" y="18"/>
                  </a:lnTo>
                  <a:lnTo>
                    <a:pt x="340" y="9"/>
                  </a:lnTo>
                  <a:lnTo>
                    <a:pt x="315" y="3"/>
                  </a:lnTo>
                  <a:lnTo>
                    <a:pt x="287" y="0"/>
                  </a:lnTo>
                  <a:lnTo>
                    <a:pt x="259" y="0"/>
                  </a:lnTo>
                  <a:lnTo>
                    <a:pt x="230" y="0"/>
                  </a:lnTo>
                  <a:lnTo>
                    <a:pt x="202" y="3"/>
                  </a:lnTo>
                  <a:lnTo>
                    <a:pt x="178" y="9"/>
                  </a:lnTo>
                  <a:lnTo>
                    <a:pt x="154" y="18"/>
                  </a:lnTo>
                  <a:lnTo>
                    <a:pt x="131" y="29"/>
                  </a:lnTo>
                  <a:lnTo>
                    <a:pt x="109" y="42"/>
                  </a:lnTo>
                  <a:lnTo>
                    <a:pt x="89" y="55"/>
                  </a:lnTo>
                  <a:lnTo>
                    <a:pt x="72" y="72"/>
                  </a:lnTo>
                  <a:lnTo>
                    <a:pt x="56" y="89"/>
                  </a:lnTo>
                  <a:lnTo>
                    <a:pt x="42" y="107"/>
                  </a:lnTo>
                  <a:lnTo>
                    <a:pt x="28" y="128"/>
                  </a:lnTo>
                  <a:lnTo>
                    <a:pt x="19" y="149"/>
                  </a:lnTo>
                  <a:lnTo>
                    <a:pt x="12" y="172"/>
                  </a:lnTo>
                  <a:lnTo>
                    <a:pt x="6" y="195"/>
                  </a:lnTo>
                  <a:lnTo>
                    <a:pt x="1" y="219"/>
                  </a:lnTo>
                  <a:lnTo>
                    <a:pt x="0" y="2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4" name="Freeform 36">
              <a:extLst>
                <a:ext uri="{FF2B5EF4-FFF2-40B4-BE49-F238E27FC236}">
                  <a16:creationId xmlns:a16="http://schemas.microsoft.com/office/drawing/2014/main" id="{530E0D7E-5BC2-407A-A86F-60445B0845A7}"/>
                </a:ext>
              </a:extLst>
            </p:cNvPr>
            <p:cNvSpPr>
              <a:spLocks/>
            </p:cNvSpPr>
            <p:nvPr userDrawn="1"/>
          </p:nvSpPr>
          <p:spPr bwMode="auto">
            <a:xfrm>
              <a:off x="41011475" y="1860551"/>
              <a:ext cx="339725" cy="406400"/>
            </a:xfrm>
            <a:custGeom>
              <a:avLst/>
              <a:gdLst>
                <a:gd name="T0" fmla="*/ 508 w 1496"/>
                <a:gd name="T1" fmla="*/ 673 h 1786"/>
                <a:gd name="T2" fmla="*/ 513 w 1496"/>
                <a:gd name="T3" fmla="*/ 613 h 1786"/>
                <a:gd name="T4" fmla="*/ 529 w 1496"/>
                <a:gd name="T5" fmla="*/ 555 h 1786"/>
                <a:gd name="T6" fmla="*/ 555 w 1496"/>
                <a:gd name="T7" fmla="*/ 503 h 1786"/>
                <a:gd name="T8" fmla="*/ 589 w 1496"/>
                <a:gd name="T9" fmla="*/ 457 h 1786"/>
                <a:gd name="T10" fmla="*/ 610 w 1496"/>
                <a:gd name="T11" fmla="*/ 438 h 1786"/>
                <a:gd name="T12" fmla="*/ 631 w 1496"/>
                <a:gd name="T13" fmla="*/ 419 h 1786"/>
                <a:gd name="T14" fmla="*/ 655 w 1496"/>
                <a:gd name="T15" fmla="*/ 403 h 1786"/>
                <a:gd name="T16" fmla="*/ 683 w 1496"/>
                <a:gd name="T17" fmla="*/ 390 h 1786"/>
                <a:gd name="T18" fmla="*/ 712 w 1496"/>
                <a:gd name="T19" fmla="*/ 380 h 1786"/>
                <a:gd name="T20" fmla="*/ 740 w 1496"/>
                <a:gd name="T21" fmla="*/ 372 h 1786"/>
                <a:gd name="T22" fmla="*/ 772 w 1496"/>
                <a:gd name="T23" fmla="*/ 367 h 1786"/>
                <a:gd name="T24" fmla="*/ 806 w 1496"/>
                <a:gd name="T25" fmla="*/ 366 h 1786"/>
                <a:gd name="T26" fmla="*/ 838 w 1496"/>
                <a:gd name="T27" fmla="*/ 367 h 1786"/>
                <a:gd name="T28" fmla="*/ 867 w 1496"/>
                <a:gd name="T29" fmla="*/ 372 h 1786"/>
                <a:gd name="T30" fmla="*/ 893 w 1496"/>
                <a:gd name="T31" fmla="*/ 380 h 1786"/>
                <a:gd name="T32" fmla="*/ 916 w 1496"/>
                <a:gd name="T33" fmla="*/ 390 h 1786"/>
                <a:gd name="T34" fmla="*/ 936 w 1496"/>
                <a:gd name="T35" fmla="*/ 403 h 1786"/>
                <a:gd name="T36" fmla="*/ 954 w 1496"/>
                <a:gd name="T37" fmla="*/ 420 h 1786"/>
                <a:gd name="T38" fmla="*/ 968 w 1496"/>
                <a:gd name="T39" fmla="*/ 439 h 1786"/>
                <a:gd name="T40" fmla="*/ 980 w 1496"/>
                <a:gd name="T41" fmla="*/ 459 h 1786"/>
                <a:gd name="T42" fmla="*/ 999 w 1496"/>
                <a:gd name="T43" fmla="*/ 508 h 1786"/>
                <a:gd name="T44" fmla="*/ 1010 w 1496"/>
                <a:gd name="T45" fmla="*/ 562 h 1786"/>
                <a:gd name="T46" fmla="*/ 1016 w 1496"/>
                <a:gd name="T47" fmla="*/ 625 h 1786"/>
                <a:gd name="T48" fmla="*/ 1018 w 1496"/>
                <a:gd name="T49" fmla="*/ 693 h 1786"/>
                <a:gd name="T50" fmla="*/ 1496 w 1496"/>
                <a:gd name="T51" fmla="*/ 1786 h 1786"/>
                <a:gd name="T52" fmla="*/ 1493 w 1496"/>
                <a:gd name="T53" fmla="*/ 564 h 1786"/>
                <a:gd name="T54" fmla="*/ 1490 w 1496"/>
                <a:gd name="T55" fmla="*/ 492 h 1786"/>
                <a:gd name="T56" fmla="*/ 1480 w 1496"/>
                <a:gd name="T57" fmla="*/ 425 h 1786"/>
                <a:gd name="T58" fmla="*/ 1465 w 1496"/>
                <a:gd name="T59" fmla="*/ 363 h 1786"/>
                <a:gd name="T60" fmla="*/ 1447 w 1496"/>
                <a:gd name="T61" fmla="*/ 306 h 1786"/>
                <a:gd name="T62" fmla="*/ 1424 w 1496"/>
                <a:gd name="T63" fmla="*/ 255 h 1786"/>
                <a:gd name="T64" fmla="*/ 1398 w 1496"/>
                <a:gd name="T65" fmla="*/ 207 h 1786"/>
                <a:gd name="T66" fmla="*/ 1365 w 1496"/>
                <a:gd name="T67" fmla="*/ 166 h 1786"/>
                <a:gd name="T68" fmla="*/ 1331 w 1496"/>
                <a:gd name="T69" fmla="*/ 129 h 1786"/>
                <a:gd name="T70" fmla="*/ 1293 w 1496"/>
                <a:gd name="T71" fmla="*/ 95 h 1786"/>
                <a:gd name="T72" fmla="*/ 1249 w 1496"/>
                <a:gd name="T73" fmla="*/ 69 h 1786"/>
                <a:gd name="T74" fmla="*/ 1203 w 1496"/>
                <a:gd name="T75" fmla="*/ 46 h 1786"/>
                <a:gd name="T76" fmla="*/ 1153 w 1496"/>
                <a:gd name="T77" fmla="*/ 26 h 1786"/>
                <a:gd name="T78" fmla="*/ 1098 w 1496"/>
                <a:gd name="T79" fmla="*/ 13 h 1786"/>
                <a:gd name="T80" fmla="*/ 1043 w 1496"/>
                <a:gd name="T81" fmla="*/ 4 h 1786"/>
                <a:gd name="T82" fmla="*/ 980 w 1496"/>
                <a:gd name="T83" fmla="*/ 0 h 1786"/>
                <a:gd name="T84" fmla="*/ 908 w 1496"/>
                <a:gd name="T85" fmla="*/ 1 h 1786"/>
                <a:gd name="T86" fmla="*/ 827 w 1496"/>
                <a:gd name="T87" fmla="*/ 10 h 1786"/>
                <a:gd name="T88" fmla="*/ 752 w 1496"/>
                <a:gd name="T89" fmla="*/ 26 h 1786"/>
                <a:gd name="T90" fmla="*/ 682 w 1496"/>
                <a:gd name="T91" fmla="*/ 51 h 1786"/>
                <a:gd name="T92" fmla="*/ 617 w 1496"/>
                <a:gd name="T93" fmla="*/ 84 h 1786"/>
                <a:gd name="T94" fmla="*/ 558 w 1496"/>
                <a:gd name="T95" fmla="*/ 124 h 1786"/>
                <a:gd name="T96" fmla="*/ 503 w 1496"/>
                <a:gd name="T97" fmla="*/ 171 h 1786"/>
                <a:gd name="T98" fmla="*/ 454 w 1496"/>
                <a:gd name="T99" fmla="*/ 227 h 1786"/>
                <a:gd name="T100" fmla="*/ 398 w 1496"/>
                <a:gd name="T101" fmla="*/ 51 h 1786"/>
                <a:gd name="T102" fmla="*/ 31 w 1496"/>
                <a:gd name="T103" fmla="*/ 373 h 1786"/>
                <a:gd name="T104" fmla="*/ 508 w 1496"/>
                <a:gd name="T105"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96" h="1786">
                  <a:moveTo>
                    <a:pt x="508" y="1786"/>
                  </a:moveTo>
                  <a:lnTo>
                    <a:pt x="508" y="673"/>
                  </a:lnTo>
                  <a:lnTo>
                    <a:pt x="509" y="643"/>
                  </a:lnTo>
                  <a:lnTo>
                    <a:pt x="513" y="613"/>
                  </a:lnTo>
                  <a:lnTo>
                    <a:pt x="520" y="584"/>
                  </a:lnTo>
                  <a:lnTo>
                    <a:pt x="529" y="555"/>
                  </a:lnTo>
                  <a:lnTo>
                    <a:pt x="541" y="530"/>
                  </a:lnTo>
                  <a:lnTo>
                    <a:pt x="555" y="503"/>
                  </a:lnTo>
                  <a:lnTo>
                    <a:pt x="571" y="479"/>
                  </a:lnTo>
                  <a:lnTo>
                    <a:pt x="589" y="457"/>
                  </a:lnTo>
                  <a:lnTo>
                    <a:pt x="599" y="448"/>
                  </a:lnTo>
                  <a:lnTo>
                    <a:pt x="610" y="438"/>
                  </a:lnTo>
                  <a:lnTo>
                    <a:pt x="619" y="428"/>
                  </a:lnTo>
                  <a:lnTo>
                    <a:pt x="631" y="419"/>
                  </a:lnTo>
                  <a:lnTo>
                    <a:pt x="645" y="411"/>
                  </a:lnTo>
                  <a:lnTo>
                    <a:pt x="655" y="403"/>
                  </a:lnTo>
                  <a:lnTo>
                    <a:pt x="670" y="397"/>
                  </a:lnTo>
                  <a:lnTo>
                    <a:pt x="683" y="390"/>
                  </a:lnTo>
                  <a:lnTo>
                    <a:pt x="698" y="385"/>
                  </a:lnTo>
                  <a:lnTo>
                    <a:pt x="712" y="380"/>
                  </a:lnTo>
                  <a:lnTo>
                    <a:pt x="727" y="375"/>
                  </a:lnTo>
                  <a:lnTo>
                    <a:pt x="740" y="372"/>
                  </a:lnTo>
                  <a:lnTo>
                    <a:pt x="757" y="368"/>
                  </a:lnTo>
                  <a:lnTo>
                    <a:pt x="772" y="367"/>
                  </a:lnTo>
                  <a:lnTo>
                    <a:pt x="789" y="366"/>
                  </a:lnTo>
                  <a:lnTo>
                    <a:pt x="806" y="366"/>
                  </a:lnTo>
                  <a:lnTo>
                    <a:pt x="822" y="366"/>
                  </a:lnTo>
                  <a:lnTo>
                    <a:pt x="838" y="367"/>
                  </a:lnTo>
                  <a:lnTo>
                    <a:pt x="852" y="368"/>
                  </a:lnTo>
                  <a:lnTo>
                    <a:pt x="867" y="372"/>
                  </a:lnTo>
                  <a:lnTo>
                    <a:pt x="880" y="375"/>
                  </a:lnTo>
                  <a:lnTo>
                    <a:pt x="893" y="380"/>
                  </a:lnTo>
                  <a:lnTo>
                    <a:pt x="904" y="385"/>
                  </a:lnTo>
                  <a:lnTo>
                    <a:pt x="916" y="390"/>
                  </a:lnTo>
                  <a:lnTo>
                    <a:pt x="926" y="397"/>
                  </a:lnTo>
                  <a:lnTo>
                    <a:pt x="936" y="403"/>
                  </a:lnTo>
                  <a:lnTo>
                    <a:pt x="945" y="411"/>
                  </a:lnTo>
                  <a:lnTo>
                    <a:pt x="954" y="420"/>
                  </a:lnTo>
                  <a:lnTo>
                    <a:pt x="961" y="428"/>
                  </a:lnTo>
                  <a:lnTo>
                    <a:pt x="968" y="439"/>
                  </a:lnTo>
                  <a:lnTo>
                    <a:pt x="975" y="449"/>
                  </a:lnTo>
                  <a:lnTo>
                    <a:pt x="980" y="459"/>
                  </a:lnTo>
                  <a:lnTo>
                    <a:pt x="991" y="483"/>
                  </a:lnTo>
                  <a:lnTo>
                    <a:pt x="999" y="508"/>
                  </a:lnTo>
                  <a:lnTo>
                    <a:pt x="1005" y="533"/>
                  </a:lnTo>
                  <a:lnTo>
                    <a:pt x="1010" y="562"/>
                  </a:lnTo>
                  <a:lnTo>
                    <a:pt x="1014" y="594"/>
                  </a:lnTo>
                  <a:lnTo>
                    <a:pt x="1016" y="625"/>
                  </a:lnTo>
                  <a:lnTo>
                    <a:pt x="1018" y="659"/>
                  </a:lnTo>
                  <a:lnTo>
                    <a:pt x="1018" y="693"/>
                  </a:lnTo>
                  <a:lnTo>
                    <a:pt x="1018" y="1786"/>
                  </a:lnTo>
                  <a:lnTo>
                    <a:pt x="1496" y="1786"/>
                  </a:lnTo>
                  <a:lnTo>
                    <a:pt x="1496" y="601"/>
                  </a:lnTo>
                  <a:lnTo>
                    <a:pt x="1493" y="564"/>
                  </a:lnTo>
                  <a:lnTo>
                    <a:pt x="1492" y="526"/>
                  </a:lnTo>
                  <a:lnTo>
                    <a:pt x="1490" y="492"/>
                  </a:lnTo>
                  <a:lnTo>
                    <a:pt x="1485" y="457"/>
                  </a:lnTo>
                  <a:lnTo>
                    <a:pt x="1480" y="425"/>
                  </a:lnTo>
                  <a:lnTo>
                    <a:pt x="1474" y="393"/>
                  </a:lnTo>
                  <a:lnTo>
                    <a:pt x="1465" y="363"/>
                  </a:lnTo>
                  <a:lnTo>
                    <a:pt x="1457" y="334"/>
                  </a:lnTo>
                  <a:lnTo>
                    <a:pt x="1447" y="306"/>
                  </a:lnTo>
                  <a:lnTo>
                    <a:pt x="1436" y="280"/>
                  </a:lnTo>
                  <a:lnTo>
                    <a:pt x="1424" y="255"/>
                  </a:lnTo>
                  <a:lnTo>
                    <a:pt x="1412" y="230"/>
                  </a:lnTo>
                  <a:lnTo>
                    <a:pt x="1398" y="207"/>
                  </a:lnTo>
                  <a:lnTo>
                    <a:pt x="1383" y="186"/>
                  </a:lnTo>
                  <a:lnTo>
                    <a:pt x="1365" y="166"/>
                  </a:lnTo>
                  <a:lnTo>
                    <a:pt x="1350" y="146"/>
                  </a:lnTo>
                  <a:lnTo>
                    <a:pt x="1331" y="129"/>
                  </a:lnTo>
                  <a:lnTo>
                    <a:pt x="1312" y="111"/>
                  </a:lnTo>
                  <a:lnTo>
                    <a:pt x="1293" y="95"/>
                  </a:lnTo>
                  <a:lnTo>
                    <a:pt x="1271" y="81"/>
                  </a:lnTo>
                  <a:lnTo>
                    <a:pt x="1249" y="69"/>
                  </a:lnTo>
                  <a:lnTo>
                    <a:pt x="1226" y="55"/>
                  </a:lnTo>
                  <a:lnTo>
                    <a:pt x="1203" y="46"/>
                  </a:lnTo>
                  <a:lnTo>
                    <a:pt x="1177" y="35"/>
                  </a:lnTo>
                  <a:lnTo>
                    <a:pt x="1153" y="26"/>
                  </a:lnTo>
                  <a:lnTo>
                    <a:pt x="1126" y="19"/>
                  </a:lnTo>
                  <a:lnTo>
                    <a:pt x="1098" y="13"/>
                  </a:lnTo>
                  <a:lnTo>
                    <a:pt x="1071" y="8"/>
                  </a:lnTo>
                  <a:lnTo>
                    <a:pt x="1043" y="4"/>
                  </a:lnTo>
                  <a:lnTo>
                    <a:pt x="1013" y="1"/>
                  </a:lnTo>
                  <a:lnTo>
                    <a:pt x="980" y="0"/>
                  </a:lnTo>
                  <a:lnTo>
                    <a:pt x="950" y="0"/>
                  </a:lnTo>
                  <a:lnTo>
                    <a:pt x="908" y="1"/>
                  </a:lnTo>
                  <a:lnTo>
                    <a:pt x="867" y="4"/>
                  </a:lnTo>
                  <a:lnTo>
                    <a:pt x="827" y="10"/>
                  </a:lnTo>
                  <a:lnTo>
                    <a:pt x="788" y="17"/>
                  </a:lnTo>
                  <a:lnTo>
                    <a:pt x="752" y="26"/>
                  </a:lnTo>
                  <a:lnTo>
                    <a:pt x="716" y="38"/>
                  </a:lnTo>
                  <a:lnTo>
                    <a:pt x="682" y="51"/>
                  </a:lnTo>
                  <a:lnTo>
                    <a:pt x="648" y="66"/>
                  </a:lnTo>
                  <a:lnTo>
                    <a:pt x="617" y="84"/>
                  </a:lnTo>
                  <a:lnTo>
                    <a:pt x="587" y="104"/>
                  </a:lnTo>
                  <a:lnTo>
                    <a:pt x="558" y="124"/>
                  </a:lnTo>
                  <a:lnTo>
                    <a:pt x="531" y="147"/>
                  </a:lnTo>
                  <a:lnTo>
                    <a:pt x="503" y="171"/>
                  </a:lnTo>
                  <a:lnTo>
                    <a:pt x="479" y="199"/>
                  </a:lnTo>
                  <a:lnTo>
                    <a:pt x="454" y="227"/>
                  </a:lnTo>
                  <a:lnTo>
                    <a:pt x="433" y="257"/>
                  </a:lnTo>
                  <a:lnTo>
                    <a:pt x="398" y="51"/>
                  </a:lnTo>
                  <a:lnTo>
                    <a:pt x="0" y="51"/>
                  </a:lnTo>
                  <a:lnTo>
                    <a:pt x="31" y="373"/>
                  </a:lnTo>
                  <a:lnTo>
                    <a:pt x="31" y="1786"/>
                  </a:lnTo>
                  <a:lnTo>
                    <a:pt x="508" y="17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5" name="Freeform 37">
              <a:extLst>
                <a:ext uri="{FF2B5EF4-FFF2-40B4-BE49-F238E27FC236}">
                  <a16:creationId xmlns:a16="http://schemas.microsoft.com/office/drawing/2014/main" id="{ACF8E0D2-B566-483A-8755-2E61F5C2DA12}"/>
                </a:ext>
              </a:extLst>
            </p:cNvPr>
            <p:cNvSpPr>
              <a:spLocks/>
            </p:cNvSpPr>
            <p:nvPr userDrawn="1"/>
          </p:nvSpPr>
          <p:spPr bwMode="auto">
            <a:xfrm>
              <a:off x="42192575" y="1860551"/>
              <a:ext cx="255588" cy="406400"/>
            </a:xfrm>
            <a:custGeom>
              <a:avLst/>
              <a:gdLst>
                <a:gd name="T0" fmla="*/ 510 w 1127"/>
                <a:gd name="T1" fmla="*/ 707 h 1786"/>
                <a:gd name="T2" fmla="*/ 513 w 1127"/>
                <a:gd name="T3" fmla="*/ 675 h 1786"/>
                <a:gd name="T4" fmla="*/ 518 w 1127"/>
                <a:gd name="T5" fmla="*/ 643 h 1786"/>
                <a:gd name="T6" fmla="*/ 525 w 1127"/>
                <a:gd name="T7" fmla="*/ 613 h 1786"/>
                <a:gd name="T8" fmla="*/ 535 w 1127"/>
                <a:gd name="T9" fmla="*/ 584 h 1786"/>
                <a:gd name="T10" fmla="*/ 545 w 1127"/>
                <a:gd name="T11" fmla="*/ 559 h 1786"/>
                <a:gd name="T12" fmla="*/ 559 w 1127"/>
                <a:gd name="T13" fmla="*/ 533 h 1786"/>
                <a:gd name="T14" fmla="*/ 574 w 1127"/>
                <a:gd name="T15" fmla="*/ 510 h 1786"/>
                <a:gd name="T16" fmla="*/ 591 w 1127"/>
                <a:gd name="T17" fmla="*/ 491 h 1786"/>
                <a:gd name="T18" fmla="*/ 602 w 1127"/>
                <a:gd name="T19" fmla="*/ 483 h 1786"/>
                <a:gd name="T20" fmla="*/ 612 w 1127"/>
                <a:gd name="T21" fmla="*/ 472 h 1786"/>
                <a:gd name="T22" fmla="*/ 623 w 1127"/>
                <a:gd name="T23" fmla="*/ 463 h 1786"/>
                <a:gd name="T24" fmla="*/ 634 w 1127"/>
                <a:gd name="T25" fmla="*/ 456 h 1786"/>
                <a:gd name="T26" fmla="*/ 646 w 1127"/>
                <a:gd name="T27" fmla="*/ 449 h 1786"/>
                <a:gd name="T28" fmla="*/ 656 w 1127"/>
                <a:gd name="T29" fmla="*/ 442 h 1786"/>
                <a:gd name="T30" fmla="*/ 670 w 1127"/>
                <a:gd name="T31" fmla="*/ 436 h 1786"/>
                <a:gd name="T32" fmla="*/ 681 w 1127"/>
                <a:gd name="T33" fmla="*/ 431 h 1786"/>
                <a:gd name="T34" fmla="*/ 708 w 1127"/>
                <a:gd name="T35" fmla="*/ 421 h 1786"/>
                <a:gd name="T36" fmla="*/ 737 w 1127"/>
                <a:gd name="T37" fmla="*/ 415 h 1786"/>
                <a:gd name="T38" fmla="*/ 766 w 1127"/>
                <a:gd name="T39" fmla="*/ 411 h 1786"/>
                <a:gd name="T40" fmla="*/ 798 w 1127"/>
                <a:gd name="T41" fmla="*/ 410 h 1786"/>
                <a:gd name="T42" fmla="*/ 830 w 1127"/>
                <a:gd name="T43" fmla="*/ 411 h 1786"/>
                <a:gd name="T44" fmla="*/ 864 w 1127"/>
                <a:gd name="T45" fmla="*/ 415 h 1786"/>
                <a:gd name="T46" fmla="*/ 895 w 1127"/>
                <a:gd name="T47" fmla="*/ 419 h 1786"/>
                <a:gd name="T48" fmla="*/ 926 w 1127"/>
                <a:gd name="T49" fmla="*/ 426 h 1786"/>
                <a:gd name="T50" fmla="*/ 956 w 1127"/>
                <a:gd name="T51" fmla="*/ 436 h 1786"/>
                <a:gd name="T52" fmla="*/ 986 w 1127"/>
                <a:gd name="T53" fmla="*/ 446 h 1786"/>
                <a:gd name="T54" fmla="*/ 1013 w 1127"/>
                <a:gd name="T55" fmla="*/ 457 h 1786"/>
                <a:gd name="T56" fmla="*/ 1040 w 1127"/>
                <a:gd name="T57" fmla="*/ 472 h 1786"/>
                <a:gd name="T58" fmla="*/ 1127 w 1127"/>
                <a:gd name="T59" fmla="*/ 61 h 1786"/>
                <a:gd name="T60" fmla="*/ 1110 w 1127"/>
                <a:gd name="T61" fmla="*/ 53 h 1786"/>
                <a:gd name="T62" fmla="*/ 1095 w 1127"/>
                <a:gd name="T63" fmla="*/ 46 h 1786"/>
                <a:gd name="T64" fmla="*/ 1078 w 1127"/>
                <a:gd name="T65" fmla="*/ 38 h 1786"/>
                <a:gd name="T66" fmla="*/ 1061 w 1127"/>
                <a:gd name="T67" fmla="*/ 32 h 1786"/>
                <a:gd name="T68" fmla="*/ 1026 w 1127"/>
                <a:gd name="T69" fmla="*/ 23 h 1786"/>
                <a:gd name="T70" fmla="*/ 990 w 1127"/>
                <a:gd name="T71" fmla="*/ 13 h 1786"/>
                <a:gd name="T72" fmla="*/ 952 w 1127"/>
                <a:gd name="T73" fmla="*/ 6 h 1786"/>
                <a:gd name="T74" fmla="*/ 915 w 1127"/>
                <a:gd name="T75" fmla="*/ 2 h 1786"/>
                <a:gd name="T76" fmla="*/ 880 w 1127"/>
                <a:gd name="T77" fmla="*/ 0 h 1786"/>
                <a:gd name="T78" fmla="*/ 842 w 1127"/>
                <a:gd name="T79" fmla="*/ 0 h 1786"/>
                <a:gd name="T80" fmla="*/ 812 w 1127"/>
                <a:gd name="T81" fmla="*/ 1 h 1786"/>
                <a:gd name="T82" fmla="*/ 782 w 1127"/>
                <a:gd name="T83" fmla="*/ 4 h 1786"/>
                <a:gd name="T84" fmla="*/ 752 w 1127"/>
                <a:gd name="T85" fmla="*/ 10 h 1786"/>
                <a:gd name="T86" fmla="*/ 722 w 1127"/>
                <a:gd name="T87" fmla="*/ 17 h 1786"/>
                <a:gd name="T88" fmla="*/ 693 w 1127"/>
                <a:gd name="T89" fmla="*/ 28 h 1786"/>
                <a:gd name="T90" fmla="*/ 664 w 1127"/>
                <a:gd name="T91" fmla="*/ 40 h 1786"/>
                <a:gd name="T92" fmla="*/ 635 w 1127"/>
                <a:gd name="T93" fmla="*/ 55 h 1786"/>
                <a:gd name="T94" fmla="*/ 608 w 1127"/>
                <a:gd name="T95" fmla="*/ 72 h 1786"/>
                <a:gd name="T96" fmla="*/ 580 w 1127"/>
                <a:gd name="T97" fmla="*/ 92 h 1786"/>
                <a:gd name="T98" fmla="*/ 555 w 1127"/>
                <a:gd name="T99" fmla="*/ 114 h 1786"/>
                <a:gd name="T100" fmla="*/ 530 w 1127"/>
                <a:gd name="T101" fmla="*/ 139 h 1786"/>
                <a:gd name="T102" fmla="*/ 507 w 1127"/>
                <a:gd name="T103" fmla="*/ 164 h 1786"/>
                <a:gd name="T104" fmla="*/ 485 w 1127"/>
                <a:gd name="T105" fmla="*/ 194 h 1786"/>
                <a:gd name="T106" fmla="*/ 466 w 1127"/>
                <a:gd name="T107" fmla="*/ 227 h 1786"/>
                <a:gd name="T108" fmla="*/ 448 w 1127"/>
                <a:gd name="T109" fmla="*/ 261 h 1786"/>
                <a:gd name="T110" fmla="*/ 431 w 1127"/>
                <a:gd name="T111" fmla="*/ 297 h 1786"/>
                <a:gd name="T112" fmla="*/ 386 w 1127"/>
                <a:gd name="T113" fmla="*/ 49 h 1786"/>
                <a:gd name="T114" fmla="*/ 0 w 1127"/>
                <a:gd name="T115" fmla="*/ 49 h 1786"/>
                <a:gd name="T116" fmla="*/ 34 w 1127"/>
                <a:gd name="T117" fmla="*/ 351 h 1786"/>
                <a:gd name="T118" fmla="*/ 34 w 1127"/>
                <a:gd name="T119" fmla="*/ 1786 h 1786"/>
                <a:gd name="T120" fmla="*/ 510 w 1127"/>
                <a:gd name="T121" fmla="*/ 1786 h 1786"/>
                <a:gd name="T122" fmla="*/ 510 w 1127"/>
                <a:gd name="T123" fmla="*/ 707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7" h="1786">
                  <a:moveTo>
                    <a:pt x="510" y="707"/>
                  </a:moveTo>
                  <a:lnTo>
                    <a:pt x="513" y="675"/>
                  </a:lnTo>
                  <a:lnTo>
                    <a:pt x="518" y="643"/>
                  </a:lnTo>
                  <a:lnTo>
                    <a:pt x="525" y="613"/>
                  </a:lnTo>
                  <a:lnTo>
                    <a:pt x="535" y="584"/>
                  </a:lnTo>
                  <a:lnTo>
                    <a:pt x="545" y="559"/>
                  </a:lnTo>
                  <a:lnTo>
                    <a:pt x="559" y="533"/>
                  </a:lnTo>
                  <a:lnTo>
                    <a:pt x="574" y="510"/>
                  </a:lnTo>
                  <a:lnTo>
                    <a:pt x="591" y="491"/>
                  </a:lnTo>
                  <a:lnTo>
                    <a:pt x="602" y="483"/>
                  </a:lnTo>
                  <a:lnTo>
                    <a:pt x="612" y="472"/>
                  </a:lnTo>
                  <a:lnTo>
                    <a:pt x="623" y="463"/>
                  </a:lnTo>
                  <a:lnTo>
                    <a:pt x="634" y="456"/>
                  </a:lnTo>
                  <a:lnTo>
                    <a:pt x="646" y="449"/>
                  </a:lnTo>
                  <a:lnTo>
                    <a:pt x="656" y="442"/>
                  </a:lnTo>
                  <a:lnTo>
                    <a:pt x="670" y="436"/>
                  </a:lnTo>
                  <a:lnTo>
                    <a:pt x="681" y="431"/>
                  </a:lnTo>
                  <a:lnTo>
                    <a:pt x="708" y="421"/>
                  </a:lnTo>
                  <a:lnTo>
                    <a:pt x="737" y="415"/>
                  </a:lnTo>
                  <a:lnTo>
                    <a:pt x="766" y="411"/>
                  </a:lnTo>
                  <a:lnTo>
                    <a:pt x="798" y="410"/>
                  </a:lnTo>
                  <a:lnTo>
                    <a:pt x="830" y="411"/>
                  </a:lnTo>
                  <a:lnTo>
                    <a:pt x="864" y="415"/>
                  </a:lnTo>
                  <a:lnTo>
                    <a:pt x="895" y="419"/>
                  </a:lnTo>
                  <a:lnTo>
                    <a:pt x="926" y="426"/>
                  </a:lnTo>
                  <a:lnTo>
                    <a:pt x="956" y="436"/>
                  </a:lnTo>
                  <a:lnTo>
                    <a:pt x="986" y="446"/>
                  </a:lnTo>
                  <a:lnTo>
                    <a:pt x="1013" y="457"/>
                  </a:lnTo>
                  <a:lnTo>
                    <a:pt x="1040" y="472"/>
                  </a:lnTo>
                  <a:lnTo>
                    <a:pt x="1127" y="61"/>
                  </a:lnTo>
                  <a:lnTo>
                    <a:pt x="1110" y="53"/>
                  </a:lnTo>
                  <a:lnTo>
                    <a:pt x="1095" y="46"/>
                  </a:lnTo>
                  <a:lnTo>
                    <a:pt x="1078" y="38"/>
                  </a:lnTo>
                  <a:lnTo>
                    <a:pt x="1061" y="32"/>
                  </a:lnTo>
                  <a:lnTo>
                    <a:pt x="1026" y="23"/>
                  </a:lnTo>
                  <a:lnTo>
                    <a:pt x="990" y="13"/>
                  </a:lnTo>
                  <a:lnTo>
                    <a:pt x="952" y="6"/>
                  </a:lnTo>
                  <a:lnTo>
                    <a:pt x="915" y="2"/>
                  </a:lnTo>
                  <a:lnTo>
                    <a:pt x="880" y="0"/>
                  </a:lnTo>
                  <a:lnTo>
                    <a:pt x="842" y="0"/>
                  </a:lnTo>
                  <a:lnTo>
                    <a:pt x="812" y="1"/>
                  </a:lnTo>
                  <a:lnTo>
                    <a:pt x="782" y="4"/>
                  </a:lnTo>
                  <a:lnTo>
                    <a:pt x="752" y="10"/>
                  </a:lnTo>
                  <a:lnTo>
                    <a:pt x="722" y="17"/>
                  </a:lnTo>
                  <a:lnTo>
                    <a:pt x="693" y="28"/>
                  </a:lnTo>
                  <a:lnTo>
                    <a:pt x="664" y="40"/>
                  </a:lnTo>
                  <a:lnTo>
                    <a:pt x="635" y="55"/>
                  </a:lnTo>
                  <a:lnTo>
                    <a:pt x="608" y="72"/>
                  </a:lnTo>
                  <a:lnTo>
                    <a:pt x="580" y="92"/>
                  </a:lnTo>
                  <a:lnTo>
                    <a:pt x="555" y="114"/>
                  </a:lnTo>
                  <a:lnTo>
                    <a:pt x="530" y="139"/>
                  </a:lnTo>
                  <a:lnTo>
                    <a:pt x="507" y="164"/>
                  </a:lnTo>
                  <a:lnTo>
                    <a:pt x="485" y="194"/>
                  </a:lnTo>
                  <a:lnTo>
                    <a:pt x="466" y="227"/>
                  </a:lnTo>
                  <a:lnTo>
                    <a:pt x="448" y="261"/>
                  </a:lnTo>
                  <a:lnTo>
                    <a:pt x="431" y="297"/>
                  </a:lnTo>
                  <a:lnTo>
                    <a:pt x="386" y="49"/>
                  </a:lnTo>
                  <a:lnTo>
                    <a:pt x="0" y="49"/>
                  </a:lnTo>
                  <a:lnTo>
                    <a:pt x="34" y="351"/>
                  </a:lnTo>
                  <a:lnTo>
                    <a:pt x="34" y="1786"/>
                  </a:lnTo>
                  <a:lnTo>
                    <a:pt x="510" y="1786"/>
                  </a:lnTo>
                  <a:lnTo>
                    <a:pt x="510" y="7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6" name="Freeform 38">
              <a:extLst>
                <a:ext uri="{FF2B5EF4-FFF2-40B4-BE49-F238E27FC236}">
                  <a16:creationId xmlns:a16="http://schemas.microsoft.com/office/drawing/2014/main" id="{5607B8A7-899F-42EA-960A-D7F6517CCA41}"/>
                </a:ext>
              </a:extLst>
            </p:cNvPr>
            <p:cNvSpPr>
              <a:spLocks/>
            </p:cNvSpPr>
            <p:nvPr userDrawn="1"/>
          </p:nvSpPr>
          <p:spPr bwMode="auto">
            <a:xfrm>
              <a:off x="42478325" y="1860551"/>
              <a:ext cx="295275" cy="417513"/>
            </a:xfrm>
            <a:custGeom>
              <a:avLst/>
              <a:gdLst>
                <a:gd name="T0" fmla="*/ 1121 w 1298"/>
                <a:gd name="T1" fmla="*/ 114 h 1842"/>
                <a:gd name="T2" fmla="*/ 991 w 1298"/>
                <a:gd name="T3" fmla="*/ 57 h 1842"/>
                <a:gd name="T4" fmla="*/ 848 w 1298"/>
                <a:gd name="T5" fmla="*/ 17 h 1842"/>
                <a:gd name="T6" fmla="*/ 693 w 1298"/>
                <a:gd name="T7" fmla="*/ 2 h 1842"/>
                <a:gd name="T8" fmla="*/ 547 w 1298"/>
                <a:gd name="T9" fmla="*/ 8 h 1842"/>
                <a:gd name="T10" fmla="*/ 425 w 1298"/>
                <a:gd name="T11" fmla="*/ 32 h 1842"/>
                <a:gd name="T12" fmla="*/ 312 w 1298"/>
                <a:gd name="T13" fmla="*/ 74 h 1842"/>
                <a:gd name="T14" fmla="*/ 213 w 1298"/>
                <a:gd name="T15" fmla="*/ 133 h 1842"/>
                <a:gd name="T16" fmla="*/ 131 w 1298"/>
                <a:gd name="T17" fmla="*/ 208 h 1842"/>
                <a:gd name="T18" fmla="*/ 65 w 1298"/>
                <a:gd name="T19" fmla="*/ 300 h 1842"/>
                <a:gd name="T20" fmla="*/ 22 w 1298"/>
                <a:gd name="T21" fmla="*/ 406 h 1842"/>
                <a:gd name="T22" fmla="*/ 4 w 1298"/>
                <a:gd name="T23" fmla="*/ 526 h 1842"/>
                <a:gd name="T24" fmla="*/ 10 w 1298"/>
                <a:gd name="T25" fmla="*/ 657 h 1842"/>
                <a:gd name="T26" fmla="*/ 38 w 1298"/>
                <a:gd name="T27" fmla="*/ 769 h 1842"/>
                <a:gd name="T28" fmla="*/ 86 w 1298"/>
                <a:gd name="T29" fmla="*/ 860 h 1842"/>
                <a:gd name="T30" fmla="*/ 149 w 1298"/>
                <a:gd name="T31" fmla="*/ 931 h 1842"/>
                <a:gd name="T32" fmla="*/ 224 w 1298"/>
                <a:gd name="T33" fmla="*/ 986 h 1842"/>
                <a:gd name="T34" fmla="*/ 309 w 1298"/>
                <a:gd name="T35" fmla="*/ 1031 h 1842"/>
                <a:gd name="T36" fmla="*/ 449 w 1298"/>
                <a:gd name="T37" fmla="*/ 1078 h 1842"/>
                <a:gd name="T38" fmla="*/ 653 w 1298"/>
                <a:gd name="T39" fmla="*/ 1130 h 1842"/>
                <a:gd name="T40" fmla="*/ 741 w 1298"/>
                <a:gd name="T41" fmla="*/ 1166 h 1842"/>
                <a:gd name="T42" fmla="*/ 803 w 1298"/>
                <a:gd name="T43" fmla="*/ 1219 h 1842"/>
                <a:gd name="T44" fmla="*/ 820 w 1298"/>
                <a:gd name="T45" fmla="*/ 1254 h 1842"/>
                <a:gd name="T46" fmla="*/ 828 w 1298"/>
                <a:gd name="T47" fmla="*/ 1300 h 1842"/>
                <a:gd name="T48" fmla="*/ 816 w 1298"/>
                <a:gd name="T49" fmla="*/ 1383 h 1842"/>
                <a:gd name="T50" fmla="*/ 774 w 1298"/>
                <a:gd name="T51" fmla="*/ 1443 h 1842"/>
                <a:gd name="T52" fmla="*/ 706 w 1298"/>
                <a:gd name="T53" fmla="*/ 1479 h 1842"/>
                <a:gd name="T54" fmla="*/ 619 w 1298"/>
                <a:gd name="T55" fmla="*/ 1493 h 1842"/>
                <a:gd name="T56" fmla="*/ 496 w 1298"/>
                <a:gd name="T57" fmla="*/ 1486 h 1842"/>
                <a:gd name="T58" fmla="*/ 371 w 1298"/>
                <a:gd name="T59" fmla="*/ 1458 h 1842"/>
                <a:gd name="T60" fmla="*/ 248 w 1298"/>
                <a:gd name="T61" fmla="*/ 1416 h 1842"/>
                <a:gd name="T62" fmla="*/ 21 w 1298"/>
                <a:gd name="T63" fmla="*/ 1707 h 1842"/>
                <a:gd name="T64" fmla="*/ 136 w 1298"/>
                <a:gd name="T65" fmla="*/ 1760 h 1842"/>
                <a:gd name="T66" fmla="*/ 298 w 1298"/>
                <a:gd name="T67" fmla="*/ 1809 h 1842"/>
                <a:gd name="T68" fmla="*/ 496 w 1298"/>
                <a:gd name="T69" fmla="*/ 1838 h 1842"/>
                <a:gd name="T70" fmla="*/ 698 w 1298"/>
                <a:gd name="T71" fmla="*/ 1838 h 1842"/>
                <a:gd name="T72" fmla="*/ 836 w 1298"/>
                <a:gd name="T73" fmla="*/ 1817 h 1842"/>
                <a:gd name="T74" fmla="*/ 960 w 1298"/>
                <a:gd name="T75" fmla="*/ 1779 h 1842"/>
                <a:gd name="T76" fmla="*/ 1067 w 1298"/>
                <a:gd name="T77" fmla="*/ 1723 h 1842"/>
                <a:gd name="T78" fmla="*/ 1155 w 1298"/>
                <a:gd name="T79" fmla="*/ 1650 h 1842"/>
                <a:gd name="T80" fmla="*/ 1224 w 1298"/>
                <a:gd name="T81" fmla="*/ 1559 h 1842"/>
                <a:gd name="T82" fmla="*/ 1271 w 1298"/>
                <a:gd name="T83" fmla="*/ 1453 h 1842"/>
                <a:gd name="T84" fmla="*/ 1297 w 1298"/>
                <a:gd name="T85" fmla="*/ 1328 h 1842"/>
                <a:gd name="T86" fmla="*/ 1294 w 1298"/>
                <a:gd name="T87" fmla="*/ 1191 h 1842"/>
                <a:gd name="T88" fmla="*/ 1270 w 1298"/>
                <a:gd name="T89" fmla="*/ 1077 h 1842"/>
                <a:gd name="T90" fmla="*/ 1224 w 1298"/>
                <a:gd name="T91" fmla="*/ 985 h 1842"/>
                <a:gd name="T92" fmla="*/ 1163 w 1298"/>
                <a:gd name="T93" fmla="*/ 911 h 1842"/>
                <a:gd name="T94" fmla="*/ 1087 w 1298"/>
                <a:gd name="T95" fmla="*/ 854 h 1842"/>
                <a:gd name="T96" fmla="*/ 978 w 1298"/>
                <a:gd name="T97" fmla="*/ 799 h 1842"/>
                <a:gd name="T98" fmla="*/ 787 w 1298"/>
                <a:gd name="T99" fmla="*/ 738 h 1842"/>
                <a:gd name="T100" fmla="*/ 607 w 1298"/>
                <a:gd name="T101" fmla="*/ 686 h 1842"/>
                <a:gd name="T102" fmla="*/ 527 w 1298"/>
                <a:gd name="T103" fmla="*/ 642 h 1842"/>
                <a:gd name="T104" fmla="*/ 477 w 1298"/>
                <a:gd name="T105" fmla="*/ 580 h 1842"/>
                <a:gd name="T106" fmla="*/ 461 w 1298"/>
                <a:gd name="T107" fmla="*/ 493 h 1842"/>
                <a:gd name="T108" fmla="*/ 481 w 1298"/>
                <a:gd name="T109" fmla="*/ 425 h 1842"/>
                <a:gd name="T110" fmla="*/ 530 w 1298"/>
                <a:gd name="T111" fmla="*/ 379 h 1842"/>
                <a:gd name="T112" fmla="*/ 598 w 1298"/>
                <a:gd name="T113" fmla="*/ 354 h 1842"/>
                <a:gd name="T114" fmla="*/ 681 w 1298"/>
                <a:gd name="T115" fmla="*/ 345 h 1842"/>
                <a:gd name="T116" fmla="*/ 772 w 1298"/>
                <a:gd name="T117" fmla="*/ 356 h 1842"/>
                <a:gd name="T118" fmla="*/ 865 w 1298"/>
                <a:gd name="T119" fmla="*/ 387 h 1842"/>
                <a:gd name="T120" fmla="*/ 961 w 1298"/>
                <a:gd name="T121" fmla="*/ 436 h 1842"/>
                <a:gd name="T122" fmla="*/ 1178 w 1298"/>
                <a:gd name="T123" fmla="*/ 155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98" h="1842">
                  <a:moveTo>
                    <a:pt x="1178" y="155"/>
                  </a:moveTo>
                  <a:lnTo>
                    <a:pt x="1180" y="150"/>
                  </a:lnTo>
                  <a:lnTo>
                    <a:pt x="1151" y="131"/>
                  </a:lnTo>
                  <a:lnTo>
                    <a:pt x="1121" y="114"/>
                  </a:lnTo>
                  <a:lnTo>
                    <a:pt x="1090" y="98"/>
                  </a:lnTo>
                  <a:lnTo>
                    <a:pt x="1058" y="84"/>
                  </a:lnTo>
                  <a:lnTo>
                    <a:pt x="1024" y="69"/>
                  </a:lnTo>
                  <a:lnTo>
                    <a:pt x="991" y="57"/>
                  </a:lnTo>
                  <a:lnTo>
                    <a:pt x="956" y="45"/>
                  </a:lnTo>
                  <a:lnTo>
                    <a:pt x="921" y="35"/>
                  </a:lnTo>
                  <a:lnTo>
                    <a:pt x="885" y="24"/>
                  </a:lnTo>
                  <a:lnTo>
                    <a:pt x="848" y="17"/>
                  </a:lnTo>
                  <a:lnTo>
                    <a:pt x="810" y="12"/>
                  </a:lnTo>
                  <a:lnTo>
                    <a:pt x="772" y="6"/>
                  </a:lnTo>
                  <a:lnTo>
                    <a:pt x="733" y="4"/>
                  </a:lnTo>
                  <a:lnTo>
                    <a:pt x="693" y="2"/>
                  </a:lnTo>
                  <a:lnTo>
                    <a:pt x="653" y="0"/>
                  </a:lnTo>
                  <a:lnTo>
                    <a:pt x="613" y="2"/>
                  </a:lnTo>
                  <a:lnTo>
                    <a:pt x="580" y="5"/>
                  </a:lnTo>
                  <a:lnTo>
                    <a:pt x="547" y="8"/>
                  </a:lnTo>
                  <a:lnTo>
                    <a:pt x="516" y="12"/>
                  </a:lnTo>
                  <a:lnTo>
                    <a:pt x="485" y="17"/>
                  </a:lnTo>
                  <a:lnTo>
                    <a:pt x="454" y="24"/>
                  </a:lnTo>
                  <a:lnTo>
                    <a:pt x="425" y="32"/>
                  </a:lnTo>
                  <a:lnTo>
                    <a:pt x="395" y="40"/>
                  </a:lnTo>
                  <a:lnTo>
                    <a:pt x="366" y="51"/>
                  </a:lnTo>
                  <a:lnTo>
                    <a:pt x="338" y="62"/>
                  </a:lnTo>
                  <a:lnTo>
                    <a:pt x="312" y="74"/>
                  </a:lnTo>
                  <a:lnTo>
                    <a:pt x="285" y="88"/>
                  </a:lnTo>
                  <a:lnTo>
                    <a:pt x="260" y="101"/>
                  </a:lnTo>
                  <a:lnTo>
                    <a:pt x="237" y="116"/>
                  </a:lnTo>
                  <a:lnTo>
                    <a:pt x="213" y="133"/>
                  </a:lnTo>
                  <a:lnTo>
                    <a:pt x="191" y="150"/>
                  </a:lnTo>
                  <a:lnTo>
                    <a:pt x="169" y="168"/>
                  </a:lnTo>
                  <a:lnTo>
                    <a:pt x="149" y="187"/>
                  </a:lnTo>
                  <a:lnTo>
                    <a:pt x="131" y="208"/>
                  </a:lnTo>
                  <a:lnTo>
                    <a:pt x="111" y="228"/>
                  </a:lnTo>
                  <a:lnTo>
                    <a:pt x="94" y="251"/>
                  </a:lnTo>
                  <a:lnTo>
                    <a:pt x="80" y="274"/>
                  </a:lnTo>
                  <a:lnTo>
                    <a:pt x="65" y="300"/>
                  </a:lnTo>
                  <a:lnTo>
                    <a:pt x="52" y="324"/>
                  </a:lnTo>
                  <a:lnTo>
                    <a:pt x="41" y="349"/>
                  </a:lnTo>
                  <a:lnTo>
                    <a:pt x="32" y="377"/>
                  </a:lnTo>
                  <a:lnTo>
                    <a:pt x="22" y="406"/>
                  </a:lnTo>
                  <a:lnTo>
                    <a:pt x="15" y="435"/>
                  </a:lnTo>
                  <a:lnTo>
                    <a:pt x="10" y="465"/>
                  </a:lnTo>
                  <a:lnTo>
                    <a:pt x="5" y="495"/>
                  </a:lnTo>
                  <a:lnTo>
                    <a:pt x="4" y="526"/>
                  </a:lnTo>
                  <a:lnTo>
                    <a:pt x="3" y="559"/>
                  </a:lnTo>
                  <a:lnTo>
                    <a:pt x="4" y="593"/>
                  </a:lnTo>
                  <a:lnTo>
                    <a:pt x="5" y="625"/>
                  </a:lnTo>
                  <a:lnTo>
                    <a:pt x="10" y="657"/>
                  </a:lnTo>
                  <a:lnTo>
                    <a:pt x="15" y="687"/>
                  </a:lnTo>
                  <a:lnTo>
                    <a:pt x="21" y="716"/>
                  </a:lnTo>
                  <a:lnTo>
                    <a:pt x="29" y="744"/>
                  </a:lnTo>
                  <a:lnTo>
                    <a:pt x="38" y="769"/>
                  </a:lnTo>
                  <a:lnTo>
                    <a:pt x="48" y="793"/>
                  </a:lnTo>
                  <a:lnTo>
                    <a:pt x="59" y="816"/>
                  </a:lnTo>
                  <a:lnTo>
                    <a:pt x="73" y="838"/>
                  </a:lnTo>
                  <a:lnTo>
                    <a:pt x="86" y="860"/>
                  </a:lnTo>
                  <a:lnTo>
                    <a:pt x="100" y="878"/>
                  </a:lnTo>
                  <a:lnTo>
                    <a:pt x="115" y="897"/>
                  </a:lnTo>
                  <a:lnTo>
                    <a:pt x="132" y="914"/>
                  </a:lnTo>
                  <a:lnTo>
                    <a:pt x="149" y="931"/>
                  </a:lnTo>
                  <a:lnTo>
                    <a:pt x="166" y="945"/>
                  </a:lnTo>
                  <a:lnTo>
                    <a:pt x="185" y="960"/>
                  </a:lnTo>
                  <a:lnTo>
                    <a:pt x="203" y="974"/>
                  </a:lnTo>
                  <a:lnTo>
                    <a:pt x="224" y="986"/>
                  </a:lnTo>
                  <a:lnTo>
                    <a:pt x="245" y="998"/>
                  </a:lnTo>
                  <a:lnTo>
                    <a:pt x="266" y="1010"/>
                  </a:lnTo>
                  <a:lnTo>
                    <a:pt x="286" y="1020"/>
                  </a:lnTo>
                  <a:lnTo>
                    <a:pt x="309" y="1031"/>
                  </a:lnTo>
                  <a:lnTo>
                    <a:pt x="331" y="1039"/>
                  </a:lnTo>
                  <a:lnTo>
                    <a:pt x="354" y="1048"/>
                  </a:lnTo>
                  <a:lnTo>
                    <a:pt x="402" y="1064"/>
                  </a:lnTo>
                  <a:lnTo>
                    <a:pt x="449" y="1078"/>
                  </a:lnTo>
                  <a:lnTo>
                    <a:pt x="499" y="1091"/>
                  </a:lnTo>
                  <a:lnTo>
                    <a:pt x="547" y="1102"/>
                  </a:lnTo>
                  <a:lnTo>
                    <a:pt x="601" y="1117"/>
                  </a:lnTo>
                  <a:lnTo>
                    <a:pt x="653" y="1130"/>
                  </a:lnTo>
                  <a:lnTo>
                    <a:pt x="676" y="1138"/>
                  </a:lnTo>
                  <a:lnTo>
                    <a:pt x="699" y="1147"/>
                  </a:lnTo>
                  <a:lnTo>
                    <a:pt x="721" y="1155"/>
                  </a:lnTo>
                  <a:lnTo>
                    <a:pt x="741" y="1166"/>
                  </a:lnTo>
                  <a:lnTo>
                    <a:pt x="760" y="1177"/>
                  </a:lnTo>
                  <a:lnTo>
                    <a:pt x="775" y="1189"/>
                  </a:lnTo>
                  <a:lnTo>
                    <a:pt x="790" y="1202"/>
                  </a:lnTo>
                  <a:lnTo>
                    <a:pt x="803" y="1219"/>
                  </a:lnTo>
                  <a:lnTo>
                    <a:pt x="808" y="1228"/>
                  </a:lnTo>
                  <a:lnTo>
                    <a:pt x="813" y="1236"/>
                  </a:lnTo>
                  <a:lnTo>
                    <a:pt x="817" y="1246"/>
                  </a:lnTo>
                  <a:lnTo>
                    <a:pt x="820" y="1254"/>
                  </a:lnTo>
                  <a:lnTo>
                    <a:pt x="823" y="1266"/>
                  </a:lnTo>
                  <a:lnTo>
                    <a:pt x="826" y="1276"/>
                  </a:lnTo>
                  <a:lnTo>
                    <a:pt x="827" y="1288"/>
                  </a:lnTo>
                  <a:lnTo>
                    <a:pt x="828" y="1300"/>
                  </a:lnTo>
                  <a:lnTo>
                    <a:pt x="828" y="1323"/>
                  </a:lnTo>
                  <a:lnTo>
                    <a:pt x="826" y="1346"/>
                  </a:lnTo>
                  <a:lnTo>
                    <a:pt x="823" y="1366"/>
                  </a:lnTo>
                  <a:lnTo>
                    <a:pt x="816" y="1383"/>
                  </a:lnTo>
                  <a:lnTo>
                    <a:pt x="809" y="1401"/>
                  </a:lnTo>
                  <a:lnTo>
                    <a:pt x="798" y="1417"/>
                  </a:lnTo>
                  <a:lnTo>
                    <a:pt x="787" y="1432"/>
                  </a:lnTo>
                  <a:lnTo>
                    <a:pt x="774" y="1443"/>
                  </a:lnTo>
                  <a:lnTo>
                    <a:pt x="758" y="1455"/>
                  </a:lnTo>
                  <a:lnTo>
                    <a:pt x="743" y="1464"/>
                  </a:lnTo>
                  <a:lnTo>
                    <a:pt x="726" y="1471"/>
                  </a:lnTo>
                  <a:lnTo>
                    <a:pt x="706" y="1479"/>
                  </a:lnTo>
                  <a:lnTo>
                    <a:pt x="687" y="1485"/>
                  </a:lnTo>
                  <a:lnTo>
                    <a:pt x="665" y="1488"/>
                  </a:lnTo>
                  <a:lnTo>
                    <a:pt x="642" y="1492"/>
                  </a:lnTo>
                  <a:lnTo>
                    <a:pt x="619" y="1493"/>
                  </a:lnTo>
                  <a:lnTo>
                    <a:pt x="590" y="1494"/>
                  </a:lnTo>
                  <a:lnTo>
                    <a:pt x="560" y="1493"/>
                  </a:lnTo>
                  <a:lnTo>
                    <a:pt x="529" y="1491"/>
                  </a:lnTo>
                  <a:lnTo>
                    <a:pt x="496" y="1486"/>
                  </a:lnTo>
                  <a:lnTo>
                    <a:pt x="465" y="1480"/>
                  </a:lnTo>
                  <a:lnTo>
                    <a:pt x="434" y="1474"/>
                  </a:lnTo>
                  <a:lnTo>
                    <a:pt x="402" y="1468"/>
                  </a:lnTo>
                  <a:lnTo>
                    <a:pt x="371" y="1458"/>
                  </a:lnTo>
                  <a:lnTo>
                    <a:pt x="338" y="1449"/>
                  </a:lnTo>
                  <a:lnTo>
                    <a:pt x="307" y="1439"/>
                  </a:lnTo>
                  <a:lnTo>
                    <a:pt x="277" y="1427"/>
                  </a:lnTo>
                  <a:lnTo>
                    <a:pt x="248" y="1416"/>
                  </a:lnTo>
                  <a:lnTo>
                    <a:pt x="192" y="1393"/>
                  </a:lnTo>
                  <a:lnTo>
                    <a:pt x="142" y="1368"/>
                  </a:lnTo>
                  <a:lnTo>
                    <a:pt x="0" y="1695"/>
                  </a:lnTo>
                  <a:lnTo>
                    <a:pt x="21" y="1707"/>
                  </a:lnTo>
                  <a:lnTo>
                    <a:pt x="45" y="1720"/>
                  </a:lnTo>
                  <a:lnTo>
                    <a:pt x="73" y="1735"/>
                  </a:lnTo>
                  <a:lnTo>
                    <a:pt x="103" y="1748"/>
                  </a:lnTo>
                  <a:lnTo>
                    <a:pt x="136" y="1760"/>
                  </a:lnTo>
                  <a:lnTo>
                    <a:pt x="173" y="1773"/>
                  </a:lnTo>
                  <a:lnTo>
                    <a:pt x="213" y="1786"/>
                  </a:lnTo>
                  <a:lnTo>
                    <a:pt x="254" y="1797"/>
                  </a:lnTo>
                  <a:lnTo>
                    <a:pt x="298" y="1809"/>
                  </a:lnTo>
                  <a:lnTo>
                    <a:pt x="344" y="1819"/>
                  </a:lnTo>
                  <a:lnTo>
                    <a:pt x="394" y="1826"/>
                  </a:lnTo>
                  <a:lnTo>
                    <a:pt x="443" y="1834"/>
                  </a:lnTo>
                  <a:lnTo>
                    <a:pt x="496" y="1838"/>
                  </a:lnTo>
                  <a:lnTo>
                    <a:pt x="550" y="1841"/>
                  </a:lnTo>
                  <a:lnTo>
                    <a:pt x="605" y="1842"/>
                  </a:lnTo>
                  <a:lnTo>
                    <a:pt x="661" y="1841"/>
                  </a:lnTo>
                  <a:lnTo>
                    <a:pt x="698" y="1838"/>
                  </a:lnTo>
                  <a:lnTo>
                    <a:pt x="734" y="1835"/>
                  </a:lnTo>
                  <a:lnTo>
                    <a:pt x="768" y="1830"/>
                  </a:lnTo>
                  <a:lnTo>
                    <a:pt x="803" y="1824"/>
                  </a:lnTo>
                  <a:lnTo>
                    <a:pt x="836" y="1817"/>
                  </a:lnTo>
                  <a:lnTo>
                    <a:pt x="869" y="1809"/>
                  </a:lnTo>
                  <a:lnTo>
                    <a:pt x="901" y="1801"/>
                  </a:lnTo>
                  <a:lnTo>
                    <a:pt x="931" y="1790"/>
                  </a:lnTo>
                  <a:lnTo>
                    <a:pt x="960" y="1779"/>
                  </a:lnTo>
                  <a:lnTo>
                    <a:pt x="989" y="1766"/>
                  </a:lnTo>
                  <a:lnTo>
                    <a:pt x="1016" y="1753"/>
                  </a:lnTo>
                  <a:lnTo>
                    <a:pt x="1042" y="1738"/>
                  </a:lnTo>
                  <a:lnTo>
                    <a:pt x="1067" y="1723"/>
                  </a:lnTo>
                  <a:lnTo>
                    <a:pt x="1090" y="1706"/>
                  </a:lnTo>
                  <a:lnTo>
                    <a:pt x="1113" y="1689"/>
                  </a:lnTo>
                  <a:lnTo>
                    <a:pt x="1135" y="1669"/>
                  </a:lnTo>
                  <a:lnTo>
                    <a:pt x="1155" y="1650"/>
                  </a:lnTo>
                  <a:lnTo>
                    <a:pt x="1175" y="1630"/>
                  </a:lnTo>
                  <a:lnTo>
                    <a:pt x="1193" y="1607"/>
                  </a:lnTo>
                  <a:lnTo>
                    <a:pt x="1210" y="1584"/>
                  </a:lnTo>
                  <a:lnTo>
                    <a:pt x="1224" y="1559"/>
                  </a:lnTo>
                  <a:lnTo>
                    <a:pt x="1239" y="1534"/>
                  </a:lnTo>
                  <a:lnTo>
                    <a:pt x="1252" y="1509"/>
                  </a:lnTo>
                  <a:lnTo>
                    <a:pt x="1262" y="1481"/>
                  </a:lnTo>
                  <a:lnTo>
                    <a:pt x="1271" y="1453"/>
                  </a:lnTo>
                  <a:lnTo>
                    <a:pt x="1280" y="1423"/>
                  </a:lnTo>
                  <a:lnTo>
                    <a:pt x="1286" y="1393"/>
                  </a:lnTo>
                  <a:lnTo>
                    <a:pt x="1292" y="1361"/>
                  </a:lnTo>
                  <a:lnTo>
                    <a:pt x="1297" y="1328"/>
                  </a:lnTo>
                  <a:lnTo>
                    <a:pt x="1298" y="1295"/>
                  </a:lnTo>
                  <a:lnTo>
                    <a:pt x="1298" y="1260"/>
                  </a:lnTo>
                  <a:lnTo>
                    <a:pt x="1298" y="1224"/>
                  </a:lnTo>
                  <a:lnTo>
                    <a:pt x="1294" y="1191"/>
                  </a:lnTo>
                  <a:lnTo>
                    <a:pt x="1291" y="1161"/>
                  </a:lnTo>
                  <a:lnTo>
                    <a:pt x="1285" y="1131"/>
                  </a:lnTo>
                  <a:lnTo>
                    <a:pt x="1279" y="1103"/>
                  </a:lnTo>
                  <a:lnTo>
                    <a:pt x="1270" y="1077"/>
                  </a:lnTo>
                  <a:lnTo>
                    <a:pt x="1260" y="1053"/>
                  </a:lnTo>
                  <a:lnTo>
                    <a:pt x="1250" y="1027"/>
                  </a:lnTo>
                  <a:lnTo>
                    <a:pt x="1237" y="1006"/>
                  </a:lnTo>
                  <a:lnTo>
                    <a:pt x="1224" y="985"/>
                  </a:lnTo>
                  <a:lnTo>
                    <a:pt x="1211" y="965"/>
                  </a:lnTo>
                  <a:lnTo>
                    <a:pt x="1195" y="945"/>
                  </a:lnTo>
                  <a:lnTo>
                    <a:pt x="1180" y="927"/>
                  </a:lnTo>
                  <a:lnTo>
                    <a:pt x="1163" y="911"/>
                  </a:lnTo>
                  <a:lnTo>
                    <a:pt x="1145" y="896"/>
                  </a:lnTo>
                  <a:lnTo>
                    <a:pt x="1127" y="880"/>
                  </a:lnTo>
                  <a:lnTo>
                    <a:pt x="1106" y="867"/>
                  </a:lnTo>
                  <a:lnTo>
                    <a:pt x="1087" y="854"/>
                  </a:lnTo>
                  <a:lnTo>
                    <a:pt x="1066" y="840"/>
                  </a:lnTo>
                  <a:lnTo>
                    <a:pt x="1044" y="829"/>
                  </a:lnTo>
                  <a:lnTo>
                    <a:pt x="1023" y="817"/>
                  </a:lnTo>
                  <a:lnTo>
                    <a:pt x="978" y="799"/>
                  </a:lnTo>
                  <a:lnTo>
                    <a:pt x="931" y="780"/>
                  </a:lnTo>
                  <a:lnTo>
                    <a:pt x="884" y="764"/>
                  </a:lnTo>
                  <a:lnTo>
                    <a:pt x="836" y="752"/>
                  </a:lnTo>
                  <a:lnTo>
                    <a:pt x="787" y="738"/>
                  </a:lnTo>
                  <a:lnTo>
                    <a:pt x="740" y="726"/>
                  </a:lnTo>
                  <a:lnTo>
                    <a:pt x="684" y="710"/>
                  </a:lnTo>
                  <a:lnTo>
                    <a:pt x="632" y="694"/>
                  </a:lnTo>
                  <a:lnTo>
                    <a:pt x="607" y="686"/>
                  </a:lnTo>
                  <a:lnTo>
                    <a:pt x="585" y="676"/>
                  </a:lnTo>
                  <a:lnTo>
                    <a:pt x="564" y="665"/>
                  </a:lnTo>
                  <a:lnTo>
                    <a:pt x="545" y="654"/>
                  </a:lnTo>
                  <a:lnTo>
                    <a:pt x="527" y="642"/>
                  </a:lnTo>
                  <a:lnTo>
                    <a:pt x="511" y="628"/>
                  </a:lnTo>
                  <a:lnTo>
                    <a:pt x="499" y="613"/>
                  </a:lnTo>
                  <a:lnTo>
                    <a:pt x="485" y="598"/>
                  </a:lnTo>
                  <a:lnTo>
                    <a:pt x="477" y="580"/>
                  </a:lnTo>
                  <a:lnTo>
                    <a:pt x="470" y="559"/>
                  </a:lnTo>
                  <a:lnTo>
                    <a:pt x="464" y="537"/>
                  </a:lnTo>
                  <a:lnTo>
                    <a:pt x="461" y="513"/>
                  </a:lnTo>
                  <a:lnTo>
                    <a:pt x="461" y="493"/>
                  </a:lnTo>
                  <a:lnTo>
                    <a:pt x="464" y="475"/>
                  </a:lnTo>
                  <a:lnTo>
                    <a:pt x="469" y="458"/>
                  </a:lnTo>
                  <a:lnTo>
                    <a:pt x="474" y="440"/>
                  </a:lnTo>
                  <a:lnTo>
                    <a:pt x="481" y="425"/>
                  </a:lnTo>
                  <a:lnTo>
                    <a:pt x="491" y="413"/>
                  </a:lnTo>
                  <a:lnTo>
                    <a:pt x="502" y="400"/>
                  </a:lnTo>
                  <a:lnTo>
                    <a:pt x="516" y="390"/>
                  </a:lnTo>
                  <a:lnTo>
                    <a:pt x="530" y="379"/>
                  </a:lnTo>
                  <a:lnTo>
                    <a:pt x="545" y="371"/>
                  </a:lnTo>
                  <a:lnTo>
                    <a:pt x="562" y="364"/>
                  </a:lnTo>
                  <a:lnTo>
                    <a:pt x="579" y="359"/>
                  </a:lnTo>
                  <a:lnTo>
                    <a:pt x="598" y="354"/>
                  </a:lnTo>
                  <a:lnTo>
                    <a:pt x="617" y="349"/>
                  </a:lnTo>
                  <a:lnTo>
                    <a:pt x="638" y="347"/>
                  </a:lnTo>
                  <a:lnTo>
                    <a:pt x="658" y="345"/>
                  </a:lnTo>
                  <a:lnTo>
                    <a:pt x="681" y="345"/>
                  </a:lnTo>
                  <a:lnTo>
                    <a:pt x="703" y="345"/>
                  </a:lnTo>
                  <a:lnTo>
                    <a:pt x="726" y="348"/>
                  </a:lnTo>
                  <a:lnTo>
                    <a:pt x="749" y="350"/>
                  </a:lnTo>
                  <a:lnTo>
                    <a:pt x="772" y="356"/>
                  </a:lnTo>
                  <a:lnTo>
                    <a:pt x="795" y="362"/>
                  </a:lnTo>
                  <a:lnTo>
                    <a:pt x="817" y="370"/>
                  </a:lnTo>
                  <a:lnTo>
                    <a:pt x="840" y="377"/>
                  </a:lnTo>
                  <a:lnTo>
                    <a:pt x="865" y="387"/>
                  </a:lnTo>
                  <a:lnTo>
                    <a:pt x="888" y="397"/>
                  </a:lnTo>
                  <a:lnTo>
                    <a:pt x="913" y="409"/>
                  </a:lnTo>
                  <a:lnTo>
                    <a:pt x="937" y="423"/>
                  </a:lnTo>
                  <a:lnTo>
                    <a:pt x="961" y="436"/>
                  </a:lnTo>
                  <a:lnTo>
                    <a:pt x="985" y="452"/>
                  </a:lnTo>
                  <a:lnTo>
                    <a:pt x="1011" y="467"/>
                  </a:lnTo>
                  <a:lnTo>
                    <a:pt x="1035" y="484"/>
                  </a:lnTo>
                  <a:lnTo>
                    <a:pt x="1178"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7" name="Freeform 39">
              <a:extLst>
                <a:ext uri="{FF2B5EF4-FFF2-40B4-BE49-F238E27FC236}">
                  <a16:creationId xmlns:a16="http://schemas.microsoft.com/office/drawing/2014/main" id="{700F883B-D025-430B-8840-6426DBC05CAB}"/>
                </a:ext>
              </a:extLst>
            </p:cNvPr>
            <p:cNvSpPr>
              <a:spLocks/>
            </p:cNvSpPr>
            <p:nvPr userDrawn="1"/>
          </p:nvSpPr>
          <p:spPr bwMode="auto">
            <a:xfrm>
              <a:off x="40028813" y="1749426"/>
              <a:ext cx="276225" cy="528638"/>
            </a:xfrm>
            <a:custGeom>
              <a:avLst/>
              <a:gdLst>
                <a:gd name="T0" fmla="*/ 1189 w 1220"/>
                <a:gd name="T1" fmla="*/ 913 h 2327"/>
                <a:gd name="T2" fmla="*/ 741 w 1220"/>
                <a:gd name="T3" fmla="*/ 539 h 2327"/>
                <a:gd name="T4" fmla="*/ 264 w 1220"/>
                <a:gd name="T5" fmla="*/ 0 h 2327"/>
                <a:gd name="T6" fmla="*/ 0 w 1220"/>
                <a:gd name="T7" fmla="*/ 541 h 2327"/>
                <a:gd name="T8" fmla="*/ 264 w 1220"/>
                <a:gd name="T9" fmla="*/ 913 h 2327"/>
                <a:gd name="T10" fmla="*/ 265 w 1220"/>
                <a:gd name="T11" fmla="*/ 1813 h 2327"/>
                <a:gd name="T12" fmla="*/ 269 w 1220"/>
                <a:gd name="T13" fmla="*/ 1919 h 2327"/>
                <a:gd name="T14" fmla="*/ 281 w 1220"/>
                <a:gd name="T15" fmla="*/ 1994 h 2327"/>
                <a:gd name="T16" fmla="*/ 290 w 1220"/>
                <a:gd name="T17" fmla="*/ 2042 h 2327"/>
                <a:gd name="T18" fmla="*/ 306 w 1220"/>
                <a:gd name="T19" fmla="*/ 2088 h 2327"/>
                <a:gd name="T20" fmla="*/ 326 w 1220"/>
                <a:gd name="T21" fmla="*/ 2131 h 2327"/>
                <a:gd name="T22" fmla="*/ 352 w 1220"/>
                <a:gd name="T23" fmla="*/ 2170 h 2327"/>
                <a:gd name="T24" fmla="*/ 384 w 1220"/>
                <a:gd name="T25" fmla="*/ 2206 h 2327"/>
                <a:gd name="T26" fmla="*/ 423 w 1220"/>
                <a:gd name="T27" fmla="*/ 2239 h 2327"/>
                <a:gd name="T28" fmla="*/ 469 w 1220"/>
                <a:gd name="T29" fmla="*/ 2266 h 2327"/>
                <a:gd name="T30" fmla="*/ 523 w 1220"/>
                <a:gd name="T31" fmla="*/ 2289 h 2327"/>
                <a:gd name="T32" fmla="*/ 585 w 1220"/>
                <a:gd name="T33" fmla="*/ 2309 h 2327"/>
                <a:gd name="T34" fmla="*/ 657 w 1220"/>
                <a:gd name="T35" fmla="*/ 2320 h 2327"/>
                <a:gd name="T36" fmla="*/ 739 w 1220"/>
                <a:gd name="T37" fmla="*/ 2327 h 2327"/>
                <a:gd name="T38" fmla="*/ 813 w 1220"/>
                <a:gd name="T39" fmla="*/ 2327 h 2327"/>
                <a:gd name="T40" fmla="*/ 871 w 1220"/>
                <a:gd name="T41" fmla="*/ 2322 h 2327"/>
                <a:gd name="T42" fmla="*/ 931 w 1220"/>
                <a:gd name="T43" fmla="*/ 2316 h 2327"/>
                <a:gd name="T44" fmla="*/ 990 w 1220"/>
                <a:gd name="T45" fmla="*/ 2304 h 2327"/>
                <a:gd name="T46" fmla="*/ 1048 w 1220"/>
                <a:gd name="T47" fmla="*/ 2289 h 2327"/>
                <a:gd name="T48" fmla="*/ 1103 w 1220"/>
                <a:gd name="T49" fmla="*/ 2272 h 2327"/>
                <a:gd name="T50" fmla="*/ 1155 w 1220"/>
                <a:gd name="T51" fmla="*/ 2252 h 2327"/>
                <a:gd name="T52" fmla="*/ 1199 w 1220"/>
                <a:gd name="T53" fmla="*/ 2230 h 2327"/>
                <a:gd name="T54" fmla="*/ 1117 w 1220"/>
                <a:gd name="T55" fmla="*/ 1901 h 2327"/>
                <a:gd name="T56" fmla="*/ 1062 w 1220"/>
                <a:gd name="T57" fmla="*/ 1921 h 2327"/>
                <a:gd name="T58" fmla="*/ 1006 w 1220"/>
                <a:gd name="T59" fmla="*/ 1939 h 2327"/>
                <a:gd name="T60" fmla="*/ 957 w 1220"/>
                <a:gd name="T61" fmla="*/ 1950 h 2327"/>
                <a:gd name="T62" fmla="*/ 907 w 1220"/>
                <a:gd name="T63" fmla="*/ 1955 h 2327"/>
                <a:gd name="T64" fmla="*/ 864 w 1220"/>
                <a:gd name="T65" fmla="*/ 1950 h 2327"/>
                <a:gd name="T66" fmla="*/ 829 w 1220"/>
                <a:gd name="T67" fmla="*/ 1939 h 2327"/>
                <a:gd name="T68" fmla="*/ 800 w 1220"/>
                <a:gd name="T69" fmla="*/ 1920 h 2327"/>
                <a:gd name="T70" fmla="*/ 777 w 1220"/>
                <a:gd name="T71" fmla="*/ 1892 h 2327"/>
                <a:gd name="T72" fmla="*/ 760 w 1220"/>
                <a:gd name="T73" fmla="*/ 1857 h 2327"/>
                <a:gd name="T74" fmla="*/ 748 w 1220"/>
                <a:gd name="T75" fmla="*/ 1811 h 2327"/>
                <a:gd name="T76" fmla="*/ 742 w 1220"/>
                <a:gd name="T77" fmla="*/ 1756 h 2327"/>
                <a:gd name="T78" fmla="*/ 741 w 1220"/>
                <a:gd name="T79" fmla="*/ 1691 h 2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20" h="2327">
                  <a:moveTo>
                    <a:pt x="741" y="913"/>
                  </a:moveTo>
                  <a:lnTo>
                    <a:pt x="1189" y="913"/>
                  </a:lnTo>
                  <a:lnTo>
                    <a:pt x="1189" y="539"/>
                  </a:lnTo>
                  <a:lnTo>
                    <a:pt x="741" y="539"/>
                  </a:lnTo>
                  <a:lnTo>
                    <a:pt x="741" y="0"/>
                  </a:lnTo>
                  <a:lnTo>
                    <a:pt x="264" y="0"/>
                  </a:lnTo>
                  <a:lnTo>
                    <a:pt x="264" y="541"/>
                  </a:lnTo>
                  <a:lnTo>
                    <a:pt x="0" y="541"/>
                  </a:lnTo>
                  <a:lnTo>
                    <a:pt x="0" y="913"/>
                  </a:lnTo>
                  <a:lnTo>
                    <a:pt x="264" y="913"/>
                  </a:lnTo>
                  <a:lnTo>
                    <a:pt x="264" y="1759"/>
                  </a:lnTo>
                  <a:lnTo>
                    <a:pt x="265" y="1813"/>
                  </a:lnTo>
                  <a:lnTo>
                    <a:pt x="266" y="1866"/>
                  </a:lnTo>
                  <a:lnTo>
                    <a:pt x="269" y="1919"/>
                  </a:lnTo>
                  <a:lnTo>
                    <a:pt x="276" y="1969"/>
                  </a:lnTo>
                  <a:lnTo>
                    <a:pt x="281" y="1994"/>
                  </a:lnTo>
                  <a:lnTo>
                    <a:pt x="284" y="2018"/>
                  </a:lnTo>
                  <a:lnTo>
                    <a:pt x="290" y="2042"/>
                  </a:lnTo>
                  <a:lnTo>
                    <a:pt x="298" y="2065"/>
                  </a:lnTo>
                  <a:lnTo>
                    <a:pt x="306" y="2088"/>
                  </a:lnTo>
                  <a:lnTo>
                    <a:pt x="317" y="2110"/>
                  </a:lnTo>
                  <a:lnTo>
                    <a:pt x="326" y="2131"/>
                  </a:lnTo>
                  <a:lnTo>
                    <a:pt x="340" y="2152"/>
                  </a:lnTo>
                  <a:lnTo>
                    <a:pt x="352" y="2170"/>
                  </a:lnTo>
                  <a:lnTo>
                    <a:pt x="369" y="2189"/>
                  </a:lnTo>
                  <a:lnTo>
                    <a:pt x="384" y="2206"/>
                  </a:lnTo>
                  <a:lnTo>
                    <a:pt x="403" y="2223"/>
                  </a:lnTo>
                  <a:lnTo>
                    <a:pt x="423" y="2239"/>
                  </a:lnTo>
                  <a:lnTo>
                    <a:pt x="445" y="2253"/>
                  </a:lnTo>
                  <a:lnTo>
                    <a:pt x="469" y="2266"/>
                  </a:lnTo>
                  <a:lnTo>
                    <a:pt x="494" y="2280"/>
                  </a:lnTo>
                  <a:lnTo>
                    <a:pt x="523" y="2289"/>
                  </a:lnTo>
                  <a:lnTo>
                    <a:pt x="553" y="2299"/>
                  </a:lnTo>
                  <a:lnTo>
                    <a:pt x="585" y="2309"/>
                  </a:lnTo>
                  <a:lnTo>
                    <a:pt x="620" y="2316"/>
                  </a:lnTo>
                  <a:lnTo>
                    <a:pt x="657" y="2320"/>
                  </a:lnTo>
                  <a:lnTo>
                    <a:pt x="697" y="2324"/>
                  </a:lnTo>
                  <a:lnTo>
                    <a:pt x="739" y="2327"/>
                  </a:lnTo>
                  <a:lnTo>
                    <a:pt x="785" y="2327"/>
                  </a:lnTo>
                  <a:lnTo>
                    <a:pt x="813" y="2327"/>
                  </a:lnTo>
                  <a:lnTo>
                    <a:pt x="843" y="2326"/>
                  </a:lnTo>
                  <a:lnTo>
                    <a:pt x="871" y="2322"/>
                  </a:lnTo>
                  <a:lnTo>
                    <a:pt x="901" y="2320"/>
                  </a:lnTo>
                  <a:lnTo>
                    <a:pt x="931" y="2316"/>
                  </a:lnTo>
                  <a:lnTo>
                    <a:pt x="963" y="2310"/>
                  </a:lnTo>
                  <a:lnTo>
                    <a:pt x="990" y="2304"/>
                  </a:lnTo>
                  <a:lnTo>
                    <a:pt x="1019" y="2297"/>
                  </a:lnTo>
                  <a:lnTo>
                    <a:pt x="1048" y="2289"/>
                  </a:lnTo>
                  <a:lnTo>
                    <a:pt x="1077" y="2281"/>
                  </a:lnTo>
                  <a:lnTo>
                    <a:pt x="1103" y="2272"/>
                  </a:lnTo>
                  <a:lnTo>
                    <a:pt x="1130" y="2262"/>
                  </a:lnTo>
                  <a:lnTo>
                    <a:pt x="1155" y="2252"/>
                  </a:lnTo>
                  <a:lnTo>
                    <a:pt x="1178" y="2241"/>
                  </a:lnTo>
                  <a:lnTo>
                    <a:pt x="1199" y="2230"/>
                  </a:lnTo>
                  <a:lnTo>
                    <a:pt x="1220" y="2218"/>
                  </a:lnTo>
                  <a:lnTo>
                    <a:pt x="1117" y="1901"/>
                  </a:lnTo>
                  <a:lnTo>
                    <a:pt x="1088" y="1910"/>
                  </a:lnTo>
                  <a:lnTo>
                    <a:pt x="1062" y="1921"/>
                  </a:lnTo>
                  <a:lnTo>
                    <a:pt x="1034" y="1930"/>
                  </a:lnTo>
                  <a:lnTo>
                    <a:pt x="1006" y="1939"/>
                  </a:lnTo>
                  <a:lnTo>
                    <a:pt x="981" y="1944"/>
                  </a:lnTo>
                  <a:lnTo>
                    <a:pt x="957" y="1950"/>
                  </a:lnTo>
                  <a:lnTo>
                    <a:pt x="931" y="1954"/>
                  </a:lnTo>
                  <a:lnTo>
                    <a:pt x="907" y="1955"/>
                  </a:lnTo>
                  <a:lnTo>
                    <a:pt x="884" y="1954"/>
                  </a:lnTo>
                  <a:lnTo>
                    <a:pt x="864" y="1950"/>
                  </a:lnTo>
                  <a:lnTo>
                    <a:pt x="846" y="1945"/>
                  </a:lnTo>
                  <a:lnTo>
                    <a:pt x="829" y="1939"/>
                  </a:lnTo>
                  <a:lnTo>
                    <a:pt x="813" y="1932"/>
                  </a:lnTo>
                  <a:lnTo>
                    <a:pt x="800" y="1920"/>
                  </a:lnTo>
                  <a:lnTo>
                    <a:pt x="786" y="1907"/>
                  </a:lnTo>
                  <a:lnTo>
                    <a:pt x="777" y="1892"/>
                  </a:lnTo>
                  <a:lnTo>
                    <a:pt x="768" y="1875"/>
                  </a:lnTo>
                  <a:lnTo>
                    <a:pt x="760" y="1857"/>
                  </a:lnTo>
                  <a:lnTo>
                    <a:pt x="754" y="1836"/>
                  </a:lnTo>
                  <a:lnTo>
                    <a:pt x="748" y="1811"/>
                  </a:lnTo>
                  <a:lnTo>
                    <a:pt x="745" y="1785"/>
                  </a:lnTo>
                  <a:lnTo>
                    <a:pt x="742" y="1756"/>
                  </a:lnTo>
                  <a:lnTo>
                    <a:pt x="741" y="1725"/>
                  </a:lnTo>
                  <a:lnTo>
                    <a:pt x="741" y="1691"/>
                  </a:lnTo>
                  <a:lnTo>
                    <a:pt x="741" y="9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Tree>
    <p:extLst>
      <p:ext uri="{BB962C8B-B14F-4D97-AF65-F5344CB8AC3E}">
        <p14:creationId xmlns:p14="http://schemas.microsoft.com/office/powerpoint/2010/main" val="381967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Content Slide">
    <p:spTree>
      <p:nvGrpSpPr>
        <p:cNvPr id="1" name=""/>
        <p:cNvGrpSpPr/>
        <p:nvPr/>
      </p:nvGrpSpPr>
      <p:grpSpPr>
        <a:xfrm>
          <a:off x="0" y="0"/>
          <a:ext cx="0" cy="0"/>
          <a:chOff x="0" y="0"/>
          <a:chExt cx="0" cy="0"/>
        </a:xfrm>
      </p:grpSpPr>
      <p:sp>
        <p:nvSpPr>
          <p:cNvPr id="13" name="Titel 12"/>
          <p:cNvSpPr>
            <a:spLocks noGrp="1"/>
          </p:cNvSpPr>
          <p:nvPr>
            <p:ph type="title" hasCustomPrompt="1"/>
          </p:nvPr>
        </p:nvSpPr>
        <p:spPr/>
        <p:txBody>
          <a:bodyPr/>
          <a:lstStyle/>
          <a:p>
            <a:r>
              <a:rPr lang="en-US" noProof="0" dirty="0"/>
              <a:t>Title Calibri Bold 28 </a:t>
            </a:r>
            <a:r>
              <a:rPr lang="en-US" noProof="0" dirty="0" err="1"/>
              <a:t>pt</a:t>
            </a:r>
            <a:endParaRPr lang="de-DE" dirty="0"/>
          </a:p>
        </p:txBody>
      </p:sp>
      <p:sp>
        <p:nvSpPr>
          <p:cNvPr id="19" name="Textplatzhalter 18"/>
          <p:cNvSpPr>
            <a:spLocks noGrp="1"/>
          </p:cNvSpPr>
          <p:nvPr>
            <p:ph type="body" sz="quarter" idx="15" hasCustomPrompt="1"/>
          </p:nvPr>
        </p:nvSpPr>
        <p:spPr>
          <a:xfrm>
            <a:off x="540000" y="6297348"/>
            <a:ext cx="3574800" cy="360000"/>
          </a:xfrm>
        </p:spPr>
        <p:txBody>
          <a:bodyPr anchor="b" anchorCtr="0">
            <a:noAutofit/>
          </a:bodyPr>
          <a:lstStyle>
            <a:lvl1pPr>
              <a:lnSpc>
                <a:spcPts val="1200"/>
              </a:lnSpc>
              <a:defRPr sz="1000" b="0"/>
            </a:lvl1pPr>
          </a:lstStyle>
          <a:p>
            <a:r>
              <a:rPr lang="en-US" dirty="0"/>
              <a:t>Footnote/Source/Disclaimer</a:t>
            </a:r>
          </a:p>
          <a:p>
            <a:r>
              <a:rPr lang="en-US" dirty="0"/>
              <a:t>Second line</a:t>
            </a:r>
          </a:p>
        </p:txBody>
      </p:sp>
      <p:sp>
        <p:nvSpPr>
          <p:cNvPr id="23" name="Textplatzhalter 22"/>
          <p:cNvSpPr>
            <a:spLocks noGrp="1"/>
          </p:cNvSpPr>
          <p:nvPr>
            <p:ph type="body" sz="quarter" idx="16" hasCustomPrompt="1"/>
          </p:nvPr>
        </p:nvSpPr>
        <p:spPr>
          <a:xfrm>
            <a:off x="540000" y="1622424"/>
            <a:ext cx="9212400" cy="4570413"/>
          </a:xfrm>
        </p:spPr>
        <p:txBody>
          <a:bodyPr/>
          <a:lstStyle>
            <a:lvl1pPr>
              <a:defRPr/>
            </a:lvl1pPr>
            <a:lvl2pPr>
              <a:defRPr/>
            </a:lvl2pPr>
            <a:lvl3pPr>
              <a:defRPr baseline="0"/>
            </a:lvl3pPr>
            <a:lvl4pPr>
              <a:defRPr/>
            </a:lvl4pPr>
          </a:lstStyle>
          <a:p>
            <a:pPr lvl="0"/>
            <a:r>
              <a:rPr lang="en-US" noProof="0" dirty="0"/>
              <a:t>Headline Calibri Bold 18 </a:t>
            </a:r>
            <a:r>
              <a:rPr lang="en-US" noProof="0" dirty="0" err="1"/>
              <a:t>pt</a:t>
            </a:r>
            <a:endParaRPr lang="en-US" noProof="0" dirty="0"/>
          </a:p>
          <a:p>
            <a:pPr lvl="1"/>
            <a:r>
              <a:rPr lang="en-US" noProof="0" dirty="0"/>
              <a:t>Text Calibri 18 </a:t>
            </a:r>
            <a:r>
              <a:rPr lang="en-US" noProof="0" dirty="0" err="1"/>
              <a:t>pt</a:t>
            </a:r>
            <a:endParaRPr lang="en-US" noProof="0" dirty="0"/>
          </a:p>
          <a:p>
            <a:pPr lvl="2"/>
            <a:r>
              <a:rPr lang="en-US" noProof="0" dirty="0"/>
              <a:t>Text Calibri 18 </a:t>
            </a:r>
            <a:r>
              <a:rPr lang="en-US" noProof="0" dirty="0" err="1"/>
              <a:t>pt</a:t>
            </a:r>
            <a:endParaRPr lang="en-US" noProof="0" dirty="0"/>
          </a:p>
          <a:p>
            <a:pPr lvl="3"/>
            <a:r>
              <a:rPr lang="en-US" noProof="0" dirty="0"/>
              <a:t>Text Calibri 14 </a:t>
            </a:r>
            <a:r>
              <a:rPr lang="en-US" noProof="0" dirty="0" err="1"/>
              <a:t>pt</a:t>
            </a:r>
            <a:endParaRPr lang="en-US" noProof="0" dirty="0"/>
          </a:p>
        </p:txBody>
      </p:sp>
      <p:pic>
        <p:nvPicPr>
          <p:cNvPr id="6" name="Siemens Healthineers logo">
            <a:extLst>
              <a:ext uri="{FF2B5EF4-FFF2-40B4-BE49-F238E27FC236}">
                <a16:creationId xmlns:a16="http://schemas.microsoft.com/office/drawing/2014/main" id="{BAFF20C4-D2B0-4D7D-8D21-B9E596A550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161875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Intro Title Picture (vertical)">
    <p:bg bwMode="ltGray">
      <p:bgPr>
        <a:solidFill>
          <a:schemeClr val="bg1"/>
        </a:solidFill>
        <a:effectLst/>
      </p:bgPr>
    </p:bg>
    <p:spTree>
      <p:nvGrpSpPr>
        <p:cNvPr id="1" name=""/>
        <p:cNvGrpSpPr/>
        <p:nvPr/>
      </p:nvGrpSpPr>
      <p:grpSpPr>
        <a:xfrm>
          <a:off x="0" y="0"/>
          <a:ext cx="0" cy="0"/>
          <a:chOff x="0" y="0"/>
          <a:chExt cx="0" cy="0"/>
        </a:xfrm>
      </p:grpSpPr>
      <p:sp>
        <p:nvSpPr>
          <p:cNvPr id="10" name="Picture placeholder"/>
          <p:cNvSpPr>
            <a:spLocks noGrp="1"/>
          </p:cNvSpPr>
          <p:nvPr>
            <p:ph type="pic" sz="quarter" idx="11" hasCustomPrompt="1"/>
          </p:nvPr>
        </p:nvSpPr>
        <p:spPr>
          <a:xfrm>
            <a:off x="5237163" y="0"/>
            <a:ext cx="6932612" cy="6858000"/>
          </a:xfrm>
          <a:noFill/>
        </p:spPr>
        <p:txBody>
          <a:bodyPr lIns="180000" tIns="180000" rIns="180000" bIns="180000"/>
          <a:lstStyle>
            <a:lvl1pPr>
              <a:defRPr/>
            </a:lvl1pPr>
          </a:lstStyle>
          <a:p>
            <a:r>
              <a:rPr lang="en-US" dirty="0"/>
              <a:t>Add a picture</a:t>
            </a:r>
            <a:endParaRPr lang="de-DE" dirty="0"/>
          </a:p>
        </p:txBody>
      </p:sp>
      <p:sp>
        <p:nvSpPr>
          <p:cNvPr id="2" name="Subhead"/>
          <p:cNvSpPr>
            <a:spLocks noGrp="1"/>
          </p:cNvSpPr>
          <p:nvPr>
            <p:ph type="ctrTitle" hasCustomPrompt="1"/>
          </p:nvPr>
        </p:nvSpPr>
        <p:spPr>
          <a:xfrm>
            <a:off x="540000" y="5032800"/>
            <a:ext cx="3574800" cy="360000"/>
          </a:xfrm>
        </p:spPr>
        <p:txBody>
          <a:bodyPr lIns="0" tIns="0" rIns="0" bIns="0" anchor="t" anchorCtr="0">
            <a:noAutofit/>
          </a:bodyPr>
          <a:lstStyle>
            <a:lvl1pPr algn="l">
              <a:lnSpc>
                <a:spcPct val="100000"/>
              </a:lnSpc>
              <a:defRPr sz="1800" b="1">
                <a:solidFill>
                  <a:schemeClr val="tx1"/>
                </a:solidFill>
              </a:defRPr>
            </a:lvl1pPr>
          </a:lstStyle>
          <a:p>
            <a:r>
              <a:rPr lang="en-US" dirty="0"/>
              <a:t>Basic version</a:t>
            </a:r>
            <a:endParaRPr lang="en-US" noProof="0" dirty="0"/>
          </a:p>
        </p:txBody>
      </p:sp>
      <p:sp>
        <p:nvSpPr>
          <p:cNvPr id="3" name="Headline"/>
          <p:cNvSpPr>
            <a:spLocks noGrp="1"/>
          </p:cNvSpPr>
          <p:nvPr>
            <p:ph type="subTitle" idx="1" hasCustomPrompt="1"/>
          </p:nvPr>
        </p:nvSpPr>
        <p:spPr>
          <a:xfrm>
            <a:off x="540000" y="1623600"/>
            <a:ext cx="4516188" cy="3366000"/>
          </a:xfrm>
        </p:spPr>
        <p:txBody>
          <a:bodyPr lIns="0" tIns="0" rIns="0" bIns="0" anchor="b">
            <a:noAutofit/>
          </a:bodyPr>
          <a:lstStyle>
            <a:lvl1pPr marL="0" marR="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sz="5200" b="1"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Headline </a:t>
            </a:r>
            <a:br>
              <a:rPr lang="en-US" dirty="0"/>
            </a:br>
            <a:r>
              <a:rPr lang="en-US" dirty="0"/>
              <a:t>Calibri </a:t>
            </a:r>
            <a:br>
              <a:rPr lang="en-US" dirty="0"/>
            </a:br>
            <a:r>
              <a:rPr lang="en-US" dirty="0"/>
              <a:t>Bold 52 </a:t>
            </a:r>
            <a:r>
              <a:rPr lang="en-US" dirty="0" err="1"/>
              <a:t>pt</a:t>
            </a:r>
            <a:endParaRPr lang="en-US" dirty="0"/>
          </a:p>
        </p:txBody>
      </p:sp>
      <p:sp>
        <p:nvSpPr>
          <p:cNvPr id="22" name="Presenter"/>
          <p:cNvSpPr>
            <a:spLocks noGrp="1"/>
          </p:cNvSpPr>
          <p:nvPr>
            <p:ph type="body" sz="quarter" idx="10" hasCustomPrompt="1"/>
          </p:nvPr>
        </p:nvSpPr>
        <p:spPr>
          <a:xfrm>
            <a:off x="540000" y="5715054"/>
            <a:ext cx="3574800" cy="541015"/>
          </a:xfrm>
        </p:spPr>
        <p:txBody>
          <a:bodyPr lIns="0" tIns="0" rIns="0" bIns="0" anchor="b" anchorCtr="0">
            <a:noAutofit/>
          </a:bodyPr>
          <a:lstStyle>
            <a:lvl1pPr marL="0" indent="0">
              <a:lnSpc>
                <a:spcPct val="100000"/>
              </a:lnSpc>
              <a:spcBef>
                <a:spcPts val="0"/>
              </a:spcBef>
              <a:buNone/>
              <a:defRPr sz="1600" b="0">
                <a:solidFill>
                  <a:schemeClr val="tx1"/>
                </a:solidFill>
              </a:defRPr>
            </a:lvl1pPr>
          </a:lstStyle>
          <a:p>
            <a:r>
              <a:rPr lang="en-US" dirty="0"/>
              <a:t>Presenter Calibri 16 </a:t>
            </a:r>
            <a:r>
              <a:rPr lang="en-US" dirty="0" err="1"/>
              <a:t>pt</a:t>
            </a:r>
            <a:br>
              <a:rPr lang="en-US" dirty="0"/>
            </a:br>
            <a:r>
              <a:rPr lang="en-US" dirty="0"/>
              <a:t>English, Month 20XX</a:t>
            </a:r>
          </a:p>
        </p:txBody>
      </p:sp>
      <p:pic>
        <p:nvPicPr>
          <p:cNvPr id="87" name="Siemens Healthineers logo">
            <a:extLst>
              <a:ext uri="{FF2B5EF4-FFF2-40B4-BE49-F238E27FC236}">
                <a16:creationId xmlns:a16="http://schemas.microsoft.com/office/drawing/2014/main" id="{5C47D4D0-1261-4166-A003-74EAB8DCE9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43908" y="497114"/>
            <a:ext cx="2484000" cy="592209"/>
          </a:xfrm>
          <a:prstGeom prst="rect">
            <a:avLst/>
          </a:prstGeom>
        </p:spPr>
      </p:pic>
    </p:spTree>
    <p:extLst>
      <p:ext uri="{BB962C8B-B14F-4D97-AF65-F5344CB8AC3E}">
        <p14:creationId xmlns:p14="http://schemas.microsoft.com/office/powerpoint/2010/main" val="412688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 Title Picture (vertical)">
    <p:bg bwMode="ltGray">
      <p:bgPr>
        <a:solidFill>
          <a:schemeClr val="bg1"/>
        </a:solidFill>
        <a:effectLst/>
      </p:bgPr>
    </p:bg>
    <p:spTree>
      <p:nvGrpSpPr>
        <p:cNvPr id="1" name=""/>
        <p:cNvGrpSpPr/>
        <p:nvPr/>
      </p:nvGrpSpPr>
      <p:grpSpPr>
        <a:xfrm>
          <a:off x="0" y="0"/>
          <a:ext cx="0" cy="0"/>
          <a:chOff x="0" y="0"/>
          <a:chExt cx="0" cy="0"/>
        </a:xfrm>
      </p:grpSpPr>
      <p:sp>
        <p:nvSpPr>
          <p:cNvPr id="10" name="Picture placeholder"/>
          <p:cNvSpPr>
            <a:spLocks noGrp="1"/>
          </p:cNvSpPr>
          <p:nvPr>
            <p:ph type="pic" sz="quarter" idx="11" hasCustomPrompt="1"/>
          </p:nvPr>
        </p:nvSpPr>
        <p:spPr>
          <a:xfrm>
            <a:off x="5237163" y="0"/>
            <a:ext cx="6932612" cy="6858000"/>
          </a:xfrm>
          <a:noFill/>
        </p:spPr>
        <p:txBody>
          <a:bodyPr lIns="180000" tIns="180000" rIns="180000" bIns="180000"/>
          <a:lstStyle>
            <a:lvl1pPr>
              <a:defRPr/>
            </a:lvl1pPr>
          </a:lstStyle>
          <a:p>
            <a:r>
              <a:rPr lang="en-US"/>
              <a:t>Add a picture</a:t>
            </a:r>
            <a:endParaRPr lang="de-DE"/>
          </a:p>
        </p:txBody>
      </p:sp>
      <p:sp>
        <p:nvSpPr>
          <p:cNvPr id="2" name="Subhead"/>
          <p:cNvSpPr>
            <a:spLocks noGrp="1"/>
          </p:cNvSpPr>
          <p:nvPr>
            <p:ph type="ctrTitle" hasCustomPrompt="1"/>
          </p:nvPr>
        </p:nvSpPr>
        <p:spPr>
          <a:xfrm>
            <a:off x="540000" y="5032800"/>
            <a:ext cx="3574800" cy="360000"/>
          </a:xfrm>
        </p:spPr>
        <p:txBody>
          <a:bodyPr lIns="0" tIns="0" rIns="0" bIns="0" anchor="t" anchorCtr="0">
            <a:noAutofit/>
          </a:bodyPr>
          <a:lstStyle>
            <a:lvl1pPr algn="l">
              <a:lnSpc>
                <a:spcPct val="100000"/>
              </a:lnSpc>
              <a:defRPr sz="1800" b="1">
                <a:solidFill>
                  <a:schemeClr val="tx1"/>
                </a:solidFill>
              </a:defRPr>
            </a:lvl1pPr>
          </a:lstStyle>
          <a:p>
            <a:r>
              <a:rPr lang="en-US"/>
              <a:t>Basic version</a:t>
            </a:r>
            <a:endParaRPr lang="en-US" noProof="0"/>
          </a:p>
        </p:txBody>
      </p:sp>
      <p:sp>
        <p:nvSpPr>
          <p:cNvPr id="3" name="Headline"/>
          <p:cNvSpPr>
            <a:spLocks noGrp="1"/>
          </p:cNvSpPr>
          <p:nvPr>
            <p:ph type="subTitle" idx="1" hasCustomPrompt="1"/>
          </p:nvPr>
        </p:nvSpPr>
        <p:spPr>
          <a:xfrm>
            <a:off x="540000" y="1623600"/>
            <a:ext cx="4516188" cy="3366000"/>
          </a:xfrm>
        </p:spPr>
        <p:txBody>
          <a:bodyPr lIns="0" tIns="0" rIns="0" bIns="0" anchor="b">
            <a:noAutofit/>
          </a:bodyPr>
          <a:lstStyle>
            <a:lvl1pPr marL="0" marR="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sz="5200" b="1"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t>
            </a:r>
            <a:br>
              <a:rPr lang="en-US"/>
            </a:br>
            <a:r>
              <a:rPr lang="en-US"/>
              <a:t>Calibri </a:t>
            </a:r>
            <a:br>
              <a:rPr lang="en-US"/>
            </a:br>
            <a:r>
              <a:rPr lang="en-US"/>
              <a:t>Bold 52 </a:t>
            </a:r>
            <a:r>
              <a:rPr lang="en-US" err="1"/>
              <a:t>pt</a:t>
            </a:r>
            <a:endParaRPr lang="en-US"/>
          </a:p>
        </p:txBody>
      </p:sp>
      <p:sp>
        <p:nvSpPr>
          <p:cNvPr id="22" name="Presenter"/>
          <p:cNvSpPr>
            <a:spLocks noGrp="1"/>
          </p:cNvSpPr>
          <p:nvPr>
            <p:ph type="body" sz="quarter" idx="10" hasCustomPrompt="1"/>
          </p:nvPr>
        </p:nvSpPr>
        <p:spPr>
          <a:xfrm>
            <a:off x="540000" y="5715054"/>
            <a:ext cx="3574800" cy="541015"/>
          </a:xfrm>
        </p:spPr>
        <p:txBody>
          <a:bodyPr lIns="0" tIns="0" rIns="0" bIns="0" anchor="b" anchorCtr="0">
            <a:noAutofit/>
          </a:bodyPr>
          <a:lstStyle>
            <a:lvl1pPr marL="0" indent="0">
              <a:lnSpc>
                <a:spcPct val="100000"/>
              </a:lnSpc>
              <a:spcBef>
                <a:spcPts val="0"/>
              </a:spcBef>
              <a:buNone/>
              <a:defRPr sz="1600" b="0">
                <a:solidFill>
                  <a:schemeClr val="tx1"/>
                </a:solidFill>
              </a:defRPr>
            </a:lvl1pPr>
          </a:lstStyle>
          <a:p>
            <a:r>
              <a:rPr lang="en-US"/>
              <a:t>Presenter Calibri 16 </a:t>
            </a:r>
            <a:r>
              <a:rPr lang="en-US" err="1"/>
              <a:t>pt</a:t>
            </a:r>
            <a:br>
              <a:rPr lang="en-US"/>
            </a:br>
            <a:r>
              <a:rPr lang="en-US"/>
              <a:t>English, Month 20XX</a:t>
            </a:r>
          </a:p>
        </p:txBody>
      </p:sp>
      <p:pic>
        <p:nvPicPr>
          <p:cNvPr id="87" name="Siemens Healthineers logo">
            <a:extLst>
              <a:ext uri="{FF2B5EF4-FFF2-40B4-BE49-F238E27FC236}">
                <a16:creationId xmlns:a16="http://schemas.microsoft.com/office/drawing/2014/main" id="{5C47D4D0-1261-4166-A003-74EAB8DCE9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43908" y="497114"/>
            <a:ext cx="2484000" cy="592209"/>
          </a:xfrm>
          <a:prstGeom prst="rect">
            <a:avLst/>
          </a:prstGeom>
        </p:spPr>
      </p:pic>
      <p:grpSp>
        <p:nvGrpSpPr>
          <p:cNvPr id="7" name="Marker">
            <a:extLst>
              <a:ext uri="{FF2B5EF4-FFF2-40B4-BE49-F238E27FC236}">
                <a16:creationId xmlns:a16="http://schemas.microsoft.com/office/drawing/2014/main" id="{8C7A0370-8816-4A08-9357-C042C6DC9A5A}"/>
              </a:ext>
            </a:extLst>
          </p:cNvPr>
          <p:cNvGrpSpPr/>
          <p:nvPr userDrawn="1"/>
        </p:nvGrpSpPr>
        <p:grpSpPr>
          <a:xfrm>
            <a:off x="-468000" y="-360000"/>
            <a:ext cx="12999600" cy="7578000"/>
            <a:chOff x="-468000" y="-360000"/>
            <a:chExt cx="12999600" cy="7578000"/>
          </a:xfrm>
        </p:grpSpPr>
        <p:cxnSp>
          <p:nvCxnSpPr>
            <p:cNvPr id="8" name="Gerade Verbindung 40">
              <a:extLst>
                <a:ext uri="{FF2B5EF4-FFF2-40B4-BE49-F238E27FC236}">
                  <a16:creationId xmlns:a16="http://schemas.microsoft.com/office/drawing/2014/main" id="{B89B956C-9BFF-4CBA-A1E7-AF25DEA1B997}"/>
                </a:ext>
              </a:extLst>
            </p:cNvPr>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Gerade Verbindung 42">
              <a:extLst>
                <a:ext uri="{FF2B5EF4-FFF2-40B4-BE49-F238E27FC236}">
                  <a16:creationId xmlns:a16="http://schemas.microsoft.com/office/drawing/2014/main" id="{716E386B-E5CE-4F14-979B-4801C00D59F5}"/>
                </a:ext>
              </a:extLst>
            </p:cNvPr>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Gerade Verbindung 45">
              <a:extLst>
                <a:ext uri="{FF2B5EF4-FFF2-40B4-BE49-F238E27FC236}">
                  <a16:creationId xmlns:a16="http://schemas.microsoft.com/office/drawing/2014/main" id="{AAEB1910-2515-4E15-B279-ADF57F7D7E45}"/>
                </a:ext>
              </a:extLst>
            </p:cNvPr>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Gerade Verbindung 46">
              <a:extLst>
                <a:ext uri="{FF2B5EF4-FFF2-40B4-BE49-F238E27FC236}">
                  <a16:creationId xmlns:a16="http://schemas.microsoft.com/office/drawing/2014/main" id="{58E6267F-E493-4E05-B531-ACD672EC2905}"/>
                </a:ext>
              </a:extLst>
            </p:cNvPr>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Gerade Verbindung 48">
              <a:extLst>
                <a:ext uri="{FF2B5EF4-FFF2-40B4-BE49-F238E27FC236}">
                  <a16:creationId xmlns:a16="http://schemas.microsoft.com/office/drawing/2014/main" id="{63E3763E-903B-4182-A36A-5134E48FCFE2}"/>
                </a:ext>
              </a:extLst>
            </p:cNvPr>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Gerade Verbindung 49">
              <a:extLst>
                <a:ext uri="{FF2B5EF4-FFF2-40B4-BE49-F238E27FC236}">
                  <a16:creationId xmlns:a16="http://schemas.microsoft.com/office/drawing/2014/main" id="{7324EC6A-4EDC-4C9F-A3AD-2C520392B7A7}"/>
                </a:ext>
              </a:extLst>
            </p:cNvPr>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Gerade Verbindung 51">
              <a:extLst>
                <a:ext uri="{FF2B5EF4-FFF2-40B4-BE49-F238E27FC236}">
                  <a16:creationId xmlns:a16="http://schemas.microsoft.com/office/drawing/2014/main" id="{7055EE7B-BD64-4AC7-BE6C-6A339D5601B2}"/>
                </a:ext>
              </a:extLst>
            </p:cNvPr>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Gerade Verbindung 52">
              <a:extLst>
                <a:ext uri="{FF2B5EF4-FFF2-40B4-BE49-F238E27FC236}">
                  <a16:creationId xmlns:a16="http://schemas.microsoft.com/office/drawing/2014/main" id="{DF25FE40-F241-448F-A86B-76E25203851E}"/>
                </a:ext>
              </a:extLst>
            </p:cNvPr>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 Verbindung 54">
              <a:extLst>
                <a:ext uri="{FF2B5EF4-FFF2-40B4-BE49-F238E27FC236}">
                  <a16:creationId xmlns:a16="http://schemas.microsoft.com/office/drawing/2014/main" id="{001BB968-63D5-4FC5-904D-5D29C6157370}"/>
                </a:ext>
              </a:extLst>
            </p:cNvPr>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55">
              <a:extLst>
                <a:ext uri="{FF2B5EF4-FFF2-40B4-BE49-F238E27FC236}">
                  <a16:creationId xmlns:a16="http://schemas.microsoft.com/office/drawing/2014/main" id="{A6842145-3348-45A4-980B-11A21625733F}"/>
                </a:ext>
              </a:extLst>
            </p:cNvPr>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Gerade Verbindung 57">
              <a:extLst>
                <a:ext uri="{FF2B5EF4-FFF2-40B4-BE49-F238E27FC236}">
                  <a16:creationId xmlns:a16="http://schemas.microsoft.com/office/drawing/2014/main" id="{815E0C77-75DA-462D-8EC7-66E986715D23}"/>
                </a:ext>
              </a:extLst>
            </p:cNvPr>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58">
              <a:extLst>
                <a:ext uri="{FF2B5EF4-FFF2-40B4-BE49-F238E27FC236}">
                  <a16:creationId xmlns:a16="http://schemas.microsoft.com/office/drawing/2014/main" id="{72543F56-1E45-4574-913E-C913E9100888}"/>
                </a:ext>
              </a:extLst>
            </p:cNvPr>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60">
              <a:extLst>
                <a:ext uri="{FF2B5EF4-FFF2-40B4-BE49-F238E27FC236}">
                  <a16:creationId xmlns:a16="http://schemas.microsoft.com/office/drawing/2014/main" id="{C640789B-DC8D-4F30-B880-A4B6A57822A9}"/>
                </a:ext>
              </a:extLst>
            </p:cNvPr>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Gerade Verbindung 61">
              <a:extLst>
                <a:ext uri="{FF2B5EF4-FFF2-40B4-BE49-F238E27FC236}">
                  <a16:creationId xmlns:a16="http://schemas.microsoft.com/office/drawing/2014/main" id="{7AC6B0A3-4182-4689-99AA-3228DB9F6CAE}"/>
                </a:ext>
              </a:extLst>
            </p:cNvPr>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63">
              <a:extLst>
                <a:ext uri="{FF2B5EF4-FFF2-40B4-BE49-F238E27FC236}">
                  <a16:creationId xmlns:a16="http://schemas.microsoft.com/office/drawing/2014/main" id="{595E7DA6-6CBF-4BE5-90D3-656149C7E419}"/>
                </a:ext>
              </a:extLst>
            </p:cNvPr>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Gerade Verbindung 64">
              <a:extLst>
                <a:ext uri="{FF2B5EF4-FFF2-40B4-BE49-F238E27FC236}">
                  <a16:creationId xmlns:a16="http://schemas.microsoft.com/office/drawing/2014/main" id="{B95A643F-8B13-4DC9-91C0-5445B4860367}"/>
                </a:ext>
              </a:extLst>
            </p:cNvPr>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66">
              <a:extLst>
                <a:ext uri="{FF2B5EF4-FFF2-40B4-BE49-F238E27FC236}">
                  <a16:creationId xmlns:a16="http://schemas.microsoft.com/office/drawing/2014/main" id="{356F07C9-D4B4-45B4-8271-02FE5030898E}"/>
                </a:ext>
              </a:extLst>
            </p:cNvPr>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 Verbindung 67">
              <a:extLst>
                <a:ext uri="{FF2B5EF4-FFF2-40B4-BE49-F238E27FC236}">
                  <a16:creationId xmlns:a16="http://schemas.microsoft.com/office/drawing/2014/main" id="{A7D8731D-7285-4323-9853-A3FCECB3FC7C}"/>
                </a:ext>
              </a:extLst>
            </p:cNvPr>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 Verbindung 69">
              <a:extLst>
                <a:ext uri="{FF2B5EF4-FFF2-40B4-BE49-F238E27FC236}">
                  <a16:creationId xmlns:a16="http://schemas.microsoft.com/office/drawing/2014/main" id="{A3E045C0-3D08-4F2B-AF94-DA7C602CFA61}"/>
                </a:ext>
              </a:extLst>
            </p:cNvPr>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70">
              <a:extLst>
                <a:ext uri="{FF2B5EF4-FFF2-40B4-BE49-F238E27FC236}">
                  <a16:creationId xmlns:a16="http://schemas.microsoft.com/office/drawing/2014/main" id="{1778086A-991B-4796-9532-41646C7860A9}"/>
                </a:ext>
              </a:extLst>
            </p:cNvPr>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Gerade Verbindung 72">
              <a:extLst>
                <a:ext uri="{FF2B5EF4-FFF2-40B4-BE49-F238E27FC236}">
                  <a16:creationId xmlns:a16="http://schemas.microsoft.com/office/drawing/2014/main" id="{899109C4-205C-47FC-9B07-929C95517097}"/>
                </a:ext>
              </a:extLst>
            </p:cNvPr>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 Verbindung 73">
              <a:extLst>
                <a:ext uri="{FF2B5EF4-FFF2-40B4-BE49-F238E27FC236}">
                  <a16:creationId xmlns:a16="http://schemas.microsoft.com/office/drawing/2014/main" id="{F1D687B4-419C-4EDD-8974-73B346092B09}"/>
                </a:ext>
              </a:extLst>
            </p:cNvPr>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Gerade Verbindung 75">
              <a:extLst>
                <a:ext uri="{FF2B5EF4-FFF2-40B4-BE49-F238E27FC236}">
                  <a16:creationId xmlns:a16="http://schemas.microsoft.com/office/drawing/2014/main" id="{FB4C2138-68E9-40BB-BC9E-7489BC0D1CD3}"/>
                </a:ext>
              </a:extLst>
            </p:cNvPr>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76">
              <a:extLst>
                <a:ext uri="{FF2B5EF4-FFF2-40B4-BE49-F238E27FC236}">
                  <a16:creationId xmlns:a16="http://schemas.microsoft.com/office/drawing/2014/main" id="{38A1761B-9E25-4D38-9157-3C324E2EF301}"/>
                </a:ext>
              </a:extLst>
            </p:cNvPr>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78">
              <a:extLst>
                <a:ext uri="{FF2B5EF4-FFF2-40B4-BE49-F238E27FC236}">
                  <a16:creationId xmlns:a16="http://schemas.microsoft.com/office/drawing/2014/main" id="{9138AC2D-725F-4604-A198-CB299E7044CC}"/>
                </a:ext>
              </a:extLst>
            </p:cNvPr>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79">
              <a:extLst>
                <a:ext uri="{FF2B5EF4-FFF2-40B4-BE49-F238E27FC236}">
                  <a16:creationId xmlns:a16="http://schemas.microsoft.com/office/drawing/2014/main" id="{695C712E-EF76-4D84-A6B3-065A92B5D749}"/>
                </a:ext>
              </a:extLst>
            </p:cNvPr>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 Verbindung 81">
              <a:extLst>
                <a:ext uri="{FF2B5EF4-FFF2-40B4-BE49-F238E27FC236}">
                  <a16:creationId xmlns:a16="http://schemas.microsoft.com/office/drawing/2014/main" id="{55475569-B11D-45EA-8502-515BCAE466B5}"/>
                </a:ext>
              </a:extLst>
            </p:cNvPr>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82">
              <a:extLst>
                <a:ext uri="{FF2B5EF4-FFF2-40B4-BE49-F238E27FC236}">
                  <a16:creationId xmlns:a16="http://schemas.microsoft.com/office/drawing/2014/main" id="{13906181-164E-4BB5-859D-10BA62261ACD}"/>
                </a:ext>
              </a:extLst>
            </p:cNvPr>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84">
              <a:extLst>
                <a:ext uri="{FF2B5EF4-FFF2-40B4-BE49-F238E27FC236}">
                  <a16:creationId xmlns:a16="http://schemas.microsoft.com/office/drawing/2014/main" id="{0E5CEA6C-3F30-4541-BA07-FB28C090B6B1}"/>
                </a:ext>
              </a:extLst>
            </p:cNvPr>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 Verbindung 85">
              <a:extLst>
                <a:ext uri="{FF2B5EF4-FFF2-40B4-BE49-F238E27FC236}">
                  <a16:creationId xmlns:a16="http://schemas.microsoft.com/office/drawing/2014/main" id="{F75FFC11-8621-4442-8AD6-4FE9E0F860F4}"/>
                </a:ext>
              </a:extLst>
            </p:cNvPr>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 Verbindung 87">
              <a:extLst>
                <a:ext uri="{FF2B5EF4-FFF2-40B4-BE49-F238E27FC236}">
                  <a16:creationId xmlns:a16="http://schemas.microsoft.com/office/drawing/2014/main" id="{EEEABEE3-F061-4362-A46B-72BEE22B070F}"/>
                </a:ext>
              </a:extLst>
            </p:cNvPr>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Gerade Verbindung 88">
              <a:extLst>
                <a:ext uri="{FF2B5EF4-FFF2-40B4-BE49-F238E27FC236}">
                  <a16:creationId xmlns:a16="http://schemas.microsoft.com/office/drawing/2014/main" id="{5AC61265-AB02-4A15-A0FB-B8833112BAB3}"/>
                </a:ext>
              </a:extLst>
            </p:cNvPr>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Gerade Verbindung 90">
              <a:extLst>
                <a:ext uri="{FF2B5EF4-FFF2-40B4-BE49-F238E27FC236}">
                  <a16:creationId xmlns:a16="http://schemas.microsoft.com/office/drawing/2014/main" id="{13BC005C-35E1-4C28-943D-980AE545C766}"/>
                </a:ext>
              </a:extLst>
            </p:cNvPr>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91">
              <a:extLst>
                <a:ext uri="{FF2B5EF4-FFF2-40B4-BE49-F238E27FC236}">
                  <a16:creationId xmlns:a16="http://schemas.microsoft.com/office/drawing/2014/main" id="{72BAB9C2-5BDC-4288-A254-BB4F74A93485}"/>
                </a:ext>
              </a:extLst>
            </p:cNvPr>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Gerade Verbindung 93">
              <a:extLst>
                <a:ext uri="{FF2B5EF4-FFF2-40B4-BE49-F238E27FC236}">
                  <a16:creationId xmlns:a16="http://schemas.microsoft.com/office/drawing/2014/main" id="{16637504-EE70-4BE5-B8FC-2FCE0D91C89D}"/>
                </a:ext>
              </a:extLst>
            </p:cNvPr>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 Verbindung 94">
              <a:extLst>
                <a:ext uri="{FF2B5EF4-FFF2-40B4-BE49-F238E27FC236}">
                  <a16:creationId xmlns:a16="http://schemas.microsoft.com/office/drawing/2014/main" id="{3443847B-E417-4FDE-97A4-F21A7D42F3ED}"/>
                </a:ext>
              </a:extLst>
            </p:cNvPr>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96">
              <a:extLst>
                <a:ext uri="{FF2B5EF4-FFF2-40B4-BE49-F238E27FC236}">
                  <a16:creationId xmlns:a16="http://schemas.microsoft.com/office/drawing/2014/main" id="{E55B4267-1249-4F0B-BA01-1A9D2B46285A}"/>
                </a:ext>
              </a:extLst>
            </p:cNvPr>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97">
              <a:extLst>
                <a:ext uri="{FF2B5EF4-FFF2-40B4-BE49-F238E27FC236}">
                  <a16:creationId xmlns:a16="http://schemas.microsoft.com/office/drawing/2014/main" id="{319A043A-A540-409E-AAC7-A069836E8653}"/>
                </a:ext>
              </a:extLst>
            </p:cNvPr>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Gerade Verbindung 99">
              <a:extLst>
                <a:ext uri="{FF2B5EF4-FFF2-40B4-BE49-F238E27FC236}">
                  <a16:creationId xmlns:a16="http://schemas.microsoft.com/office/drawing/2014/main" id="{CC95F68B-6402-4D96-B1CE-C0B4AFA6FC2D}"/>
                </a:ext>
              </a:extLst>
            </p:cNvPr>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100">
              <a:extLst>
                <a:ext uri="{FF2B5EF4-FFF2-40B4-BE49-F238E27FC236}">
                  <a16:creationId xmlns:a16="http://schemas.microsoft.com/office/drawing/2014/main" id="{0E5D4C2B-AE5D-4CD3-BD95-39DE41CD53E3}"/>
                </a:ext>
              </a:extLst>
            </p:cNvPr>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102">
              <a:extLst>
                <a:ext uri="{FF2B5EF4-FFF2-40B4-BE49-F238E27FC236}">
                  <a16:creationId xmlns:a16="http://schemas.microsoft.com/office/drawing/2014/main" id="{2925923C-7608-49AF-A283-825865B102F7}"/>
                </a:ext>
              </a:extLst>
            </p:cNvPr>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Gerade Verbindung 103">
              <a:extLst>
                <a:ext uri="{FF2B5EF4-FFF2-40B4-BE49-F238E27FC236}">
                  <a16:creationId xmlns:a16="http://schemas.microsoft.com/office/drawing/2014/main" id="{25261322-CD55-4407-A970-582C590B3188}"/>
                </a:ext>
              </a:extLst>
            </p:cNvPr>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105">
              <a:extLst>
                <a:ext uri="{FF2B5EF4-FFF2-40B4-BE49-F238E27FC236}">
                  <a16:creationId xmlns:a16="http://schemas.microsoft.com/office/drawing/2014/main" id="{DE4E4596-840F-4DCB-B720-1DECB51EFF00}"/>
                </a:ext>
              </a:extLst>
            </p:cNvPr>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106">
              <a:extLst>
                <a:ext uri="{FF2B5EF4-FFF2-40B4-BE49-F238E27FC236}">
                  <a16:creationId xmlns:a16="http://schemas.microsoft.com/office/drawing/2014/main" id="{AB631C90-846A-4222-A63E-2CC35AA0C2D2}"/>
                </a:ext>
              </a:extLst>
            </p:cNvPr>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Gerade Verbindung 108">
              <a:extLst>
                <a:ext uri="{FF2B5EF4-FFF2-40B4-BE49-F238E27FC236}">
                  <a16:creationId xmlns:a16="http://schemas.microsoft.com/office/drawing/2014/main" id="{4BDA1428-57BE-4D8F-8C5A-F9B925ED38ED}"/>
                </a:ext>
              </a:extLst>
            </p:cNvPr>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109">
              <a:extLst>
                <a:ext uri="{FF2B5EF4-FFF2-40B4-BE49-F238E27FC236}">
                  <a16:creationId xmlns:a16="http://schemas.microsoft.com/office/drawing/2014/main" id="{A8D1A26D-C355-4E42-BAEF-7577564BC660}"/>
                </a:ext>
              </a:extLst>
            </p:cNvPr>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111">
              <a:extLst>
                <a:ext uri="{FF2B5EF4-FFF2-40B4-BE49-F238E27FC236}">
                  <a16:creationId xmlns:a16="http://schemas.microsoft.com/office/drawing/2014/main" id="{492F1E83-1B29-4315-99F9-044930A7D2E5}"/>
                </a:ext>
              </a:extLst>
            </p:cNvPr>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Gerade Verbindung 112">
              <a:extLst>
                <a:ext uri="{FF2B5EF4-FFF2-40B4-BE49-F238E27FC236}">
                  <a16:creationId xmlns:a16="http://schemas.microsoft.com/office/drawing/2014/main" id="{F4B4C25B-EAB0-45FA-AFCA-5339015FC849}"/>
                </a:ext>
              </a:extLst>
            </p:cNvPr>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114">
              <a:extLst>
                <a:ext uri="{FF2B5EF4-FFF2-40B4-BE49-F238E27FC236}">
                  <a16:creationId xmlns:a16="http://schemas.microsoft.com/office/drawing/2014/main" id="{8F9FD23A-6358-4ED1-B21B-8DEAD90DF97A}"/>
                </a:ext>
              </a:extLst>
            </p:cNvPr>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116">
              <a:extLst>
                <a:ext uri="{FF2B5EF4-FFF2-40B4-BE49-F238E27FC236}">
                  <a16:creationId xmlns:a16="http://schemas.microsoft.com/office/drawing/2014/main" id="{1AA7C894-6335-47E9-B551-E467C14A5940}"/>
                </a:ext>
              </a:extLst>
            </p:cNvPr>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117">
              <a:extLst>
                <a:ext uri="{FF2B5EF4-FFF2-40B4-BE49-F238E27FC236}">
                  <a16:creationId xmlns:a16="http://schemas.microsoft.com/office/drawing/2014/main" id="{B455C8DD-149E-4C97-93F6-4AA62DBD1F7A}"/>
                </a:ext>
              </a:extLst>
            </p:cNvPr>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118">
              <a:extLst>
                <a:ext uri="{FF2B5EF4-FFF2-40B4-BE49-F238E27FC236}">
                  <a16:creationId xmlns:a16="http://schemas.microsoft.com/office/drawing/2014/main" id="{2979FAD9-5578-40CF-BCA9-081C50E2E8B6}"/>
                </a:ext>
              </a:extLst>
            </p:cNvPr>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451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hapter Picture (cut-out image)">
    <p:bg>
      <p:bgPr>
        <a:solidFill>
          <a:schemeClr val="bg1"/>
        </a:solidFill>
        <a:effectLst/>
      </p:bgPr>
    </p:bg>
    <p:spTree>
      <p:nvGrpSpPr>
        <p:cNvPr id="1" name=""/>
        <p:cNvGrpSpPr/>
        <p:nvPr/>
      </p:nvGrpSpPr>
      <p:grpSpPr>
        <a:xfrm>
          <a:off x="0" y="0"/>
          <a:ext cx="0" cy="0"/>
          <a:chOff x="0" y="0"/>
          <a:chExt cx="0" cy="0"/>
        </a:xfrm>
      </p:grpSpPr>
      <p:sp>
        <p:nvSpPr>
          <p:cNvPr id="10" name="Picture placeholder"/>
          <p:cNvSpPr>
            <a:spLocks noGrp="1"/>
          </p:cNvSpPr>
          <p:nvPr>
            <p:ph type="pic" sz="quarter" idx="10" hasCustomPrompt="1"/>
          </p:nvPr>
        </p:nvSpPr>
        <p:spPr>
          <a:xfrm>
            <a:off x="0" y="0"/>
            <a:ext cx="6934200" cy="6858000"/>
          </a:xfrm>
        </p:spPr>
        <p:txBody>
          <a:bodyPr lIns="180000" tIns="180000" rIns="180000" bIns="180000"/>
          <a:lstStyle>
            <a:lvl1pPr>
              <a:defRPr/>
            </a:lvl1pPr>
          </a:lstStyle>
          <a:p>
            <a:r>
              <a:rPr lang="de-DE" dirty="0"/>
              <a:t>Add a product picture</a:t>
            </a:r>
          </a:p>
        </p:txBody>
      </p:sp>
      <p:sp>
        <p:nvSpPr>
          <p:cNvPr id="2" name="Product tag"/>
          <p:cNvSpPr>
            <a:spLocks noGrp="1"/>
          </p:cNvSpPr>
          <p:nvPr>
            <p:ph type="ctrTitle" hasCustomPrompt="1"/>
          </p:nvPr>
        </p:nvSpPr>
        <p:spPr>
          <a:xfrm>
            <a:off x="7125500" y="1623600"/>
            <a:ext cx="4502938" cy="1224000"/>
          </a:xfrm>
        </p:spPr>
        <p:txBody>
          <a:bodyPr lIns="0" tIns="0" rIns="0" bIns="0" anchor="b" anchorCtr="0">
            <a:noAutofit/>
          </a:bodyPr>
          <a:lstStyle>
            <a:lvl1pPr algn="l">
              <a:defRPr sz="2600" b="1">
                <a:solidFill>
                  <a:schemeClr val="tx1"/>
                </a:solidFill>
              </a:defRPr>
            </a:lvl1pPr>
          </a:lstStyle>
          <a:p>
            <a:r>
              <a:rPr lang="en-US" dirty="0"/>
              <a:t>ETIAM sit </a:t>
            </a:r>
            <a:r>
              <a:rPr lang="en-US" dirty="0" err="1"/>
              <a:t>atmet</a:t>
            </a:r>
            <a:endParaRPr lang="en-US" noProof="0" dirty="0"/>
          </a:p>
        </p:txBody>
      </p:sp>
      <p:sp>
        <p:nvSpPr>
          <p:cNvPr id="3" name="Headline"/>
          <p:cNvSpPr>
            <a:spLocks noGrp="1"/>
          </p:cNvSpPr>
          <p:nvPr>
            <p:ph type="subTitle" idx="1" hasCustomPrompt="1"/>
          </p:nvPr>
        </p:nvSpPr>
        <p:spPr>
          <a:xfrm>
            <a:off x="7125500" y="3009329"/>
            <a:ext cx="4503600" cy="1661315"/>
          </a:xfrm>
        </p:spPr>
        <p:txBody>
          <a:bodyPr lIns="0" tIns="0" rIns="0" bIns="0" anchor="t">
            <a:noAutofit/>
          </a:bodyPr>
          <a:lstStyle>
            <a:lvl1pPr marL="0" marR="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sz="5200" b="1"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Headline </a:t>
            </a:r>
            <a:br>
              <a:rPr lang="en-US" dirty="0"/>
            </a:br>
            <a:r>
              <a:rPr lang="en-US" dirty="0"/>
              <a:t>Calibri Bold</a:t>
            </a:r>
          </a:p>
        </p:txBody>
      </p:sp>
      <p:sp>
        <p:nvSpPr>
          <p:cNvPr id="9" name="Footnote">
            <a:extLst>
              <a:ext uri="{FF2B5EF4-FFF2-40B4-BE49-F238E27FC236}">
                <a16:creationId xmlns:a16="http://schemas.microsoft.com/office/drawing/2014/main" id="{63A13AEC-6E96-4994-BA26-3AFB5FCFE509}"/>
              </a:ext>
            </a:extLst>
          </p:cNvPr>
          <p:cNvSpPr txBox="1"/>
          <p:nvPr userDrawn="1"/>
        </p:nvSpPr>
        <p:spPr>
          <a:xfrm>
            <a:off x="540000" y="6372559"/>
            <a:ext cx="2636337" cy="324000"/>
          </a:xfrm>
          <a:prstGeom prst="rect">
            <a:avLst/>
          </a:prstGeom>
          <a:noFill/>
        </p:spPr>
        <p:txBody>
          <a:bodyPr wrap="square" lIns="0" tIns="0" r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rPr>
              <a:t>Click to add footnote</a:t>
            </a:r>
            <a:br>
              <a:rPr lang="en-US" sz="1000" dirty="0">
                <a:solidFill>
                  <a:schemeClr val="bg1"/>
                </a:solidFill>
              </a:rPr>
            </a:br>
            <a:r>
              <a:rPr lang="en-US" sz="1000" dirty="0">
                <a:solidFill>
                  <a:schemeClr val="bg1"/>
                </a:solidFill>
              </a:rPr>
              <a:t>second line</a:t>
            </a:r>
          </a:p>
        </p:txBody>
      </p:sp>
      <p:sp>
        <p:nvSpPr>
          <p:cNvPr id="12" name="Author"/>
          <p:cNvSpPr>
            <a:spLocks noGrp="1"/>
          </p:cNvSpPr>
          <p:nvPr>
            <p:ph type="ftr" sz="quarter" idx="3"/>
          </p:nvPr>
        </p:nvSpPr>
        <p:spPr>
          <a:xfrm>
            <a:off x="8054975" y="6340471"/>
            <a:ext cx="3259452" cy="144000"/>
          </a:xfrm>
          <a:prstGeom prst="rect">
            <a:avLst/>
          </a:prstGeom>
        </p:spPr>
        <p:txBody>
          <a:bodyPr vert="horz" lIns="0" tIns="0" rIns="0" bIns="0" rtlCol="0" anchor="t" anchorCtr="0"/>
          <a:lstStyle>
            <a:lvl1pPr algn="r">
              <a:defRPr sz="1000">
                <a:solidFill>
                  <a:schemeClr val="tx1"/>
                </a:solidFill>
              </a:defRPr>
            </a:lvl1pPr>
          </a:lstStyle>
          <a:p>
            <a:r>
              <a:rPr lang="en-US"/>
              <a:t>Author | Department</a:t>
            </a:r>
            <a:endParaRPr lang="en-US" dirty="0"/>
          </a:p>
        </p:txBody>
      </p:sp>
      <p:pic>
        <p:nvPicPr>
          <p:cNvPr id="15" name="Siemens Healthineers logo">
            <a:extLst>
              <a:ext uri="{FF2B5EF4-FFF2-40B4-BE49-F238E27FC236}">
                <a16:creationId xmlns:a16="http://schemas.microsoft.com/office/drawing/2014/main" id="{71639FCE-B405-406F-AB7D-EA609CD234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115932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hapter Picture (cut-out image)">
    <p:bg>
      <p:bgPr>
        <a:solidFill>
          <a:schemeClr val="bg1"/>
        </a:solidFill>
        <a:effectLst/>
      </p:bgPr>
    </p:bg>
    <p:spTree>
      <p:nvGrpSpPr>
        <p:cNvPr id="1" name=""/>
        <p:cNvGrpSpPr/>
        <p:nvPr/>
      </p:nvGrpSpPr>
      <p:grpSpPr>
        <a:xfrm>
          <a:off x="0" y="0"/>
          <a:ext cx="0" cy="0"/>
          <a:chOff x="0" y="0"/>
          <a:chExt cx="0" cy="0"/>
        </a:xfrm>
      </p:grpSpPr>
      <p:sp>
        <p:nvSpPr>
          <p:cNvPr id="10" name="Picture placeholder"/>
          <p:cNvSpPr>
            <a:spLocks noGrp="1"/>
          </p:cNvSpPr>
          <p:nvPr>
            <p:ph type="pic" sz="quarter" idx="10" hasCustomPrompt="1"/>
          </p:nvPr>
        </p:nvSpPr>
        <p:spPr>
          <a:xfrm>
            <a:off x="0" y="0"/>
            <a:ext cx="6934200" cy="6858000"/>
          </a:xfrm>
        </p:spPr>
        <p:txBody>
          <a:bodyPr lIns="180000" tIns="180000" rIns="180000" bIns="180000"/>
          <a:lstStyle>
            <a:lvl1pPr>
              <a:defRPr/>
            </a:lvl1pPr>
          </a:lstStyle>
          <a:p>
            <a:r>
              <a:rPr lang="de-DE" dirty="0"/>
              <a:t>Add a product picture</a:t>
            </a:r>
          </a:p>
        </p:txBody>
      </p:sp>
      <p:sp>
        <p:nvSpPr>
          <p:cNvPr id="2" name="Product tag"/>
          <p:cNvSpPr>
            <a:spLocks noGrp="1"/>
          </p:cNvSpPr>
          <p:nvPr>
            <p:ph type="ctrTitle" hasCustomPrompt="1"/>
          </p:nvPr>
        </p:nvSpPr>
        <p:spPr>
          <a:xfrm>
            <a:off x="7125500" y="1623600"/>
            <a:ext cx="4502938" cy="1224000"/>
          </a:xfrm>
        </p:spPr>
        <p:txBody>
          <a:bodyPr lIns="0" tIns="0" rIns="0" bIns="0" anchor="b" anchorCtr="0">
            <a:noAutofit/>
          </a:bodyPr>
          <a:lstStyle>
            <a:lvl1pPr algn="l">
              <a:defRPr sz="2600" b="1">
                <a:solidFill>
                  <a:schemeClr val="tx1"/>
                </a:solidFill>
              </a:defRPr>
            </a:lvl1pPr>
          </a:lstStyle>
          <a:p>
            <a:r>
              <a:rPr lang="en-US" dirty="0"/>
              <a:t>ETIAM sit </a:t>
            </a:r>
            <a:r>
              <a:rPr lang="en-US" dirty="0" err="1"/>
              <a:t>atmet</a:t>
            </a:r>
            <a:endParaRPr lang="en-US" noProof="0" dirty="0"/>
          </a:p>
        </p:txBody>
      </p:sp>
      <p:sp>
        <p:nvSpPr>
          <p:cNvPr id="3" name="Headline"/>
          <p:cNvSpPr>
            <a:spLocks noGrp="1"/>
          </p:cNvSpPr>
          <p:nvPr>
            <p:ph type="subTitle" idx="1" hasCustomPrompt="1"/>
          </p:nvPr>
        </p:nvSpPr>
        <p:spPr>
          <a:xfrm>
            <a:off x="7125500" y="3009329"/>
            <a:ext cx="4503600" cy="1661315"/>
          </a:xfrm>
        </p:spPr>
        <p:txBody>
          <a:bodyPr lIns="0" tIns="0" rIns="0" bIns="0" anchor="t">
            <a:noAutofit/>
          </a:bodyPr>
          <a:lstStyle>
            <a:lvl1pPr marL="0" marR="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sz="5200" b="1"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Headline </a:t>
            </a:r>
            <a:br>
              <a:rPr lang="en-US" dirty="0"/>
            </a:br>
            <a:r>
              <a:rPr lang="en-US" dirty="0"/>
              <a:t>Calibri Bold</a:t>
            </a:r>
          </a:p>
        </p:txBody>
      </p:sp>
      <p:sp>
        <p:nvSpPr>
          <p:cNvPr id="9" name="Footnote">
            <a:extLst>
              <a:ext uri="{FF2B5EF4-FFF2-40B4-BE49-F238E27FC236}">
                <a16:creationId xmlns:a16="http://schemas.microsoft.com/office/drawing/2014/main" id="{63A13AEC-6E96-4994-BA26-3AFB5FCFE509}"/>
              </a:ext>
            </a:extLst>
          </p:cNvPr>
          <p:cNvSpPr txBox="1"/>
          <p:nvPr userDrawn="1"/>
        </p:nvSpPr>
        <p:spPr>
          <a:xfrm>
            <a:off x="540000" y="6372559"/>
            <a:ext cx="2636337" cy="324000"/>
          </a:xfrm>
          <a:prstGeom prst="rect">
            <a:avLst/>
          </a:prstGeom>
          <a:noFill/>
        </p:spPr>
        <p:txBody>
          <a:bodyPr wrap="square" lIns="0" tIns="0" r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rPr>
              <a:t>Click to add footnote</a:t>
            </a:r>
            <a:br>
              <a:rPr lang="en-US" sz="1000" dirty="0">
                <a:solidFill>
                  <a:schemeClr val="bg1"/>
                </a:solidFill>
              </a:rPr>
            </a:br>
            <a:r>
              <a:rPr lang="en-US" sz="1000" dirty="0">
                <a:solidFill>
                  <a:schemeClr val="bg1"/>
                </a:solidFill>
              </a:rPr>
              <a:t>second line</a:t>
            </a:r>
          </a:p>
        </p:txBody>
      </p:sp>
      <p:sp>
        <p:nvSpPr>
          <p:cNvPr id="12" name="Author"/>
          <p:cNvSpPr>
            <a:spLocks noGrp="1"/>
          </p:cNvSpPr>
          <p:nvPr>
            <p:ph type="ftr" sz="quarter" idx="3"/>
          </p:nvPr>
        </p:nvSpPr>
        <p:spPr>
          <a:xfrm>
            <a:off x="8054975" y="6340471"/>
            <a:ext cx="3259452" cy="144000"/>
          </a:xfrm>
          <a:prstGeom prst="rect">
            <a:avLst/>
          </a:prstGeom>
        </p:spPr>
        <p:txBody>
          <a:bodyPr vert="horz" lIns="0" tIns="0" rIns="0" bIns="0" rtlCol="0" anchor="t" anchorCtr="0"/>
          <a:lstStyle>
            <a:lvl1pPr algn="r">
              <a:defRPr sz="1000">
                <a:solidFill>
                  <a:schemeClr val="tx1"/>
                </a:solidFill>
              </a:defRPr>
            </a:lvl1pPr>
          </a:lstStyle>
          <a:p>
            <a:r>
              <a:rPr lang="en-US"/>
              <a:t>Author | Department</a:t>
            </a:r>
            <a:endParaRPr lang="en-US" dirty="0"/>
          </a:p>
        </p:txBody>
      </p:sp>
      <p:pic>
        <p:nvPicPr>
          <p:cNvPr id="8" name="Siemens Healthineers logo">
            <a:extLst>
              <a:ext uri="{FF2B5EF4-FFF2-40B4-BE49-F238E27FC236}">
                <a16:creationId xmlns:a16="http://schemas.microsoft.com/office/drawing/2014/main" id="{16246400-E413-45FE-800E-078BCFF012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6630"/>
          <a:stretch/>
        </p:blipFill>
        <p:spPr bwMode="black">
          <a:xfrm>
            <a:off x="10444503" y="281267"/>
            <a:ext cx="1450800" cy="368814"/>
          </a:xfrm>
          <a:prstGeom prst="rect">
            <a:avLst/>
          </a:prstGeom>
        </p:spPr>
      </p:pic>
    </p:spTree>
    <p:extLst>
      <p:ext uri="{BB962C8B-B14F-4D97-AF65-F5344CB8AC3E}">
        <p14:creationId xmlns:p14="http://schemas.microsoft.com/office/powerpoint/2010/main" val="227582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Slide, Text and Picture White">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a:lvl1pPr>
          </a:lstStyle>
          <a:p>
            <a:r>
              <a:rPr lang="en-US" noProof="0" dirty="0"/>
              <a:t>Title Calibri Bold 28 </a:t>
            </a:r>
            <a:r>
              <a:rPr lang="en-US" noProof="0" dirty="0" err="1"/>
              <a:t>pt</a:t>
            </a:r>
            <a:endParaRPr lang="en-US" noProof="0" dirty="0"/>
          </a:p>
        </p:txBody>
      </p:sp>
      <p:sp>
        <p:nvSpPr>
          <p:cNvPr id="5" name="Content">
            <a:extLst>
              <a:ext uri="{FF2B5EF4-FFF2-40B4-BE49-F238E27FC236}">
                <a16:creationId xmlns:a16="http://schemas.microsoft.com/office/drawing/2014/main" id="{9C6F4BCA-FA11-41BC-899F-4225802B0BFB}"/>
              </a:ext>
            </a:extLst>
          </p:cNvPr>
          <p:cNvSpPr>
            <a:spLocks noGrp="1"/>
          </p:cNvSpPr>
          <p:nvPr>
            <p:ph sz="quarter" idx="19" hasCustomPrompt="1"/>
          </p:nvPr>
        </p:nvSpPr>
        <p:spPr>
          <a:xfrm>
            <a:off x="540000" y="1623600"/>
            <a:ext cx="4510800" cy="4572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dirty="0"/>
              <a:t>Headline Calibri Bold 18 </a:t>
            </a:r>
            <a:r>
              <a:rPr lang="en-US" noProof="0" dirty="0" err="1"/>
              <a:t>pt</a:t>
            </a:r>
            <a:endParaRPr lang="en-US" noProof="0" dirty="0"/>
          </a:p>
          <a:p>
            <a:pPr lvl="1"/>
            <a:r>
              <a:rPr lang="en-US" noProof="0" dirty="0"/>
              <a:t>Text Calibri 18 </a:t>
            </a:r>
            <a:r>
              <a:rPr lang="en-US" noProof="0" dirty="0" err="1"/>
              <a:t>pt</a:t>
            </a:r>
            <a:endParaRPr lang="en-US" noProof="0" dirty="0"/>
          </a:p>
          <a:p>
            <a:pPr lvl="2"/>
            <a:r>
              <a:rPr lang="en-US" noProof="0" dirty="0"/>
              <a:t>Text Calibri 18 </a:t>
            </a:r>
            <a:r>
              <a:rPr lang="en-US" noProof="0" dirty="0" err="1"/>
              <a:t>pt</a:t>
            </a:r>
            <a:endParaRPr lang="en-US" noProof="0" dirty="0"/>
          </a:p>
          <a:p>
            <a:pPr lvl="3"/>
            <a:r>
              <a:rPr lang="en-US" noProof="0" dirty="0"/>
              <a:t>Text Calibri 18 </a:t>
            </a:r>
            <a:r>
              <a:rPr lang="en-US" noProof="0" dirty="0" err="1"/>
              <a:t>pt</a:t>
            </a:r>
            <a:endParaRPr lang="en-US" noProof="0" dirty="0"/>
          </a:p>
          <a:p>
            <a:pPr lvl="4"/>
            <a:r>
              <a:rPr lang="en-US" noProof="0" dirty="0"/>
              <a:t>Text Calibri 18 </a:t>
            </a:r>
            <a:r>
              <a:rPr lang="en-US" noProof="0" dirty="0" err="1"/>
              <a:t>pt</a:t>
            </a:r>
            <a:endParaRPr lang="en-US" noProof="0" dirty="0"/>
          </a:p>
          <a:p>
            <a:pPr lvl="5"/>
            <a:r>
              <a:rPr lang="en-US" noProof="0" dirty="0"/>
              <a:t>Text Calibri 18 </a:t>
            </a:r>
            <a:r>
              <a:rPr lang="en-US" noProof="0" dirty="0" err="1"/>
              <a:t>pt</a:t>
            </a:r>
            <a:endParaRPr lang="en-US" noProof="0" dirty="0"/>
          </a:p>
          <a:p>
            <a:pPr lvl="6"/>
            <a:r>
              <a:rPr lang="en-US" noProof="0" dirty="0"/>
              <a:t>Text Calibri 18 </a:t>
            </a:r>
            <a:r>
              <a:rPr lang="en-US" noProof="0" dirty="0" err="1"/>
              <a:t>pt</a:t>
            </a:r>
            <a:endParaRPr lang="en-US" noProof="0" dirty="0"/>
          </a:p>
          <a:p>
            <a:pPr lvl="7"/>
            <a:r>
              <a:rPr lang="en-US" noProof="0" dirty="0"/>
              <a:t>Text Calibri 18 </a:t>
            </a:r>
            <a:r>
              <a:rPr lang="en-US" noProof="0" dirty="0" err="1"/>
              <a:t>pt</a:t>
            </a:r>
            <a:endParaRPr lang="en-US" noProof="0" dirty="0"/>
          </a:p>
          <a:p>
            <a:pPr lvl="8"/>
            <a:r>
              <a:rPr lang="en-US" noProof="0" dirty="0"/>
              <a:t>Text Calibri 14 </a:t>
            </a:r>
            <a:r>
              <a:rPr lang="en-US" noProof="0" dirty="0" err="1"/>
              <a:t>pt</a:t>
            </a:r>
            <a:endParaRPr lang="en-US" noProof="0" dirty="0"/>
          </a:p>
        </p:txBody>
      </p:sp>
      <p:sp>
        <p:nvSpPr>
          <p:cNvPr id="3" name="Picture placeholder"/>
          <p:cNvSpPr>
            <a:spLocks noGrp="1"/>
          </p:cNvSpPr>
          <p:nvPr>
            <p:ph type="pic" sz="quarter" idx="17" hasCustomPrompt="1"/>
          </p:nvPr>
        </p:nvSpPr>
        <p:spPr>
          <a:xfrm>
            <a:off x="6175375" y="1623600"/>
            <a:ext cx="5453063" cy="4572000"/>
          </a:xfrm>
        </p:spPr>
        <p:txBody>
          <a:bodyPr lIns="180000" tIns="180000" rIns="180000" bIns="180000"/>
          <a:lstStyle>
            <a:lvl1pPr>
              <a:defRPr b="1"/>
            </a:lvl1pPr>
          </a:lstStyle>
          <a:p>
            <a:r>
              <a:rPr lang="en-US" noProof="0" dirty="0"/>
              <a:t>Add a picture</a:t>
            </a:r>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sp>
        <p:nvSpPr>
          <p:cNvPr id="7" name="Author">
            <a:extLst>
              <a:ext uri="{FF2B5EF4-FFF2-40B4-BE49-F238E27FC236}">
                <a16:creationId xmlns:a16="http://schemas.microsoft.com/office/drawing/2014/main" id="{26CB829D-BCCA-4C81-9883-CB2EF6F5A812}"/>
              </a:ext>
            </a:extLst>
          </p:cNvPr>
          <p:cNvSpPr>
            <a:spLocks noGrp="1"/>
          </p:cNvSpPr>
          <p:nvPr>
            <p:ph type="ftr" sz="quarter" idx="21"/>
          </p:nvPr>
        </p:nvSpPr>
        <p:spPr/>
        <p:txBody>
          <a:bodyPr/>
          <a:lstStyle/>
          <a:p>
            <a:r>
              <a:rPr lang="en-US"/>
              <a:t>Author | Department</a:t>
            </a:r>
            <a:endParaRPr lang="en-US" dirty="0"/>
          </a:p>
        </p:txBody>
      </p:sp>
      <p:pic>
        <p:nvPicPr>
          <p:cNvPr id="14" name="Siemens Healthineers logo">
            <a:extLst>
              <a:ext uri="{FF2B5EF4-FFF2-40B4-BE49-F238E27FC236}">
                <a16:creationId xmlns:a16="http://schemas.microsoft.com/office/drawing/2014/main" id="{0A0C2692-8EAB-494D-9DDD-3D6F2724AC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123517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Slide, Two Text Boxes White">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p>
            <a:r>
              <a:rPr lang="en-US" noProof="0" dirty="0"/>
              <a:t>Title Calibri Bold 28 </a:t>
            </a:r>
            <a:r>
              <a:rPr lang="en-US" noProof="0" dirty="0" err="1"/>
              <a:t>pt</a:t>
            </a:r>
            <a:endParaRPr lang="en-US" noProof="0" dirty="0"/>
          </a:p>
        </p:txBody>
      </p:sp>
      <p:sp>
        <p:nvSpPr>
          <p:cNvPr id="4" name="Content left column">
            <a:extLst>
              <a:ext uri="{FF2B5EF4-FFF2-40B4-BE49-F238E27FC236}">
                <a16:creationId xmlns:a16="http://schemas.microsoft.com/office/drawing/2014/main" id="{4FDBB5BE-FB7F-472A-B808-A79C66F99FE9}"/>
              </a:ext>
            </a:extLst>
          </p:cNvPr>
          <p:cNvSpPr>
            <a:spLocks noGrp="1"/>
          </p:cNvSpPr>
          <p:nvPr>
            <p:ph sz="quarter" idx="23" hasCustomPrompt="1"/>
          </p:nvPr>
        </p:nvSpPr>
        <p:spPr>
          <a:xfrm>
            <a:off x="540000" y="1623600"/>
            <a:ext cx="5454000" cy="4572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dirty="0"/>
              <a:t>Headline Calibri Bold 18 </a:t>
            </a:r>
            <a:r>
              <a:rPr lang="en-US" noProof="0" dirty="0" err="1"/>
              <a:t>pt</a:t>
            </a:r>
            <a:endParaRPr lang="en-US" noProof="0" dirty="0"/>
          </a:p>
          <a:p>
            <a:pPr lvl="1"/>
            <a:r>
              <a:rPr lang="en-US" noProof="0" dirty="0"/>
              <a:t>Text Calibri 18 </a:t>
            </a:r>
            <a:r>
              <a:rPr lang="en-US" noProof="0" dirty="0" err="1"/>
              <a:t>pt</a:t>
            </a:r>
            <a:endParaRPr lang="en-US" noProof="0" dirty="0"/>
          </a:p>
          <a:p>
            <a:pPr lvl="2"/>
            <a:r>
              <a:rPr lang="en-US" noProof="0" dirty="0"/>
              <a:t>Text Calibri 18 </a:t>
            </a:r>
            <a:r>
              <a:rPr lang="en-US" noProof="0" dirty="0" err="1"/>
              <a:t>pt</a:t>
            </a:r>
            <a:endParaRPr lang="en-US" noProof="0" dirty="0"/>
          </a:p>
          <a:p>
            <a:pPr lvl="3"/>
            <a:r>
              <a:rPr lang="en-US" noProof="0" dirty="0"/>
              <a:t>Text Calibri 18 </a:t>
            </a:r>
            <a:r>
              <a:rPr lang="en-US" noProof="0" dirty="0" err="1"/>
              <a:t>pt</a:t>
            </a:r>
            <a:endParaRPr lang="en-US" noProof="0" dirty="0"/>
          </a:p>
          <a:p>
            <a:pPr lvl="4"/>
            <a:r>
              <a:rPr lang="en-US" noProof="0" dirty="0"/>
              <a:t>Text Calibri 18 </a:t>
            </a:r>
            <a:r>
              <a:rPr lang="en-US" noProof="0" dirty="0" err="1"/>
              <a:t>pt</a:t>
            </a:r>
            <a:endParaRPr lang="en-US" noProof="0" dirty="0"/>
          </a:p>
          <a:p>
            <a:pPr lvl="5"/>
            <a:r>
              <a:rPr lang="en-US" noProof="0" dirty="0"/>
              <a:t>Text Calibri 18 </a:t>
            </a:r>
            <a:r>
              <a:rPr lang="en-US" noProof="0" dirty="0" err="1"/>
              <a:t>pt</a:t>
            </a:r>
            <a:endParaRPr lang="en-US" noProof="0" dirty="0"/>
          </a:p>
          <a:p>
            <a:pPr lvl="6"/>
            <a:r>
              <a:rPr lang="en-US" noProof="0" dirty="0"/>
              <a:t>Text Calibri 18 </a:t>
            </a:r>
            <a:r>
              <a:rPr lang="en-US" noProof="0" dirty="0" err="1"/>
              <a:t>pt</a:t>
            </a:r>
            <a:endParaRPr lang="en-US" noProof="0" dirty="0"/>
          </a:p>
          <a:p>
            <a:pPr lvl="7"/>
            <a:r>
              <a:rPr lang="en-US" noProof="0" dirty="0"/>
              <a:t>Text Calibri 18 </a:t>
            </a:r>
            <a:r>
              <a:rPr lang="en-US" noProof="0" dirty="0" err="1"/>
              <a:t>pt</a:t>
            </a:r>
            <a:endParaRPr lang="en-US" noProof="0" dirty="0"/>
          </a:p>
          <a:p>
            <a:pPr lvl="8"/>
            <a:r>
              <a:rPr lang="en-US" noProof="0" dirty="0"/>
              <a:t>Text Calibri 14 </a:t>
            </a:r>
            <a:r>
              <a:rPr lang="en-US" noProof="0" dirty="0" err="1"/>
              <a:t>pt</a:t>
            </a:r>
            <a:endParaRPr lang="en-US" noProof="0" dirty="0"/>
          </a:p>
        </p:txBody>
      </p:sp>
      <p:sp>
        <p:nvSpPr>
          <p:cNvPr id="12" name="Content right column">
            <a:extLst>
              <a:ext uri="{FF2B5EF4-FFF2-40B4-BE49-F238E27FC236}">
                <a16:creationId xmlns:a16="http://schemas.microsoft.com/office/drawing/2014/main" id="{239F9EB4-5513-4EE9-8F49-510E69716E13}"/>
              </a:ext>
            </a:extLst>
          </p:cNvPr>
          <p:cNvSpPr>
            <a:spLocks noGrp="1"/>
          </p:cNvSpPr>
          <p:nvPr>
            <p:ph sz="quarter" idx="24" hasCustomPrompt="1"/>
          </p:nvPr>
        </p:nvSpPr>
        <p:spPr>
          <a:xfrm>
            <a:off x="6174438" y="1623600"/>
            <a:ext cx="5454000" cy="4572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dirty="0"/>
              <a:t>Headline Calibri Bold 18 </a:t>
            </a:r>
            <a:r>
              <a:rPr lang="en-US" noProof="0" dirty="0" err="1"/>
              <a:t>pt</a:t>
            </a:r>
            <a:endParaRPr lang="en-US" noProof="0" dirty="0"/>
          </a:p>
          <a:p>
            <a:pPr lvl="1"/>
            <a:r>
              <a:rPr lang="en-US" noProof="0" dirty="0"/>
              <a:t>Text Calibri 18 </a:t>
            </a:r>
            <a:r>
              <a:rPr lang="en-US" noProof="0" dirty="0" err="1"/>
              <a:t>pt</a:t>
            </a:r>
            <a:endParaRPr lang="en-US" noProof="0" dirty="0"/>
          </a:p>
          <a:p>
            <a:pPr lvl="2"/>
            <a:r>
              <a:rPr lang="en-US" noProof="0" dirty="0"/>
              <a:t>Text Calibri 18 </a:t>
            </a:r>
            <a:r>
              <a:rPr lang="en-US" noProof="0" dirty="0" err="1"/>
              <a:t>pt</a:t>
            </a:r>
            <a:endParaRPr lang="en-US" noProof="0" dirty="0"/>
          </a:p>
          <a:p>
            <a:pPr lvl="3"/>
            <a:r>
              <a:rPr lang="en-US" noProof="0" dirty="0"/>
              <a:t>Text Calibri 18 </a:t>
            </a:r>
            <a:r>
              <a:rPr lang="en-US" noProof="0" dirty="0" err="1"/>
              <a:t>pt</a:t>
            </a:r>
            <a:endParaRPr lang="en-US" noProof="0" dirty="0"/>
          </a:p>
          <a:p>
            <a:pPr lvl="4"/>
            <a:r>
              <a:rPr lang="en-US" noProof="0" dirty="0"/>
              <a:t>Text Calibri 18 </a:t>
            </a:r>
            <a:r>
              <a:rPr lang="en-US" noProof="0" dirty="0" err="1"/>
              <a:t>pt</a:t>
            </a:r>
            <a:endParaRPr lang="en-US" noProof="0" dirty="0"/>
          </a:p>
          <a:p>
            <a:pPr lvl="5"/>
            <a:r>
              <a:rPr lang="en-US" noProof="0" dirty="0"/>
              <a:t>Text Calibri 18 </a:t>
            </a:r>
            <a:r>
              <a:rPr lang="en-US" noProof="0" dirty="0" err="1"/>
              <a:t>pt</a:t>
            </a:r>
            <a:endParaRPr lang="en-US" noProof="0" dirty="0"/>
          </a:p>
          <a:p>
            <a:pPr lvl="6"/>
            <a:r>
              <a:rPr lang="en-US" noProof="0" dirty="0"/>
              <a:t>Text Calibri 18 </a:t>
            </a:r>
            <a:r>
              <a:rPr lang="en-US" noProof="0" dirty="0" err="1"/>
              <a:t>pt</a:t>
            </a:r>
            <a:endParaRPr lang="en-US" noProof="0" dirty="0"/>
          </a:p>
          <a:p>
            <a:pPr lvl="7"/>
            <a:r>
              <a:rPr lang="en-US" noProof="0" dirty="0"/>
              <a:t>Text Calibri 18 </a:t>
            </a:r>
            <a:r>
              <a:rPr lang="en-US" noProof="0" dirty="0" err="1"/>
              <a:t>pt</a:t>
            </a:r>
            <a:endParaRPr lang="en-US" noProof="0" dirty="0"/>
          </a:p>
          <a:p>
            <a:pPr lvl="8"/>
            <a:r>
              <a:rPr lang="en-US" noProof="0" dirty="0"/>
              <a:t>Text Calibri 14 </a:t>
            </a:r>
            <a:r>
              <a:rPr lang="en-US" noProof="0" dirty="0" err="1"/>
              <a:t>pt</a:t>
            </a:r>
            <a:endParaRPr lang="en-US" noProof="0" dirty="0"/>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sp>
        <p:nvSpPr>
          <p:cNvPr id="2" name="Author"/>
          <p:cNvSpPr>
            <a:spLocks noGrp="1"/>
          </p:cNvSpPr>
          <p:nvPr>
            <p:ph type="ftr" sz="quarter" idx="22"/>
          </p:nvPr>
        </p:nvSpPr>
        <p:spPr/>
        <p:txBody>
          <a:bodyPr/>
          <a:lstStyle>
            <a:lvl1pPr>
              <a:lnSpc>
                <a:spcPct val="100000"/>
              </a:lnSpc>
              <a:defRPr/>
            </a:lvl1pPr>
          </a:lstStyle>
          <a:p>
            <a:r>
              <a:rPr lang="en-US"/>
              <a:t>Author | Department</a:t>
            </a:r>
            <a:endParaRPr lang="en-US" dirty="0"/>
          </a:p>
        </p:txBody>
      </p:sp>
      <p:pic>
        <p:nvPicPr>
          <p:cNvPr id="15" name="Siemens Healthineers logo">
            <a:extLst>
              <a:ext uri="{FF2B5EF4-FFF2-40B4-BE49-F238E27FC236}">
                <a16:creationId xmlns:a16="http://schemas.microsoft.com/office/drawing/2014/main" id="{F7C407CE-0992-4EA4-8D73-20B7A51247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128860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hree Columns with Picture">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p>
            <a:r>
              <a:rPr lang="en-US" noProof="0" dirty="0"/>
              <a:t>Title Calibri Bold 28 </a:t>
            </a:r>
            <a:r>
              <a:rPr lang="en-US" noProof="0" dirty="0" err="1"/>
              <a:t>pt</a:t>
            </a:r>
            <a:endParaRPr lang="en-US" noProof="0" dirty="0"/>
          </a:p>
        </p:txBody>
      </p:sp>
      <p:sp>
        <p:nvSpPr>
          <p:cNvPr id="7" name="Content left column">
            <a:extLst>
              <a:ext uri="{FF2B5EF4-FFF2-40B4-BE49-F238E27FC236}">
                <a16:creationId xmlns:a16="http://schemas.microsoft.com/office/drawing/2014/main" id="{F3DE8C85-D5DE-48E2-BC87-EE21BFCB3F6E}"/>
              </a:ext>
            </a:extLst>
          </p:cNvPr>
          <p:cNvSpPr>
            <a:spLocks noGrp="1"/>
          </p:cNvSpPr>
          <p:nvPr>
            <p:ph sz="quarter" idx="23" hasCustomPrompt="1"/>
          </p:nvPr>
        </p:nvSpPr>
        <p:spPr>
          <a:xfrm>
            <a:off x="540000" y="1623600"/>
            <a:ext cx="3574800" cy="1350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dirty="0"/>
              <a:t>Headline Calibri Bold 18 </a:t>
            </a:r>
            <a:r>
              <a:rPr lang="en-US" noProof="0" dirty="0" err="1"/>
              <a:t>pt</a:t>
            </a:r>
            <a:endParaRPr lang="en-US" noProof="0" dirty="0"/>
          </a:p>
          <a:p>
            <a:pPr lvl="1"/>
            <a:r>
              <a:rPr lang="en-US" noProof="0" dirty="0"/>
              <a:t>Text Calibri 18 </a:t>
            </a:r>
            <a:r>
              <a:rPr lang="en-US" noProof="0" dirty="0" err="1"/>
              <a:t>pt</a:t>
            </a:r>
            <a:endParaRPr lang="en-US" noProof="0" dirty="0"/>
          </a:p>
          <a:p>
            <a:pPr lvl="2"/>
            <a:r>
              <a:rPr lang="en-US" noProof="0" dirty="0"/>
              <a:t>Text Calibri 18 </a:t>
            </a:r>
            <a:r>
              <a:rPr lang="en-US" noProof="0" dirty="0" err="1"/>
              <a:t>pt</a:t>
            </a:r>
            <a:endParaRPr lang="en-US" noProof="0" dirty="0"/>
          </a:p>
          <a:p>
            <a:pPr lvl="3"/>
            <a:r>
              <a:rPr lang="en-US" noProof="0" dirty="0"/>
              <a:t>Text Calibri 18 </a:t>
            </a:r>
            <a:r>
              <a:rPr lang="en-US" noProof="0" dirty="0" err="1"/>
              <a:t>pt</a:t>
            </a:r>
            <a:endParaRPr lang="en-US" noProof="0" dirty="0"/>
          </a:p>
          <a:p>
            <a:pPr lvl="4"/>
            <a:r>
              <a:rPr lang="en-US" noProof="0" dirty="0"/>
              <a:t>Text Calibri 18 </a:t>
            </a:r>
            <a:r>
              <a:rPr lang="en-US" noProof="0" dirty="0" err="1"/>
              <a:t>pt</a:t>
            </a:r>
            <a:endParaRPr lang="en-US" noProof="0" dirty="0"/>
          </a:p>
          <a:p>
            <a:pPr lvl="5"/>
            <a:r>
              <a:rPr lang="en-US" noProof="0" dirty="0"/>
              <a:t>Text Calibri 18 </a:t>
            </a:r>
            <a:r>
              <a:rPr lang="en-US" noProof="0" dirty="0" err="1"/>
              <a:t>pt</a:t>
            </a:r>
            <a:endParaRPr lang="en-US" noProof="0" dirty="0"/>
          </a:p>
          <a:p>
            <a:pPr lvl="6"/>
            <a:r>
              <a:rPr lang="en-US" noProof="0" dirty="0"/>
              <a:t>Text Calibri 18 </a:t>
            </a:r>
            <a:r>
              <a:rPr lang="en-US" noProof="0" dirty="0" err="1"/>
              <a:t>pt</a:t>
            </a:r>
            <a:endParaRPr lang="en-US" noProof="0" dirty="0"/>
          </a:p>
          <a:p>
            <a:pPr lvl="7"/>
            <a:r>
              <a:rPr lang="en-US" noProof="0" dirty="0"/>
              <a:t>Text Calibri 18 </a:t>
            </a:r>
            <a:r>
              <a:rPr lang="en-US" noProof="0" dirty="0" err="1"/>
              <a:t>pt</a:t>
            </a:r>
            <a:endParaRPr lang="en-US" noProof="0" dirty="0"/>
          </a:p>
          <a:p>
            <a:pPr lvl="8"/>
            <a:r>
              <a:rPr lang="en-US" noProof="0" dirty="0"/>
              <a:t>Text Calibri 14 </a:t>
            </a:r>
            <a:r>
              <a:rPr lang="en-US" noProof="0" dirty="0" err="1"/>
              <a:t>pt</a:t>
            </a:r>
            <a:endParaRPr lang="en-US" noProof="0" dirty="0"/>
          </a:p>
        </p:txBody>
      </p:sp>
      <p:sp>
        <p:nvSpPr>
          <p:cNvPr id="4" name="Picture placeholder left"/>
          <p:cNvSpPr>
            <a:spLocks noGrp="1"/>
          </p:cNvSpPr>
          <p:nvPr>
            <p:ph type="pic" sz="quarter" idx="18" hasCustomPrompt="1"/>
          </p:nvPr>
        </p:nvSpPr>
        <p:spPr>
          <a:xfrm>
            <a:off x="540000" y="3204000"/>
            <a:ext cx="3574800" cy="2354400"/>
          </a:xfrm>
        </p:spPr>
        <p:txBody>
          <a:bodyPr/>
          <a:lstStyle>
            <a:lvl1pPr>
              <a:defRPr b="0"/>
            </a:lvl1pPr>
          </a:lstStyle>
          <a:p>
            <a:r>
              <a:rPr lang="en-US" noProof="0" dirty="0"/>
              <a:t>add a picture</a:t>
            </a:r>
          </a:p>
        </p:txBody>
      </p:sp>
      <p:sp>
        <p:nvSpPr>
          <p:cNvPr id="16" name="Content middle column">
            <a:extLst>
              <a:ext uri="{FF2B5EF4-FFF2-40B4-BE49-F238E27FC236}">
                <a16:creationId xmlns:a16="http://schemas.microsoft.com/office/drawing/2014/main" id="{A005602E-D4D7-400C-8402-35CFAA6A345E}"/>
              </a:ext>
            </a:extLst>
          </p:cNvPr>
          <p:cNvSpPr>
            <a:spLocks noGrp="1"/>
          </p:cNvSpPr>
          <p:nvPr>
            <p:ph sz="quarter" idx="24" hasCustomPrompt="1"/>
          </p:nvPr>
        </p:nvSpPr>
        <p:spPr>
          <a:xfrm>
            <a:off x="4297488" y="1623600"/>
            <a:ext cx="3574800" cy="1350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dirty="0"/>
              <a:t>Headline Calibri Bold 18 </a:t>
            </a:r>
            <a:r>
              <a:rPr lang="en-US" noProof="0" dirty="0" err="1"/>
              <a:t>pt</a:t>
            </a:r>
            <a:endParaRPr lang="en-US" noProof="0" dirty="0"/>
          </a:p>
          <a:p>
            <a:pPr lvl="1"/>
            <a:r>
              <a:rPr lang="en-US" noProof="0" dirty="0"/>
              <a:t>Text Calibri 18 </a:t>
            </a:r>
            <a:r>
              <a:rPr lang="en-US" noProof="0" dirty="0" err="1"/>
              <a:t>pt</a:t>
            </a:r>
            <a:endParaRPr lang="en-US" noProof="0" dirty="0"/>
          </a:p>
          <a:p>
            <a:pPr lvl="2"/>
            <a:r>
              <a:rPr lang="en-US" noProof="0" dirty="0"/>
              <a:t>Text Calibri 18 </a:t>
            </a:r>
            <a:r>
              <a:rPr lang="en-US" noProof="0" dirty="0" err="1"/>
              <a:t>pt</a:t>
            </a:r>
            <a:endParaRPr lang="en-US" noProof="0" dirty="0"/>
          </a:p>
          <a:p>
            <a:pPr lvl="3"/>
            <a:r>
              <a:rPr lang="en-US" noProof="0" dirty="0"/>
              <a:t>Text Calibri 18 </a:t>
            </a:r>
            <a:r>
              <a:rPr lang="en-US" noProof="0" dirty="0" err="1"/>
              <a:t>pt</a:t>
            </a:r>
            <a:endParaRPr lang="en-US" noProof="0" dirty="0"/>
          </a:p>
          <a:p>
            <a:pPr lvl="4"/>
            <a:r>
              <a:rPr lang="en-US" noProof="0" dirty="0"/>
              <a:t>Text Calibri 18 </a:t>
            </a:r>
            <a:r>
              <a:rPr lang="en-US" noProof="0" dirty="0" err="1"/>
              <a:t>pt</a:t>
            </a:r>
            <a:endParaRPr lang="en-US" noProof="0" dirty="0"/>
          </a:p>
          <a:p>
            <a:pPr lvl="5"/>
            <a:r>
              <a:rPr lang="en-US" noProof="0" dirty="0"/>
              <a:t>Text Calibri 18 </a:t>
            </a:r>
            <a:r>
              <a:rPr lang="en-US" noProof="0" dirty="0" err="1"/>
              <a:t>pt</a:t>
            </a:r>
            <a:endParaRPr lang="en-US" noProof="0" dirty="0"/>
          </a:p>
          <a:p>
            <a:pPr lvl="6"/>
            <a:r>
              <a:rPr lang="en-US" noProof="0" dirty="0"/>
              <a:t>Text Calibri 18 </a:t>
            </a:r>
            <a:r>
              <a:rPr lang="en-US" noProof="0" dirty="0" err="1"/>
              <a:t>pt</a:t>
            </a:r>
            <a:endParaRPr lang="en-US" noProof="0" dirty="0"/>
          </a:p>
          <a:p>
            <a:pPr lvl="7"/>
            <a:r>
              <a:rPr lang="en-US" noProof="0" dirty="0"/>
              <a:t>Text Calibri 18 </a:t>
            </a:r>
            <a:r>
              <a:rPr lang="en-US" noProof="0" dirty="0" err="1"/>
              <a:t>pt</a:t>
            </a:r>
            <a:endParaRPr lang="en-US" noProof="0" dirty="0"/>
          </a:p>
          <a:p>
            <a:pPr lvl="8"/>
            <a:r>
              <a:rPr lang="en-US" noProof="0" dirty="0"/>
              <a:t>Text Calibri 14 </a:t>
            </a:r>
            <a:r>
              <a:rPr lang="en-US" noProof="0" dirty="0" err="1"/>
              <a:t>pt</a:t>
            </a:r>
            <a:endParaRPr lang="en-US" noProof="0" dirty="0"/>
          </a:p>
        </p:txBody>
      </p:sp>
      <p:sp>
        <p:nvSpPr>
          <p:cNvPr id="11" name="Picture placeholder middle"/>
          <p:cNvSpPr>
            <a:spLocks noGrp="1"/>
          </p:cNvSpPr>
          <p:nvPr>
            <p:ph type="pic" sz="quarter" idx="19" hasCustomPrompt="1"/>
          </p:nvPr>
        </p:nvSpPr>
        <p:spPr>
          <a:xfrm>
            <a:off x="4295775" y="3204000"/>
            <a:ext cx="3574800" cy="2354400"/>
          </a:xfrm>
        </p:spPr>
        <p:txBody>
          <a:bodyPr/>
          <a:lstStyle>
            <a:lvl1pPr>
              <a:defRPr b="0"/>
            </a:lvl1pPr>
          </a:lstStyle>
          <a:p>
            <a:r>
              <a:rPr lang="en-US" noProof="0" dirty="0"/>
              <a:t>add a picture</a:t>
            </a:r>
          </a:p>
        </p:txBody>
      </p:sp>
      <p:sp>
        <p:nvSpPr>
          <p:cNvPr id="18" name="Content right column">
            <a:extLst>
              <a:ext uri="{FF2B5EF4-FFF2-40B4-BE49-F238E27FC236}">
                <a16:creationId xmlns:a16="http://schemas.microsoft.com/office/drawing/2014/main" id="{CC72F373-4575-41D8-A962-8FD122BE5D94}"/>
              </a:ext>
            </a:extLst>
          </p:cNvPr>
          <p:cNvSpPr>
            <a:spLocks noGrp="1"/>
          </p:cNvSpPr>
          <p:nvPr>
            <p:ph sz="quarter" idx="25" hasCustomPrompt="1"/>
          </p:nvPr>
        </p:nvSpPr>
        <p:spPr>
          <a:xfrm>
            <a:off x="8054975" y="1623600"/>
            <a:ext cx="3574800" cy="1350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dirty="0"/>
              <a:t>Headline Calibri Bold 18 </a:t>
            </a:r>
            <a:r>
              <a:rPr lang="en-US" noProof="0" dirty="0" err="1"/>
              <a:t>pt</a:t>
            </a:r>
            <a:endParaRPr lang="en-US" noProof="0" dirty="0"/>
          </a:p>
          <a:p>
            <a:pPr lvl="1"/>
            <a:r>
              <a:rPr lang="en-US" noProof="0" dirty="0"/>
              <a:t>Text Calibri 18 </a:t>
            </a:r>
            <a:r>
              <a:rPr lang="en-US" noProof="0" dirty="0" err="1"/>
              <a:t>pt</a:t>
            </a:r>
            <a:endParaRPr lang="en-US" noProof="0" dirty="0"/>
          </a:p>
          <a:p>
            <a:pPr lvl="2"/>
            <a:r>
              <a:rPr lang="en-US" noProof="0" dirty="0"/>
              <a:t>Text Calibri 18 </a:t>
            </a:r>
            <a:r>
              <a:rPr lang="en-US" noProof="0" dirty="0" err="1"/>
              <a:t>pt</a:t>
            </a:r>
            <a:endParaRPr lang="en-US" noProof="0" dirty="0"/>
          </a:p>
          <a:p>
            <a:pPr lvl="3"/>
            <a:r>
              <a:rPr lang="en-US" noProof="0" dirty="0"/>
              <a:t>Text Calibri 18 </a:t>
            </a:r>
            <a:r>
              <a:rPr lang="en-US" noProof="0" dirty="0" err="1"/>
              <a:t>pt</a:t>
            </a:r>
            <a:endParaRPr lang="en-US" noProof="0" dirty="0"/>
          </a:p>
          <a:p>
            <a:pPr lvl="4"/>
            <a:r>
              <a:rPr lang="en-US" noProof="0" dirty="0"/>
              <a:t>Text Calibri 18 </a:t>
            </a:r>
            <a:r>
              <a:rPr lang="en-US" noProof="0" dirty="0" err="1"/>
              <a:t>pt</a:t>
            </a:r>
            <a:endParaRPr lang="en-US" noProof="0" dirty="0"/>
          </a:p>
          <a:p>
            <a:pPr lvl="5"/>
            <a:r>
              <a:rPr lang="en-US" noProof="0" dirty="0"/>
              <a:t>Text Calibri 18 </a:t>
            </a:r>
            <a:r>
              <a:rPr lang="en-US" noProof="0" dirty="0" err="1"/>
              <a:t>pt</a:t>
            </a:r>
            <a:endParaRPr lang="en-US" noProof="0" dirty="0"/>
          </a:p>
          <a:p>
            <a:pPr lvl="6"/>
            <a:r>
              <a:rPr lang="en-US" noProof="0" dirty="0"/>
              <a:t>Text Calibri 18 </a:t>
            </a:r>
            <a:r>
              <a:rPr lang="en-US" noProof="0" dirty="0" err="1"/>
              <a:t>pt</a:t>
            </a:r>
            <a:endParaRPr lang="en-US" noProof="0" dirty="0"/>
          </a:p>
          <a:p>
            <a:pPr lvl="7"/>
            <a:r>
              <a:rPr lang="en-US" noProof="0" dirty="0"/>
              <a:t>Text Calibri 18 </a:t>
            </a:r>
            <a:r>
              <a:rPr lang="en-US" noProof="0" dirty="0" err="1"/>
              <a:t>pt</a:t>
            </a:r>
            <a:endParaRPr lang="en-US" noProof="0" dirty="0"/>
          </a:p>
          <a:p>
            <a:pPr lvl="8"/>
            <a:r>
              <a:rPr lang="en-US" noProof="0" dirty="0"/>
              <a:t>Text Calibri 14 </a:t>
            </a:r>
            <a:r>
              <a:rPr lang="en-US" noProof="0" dirty="0" err="1"/>
              <a:t>pt</a:t>
            </a:r>
            <a:endParaRPr lang="en-US" noProof="0" dirty="0"/>
          </a:p>
        </p:txBody>
      </p:sp>
      <p:sp>
        <p:nvSpPr>
          <p:cNvPr id="12" name="Picture placeholder right"/>
          <p:cNvSpPr>
            <a:spLocks noGrp="1"/>
          </p:cNvSpPr>
          <p:nvPr>
            <p:ph type="pic" sz="quarter" idx="20" hasCustomPrompt="1"/>
          </p:nvPr>
        </p:nvSpPr>
        <p:spPr>
          <a:xfrm>
            <a:off x="8054975" y="3204000"/>
            <a:ext cx="3574800" cy="2354400"/>
          </a:xfrm>
        </p:spPr>
        <p:txBody>
          <a:bodyPr/>
          <a:lstStyle>
            <a:lvl1pPr>
              <a:defRPr b="0"/>
            </a:lvl1pPr>
          </a:lstStyle>
          <a:p>
            <a:r>
              <a:rPr lang="en-US" noProof="0" dirty="0"/>
              <a:t>add a picture</a:t>
            </a:r>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sp>
        <p:nvSpPr>
          <p:cNvPr id="2" name="Author"/>
          <p:cNvSpPr>
            <a:spLocks noGrp="1"/>
          </p:cNvSpPr>
          <p:nvPr>
            <p:ph type="ftr" sz="quarter" idx="22"/>
          </p:nvPr>
        </p:nvSpPr>
        <p:spPr/>
        <p:txBody>
          <a:bodyPr/>
          <a:lstStyle>
            <a:lvl1pPr>
              <a:lnSpc>
                <a:spcPct val="100000"/>
              </a:lnSpc>
              <a:defRPr/>
            </a:lvl1pPr>
          </a:lstStyle>
          <a:p>
            <a:r>
              <a:rPr lang="en-US"/>
              <a:t>Author | Department</a:t>
            </a:r>
            <a:endParaRPr lang="en-US" dirty="0"/>
          </a:p>
        </p:txBody>
      </p:sp>
      <p:pic>
        <p:nvPicPr>
          <p:cNvPr id="21" name="Siemens Healthineers logo">
            <a:extLst>
              <a:ext uri="{FF2B5EF4-FFF2-40B4-BE49-F238E27FC236}">
                <a16:creationId xmlns:a16="http://schemas.microsoft.com/office/drawing/2014/main" id="{D6A3697A-6D9B-4985-810C-549CED2CA5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179673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Free content">
    <p:spTree>
      <p:nvGrpSpPr>
        <p:cNvPr id="1" name=""/>
        <p:cNvGrpSpPr/>
        <p:nvPr/>
      </p:nvGrpSpPr>
      <p:grpSpPr>
        <a:xfrm>
          <a:off x="0" y="0"/>
          <a:ext cx="0" cy="0"/>
          <a:chOff x="0" y="0"/>
          <a:chExt cx="0" cy="0"/>
        </a:xfrm>
      </p:grpSpPr>
      <p:sp>
        <p:nvSpPr>
          <p:cNvPr id="13" name="Headline"/>
          <p:cNvSpPr>
            <a:spLocks noGrp="1"/>
          </p:cNvSpPr>
          <p:nvPr>
            <p:ph type="title" hasCustomPrompt="1"/>
          </p:nvPr>
        </p:nvSpPr>
        <p:spPr/>
        <p:txBody>
          <a:bodyPr/>
          <a:lstStyle/>
          <a:p>
            <a:r>
              <a:rPr lang="en-US" noProof="0" dirty="0"/>
              <a:t>Title Calibri Bold 28 </a:t>
            </a:r>
            <a:r>
              <a:rPr lang="en-US" noProof="0" dirty="0" err="1"/>
              <a:t>pt</a:t>
            </a:r>
            <a:endParaRPr lang="en-US" noProof="0" dirty="0"/>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sp>
        <p:nvSpPr>
          <p:cNvPr id="2" name="Author"/>
          <p:cNvSpPr>
            <a:spLocks noGrp="1"/>
          </p:cNvSpPr>
          <p:nvPr>
            <p:ph type="ftr" sz="quarter" idx="22"/>
          </p:nvPr>
        </p:nvSpPr>
        <p:spPr/>
        <p:txBody>
          <a:bodyPr/>
          <a:lstStyle>
            <a:lvl1pPr>
              <a:lnSpc>
                <a:spcPct val="100000"/>
              </a:lnSpc>
              <a:defRPr/>
            </a:lvl1pPr>
          </a:lstStyle>
          <a:p>
            <a:r>
              <a:rPr lang="en-US"/>
              <a:t>Author | Department</a:t>
            </a:r>
            <a:endParaRPr lang="en-US" dirty="0"/>
          </a:p>
        </p:txBody>
      </p:sp>
      <p:pic>
        <p:nvPicPr>
          <p:cNvPr id="10" name="Siemens Healthineers logo">
            <a:extLst>
              <a:ext uri="{FF2B5EF4-FFF2-40B4-BE49-F238E27FC236}">
                <a16:creationId xmlns:a16="http://schemas.microsoft.com/office/drawing/2014/main" id="{05ECFCCA-E67E-4951-9242-12B3C9F71F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15088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agram left">
    <p:spTree>
      <p:nvGrpSpPr>
        <p:cNvPr id="1" name=""/>
        <p:cNvGrpSpPr/>
        <p:nvPr/>
      </p:nvGrpSpPr>
      <p:grpSpPr>
        <a:xfrm>
          <a:off x="0" y="0"/>
          <a:ext cx="0" cy="0"/>
          <a:chOff x="0" y="0"/>
          <a:chExt cx="0" cy="0"/>
        </a:xfrm>
      </p:grpSpPr>
      <p:sp>
        <p:nvSpPr>
          <p:cNvPr id="4" name="Grey cover"/>
          <p:cNvSpPr/>
          <p:nvPr userDrawn="1"/>
        </p:nvSpPr>
        <p:spPr bwMode="auto">
          <a:xfrm>
            <a:off x="0" y="0"/>
            <a:ext cx="6000750"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Headline"/>
          <p:cNvSpPr>
            <a:spLocks noGrp="1"/>
          </p:cNvSpPr>
          <p:nvPr>
            <p:ph type="title" hasCustomPrompt="1"/>
          </p:nvPr>
        </p:nvSpPr>
        <p:spPr>
          <a:xfrm>
            <a:off x="540000" y="219599"/>
            <a:ext cx="4697163" cy="832913"/>
          </a:xfrm>
        </p:spPr>
        <p:txBody>
          <a:bodyPr/>
          <a:lstStyle>
            <a:lvl1pPr>
              <a:defRPr/>
            </a:lvl1pPr>
          </a:lstStyle>
          <a:p>
            <a:r>
              <a:rPr lang="en-US" noProof="0" dirty="0"/>
              <a:t>Title Calibri Bold 28 </a:t>
            </a:r>
            <a:r>
              <a:rPr lang="en-US" noProof="0" dirty="0" err="1"/>
              <a:t>pt</a:t>
            </a:r>
            <a:endParaRPr lang="de-DE" dirty="0"/>
          </a:p>
        </p:txBody>
      </p:sp>
      <p:sp>
        <p:nvSpPr>
          <p:cNvPr id="6" name="Diagram"/>
          <p:cNvSpPr>
            <a:spLocks noGrp="1"/>
          </p:cNvSpPr>
          <p:nvPr>
            <p:ph type="chart" sz="quarter" idx="18" hasCustomPrompt="1"/>
          </p:nvPr>
        </p:nvSpPr>
        <p:spPr>
          <a:xfrm>
            <a:off x="0" y="1623600"/>
            <a:ext cx="6000750" cy="4572000"/>
          </a:xfrm>
        </p:spPr>
        <p:txBody>
          <a:bodyPr lIns="180000" tIns="180000" rIns="180000" bIns="180000"/>
          <a:lstStyle>
            <a:lvl1pPr>
              <a:defRPr b="1"/>
            </a:lvl1pPr>
          </a:lstStyle>
          <a:p>
            <a:r>
              <a:rPr lang="en-US" noProof="0" dirty="0"/>
              <a:t>Add a diagram</a:t>
            </a:r>
          </a:p>
        </p:txBody>
      </p:sp>
      <p:sp>
        <p:nvSpPr>
          <p:cNvPr id="7" name="Content">
            <a:extLst>
              <a:ext uri="{FF2B5EF4-FFF2-40B4-BE49-F238E27FC236}">
                <a16:creationId xmlns:a16="http://schemas.microsoft.com/office/drawing/2014/main" id="{2BF4AC8F-F597-45E5-8DEC-DEB931D9DAF0}"/>
              </a:ext>
            </a:extLst>
          </p:cNvPr>
          <p:cNvSpPr>
            <a:spLocks noGrp="1"/>
          </p:cNvSpPr>
          <p:nvPr>
            <p:ph sz="quarter" idx="20" hasCustomPrompt="1"/>
          </p:nvPr>
        </p:nvSpPr>
        <p:spPr>
          <a:xfrm>
            <a:off x="6572249" y="2263139"/>
            <a:ext cx="5058000" cy="39312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dirty="0"/>
              <a:t>Headline Calibri Bold 18 </a:t>
            </a:r>
            <a:r>
              <a:rPr lang="en-US" noProof="0" dirty="0" err="1"/>
              <a:t>pt</a:t>
            </a:r>
            <a:endParaRPr lang="en-US" noProof="0" dirty="0"/>
          </a:p>
          <a:p>
            <a:pPr lvl="1"/>
            <a:r>
              <a:rPr lang="en-US" noProof="0" dirty="0"/>
              <a:t>Text Calibri 18 </a:t>
            </a:r>
            <a:r>
              <a:rPr lang="en-US" noProof="0" dirty="0" err="1"/>
              <a:t>pt</a:t>
            </a:r>
            <a:endParaRPr lang="en-US" noProof="0" dirty="0"/>
          </a:p>
          <a:p>
            <a:pPr lvl="2"/>
            <a:r>
              <a:rPr lang="en-US" noProof="0" dirty="0"/>
              <a:t>Text Calibri 18 </a:t>
            </a:r>
            <a:r>
              <a:rPr lang="en-US" noProof="0" dirty="0" err="1"/>
              <a:t>pt</a:t>
            </a:r>
            <a:endParaRPr lang="en-US" noProof="0" dirty="0"/>
          </a:p>
          <a:p>
            <a:pPr lvl="3"/>
            <a:r>
              <a:rPr lang="en-US" noProof="0" dirty="0"/>
              <a:t>Text Calibri 18 </a:t>
            </a:r>
            <a:r>
              <a:rPr lang="en-US" noProof="0" dirty="0" err="1"/>
              <a:t>pt</a:t>
            </a:r>
            <a:endParaRPr lang="en-US" noProof="0" dirty="0"/>
          </a:p>
          <a:p>
            <a:pPr lvl="4"/>
            <a:r>
              <a:rPr lang="en-US" noProof="0" dirty="0"/>
              <a:t>Text Calibri 18 </a:t>
            </a:r>
            <a:r>
              <a:rPr lang="en-US" noProof="0" dirty="0" err="1"/>
              <a:t>pt</a:t>
            </a:r>
            <a:endParaRPr lang="en-US" noProof="0" dirty="0"/>
          </a:p>
          <a:p>
            <a:pPr lvl="5"/>
            <a:r>
              <a:rPr lang="en-US" noProof="0" dirty="0"/>
              <a:t>Text Calibri 18 </a:t>
            </a:r>
            <a:r>
              <a:rPr lang="en-US" noProof="0" dirty="0" err="1"/>
              <a:t>pt</a:t>
            </a:r>
            <a:endParaRPr lang="en-US" noProof="0" dirty="0"/>
          </a:p>
          <a:p>
            <a:pPr lvl="6"/>
            <a:r>
              <a:rPr lang="en-US" noProof="0" dirty="0"/>
              <a:t>Text Calibri 18 </a:t>
            </a:r>
            <a:r>
              <a:rPr lang="en-US" noProof="0" dirty="0" err="1"/>
              <a:t>pt</a:t>
            </a:r>
            <a:endParaRPr lang="en-US" noProof="0" dirty="0"/>
          </a:p>
          <a:p>
            <a:pPr lvl="7"/>
            <a:r>
              <a:rPr lang="en-US" noProof="0" dirty="0"/>
              <a:t>Text Calibri 18 </a:t>
            </a:r>
            <a:r>
              <a:rPr lang="en-US" noProof="0" dirty="0" err="1"/>
              <a:t>pt</a:t>
            </a:r>
            <a:endParaRPr lang="en-US" noProof="0" dirty="0"/>
          </a:p>
          <a:p>
            <a:pPr lvl="8"/>
            <a:r>
              <a:rPr lang="en-US" noProof="0" dirty="0"/>
              <a:t>Text Calibri 14 </a:t>
            </a:r>
            <a:r>
              <a:rPr lang="en-US" noProof="0" dirty="0" err="1"/>
              <a:t>pt</a:t>
            </a:r>
            <a:endParaRPr lang="en-US" noProof="0" dirty="0"/>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dirty="0"/>
              <a:t>Click to add footnote</a:t>
            </a:r>
            <a:br>
              <a:rPr lang="en-US" dirty="0"/>
            </a:br>
            <a:r>
              <a:rPr lang="en-US" dirty="0"/>
              <a:t>second line</a:t>
            </a:r>
          </a:p>
        </p:txBody>
      </p:sp>
      <p:sp>
        <p:nvSpPr>
          <p:cNvPr id="2" name="Author"/>
          <p:cNvSpPr>
            <a:spLocks noGrp="1"/>
          </p:cNvSpPr>
          <p:nvPr>
            <p:ph type="ftr" sz="quarter" idx="19"/>
          </p:nvPr>
        </p:nvSpPr>
        <p:spPr/>
        <p:txBody>
          <a:bodyPr/>
          <a:lstStyle>
            <a:lvl1pPr>
              <a:lnSpc>
                <a:spcPct val="100000"/>
              </a:lnSpc>
              <a:defRPr/>
            </a:lvl1pPr>
          </a:lstStyle>
          <a:p>
            <a:r>
              <a:rPr lang="en-US"/>
              <a:t>Author | Department</a:t>
            </a:r>
            <a:endParaRPr lang="en-US" dirty="0"/>
          </a:p>
        </p:txBody>
      </p:sp>
      <p:pic>
        <p:nvPicPr>
          <p:cNvPr id="14" name="Siemens Healthineers logo">
            <a:extLst>
              <a:ext uri="{FF2B5EF4-FFF2-40B4-BE49-F238E27FC236}">
                <a16:creationId xmlns:a16="http://schemas.microsoft.com/office/drawing/2014/main" id="{5C7CC333-5A2B-46AC-8B83-498F30AB82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251645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6_Content Slide">
    <p:bg>
      <p:bgPr>
        <a:solidFill>
          <a:schemeClr val="tx1"/>
        </a:solidFill>
        <a:effectLst/>
      </p:bgPr>
    </p:bg>
    <p:spTree>
      <p:nvGrpSpPr>
        <p:cNvPr id="1" name=""/>
        <p:cNvGrpSpPr/>
        <p:nvPr/>
      </p:nvGrpSpPr>
      <p:grpSpPr>
        <a:xfrm>
          <a:off x="0" y="0"/>
          <a:ext cx="0" cy="0"/>
          <a:chOff x="0" y="0"/>
          <a:chExt cx="0" cy="0"/>
        </a:xfrm>
      </p:grpSpPr>
      <p:sp>
        <p:nvSpPr>
          <p:cNvPr id="14" name="Abgerundetes Rechteck 42"/>
          <p:cNvSpPr/>
          <p:nvPr userDrawn="1"/>
        </p:nvSpPr>
        <p:spPr>
          <a:xfrm>
            <a:off x="12528001" y="3"/>
            <a:ext cx="1865457" cy="5981700"/>
          </a:xfrm>
          <a:prstGeom prst="roundRect">
            <a:avLst>
              <a:gd name="adj" fmla="val 0"/>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lIns="71898" tIns="35949" rIns="71898" bIns="35949" rtlCol="0" anchor="t"/>
          <a:lstStyle/>
          <a:p>
            <a:pPr marL="177546" lvl="1" indent="-177546">
              <a:spcBef>
                <a:spcPts val="599"/>
              </a:spcBef>
              <a:buSzPct val="80000"/>
              <a:buFont typeface="Arial" panose="020B0604020202020204" pitchFamily="34" charset="0"/>
              <a:buChar char="•"/>
            </a:pPr>
            <a:r>
              <a:rPr lang="en-US" sz="1100" b="0" i="0" dirty="0">
                <a:solidFill>
                  <a:schemeClr val="bg1"/>
                </a:solidFill>
                <a:latin typeface="Bree-SH-Text" pitchFamily="2" charset="77"/>
              </a:rPr>
              <a:t>To ensure a clean and </a:t>
            </a:r>
            <a:br>
              <a:rPr lang="en-US" sz="1100" b="0" i="0" dirty="0">
                <a:solidFill>
                  <a:schemeClr val="bg1"/>
                </a:solidFill>
                <a:latin typeface="Bree-SH-Text" pitchFamily="2" charset="77"/>
              </a:rPr>
            </a:br>
            <a:r>
              <a:rPr lang="en-US" sz="1100" b="0" i="0" dirty="0">
                <a:solidFill>
                  <a:schemeClr val="bg1"/>
                </a:solidFill>
                <a:latin typeface="Bree-SH-Text" pitchFamily="2" charset="77"/>
              </a:rPr>
              <a:t>swift workflow with </a:t>
            </a:r>
            <a:r>
              <a:rPr lang="en-US" sz="1100" b="0" i="0" dirty="0">
                <a:solidFill>
                  <a:schemeClr val="tx1"/>
                </a:solidFill>
                <a:latin typeface="Bree-SH-Text" pitchFamily="2" charset="77"/>
              </a:rPr>
              <a:t>bullet points,</a:t>
            </a:r>
            <a:r>
              <a:rPr lang="en-US" sz="1100" b="0" i="0" dirty="0">
                <a:solidFill>
                  <a:schemeClr val="bg1"/>
                </a:solidFill>
                <a:latin typeface="Bree-SH-Text" pitchFamily="2" charset="77"/>
              </a:rPr>
              <a:t> please use the </a:t>
            </a:r>
            <a:br>
              <a:rPr lang="en-US" sz="1100" b="0" i="0" dirty="0">
                <a:solidFill>
                  <a:schemeClr val="bg1"/>
                </a:solidFill>
                <a:latin typeface="Bree-SH-Text" pitchFamily="2" charset="77"/>
              </a:rPr>
            </a:br>
            <a:r>
              <a:rPr lang="en-US" sz="1100" b="0" i="0" dirty="0">
                <a:solidFill>
                  <a:schemeClr val="bg1"/>
                </a:solidFill>
                <a:latin typeface="Bree-SH-Text" pitchFamily="2" charset="77"/>
              </a:rPr>
              <a:t>PRE-SET PLACEHOLDERS or FORMATTED TEXTBOXES  – do not use “normal” textboxes that have been added via the steps </a:t>
            </a:r>
            <a:br>
              <a:rPr lang="en-US" sz="1100" b="0" i="0" dirty="0">
                <a:solidFill>
                  <a:schemeClr val="bg1"/>
                </a:solidFill>
                <a:latin typeface="Bree-SH-Text" pitchFamily="2" charset="77"/>
              </a:rPr>
            </a:br>
            <a:r>
              <a:rPr lang="en-US" sz="1100" b="0" i="0" dirty="0">
                <a:solidFill>
                  <a:schemeClr val="bg1"/>
                </a:solidFill>
                <a:latin typeface="Bree-SH-Text" pitchFamily="2" charset="77"/>
                <a:sym typeface="Wingdings" panose="05000000000000000000" pitchFamily="2" charset="2"/>
              </a:rPr>
              <a:t> add  textbox. </a:t>
            </a:r>
            <a:br>
              <a:rPr lang="en-US" sz="1100" b="0" i="0" dirty="0">
                <a:solidFill>
                  <a:schemeClr val="bg1"/>
                </a:solidFill>
                <a:latin typeface="Bree-SH-Text" pitchFamily="2" charset="77"/>
                <a:sym typeface="Wingdings" panose="05000000000000000000" pitchFamily="2" charset="2"/>
              </a:rPr>
            </a:br>
            <a:r>
              <a:rPr lang="en-US" sz="1100" b="0" i="0" dirty="0">
                <a:solidFill>
                  <a:schemeClr val="bg1"/>
                </a:solidFill>
                <a:latin typeface="Bree-SH-Text" pitchFamily="2" charset="77"/>
                <a:sym typeface="Wingdings" panose="05000000000000000000" pitchFamily="2" charset="2"/>
              </a:rPr>
              <a:t>These textboxes cannot</a:t>
            </a:r>
            <a:br>
              <a:rPr lang="en-US" sz="1100" b="0" i="0" dirty="0">
                <a:solidFill>
                  <a:schemeClr val="bg1"/>
                </a:solidFill>
                <a:latin typeface="Bree-SH-Text" pitchFamily="2" charset="77"/>
                <a:sym typeface="Wingdings" panose="05000000000000000000" pitchFamily="2" charset="2"/>
              </a:rPr>
            </a:br>
            <a:r>
              <a:rPr lang="en-US" sz="1100" b="0" i="0" dirty="0">
                <a:solidFill>
                  <a:schemeClr val="bg1"/>
                </a:solidFill>
                <a:latin typeface="Bree-SH-Text" pitchFamily="2" charset="77"/>
                <a:sym typeface="Wingdings" panose="05000000000000000000" pitchFamily="2" charset="2"/>
              </a:rPr>
              <a:t>be formatted with the automatic formatting step </a:t>
            </a:r>
          </a:p>
          <a:p>
            <a:pPr marL="177546" lvl="1" indent="-177546">
              <a:spcBef>
                <a:spcPts val="599"/>
              </a:spcBef>
              <a:buSzPct val="80000"/>
              <a:buFont typeface="Arial" panose="020B0604020202020204" pitchFamily="34" charset="0"/>
              <a:buChar char="•"/>
            </a:pPr>
            <a:r>
              <a:rPr lang="en-US" sz="1100" b="0" i="0" dirty="0">
                <a:solidFill>
                  <a:schemeClr val="tx1"/>
                </a:solidFill>
                <a:latin typeface="Bree-SH-Text" pitchFamily="2" charset="77"/>
                <a:sym typeface="Wingdings" panose="05000000000000000000" pitchFamily="2" charset="2"/>
              </a:rPr>
              <a:t>AUTOMATIC INDENTATIONS </a:t>
            </a:r>
            <a:r>
              <a:rPr lang="en-US" sz="1100" b="0" i="0" dirty="0">
                <a:solidFill>
                  <a:schemeClr val="bg1"/>
                </a:solidFill>
                <a:latin typeface="Bree-SH-Text" pitchFamily="2" charset="77"/>
                <a:sym typeface="Wingdings" panose="05000000000000000000" pitchFamily="2" charset="2"/>
              </a:rPr>
              <a:t>IN PLACEHOLDERS are only </a:t>
            </a:r>
            <a:br>
              <a:rPr lang="en-US" sz="1100" b="0" i="0" dirty="0">
                <a:solidFill>
                  <a:schemeClr val="bg1"/>
                </a:solidFill>
                <a:latin typeface="Bree-SH-Text" pitchFamily="2" charset="77"/>
                <a:sym typeface="Wingdings" panose="05000000000000000000" pitchFamily="2" charset="2"/>
              </a:rPr>
            </a:br>
            <a:r>
              <a:rPr lang="en-US" sz="1100" b="0" i="0" dirty="0">
                <a:solidFill>
                  <a:schemeClr val="bg1"/>
                </a:solidFill>
                <a:latin typeface="Bree-SH-Text" pitchFamily="2" charset="77"/>
                <a:sym typeface="Wingdings" panose="05000000000000000000" pitchFamily="2" charset="2"/>
              </a:rPr>
              <a:t>to be done using the tool decrease or increase </a:t>
            </a:r>
            <a:br>
              <a:rPr lang="en-US" sz="1100" b="0" i="0" dirty="0">
                <a:solidFill>
                  <a:schemeClr val="bg1"/>
                </a:solidFill>
                <a:latin typeface="Bree-SH-Text" pitchFamily="2" charset="77"/>
                <a:sym typeface="Wingdings" panose="05000000000000000000" pitchFamily="2" charset="2"/>
              </a:rPr>
            </a:br>
            <a:r>
              <a:rPr lang="en-US" sz="1100" b="0" i="0" dirty="0">
                <a:solidFill>
                  <a:schemeClr val="bg1"/>
                </a:solidFill>
                <a:latin typeface="Bree-SH-Text" pitchFamily="2" charset="77"/>
                <a:sym typeface="Wingdings" panose="05000000000000000000" pitchFamily="2" charset="2"/>
              </a:rPr>
              <a:t>the list level                </a:t>
            </a:r>
            <a:br>
              <a:rPr lang="en-US" sz="1100" b="0" i="0" dirty="0">
                <a:solidFill>
                  <a:schemeClr val="bg1"/>
                </a:solidFill>
                <a:latin typeface="Bree-SH-Text" pitchFamily="2" charset="77"/>
                <a:sym typeface="Wingdings" panose="05000000000000000000" pitchFamily="2" charset="2"/>
              </a:rPr>
            </a:br>
            <a:br>
              <a:rPr lang="en-US" sz="1100" b="0" i="0" dirty="0">
                <a:solidFill>
                  <a:schemeClr val="bg1"/>
                </a:solidFill>
                <a:latin typeface="Bree-SH-Text" pitchFamily="2" charset="77"/>
                <a:sym typeface="Wingdings" panose="05000000000000000000" pitchFamily="2" charset="2"/>
              </a:rPr>
            </a:br>
            <a:r>
              <a:rPr lang="en-US" sz="1100" b="0" i="0" dirty="0">
                <a:solidFill>
                  <a:schemeClr val="bg1"/>
                </a:solidFill>
                <a:latin typeface="Bree-SH-Text" pitchFamily="2" charset="77"/>
              </a:rPr>
              <a:t>(or Shift + Alt + </a:t>
            </a:r>
            <a:r>
              <a:rPr lang="en-US" sz="1100" b="0" i="0" dirty="0">
                <a:solidFill>
                  <a:schemeClr val="bg1"/>
                </a:solidFill>
                <a:latin typeface="Bree-SH-Text" pitchFamily="2" charset="77"/>
                <a:sym typeface="Wingdings" pitchFamily="2" charset="2"/>
              </a:rPr>
              <a:t></a:t>
            </a:r>
            <a:r>
              <a:rPr lang="en-US" sz="1100" b="0" i="0" dirty="0">
                <a:solidFill>
                  <a:schemeClr val="bg1"/>
                </a:solidFill>
                <a:latin typeface="Bree-SH-Text" pitchFamily="2" charset="77"/>
              </a:rPr>
              <a:t> / </a:t>
            </a:r>
            <a:r>
              <a:rPr lang="en-US" sz="1100" b="0" i="0" dirty="0">
                <a:solidFill>
                  <a:schemeClr val="bg1"/>
                </a:solidFill>
                <a:latin typeface="Bree-SH-Text" pitchFamily="2" charset="77"/>
                <a:sym typeface="Wingdings" pitchFamily="2" charset="2"/>
              </a:rPr>
              <a:t></a:t>
            </a:r>
            <a:r>
              <a:rPr lang="en-US" sz="1100" b="0" i="0" dirty="0">
                <a:solidFill>
                  <a:schemeClr val="bg1"/>
                </a:solidFill>
                <a:latin typeface="Bree-SH-Text" pitchFamily="2" charset="77"/>
              </a:rPr>
              <a:t>)</a:t>
            </a:r>
          </a:p>
          <a:p>
            <a:pPr marL="177546" lvl="1" indent="-177546">
              <a:spcBef>
                <a:spcPts val="599"/>
              </a:spcBef>
              <a:buSzPct val="80000"/>
              <a:buFont typeface="Arial" panose="020B0604020202020204" pitchFamily="34" charset="0"/>
              <a:buChar char="•"/>
            </a:pPr>
            <a:r>
              <a:rPr lang="en-US" sz="1100" b="0" i="0" dirty="0">
                <a:solidFill>
                  <a:schemeClr val="tx1"/>
                </a:solidFill>
                <a:latin typeface="Bree-SH-Text" pitchFamily="2" charset="77"/>
              </a:rPr>
              <a:t>Formatted textboxes/ placeholders </a:t>
            </a:r>
            <a:r>
              <a:rPr lang="en-US" sz="1100" b="0" i="0" dirty="0">
                <a:solidFill>
                  <a:schemeClr val="bg1"/>
                </a:solidFill>
                <a:latin typeface="Bree-SH-Text" pitchFamily="2" charset="77"/>
              </a:rPr>
              <a:t>are available in the template – just make a copy OR: generate a new placeholder by following these steps </a:t>
            </a:r>
            <a:br>
              <a:rPr lang="en-US" sz="1100" b="0" i="0" dirty="0">
                <a:solidFill>
                  <a:schemeClr val="bg1"/>
                </a:solidFill>
                <a:latin typeface="Bree-SH-Text" pitchFamily="2" charset="77"/>
              </a:rPr>
            </a:br>
            <a:r>
              <a:rPr lang="en-US" sz="1100" b="0" i="0" dirty="0">
                <a:solidFill>
                  <a:schemeClr val="bg1"/>
                </a:solidFill>
                <a:latin typeface="Bree-SH-Text" pitchFamily="2" charset="77"/>
                <a:sym typeface="Wingdings" pitchFamily="2" charset="2"/>
              </a:rPr>
              <a:t> Start  new slide</a:t>
            </a:r>
            <a:br>
              <a:rPr lang="en-US" sz="1100" b="0" i="0" dirty="0">
                <a:solidFill>
                  <a:schemeClr val="bg1"/>
                </a:solidFill>
                <a:latin typeface="Bree-SH-Text" pitchFamily="2" charset="77"/>
                <a:sym typeface="Wingdings" pitchFamily="2" charset="2"/>
              </a:rPr>
            </a:br>
            <a:r>
              <a:rPr lang="en-US" sz="1100" b="0" i="0" dirty="0">
                <a:solidFill>
                  <a:schemeClr val="bg1"/>
                </a:solidFill>
                <a:latin typeface="Bree-SH-Text" pitchFamily="2" charset="77"/>
                <a:sym typeface="Wingdings" pitchFamily="2" charset="2"/>
              </a:rPr>
              <a:t> choose layout </a:t>
            </a:r>
            <a:br>
              <a:rPr lang="en-US" sz="1100" b="0" i="0" dirty="0">
                <a:solidFill>
                  <a:schemeClr val="bg1"/>
                </a:solidFill>
                <a:latin typeface="Bree-SH-Text" pitchFamily="2" charset="77"/>
                <a:sym typeface="Wingdings" pitchFamily="2" charset="2"/>
              </a:rPr>
            </a:br>
            <a:r>
              <a:rPr lang="en-US" sz="1100" b="0" i="0" dirty="0">
                <a:solidFill>
                  <a:schemeClr val="bg1"/>
                </a:solidFill>
                <a:latin typeface="Bree-SH-Text" pitchFamily="2" charset="77"/>
                <a:sym typeface="Wingdings" pitchFamily="2" charset="2"/>
              </a:rPr>
              <a:t>"Content Slide"</a:t>
            </a:r>
          </a:p>
          <a:p>
            <a:pPr marL="177546" lvl="1" indent="-177546">
              <a:spcBef>
                <a:spcPts val="599"/>
              </a:spcBef>
              <a:buSzPct val="80000"/>
              <a:buFont typeface="Arial" panose="020B0604020202020204" pitchFamily="34" charset="0"/>
              <a:buChar char="•"/>
            </a:pPr>
            <a:r>
              <a:rPr lang="en-US" sz="1100" b="0" i="0" dirty="0">
                <a:solidFill>
                  <a:schemeClr val="bg1"/>
                </a:solidFill>
                <a:latin typeface="Bree-SH-Text" pitchFamily="2" charset="77"/>
                <a:sym typeface="Wingdings" pitchFamily="2" charset="2"/>
              </a:rPr>
              <a:t>Placeholders can be</a:t>
            </a:r>
            <a:br>
              <a:rPr lang="en-US" sz="1100" b="0" i="0" dirty="0">
                <a:solidFill>
                  <a:schemeClr val="bg1"/>
                </a:solidFill>
                <a:latin typeface="Bree-SH-Text" pitchFamily="2" charset="77"/>
                <a:sym typeface="Wingdings" pitchFamily="2" charset="2"/>
              </a:rPr>
            </a:br>
            <a:r>
              <a:rPr lang="en-US" sz="1100" b="0" i="0" dirty="0">
                <a:solidFill>
                  <a:schemeClr val="bg1"/>
                </a:solidFill>
                <a:latin typeface="Bree-SH-Text" pitchFamily="2" charset="77"/>
                <a:sym typeface="Wingdings" pitchFamily="2" charset="2"/>
              </a:rPr>
              <a:t>filled and then copied. </a:t>
            </a:r>
            <a:br>
              <a:rPr lang="en-US" sz="1100" b="0" i="0" dirty="0">
                <a:solidFill>
                  <a:schemeClr val="bg1"/>
                </a:solidFill>
                <a:latin typeface="Bree-SH-Text" pitchFamily="2" charset="77"/>
                <a:sym typeface="Wingdings" pitchFamily="2" charset="2"/>
              </a:rPr>
            </a:br>
            <a:r>
              <a:rPr lang="en-US" sz="1100" b="0" i="0" dirty="0">
                <a:solidFill>
                  <a:schemeClr val="bg1"/>
                </a:solidFill>
                <a:latin typeface="Bree-SH-Text" pitchFamily="2" charset="77"/>
                <a:sym typeface="Wingdings" pitchFamily="2" charset="2"/>
              </a:rPr>
              <a:t>The copied placeholder will keep its formatting </a:t>
            </a:r>
            <a:endParaRPr lang="en-US" sz="1100" b="0" i="0" dirty="0">
              <a:solidFill>
                <a:schemeClr val="bg1"/>
              </a:solidFill>
              <a:latin typeface="Bree-SH-Text" pitchFamily="2" charset="77"/>
            </a:endParaRPr>
          </a:p>
        </p:txBody>
      </p:sp>
      <p:pic>
        <p:nvPicPr>
          <p:cNvPr id="15" name="Picture 20"/>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0044" t="4977" r="38417" b="92430"/>
          <a:stretch/>
        </p:blipFill>
        <p:spPr bwMode="gray">
          <a:xfrm>
            <a:off x="12740314" y="2986205"/>
            <a:ext cx="369481" cy="210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bgerundetes Rechteck 11"/>
          <p:cNvSpPr/>
          <p:nvPr userDrawn="1"/>
        </p:nvSpPr>
        <p:spPr>
          <a:xfrm>
            <a:off x="-2160000" y="7603201"/>
            <a:ext cx="1800000" cy="635000"/>
          </a:xfrm>
          <a:prstGeom prst="roundRect">
            <a:avLst>
              <a:gd name="adj" fmla="val 0"/>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lIns="71898" tIns="35949" rIns="71898" bIns="35949" rtlCol="0" anchor="ctr"/>
          <a:lstStyle/>
          <a:p>
            <a:pPr marL="0" marR="0" indent="0" algn="l" defTabSz="913092" rtl="0" eaLnBrk="1" fontAlgn="auto" latinLnBrk="0" hangingPunct="1">
              <a:lnSpc>
                <a:spcPct val="100000"/>
              </a:lnSpc>
              <a:spcBef>
                <a:spcPts val="0"/>
              </a:spcBef>
              <a:spcAft>
                <a:spcPts val="0"/>
              </a:spcAft>
              <a:buClrTx/>
              <a:buSzTx/>
              <a:buFontTx/>
              <a:buNone/>
              <a:tabLst/>
              <a:defRPr/>
            </a:pPr>
            <a:r>
              <a:rPr lang="en-US" sz="1100" b="0" i="0" dirty="0">
                <a:solidFill>
                  <a:schemeClr val="bg1"/>
                </a:solidFill>
                <a:latin typeface="Bree-SH-Text" pitchFamily="2" charset="77"/>
              </a:rPr>
              <a:t>Add a </a:t>
            </a:r>
            <a:r>
              <a:rPr lang="de-DE" sz="1100" b="0" i="0" dirty="0" err="1">
                <a:latin typeface="Bree-SH-Text" pitchFamily="2" charset="77"/>
              </a:rPr>
              <a:t>Footnote</a:t>
            </a:r>
            <a:r>
              <a:rPr lang="de-DE" sz="1100" b="0" i="0" dirty="0">
                <a:latin typeface="Bree-SH-Text" pitchFamily="2" charset="77"/>
              </a:rPr>
              <a:t>/Source/ Disclaimer </a:t>
            </a:r>
            <a:r>
              <a:rPr lang="de-DE" sz="1100" b="0" i="0" dirty="0" err="1">
                <a:latin typeface="Bree-SH-Text" pitchFamily="2" charset="77"/>
              </a:rPr>
              <a:t>directly</a:t>
            </a:r>
            <a:r>
              <a:rPr lang="de-DE" sz="1100" b="0" i="0" dirty="0">
                <a:latin typeface="Bree-SH-Text" pitchFamily="2" charset="77"/>
              </a:rPr>
              <a:t> </a:t>
            </a:r>
            <a:r>
              <a:rPr lang="de-DE" sz="1100" b="0" i="0" dirty="0" err="1">
                <a:latin typeface="Bree-SH-Text" pitchFamily="2" charset="77"/>
              </a:rPr>
              <a:t>into</a:t>
            </a:r>
            <a:r>
              <a:rPr lang="de-DE" sz="1100" b="0" i="0" dirty="0">
                <a:latin typeface="Bree-SH-Text" pitchFamily="2" charset="77"/>
              </a:rPr>
              <a:t> </a:t>
            </a:r>
            <a:r>
              <a:rPr lang="de-DE" sz="1100" b="0" i="0" dirty="0" err="1">
                <a:latin typeface="Bree-SH-Text" pitchFamily="2" charset="77"/>
              </a:rPr>
              <a:t>the</a:t>
            </a:r>
            <a:r>
              <a:rPr lang="de-DE" sz="1100" b="0" i="0" dirty="0">
                <a:latin typeface="Bree-SH-Text" pitchFamily="2" charset="77"/>
              </a:rPr>
              <a:t> </a:t>
            </a:r>
            <a:r>
              <a:rPr lang="de-DE" sz="1100" b="0" i="0" dirty="0" err="1">
                <a:latin typeface="Bree-SH-Text" pitchFamily="2" charset="77"/>
              </a:rPr>
              <a:t>footer</a:t>
            </a:r>
            <a:r>
              <a:rPr lang="de-DE" sz="1100" b="0" i="0" dirty="0">
                <a:latin typeface="Bree-SH-Text" pitchFamily="2" charset="77"/>
              </a:rPr>
              <a:t>. </a:t>
            </a:r>
            <a:endParaRPr lang="en-US" sz="1100" b="0" i="0" dirty="0">
              <a:solidFill>
                <a:schemeClr val="bg1"/>
              </a:solidFill>
              <a:latin typeface="Bree-SH-Text" pitchFamily="2" charset="77"/>
            </a:endParaRPr>
          </a:p>
        </p:txBody>
      </p:sp>
      <p:sp>
        <p:nvSpPr>
          <p:cNvPr id="4" name="Titel 3">
            <a:extLst>
              <a:ext uri="{FF2B5EF4-FFF2-40B4-BE49-F238E27FC236}">
                <a16:creationId xmlns:a16="http://schemas.microsoft.com/office/drawing/2014/main" id="{353E3582-3D2E-9B46-A1CF-3FCF5E90141B}"/>
              </a:ext>
            </a:extLst>
          </p:cNvPr>
          <p:cNvSpPr>
            <a:spLocks noGrp="1"/>
          </p:cNvSpPr>
          <p:nvPr>
            <p:ph type="title"/>
          </p:nvPr>
        </p:nvSpPr>
        <p:spPr>
          <a:xfrm>
            <a:off x="293196" y="267717"/>
            <a:ext cx="11587828" cy="828000"/>
          </a:xfrm>
        </p:spPr>
        <p:txBody>
          <a:bodyPr/>
          <a:lstStyle/>
          <a:p>
            <a:r>
              <a:rPr lang="de-DE" dirty="0"/>
              <a:t>Mastertitelformat bearbeiten</a:t>
            </a:r>
          </a:p>
        </p:txBody>
      </p:sp>
      <p:grpSp>
        <p:nvGrpSpPr>
          <p:cNvPr id="60" name="Gruppieren 59">
            <a:extLst>
              <a:ext uri="{FF2B5EF4-FFF2-40B4-BE49-F238E27FC236}">
                <a16:creationId xmlns:a16="http://schemas.microsoft.com/office/drawing/2014/main" id="{63F91ECC-A2A7-464A-9820-C481787D8467}"/>
              </a:ext>
            </a:extLst>
          </p:cNvPr>
          <p:cNvGrpSpPr/>
          <p:nvPr userDrawn="1"/>
        </p:nvGrpSpPr>
        <p:grpSpPr>
          <a:xfrm>
            <a:off x="10071159" y="362295"/>
            <a:ext cx="1786938" cy="419500"/>
            <a:chOff x="38527038" y="1055688"/>
            <a:chExt cx="5216525" cy="1222376"/>
          </a:xfrm>
          <a:solidFill>
            <a:schemeClr val="bg1"/>
          </a:solidFill>
        </p:grpSpPr>
        <p:sp>
          <p:nvSpPr>
            <p:cNvPr id="61" name="Freeform 5">
              <a:extLst>
                <a:ext uri="{FF2B5EF4-FFF2-40B4-BE49-F238E27FC236}">
                  <a16:creationId xmlns:a16="http://schemas.microsoft.com/office/drawing/2014/main" id="{75C7E44F-B071-D142-A541-69F8E6605862}"/>
                </a:ext>
              </a:extLst>
            </p:cNvPr>
            <p:cNvSpPr>
              <a:spLocks/>
            </p:cNvSpPr>
            <p:nvPr userDrawn="1"/>
          </p:nvSpPr>
          <p:spPr bwMode="auto">
            <a:xfrm>
              <a:off x="43537188" y="1590676"/>
              <a:ext cx="206375" cy="206375"/>
            </a:xfrm>
            <a:custGeom>
              <a:avLst/>
              <a:gdLst>
                <a:gd name="T0" fmla="*/ 167 w 909"/>
                <a:gd name="T1" fmla="*/ 808 h 909"/>
                <a:gd name="T2" fmla="*/ 223 w 909"/>
                <a:gd name="T3" fmla="*/ 847 h 909"/>
                <a:gd name="T4" fmla="*/ 284 w 909"/>
                <a:gd name="T5" fmla="*/ 875 h 909"/>
                <a:gd name="T6" fmla="*/ 347 w 909"/>
                <a:gd name="T7" fmla="*/ 896 h 909"/>
                <a:gd name="T8" fmla="*/ 412 w 909"/>
                <a:gd name="T9" fmla="*/ 908 h 909"/>
                <a:gd name="T10" fmla="*/ 476 w 909"/>
                <a:gd name="T11" fmla="*/ 909 h 909"/>
                <a:gd name="T12" fmla="*/ 541 w 909"/>
                <a:gd name="T13" fmla="*/ 902 h 909"/>
                <a:gd name="T14" fmla="*/ 604 w 909"/>
                <a:gd name="T15" fmla="*/ 885 h 909"/>
                <a:gd name="T16" fmla="*/ 666 w 909"/>
                <a:gd name="T17" fmla="*/ 857 h 909"/>
                <a:gd name="T18" fmla="*/ 723 w 909"/>
                <a:gd name="T19" fmla="*/ 821 h 909"/>
                <a:gd name="T20" fmla="*/ 775 w 909"/>
                <a:gd name="T21" fmla="*/ 776 h 909"/>
                <a:gd name="T22" fmla="*/ 820 w 909"/>
                <a:gd name="T23" fmla="*/ 724 h 909"/>
                <a:gd name="T24" fmla="*/ 856 w 909"/>
                <a:gd name="T25" fmla="*/ 669 h 909"/>
                <a:gd name="T26" fmla="*/ 881 w 909"/>
                <a:gd name="T27" fmla="*/ 610 h 909"/>
                <a:gd name="T28" fmla="*/ 898 w 909"/>
                <a:gd name="T29" fmla="*/ 548 h 909"/>
                <a:gd name="T30" fmla="*/ 908 w 909"/>
                <a:gd name="T31" fmla="*/ 485 h 909"/>
                <a:gd name="T32" fmla="*/ 908 w 909"/>
                <a:gd name="T33" fmla="*/ 426 h 909"/>
                <a:gd name="T34" fmla="*/ 898 w 909"/>
                <a:gd name="T35" fmla="*/ 362 h 909"/>
                <a:gd name="T36" fmla="*/ 881 w 909"/>
                <a:gd name="T37" fmla="*/ 301 h 909"/>
                <a:gd name="T38" fmla="*/ 856 w 909"/>
                <a:gd name="T39" fmla="*/ 241 h 909"/>
                <a:gd name="T40" fmla="*/ 820 w 909"/>
                <a:gd name="T41" fmla="*/ 185 h 909"/>
                <a:gd name="T42" fmla="*/ 775 w 909"/>
                <a:gd name="T43" fmla="*/ 134 h 909"/>
                <a:gd name="T44" fmla="*/ 723 w 909"/>
                <a:gd name="T45" fmla="*/ 88 h 909"/>
                <a:gd name="T46" fmla="*/ 666 w 909"/>
                <a:gd name="T47" fmla="*/ 52 h 909"/>
                <a:gd name="T48" fmla="*/ 604 w 909"/>
                <a:gd name="T49" fmla="*/ 27 h 909"/>
                <a:gd name="T50" fmla="*/ 541 w 909"/>
                <a:gd name="T51" fmla="*/ 10 h 909"/>
                <a:gd name="T52" fmla="*/ 476 w 909"/>
                <a:gd name="T53" fmla="*/ 0 h 909"/>
                <a:gd name="T54" fmla="*/ 412 w 909"/>
                <a:gd name="T55" fmla="*/ 4 h 909"/>
                <a:gd name="T56" fmla="*/ 347 w 909"/>
                <a:gd name="T57" fmla="*/ 14 h 909"/>
                <a:gd name="T58" fmla="*/ 284 w 909"/>
                <a:gd name="T59" fmla="*/ 34 h 909"/>
                <a:gd name="T60" fmla="*/ 223 w 909"/>
                <a:gd name="T61" fmla="*/ 64 h 909"/>
                <a:gd name="T62" fmla="*/ 167 w 909"/>
                <a:gd name="T63" fmla="*/ 103 h 909"/>
                <a:gd name="T64" fmla="*/ 117 w 909"/>
                <a:gd name="T65" fmla="*/ 151 h 909"/>
                <a:gd name="T66" fmla="*/ 75 w 909"/>
                <a:gd name="T67" fmla="*/ 204 h 909"/>
                <a:gd name="T68" fmla="*/ 42 w 909"/>
                <a:gd name="T69" fmla="*/ 263 h 909"/>
                <a:gd name="T70" fmla="*/ 19 w 909"/>
                <a:gd name="T71" fmla="*/ 325 h 909"/>
                <a:gd name="T72" fmla="*/ 5 w 909"/>
                <a:gd name="T73" fmla="*/ 390 h 909"/>
                <a:gd name="T74" fmla="*/ 0 w 909"/>
                <a:gd name="T75" fmla="*/ 455 h 909"/>
                <a:gd name="T76" fmla="*/ 5 w 909"/>
                <a:gd name="T77" fmla="*/ 521 h 909"/>
                <a:gd name="T78" fmla="*/ 19 w 909"/>
                <a:gd name="T79" fmla="*/ 584 h 909"/>
                <a:gd name="T80" fmla="*/ 42 w 909"/>
                <a:gd name="T81" fmla="*/ 646 h 909"/>
                <a:gd name="T82" fmla="*/ 75 w 909"/>
                <a:gd name="T83" fmla="*/ 705 h 909"/>
                <a:gd name="T84" fmla="*/ 117 w 909"/>
                <a:gd name="T85" fmla="*/ 759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09" h="909">
                  <a:moveTo>
                    <a:pt x="133" y="776"/>
                  </a:moveTo>
                  <a:lnTo>
                    <a:pt x="150" y="792"/>
                  </a:lnTo>
                  <a:lnTo>
                    <a:pt x="167" y="808"/>
                  </a:lnTo>
                  <a:lnTo>
                    <a:pt x="186" y="821"/>
                  </a:lnTo>
                  <a:lnTo>
                    <a:pt x="204" y="834"/>
                  </a:lnTo>
                  <a:lnTo>
                    <a:pt x="223" y="847"/>
                  </a:lnTo>
                  <a:lnTo>
                    <a:pt x="244" y="857"/>
                  </a:lnTo>
                  <a:lnTo>
                    <a:pt x="263" y="867"/>
                  </a:lnTo>
                  <a:lnTo>
                    <a:pt x="284" y="875"/>
                  </a:lnTo>
                  <a:lnTo>
                    <a:pt x="303" y="885"/>
                  </a:lnTo>
                  <a:lnTo>
                    <a:pt x="325" y="890"/>
                  </a:lnTo>
                  <a:lnTo>
                    <a:pt x="347" y="896"/>
                  </a:lnTo>
                  <a:lnTo>
                    <a:pt x="367" y="902"/>
                  </a:lnTo>
                  <a:lnTo>
                    <a:pt x="389" y="904"/>
                  </a:lnTo>
                  <a:lnTo>
                    <a:pt x="412" y="908"/>
                  </a:lnTo>
                  <a:lnTo>
                    <a:pt x="433" y="909"/>
                  </a:lnTo>
                  <a:lnTo>
                    <a:pt x="455" y="909"/>
                  </a:lnTo>
                  <a:lnTo>
                    <a:pt x="476" y="909"/>
                  </a:lnTo>
                  <a:lnTo>
                    <a:pt x="497" y="908"/>
                  </a:lnTo>
                  <a:lnTo>
                    <a:pt x="519" y="904"/>
                  </a:lnTo>
                  <a:lnTo>
                    <a:pt x="541" y="902"/>
                  </a:lnTo>
                  <a:lnTo>
                    <a:pt x="563" y="896"/>
                  </a:lnTo>
                  <a:lnTo>
                    <a:pt x="584" y="890"/>
                  </a:lnTo>
                  <a:lnTo>
                    <a:pt x="604" y="885"/>
                  </a:lnTo>
                  <a:lnTo>
                    <a:pt x="625" y="875"/>
                  </a:lnTo>
                  <a:lnTo>
                    <a:pt x="646" y="867"/>
                  </a:lnTo>
                  <a:lnTo>
                    <a:pt x="666" y="857"/>
                  </a:lnTo>
                  <a:lnTo>
                    <a:pt x="685" y="847"/>
                  </a:lnTo>
                  <a:lnTo>
                    <a:pt x="705" y="834"/>
                  </a:lnTo>
                  <a:lnTo>
                    <a:pt x="723" y="821"/>
                  </a:lnTo>
                  <a:lnTo>
                    <a:pt x="741" y="808"/>
                  </a:lnTo>
                  <a:lnTo>
                    <a:pt x="759" y="792"/>
                  </a:lnTo>
                  <a:lnTo>
                    <a:pt x="775" y="776"/>
                  </a:lnTo>
                  <a:lnTo>
                    <a:pt x="791" y="759"/>
                  </a:lnTo>
                  <a:lnTo>
                    <a:pt x="806" y="742"/>
                  </a:lnTo>
                  <a:lnTo>
                    <a:pt x="820" y="724"/>
                  </a:lnTo>
                  <a:lnTo>
                    <a:pt x="833" y="706"/>
                  </a:lnTo>
                  <a:lnTo>
                    <a:pt x="844" y="689"/>
                  </a:lnTo>
                  <a:lnTo>
                    <a:pt x="856" y="669"/>
                  </a:lnTo>
                  <a:lnTo>
                    <a:pt x="866" y="651"/>
                  </a:lnTo>
                  <a:lnTo>
                    <a:pt x="874" y="630"/>
                  </a:lnTo>
                  <a:lnTo>
                    <a:pt x="881" y="610"/>
                  </a:lnTo>
                  <a:lnTo>
                    <a:pt x="889" y="589"/>
                  </a:lnTo>
                  <a:lnTo>
                    <a:pt x="895" y="569"/>
                  </a:lnTo>
                  <a:lnTo>
                    <a:pt x="898" y="548"/>
                  </a:lnTo>
                  <a:lnTo>
                    <a:pt x="903" y="527"/>
                  </a:lnTo>
                  <a:lnTo>
                    <a:pt x="907" y="506"/>
                  </a:lnTo>
                  <a:lnTo>
                    <a:pt x="908" y="485"/>
                  </a:lnTo>
                  <a:lnTo>
                    <a:pt x="909" y="464"/>
                  </a:lnTo>
                  <a:lnTo>
                    <a:pt x="909" y="448"/>
                  </a:lnTo>
                  <a:lnTo>
                    <a:pt x="908" y="426"/>
                  </a:lnTo>
                  <a:lnTo>
                    <a:pt x="907" y="405"/>
                  </a:lnTo>
                  <a:lnTo>
                    <a:pt x="903" y="383"/>
                  </a:lnTo>
                  <a:lnTo>
                    <a:pt x="898" y="362"/>
                  </a:lnTo>
                  <a:lnTo>
                    <a:pt x="895" y="342"/>
                  </a:lnTo>
                  <a:lnTo>
                    <a:pt x="889" y="321"/>
                  </a:lnTo>
                  <a:lnTo>
                    <a:pt x="881" y="301"/>
                  </a:lnTo>
                  <a:lnTo>
                    <a:pt x="874" y="281"/>
                  </a:lnTo>
                  <a:lnTo>
                    <a:pt x="866" y="261"/>
                  </a:lnTo>
                  <a:lnTo>
                    <a:pt x="856" y="241"/>
                  </a:lnTo>
                  <a:lnTo>
                    <a:pt x="844" y="222"/>
                  </a:lnTo>
                  <a:lnTo>
                    <a:pt x="833" y="203"/>
                  </a:lnTo>
                  <a:lnTo>
                    <a:pt x="820" y="185"/>
                  </a:lnTo>
                  <a:lnTo>
                    <a:pt x="806" y="168"/>
                  </a:lnTo>
                  <a:lnTo>
                    <a:pt x="791" y="150"/>
                  </a:lnTo>
                  <a:lnTo>
                    <a:pt x="775" y="134"/>
                  </a:lnTo>
                  <a:lnTo>
                    <a:pt x="759" y="119"/>
                  </a:lnTo>
                  <a:lnTo>
                    <a:pt x="741" y="103"/>
                  </a:lnTo>
                  <a:lnTo>
                    <a:pt x="723" y="88"/>
                  </a:lnTo>
                  <a:lnTo>
                    <a:pt x="705" y="75"/>
                  </a:lnTo>
                  <a:lnTo>
                    <a:pt x="685" y="64"/>
                  </a:lnTo>
                  <a:lnTo>
                    <a:pt x="666" y="52"/>
                  </a:lnTo>
                  <a:lnTo>
                    <a:pt x="646" y="43"/>
                  </a:lnTo>
                  <a:lnTo>
                    <a:pt x="625" y="34"/>
                  </a:lnTo>
                  <a:lnTo>
                    <a:pt x="604" y="27"/>
                  </a:lnTo>
                  <a:lnTo>
                    <a:pt x="584" y="20"/>
                  </a:lnTo>
                  <a:lnTo>
                    <a:pt x="563" y="14"/>
                  </a:lnTo>
                  <a:lnTo>
                    <a:pt x="541" y="10"/>
                  </a:lnTo>
                  <a:lnTo>
                    <a:pt x="519" y="5"/>
                  </a:lnTo>
                  <a:lnTo>
                    <a:pt x="497" y="4"/>
                  </a:lnTo>
                  <a:lnTo>
                    <a:pt x="476" y="0"/>
                  </a:lnTo>
                  <a:lnTo>
                    <a:pt x="455" y="0"/>
                  </a:lnTo>
                  <a:lnTo>
                    <a:pt x="433" y="0"/>
                  </a:lnTo>
                  <a:lnTo>
                    <a:pt x="412" y="4"/>
                  </a:lnTo>
                  <a:lnTo>
                    <a:pt x="389" y="5"/>
                  </a:lnTo>
                  <a:lnTo>
                    <a:pt x="367" y="10"/>
                  </a:lnTo>
                  <a:lnTo>
                    <a:pt x="347" y="14"/>
                  </a:lnTo>
                  <a:lnTo>
                    <a:pt x="325" y="20"/>
                  </a:lnTo>
                  <a:lnTo>
                    <a:pt x="303" y="27"/>
                  </a:lnTo>
                  <a:lnTo>
                    <a:pt x="284" y="34"/>
                  </a:lnTo>
                  <a:lnTo>
                    <a:pt x="263" y="43"/>
                  </a:lnTo>
                  <a:lnTo>
                    <a:pt x="244" y="52"/>
                  </a:lnTo>
                  <a:lnTo>
                    <a:pt x="223" y="64"/>
                  </a:lnTo>
                  <a:lnTo>
                    <a:pt x="204" y="75"/>
                  </a:lnTo>
                  <a:lnTo>
                    <a:pt x="186" y="88"/>
                  </a:lnTo>
                  <a:lnTo>
                    <a:pt x="167" y="103"/>
                  </a:lnTo>
                  <a:lnTo>
                    <a:pt x="150" y="119"/>
                  </a:lnTo>
                  <a:lnTo>
                    <a:pt x="133" y="134"/>
                  </a:lnTo>
                  <a:lnTo>
                    <a:pt x="117" y="151"/>
                  </a:lnTo>
                  <a:lnTo>
                    <a:pt x="103" y="169"/>
                  </a:lnTo>
                  <a:lnTo>
                    <a:pt x="88" y="186"/>
                  </a:lnTo>
                  <a:lnTo>
                    <a:pt x="75" y="204"/>
                  </a:lnTo>
                  <a:lnTo>
                    <a:pt x="62" y="225"/>
                  </a:lnTo>
                  <a:lnTo>
                    <a:pt x="52" y="244"/>
                  </a:lnTo>
                  <a:lnTo>
                    <a:pt x="42" y="263"/>
                  </a:lnTo>
                  <a:lnTo>
                    <a:pt x="34" y="284"/>
                  </a:lnTo>
                  <a:lnTo>
                    <a:pt x="24" y="306"/>
                  </a:lnTo>
                  <a:lnTo>
                    <a:pt x="19" y="325"/>
                  </a:lnTo>
                  <a:lnTo>
                    <a:pt x="13" y="347"/>
                  </a:lnTo>
                  <a:lnTo>
                    <a:pt x="7" y="368"/>
                  </a:lnTo>
                  <a:lnTo>
                    <a:pt x="5" y="390"/>
                  </a:lnTo>
                  <a:lnTo>
                    <a:pt x="1" y="412"/>
                  </a:lnTo>
                  <a:lnTo>
                    <a:pt x="0" y="434"/>
                  </a:lnTo>
                  <a:lnTo>
                    <a:pt x="0" y="455"/>
                  </a:lnTo>
                  <a:lnTo>
                    <a:pt x="0" y="476"/>
                  </a:lnTo>
                  <a:lnTo>
                    <a:pt x="1" y="500"/>
                  </a:lnTo>
                  <a:lnTo>
                    <a:pt x="5" y="521"/>
                  </a:lnTo>
                  <a:lnTo>
                    <a:pt x="7" y="542"/>
                  </a:lnTo>
                  <a:lnTo>
                    <a:pt x="13" y="564"/>
                  </a:lnTo>
                  <a:lnTo>
                    <a:pt x="19" y="584"/>
                  </a:lnTo>
                  <a:lnTo>
                    <a:pt x="24" y="606"/>
                  </a:lnTo>
                  <a:lnTo>
                    <a:pt x="34" y="626"/>
                  </a:lnTo>
                  <a:lnTo>
                    <a:pt x="42" y="646"/>
                  </a:lnTo>
                  <a:lnTo>
                    <a:pt x="52" y="666"/>
                  </a:lnTo>
                  <a:lnTo>
                    <a:pt x="62" y="686"/>
                  </a:lnTo>
                  <a:lnTo>
                    <a:pt x="75" y="705"/>
                  </a:lnTo>
                  <a:lnTo>
                    <a:pt x="88" y="723"/>
                  </a:lnTo>
                  <a:lnTo>
                    <a:pt x="103" y="742"/>
                  </a:lnTo>
                  <a:lnTo>
                    <a:pt x="117" y="759"/>
                  </a:lnTo>
                  <a:lnTo>
                    <a:pt x="133" y="7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2" name="Freeform 6">
              <a:extLst>
                <a:ext uri="{FF2B5EF4-FFF2-40B4-BE49-F238E27FC236}">
                  <a16:creationId xmlns:a16="http://schemas.microsoft.com/office/drawing/2014/main" id="{92AE2C4E-AF7E-3B46-82AE-1D88C2FAA33B}"/>
                </a:ext>
              </a:extLst>
            </p:cNvPr>
            <p:cNvSpPr>
              <a:spLocks/>
            </p:cNvSpPr>
            <p:nvPr userDrawn="1"/>
          </p:nvSpPr>
          <p:spPr bwMode="auto">
            <a:xfrm>
              <a:off x="43372088" y="1803401"/>
              <a:ext cx="157163" cy="158750"/>
            </a:xfrm>
            <a:custGeom>
              <a:avLst/>
              <a:gdLst>
                <a:gd name="T0" fmla="*/ 127 w 698"/>
                <a:gd name="T1" fmla="*/ 620 h 698"/>
                <a:gd name="T2" fmla="*/ 171 w 698"/>
                <a:gd name="T3" fmla="*/ 650 h 698"/>
                <a:gd name="T4" fmla="*/ 217 w 698"/>
                <a:gd name="T5" fmla="*/ 673 h 698"/>
                <a:gd name="T6" fmla="*/ 265 w 698"/>
                <a:gd name="T7" fmla="*/ 688 h 698"/>
                <a:gd name="T8" fmla="*/ 316 w 698"/>
                <a:gd name="T9" fmla="*/ 696 h 698"/>
                <a:gd name="T10" fmla="*/ 366 w 698"/>
                <a:gd name="T11" fmla="*/ 698 h 698"/>
                <a:gd name="T12" fmla="*/ 415 w 698"/>
                <a:gd name="T13" fmla="*/ 692 h 698"/>
                <a:gd name="T14" fmla="*/ 464 w 698"/>
                <a:gd name="T15" fmla="*/ 679 h 698"/>
                <a:gd name="T16" fmla="*/ 511 w 698"/>
                <a:gd name="T17" fmla="*/ 660 h 698"/>
                <a:gd name="T18" fmla="*/ 556 w 698"/>
                <a:gd name="T19" fmla="*/ 631 h 698"/>
                <a:gd name="T20" fmla="*/ 596 w 698"/>
                <a:gd name="T21" fmla="*/ 596 h 698"/>
                <a:gd name="T22" fmla="*/ 631 w 698"/>
                <a:gd name="T23" fmla="*/ 556 h 698"/>
                <a:gd name="T24" fmla="*/ 659 w 698"/>
                <a:gd name="T25" fmla="*/ 511 h 698"/>
                <a:gd name="T26" fmla="*/ 678 w 698"/>
                <a:gd name="T27" fmla="*/ 465 h 698"/>
                <a:gd name="T28" fmla="*/ 692 w 698"/>
                <a:gd name="T29" fmla="*/ 416 h 698"/>
                <a:gd name="T30" fmla="*/ 698 w 698"/>
                <a:gd name="T31" fmla="*/ 366 h 698"/>
                <a:gd name="T32" fmla="*/ 697 w 698"/>
                <a:gd name="T33" fmla="*/ 316 h 698"/>
                <a:gd name="T34" fmla="*/ 689 w 698"/>
                <a:gd name="T35" fmla="*/ 265 h 698"/>
                <a:gd name="T36" fmla="*/ 672 w 698"/>
                <a:gd name="T37" fmla="*/ 218 h 698"/>
                <a:gd name="T38" fmla="*/ 649 w 698"/>
                <a:gd name="T39" fmla="*/ 172 h 698"/>
                <a:gd name="T40" fmla="*/ 620 w 698"/>
                <a:gd name="T41" fmla="*/ 129 h 698"/>
                <a:gd name="T42" fmla="*/ 584 w 698"/>
                <a:gd name="T43" fmla="*/ 90 h 698"/>
                <a:gd name="T44" fmla="*/ 542 w 698"/>
                <a:gd name="T45" fmla="*/ 58 h 698"/>
                <a:gd name="T46" fmla="*/ 496 w 698"/>
                <a:gd name="T47" fmla="*/ 32 h 698"/>
                <a:gd name="T48" fmla="*/ 448 w 698"/>
                <a:gd name="T49" fmla="*/ 14 h 698"/>
                <a:gd name="T50" fmla="*/ 399 w 698"/>
                <a:gd name="T51" fmla="*/ 3 h 698"/>
                <a:gd name="T52" fmla="*/ 348 w 698"/>
                <a:gd name="T53" fmla="*/ 0 h 698"/>
                <a:gd name="T54" fmla="*/ 299 w 698"/>
                <a:gd name="T55" fmla="*/ 3 h 698"/>
                <a:gd name="T56" fmla="*/ 249 w 698"/>
                <a:gd name="T57" fmla="*/ 14 h 698"/>
                <a:gd name="T58" fmla="*/ 201 w 698"/>
                <a:gd name="T59" fmla="*/ 31 h 698"/>
                <a:gd name="T60" fmla="*/ 156 w 698"/>
                <a:gd name="T61" fmla="*/ 58 h 698"/>
                <a:gd name="T62" fmla="*/ 114 w 698"/>
                <a:gd name="T63" fmla="*/ 90 h 698"/>
                <a:gd name="T64" fmla="*/ 77 w 698"/>
                <a:gd name="T65" fmla="*/ 129 h 698"/>
                <a:gd name="T66" fmla="*/ 47 w 698"/>
                <a:gd name="T67" fmla="*/ 172 h 698"/>
                <a:gd name="T68" fmla="*/ 24 w 698"/>
                <a:gd name="T69" fmla="*/ 218 h 698"/>
                <a:gd name="T70" fmla="*/ 9 w 698"/>
                <a:gd name="T71" fmla="*/ 265 h 698"/>
                <a:gd name="T72" fmla="*/ 1 w 698"/>
                <a:gd name="T73" fmla="*/ 316 h 698"/>
                <a:gd name="T74" fmla="*/ 0 w 698"/>
                <a:gd name="T75" fmla="*/ 366 h 698"/>
                <a:gd name="T76" fmla="*/ 6 w 698"/>
                <a:gd name="T77" fmla="*/ 416 h 698"/>
                <a:gd name="T78" fmla="*/ 19 w 698"/>
                <a:gd name="T79" fmla="*/ 465 h 698"/>
                <a:gd name="T80" fmla="*/ 38 w 698"/>
                <a:gd name="T81" fmla="*/ 511 h 698"/>
                <a:gd name="T82" fmla="*/ 67 w 698"/>
                <a:gd name="T83" fmla="*/ 556 h 698"/>
                <a:gd name="T84" fmla="*/ 102 w 698"/>
                <a:gd name="T85" fmla="*/ 596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98" h="698">
                  <a:moveTo>
                    <a:pt x="102" y="596"/>
                  </a:moveTo>
                  <a:lnTo>
                    <a:pt x="114" y="609"/>
                  </a:lnTo>
                  <a:lnTo>
                    <a:pt x="127" y="620"/>
                  </a:lnTo>
                  <a:lnTo>
                    <a:pt x="142" y="631"/>
                  </a:lnTo>
                  <a:lnTo>
                    <a:pt x="156" y="641"/>
                  </a:lnTo>
                  <a:lnTo>
                    <a:pt x="171" y="650"/>
                  </a:lnTo>
                  <a:lnTo>
                    <a:pt x="187" y="660"/>
                  </a:lnTo>
                  <a:lnTo>
                    <a:pt x="201" y="667"/>
                  </a:lnTo>
                  <a:lnTo>
                    <a:pt x="217" y="673"/>
                  </a:lnTo>
                  <a:lnTo>
                    <a:pt x="232" y="679"/>
                  </a:lnTo>
                  <a:lnTo>
                    <a:pt x="249" y="684"/>
                  </a:lnTo>
                  <a:lnTo>
                    <a:pt x="265" y="688"/>
                  </a:lnTo>
                  <a:lnTo>
                    <a:pt x="281" y="692"/>
                  </a:lnTo>
                  <a:lnTo>
                    <a:pt x="299" y="695"/>
                  </a:lnTo>
                  <a:lnTo>
                    <a:pt x="316" y="696"/>
                  </a:lnTo>
                  <a:lnTo>
                    <a:pt x="332" y="698"/>
                  </a:lnTo>
                  <a:lnTo>
                    <a:pt x="348" y="698"/>
                  </a:lnTo>
                  <a:lnTo>
                    <a:pt x="366" y="698"/>
                  </a:lnTo>
                  <a:lnTo>
                    <a:pt x="382" y="696"/>
                  </a:lnTo>
                  <a:lnTo>
                    <a:pt x="399" y="695"/>
                  </a:lnTo>
                  <a:lnTo>
                    <a:pt x="415" y="692"/>
                  </a:lnTo>
                  <a:lnTo>
                    <a:pt x="433" y="688"/>
                  </a:lnTo>
                  <a:lnTo>
                    <a:pt x="448" y="684"/>
                  </a:lnTo>
                  <a:lnTo>
                    <a:pt x="464" y="679"/>
                  </a:lnTo>
                  <a:lnTo>
                    <a:pt x="480" y="673"/>
                  </a:lnTo>
                  <a:lnTo>
                    <a:pt x="496" y="667"/>
                  </a:lnTo>
                  <a:lnTo>
                    <a:pt x="511" y="660"/>
                  </a:lnTo>
                  <a:lnTo>
                    <a:pt x="526" y="650"/>
                  </a:lnTo>
                  <a:lnTo>
                    <a:pt x="542" y="641"/>
                  </a:lnTo>
                  <a:lnTo>
                    <a:pt x="556" y="631"/>
                  </a:lnTo>
                  <a:lnTo>
                    <a:pt x="569" y="620"/>
                  </a:lnTo>
                  <a:lnTo>
                    <a:pt x="584" y="609"/>
                  </a:lnTo>
                  <a:lnTo>
                    <a:pt x="596" y="596"/>
                  </a:lnTo>
                  <a:lnTo>
                    <a:pt x="609" y="584"/>
                  </a:lnTo>
                  <a:lnTo>
                    <a:pt x="620" y="570"/>
                  </a:lnTo>
                  <a:lnTo>
                    <a:pt x="631" y="556"/>
                  </a:lnTo>
                  <a:lnTo>
                    <a:pt x="641" y="542"/>
                  </a:lnTo>
                  <a:lnTo>
                    <a:pt x="649" y="527"/>
                  </a:lnTo>
                  <a:lnTo>
                    <a:pt x="659" y="511"/>
                  </a:lnTo>
                  <a:lnTo>
                    <a:pt x="667" y="497"/>
                  </a:lnTo>
                  <a:lnTo>
                    <a:pt x="672" y="481"/>
                  </a:lnTo>
                  <a:lnTo>
                    <a:pt x="678" y="465"/>
                  </a:lnTo>
                  <a:lnTo>
                    <a:pt x="684" y="449"/>
                  </a:lnTo>
                  <a:lnTo>
                    <a:pt x="689" y="432"/>
                  </a:lnTo>
                  <a:lnTo>
                    <a:pt x="692" y="416"/>
                  </a:lnTo>
                  <a:lnTo>
                    <a:pt x="695" y="399"/>
                  </a:lnTo>
                  <a:lnTo>
                    <a:pt x="697" y="383"/>
                  </a:lnTo>
                  <a:lnTo>
                    <a:pt x="698" y="366"/>
                  </a:lnTo>
                  <a:lnTo>
                    <a:pt x="698" y="349"/>
                  </a:lnTo>
                  <a:lnTo>
                    <a:pt x="698" y="333"/>
                  </a:lnTo>
                  <a:lnTo>
                    <a:pt x="697" y="316"/>
                  </a:lnTo>
                  <a:lnTo>
                    <a:pt x="695" y="299"/>
                  </a:lnTo>
                  <a:lnTo>
                    <a:pt x="692" y="283"/>
                  </a:lnTo>
                  <a:lnTo>
                    <a:pt x="689" y="265"/>
                  </a:lnTo>
                  <a:lnTo>
                    <a:pt x="684" y="250"/>
                  </a:lnTo>
                  <a:lnTo>
                    <a:pt x="678" y="234"/>
                  </a:lnTo>
                  <a:lnTo>
                    <a:pt x="672" y="218"/>
                  </a:lnTo>
                  <a:lnTo>
                    <a:pt x="667" y="202"/>
                  </a:lnTo>
                  <a:lnTo>
                    <a:pt x="659" y="187"/>
                  </a:lnTo>
                  <a:lnTo>
                    <a:pt x="649" y="172"/>
                  </a:lnTo>
                  <a:lnTo>
                    <a:pt x="641" y="157"/>
                  </a:lnTo>
                  <a:lnTo>
                    <a:pt x="631" y="142"/>
                  </a:lnTo>
                  <a:lnTo>
                    <a:pt x="620" y="129"/>
                  </a:lnTo>
                  <a:lnTo>
                    <a:pt x="608" y="114"/>
                  </a:lnTo>
                  <a:lnTo>
                    <a:pt x="596" y="102"/>
                  </a:lnTo>
                  <a:lnTo>
                    <a:pt x="584" y="90"/>
                  </a:lnTo>
                  <a:lnTo>
                    <a:pt x="569" y="79"/>
                  </a:lnTo>
                  <a:lnTo>
                    <a:pt x="556" y="67"/>
                  </a:lnTo>
                  <a:lnTo>
                    <a:pt x="542" y="58"/>
                  </a:lnTo>
                  <a:lnTo>
                    <a:pt x="526" y="49"/>
                  </a:lnTo>
                  <a:lnTo>
                    <a:pt x="511" y="41"/>
                  </a:lnTo>
                  <a:lnTo>
                    <a:pt x="496" y="32"/>
                  </a:lnTo>
                  <a:lnTo>
                    <a:pt x="480" y="26"/>
                  </a:lnTo>
                  <a:lnTo>
                    <a:pt x="464" y="20"/>
                  </a:lnTo>
                  <a:lnTo>
                    <a:pt x="448" y="14"/>
                  </a:lnTo>
                  <a:lnTo>
                    <a:pt x="433" y="9"/>
                  </a:lnTo>
                  <a:lnTo>
                    <a:pt x="415" y="6"/>
                  </a:lnTo>
                  <a:lnTo>
                    <a:pt x="399" y="3"/>
                  </a:lnTo>
                  <a:lnTo>
                    <a:pt x="382" y="1"/>
                  </a:lnTo>
                  <a:lnTo>
                    <a:pt x="366" y="0"/>
                  </a:lnTo>
                  <a:lnTo>
                    <a:pt x="348" y="0"/>
                  </a:lnTo>
                  <a:lnTo>
                    <a:pt x="332" y="0"/>
                  </a:lnTo>
                  <a:lnTo>
                    <a:pt x="316" y="1"/>
                  </a:lnTo>
                  <a:lnTo>
                    <a:pt x="299" y="3"/>
                  </a:lnTo>
                  <a:lnTo>
                    <a:pt x="281" y="6"/>
                  </a:lnTo>
                  <a:lnTo>
                    <a:pt x="265" y="9"/>
                  </a:lnTo>
                  <a:lnTo>
                    <a:pt x="249" y="14"/>
                  </a:lnTo>
                  <a:lnTo>
                    <a:pt x="232" y="20"/>
                  </a:lnTo>
                  <a:lnTo>
                    <a:pt x="217" y="26"/>
                  </a:lnTo>
                  <a:lnTo>
                    <a:pt x="201" y="31"/>
                  </a:lnTo>
                  <a:lnTo>
                    <a:pt x="187" y="41"/>
                  </a:lnTo>
                  <a:lnTo>
                    <a:pt x="171" y="49"/>
                  </a:lnTo>
                  <a:lnTo>
                    <a:pt x="156" y="58"/>
                  </a:lnTo>
                  <a:lnTo>
                    <a:pt x="142" y="67"/>
                  </a:lnTo>
                  <a:lnTo>
                    <a:pt x="127" y="77"/>
                  </a:lnTo>
                  <a:lnTo>
                    <a:pt x="114" y="90"/>
                  </a:lnTo>
                  <a:lnTo>
                    <a:pt x="102" y="102"/>
                  </a:lnTo>
                  <a:lnTo>
                    <a:pt x="89" y="114"/>
                  </a:lnTo>
                  <a:lnTo>
                    <a:pt x="77" y="129"/>
                  </a:lnTo>
                  <a:lnTo>
                    <a:pt x="67" y="142"/>
                  </a:lnTo>
                  <a:lnTo>
                    <a:pt x="57" y="157"/>
                  </a:lnTo>
                  <a:lnTo>
                    <a:pt x="47" y="172"/>
                  </a:lnTo>
                  <a:lnTo>
                    <a:pt x="38" y="187"/>
                  </a:lnTo>
                  <a:lnTo>
                    <a:pt x="31" y="202"/>
                  </a:lnTo>
                  <a:lnTo>
                    <a:pt x="24" y="218"/>
                  </a:lnTo>
                  <a:lnTo>
                    <a:pt x="19" y="234"/>
                  </a:lnTo>
                  <a:lnTo>
                    <a:pt x="14" y="250"/>
                  </a:lnTo>
                  <a:lnTo>
                    <a:pt x="9" y="265"/>
                  </a:lnTo>
                  <a:lnTo>
                    <a:pt x="6" y="283"/>
                  </a:lnTo>
                  <a:lnTo>
                    <a:pt x="2" y="299"/>
                  </a:lnTo>
                  <a:lnTo>
                    <a:pt x="1" y="316"/>
                  </a:lnTo>
                  <a:lnTo>
                    <a:pt x="0" y="333"/>
                  </a:lnTo>
                  <a:lnTo>
                    <a:pt x="0" y="349"/>
                  </a:lnTo>
                  <a:lnTo>
                    <a:pt x="0" y="366"/>
                  </a:lnTo>
                  <a:lnTo>
                    <a:pt x="1" y="383"/>
                  </a:lnTo>
                  <a:lnTo>
                    <a:pt x="2" y="399"/>
                  </a:lnTo>
                  <a:lnTo>
                    <a:pt x="6" y="416"/>
                  </a:lnTo>
                  <a:lnTo>
                    <a:pt x="9" y="432"/>
                  </a:lnTo>
                  <a:lnTo>
                    <a:pt x="14" y="449"/>
                  </a:lnTo>
                  <a:lnTo>
                    <a:pt x="19" y="465"/>
                  </a:lnTo>
                  <a:lnTo>
                    <a:pt x="24" y="481"/>
                  </a:lnTo>
                  <a:lnTo>
                    <a:pt x="31" y="497"/>
                  </a:lnTo>
                  <a:lnTo>
                    <a:pt x="38" y="511"/>
                  </a:lnTo>
                  <a:lnTo>
                    <a:pt x="47" y="527"/>
                  </a:lnTo>
                  <a:lnTo>
                    <a:pt x="57" y="542"/>
                  </a:lnTo>
                  <a:lnTo>
                    <a:pt x="67" y="556"/>
                  </a:lnTo>
                  <a:lnTo>
                    <a:pt x="77" y="570"/>
                  </a:lnTo>
                  <a:lnTo>
                    <a:pt x="89" y="584"/>
                  </a:lnTo>
                  <a:lnTo>
                    <a:pt x="102" y="5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3" name="Freeform 7">
              <a:extLst>
                <a:ext uri="{FF2B5EF4-FFF2-40B4-BE49-F238E27FC236}">
                  <a16:creationId xmlns:a16="http://schemas.microsoft.com/office/drawing/2014/main" id="{8B0CBA61-1DDC-9045-8FFE-33816FDB3A4C}"/>
                </a:ext>
              </a:extLst>
            </p:cNvPr>
            <p:cNvSpPr>
              <a:spLocks/>
            </p:cNvSpPr>
            <p:nvPr userDrawn="1"/>
          </p:nvSpPr>
          <p:spPr bwMode="auto">
            <a:xfrm>
              <a:off x="43372088" y="1425576"/>
              <a:ext cx="158750" cy="157163"/>
            </a:xfrm>
            <a:custGeom>
              <a:avLst/>
              <a:gdLst>
                <a:gd name="T0" fmla="*/ 129 w 700"/>
                <a:gd name="T1" fmla="*/ 621 h 698"/>
                <a:gd name="T2" fmla="*/ 172 w 700"/>
                <a:gd name="T3" fmla="*/ 651 h 698"/>
                <a:gd name="T4" fmla="*/ 218 w 700"/>
                <a:gd name="T5" fmla="*/ 673 h 698"/>
                <a:gd name="T6" fmla="*/ 266 w 700"/>
                <a:gd name="T7" fmla="*/ 688 h 698"/>
                <a:gd name="T8" fmla="*/ 316 w 700"/>
                <a:gd name="T9" fmla="*/ 697 h 698"/>
                <a:gd name="T10" fmla="*/ 366 w 700"/>
                <a:gd name="T11" fmla="*/ 698 h 698"/>
                <a:gd name="T12" fmla="*/ 416 w 700"/>
                <a:gd name="T13" fmla="*/ 693 h 698"/>
                <a:gd name="T14" fmla="*/ 465 w 700"/>
                <a:gd name="T15" fmla="*/ 680 h 698"/>
                <a:gd name="T16" fmla="*/ 513 w 700"/>
                <a:gd name="T17" fmla="*/ 658 h 698"/>
                <a:gd name="T18" fmla="*/ 556 w 700"/>
                <a:gd name="T19" fmla="*/ 630 h 698"/>
                <a:gd name="T20" fmla="*/ 597 w 700"/>
                <a:gd name="T21" fmla="*/ 596 h 698"/>
                <a:gd name="T22" fmla="*/ 632 w 700"/>
                <a:gd name="T23" fmla="*/ 556 h 698"/>
                <a:gd name="T24" fmla="*/ 660 w 700"/>
                <a:gd name="T25" fmla="*/ 512 h 698"/>
                <a:gd name="T26" fmla="*/ 679 w 700"/>
                <a:gd name="T27" fmla="*/ 464 h 698"/>
                <a:gd name="T28" fmla="*/ 692 w 700"/>
                <a:gd name="T29" fmla="*/ 415 h 698"/>
                <a:gd name="T30" fmla="*/ 698 w 700"/>
                <a:gd name="T31" fmla="*/ 366 h 698"/>
                <a:gd name="T32" fmla="*/ 698 w 700"/>
                <a:gd name="T33" fmla="*/ 316 h 698"/>
                <a:gd name="T34" fmla="*/ 690 w 700"/>
                <a:gd name="T35" fmla="*/ 266 h 698"/>
                <a:gd name="T36" fmla="*/ 674 w 700"/>
                <a:gd name="T37" fmla="*/ 219 h 698"/>
                <a:gd name="T38" fmla="*/ 650 w 700"/>
                <a:gd name="T39" fmla="*/ 171 h 698"/>
                <a:gd name="T40" fmla="*/ 620 w 700"/>
                <a:gd name="T41" fmla="*/ 129 h 698"/>
                <a:gd name="T42" fmla="*/ 584 w 700"/>
                <a:gd name="T43" fmla="*/ 90 h 698"/>
                <a:gd name="T44" fmla="*/ 542 w 700"/>
                <a:gd name="T45" fmla="*/ 57 h 698"/>
                <a:gd name="T46" fmla="*/ 497 w 700"/>
                <a:gd name="T47" fmla="*/ 32 h 698"/>
                <a:gd name="T48" fmla="*/ 450 w 700"/>
                <a:gd name="T49" fmla="*/ 15 h 698"/>
                <a:gd name="T50" fmla="*/ 399 w 700"/>
                <a:gd name="T51" fmla="*/ 3 h 698"/>
                <a:gd name="T52" fmla="*/ 348 w 700"/>
                <a:gd name="T53" fmla="*/ 0 h 698"/>
                <a:gd name="T54" fmla="*/ 300 w 700"/>
                <a:gd name="T55" fmla="*/ 3 h 698"/>
                <a:gd name="T56" fmla="*/ 249 w 700"/>
                <a:gd name="T57" fmla="*/ 15 h 698"/>
                <a:gd name="T58" fmla="*/ 202 w 700"/>
                <a:gd name="T59" fmla="*/ 32 h 698"/>
                <a:gd name="T60" fmla="*/ 158 w 700"/>
                <a:gd name="T61" fmla="*/ 57 h 698"/>
                <a:gd name="T62" fmla="*/ 117 w 700"/>
                <a:gd name="T63" fmla="*/ 90 h 698"/>
                <a:gd name="T64" fmla="*/ 79 w 700"/>
                <a:gd name="T65" fmla="*/ 128 h 698"/>
                <a:gd name="T66" fmla="*/ 49 w 700"/>
                <a:gd name="T67" fmla="*/ 171 h 698"/>
                <a:gd name="T68" fmla="*/ 25 w 700"/>
                <a:gd name="T69" fmla="*/ 216 h 698"/>
                <a:gd name="T70" fmla="*/ 9 w 700"/>
                <a:gd name="T71" fmla="*/ 266 h 698"/>
                <a:gd name="T72" fmla="*/ 1 w 700"/>
                <a:gd name="T73" fmla="*/ 316 h 698"/>
                <a:gd name="T74" fmla="*/ 1 w 700"/>
                <a:gd name="T75" fmla="*/ 366 h 698"/>
                <a:gd name="T76" fmla="*/ 7 w 700"/>
                <a:gd name="T77" fmla="*/ 415 h 698"/>
                <a:gd name="T78" fmla="*/ 20 w 700"/>
                <a:gd name="T79" fmla="*/ 464 h 698"/>
                <a:gd name="T80" fmla="*/ 39 w 700"/>
                <a:gd name="T81" fmla="*/ 512 h 698"/>
                <a:gd name="T82" fmla="*/ 67 w 700"/>
                <a:gd name="T83" fmla="*/ 556 h 698"/>
                <a:gd name="T84" fmla="*/ 103 w 700"/>
                <a:gd name="T85" fmla="*/ 596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00" h="698">
                  <a:moveTo>
                    <a:pt x="103" y="596"/>
                  </a:moveTo>
                  <a:lnTo>
                    <a:pt x="117" y="610"/>
                  </a:lnTo>
                  <a:lnTo>
                    <a:pt x="129" y="621"/>
                  </a:lnTo>
                  <a:lnTo>
                    <a:pt x="143" y="630"/>
                  </a:lnTo>
                  <a:lnTo>
                    <a:pt x="158" y="641"/>
                  </a:lnTo>
                  <a:lnTo>
                    <a:pt x="172" y="651"/>
                  </a:lnTo>
                  <a:lnTo>
                    <a:pt x="187" y="658"/>
                  </a:lnTo>
                  <a:lnTo>
                    <a:pt x="202" y="667"/>
                  </a:lnTo>
                  <a:lnTo>
                    <a:pt x="218" y="673"/>
                  </a:lnTo>
                  <a:lnTo>
                    <a:pt x="234" y="680"/>
                  </a:lnTo>
                  <a:lnTo>
                    <a:pt x="249" y="683"/>
                  </a:lnTo>
                  <a:lnTo>
                    <a:pt x="266" y="688"/>
                  </a:lnTo>
                  <a:lnTo>
                    <a:pt x="283" y="693"/>
                  </a:lnTo>
                  <a:lnTo>
                    <a:pt x="300" y="695"/>
                  </a:lnTo>
                  <a:lnTo>
                    <a:pt x="316" y="697"/>
                  </a:lnTo>
                  <a:lnTo>
                    <a:pt x="333" y="698"/>
                  </a:lnTo>
                  <a:lnTo>
                    <a:pt x="348" y="698"/>
                  </a:lnTo>
                  <a:lnTo>
                    <a:pt x="366" y="698"/>
                  </a:lnTo>
                  <a:lnTo>
                    <a:pt x="383" y="697"/>
                  </a:lnTo>
                  <a:lnTo>
                    <a:pt x="399" y="695"/>
                  </a:lnTo>
                  <a:lnTo>
                    <a:pt x="416" y="693"/>
                  </a:lnTo>
                  <a:lnTo>
                    <a:pt x="433" y="688"/>
                  </a:lnTo>
                  <a:lnTo>
                    <a:pt x="450" y="683"/>
                  </a:lnTo>
                  <a:lnTo>
                    <a:pt x="465" y="680"/>
                  </a:lnTo>
                  <a:lnTo>
                    <a:pt x="481" y="673"/>
                  </a:lnTo>
                  <a:lnTo>
                    <a:pt x="497" y="667"/>
                  </a:lnTo>
                  <a:lnTo>
                    <a:pt x="513" y="658"/>
                  </a:lnTo>
                  <a:lnTo>
                    <a:pt x="527" y="651"/>
                  </a:lnTo>
                  <a:lnTo>
                    <a:pt x="542" y="641"/>
                  </a:lnTo>
                  <a:lnTo>
                    <a:pt x="556" y="630"/>
                  </a:lnTo>
                  <a:lnTo>
                    <a:pt x="570" y="621"/>
                  </a:lnTo>
                  <a:lnTo>
                    <a:pt x="584" y="610"/>
                  </a:lnTo>
                  <a:lnTo>
                    <a:pt x="597" y="596"/>
                  </a:lnTo>
                  <a:lnTo>
                    <a:pt x="609" y="583"/>
                  </a:lnTo>
                  <a:lnTo>
                    <a:pt x="620" y="570"/>
                  </a:lnTo>
                  <a:lnTo>
                    <a:pt x="632" y="556"/>
                  </a:lnTo>
                  <a:lnTo>
                    <a:pt x="642" y="541"/>
                  </a:lnTo>
                  <a:lnTo>
                    <a:pt x="650" y="528"/>
                  </a:lnTo>
                  <a:lnTo>
                    <a:pt x="660" y="512"/>
                  </a:lnTo>
                  <a:lnTo>
                    <a:pt x="667" y="495"/>
                  </a:lnTo>
                  <a:lnTo>
                    <a:pt x="674" y="482"/>
                  </a:lnTo>
                  <a:lnTo>
                    <a:pt x="679" y="464"/>
                  </a:lnTo>
                  <a:lnTo>
                    <a:pt x="685" y="448"/>
                  </a:lnTo>
                  <a:lnTo>
                    <a:pt x="690" y="432"/>
                  </a:lnTo>
                  <a:lnTo>
                    <a:pt x="692" y="415"/>
                  </a:lnTo>
                  <a:lnTo>
                    <a:pt x="695" y="400"/>
                  </a:lnTo>
                  <a:lnTo>
                    <a:pt x="698" y="382"/>
                  </a:lnTo>
                  <a:lnTo>
                    <a:pt x="698" y="366"/>
                  </a:lnTo>
                  <a:lnTo>
                    <a:pt x="700" y="349"/>
                  </a:lnTo>
                  <a:lnTo>
                    <a:pt x="698" y="332"/>
                  </a:lnTo>
                  <a:lnTo>
                    <a:pt x="698" y="316"/>
                  </a:lnTo>
                  <a:lnTo>
                    <a:pt x="695" y="298"/>
                  </a:lnTo>
                  <a:lnTo>
                    <a:pt x="692" y="283"/>
                  </a:lnTo>
                  <a:lnTo>
                    <a:pt x="690" y="266"/>
                  </a:lnTo>
                  <a:lnTo>
                    <a:pt x="685" y="250"/>
                  </a:lnTo>
                  <a:lnTo>
                    <a:pt x="679" y="234"/>
                  </a:lnTo>
                  <a:lnTo>
                    <a:pt x="674" y="219"/>
                  </a:lnTo>
                  <a:lnTo>
                    <a:pt x="667" y="203"/>
                  </a:lnTo>
                  <a:lnTo>
                    <a:pt x="660" y="186"/>
                  </a:lnTo>
                  <a:lnTo>
                    <a:pt x="650" y="171"/>
                  </a:lnTo>
                  <a:lnTo>
                    <a:pt x="642" y="156"/>
                  </a:lnTo>
                  <a:lnTo>
                    <a:pt x="632" y="143"/>
                  </a:lnTo>
                  <a:lnTo>
                    <a:pt x="620" y="129"/>
                  </a:lnTo>
                  <a:lnTo>
                    <a:pt x="609" y="115"/>
                  </a:lnTo>
                  <a:lnTo>
                    <a:pt x="596" y="102"/>
                  </a:lnTo>
                  <a:lnTo>
                    <a:pt x="584" y="90"/>
                  </a:lnTo>
                  <a:lnTo>
                    <a:pt x="570" y="78"/>
                  </a:lnTo>
                  <a:lnTo>
                    <a:pt x="556" y="68"/>
                  </a:lnTo>
                  <a:lnTo>
                    <a:pt x="542" y="57"/>
                  </a:lnTo>
                  <a:lnTo>
                    <a:pt x="527" y="49"/>
                  </a:lnTo>
                  <a:lnTo>
                    <a:pt x="513" y="40"/>
                  </a:lnTo>
                  <a:lnTo>
                    <a:pt x="497" y="32"/>
                  </a:lnTo>
                  <a:lnTo>
                    <a:pt x="481" y="26"/>
                  </a:lnTo>
                  <a:lnTo>
                    <a:pt x="465" y="18"/>
                  </a:lnTo>
                  <a:lnTo>
                    <a:pt x="450" y="15"/>
                  </a:lnTo>
                  <a:lnTo>
                    <a:pt x="433" y="10"/>
                  </a:lnTo>
                  <a:lnTo>
                    <a:pt x="416" y="5"/>
                  </a:lnTo>
                  <a:lnTo>
                    <a:pt x="399" y="3"/>
                  </a:lnTo>
                  <a:lnTo>
                    <a:pt x="383" y="2"/>
                  </a:lnTo>
                  <a:lnTo>
                    <a:pt x="366" y="0"/>
                  </a:lnTo>
                  <a:lnTo>
                    <a:pt x="348" y="0"/>
                  </a:lnTo>
                  <a:lnTo>
                    <a:pt x="333" y="0"/>
                  </a:lnTo>
                  <a:lnTo>
                    <a:pt x="316" y="2"/>
                  </a:lnTo>
                  <a:lnTo>
                    <a:pt x="300" y="3"/>
                  </a:lnTo>
                  <a:lnTo>
                    <a:pt x="283" y="5"/>
                  </a:lnTo>
                  <a:lnTo>
                    <a:pt x="266" y="10"/>
                  </a:lnTo>
                  <a:lnTo>
                    <a:pt x="249" y="15"/>
                  </a:lnTo>
                  <a:lnTo>
                    <a:pt x="234" y="18"/>
                  </a:lnTo>
                  <a:lnTo>
                    <a:pt x="218" y="26"/>
                  </a:lnTo>
                  <a:lnTo>
                    <a:pt x="202" y="32"/>
                  </a:lnTo>
                  <a:lnTo>
                    <a:pt x="187" y="40"/>
                  </a:lnTo>
                  <a:lnTo>
                    <a:pt x="172" y="47"/>
                  </a:lnTo>
                  <a:lnTo>
                    <a:pt x="158" y="57"/>
                  </a:lnTo>
                  <a:lnTo>
                    <a:pt x="143" y="68"/>
                  </a:lnTo>
                  <a:lnTo>
                    <a:pt x="129" y="78"/>
                  </a:lnTo>
                  <a:lnTo>
                    <a:pt x="117" y="90"/>
                  </a:lnTo>
                  <a:lnTo>
                    <a:pt x="103" y="102"/>
                  </a:lnTo>
                  <a:lnTo>
                    <a:pt x="90" y="115"/>
                  </a:lnTo>
                  <a:lnTo>
                    <a:pt x="79" y="128"/>
                  </a:lnTo>
                  <a:lnTo>
                    <a:pt x="67" y="143"/>
                  </a:lnTo>
                  <a:lnTo>
                    <a:pt x="57" y="156"/>
                  </a:lnTo>
                  <a:lnTo>
                    <a:pt x="49" y="171"/>
                  </a:lnTo>
                  <a:lnTo>
                    <a:pt x="39" y="186"/>
                  </a:lnTo>
                  <a:lnTo>
                    <a:pt x="32" y="203"/>
                  </a:lnTo>
                  <a:lnTo>
                    <a:pt x="25" y="216"/>
                  </a:lnTo>
                  <a:lnTo>
                    <a:pt x="20" y="234"/>
                  </a:lnTo>
                  <a:lnTo>
                    <a:pt x="14" y="250"/>
                  </a:lnTo>
                  <a:lnTo>
                    <a:pt x="9" y="266"/>
                  </a:lnTo>
                  <a:lnTo>
                    <a:pt x="7" y="283"/>
                  </a:lnTo>
                  <a:lnTo>
                    <a:pt x="4" y="298"/>
                  </a:lnTo>
                  <a:lnTo>
                    <a:pt x="1" y="316"/>
                  </a:lnTo>
                  <a:lnTo>
                    <a:pt x="1" y="332"/>
                  </a:lnTo>
                  <a:lnTo>
                    <a:pt x="0" y="349"/>
                  </a:lnTo>
                  <a:lnTo>
                    <a:pt x="1" y="366"/>
                  </a:lnTo>
                  <a:lnTo>
                    <a:pt x="1" y="382"/>
                  </a:lnTo>
                  <a:lnTo>
                    <a:pt x="4" y="400"/>
                  </a:lnTo>
                  <a:lnTo>
                    <a:pt x="7" y="415"/>
                  </a:lnTo>
                  <a:lnTo>
                    <a:pt x="9" y="432"/>
                  </a:lnTo>
                  <a:lnTo>
                    <a:pt x="14" y="448"/>
                  </a:lnTo>
                  <a:lnTo>
                    <a:pt x="20" y="464"/>
                  </a:lnTo>
                  <a:lnTo>
                    <a:pt x="25" y="482"/>
                  </a:lnTo>
                  <a:lnTo>
                    <a:pt x="32" y="495"/>
                  </a:lnTo>
                  <a:lnTo>
                    <a:pt x="39" y="512"/>
                  </a:lnTo>
                  <a:lnTo>
                    <a:pt x="49" y="528"/>
                  </a:lnTo>
                  <a:lnTo>
                    <a:pt x="57" y="541"/>
                  </a:lnTo>
                  <a:lnTo>
                    <a:pt x="67" y="556"/>
                  </a:lnTo>
                  <a:lnTo>
                    <a:pt x="79" y="570"/>
                  </a:lnTo>
                  <a:lnTo>
                    <a:pt x="90" y="583"/>
                  </a:lnTo>
                  <a:lnTo>
                    <a:pt x="103" y="5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4" name="Freeform 8">
              <a:extLst>
                <a:ext uri="{FF2B5EF4-FFF2-40B4-BE49-F238E27FC236}">
                  <a16:creationId xmlns:a16="http://schemas.microsoft.com/office/drawing/2014/main" id="{59D8084D-53FB-2447-AD0B-DCC4B255FC36}"/>
                </a:ext>
              </a:extLst>
            </p:cNvPr>
            <p:cNvSpPr>
              <a:spLocks/>
            </p:cNvSpPr>
            <p:nvPr userDrawn="1"/>
          </p:nvSpPr>
          <p:spPr bwMode="auto">
            <a:xfrm>
              <a:off x="43200638" y="2011363"/>
              <a:ext cx="120650" cy="122238"/>
            </a:xfrm>
            <a:custGeom>
              <a:avLst/>
              <a:gdLst>
                <a:gd name="T0" fmla="*/ 99 w 537"/>
                <a:gd name="T1" fmla="*/ 477 h 537"/>
                <a:gd name="T2" fmla="*/ 143 w 537"/>
                <a:gd name="T3" fmla="*/ 507 h 537"/>
                <a:gd name="T4" fmla="*/ 192 w 537"/>
                <a:gd name="T5" fmla="*/ 525 h 537"/>
                <a:gd name="T6" fmla="*/ 242 w 537"/>
                <a:gd name="T7" fmla="*/ 536 h 537"/>
                <a:gd name="T8" fmla="*/ 294 w 537"/>
                <a:gd name="T9" fmla="*/ 536 h 537"/>
                <a:gd name="T10" fmla="*/ 344 w 537"/>
                <a:gd name="T11" fmla="*/ 525 h 537"/>
                <a:gd name="T12" fmla="*/ 393 w 537"/>
                <a:gd name="T13" fmla="*/ 507 h 537"/>
                <a:gd name="T14" fmla="*/ 438 w 537"/>
                <a:gd name="T15" fmla="*/ 477 h 537"/>
                <a:gd name="T16" fmla="*/ 477 w 537"/>
                <a:gd name="T17" fmla="*/ 438 h 537"/>
                <a:gd name="T18" fmla="*/ 507 w 537"/>
                <a:gd name="T19" fmla="*/ 393 h 537"/>
                <a:gd name="T20" fmla="*/ 525 w 537"/>
                <a:gd name="T21" fmla="*/ 344 h 537"/>
                <a:gd name="T22" fmla="*/ 536 w 537"/>
                <a:gd name="T23" fmla="*/ 294 h 537"/>
                <a:gd name="T24" fmla="*/ 536 w 537"/>
                <a:gd name="T25" fmla="*/ 242 h 537"/>
                <a:gd name="T26" fmla="*/ 525 w 537"/>
                <a:gd name="T27" fmla="*/ 192 h 537"/>
                <a:gd name="T28" fmla="*/ 507 w 537"/>
                <a:gd name="T29" fmla="*/ 143 h 537"/>
                <a:gd name="T30" fmla="*/ 477 w 537"/>
                <a:gd name="T31" fmla="*/ 99 h 537"/>
                <a:gd name="T32" fmla="*/ 438 w 537"/>
                <a:gd name="T33" fmla="*/ 60 h 537"/>
                <a:gd name="T34" fmla="*/ 393 w 537"/>
                <a:gd name="T35" fmla="*/ 30 h 537"/>
                <a:gd name="T36" fmla="*/ 344 w 537"/>
                <a:gd name="T37" fmla="*/ 11 h 537"/>
                <a:gd name="T38" fmla="*/ 294 w 537"/>
                <a:gd name="T39" fmla="*/ 1 h 537"/>
                <a:gd name="T40" fmla="*/ 242 w 537"/>
                <a:gd name="T41" fmla="*/ 1 h 537"/>
                <a:gd name="T42" fmla="*/ 192 w 537"/>
                <a:gd name="T43" fmla="*/ 11 h 537"/>
                <a:gd name="T44" fmla="*/ 143 w 537"/>
                <a:gd name="T45" fmla="*/ 30 h 537"/>
                <a:gd name="T46" fmla="*/ 99 w 537"/>
                <a:gd name="T47" fmla="*/ 60 h 537"/>
                <a:gd name="T48" fmla="*/ 60 w 537"/>
                <a:gd name="T49" fmla="*/ 99 h 537"/>
                <a:gd name="T50" fmla="*/ 30 w 537"/>
                <a:gd name="T51" fmla="*/ 143 h 537"/>
                <a:gd name="T52" fmla="*/ 11 w 537"/>
                <a:gd name="T53" fmla="*/ 192 h 537"/>
                <a:gd name="T54" fmla="*/ 1 w 537"/>
                <a:gd name="T55" fmla="*/ 242 h 537"/>
                <a:gd name="T56" fmla="*/ 1 w 537"/>
                <a:gd name="T57" fmla="*/ 294 h 537"/>
                <a:gd name="T58" fmla="*/ 11 w 537"/>
                <a:gd name="T59" fmla="*/ 344 h 537"/>
                <a:gd name="T60" fmla="*/ 30 w 537"/>
                <a:gd name="T61" fmla="*/ 393 h 537"/>
                <a:gd name="T62" fmla="*/ 60 w 537"/>
                <a:gd name="T63" fmla="*/ 43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7" h="537">
                  <a:moveTo>
                    <a:pt x="78" y="457"/>
                  </a:moveTo>
                  <a:lnTo>
                    <a:pt x="99" y="477"/>
                  </a:lnTo>
                  <a:lnTo>
                    <a:pt x="120" y="492"/>
                  </a:lnTo>
                  <a:lnTo>
                    <a:pt x="143" y="507"/>
                  </a:lnTo>
                  <a:lnTo>
                    <a:pt x="166" y="516"/>
                  </a:lnTo>
                  <a:lnTo>
                    <a:pt x="192" y="525"/>
                  </a:lnTo>
                  <a:lnTo>
                    <a:pt x="216" y="532"/>
                  </a:lnTo>
                  <a:lnTo>
                    <a:pt x="242" y="536"/>
                  </a:lnTo>
                  <a:lnTo>
                    <a:pt x="268" y="537"/>
                  </a:lnTo>
                  <a:lnTo>
                    <a:pt x="294" y="536"/>
                  </a:lnTo>
                  <a:lnTo>
                    <a:pt x="320" y="532"/>
                  </a:lnTo>
                  <a:lnTo>
                    <a:pt x="344" y="525"/>
                  </a:lnTo>
                  <a:lnTo>
                    <a:pt x="369" y="516"/>
                  </a:lnTo>
                  <a:lnTo>
                    <a:pt x="393" y="507"/>
                  </a:lnTo>
                  <a:lnTo>
                    <a:pt x="416" y="492"/>
                  </a:lnTo>
                  <a:lnTo>
                    <a:pt x="438" y="477"/>
                  </a:lnTo>
                  <a:lnTo>
                    <a:pt x="457" y="457"/>
                  </a:lnTo>
                  <a:lnTo>
                    <a:pt x="477" y="438"/>
                  </a:lnTo>
                  <a:lnTo>
                    <a:pt x="492" y="416"/>
                  </a:lnTo>
                  <a:lnTo>
                    <a:pt x="507" y="393"/>
                  </a:lnTo>
                  <a:lnTo>
                    <a:pt x="517" y="370"/>
                  </a:lnTo>
                  <a:lnTo>
                    <a:pt x="525" y="344"/>
                  </a:lnTo>
                  <a:lnTo>
                    <a:pt x="532" y="320"/>
                  </a:lnTo>
                  <a:lnTo>
                    <a:pt x="536" y="294"/>
                  </a:lnTo>
                  <a:lnTo>
                    <a:pt x="537" y="268"/>
                  </a:lnTo>
                  <a:lnTo>
                    <a:pt x="536" y="242"/>
                  </a:lnTo>
                  <a:lnTo>
                    <a:pt x="532" y="216"/>
                  </a:lnTo>
                  <a:lnTo>
                    <a:pt x="525" y="192"/>
                  </a:lnTo>
                  <a:lnTo>
                    <a:pt x="517" y="168"/>
                  </a:lnTo>
                  <a:lnTo>
                    <a:pt x="507" y="143"/>
                  </a:lnTo>
                  <a:lnTo>
                    <a:pt x="492" y="120"/>
                  </a:lnTo>
                  <a:lnTo>
                    <a:pt x="477" y="99"/>
                  </a:lnTo>
                  <a:lnTo>
                    <a:pt x="457" y="78"/>
                  </a:lnTo>
                  <a:lnTo>
                    <a:pt x="438" y="60"/>
                  </a:lnTo>
                  <a:lnTo>
                    <a:pt x="416" y="43"/>
                  </a:lnTo>
                  <a:lnTo>
                    <a:pt x="393" y="30"/>
                  </a:lnTo>
                  <a:lnTo>
                    <a:pt x="369" y="19"/>
                  </a:lnTo>
                  <a:lnTo>
                    <a:pt x="344" y="11"/>
                  </a:lnTo>
                  <a:lnTo>
                    <a:pt x="320" y="4"/>
                  </a:lnTo>
                  <a:lnTo>
                    <a:pt x="294" y="1"/>
                  </a:lnTo>
                  <a:lnTo>
                    <a:pt x="268" y="0"/>
                  </a:lnTo>
                  <a:lnTo>
                    <a:pt x="242" y="1"/>
                  </a:lnTo>
                  <a:lnTo>
                    <a:pt x="216" y="4"/>
                  </a:lnTo>
                  <a:lnTo>
                    <a:pt x="192" y="11"/>
                  </a:lnTo>
                  <a:lnTo>
                    <a:pt x="166" y="19"/>
                  </a:lnTo>
                  <a:lnTo>
                    <a:pt x="143" y="30"/>
                  </a:lnTo>
                  <a:lnTo>
                    <a:pt x="120" y="43"/>
                  </a:lnTo>
                  <a:lnTo>
                    <a:pt x="99" y="60"/>
                  </a:lnTo>
                  <a:lnTo>
                    <a:pt x="78" y="78"/>
                  </a:lnTo>
                  <a:lnTo>
                    <a:pt x="60" y="99"/>
                  </a:lnTo>
                  <a:lnTo>
                    <a:pt x="43" y="120"/>
                  </a:lnTo>
                  <a:lnTo>
                    <a:pt x="30" y="143"/>
                  </a:lnTo>
                  <a:lnTo>
                    <a:pt x="18" y="168"/>
                  </a:lnTo>
                  <a:lnTo>
                    <a:pt x="11" y="192"/>
                  </a:lnTo>
                  <a:lnTo>
                    <a:pt x="4" y="216"/>
                  </a:lnTo>
                  <a:lnTo>
                    <a:pt x="1" y="242"/>
                  </a:lnTo>
                  <a:lnTo>
                    <a:pt x="0" y="268"/>
                  </a:lnTo>
                  <a:lnTo>
                    <a:pt x="1" y="294"/>
                  </a:lnTo>
                  <a:lnTo>
                    <a:pt x="4" y="320"/>
                  </a:lnTo>
                  <a:lnTo>
                    <a:pt x="11" y="344"/>
                  </a:lnTo>
                  <a:lnTo>
                    <a:pt x="18" y="370"/>
                  </a:lnTo>
                  <a:lnTo>
                    <a:pt x="30" y="393"/>
                  </a:lnTo>
                  <a:lnTo>
                    <a:pt x="43" y="416"/>
                  </a:lnTo>
                  <a:lnTo>
                    <a:pt x="60" y="438"/>
                  </a:lnTo>
                  <a:lnTo>
                    <a:pt x="78" y="4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5" name="Freeform 9">
              <a:extLst>
                <a:ext uri="{FF2B5EF4-FFF2-40B4-BE49-F238E27FC236}">
                  <a16:creationId xmlns:a16="http://schemas.microsoft.com/office/drawing/2014/main" id="{7E61E364-46C2-BD48-A1BE-0DE7AA91B4B6}"/>
                </a:ext>
              </a:extLst>
            </p:cNvPr>
            <p:cNvSpPr>
              <a:spLocks/>
            </p:cNvSpPr>
            <p:nvPr userDrawn="1"/>
          </p:nvSpPr>
          <p:spPr bwMode="auto">
            <a:xfrm>
              <a:off x="43200638" y="1633538"/>
              <a:ext cx="122238" cy="120650"/>
            </a:xfrm>
            <a:custGeom>
              <a:avLst/>
              <a:gdLst>
                <a:gd name="T0" fmla="*/ 99 w 538"/>
                <a:gd name="T1" fmla="*/ 477 h 537"/>
                <a:gd name="T2" fmla="*/ 145 w 538"/>
                <a:gd name="T3" fmla="*/ 507 h 537"/>
                <a:gd name="T4" fmla="*/ 192 w 538"/>
                <a:gd name="T5" fmla="*/ 527 h 537"/>
                <a:gd name="T6" fmla="*/ 244 w 538"/>
                <a:gd name="T7" fmla="*/ 536 h 537"/>
                <a:gd name="T8" fmla="*/ 294 w 538"/>
                <a:gd name="T9" fmla="*/ 536 h 537"/>
                <a:gd name="T10" fmla="*/ 346 w 538"/>
                <a:gd name="T11" fmla="*/ 527 h 537"/>
                <a:gd name="T12" fmla="*/ 395 w 538"/>
                <a:gd name="T13" fmla="*/ 507 h 537"/>
                <a:gd name="T14" fmla="*/ 439 w 538"/>
                <a:gd name="T15" fmla="*/ 477 h 537"/>
                <a:gd name="T16" fmla="*/ 478 w 538"/>
                <a:gd name="T17" fmla="*/ 439 h 537"/>
                <a:gd name="T18" fmla="*/ 507 w 538"/>
                <a:gd name="T19" fmla="*/ 394 h 537"/>
                <a:gd name="T20" fmla="*/ 527 w 538"/>
                <a:gd name="T21" fmla="*/ 345 h 537"/>
                <a:gd name="T22" fmla="*/ 537 w 538"/>
                <a:gd name="T23" fmla="*/ 295 h 537"/>
                <a:gd name="T24" fmla="*/ 537 w 538"/>
                <a:gd name="T25" fmla="*/ 243 h 537"/>
                <a:gd name="T26" fmla="*/ 527 w 538"/>
                <a:gd name="T27" fmla="*/ 193 h 537"/>
                <a:gd name="T28" fmla="*/ 507 w 538"/>
                <a:gd name="T29" fmla="*/ 144 h 537"/>
                <a:gd name="T30" fmla="*/ 478 w 538"/>
                <a:gd name="T31" fmla="*/ 99 h 537"/>
                <a:gd name="T32" fmla="*/ 439 w 538"/>
                <a:gd name="T33" fmla="*/ 61 h 537"/>
                <a:gd name="T34" fmla="*/ 395 w 538"/>
                <a:gd name="T35" fmla="*/ 31 h 537"/>
                <a:gd name="T36" fmla="*/ 346 w 538"/>
                <a:gd name="T37" fmla="*/ 12 h 537"/>
                <a:gd name="T38" fmla="*/ 294 w 538"/>
                <a:gd name="T39" fmla="*/ 2 h 537"/>
                <a:gd name="T40" fmla="*/ 244 w 538"/>
                <a:gd name="T41" fmla="*/ 2 h 537"/>
                <a:gd name="T42" fmla="*/ 192 w 538"/>
                <a:gd name="T43" fmla="*/ 12 h 537"/>
                <a:gd name="T44" fmla="*/ 145 w 538"/>
                <a:gd name="T45" fmla="*/ 31 h 537"/>
                <a:gd name="T46" fmla="*/ 99 w 538"/>
                <a:gd name="T47" fmla="*/ 61 h 537"/>
                <a:gd name="T48" fmla="*/ 60 w 538"/>
                <a:gd name="T49" fmla="*/ 99 h 537"/>
                <a:gd name="T50" fmla="*/ 31 w 538"/>
                <a:gd name="T51" fmla="*/ 144 h 537"/>
                <a:gd name="T52" fmla="*/ 11 w 538"/>
                <a:gd name="T53" fmla="*/ 193 h 537"/>
                <a:gd name="T54" fmla="*/ 1 w 538"/>
                <a:gd name="T55" fmla="*/ 243 h 537"/>
                <a:gd name="T56" fmla="*/ 1 w 538"/>
                <a:gd name="T57" fmla="*/ 295 h 537"/>
                <a:gd name="T58" fmla="*/ 11 w 538"/>
                <a:gd name="T59" fmla="*/ 345 h 537"/>
                <a:gd name="T60" fmla="*/ 31 w 538"/>
                <a:gd name="T61" fmla="*/ 394 h 537"/>
                <a:gd name="T62" fmla="*/ 60 w 538"/>
                <a:gd name="T63" fmla="*/ 439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8" h="537">
                  <a:moveTo>
                    <a:pt x="78" y="459"/>
                  </a:moveTo>
                  <a:lnTo>
                    <a:pt x="99" y="477"/>
                  </a:lnTo>
                  <a:lnTo>
                    <a:pt x="122" y="494"/>
                  </a:lnTo>
                  <a:lnTo>
                    <a:pt x="145" y="507"/>
                  </a:lnTo>
                  <a:lnTo>
                    <a:pt x="168" y="518"/>
                  </a:lnTo>
                  <a:lnTo>
                    <a:pt x="192" y="527"/>
                  </a:lnTo>
                  <a:lnTo>
                    <a:pt x="218" y="534"/>
                  </a:lnTo>
                  <a:lnTo>
                    <a:pt x="244" y="536"/>
                  </a:lnTo>
                  <a:lnTo>
                    <a:pt x="269" y="537"/>
                  </a:lnTo>
                  <a:lnTo>
                    <a:pt x="294" y="536"/>
                  </a:lnTo>
                  <a:lnTo>
                    <a:pt x="320" y="534"/>
                  </a:lnTo>
                  <a:lnTo>
                    <a:pt x="346" y="527"/>
                  </a:lnTo>
                  <a:lnTo>
                    <a:pt x="370" y="518"/>
                  </a:lnTo>
                  <a:lnTo>
                    <a:pt x="395" y="507"/>
                  </a:lnTo>
                  <a:lnTo>
                    <a:pt x="416" y="494"/>
                  </a:lnTo>
                  <a:lnTo>
                    <a:pt x="439" y="477"/>
                  </a:lnTo>
                  <a:lnTo>
                    <a:pt x="460" y="459"/>
                  </a:lnTo>
                  <a:lnTo>
                    <a:pt x="478" y="439"/>
                  </a:lnTo>
                  <a:lnTo>
                    <a:pt x="494" y="417"/>
                  </a:lnTo>
                  <a:lnTo>
                    <a:pt x="507" y="394"/>
                  </a:lnTo>
                  <a:lnTo>
                    <a:pt x="519" y="370"/>
                  </a:lnTo>
                  <a:lnTo>
                    <a:pt x="527" y="345"/>
                  </a:lnTo>
                  <a:lnTo>
                    <a:pt x="532" y="321"/>
                  </a:lnTo>
                  <a:lnTo>
                    <a:pt x="537" y="295"/>
                  </a:lnTo>
                  <a:lnTo>
                    <a:pt x="538" y="269"/>
                  </a:lnTo>
                  <a:lnTo>
                    <a:pt x="537" y="243"/>
                  </a:lnTo>
                  <a:lnTo>
                    <a:pt x="532" y="218"/>
                  </a:lnTo>
                  <a:lnTo>
                    <a:pt x="527" y="193"/>
                  </a:lnTo>
                  <a:lnTo>
                    <a:pt x="519" y="168"/>
                  </a:lnTo>
                  <a:lnTo>
                    <a:pt x="507" y="144"/>
                  </a:lnTo>
                  <a:lnTo>
                    <a:pt x="494" y="121"/>
                  </a:lnTo>
                  <a:lnTo>
                    <a:pt x="478" y="99"/>
                  </a:lnTo>
                  <a:lnTo>
                    <a:pt x="460" y="80"/>
                  </a:lnTo>
                  <a:lnTo>
                    <a:pt x="439" y="61"/>
                  </a:lnTo>
                  <a:lnTo>
                    <a:pt x="416" y="45"/>
                  </a:lnTo>
                  <a:lnTo>
                    <a:pt x="395" y="31"/>
                  </a:lnTo>
                  <a:lnTo>
                    <a:pt x="370" y="21"/>
                  </a:lnTo>
                  <a:lnTo>
                    <a:pt x="346" y="12"/>
                  </a:lnTo>
                  <a:lnTo>
                    <a:pt x="320" y="5"/>
                  </a:lnTo>
                  <a:lnTo>
                    <a:pt x="294" y="2"/>
                  </a:lnTo>
                  <a:lnTo>
                    <a:pt x="269" y="0"/>
                  </a:lnTo>
                  <a:lnTo>
                    <a:pt x="244" y="2"/>
                  </a:lnTo>
                  <a:lnTo>
                    <a:pt x="218" y="5"/>
                  </a:lnTo>
                  <a:lnTo>
                    <a:pt x="192" y="12"/>
                  </a:lnTo>
                  <a:lnTo>
                    <a:pt x="168" y="21"/>
                  </a:lnTo>
                  <a:lnTo>
                    <a:pt x="145" y="31"/>
                  </a:lnTo>
                  <a:lnTo>
                    <a:pt x="122" y="45"/>
                  </a:lnTo>
                  <a:lnTo>
                    <a:pt x="99" y="61"/>
                  </a:lnTo>
                  <a:lnTo>
                    <a:pt x="78" y="80"/>
                  </a:lnTo>
                  <a:lnTo>
                    <a:pt x="60" y="99"/>
                  </a:lnTo>
                  <a:lnTo>
                    <a:pt x="43" y="121"/>
                  </a:lnTo>
                  <a:lnTo>
                    <a:pt x="31" y="144"/>
                  </a:lnTo>
                  <a:lnTo>
                    <a:pt x="19" y="168"/>
                  </a:lnTo>
                  <a:lnTo>
                    <a:pt x="11" y="193"/>
                  </a:lnTo>
                  <a:lnTo>
                    <a:pt x="5" y="218"/>
                  </a:lnTo>
                  <a:lnTo>
                    <a:pt x="1" y="243"/>
                  </a:lnTo>
                  <a:lnTo>
                    <a:pt x="0" y="269"/>
                  </a:lnTo>
                  <a:lnTo>
                    <a:pt x="1" y="295"/>
                  </a:lnTo>
                  <a:lnTo>
                    <a:pt x="5" y="321"/>
                  </a:lnTo>
                  <a:lnTo>
                    <a:pt x="11" y="345"/>
                  </a:lnTo>
                  <a:lnTo>
                    <a:pt x="19" y="370"/>
                  </a:lnTo>
                  <a:lnTo>
                    <a:pt x="31" y="394"/>
                  </a:lnTo>
                  <a:lnTo>
                    <a:pt x="43" y="417"/>
                  </a:lnTo>
                  <a:lnTo>
                    <a:pt x="60" y="439"/>
                  </a:lnTo>
                  <a:lnTo>
                    <a:pt x="78" y="4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6" name="Freeform 10">
              <a:extLst>
                <a:ext uri="{FF2B5EF4-FFF2-40B4-BE49-F238E27FC236}">
                  <a16:creationId xmlns:a16="http://schemas.microsoft.com/office/drawing/2014/main" id="{46FD8A28-9D69-F24C-82B1-AAC541E9785B}"/>
                </a:ext>
              </a:extLst>
            </p:cNvPr>
            <p:cNvSpPr>
              <a:spLocks/>
            </p:cNvSpPr>
            <p:nvPr userDrawn="1"/>
          </p:nvSpPr>
          <p:spPr bwMode="auto">
            <a:xfrm>
              <a:off x="43200638" y="1254126"/>
              <a:ext cx="122238" cy="122238"/>
            </a:xfrm>
            <a:custGeom>
              <a:avLst/>
              <a:gdLst>
                <a:gd name="T0" fmla="*/ 99 w 537"/>
                <a:gd name="T1" fmla="*/ 477 h 537"/>
                <a:gd name="T2" fmla="*/ 144 w 537"/>
                <a:gd name="T3" fmla="*/ 506 h 537"/>
                <a:gd name="T4" fmla="*/ 192 w 537"/>
                <a:gd name="T5" fmla="*/ 525 h 537"/>
                <a:gd name="T6" fmla="*/ 243 w 537"/>
                <a:gd name="T7" fmla="*/ 536 h 537"/>
                <a:gd name="T8" fmla="*/ 295 w 537"/>
                <a:gd name="T9" fmla="*/ 536 h 537"/>
                <a:gd name="T10" fmla="*/ 345 w 537"/>
                <a:gd name="T11" fmla="*/ 525 h 537"/>
                <a:gd name="T12" fmla="*/ 394 w 537"/>
                <a:gd name="T13" fmla="*/ 506 h 537"/>
                <a:gd name="T14" fmla="*/ 438 w 537"/>
                <a:gd name="T15" fmla="*/ 477 h 537"/>
                <a:gd name="T16" fmla="*/ 477 w 537"/>
                <a:gd name="T17" fmla="*/ 438 h 537"/>
                <a:gd name="T18" fmla="*/ 507 w 537"/>
                <a:gd name="T19" fmla="*/ 393 h 537"/>
                <a:gd name="T20" fmla="*/ 528 w 537"/>
                <a:gd name="T21" fmla="*/ 344 h 537"/>
                <a:gd name="T22" fmla="*/ 536 w 537"/>
                <a:gd name="T23" fmla="*/ 294 h 537"/>
                <a:gd name="T24" fmla="*/ 536 w 537"/>
                <a:gd name="T25" fmla="*/ 243 h 537"/>
                <a:gd name="T26" fmla="*/ 528 w 537"/>
                <a:gd name="T27" fmla="*/ 191 h 537"/>
                <a:gd name="T28" fmla="*/ 507 w 537"/>
                <a:gd name="T29" fmla="*/ 144 h 537"/>
                <a:gd name="T30" fmla="*/ 477 w 537"/>
                <a:gd name="T31" fmla="*/ 99 h 537"/>
                <a:gd name="T32" fmla="*/ 438 w 537"/>
                <a:gd name="T33" fmla="*/ 60 h 537"/>
                <a:gd name="T34" fmla="*/ 394 w 537"/>
                <a:gd name="T35" fmla="*/ 30 h 537"/>
                <a:gd name="T36" fmla="*/ 345 w 537"/>
                <a:gd name="T37" fmla="*/ 10 h 537"/>
                <a:gd name="T38" fmla="*/ 295 w 537"/>
                <a:gd name="T39" fmla="*/ 1 h 537"/>
                <a:gd name="T40" fmla="*/ 243 w 537"/>
                <a:gd name="T41" fmla="*/ 1 h 537"/>
                <a:gd name="T42" fmla="*/ 192 w 537"/>
                <a:gd name="T43" fmla="*/ 10 h 537"/>
                <a:gd name="T44" fmla="*/ 144 w 537"/>
                <a:gd name="T45" fmla="*/ 30 h 537"/>
                <a:gd name="T46" fmla="*/ 99 w 537"/>
                <a:gd name="T47" fmla="*/ 60 h 537"/>
                <a:gd name="T48" fmla="*/ 60 w 537"/>
                <a:gd name="T49" fmla="*/ 99 h 537"/>
                <a:gd name="T50" fmla="*/ 30 w 537"/>
                <a:gd name="T51" fmla="*/ 144 h 537"/>
                <a:gd name="T52" fmla="*/ 11 w 537"/>
                <a:gd name="T53" fmla="*/ 191 h 537"/>
                <a:gd name="T54" fmla="*/ 1 w 537"/>
                <a:gd name="T55" fmla="*/ 243 h 537"/>
                <a:gd name="T56" fmla="*/ 1 w 537"/>
                <a:gd name="T57" fmla="*/ 294 h 537"/>
                <a:gd name="T58" fmla="*/ 11 w 537"/>
                <a:gd name="T59" fmla="*/ 344 h 537"/>
                <a:gd name="T60" fmla="*/ 30 w 537"/>
                <a:gd name="T61" fmla="*/ 393 h 537"/>
                <a:gd name="T62" fmla="*/ 60 w 537"/>
                <a:gd name="T63" fmla="*/ 43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7" h="537">
                  <a:moveTo>
                    <a:pt x="79" y="459"/>
                  </a:moveTo>
                  <a:lnTo>
                    <a:pt x="99" y="477"/>
                  </a:lnTo>
                  <a:lnTo>
                    <a:pt x="121" y="492"/>
                  </a:lnTo>
                  <a:lnTo>
                    <a:pt x="144" y="506"/>
                  </a:lnTo>
                  <a:lnTo>
                    <a:pt x="168" y="517"/>
                  </a:lnTo>
                  <a:lnTo>
                    <a:pt x="192" y="525"/>
                  </a:lnTo>
                  <a:lnTo>
                    <a:pt x="217" y="531"/>
                  </a:lnTo>
                  <a:lnTo>
                    <a:pt x="243" y="536"/>
                  </a:lnTo>
                  <a:lnTo>
                    <a:pt x="268" y="537"/>
                  </a:lnTo>
                  <a:lnTo>
                    <a:pt x="295" y="536"/>
                  </a:lnTo>
                  <a:lnTo>
                    <a:pt x="320" y="531"/>
                  </a:lnTo>
                  <a:lnTo>
                    <a:pt x="345" y="525"/>
                  </a:lnTo>
                  <a:lnTo>
                    <a:pt x="371" y="517"/>
                  </a:lnTo>
                  <a:lnTo>
                    <a:pt x="394" y="506"/>
                  </a:lnTo>
                  <a:lnTo>
                    <a:pt x="417" y="492"/>
                  </a:lnTo>
                  <a:lnTo>
                    <a:pt x="438" y="477"/>
                  </a:lnTo>
                  <a:lnTo>
                    <a:pt x="459" y="459"/>
                  </a:lnTo>
                  <a:lnTo>
                    <a:pt x="477" y="438"/>
                  </a:lnTo>
                  <a:lnTo>
                    <a:pt x="493" y="416"/>
                  </a:lnTo>
                  <a:lnTo>
                    <a:pt x="507" y="393"/>
                  </a:lnTo>
                  <a:lnTo>
                    <a:pt x="519" y="369"/>
                  </a:lnTo>
                  <a:lnTo>
                    <a:pt x="528" y="344"/>
                  </a:lnTo>
                  <a:lnTo>
                    <a:pt x="534" y="319"/>
                  </a:lnTo>
                  <a:lnTo>
                    <a:pt x="536" y="294"/>
                  </a:lnTo>
                  <a:lnTo>
                    <a:pt x="537" y="268"/>
                  </a:lnTo>
                  <a:lnTo>
                    <a:pt x="536" y="243"/>
                  </a:lnTo>
                  <a:lnTo>
                    <a:pt x="534" y="216"/>
                  </a:lnTo>
                  <a:lnTo>
                    <a:pt x="528" y="191"/>
                  </a:lnTo>
                  <a:lnTo>
                    <a:pt x="519" y="167"/>
                  </a:lnTo>
                  <a:lnTo>
                    <a:pt x="507" y="144"/>
                  </a:lnTo>
                  <a:lnTo>
                    <a:pt x="493" y="121"/>
                  </a:lnTo>
                  <a:lnTo>
                    <a:pt x="477" y="99"/>
                  </a:lnTo>
                  <a:lnTo>
                    <a:pt x="459" y="77"/>
                  </a:lnTo>
                  <a:lnTo>
                    <a:pt x="438" y="60"/>
                  </a:lnTo>
                  <a:lnTo>
                    <a:pt x="417" y="45"/>
                  </a:lnTo>
                  <a:lnTo>
                    <a:pt x="394" y="30"/>
                  </a:lnTo>
                  <a:lnTo>
                    <a:pt x="371" y="18"/>
                  </a:lnTo>
                  <a:lnTo>
                    <a:pt x="345" y="10"/>
                  </a:lnTo>
                  <a:lnTo>
                    <a:pt x="320" y="4"/>
                  </a:lnTo>
                  <a:lnTo>
                    <a:pt x="295" y="1"/>
                  </a:lnTo>
                  <a:lnTo>
                    <a:pt x="268" y="0"/>
                  </a:lnTo>
                  <a:lnTo>
                    <a:pt x="243" y="1"/>
                  </a:lnTo>
                  <a:lnTo>
                    <a:pt x="217" y="4"/>
                  </a:lnTo>
                  <a:lnTo>
                    <a:pt x="192" y="10"/>
                  </a:lnTo>
                  <a:lnTo>
                    <a:pt x="168" y="18"/>
                  </a:lnTo>
                  <a:lnTo>
                    <a:pt x="144" y="30"/>
                  </a:lnTo>
                  <a:lnTo>
                    <a:pt x="121" y="45"/>
                  </a:lnTo>
                  <a:lnTo>
                    <a:pt x="99" y="60"/>
                  </a:lnTo>
                  <a:lnTo>
                    <a:pt x="79" y="77"/>
                  </a:lnTo>
                  <a:lnTo>
                    <a:pt x="60" y="99"/>
                  </a:lnTo>
                  <a:lnTo>
                    <a:pt x="45" y="121"/>
                  </a:lnTo>
                  <a:lnTo>
                    <a:pt x="30" y="144"/>
                  </a:lnTo>
                  <a:lnTo>
                    <a:pt x="19" y="167"/>
                  </a:lnTo>
                  <a:lnTo>
                    <a:pt x="11" y="191"/>
                  </a:lnTo>
                  <a:lnTo>
                    <a:pt x="6" y="216"/>
                  </a:lnTo>
                  <a:lnTo>
                    <a:pt x="1" y="243"/>
                  </a:lnTo>
                  <a:lnTo>
                    <a:pt x="0" y="268"/>
                  </a:lnTo>
                  <a:lnTo>
                    <a:pt x="1" y="294"/>
                  </a:lnTo>
                  <a:lnTo>
                    <a:pt x="6" y="319"/>
                  </a:lnTo>
                  <a:lnTo>
                    <a:pt x="11" y="344"/>
                  </a:lnTo>
                  <a:lnTo>
                    <a:pt x="19" y="369"/>
                  </a:lnTo>
                  <a:lnTo>
                    <a:pt x="30" y="393"/>
                  </a:lnTo>
                  <a:lnTo>
                    <a:pt x="45" y="416"/>
                  </a:lnTo>
                  <a:lnTo>
                    <a:pt x="60" y="438"/>
                  </a:lnTo>
                  <a:lnTo>
                    <a:pt x="79" y="4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7" name="Freeform 11">
              <a:extLst>
                <a:ext uri="{FF2B5EF4-FFF2-40B4-BE49-F238E27FC236}">
                  <a16:creationId xmlns:a16="http://schemas.microsoft.com/office/drawing/2014/main" id="{308B19A1-5666-8A4C-9E6E-105A98DB284E}"/>
                </a:ext>
              </a:extLst>
            </p:cNvPr>
            <p:cNvSpPr>
              <a:spLocks/>
            </p:cNvSpPr>
            <p:nvPr userDrawn="1"/>
          </p:nvSpPr>
          <p:spPr bwMode="auto">
            <a:xfrm>
              <a:off x="43024425" y="1836738"/>
              <a:ext cx="93663" cy="93663"/>
            </a:xfrm>
            <a:custGeom>
              <a:avLst/>
              <a:gdLst>
                <a:gd name="T0" fmla="*/ 76 w 413"/>
                <a:gd name="T1" fmla="*/ 367 h 414"/>
                <a:gd name="T2" fmla="*/ 111 w 413"/>
                <a:gd name="T3" fmla="*/ 390 h 414"/>
                <a:gd name="T4" fmla="*/ 147 w 413"/>
                <a:gd name="T5" fmla="*/ 406 h 414"/>
                <a:gd name="T6" fmla="*/ 187 w 413"/>
                <a:gd name="T7" fmla="*/ 413 h 414"/>
                <a:gd name="T8" fmla="*/ 226 w 413"/>
                <a:gd name="T9" fmla="*/ 413 h 414"/>
                <a:gd name="T10" fmla="*/ 264 w 413"/>
                <a:gd name="T11" fmla="*/ 406 h 414"/>
                <a:gd name="T12" fmla="*/ 302 w 413"/>
                <a:gd name="T13" fmla="*/ 390 h 414"/>
                <a:gd name="T14" fmla="*/ 337 w 413"/>
                <a:gd name="T15" fmla="*/ 367 h 414"/>
                <a:gd name="T16" fmla="*/ 367 w 413"/>
                <a:gd name="T17" fmla="*/ 338 h 414"/>
                <a:gd name="T18" fmla="*/ 390 w 413"/>
                <a:gd name="T19" fmla="*/ 303 h 414"/>
                <a:gd name="T20" fmla="*/ 403 w 413"/>
                <a:gd name="T21" fmla="*/ 266 h 414"/>
                <a:gd name="T22" fmla="*/ 413 w 413"/>
                <a:gd name="T23" fmla="*/ 227 h 414"/>
                <a:gd name="T24" fmla="*/ 413 w 413"/>
                <a:gd name="T25" fmla="*/ 187 h 414"/>
                <a:gd name="T26" fmla="*/ 403 w 413"/>
                <a:gd name="T27" fmla="*/ 149 h 414"/>
                <a:gd name="T28" fmla="*/ 390 w 413"/>
                <a:gd name="T29" fmla="*/ 111 h 414"/>
                <a:gd name="T30" fmla="*/ 367 w 413"/>
                <a:gd name="T31" fmla="*/ 76 h 414"/>
                <a:gd name="T32" fmla="*/ 337 w 413"/>
                <a:gd name="T33" fmla="*/ 46 h 414"/>
                <a:gd name="T34" fmla="*/ 302 w 413"/>
                <a:gd name="T35" fmla="*/ 23 h 414"/>
                <a:gd name="T36" fmla="*/ 264 w 413"/>
                <a:gd name="T37" fmla="*/ 9 h 414"/>
                <a:gd name="T38" fmla="*/ 226 w 413"/>
                <a:gd name="T39" fmla="*/ 2 h 414"/>
                <a:gd name="T40" fmla="*/ 187 w 413"/>
                <a:gd name="T41" fmla="*/ 2 h 414"/>
                <a:gd name="T42" fmla="*/ 147 w 413"/>
                <a:gd name="T43" fmla="*/ 9 h 414"/>
                <a:gd name="T44" fmla="*/ 111 w 413"/>
                <a:gd name="T45" fmla="*/ 23 h 414"/>
                <a:gd name="T46" fmla="*/ 76 w 413"/>
                <a:gd name="T47" fmla="*/ 46 h 414"/>
                <a:gd name="T48" fmla="*/ 46 w 413"/>
                <a:gd name="T49" fmla="*/ 76 h 414"/>
                <a:gd name="T50" fmla="*/ 23 w 413"/>
                <a:gd name="T51" fmla="*/ 111 h 414"/>
                <a:gd name="T52" fmla="*/ 9 w 413"/>
                <a:gd name="T53" fmla="*/ 149 h 414"/>
                <a:gd name="T54" fmla="*/ 0 w 413"/>
                <a:gd name="T55" fmla="*/ 187 h 414"/>
                <a:gd name="T56" fmla="*/ 0 w 413"/>
                <a:gd name="T57" fmla="*/ 227 h 414"/>
                <a:gd name="T58" fmla="*/ 9 w 413"/>
                <a:gd name="T59" fmla="*/ 266 h 414"/>
                <a:gd name="T60" fmla="*/ 23 w 413"/>
                <a:gd name="T61" fmla="*/ 303 h 414"/>
                <a:gd name="T62" fmla="*/ 46 w 413"/>
                <a:gd name="T63" fmla="*/ 338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3" h="414">
                  <a:moveTo>
                    <a:pt x="60" y="354"/>
                  </a:moveTo>
                  <a:lnTo>
                    <a:pt x="76" y="367"/>
                  </a:lnTo>
                  <a:lnTo>
                    <a:pt x="92" y="379"/>
                  </a:lnTo>
                  <a:lnTo>
                    <a:pt x="111" y="390"/>
                  </a:lnTo>
                  <a:lnTo>
                    <a:pt x="128" y="399"/>
                  </a:lnTo>
                  <a:lnTo>
                    <a:pt x="147" y="406"/>
                  </a:lnTo>
                  <a:lnTo>
                    <a:pt x="167" y="409"/>
                  </a:lnTo>
                  <a:lnTo>
                    <a:pt x="187" y="413"/>
                  </a:lnTo>
                  <a:lnTo>
                    <a:pt x="207" y="414"/>
                  </a:lnTo>
                  <a:lnTo>
                    <a:pt x="226" y="413"/>
                  </a:lnTo>
                  <a:lnTo>
                    <a:pt x="245" y="409"/>
                  </a:lnTo>
                  <a:lnTo>
                    <a:pt x="264" y="406"/>
                  </a:lnTo>
                  <a:lnTo>
                    <a:pt x="285" y="399"/>
                  </a:lnTo>
                  <a:lnTo>
                    <a:pt x="302" y="390"/>
                  </a:lnTo>
                  <a:lnTo>
                    <a:pt x="320" y="379"/>
                  </a:lnTo>
                  <a:lnTo>
                    <a:pt x="337" y="367"/>
                  </a:lnTo>
                  <a:lnTo>
                    <a:pt x="352" y="354"/>
                  </a:lnTo>
                  <a:lnTo>
                    <a:pt x="367" y="338"/>
                  </a:lnTo>
                  <a:lnTo>
                    <a:pt x="379" y="321"/>
                  </a:lnTo>
                  <a:lnTo>
                    <a:pt x="390" y="303"/>
                  </a:lnTo>
                  <a:lnTo>
                    <a:pt x="398" y="285"/>
                  </a:lnTo>
                  <a:lnTo>
                    <a:pt x="403" y="266"/>
                  </a:lnTo>
                  <a:lnTo>
                    <a:pt x="409" y="246"/>
                  </a:lnTo>
                  <a:lnTo>
                    <a:pt x="413" y="227"/>
                  </a:lnTo>
                  <a:lnTo>
                    <a:pt x="413" y="208"/>
                  </a:lnTo>
                  <a:lnTo>
                    <a:pt x="413" y="187"/>
                  </a:lnTo>
                  <a:lnTo>
                    <a:pt x="409" y="167"/>
                  </a:lnTo>
                  <a:lnTo>
                    <a:pt x="403" y="149"/>
                  </a:lnTo>
                  <a:lnTo>
                    <a:pt x="398" y="129"/>
                  </a:lnTo>
                  <a:lnTo>
                    <a:pt x="390" y="111"/>
                  </a:lnTo>
                  <a:lnTo>
                    <a:pt x="379" y="94"/>
                  </a:lnTo>
                  <a:lnTo>
                    <a:pt x="367" y="76"/>
                  </a:lnTo>
                  <a:lnTo>
                    <a:pt x="352" y="61"/>
                  </a:lnTo>
                  <a:lnTo>
                    <a:pt x="337" y="46"/>
                  </a:lnTo>
                  <a:lnTo>
                    <a:pt x="320" y="35"/>
                  </a:lnTo>
                  <a:lnTo>
                    <a:pt x="302" y="23"/>
                  </a:lnTo>
                  <a:lnTo>
                    <a:pt x="285" y="16"/>
                  </a:lnTo>
                  <a:lnTo>
                    <a:pt x="264" y="9"/>
                  </a:lnTo>
                  <a:lnTo>
                    <a:pt x="245" y="5"/>
                  </a:lnTo>
                  <a:lnTo>
                    <a:pt x="226" y="2"/>
                  </a:lnTo>
                  <a:lnTo>
                    <a:pt x="207" y="0"/>
                  </a:lnTo>
                  <a:lnTo>
                    <a:pt x="187" y="2"/>
                  </a:lnTo>
                  <a:lnTo>
                    <a:pt x="167" y="5"/>
                  </a:lnTo>
                  <a:lnTo>
                    <a:pt x="147" y="9"/>
                  </a:lnTo>
                  <a:lnTo>
                    <a:pt x="128" y="16"/>
                  </a:lnTo>
                  <a:lnTo>
                    <a:pt x="111" y="23"/>
                  </a:lnTo>
                  <a:lnTo>
                    <a:pt x="92" y="35"/>
                  </a:lnTo>
                  <a:lnTo>
                    <a:pt x="76" y="46"/>
                  </a:lnTo>
                  <a:lnTo>
                    <a:pt x="60" y="61"/>
                  </a:lnTo>
                  <a:lnTo>
                    <a:pt x="46" y="76"/>
                  </a:lnTo>
                  <a:lnTo>
                    <a:pt x="33" y="94"/>
                  </a:lnTo>
                  <a:lnTo>
                    <a:pt x="23" y="111"/>
                  </a:lnTo>
                  <a:lnTo>
                    <a:pt x="15" y="129"/>
                  </a:lnTo>
                  <a:lnTo>
                    <a:pt x="9" y="149"/>
                  </a:lnTo>
                  <a:lnTo>
                    <a:pt x="3" y="167"/>
                  </a:lnTo>
                  <a:lnTo>
                    <a:pt x="0" y="187"/>
                  </a:lnTo>
                  <a:lnTo>
                    <a:pt x="0" y="208"/>
                  </a:lnTo>
                  <a:lnTo>
                    <a:pt x="0" y="227"/>
                  </a:lnTo>
                  <a:lnTo>
                    <a:pt x="3" y="246"/>
                  </a:lnTo>
                  <a:lnTo>
                    <a:pt x="9" y="266"/>
                  </a:lnTo>
                  <a:lnTo>
                    <a:pt x="15" y="285"/>
                  </a:lnTo>
                  <a:lnTo>
                    <a:pt x="23" y="303"/>
                  </a:lnTo>
                  <a:lnTo>
                    <a:pt x="33" y="321"/>
                  </a:lnTo>
                  <a:lnTo>
                    <a:pt x="46" y="338"/>
                  </a:lnTo>
                  <a:lnTo>
                    <a:pt x="60" y="3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8" name="Freeform 12">
              <a:extLst>
                <a:ext uri="{FF2B5EF4-FFF2-40B4-BE49-F238E27FC236}">
                  <a16:creationId xmlns:a16="http://schemas.microsoft.com/office/drawing/2014/main" id="{BDC9D326-0F3F-6D45-AE6C-DB5B099A5C4F}"/>
                </a:ext>
              </a:extLst>
            </p:cNvPr>
            <p:cNvSpPr>
              <a:spLocks/>
            </p:cNvSpPr>
            <p:nvPr userDrawn="1"/>
          </p:nvSpPr>
          <p:spPr bwMode="auto">
            <a:xfrm>
              <a:off x="43024425" y="1457326"/>
              <a:ext cx="93663" cy="93663"/>
            </a:xfrm>
            <a:custGeom>
              <a:avLst/>
              <a:gdLst>
                <a:gd name="T0" fmla="*/ 76 w 414"/>
                <a:gd name="T1" fmla="*/ 366 h 414"/>
                <a:gd name="T2" fmla="*/ 111 w 414"/>
                <a:gd name="T3" fmla="*/ 389 h 414"/>
                <a:gd name="T4" fmla="*/ 147 w 414"/>
                <a:gd name="T5" fmla="*/ 404 h 414"/>
                <a:gd name="T6" fmla="*/ 187 w 414"/>
                <a:gd name="T7" fmla="*/ 412 h 414"/>
                <a:gd name="T8" fmla="*/ 227 w 414"/>
                <a:gd name="T9" fmla="*/ 412 h 414"/>
                <a:gd name="T10" fmla="*/ 266 w 414"/>
                <a:gd name="T11" fmla="*/ 404 h 414"/>
                <a:gd name="T12" fmla="*/ 303 w 414"/>
                <a:gd name="T13" fmla="*/ 389 h 414"/>
                <a:gd name="T14" fmla="*/ 338 w 414"/>
                <a:gd name="T15" fmla="*/ 366 h 414"/>
                <a:gd name="T16" fmla="*/ 368 w 414"/>
                <a:gd name="T17" fmla="*/ 338 h 414"/>
                <a:gd name="T18" fmla="*/ 391 w 414"/>
                <a:gd name="T19" fmla="*/ 303 h 414"/>
                <a:gd name="T20" fmla="*/ 406 w 414"/>
                <a:gd name="T21" fmla="*/ 265 h 414"/>
                <a:gd name="T22" fmla="*/ 413 w 414"/>
                <a:gd name="T23" fmla="*/ 226 h 414"/>
                <a:gd name="T24" fmla="*/ 413 w 414"/>
                <a:gd name="T25" fmla="*/ 187 h 414"/>
                <a:gd name="T26" fmla="*/ 406 w 414"/>
                <a:gd name="T27" fmla="*/ 147 h 414"/>
                <a:gd name="T28" fmla="*/ 391 w 414"/>
                <a:gd name="T29" fmla="*/ 110 h 414"/>
                <a:gd name="T30" fmla="*/ 368 w 414"/>
                <a:gd name="T31" fmla="*/ 76 h 414"/>
                <a:gd name="T32" fmla="*/ 338 w 414"/>
                <a:gd name="T33" fmla="*/ 46 h 414"/>
                <a:gd name="T34" fmla="*/ 303 w 414"/>
                <a:gd name="T35" fmla="*/ 23 h 414"/>
                <a:gd name="T36" fmla="*/ 266 w 414"/>
                <a:gd name="T37" fmla="*/ 8 h 414"/>
                <a:gd name="T38" fmla="*/ 227 w 414"/>
                <a:gd name="T39" fmla="*/ 0 h 414"/>
                <a:gd name="T40" fmla="*/ 187 w 414"/>
                <a:gd name="T41" fmla="*/ 0 h 414"/>
                <a:gd name="T42" fmla="*/ 147 w 414"/>
                <a:gd name="T43" fmla="*/ 8 h 414"/>
                <a:gd name="T44" fmla="*/ 111 w 414"/>
                <a:gd name="T45" fmla="*/ 23 h 414"/>
                <a:gd name="T46" fmla="*/ 76 w 414"/>
                <a:gd name="T47" fmla="*/ 46 h 414"/>
                <a:gd name="T48" fmla="*/ 47 w 414"/>
                <a:gd name="T49" fmla="*/ 76 h 414"/>
                <a:gd name="T50" fmla="*/ 24 w 414"/>
                <a:gd name="T51" fmla="*/ 110 h 414"/>
                <a:gd name="T52" fmla="*/ 9 w 414"/>
                <a:gd name="T53" fmla="*/ 147 h 414"/>
                <a:gd name="T54" fmla="*/ 1 w 414"/>
                <a:gd name="T55" fmla="*/ 187 h 414"/>
                <a:gd name="T56" fmla="*/ 1 w 414"/>
                <a:gd name="T57" fmla="*/ 226 h 414"/>
                <a:gd name="T58" fmla="*/ 9 w 414"/>
                <a:gd name="T59" fmla="*/ 265 h 414"/>
                <a:gd name="T60" fmla="*/ 24 w 414"/>
                <a:gd name="T61" fmla="*/ 303 h 414"/>
                <a:gd name="T62" fmla="*/ 47 w 414"/>
                <a:gd name="T63" fmla="*/ 338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4" h="414">
                  <a:moveTo>
                    <a:pt x="60" y="351"/>
                  </a:moveTo>
                  <a:lnTo>
                    <a:pt x="76" y="366"/>
                  </a:lnTo>
                  <a:lnTo>
                    <a:pt x="93" y="379"/>
                  </a:lnTo>
                  <a:lnTo>
                    <a:pt x="111" y="389"/>
                  </a:lnTo>
                  <a:lnTo>
                    <a:pt x="129" y="397"/>
                  </a:lnTo>
                  <a:lnTo>
                    <a:pt x="147" y="404"/>
                  </a:lnTo>
                  <a:lnTo>
                    <a:pt x="168" y="409"/>
                  </a:lnTo>
                  <a:lnTo>
                    <a:pt x="187" y="412"/>
                  </a:lnTo>
                  <a:lnTo>
                    <a:pt x="207" y="414"/>
                  </a:lnTo>
                  <a:lnTo>
                    <a:pt x="227" y="412"/>
                  </a:lnTo>
                  <a:lnTo>
                    <a:pt x="247" y="409"/>
                  </a:lnTo>
                  <a:lnTo>
                    <a:pt x="266" y="404"/>
                  </a:lnTo>
                  <a:lnTo>
                    <a:pt x="285" y="397"/>
                  </a:lnTo>
                  <a:lnTo>
                    <a:pt x="303" y="389"/>
                  </a:lnTo>
                  <a:lnTo>
                    <a:pt x="320" y="379"/>
                  </a:lnTo>
                  <a:lnTo>
                    <a:pt x="338" y="366"/>
                  </a:lnTo>
                  <a:lnTo>
                    <a:pt x="354" y="351"/>
                  </a:lnTo>
                  <a:lnTo>
                    <a:pt x="368" y="338"/>
                  </a:lnTo>
                  <a:lnTo>
                    <a:pt x="379" y="320"/>
                  </a:lnTo>
                  <a:lnTo>
                    <a:pt x="391" y="303"/>
                  </a:lnTo>
                  <a:lnTo>
                    <a:pt x="400" y="285"/>
                  </a:lnTo>
                  <a:lnTo>
                    <a:pt x="406" y="265"/>
                  </a:lnTo>
                  <a:lnTo>
                    <a:pt x="409" y="245"/>
                  </a:lnTo>
                  <a:lnTo>
                    <a:pt x="413" y="226"/>
                  </a:lnTo>
                  <a:lnTo>
                    <a:pt x="414" y="206"/>
                  </a:lnTo>
                  <a:lnTo>
                    <a:pt x="413" y="187"/>
                  </a:lnTo>
                  <a:lnTo>
                    <a:pt x="409" y="166"/>
                  </a:lnTo>
                  <a:lnTo>
                    <a:pt x="406" y="147"/>
                  </a:lnTo>
                  <a:lnTo>
                    <a:pt x="400" y="129"/>
                  </a:lnTo>
                  <a:lnTo>
                    <a:pt x="391" y="110"/>
                  </a:lnTo>
                  <a:lnTo>
                    <a:pt x="379" y="93"/>
                  </a:lnTo>
                  <a:lnTo>
                    <a:pt x="368" y="76"/>
                  </a:lnTo>
                  <a:lnTo>
                    <a:pt x="354" y="60"/>
                  </a:lnTo>
                  <a:lnTo>
                    <a:pt x="338" y="46"/>
                  </a:lnTo>
                  <a:lnTo>
                    <a:pt x="320" y="34"/>
                  </a:lnTo>
                  <a:lnTo>
                    <a:pt x="303" y="23"/>
                  </a:lnTo>
                  <a:lnTo>
                    <a:pt x="285" y="14"/>
                  </a:lnTo>
                  <a:lnTo>
                    <a:pt x="266" y="8"/>
                  </a:lnTo>
                  <a:lnTo>
                    <a:pt x="247" y="2"/>
                  </a:lnTo>
                  <a:lnTo>
                    <a:pt x="227" y="0"/>
                  </a:lnTo>
                  <a:lnTo>
                    <a:pt x="207" y="0"/>
                  </a:lnTo>
                  <a:lnTo>
                    <a:pt x="187" y="0"/>
                  </a:lnTo>
                  <a:lnTo>
                    <a:pt x="168" y="2"/>
                  </a:lnTo>
                  <a:lnTo>
                    <a:pt x="147" y="8"/>
                  </a:lnTo>
                  <a:lnTo>
                    <a:pt x="129" y="14"/>
                  </a:lnTo>
                  <a:lnTo>
                    <a:pt x="111" y="23"/>
                  </a:lnTo>
                  <a:lnTo>
                    <a:pt x="93" y="34"/>
                  </a:lnTo>
                  <a:lnTo>
                    <a:pt x="76" y="46"/>
                  </a:lnTo>
                  <a:lnTo>
                    <a:pt x="60" y="60"/>
                  </a:lnTo>
                  <a:lnTo>
                    <a:pt x="47" y="76"/>
                  </a:lnTo>
                  <a:lnTo>
                    <a:pt x="34" y="93"/>
                  </a:lnTo>
                  <a:lnTo>
                    <a:pt x="24" y="110"/>
                  </a:lnTo>
                  <a:lnTo>
                    <a:pt x="16" y="129"/>
                  </a:lnTo>
                  <a:lnTo>
                    <a:pt x="9" y="147"/>
                  </a:lnTo>
                  <a:lnTo>
                    <a:pt x="4" y="166"/>
                  </a:lnTo>
                  <a:lnTo>
                    <a:pt x="1" y="187"/>
                  </a:lnTo>
                  <a:lnTo>
                    <a:pt x="0" y="206"/>
                  </a:lnTo>
                  <a:lnTo>
                    <a:pt x="1" y="226"/>
                  </a:lnTo>
                  <a:lnTo>
                    <a:pt x="4" y="245"/>
                  </a:lnTo>
                  <a:lnTo>
                    <a:pt x="9" y="265"/>
                  </a:lnTo>
                  <a:lnTo>
                    <a:pt x="16" y="285"/>
                  </a:lnTo>
                  <a:lnTo>
                    <a:pt x="24" y="303"/>
                  </a:lnTo>
                  <a:lnTo>
                    <a:pt x="34" y="320"/>
                  </a:lnTo>
                  <a:lnTo>
                    <a:pt x="47" y="338"/>
                  </a:lnTo>
                  <a:lnTo>
                    <a:pt x="60" y="3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9" name="Freeform 13">
              <a:extLst>
                <a:ext uri="{FF2B5EF4-FFF2-40B4-BE49-F238E27FC236}">
                  <a16:creationId xmlns:a16="http://schemas.microsoft.com/office/drawing/2014/main" id="{B93B52DD-25BE-9D4E-A7C2-F196904F17DE}"/>
                </a:ext>
              </a:extLst>
            </p:cNvPr>
            <p:cNvSpPr>
              <a:spLocks/>
            </p:cNvSpPr>
            <p:nvPr userDrawn="1"/>
          </p:nvSpPr>
          <p:spPr bwMode="auto">
            <a:xfrm>
              <a:off x="42845038" y="1657351"/>
              <a:ext cx="73025" cy="73025"/>
            </a:xfrm>
            <a:custGeom>
              <a:avLst/>
              <a:gdLst>
                <a:gd name="T0" fmla="*/ 59 w 318"/>
                <a:gd name="T1" fmla="*/ 282 h 318"/>
                <a:gd name="T2" fmla="*/ 85 w 318"/>
                <a:gd name="T3" fmla="*/ 301 h 318"/>
                <a:gd name="T4" fmla="*/ 114 w 318"/>
                <a:gd name="T5" fmla="*/ 312 h 318"/>
                <a:gd name="T6" fmla="*/ 145 w 318"/>
                <a:gd name="T7" fmla="*/ 318 h 318"/>
                <a:gd name="T8" fmla="*/ 175 w 318"/>
                <a:gd name="T9" fmla="*/ 318 h 318"/>
                <a:gd name="T10" fmla="*/ 205 w 318"/>
                <a:gd name="T11" fmla="*/ 312 h 318"/>
                <a:gd name="T12" fmla="*/ 234 w 318"/>
                <a:gd name="T13" fmla="*/ 301 h 318"/>
                <a:gd name="T14" fmla="*/ 260 w 318"/>
                <a:gd name="T15" fmla="*/ 282 h 318"/>
                <a:gd name="T16" fmla="*/ 283 w 318"/>
                <a:gd name="T17" fmla="*/ 259 h 318"/>
                <a:gd name="T18" fmla="*/ 300 w 318"/>
                <a:gd name="T19" fmla="*/ 233 h 318"/>
                <a:gd name="T20" fmla="*/ 311 w 318"/>
                <a:gd name="T21" fmla="*/ 204 h 318"/>
                <a:gd name="T22" fmla="*/ 317 w 318"/>
                <a:gd name="T23" fmla="*/ 174 h 318"/>
                <a:gd name="T24" fmla="*/ 317 w 318"/>
                <a:gd name="T25" fmla="*/ 144 h 318"/>
                <a:gd name="T26" fmla="*/ 311 w 318"/>
                <a:gd name="T27" fmla="*/ 114 h 318"/>
                <a:gd name="T28" fmla="*/ 300 w 318"/>
                <a:gd name="T29" fmla="*/ 85 h 318"/>
                <a:gd name="T30" fmla="*/ 283 w 318"/>
                <a:gd name="T31" fmla="*/ 59 h 318"/>
                <a:gd name="T32" fmla="*/ 260 w 318"/>
                <a:gd name="T33" fmla="*/ 37 h 318"/>
                <a:gd name="T34" fmla="*/ 234 w 318"/>
                <a:gd name="T35" fmla="*/ 19 h 318"/>
                <a:gd name="T36" fmla="*/ 205 w 318"/>
                <a:gd name="T37" fmla="*/ 6 h 318"/>
                <a:gd name="T38" fmla="*/ 175 w 318"/>
                <a:gd name="T39" fmla="*/ 0 h 318"/>
                <a:gd name="T40" fmla="*/ 145 w 318"/>
                <a:gd name="T41" fmla="*/ 0 h 318"/>
                <a:gd name="T42" fmla="*/ 114 w 318"/>
                <a:gd name="T43" fmla="*/ 6 h 318"/>
                <a:gd name="T44" fmla="*/ 85 w 318"/>
                <a:gd name="T45" fmla="*/ 19 h 318"/>
                <a:gd name="T46" fmla="*/ 59 w 318"/>
                <a:gd name="T47" fmla="*/ 37 h 318"/>
                <a:gd name="T48" fmla="*/ 36 w 318"/>
                <a:gd name="T49" fmla="*/ 59 h 318"/>
                <a:gd name="T50" fmla="*/ 19 w 318"/>
                <a:gd name="T51" fmla="*/ 85 h 318"/>
                <a:gd name="T52" fmla="*/ 7 w 318"/>
                <a:gd name="T53" fmla="*/ 114 h 318"/>
                <a:gd name="T54" fmla="*/ 1 w 318"/>
                <a:gd name="T55" fmla="*/ 144 h 318"/>
                <a:gd name="T56" fmla="*/ 1 w 318"/>
                <a:gd name="T57" fmla="*/ 174 h 318"/>
                <a:gd name="T58" fmla="*/ 7 w 318"/>
                <a:gd name="T59" fmla="*/ 204 h 318"/>
                <a:gd name="T60" fmla="*/ 19 w 318"/>
                <a:gd name="T61" fmla="*/ 233 h 318"/>
                <a:gd name="T62" fmla="*/ 36 w 318"/>
                <a:gd name="T63" fmla="*/ 25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8" h="318">
                  <a:moveTo>
                    <a:pt x="47" y="272"/>
                  </a:moveTo>
                  <a:lnTo>
                    <a:pt x="59" y="282"/>
                  </a:lnTo>
                  <a:lnTo>
                    <a:pt x="72" y="291"/>
                  </a:lnTo>
                  <a:lnTo>
                    <a:pt x="85" y="301"/>
                  </a:lnTo>
                  <a:lnTo>
                    <a:pt x="100" y="306"/>
                  </a:lnTo>
                  <a:lnTo>
                    <a:pt x="114" y="312"/>
                  </a:lnTo>
                  <a:lnTo>
                    <a:pt x="129" y="315"/>
                  </a:lnTo>
                  <a:lnTo>
                    <a:pt x="145" y="318"/>
                  </a:lnTo>
                  <a:lnTo>
                    <a:pt x="159" y="318"/>
                  </a:lnTo>
                  <a:lnTo>
                    <a:pt x="175" y="318"/>
                  </a:lnTo>
                  <a:lnTo>
                    <a:pt x="189" y="315"/>
                  </a:lnTo>
                  <a:lnTo>
                    <a:pt x="205" y="312"/>
                  </a:lnTo>
                  <a:lnTo>
                    <a:pt x="219" y="306"/>
                  </a:lnTo>
                  <a:lnTo>
                    <a:pt x="234" y="301"/>
                  </a:lnTo>
                  <a:lnTo>
                    <a:pt x="247" y="291"/>
                  </a:lnTo>
                  <a:lnTo>
                    <a:pt x="260" y="282"/>
                  </a:lnTo>
                  <a:lnTo>
                    <a:pt x="271" y="272"/>
                  </a:lnTo>
                  <a:lnTo>
                    <a:pt x="283" y="259"/>
                  </a:lnTo>
                  <a:lnTo>
                    <a:pt x="293" y="245"/>
                  </a:lnTo>
                  <a:lnTo>
                    <a:pt x="300" y="233"/>
                  </a:lnTo>
                  <a:lnTo>
                    <a:pt x="307" y="219"/>
                  </a:lnTo>
                  <a:lnTo>
                    <a:pt x="311" y="204"/>
                  </a:lnTo>
                  <a:lnTo>
                    <a:pt x="316" y="190"/>
                  </a:lnTo>
                  <a:lnTo>
                    <a:pt x="317" y="174"/>
                  </a:lnTo>
                  <a:lnTo>
                    <a:pt x="318" y="160"/>
                  </a:lnTo>
                  <a:lnTo>
                    <a:pt x="317" y="144"/>
                  </a:lnTo>
                  <a:lnTo>
                    <a:pt x="316" y="128"/>
                  </a:lnTo>
                  <a:lnTo>
                    <a:pt x="311" y="114"/>
                  </a:lnTo>
                  <a:lnTo>
                    <a:pt x="307" y="99"/>
                  </a:lnTo>
                  <a:lnTo>
                    <a:pt x="300" y="85"/>
                  </a:lnTo>
                  <a:lnTo>
                    <a:pt x="293" y="72"/>
                  </a:lnTo>
                  <a:lnTo>
                    <a:pt x="283" y="59"/>
                  </a:lnTo>
                  <a:lnTo>
                    <a:pt x="271" y="46"/>
                  </a:lnTo>
                  <a:lnTo>
                    <a:pt x="260" y="37"/>
                  </a:lnTo>
                  <a:lnTo>
                    <a:pt x="247" y="26"/>
                  </a:lnTo>
                  <a:lnTo>
                    <a:pt x="234" y="19"/>
                  </a:lnTo>
                  <a:lnTo>
                    <a:pt x="219" y="11"/>
                  </a:lnTo>
                  <a:lnTo>
                    <a:pt x="205" y="6"/>
                  </a:lnTo>
                  <a:lnTo>
                    <a:pt x="189" y="3"/>
                  </a:lnTo>
                  <a:lnTo>
                    <a:pt x="175" y="0"/>
                  </a:lnTo>
                  <a:lnTo>
                    <a:pt x="159" y="0"/>
                  </a:lnTo>
                  <a:lnTo>
                    <a:pt x="145" y="0"/>
                  </a:lnTo>
                  <a:lnTo>
                    <a:pt x="129" y="3"/>
                  </a:lnTo>
                  <a:lnTo>
                    <a:pt x="114" y="6"/>
                  </a:lnTo>
                  <a:lnTo>
                    <a:pt x="100" y="11"/>
                  </a:lnTo>
                  <a:lnTo>
                    <a:pt x="85" y="19"/>
                  </a:lnTo>
                  <a:lnTo>
                    <a:pt x="72" y="26"/>
                  </a:lnTo>
                  <a:lnTo>
                    <a:pt x="59" y="37"/>
                  </a:lnTo>
                  <a:lnTo>
                    <a:pt x="47" y="46"/>
                  </a:lnTo>
                  <a:lnTo>
                    <a:pt x="36" y="59"/>
                  </a:lnTo>
                  <a:lnTo>
                    <a:pt x="27" y="72"/>
                  </a:lnTo>
                  <a:lnTo>
                    <a:pt x="19" y="85"/>
                  </a:lnTo>
                  <a:lnTo>
                    <a:pt x="13" y="99"/>
                  </a:lnTo>
                  <a:lnTo>
                    <a:pt x="7" y="114"/>
                  </a:lnTo>
                  <a:lnTo>
                    <a:pt x="2" y="128"/>
                  </a:lnTo>
                  <a:lnTo>
                    <a:pt x="1" y="144"/>
                  </a:lnTo>
                  <a:lnTo>
                    <a:pt x="0" y="160"/>
                  </a:lnTo>
                  <a:lnTo>
                    <a:pt x="1" y="174"/>
                  </a:lnTo>
                  <a:lnTo>
                    <a:pt x="2" y="190"/>
                  </a:lnTo>
                  <a:lnTo>
                    <a:pt x="7" y="204"/>
                  </a:lnTo>
                  <a:lnTo>
                    <a:pt x="13" y="219"/>
                  </a:lnTo>
                  <a:lnTo>
                    <a:pt x="19" y="233"/>
                  </a:lnTo>
                  <a:lnTo>
                    <a:pt x="27" y="245"/>
                  </a:lnTo>
                  <a:lnTo>
                    <a:pt x="36" y="259"/>
                  </a:lnTo>
                  <a:lnTo>
                    <a:pt x="47"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0" name="Freeform 14">
              <a:extLst>
                <a:ext uri="{FF2B5EF4-FFF2-40B4-BE49-F238E27FC236}">
                  <a16:creationId xmlns:a16="http://schemas.microsoft.com/office/drawing/2014/main" id="{ACC8DB77-30F2-F842-B874-06BA3286BD66}"/>
                </a:ext>
              </a:extLst>
            </p:cNvPr>
            <p:cNvSpPr>
              <a:spLocks/>
            </p:cNvSpPr>
            <p:nvPr userDrawn="1"/>
          </p:nvSpPr>
          <p:spPr bwMode="auto">
            <a:xfrm>
              <a:off x="39812913" y="1055688"/>
              <a:ext cx="346075" cy="466725"/>
            </a:xfrm>
            <a:custGeom>
              <a:avLst/>
              <a:gdLst>
                <a:gd name="T0" fmla="*/ 203 w 1527"/>
                <a:gd name="T1" fmla="*/ 1641 h 2060"/>
                <a:gd name="T2" fmla="*/ 429 w 1527"/>
                <a:gd name="T3" fmla="*/ 1686 h 2060"/>
                <a:gd name="T4" fmla="*/ 569 w 1527"/>
                <a:gd name="T5" fmla="*/ 1699 h 2060"/>
                <a:gd name="T6" fmla="*/ 719 w 1527"/>
                <a:gd name="T7" fmla="*/ 1698 h 2060"/>
                <a:gd name="T8" fmla="*/ 850 w 1527"/>
                <a:gd name="T9" fmla="*/ 1675 h 2060"/>
                <a:gd name="T10" fmla="*/ 940 w 1527"/>
                <a:gd name="T11" fmla="*/ 1628 h 2060"/>
                <a:gd name="T12" fmla="*/ 968 w 1527"/>
                <a:gd name="T13" fmla="*/ 1596 h 2060"/>
                <a:gd name="T14" fmla="*/ 984 w 1527"/>
                <a:gd name="T15" fmla="*/ 1557 h 2060"/>
                <a:gd name="T16" fmla="*/ 990 w 1527"/>
                <a:gd name="T17" fmla="*/ 1515 h 2060"/>
                <a:gd name="T18" fmla="*/ 977 w 1527"/>
                <a:gd name="T19" fmla="*/ 1449 h 2060"/>
                <a:gd name="T20" fmla="*/ 938 w 1527"/>
                <a:gd name="T21" fmla="*/ 1396 h 2060"/>
                <a:gd name="T22" fmla="*/ 843 w 1527"/>
                <a:gd name="T23" fmla="*/ 1336 h 2060"/>
                <a:gd name="T24" fmla="*/ 667 w 1527"/>
                <a:gd name="T25" fmla="*/ 1255 h 2060"/>
                <a:gd name="T26" fmla="*/ 343 w 1527"/>
                <a:gd name="T27" fmla="*/ 1106 h 2060"/>
                <a:gd name="T28" fmla="*/ 231 w 1527"/>
                <a:gd name="T29" fmla="*/ 1040 h 2060"/>
                <a:gd name="T30" fmla="*/ 155 w 1527"/>
                <a:gd name="T31" fmla="*/ 981 h 2060"/>
                <a:gd name="T32" fmla="*/ 87 w 1527"/>
                <a:gd name="T33" fmla="*/ 900 h 2060"/>
                <a:gd name="T34" fmla="*/ 40 w 1527"/>
                <a:gd name="T35" fmla="*/ 810 h 2060"/>
                <a:gd name="T36" fmla="*/ 11 w 1527"/>
                <a:gd name="T37" fmla="*/ 711 h 2060"/>
                <a:gd name="T38" fmla="*/ 0 w 1527"/>
                <a:gd name="T39" fmla="*/ 602 h 2060"/>
                <a:gd name="T40" fmla="*/ 15 w 1527"/>
                <a:gd name="T41" fmla="*/ 462 h 2060"/>
                <a:gd name="T42" fmla="*/ 57 w 1527"/>
                <a:gd name="T43" fmla="*/ 342 h 2060"/>
                <a:gd name="T44" fmla="*/ 127 w 1527"/>
                <a:gd name="T45" fmla="*/ 238 h 2060"/>
                <a:gd name="T46" fmla="*/ 225 w 1527"/>
                <a:gd name="T47" fmla="*/ 153 h 2060"/>
                <a:gd name="T48" fmla="*/ 344 w 1527"/>
                <a:gd name="T49" fmla="*/ 86 h 2060"/>
                <a:gd name="T50" fmla="*/ 481 w 1527"/>
                <a:gd name="T51" fmla="*/ 39 h 2060"/>
                <a:gd name="T52" fmla="*/ 635 w 1527"/>
                <a:gd name="T53" fmla="*/ 10 h 2060"/>
                <a:gd name="T54" fmla="*/ 804 w 1527"/>
                <a:gd name="T55" fmla="*/ 0 h 2060"/>
                <a:gd name="T56" fmla="*/ 1045 w 1527"/>
                <a:gd name="T57" fmla="*/ 18 h 2060"/>
                <a:gd name="T58" fmla="*/ 1373 w 1527"/>
                <a:gd name="T59" fmla="*/ 71 h 2060"/>
                <a:gd name="T60" fmla="*/ 1204 w 1527"/>
                <a:gd name="T61" fmla="*/ 391 h 2060"/>
                <a:gd name="T62" fmla="*/ 1073 w 1527"/>
                <a:gd name="T63" fmla="*/ 361 h 2060"/>
                <a:gd name="T64" fmla="*/ 949 w 1527"/>
                <a:gd name="T65" fmla="*/ 343 h 2060"/>
                <a:gd name="T66" fmla="*/ 819 w 1527"/>
                <a:gd name="T67" fmla="*/ 340 h 2060"/>
                <a:gd name="T68" fmla="*/ 682 w 1527"/>
                <a:gd name="T69" fmla="*/ 357 h 2060"/>
                <a:gd name="T70" fmla="*/ 589 w 1527"/>
                <a:gd name="T71" fmla="*/ 398 h 2060"/>
                <a:gd name="T72" fmla="*/ 550 w 1527"/>
                <a:gd name="T73" fmla="*/ 433 h 2060"/>
                <a:gd name="T74" fmla="*/ 533 w 1527"/>
                <a:gd name="T75" fmla="*/ 470 h 2060"/>
                <a:gd name="T76" fmla="*/ 525 w 1527"/>
                <a:gd name="T77" fmla="*/ 540 h 2060"/>
                <a:gd name="T78" fmla="*/ 550 w 1527"/>
                <a:gd name="T79" fmla="*/ 599 h 2060"/>
                <a:gd name="T80" fmla="*/ 609 w 1527"/>
                <a:gd name="T81" fmla="*/ 645 h 2060"/>
                <a:gd name="T82" fmla="*/ 738 w 1527"/>
                <a:gd name="T83" fmla="*/ 710 h 2060"/>
                <a:gd name="T84" fmla="*/ 988 w 1527"/>
                <a:gd name="T85" fmla="*/ 823 h 2060"/>
                <a:gd name="T86" fmla="*/ 1233 w 1527"/>
                <a:gd name="T87" fmla="*/ 952 h 2060"/>
                <a:gd name="T88" fmla="*/ 1331 w 1527"/>
                <a:gd name="T89" fmla="*/ 1019 h 2060"/>
                <a:gd name="T90" fmla="*/ 1403 w 1527"/>
                <a:gd name="T91" fmla="*/ 1083 h 2060"/>
                <a:gd name="T92" fmla="*/ 1460 w 1527"/>
                <a:gd name="T93" fmla="*/ 1161 h 2060"/>
                <a:gd name="T94" fmla="*/ 1501 w 1527"/>
                <a:gd name="T95" fmla="*/ 1249 h 2060"/>
                <a:gd name="T96" fmla="*/ 1524 w 1527"/>
                <a:gd name="T97" fmla="*/ 1349 h 2060"/>
                <a:gd name="T98" fmla="*/ 1527 w 1527"/>
                <a:gd name="T99" fmla="*/ 1471 h 2060"/>
                <a:gd name="T100" fmla="*/ 1501 w 1527"/>
                <a:gd name="T101" fmla="*/ 1617 h 2060"/>
                <a:gd name="T102" fmla="*/ 1440 w 1527"/>
                <a:gd name="T103" fmla="*/ 1745 h 2060"/>
                <a:gd name="T104" fmla="*/ 1343 w 1527"/>
                <a:gd name="T105" fmla="*/ 1855 h 2060"/>
                <a:gd name="T106" fmla="*/ 1218 w 1527"/>
                <a:gd name="T107" fmla="*/ 1939 h 2060"/>
                <a:gd name="T108" fmla="*/ 1092 w 1527"/>
                <a:gd name="T109" fmla="*/ 1995 h 2060"/>
                <a:gd name="T110" fmla="*/ 948 w 1527"/>
                <a:gd name="T111" fmla="*/ 2034 h 2060"/>
                <a:gd name="T112" fmla="*/ 789 w 1527"/>
                <a:gd name="T113" fmla="*/ 2055 h 2060"/>
                <a:gd name="T114" fmla="*/ 580 w 1527"/>
                <a:gd name="T115" fmla="*/ 2060 h 2060"/>
                <a:gd name="T116" fmla="*/ 273 w 1527"/>
                <a:gd name="T117" fmla="*/ 2032 h 2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7" h="2060">
                  <a:moveTo>
                    <a:pt x="41" y="1988"/>
                  </a:moveTo>
                  <a:lnTo>
                    <a:pt x="41" y="1596"/>
                  </a:lnTo>
                  <a:lnTo>
                    <a:pt x="123" y="1621"/>
                  </a:lnTo>
                  <a:lnTo>
                    <a:pt x="203" y="1641"/>
                  </a:lnTo>
                  <a:lnTo>
                    <a:pt x="282" y="1661"/>
                  </a:lnTo>
                  <a:lnTo>
                    <a:pt x="358" y="1675"/>
                  </a:lnTo>
                  <a:lnTo>
                    <a:pt x="394" y="1681"/>
                  </a:lnTo>
                  <a:lnTo>
                    <a:pt x="429" y="1686"/>
                  </a:lnTo>
                  <a:lnTo>
                    <a:pt x="465" y="1691"/>
                  </a:lnTo>
                  <a:lnTo>
                    <a:pt x="500" y="1696"/>
                  </a:lnTo>
                  <a:lnTo>
                    <a:pt x="534" y="1698"/>
                  </a:lnTo>
                  <a:lnTo>
                    <a:pt x="569" y="1699"/>
                  </a:lnTo>
                  <a:lnTo>
                    <a:pt x="602" y="1701"/>
                  </a:lnTo>
                  <a:lnTo>
                    <a:pt x="634" y="1701"/>
                  </a:lnTo>
                  <a:lnTo>
                    <a:pt x="676" y="1701"/>
                  </a:lnTo>
                  <a:lnTo>
                    <a:pt x="719" y="1698"/>
                  </a:lnTo>
                  <a:lnTo>
                    <a:pt x="756" y="1696"/>
                  </a:lnTo>
                  <a:lnTo>
                    <a:pt x="790" y="1690"/>
                  </a:lnTo>
                  <a:lnTo>
                    <a:pt x="821" y="1684"/>
                  </a:lnTo>
                  <a:lnTo>
                    <a:pt x="850" y="1675"/>
                  </a:lnTo>
                  <a:lnTo>
                    <a:pt x="878" y="1664"/>
                  </a:lnTo>
                  <a:lnTo>
                    <a:pt x="901" y="1655"/>
                  </a:lnTo>
                  <a:lnTo>
                    <a:pt x="923" y="1641"/>
                  </a:lnTo>
                  <a:lnTo>
                    <a:pt x="940" y="1628"/>
                  </a:lnTo>
                  <a:lnTo>
                    <a:pt x="948" y="1621"/>
                  </a:lnTo>
                  <a:lnTo>
                    <a:pt x="955" y="1614"/>
                  </a:lnTo>
                  <a:lnTo>
                    <a:pt x="962" y="1604"/>
                  </a:lnTo>
                  <a:lnTo>
                    <a:pt x="968" y="1596"/>
                  </a:lnTo>
                  <a:lnTo>
                    <a:pt x="973" y="1587"/>
                  </a:lnTo>
                  <a:lnTo>
                    <a:pt x="978" y="1577"/>
                  </a:lnTo>
                  <a:lnTo>
                    <a:pt x="982" y="1568"/>
                  </a:lnTo>
                  <a:lnTo>
                    <a:pt x="984" y="1557"/>
                  </a:lnTo>
                  <a:lnTo>
                    <a:pt x="988" y="1547"/>
                  </a:lnTo>
                  <a:lnTo>
                    <a:pt x="989" y="1535"/>
                  </a:lnTo>
                  <a:lnTo>
                    <a:pt x="990" y="1526"/>
                  </a:lnTo>
                  <a:lnTo>
                    <a:pt x="990" y="1515"/>
                  </a:lnTo>
                  <a:lnTo>
                    <a:pt x="990" y="1497"/>
                  </a:lnTo>
                  <a:lnTo>
                    <a:pt x="988" y="1480"/>
                  </a:lnTo>
                  <a:lnTo>
                    <a:pt x="983" y="1464"/>
                  </a:lnTo>
                  <a:lnTo>
                    <a:pt x="977" y="1449"/>
                  </a:lnTo>
                  <a:lnTo>
                    <a:pt x="970" y="1435"/>
                  </a:lnTo>
                  <a:lnTo>
                    <a:pt x="961" y="1421"/>
                  </a:lnTo>
                  <a:lnTo>
                    <a:pt x="951" y="1407"/>
                  </a:lnTo>
                  <a:lnTo>
                    <a:pt x="938" y="1396"/>
                  </a:lnTo>
                  <a:lnTo>
                    <a:pt x="923" y="1382"/>
                  </a:lnTo>
                  <a:lnTo>
                    <a:pt x="901" y="1367"/>
                  </a:lnTo>
                  <a:lnTo>
                    <a:pt x="875" y="1352"/>
                  </a:lnTo>
                  <a:lnTo>
                    <a:pt x="843" y="1336"/>
                  </a:lnTo>
                  <a:lnTo>
                    <a:pt x="808" y="1317"/>
                  </a:lnTo>
                  <a:lnTo>
                    <a:pt x="766" y="1297"/>
                  </a:lnTo>
                  <a:lnTo>
                    <a:pt x="719" y="1277"/>
                  </a:lnTo>
                  <a:lnTo>
                    <a:pt x="667" y="1255"/>
                  </a:lnTo>
                  <a:lnTo>
                    <a:pt x="574" y="1215"/>
                  </a:lnTo>
                  <a:lnTo>
                    <a:pt x="487" y="1178"/>
                  </a:lnTo>
                  <a:lnTo>
                    <a:pt x="411" y="1141"/>
                  </a:lnTo>
                  <a:lnTo>
                    <a:pt x="343" y="1106"/>
                  </a:lnTo>
                  <a:lnTo>
                    <a:pt x="312" y="1089"/>
                  </a:lnTo>
                  <a:lnTo>
                    <a:pt x="283" y="1073"/>
                  </a:lnTo>
                  <a:lnTo>
                    <a:pt x="255" y="1056"/>
                  </a:lnTo>
                  <a:lnTo>
                    <a:pt x="231" y="1040"/>
                  </a:lnTo>
                  <a:lnTo>
                    <a:pt x="209" y="1025"/>
                  </a:lnTo>
                  <a:lnTo>
                    <a:pt x="190" y="1010"/>
                  </a:lnTo>
                  <a:lnTo>
                    <a:pt x="171" y="996"/>
                  </a:lnTo>
                  <a:lnTo>
                    <a:pt x="155" y="981"/>
                  </a:lnTo>
                  <a:lnTo>
                    <a:pt x="137" y="961"/>
                  </a:lnTo>
                  <a:lnTo>
                    <a:pt x="119" y="943"/>
                  </a:lnTo>
                  <a:lnTo>
                    <a:pt x="103" y="921"/>
                  </a:lnTo>
                  <a:lnTo>
                    <a:pt x="87" y="900"/>
                  </a:lnTo>
                  <a:lnTo>
                    <a:pt x="74" y="879"/>
                  </a:lnTo>
                  <a:lnTo>
                    <a:pt x="62" y="857"/>
                  </a:lnTo>
                  <a:lnTo>
                    <a:pt x="50" y="834"/>
                  </a:lnTo>
                  <a:lnTo>
                    <a:pt x="40" y="810"/>
                  </a:lnTo>
                  <a:lnTo>
                    <a:pt x="29" y="787"/>
                  </a:lnTo>
                  <a:lnTo>
                    <a:pt x="22" y="763"/>
                  </a:lnTo>
                  <a:lnTo>
                    <a:pt x="15" y="736"/>
                  </a:lnTo>
                  <a:lnTo>
                    <a:pt x="11" y="711"/>
                  </a:lnTo>
                  <a:lnTo>
                    <a:pt x="6" y="685"/>
                  </a:lnTo>
                  <a:lnTo>
                    <a:pt x="4" y="658"/>
                  </a:lnTo>
                  <a:lnTo>
                    <a:pt x="0" y="630"/>
                  </a:lnTo>
                  <a:lnTo>
                    <a:pt x="0" y="602"/>
                  </a:lnTo>
                  <a:lnTo>
                    <a:pt x="0" y="566"/>
                  </a:lnTo>
                  <a:lnTo>
                    <a:pt x="4" y="530"/>
                  </a:lnTo>
                  <a:lnTo>
                    <a:pt x="9" y="496"/>
                  </a:lnTo>
                  <a:lnTo>
                    <a:pt x="15" y="462"/>
                  </a:lnTo>
                  <a:lnTo>
                    <a:pt x="22" y="431"/>
                  </a:lnTo>
                  <a:lnTo>
                    <a:pt x="33" y="401"/>
                  </a:lnTo>
                  <a:lnTo>
                    <a:pt x="44" y="371"/>
                  </a:lnTo>
                  <a:lnTo>
                    <a:pt x="57" y="342"/>
                  </a:lnTo>
                  <a:lnTo>
                    <a:pt x="72" y="315"/>
                  </a:lnTo>
                  <a:lnTo>
                    <a:pt x="88" y="289"/>
                  </a:lnTo>
                  <a:lnTo>
                    <a:pt x="108" y="263"/>
                  </a:lnTo>
                  <a:lnTo>
                    <a:pt x="127" y="238"/>
                  </a:lnTo>
                  <a:lnTo>
                    <a:pt x="149" y="215"/>
                  </a:lnTo>
                  <a:lnTo>
                    <a:pt x="173" y="193"/>
                  </a:lnTo>
                  <a:lnTo>
                    <a:pt x="198" y="173"/>
                  </a:lnTo>
                  <a:lnTo>
                    <a:pt x="225" y="153"/>
                  </a:lnTo>
                  <a:lnTo>
                    <a:pt x="254" y="135"/>
                  </a:lnTo>
                  <a:lnTo>
                    <a:pt x="283" y="117"/>
                  </a:lnTo>
                  <a:lnTo>
                    <a:pt x="313" y="100"/>
                  </a:lnTo>
                  <a:lnTo>
                    <a:pt x="344" y="86"/>
                  </a:lnTo>
                  <a:lnTo>
                    <a:pt x="378" y="71"/>
                  </a:lnTo>
                  <a:lnTo>
                    <a:pt x="411" y="60"/>
                  </a:lnTo>
                  <a:lnTo>
                    <a:pt x="446" y="48"/>
                  </a:lnTo>
                  <a:lnTo>
                    <a:pt x="481" y="39"/>
                  </a:lnTo>
                  <a:lnTo>
                    <a:pt x="518" y="29"/>
                  </a:lnTo>
                  <a:lnTo>
                    <a:pt x="556" y="22"/>
                  </a:lnTo>
                  <a:lnTo>
                    <a:pt x="594" y="14"/>
                  </a:lnTo>
                  <a:lnTo>
                    <a:pt x="635" y="10"/>
                  </a:lnTo>
                  <a:lnTo>
                    <a:pt x="675" y="6"/>
                  </a:lnTo>
                  <a:lnTo>
                    <a:pt x="717" y="2"/>
                  </a:lnTo>
                  <a:lnTo>
                    <a:pt x="760" y="0"/>
                  </a:lnTo>
                  <a:lnTo>
                    <a:pt x="804" y="0"/>
                  </a:lnTo>
                  <a:lnTo>
                    <a:pt x="856" y="1"/>
                  </a:lnTo>
                  <a:lnTo>
                    <a:pt x="914" y="4"/>
                  </a:lnTo>
                  <a:lnTo>
                    <a:pt x="976" y="10"/>
                  </a:lnTo>
                  <a:lnTo>
                    <a:pt x="1045" y="18"/>
                  </a:lnTo>
                  <a:lnTo>
                    <a:pt x="1118" y="29"/>
                  </a:lnTo>
                  <a:lnTo>
                    <a:pt x="1199" y="40"/>
                  </a:lnTo>
                  <a:lnTo>
                    <a:pt x="1283" y="56"/>
                  </a:lnTo>
                  <a:lnTo>
                    <a:pt x="1373" y="71"/>
                  </a:lnTo>
                  <a:lnTo>
                    <a:pt x="1373" y="449"/>
                  </a:lnTo>
                  <a:lnTo>
                    <a:pt x="1305" y="424"/>
                  </a:lnTo>
                  <a:lnTo>
                    <a:pt x="1238" y="401"/>
                  </a:lnTo>
                  <a:lnTo>
                    <a:pt x="1204" y="391"/>
                  </a:lnTo>
                  <a:lnTo>
                    <a:pt x="1171" y="383"/>
                  </a:lnTo>
                  <a:lnTo>
                    <a:pt x="1139" y="373"/>
                  </a:lnTo>
                  <a:lnTo>
                    <a:pt x="1106" y="366"/>
                  </a:lnTo>
                  <a:lnTo>
                    <a:pt x="1073" y="361"/>
                  </a:lnTo>
                  <a:lnTo>
                    <a:pt x="1042" y="355"/>
                  </a:lnTo>
                  <a:lnTo>
                    <a:pt x="1012" y="350"/>
                  </a:lnTo>
                  <a:lnTo>
                    <a:pt x="979" y="346"/>
                  </a:lnTo>
                  <a:lnTo>
                    <a:pt x="949" y="343"/>
                  </a:lnTo>
                  <a:lnTo>
                    <a:pt x="918" y="340"/>
                  </a:lnTo>
                  <a:lnTo>
                    <a:pt x="888" y="339"/>
                  </a:lnTo>
                  <a:lnTo>
                    <a:pt x="860" y="339"/>
                  </a:lnTo>
                  <a:lnTo>
                    <a:pt x="819" y="340"/>
                  </a:lnTo>
                  <a:lnTo>
                    <a:pt x="780" y="342"/>
                  </a:lnTo>
                  <a:lnTo>
                    <a:pt x="745" y="346"/>
                  </a:lnTo>
                  <a:lnTo>
                    <a:pt x="713" y="350"/>
                  </a:lnTo>
                  <a:lnTo>
                    <a:pt x="682" y="357"/>
                  </a:lnTo>
                  <a:lnTo>
                    <a:pt x="655" y="365"/>
                  </a:lnTo>
                  <a:lnTo>
                    <a:pt x="630" y="374"/>
                  </a:lnTo>
                  <a:lnTo>
                    <a:pt x="608" y="385"/>
                  </a:lnTo>
                  <a:lnTo>
                    <a:pt x="589" y="398"/>
                  </a:lnTo>
                  <a:lnTo>
                    <a:pt x="571" y="410"/>
                  </a:lnTo>
                  <a:lnTo>
                    <a:pt x="564" y="418"/>
                  </a:lnTo>
                  <a:lnTo>
                    <a:pt x="557" y="426"/>
                  </a:lnTo>
                  <a:lnTo>
                    <a:pt x="550" y="433"/>
                  </a:lnTo>
                  <a:lnTo>
                    <a:pt x="546" y="442"/>
                  </a:lnTo>
                  <a:lnTo>
                    <a:pt x="540" y="451"/>
                  </a:lnTo>
                  <a:lnTo>
                    <a:pt x="535" y="461"/>
                  </a:lnTo>
                  <a:lnTo>
                    <a:pt x="533" y="470"/>
                  </a:lnTo>
                  <a:lnTo>
                    <a:pt x="530" y="479"/>
                  </a:lnTo>
                  <a:lnTo>
                    <a:pt x="525" y="501"/>
                  </a:lnTo>
                  <a:lnTo>
                    <a:pt x="524" y="523"/>
                  </a:lnTo>
                  <a:lnTo>
                    <a:pt x="525" y="540"/>
                  </a:lnTo>
                  <a:lnTo>
                    <a:pt x="529" y="555"/>
                  </a:lnTo>
                  <a:lnTo>
                    <a:pt x="534" y="570"/>
                  </a:lnTo>
                  <a:lnTo>
                    <a:pt x="541" y="585"/>
                  </a:lnTo>
                  <a:lnTo>
                    <a:pt x="550" y="599"/>
                  </a:lnTo>
                  <a:lnTo>
                    <a:pt x="562" y="612"/>
                  </a:lnTo>
                  <a:lnTo>
                    <a:pt x="576" y="623"/>
                  </a:lnTo>
                  <a:lnTo>
                    <a:pt x="592" y="635"/>
                  </a:lnTo>
                  <a:lnTo>
                    <a:pt x="609" y="645"/>
                  </a:lnTo>
                  <a:lnTo>
                    <a:pt x="632" y="658"/>
                  </a:lnTo>
                  <a:lnTo>
                    <a:pt x="661" y="672"/>
                  </a:lnTo>
                  <a:lnTo>
                    <a:pt x="697" y="689"/>
                  </a:lnTo>
                  <a:lnTo>
                    <a:pt x="738" y="710"/>
                  </a:lnTo>
                  <a:lnTo>
                    <a:pt x="786" y="733"/>
                  </a:lnTo>
                  <a:lnTo>
                    <a:pt x="840" y="757"/>
                  </a:lnTo>
                  <a:lnTo>
                    <a:pt x="901" y="784"/>
                  </a:lnTo>
                  <a:lnTo>
                    <a:pt x="988" y="823"/>
                  </a:lnTo>
                  <a:lnTo>
                    <a:pt x="1067" y="862"/>
                  </a:lnTo>
                  <a:lnTo>
                    <a:pt x="1140" y="899"/>
                  </a:lnTo>
                  <a:lnTo>
                    <a:pt x="1204" y="935"/>
                  </a:lnTo>
                  <a:lnTo>
                    <a:pt x="1233" y="952"/>
                  </a:lnTo>
                  <a:lnTo>
                    <a:pt x="1261" y="969"/>
                  </a:lnTo>
                  <a:lnTo>
                    <a:pt x="1286" y="985"/>
                  </a:lnTo>
                  <a:lnTo>
                    <a:pt x="1309" y="1003"/>
                  </a:lnTo>
                  <a:lnTo>
                    <a:pt x="1331" y="1019"/>
                  </a:lnTo>
                  <a:lnTo>
                    <a:pt x="1351" y="1034"/>
                  </a:lnTo>
                  <a:lnTo>
                    <a:pt x="1369" y="1050"/>
                  </a:lnTo>
                  <a:lnTo>
                    <a:pt x="1385" y="1064"/>
                  </a:lnTo>
                  <a:lnTo>
                    <a:pt x="1403" y="1083"/>
                  </a:lnTo>
                  <a:lnTo>
                    <a:pt x="1419" y="1102"/>
                  </a:lnTo>
                  <a:lnTo>
                    <a:pt x="1434" y="1120"/>
                  </a:lnTo>
                  <a:lnTo>
                    <a:pt x="1448" y="1141"/>
                  </a:lnTo>
                  <a:lnTo>
                    <a:pt x="1460" y="1161"/>
                  </a:lnTo>
                  <a:lnTo>
                    <a:pt x="1472" y="1183"/>
                  </a:lnTo>
                  <a:lnTo>
                    <a:pt x="1483" y="1203"/>
                  </a:lnTo>
                  <a:lnTo>
                    <a:pt x="1491" y="1226"/>
                  </a:lnTo>
                  <a:lnTo>
                    <a:pt x="1501" y="1249"/>
                  </a:lnTo>
                  <a:lnTo>
                    <a:pt x="1508" y="1274"/>
                  </a:lnTo>
                  <a:lnTo>
                    <a:pt x="1515" y="1299"/>
                  </a:lnTo>
                  <a:lnTo>
                    <a:pt x="1519" y="1323"/>
                  </a:lnTo>
                  <a:lnTo>
                    <a:pt x="1524" y="1349"/>
                  </a:lnTo>
                  <a:lnTo>
                    <a:pt x="1526" y="1376"/>
                  </a:lnTo>
                  <a:lnTo>
                    <a:pt x="1527" y="1404"/>
                  </a:lnTo>
                  <a:lnTo>
                    <a:pt x="1527" y="1430"/>
                  </a:lnTo>
                  <a:lnTo>
                    <a:pt x="1527" y="1471"/>
                  </a:lnTo>
                  <a:lnTo>
                    <a:pt x="1524" y="1510"/>
                  </a:lnTo>
                  <a:lnTo>
                    <a:pt x="1519" y="1547"/>
                  </a:lnTo>
                  <a:lnTo>
                    <a:pt x="1510" y="1583"/>
                  </a:lnTo>
                  <a:lnTo>
                    <a:pt x="1501" y="1617"/>
                  </a:lnTo>
                  <a:lnTo>
                    <a:pt x="1489" y="1652"/>
                  </a:lnTo>
                  <a:lnTo>
                    <a:pt x="1474" y="1684"/>
                  </a:lnTo>
                  <a:lnTo>
                    <a:pt x="1459" y="1715"/>
                  </a:lnTo>
                  <a:lnTo>
                    <a:pt x="1440" y="1745"/>
                  </a:lnTo>
                  <a:lnTo>
                    <a:pt x="1419" y="1774"/>
                  </a:lnTo>
                  <a:lnTo>
                    <a:pt x="1396" y="1803"/>
                  </a:lnTo>
                  <a:lnTo>
                    <a:pt x="1372" y="1829"/>
                  </a:lnTo>
                  <a:lnTo>
                    <a:pt x="1343" y="1855"/>
                  </a:lnTo>
                  <a:lnTo>
                    <a:pt x="1314" y="1879"/>
                  </a:lnTo>
                  <a:lnTo>
                    <a:pt x="1282" y="1902"/>
                  </a:lnTo>
                  <a:lnTo>
                    <a:pt x="1247" y="1924"/>
                  </a:lnTo>
                  <a:lnTo>
                    <a:pt x="1218" y="1939"/>
                  </a:lnTo>
                  <a:lnTo>
                    <a:pt x="1188" y="1955"/>
                  </a:lnTo>
                  <a:lnTo>
                    <a:pt x="1157" y="1970"/>
                  </a:lnTo>
                  <a:lnTo>
                    <a:pt x="1125" y="1984"/>
                  </a:lnTo>
                  <a:lnTo>
                    <a:pt x="1092" y="1995"/>
                  </a:lnTo>
                  <a:lnTo>
                    <a:pt x="1058" y="2007"/>
                  </a:lnTo>
                  <a:lnTo>
                    <a:pt x="1023" y="2017"/>
                  </a:lnTo>
                  <a:lnTo>
                    <a:pt x="985" y="2026"/>
                  </a:lnTo>
                  <a:lnTo>
                    <a:pt x="948" y="2034"/>
                  </a:lnTo>
                  <a:lnTo>
                    <a:pt x="911" y="2041"/>
                  </a:lnTo>
                  <a:lnTo>
                    <a:pt x="871" y="2047"/>
                  </a:lnTo>
                  <a:lnTo>
                    <a:pt x="831" y="2053"/>
                  </a:lnTo>
                  <a:lnTo>
                    <a:pt x="789" y="2055"/>
                  </a:lnTo>
                  <a:lnTo>
                    <a:pt x="745" y="2059"/>
                  </a:lnTo>
                  <a:lnTo>
                    <a:pt x="703" y="2060"/>
                  </a:lnTo>
                  <a:lnTo>
                    <a:pt x="658" y="2060"/>
                  </a:lnTo>
                  <a:lnTo>
                    <a:pt x="580" y="2060"/>
                  </a:lnTo>
                  <a:lnTo>
                    <a:pt x="504" y="2055"/>
                  </a:lnTo>
                  <a:lnTo>
                    <a:pt x="428" y="2049"/>
                  </a:lnTo>
                  <a:lnTo>
                    <a:pt x="350" y="2043"/>
                  </a:lnTo>
                  <a:lnTo>
                    <a:pt x="273" y="2032"/>
                  </a:lnTo>
                  <a:lnTo>
                    <a:pt x="196" y="2019"/>
                  </a:lnTo>
                  <a:lnTo>
                    <a:pt x="119" y="2006"/>
                  </a:lnTo>
                  <a:lnTo>
                    <a:pt x="41" y="19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1" name="Freeform 15">
              <a:extLst>
                <a:ext uri="{FF2B5EF4-FFF2-40B4-BE49-F238E27FC236}">
                  <a16:creationId xmlns:a16="http://schemas.microsoft.com/office/drawing/2014/main" id="{90598A70-9B7A-5D4D-8084-70C36AD5CDFE}"/>
                </a:ext>
              </a:extLst>
            </p:cNvPr>
            <p:cNvSpPr>
              <a:spLocks/>
            </p:cNvSpPr>
            <p:nvPr userDrawn="1"/>
          </p:nvSpPr>
          <p:spPr bwMode="auto">
            <a:xfrm>
              <a:off x="40230425" y="1063626"/>
              <a:ext cx="127000" cy="449263"/>
            </a:xfrm>
            <a:custGeom>
              <a:avLst/>
              <a:gdLst>
                <a:gd name="T0" fmla="*/ 0 w 556"/>
                <a:gd name="T1" fmla="*/ 1985 h 1985"/>
                <a:gd name="T2" fmla="*/ 69 w 556"/>
                <a:gd name="T3" fmla="*/ 1985 h 1985"/>
                <a:gd name="T4" fmla="*/ 128 w 556"/>
                <a:gd name="T5" fmla="*/ 1985 h 1985"/>
                <a:gd name="T6" fmla="*/ 176 w 556"/>
                <a:gd name="T7" fmla="*/ 1985 h 1985"/>
                <a:gd name="T8" fmla="*/ 213 w 556"/>
                <a:gd name="T9" fmla="*/ 1985 h 1985"/>
                <a:gd name="T10" fmla="*/ 242 w 556"/>
                <a:gd name="T11" fmla="*/ 1985 h 1985"/>
                <a:gd name="T12" fmla="*/ 262 w 556"/>
                <a:gd name="T13" fmla="*/ 1985 h 1985"/>
                <a:gd name="T14" fmla="*/ 273 w 556"/>
                <a:gd name="T15" fmla="*/ 1985 h 1985"/>
                <a:gd name="T16" fmla="*/ 278 w 556"/>
                <a:gd name="T17" fmla="*/ 1985 h 1985"/>
                <a:gd name="T18" fmla="*/ 281 w 556"/>
                <a:gd name="T19" fmla="*/ 1985 h 1985"/>
                <a:gd name="T20" fmla="*/ 293 w 556"/>
                <a:gd name="T21" fmla="*/ 1985 h 1985"/>
                <a:gd name="T22" fmla="*/ 313 w 556"/>
                <a:gd name="T23" fmla="*/ 1985 h 1985"/>
                <a:gd name="T24" fmla="*/ 341 w 556"/>
                <a:gd name="T25" fmla="*/ 1985 h 1985"/>
                <a:gd name="T26" fmla="*/ 381 w 556"/>
                <a:gd name="T27" fmla="*/ 1985 h 1985"/>
                <a:gd name="T28" fmla="*/ 428 w 556"/>
                <a:gd name="T29" fmla="*/ 1985 h 1985"/>
                <a:gd name="T30" fmla="*/ 487 w 556"/>
                <a:gd name="T31" fmla="*/ 1985 h 1985"/>
                <a:gd name="T32" fmla="*/ 556 w 556"/>
                <a:gd name="T33" fmla="*/ 1985 h 1985"/>
                <a:gd name="T34" fmla="*/ 556 w 556"/>
                <a:gd name="T35" fmla="*/ 1762 h 1985"/>
                <a:gd name="T36" fmla="*/ 556 w 556"/>
                <a:gd name="T37" fmla="*/ 1564 h 1985"/>
                <a:gd name="T38" fmla="*/ 556 w 556"/>
                <a:gd name="T39" fmla="*/ 1393 h 1985"/>
                <a:gd name="T40" fmla="*/ 556 w 556"/>
                <a:gd name="T41" fmla="*/ 1251 h 1985"/>
                <a:gd name="T42" fmla="*/ 556 w 556"/>
                <a:gd name="T43" fmla="*/ 1139 h 1985"/>
                <a:gd name="T44" fmla="*/ 556 w 556"/>
                <a:gd name="T45" fmla="*/ 1059 h 1985"/>
                <a:gd name="T46" fmla="*/ 556 w 556"/>
                <a:gd name="T47" fmla="*/ 1010 h 1985"/>
                <a:gd name="T48" fmla="*/ 556 w 556"/>
                <a:gd name="T49" fmla="*/ 993 h 1985"/>
                <a:gd name="T50" fmla="*/ 556 w 556"/>
                <a:gd name="T51" fmla="*/ 0 h 1985"/>
                <a:gd name="T52" fmla="*/ 278 w 556"/>
                <a:gd name="T53" fmla="*/ 230 h 1985"/>
                <a:gd name="T54" fmla="*/ 0 w 556"/>
                <a:gd name="T55" fmla="*/ 0 h 1985"/>
                <a:gd name="T56" fmla="*/ 0 w 556"/>
                <a:gd name="T57" fmla="*/ 993 h 1985"/>
                <a:gd name="T58" fmla="*/ 0 w 556"/>
                <a:gd name="T59" fmla="*/ 1010 h 1985"/>
                <a:gd name="T60" fmla="*/ 0 w 556"/>
                <a:gd name="T61" fmla="*/ 1059 h 1985"/>
                <a:gd name="T62" fmla="*/ 0 w 556"/>
                <a:gd name="T63" fmla="*/ 1140 h 1985"/>
                <a:gd name="T64" fmla="*/ 0 w 556"/>
                <a:gd name="T65" fmla="*/ 1253 h 1985"/>
                <a:gd name="T66" fmla="*/ 0 w 556"/>
                <a:gd name="T67" fmla="*/ 1394 h 1985"/>
                <a:gd name="T68" fmla="*/ 0 w 556"/>
                <a:gd name="T69" fmla="*/ 1565 h 1985"/>
                <a:gd name="T70" fmla="*/ 0 w 556"/>
                <a:gd name="T71" fmla="*/ 1762 h 1985"/>
                <a:gd name="T72" fmla="*/ 0 w 556"/>
                <a:gd name="T73" fmla="*/ 1985 h 1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6" h="1985">
                  <a:moveTo>
                    <a:pt x="0" y="1985"/>
                  </a:moveTo>
                  <a:lnTo>
                    <a:pt x="69" y="1985"/>
                  </a:lnTo>
                  <a:lnTo>
                    <a:pt x="128" y="1985"/>
                  </a:lnTo>
                  <a:lnTo>
                    <a:pt x="176" y="1985"/>
                  </a:lnTo>
                  <a:lnTo>
                    <a:pt x="213" y="1985"/>
                  </a:lnTo>
                  <a:lnTo>
                    <a:pt x="242" y="1985"/>
                  </a:lnTo>
                  <a:lnTo>
                    <a:pt x="262" y="1985"/>
                  </a:lnTo>
                  <a:lnTo>
                    <a:pt x="273" y="1985"/>
                  </a:lnTo>
                  <a:lnTo>
                    <a:pt x="278" y="1985"/>
                  </a:lnTo>
                  <a:lnTo>
                    <a:pt x="281" y="1985"/>
                  </a:lnTo>
                  <a:lnTo>
                    <a:pt x="293" y="1985"/>
                  </a:lnTo>
                  <a:lnTo>
                    <a:pt x="313" y="1985"/>
                  </a:lnTo>
                  <a:lnTo>
                    <a:pt x="341" y="1985"/>
                  </a:lnTo>
                  <a:lnTo>
                    <a:pt x="381" y="1985"/>
                  </a:lnTo>
                  <a:lnTo>
                    <a:pt x="428" y="1985"/>
                  </a:lnTo>
                  <a:lnTo>
                    <a:pt x="487" y="1985"/>
                  </a:lnTo>
                  <a:lnTo>
                    <a:pt x="556" y="1985"/>
                  </a:lnTo>
                  <a:lnTo>
                    <a:pt x="556" y="1762"/>
                  </a:lnTo>
                  <a:lnTo>
                    <a:pt x="556" y="1564"/>
                  </a:lnTo>
                  <a:lnTo>
                    <a:pt x="556" y="1393"/>
                  </a:lnTo>
                  <a:lnTo>
                    <a:pt x="556" y="1251"/>
                  </a:lnTo>
                  <a:lnTo>
                    <a:pt x="556" y="1139"/>
                  </a:lnTo>
                  <a:lnTo>
                    <a:pt x="556" y="1059"/>
                  </a:lnTo>
                  <a:lnTo>
                    <a:pt x="556" y="1010"/>
                  </a:lnTo>
                  <a:lnTo>
                    <a:pt x="556" y="993"/>
                  </a:lnTo>
                  <a:lnTo>
                    <a:pt x="556" y="0"/>
                  </a:lnTo>
                  <a:lnTo>
                    <a:pt x="278" y="230"/>
                  </a:lnTo>
                  <a:lnTo>
                    <a:pt x="0" y="0"/>
                  </a:lnTo>
                  <a:lnTo>
                    <a:pt x="0" y="993"/>
                  </a:lnTo>
                  <a:lnTo>
                    <a:pt x="0" y="1010"/>
                  </a:lnTo>
                  <a:lnTo>
                    <a:pt x="0" y="1059"/>
                  </a:lnTo>
                  <a:lnTo>
                    <a:pt x="0" y="1140"/>
                  </a:lnTo>
                  <a:lnTo>
                    <a:pt x="0" y="1253"/>
                  </a:lnTo>
                  <a:lnTo>
                    <a:pt x="0" y="1394"/>
                  </a:lnTo>
                  <a:lnTo>
                    <a:pt x="0" y="1565"/>
                  </a:lnTo>
                  <a:lnTo>
                    <a:pt x="0" y="1762"/>
                  </a:lnTo>
                  <a:lnTo>
                    <a:pt x="0" y="19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2" name="Freeform 16">
              <a:extLst>
                <a:ext uri="{FF2B5EF4-FFF2-40B4-BE49-F238E27FC236}">
                  <a16:creationId xmlns:a16="http://schemas.microsoft.com/office/drawing/2014/main" id="{F1CA7D95-A86A-424A-9682-1E5D1FF64301}"/>
                </a:ext>
              </a:extLst>
            </p:cNvPr>
            <p:cNvSpPr>
              <a:spLocks/>
            </p:cNvSpPr>
            <p:nvPr userDrawn="1"/>
          </p:nvSpPr>
          <p:spPr bwMode="auto">
            <a:xfrm>
              <a:off x="40230425" y="1063626"/>
              <a:ext cx="127000" cy="84138"/>
            </a:xfrm>
            <a:custGeom>
              <a:avLst/>
              <a:gdLst>
                <a:gd name="T0" fmla="*/ 0 w 556"/>
                <a:gd name="T1" fmla="*/ 0 h 373"/>
                <a:gd name="T2" fmla="*/ 278 w 556"/>
                <a:gd name="T3" fmla="*/ 0 h 373"/>
                <a:gd name="T4" fmla="*/ 281 w 556"/>
                <a:gd name="T5" fmla="*/ 0 h 373"/>
                <a:gd name="T6" fmla="*/ 293 w 556"/>
                <a:gd name="T7" fmla="*/ 0 h 373"/>
                <a:gd name="T8" fmla="*/ 313 w 556"/>
                <a:gd name="T9" fmla="*/ 0 h 373"/>
                <a:gd name="T10" fmla="*/ 341 w 556"/>
                <a:gd name="T11" fmla="*/ 0 h 373"/>
                <a:gd name="T12" fmla="*/ 381 w 556"/>
                <a:gd name="T13" fmla="*/ 0 h 373"/>
                <a:gd name="T14" fmla="*/ 428 w 556"/>
                <a:gd name="T15" fmla="*/ 0 h 373"/>
                <a:gd name="T16" fmla="*/ 487 w 556"/>
                <a:gd name="T17" fmla="*/ 0 h 373"/>
                <a:gd name="T18" fmla="*/ 556 w 556"/>
                <a:gd name="T19" fmla="*/ 0 h 373"/>
                <a:gd name="T20" fmla="*/ 278 w 556"/>
                <a:gd name="T21" fmla="*/ 373 h 373"/>
                <a:gd name="T22" fmla="*/ 0 w 556"/>
                <a:gd name="T23" fmla="*/ 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6" h="373">
                  <a:moveTo>
                    <a:pt x="0" y="0"/>
                  </a:moveTo>
                  <a:lnTo>
                    <a:pt x="278" y="0"/>
                  </a:lnTo>
                  <a:lnTo>
                    <a:pt x="281" y="0"/>
                  </a:lnTo>
                  <a:lnTo>
                    <a:pt x="293" y="0"/>
                  </a:lnTo>
                  <a:lnTo>
                    <a:pt x="313" y="0"/>
                  </a:lnTo>
                  <a:lnTo>
                    <a:pt x="341" y="0"/>
                  </a:lnTo>
                  <a:lnTo>
                    <a:pt x="381" y="0"/>
                  </a:lnTo>
                  <a:lnTo>
                    <a:pt x="428" y="0"/>
                  </a:lnTo>
                  <a:lnTo>
                    <a:pt x="487" y="0"/>
                  </a:lnTo>
                  <a:lnTo>
                    <a:pt x="556" y="0"/>
                  </a:lnTo>
                  <a:lnTo>
                    <a:pt x="278" y="37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3" name="Freeform 17">
              <a:extLst>
                <a:ext uri="{FF2B5EF4-FFF2-40B4-BE49-F238E27FC236}">
                  <a16:creationId xmlns:a16="http://schemas.microsoft.com/office/drawing/2014/main" id="{29AF78D7-A69F-1B46-9FD3-C740C44F2FDA}"/>
                </a:ext>
              </a:extLst>
            </p:cNvPr>
            <p:cNvSpPr>
              <a:spLocks/>
            </p:cNvSpPr>
            <p:nvPr userDrawn="1"/>
          </p:nvSpPr>
          <p:spPr bwMode="auto">
            <a:xfrm>
              <a:off x="40471725" y="1063626"/>
              <a:ext cx="328613" cy="450850"/>
            </a:xfrm>
            <a:custGeom>
              <a:avLst/>
              <a:gdLst>
                <a:gd name="T0" fmla="*/ 0 w 1446"/>
                <a:gd name="T1" fmla="*/ 0 h 1988"/>
                <a:gd name="T2" fmla="*/ 0 w 1446"/>
                <a:gd name="T3" fmla="*/ 1988 h 1988"/>
                <a:gd name="T4" fmla="*/ 1446 w 1446"/>
                <a:gd name="T5" fmla="*/ 1988 h 1988"/>
                <a:gd name="T6" fmla="*/ 1446 w 1446"/>
                <a:gd name="T7" fmla="*/ 1606 h 1988"/>
                <a:gd name="T8" fmla="*/ 535 w 1446"/>
                <a:gd name="T9" fmla="*/ 1606 h 1988"/>
                <a:gd name="T10" fmla="*/ 535 w 1446"/>
                <a:gd name="T11" fmla="*/ 1135 h 1988"/>
                <a:gd name="T12" fmla="*/ 1308 w 1446"/>
                <a:gd name="T13" fmla="*/ 1135 h 1988"/>
                <a:gd name="T14" fmla="*/ 1308 w 1446"/>
                <a:gd name="T15" fmla="*/ 807 h 1988"/>
                <a:gd name="T16" fmla="*/ 535 w 1446"/>
                <a:gd name="T17" fmla="*/ 807 h 1988"/>
                <a:gd name="T18" fmla="*/ 535 w 1446"/>
                <a:gd name="T19" fmla="*/ 359 h 1988"/>
                <a:gd name="T20" fmla="*/ 1423 w 1446"/>
                <a:gd name="T21" fmla="*/ 359 h 1988"/>
                <a:gd name="T22" fmla="*/ 1423 w 1446"/>
                <a:gd name="T23" fmla="*/ 0 h 1988"/>
                <a:gd name="T24" fmla="*/ 0 w 1446"/>
                <a:gd name="T25"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6" h="1988">
                  <a:moveTo>
                    <a:pt x="0" y="0"/>
                  </a:moveTo>
                  <a:lnTo>
                    <a:pt x="0" y="1988"/>
                  </a:lnTo>
                  <a:lnTo>
                    <a:pt x="1446" y="1988"/>
                  </a:lnTo>
                  <a:lnTo>
                    <a:pt x="1446" y="1606"/>
                  </a:lnTo>
                  <a:lnTo>
                    <a:pt x="535" y="1606"/>
                  </a:lnTo>
                  <a:lnTo>
                    <a:pt x="535" y="1135"/>
                  </a:lnTo>
                  <a:lnTo>
                    <a:pt x="1308" y="1135"/>
                  </a:lnTo>
                  <a:lnTo>
                    <a:pt x="1308" y="807"/>
                  </a:lnTo>
                  <a:lnTo>
                    <a:pt x="535" y="807"/>
                  </a:lnTo>
                  <a:lnTo>
                    <a:pt x="535" y="359"/>
                  </a:lnTo>
                  <a:lnTo>
                    <a:pt x="1423" y="359"/>
                  </a:lnTo>
                  <a:lnTo>
                    <a:pt x="142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4" name="Freeform 18">
              <a:extLst>
                <a:ext uri="{FF2B5EF4-FFF2-40B4-BE49-F238E27FC236}">
                  <a16:creationId xmlns:a16="http://schemas.microsoft.com/office/drawing/2014/main" id="{FA43E27A-709C-0E4F-961C-47A79EE7E816}"/>
                </a:ext>
              </a:extLst>
            </p:cNvPr>
            <p:cNvSpPr>
              <a:spLocks/>
            </p:cNvSpPr>
            <p:nvPr userDrawn="1"/>
          </p:nvSpPr>
          <p:spPr bwMode="auto">
            <a:xfrm>
              <a:off x="40882888" y="1063626"/>
              <a:ext cx="547688" cy="455613"/>
            </a:xfrm>
            <a:custGeom>
              <a:avLst/>
              <a:gdLst>
                <a:gd name="T0" fmla="*/ 1732 w 2414"/>
                <a:gd name="T1" fmla="*/ 0 h 2007"/>
                <a:gd name="T2" fmla="*/ 1219 w 2414"/>
                <a:gd name="T3" fmla="*/ 1268 h 2007"/>
                <a:gd name="T4" fmla="*/ 718 w 2414"/>
                <a:gd name="T5" fmla="*/ 0 h 2007"/>
                <a:gd name="T6" fmla="*/ 0 w 2414"/>
                <a:gd name="T7" fmla="*/ 0 h 2007"/>
                <a:gd name="T8" fmla="*/ 0 w 2414"/>
                <a:gd name="T9" fmla="*/ 1988 h 2007"/>
                <a:gd name="T10" fmla="*/ 391 w 2414"/>
                <a:gd name="T11" fmla="*/ 1988 h 2007"/>
                <a:gd name="T12" fmla="*/ 391 w 2414"/>
                <a:gd name="T13" fmla="*/ 580 h 2007"/>
                <a:gd name="T14" fmla="*/ 962 w 2414"/>
                <a:gd name="T15" fmla="*/ 2007 h 2007"/>
                <a:gd name="T16" fmla="*/ 1306 w 2414"/>
                <a:gd name="T17" fmla="*/ 2007 h 2007"/>
                <a:gd name="T18" fmla="*/ 1889 w 2414"/>
                <a:gd name="T19" fmla="*/ 580 h 2007"/>
                <a:gd name="T20" fmla="*/ 1889 w 2414"/>
                <a:gd name="T21" fmla="*/ 1988 h 2007"/>
                <a:gd name="T22" fmla="*/ 2414 w 2414"/>
                <a:gd name="T23" fmla="*/ 1988 h 2007"/>
                <a:gd name="T24" fmla="*/ 2414 w 2414"/>
                <a:gd name="T25" fmla="*/ 0 h 2007"/>
                <a:gd name="T26" fmla="*/ 1732 w 2414"/>
                <a:gd name="T27" fmla="*/ 0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4" h="2007">
                  <a:moveTo>
                    <a:pt x="1732" y="0"/>
                  </a:moveTo>
                  <a:lnTo>
                    <a:pt x="1219" y="1268"/>
                  </a:lnTo>
                  <a:lnTo>
                    <a:pt x="718" y="0"/>
                  </a:lnTo>
                  <a:lnTo>
                    <a:pt x="0" y="0"/>
                  </a:lnTo>
                  <a:lnTo>
                    <a:pt x="0" y="1988"/>
                  </a:lnTo>
                  <a:lnTo>
                    <a:pt x="391" y="1988"/>
                  </a:lnTo>
                  <a:lnTo>
                    <a:pt x="391" y="580"/>
                  </a:lnTo>
                  <a:lnTo>
                    <a:pt x="962" y="2007"/>
                  </a:lnTo>
                  <a:lnTo>
                    <a:pt x="1306" y="2007"/>
                  </a:lnTo>
                  <a:lnTo>
                    <a:pt x="1889" y="580"/>
                  </a:lnTo>
                  <a:lnTo>
                    <a:pt x="1889" y="1988"/>
                  </a:lnTo>
                  <a:lnTo>
                    <a:pt x="2414" y="1988"/>
                  </a:lnTo>
                  <a:lnTo>
                    <a:pt x="2414" y="0"/>
                  </a:lnTo>
                  <a:lnTo>
                    <a:pt x="17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5" name="Freeform 19">
              <a:extLst>
                <a:ext uri="{FF2B5EF4-FFF2-40B4-BE49-F238E27FC236}">
                  <a16:creationId xmlns:a16="http://schemas.microsoft.com/office/drawing/2014/main" id="{0112C77E-FF31-DB4D-9413-9282AE910802}"/>
                </a:ext>
              </a:extLst>
            </p:cNvPr>
            <p:cNvSpPr>
              <a:spLocks/>
            </p:cNvSpPr>
            <p:nvPr userDrawn="1"/>
          </p:nvSpPr>
          <p:spPr bwMode="auto">
            <a:xfrm>
              <a:off x="41546463" y="1063626"/>
              <a:ext cx="328613" cy="450850"/>
            </a:xfrm>
            <a:custGeom>
              <a:avLst/>
              <a:gdLst>
                <a:gd name="T0" fmla="*/ 0 w 1446"/>
                <a:gd name="T1" fmla="*/ 0 h 1988"/>
                <a:gd name="T2" fmla="*/ 0 w 1446"/>
                <a:gd name="T3" fmla="*/ 1988 h 1988"/>
                <a:gd name="T4" fmla="*/ 1446 w 1446"/>
                <a:gd name="T5" fmla="*/ 1988 h 1988"/>
                <a:gd name="T6" fmla="*/ 1446 w 1446"/>
                <a:gd name="T7" fmla="*/ 1606 h 1988"/>
                <a:gd name="T8" fmla="*/ 534 w 1446"/>
                <a:gd name="T9" fmla="*/ 1606 h 1988"/>
                <a:gd name="T10" fmla="*/ 534 w 1446"/>
                <a:gd name="T11" fmla="*/ 1135 h 1988"/>
                <a:gd name="T12" fmla="*/ 1308 w 1446"/>
                <a:gd name="T13" fmla="*/ 1135 h 1988"/>
                <a:gd name="T14" fmla="*/ 1308 w 1446"/>
                <a:gd name="T15" fmla="*/ 807 h 1988"/>
                <a:gd name="T16" fmla="*/ 534 w 1446"/>
                <a:gd name="T17" fmla="*/ 807 h 1988"/>
                <a:gd name="T18" fmla="*/ 534 w 1446"/>
                <a:gd name="T19" fmla="*/ 359 h 1988"/>
                <a:gd name="T20" fmla="*/ 1423 w 1446"/>
                <a:gd name="T21" fmla="*/ 359 h 1988"/>
                <a:gd name="T22" fmla="*/ 1423 w 1446"/>
                <a:gd name="T23" fmla="*/ 0 h 1988"/>
                <a:gd name="T24" fmla="*/ 0 w 1446"/>
                <a:gd name="T25"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6" h="1988">
                  <a:moveTo>
                    <a:pt x="0" y="0"/>
                  </a:moveTo>
                  <a:lnTo>
                    <a:pt x="0" y="1988"/>
                  </a:lnTo>
                  <a:lnTo>
                    <a:pt x="1446" y="1988"/>
                  </a:lnTo>
                  <a:lnTo>
                    <a:pt x="1446" y="1606"/>
                  </a:lnTo>
                  <a:lnTo>
                    <a:pt x="534" y="1606"/>
                  </a:lnTo>
                  <a:lnTo>
                    <a:pt x="534" y="1135"/>
                  </a:lnTo>
                  <a:lnTo>
                    <a:pt x="1308" y="1135"/>
                  </a:lnTo>
                  <a:lnTo>
                    <a:pt x="1308" y="807"/>
                  </a:lnTo>
                  <a:lnTo>
                    <a:pt x="534" y="807"/>
                  </a:lnTo>
                  <a:lnTo>
                    <a:pt x="534" y="359"/>
                  </a:lnTo>
                  <a:lnTo>
                    <a:pt x="1423" y="359"/>
                  </a:lnTo>
                  <a:lnTo>
                    <a:pt x="142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6" name="Freeform 20">
              <a:extLst>
                <a:ext uri="{FF2B5EF4-FFF2-40B4-BE49-F238E27FC236}">
                  <a16:creationId xmlns:a16="http://schemas.microsoft.com/office/drawing/2014/main" id="{25374D51-9FFC-7A49-B91C-03A35695015E}"/>
                </a:ext>
              </a:extLst>
            </p:cNvPr>
            <p:cNvSpPr>
              <a:spLocks/>
            </p:cNvSpPr>
            <p:nvPr userDrawn="1"/>
          </p:nvSpPr>
          <p:spPr bwMode="auto">
            <a:xfrm>
              <a:off x="41957625" y="1063626"/>
              <a:ext cx="388938" cy="450850"/>
            </a:xfrm>
            <a:custGeom>
              <a:avLst/>
              <a:gdLst>
                <a:gd name="T0" fmla="*/ 1327 w 1718"/>
                <a:gd name="T1" fmla="*/ 0 h 1988"/>
                <a:gd name="T2" fmla="*/ 1327 w 1718"/>
                <a:gd name="T3" fmla="*/ 1330 h 1988"/>
                <a:gd name="T4" fmla="*/ 644 w 1718"/>
                <a:gd name="T5" fmla="*/ 0 h 1988"/>
                <a:gd name="T6" fmla="*/ 0 w 1718"/>
                <a:gd name="T7" fmla="*/ 0 h 1988"/>
                <a:gd name="T8" fmla="*/ 0 w 1718"/>
                <a:gd name="T9" fmla="*/ 1988 h 1988"/>
                <a:gd name="T10" fmla="*/ 391 w 1718"/>
                <a:gd name="T11" fmla="*/ 1988 h 1988"/>
                <a:gd name="T12" fmla="*/ 391 w 1718"/>
                <a:gd name="T13" fmla="*/ 640 h 1988"/>
                <a:gd name="T14" fmla="*/ 1093 w 1718"/>
                <a:gd name="T15" fmla="*/ 1988 h 1988"/>
                <a:gd name="T16" fmla="*/ 1718 w 1718"/>
                <a:gd name="T17" fmla="*/ 1988 h 1988"/>
                <a:gd name="T18" fmla="*/ 1718 w 1718"/>
                <a:gd name="T19" fmla="*/ 0 h 1988"/>
                <a:gd name="T20" fmla="*/ 1327 w 1718"/>
                <a:gd name="T21" fmla="*/ 0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18" h="1988">
                  <a:moveTo>
                    <a:pt x="1327" y="0"/>
                  </a:moveTo>
                  <a:lnTo>
                    <a:pt x="1327" y="1330"/>
                  </a:lnTo>
                  <a:lnTo>
                    <a:pt x="644" y="0"/>
                  </a:lnTo>
                  <a:lnTo>
                    <a:pt x="0" y="0"/>
                  </a:lnTo>
                  <a:lnTo>
                    <a:pt x="0" y="1988"/>
                  </a:lnTo>
                  <a:lnTo>
                    <a:pt x="391" y="1988"/>
                  </a:lnTo>
                  <a:lnTo>
                    <a:pt x="391" y="640"/>
                  </a:lnTo>
                  <a:lnTo>
                    <a:pt x="1093" y="1988"/>
                  </a:lnTo>
                  <a:lnTo>
                    <a:pt x="1718" y="1988"/>
                  </a:lnTo>
                  <a:lnTo>
                    <a:pt x="1718" y="0"/>
                  </a:lnTo>
                  <a:lnTo>
                    <a:pt x="13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7" name="Freeform 21">
              <a:extLst>
                <a:ext uri="{FF2B5EF4-FFF2-40B4-BE49-F238E27FC236}">
                  <a16:creationId xmlns:a16="http://schemas.microsoft.com/office/drawing/2014/main" id="{21A50E66-C0F5-6246-83D2-7F3175D1E308}"/>
                </a:ext>
              </a:extLst>
            </p:cNvPr>
            <p:cNvSpPr>
              <a:spLocks/>
            </p:cNvSpPr>
            <p:nvPr userDrawn="1"/>
          </p:nvSpPr>
          <p:spPr bwMode="auto">
            <a:xfrm>
              <a:off x="42427525" y="1055688"/>
              <a:ext cx="346075" cy="466725"/>
            </a:xfrm>
            <a:custGeom>
              <a:avLst/>
              <a:gdLst>
                <a:gd name="T0" fmla="*/ 201 w 1528"/>
                <a:gd name="T1" fmla="*/ 1641 h 2060"/>
                <a:gd name="T2" fmla="*/ 427 w 1528"/>
                <a:gd name="T3" fmla="*/ 1686 h 2060"/>
                <a:gd name="T4" fmla="*/ 566 w 1528"/>
                <a:gd name="T5" fmla="*/ 1699 h 2060"/>
                <a:gd name="T6" fmla="*/ 717 w 1528"/>
                <a:gd name="T7" fmla="*/ 1698 h 2060"/>
                <a:gd name="T8" fmla="*/ 850 w 1528"/>
                <a:gd name="T9" fmla="*/ 1675 h 2060"/>
                <a:gd name="T10" fmla="*/ 939 w 1528"/>
                <a:gd name="T11" fmla="*/ 1628 h 2060"/>
                <a:gd name="T12" fmla="*/ 967 w 1528"/>
                <a:gd name="T13" fmla="*/ 1596 h 2060"/>
                <a:gd name="T14" fmla="*/ 984 w 1528"/>
                <a:gd name="T15" fmla="*/ 1557 h 2060"/>
                <a:gd name="T16" fmla="*/ 989 w 1528"/>
                <a:gd name="T17" fmla="*/ 1515 h 2060"/>
                <a:gd name="T18" fmla="*/ 976 w 1528"/>
                <a:gd name="T19" fmla="*/ 1449 h 2060"/>
                <a:gd name="T20" fmla="*/ 939 w 1528"/>
                <a:gd name="T21" fmla="*/ 1396 h 2060"/>
                <a:gd name="T22" fmla="*/ 844 w 1528"/>
                <a:gd name="T23" fmla="*/ 1336 h 2060"/>
                <a:gd name="T24" fmla="*/ 665 w 1528"/>
                <a:gd name="T25" fmla="*/ 1255 h 2060"/>
                <a:gd name="T26" fmla="*/ 342 w 1528"/>
                <a:gd name="T27" fmla="*/ 1106 h 2060"/>
                <a:gd name="T28" fmla="*/ 232 w 1528"/>
                <a:gd name="T29" fmla="*/ 1042 h 2060"/>
                <a:gd name="T30" fmla="*/ 153 w 1528"/>
                <a:gd name="T31" fmla="*/ 981 h 2060"/>
                <a:gd name="T32" fmla="*/ 86 w 1528"/>
                <a:gd name="T33" fmla="*/ 900 h 2060"/>
                <a:gd name="T34" fmla="*/ 39 w 1528"/>
                <a:gd name="T35" fmla="*/ 811 h 2060"/>
                <a:gd name="T36" fmla="*/ 10 w 1528"/>
                <a:gd name="T37" fmla="*/ 711 h 2060"/>
                <a:gd name="T38" fmla="*/ 0 w 1528"/>
                <a:gd name="T39" fmla="*/ 600 h 2060"/>
                <a:gd name="T40" fmla="*/ 14 w 1528"/>
                <a:gd name="T41" fmla="*/ 462 h 2060"/>
                <a:gd name="T42" fmla="*/ 55 w 1528"/>
                <a:gd name="T43" fmla="*/ 342 h 2060"/>
                <a:gd name="T44" fmla="*/ 127 w 1528"/>
                <a:gd name="T45" fmla="*/ 238 h 2060"/>
                <a:gd name="T46" fmla="*/ 224 w 1528"/>
                <a:gd name="T47" fmla="*/ 153 h 2060"/>
                <a:gd name="T48" fmla="*/ 344 w 1528"/>
                <a:gd name="T49" fmla="*/ 86 h 2060"/>
                <a:gd name="T50" fmla="*/ 480 w 1528"/>
                <a:gd name="T51" fmla="*/ 39 h 2060"/>
                <a:gd name="T52" fmla="*/ 634 w 1528"/>
                <a:gd name="T53" fmla="*/ 10 h 2060"/>
                <a:gd name="T54" fmla="*/ 804 w 1528"/>
                <a:gd name="T55" fmla="*/ 0 h 2060"/>
                <a:gd name="T56" fmla="*/ 1033 w 1528"/>
                <a:gd name="T57" fmla="*/ 16 h 2060"/>
                <a:gd name="T58" fmla="*/ 1323 w 1528"/>
                <a:gd name="T59" fmla="*/ 63 h 2060"/>
                <a:gd name="T60" fmla="*/ 1236 w 1528"/>
                <a:gd name="T61" fmla="*/ 401 h 2060"/>
                <a:gd name="T62" fmla="*/ 1104 w 1528"/>
                <a:gd name="T63" fmla="*/ 366 h 2060"/>
                <a:gd name="T64" fmla="*/ 978 w 1528"/>
                <a:gd name="T65" fmla="*/ 346 h 2060"/>
                <a:gd name="T66" fmla="*/ 857 w 1528"/>
                <a:gd name="T67" fmla="*/ 339 h 2060"/>
                <a:gd name="T68" fmla="*/ 710 w 1528"/>
                <a:gd name="T69" fmla="*/ 350 h 2060"/>
                <a:gd name="T70" fmla="*/ 607 w 1528"/>
                <a:gd name="T71" fmla="*/ 385 h 2060"/>
                <a:gd name="T72" fmla="*/ 556 w 1528"/>
                <a:gd name="T73" fmla="*/ 426 h 2060"/>
                <a:gd name="T74" fmla="*/ 535 w 1528"/>
                <a:gd name="T75" fmla="*/ 461 h 2060"/>
                <a:gd name="T76" fmla="*/ 523 w 1528"/>
                <a:gd name="T77" fmla="*/ 523 h 2060"/>
                <a:gd name="T78" fmla="*/ 541 w 1528"/>
                <a:gd name="T79" fmla="*/ 585 h 2060"/>
                <a:gd name="T80" fmla="*/ 590 w 1528"/>
                <a:gd name="T81" fmla="*/ 635 h 2060"/>
                <a:gd name="T82" fmla="*/ 694 w 1528"/>
                <a:gd name="T83" fmla="*/ 689 h 2060"/>
                <a:gd name="T84" fmla="*/ 902 w 1528"/>
                <a:gd name="T85" fmla="*/ 784 h 2060"/>
                <a:gd name="T86" fmla="*/ 1202 w 1528"/>
                <a:gd name="T87" fmla="*/ 935 h 2060"/>
                <a:gd name="T88" fmla="*/ 1308 w 1528"/>
                <a:gd name="T89" fmla="*/ 1003 h 2060"/>
                <a:gd name="T90" fmla="*/ 1384 w 1528"/>
                <a:gd name="T91" fmla="*/ 1064 h 2060"/>
                <a:gd name="T92" fmla="*/ 1446 w 1528"/>
                <a:gd name="T93" fmla="*/ 1141 h 2060"/>
                <a:gd name="T94" fmla="*/ 1492 w 1528"/>
                <a:gd name="T95" fmla="*/ 1226 h 2060"/>
                <a:gd name="T96" fmla="*/ 1517 w 1528"/>
                <a:gd name="T97" fmla="*/ 1323 h 2060"/>
                <a:gd name="T98" fmla="*/ 1528 w 1528"/>
                <a:gd name="T99" fmla="*/ 1430 h 2060"/>
                <a:gd name="T100" fmla="*/ 1509 w 1528"/>
                <a:gd name="T101" fmla="*/ 1583 h 2060"/>
                <a:gd name="T102" fmla="*/ 1458 w 1528"/>
                <a:gd name="T103" fmla="*/ 1715 h 2060"/>
                <a:gd name="T104" fmla="*/ 1370 w 1528"/>
                <a:gd name="T105" fmla="*/ 1829 h 2060"/>
                <a:gd name="T106" fmla="*/ 1248 w 1528"/>
                <a:gd name="T107" fmla="*/ 1924 h 2060"/>
                <a:gd name="T108" fmla="*/ 1125 w 1528"/>
                <a:gd name="T109" fmla="*/ 1984 h 2060"/>
                <a:gd name="T110" fmla="*/ 986 w 1528"/>
                <a:gd name="T111" fmla="*/ 2026 h 2060"/>
                <a:gd name="T112" fmla="*/ 829 w 1528"/>
                <a:gd name="T113" fmla="*/ 2053 h 2060"/>
                <a:gd name="T114" fmla="*/ 657 w 1528"/>
                <a:gd name="T115" fmla="*/ 2060 h 2060"/>
                <a:gd name="T116" fmla="*/ 349 w 1528"/>
                <a:gd name="T117" fmla="*/ 2043 h 2060"/>
                <a:gd name="T118" fmla="*/ 40 w 1528"/>
                <a:gd name="T119" fmla="*/ 1988 h 2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28" h="2060">
                  <a:moveTo>
                    <a:pt x="40" y="1988"/>
                  </a:moveTo>
                  <a:lnTo>
                    <a:pt x="40" y="1596"/>
                  </a:lnTo>
                  <a:lnTo>
                    <a:pt x="122" y="1621"/>
                  </a:lnTo>
                  <a:lnTo>
                    <a:pt x="201" y="1641"/>
                  </a:lnTo>
                  <a:lnTo>
                    <a:pt x="279" y="1661"/>
                  </a:lnTo>
                  <a:lnTo>
                    <a:pt x="355" y="1675"/>
                  </a:lnTo>
                  <a:lnTo>
                    <a:pt x="391" y="1681"/>
                  </a:lnTo>
                  <a:lnTo>
                    <a:pt x="427" y="1686"/>
                  </a:lnTo>
                  <a:lnTo>
                    <a:pt x="462" y="1691"/>
                  </a:lnTo>
                  <a:lnTo>
                    <a:pt x="498" y="1696"/>
                  </a:lnTo>
                  <a:lnTo>
                    <a:pt x="533" y="1698"/>
                  </a:lnTo>
                  <a:lnTo>
                    <a:pt x="566" y="1699"/>
                  </a:lnTo>
                  <a:lnTo>
                    <a:pt x="601" y="1701"/>
                  </a:lnTo>
                  <a:lnTo>
                    <a:pt x="634" y="1701"/>
                  </a:lnTo>
                  <a:lnTo>
                    <a:pt x="677" y="1701"/>
                  </a:lnTo>
                  <a:lnTo>
                    <a:pt x="717" y="1698"/>
                  </a:lnTo>
                  <a:lnTo>
                    <a:pt x="754" y="1696"/>
                  </a:lnTo>
                  <a:lnTo>
                    <a:pt x="789" y="1690"/>
                  </a:lnTo>
                  <a:lnTo>
                    <a:pt x="821" y="1684"/>
                  </a:lnTo>
                  <a:lnTo>
                    <a:pt x="850" y="1675"/>
                  </a:lnTo>
                  <a:lnTo>
                    <a:pt x="876" y="1664"/>
                  </a:lnTo>
                  <a:lnTo>
                    <a:pt x="899" y="1655"/>
                  </a:lnTo>
                  <a:lnTo>
                    <a:pt x="921" y="1641"/>
                  </a:lnTo>
                  <a:lnTo>
                    <a:pt x="939" y="1628"/>
                  </a:lnTo>
                  <a:lnTo>
                    <a:pt x="947" y="1621"/>
                  </a:lnTo>
                  <a:lnTo>
                    <a:pt x="955" y="1614"/>
                  </a:lnTo>
                  <a:lnTo>
                    <a:pt x="962" y="1604"/>
                  </a:lnTo>
                  <a:lnTo>
                    <a:pt x="967" y="1596"/>
                  </a:lnTo>
                  <a:lnTo>
                    <a:pt x="972" y="1587"/>
                  </a:lnTo>
                  <a:lnTo>
                    <a:pt x="978" y="1577"/>
                  </a:lnTo>
                  <a:lnTo>
                    <a:pt x="980" y="1568"/>
                  </a:lnTo>
                  <a:lnTo>
                    <a:pt x="984" y="1557"/>
                  </a:lnTo>
                  <a:lnTo>
                    <a:pt x="986" y="1547"/>
                  </a:lnTo>
                  <a:lnTo>
                    <a:pt x="987" y="1535"/>
                  </a:lnTo>
                  <a:lnTo>
                    <a:pt x="989" y="1526"/>
                  </a:lnTo>
                  <a:lnTo>
                    <a:pt x="989" y="1515"/>
                  </a:lnTo>
                  <a:lnTo>
                    <a:pt x="989" y="1497"/>
                  </a:lnTo>
                  <a:lnTo>
                    <a:pt x="986" y="1480"/>
                  </a:lnTo>
                  <a:lnTo>
                    <a:pt x="981" y="1464"/>
                  </a:lnTo>
                  <a:lnTo>
                    <a:pt x="976" y="1449"/>
                  </a:lnTo>
                  <a:lnTo>
                    <a:pt x="970" y="1435"/>
                  </a:lnTo>
                  <a:lnTo>
                    <a:pt x="962" y="1421"/>
                  </a:lnTo>
                  <a:lnTo>
                    <a:pt x="950" y="1407"/>
                  </a:lnTo>
                  <a:lnTo>
                    <a:pt x="939" y="1396"/>
                  </a:lnTo>
                  <a:lnTo>
                    <a:pt x="922" y="1382"/>
                  </a:lnTo>
                  <a:lnTo>
                    <a:pt x="902" y="1367"/>
                  </a:lnTo>
                  <a:lnTo>
                    <a:pt x="875" y="1352"/>
                  </a:lnTo>
                  <a:lnTo>
                    <a:pt x="844" y="1336"/>
                  </a:lnTo>
                  <a:lnTo>
                    <a:pt x="808" y="1317"/>
                  </a:lnTo>
                  <a:lnTo>
                    <a:pt x="764" y="1297"/>
                  </a:lnTo>
                  <a:lnTo>
                    <a:pt x="718" y="1277"/>
                  </a:lnTo>
                  <a:lnTo>
                    <a:pt x="665" y="1255"/>
                  </a:lnTo>
                  <a:lnTo>
                    <a:pt x="572" y="1217"/>
                  </a:lnTo>
                  <a:lnTo>
                    <a:pt x="488" y="1178"/>
                  </a:lnTo>
                  <a:lnTo>
                    <a:pt x="409" y="1142"/>
                  </a:lnTo>
                  <a:lnTo>
                    <a:pt x="342" y="1106"/>
                  </a:lnTo>
                  <a:lnTo>
                    <a:pt x="311" y="1090"/>
                  </a:lnTo>
                  <a:lnTo>
                    <a:pt x="281" y="1073"/>
                  </a:lnTo>
                  <a:lnTo>
                    <a:pt x="256" y="1057"/>
                  </a:lnTo>
                  <a:lnTo>
                    <a:pt x="232" y="1042"/>
                  </a:lnTo>
                  <a:lnTo>
                    <a:pt x="209" y="1026"/>
                  </a:lnTo>
                  <a:lnTo>
                    <a:pt x="188" y="1010"/>
                  </a:lnTo>
                  <a:lnTo>
                    <a:pt x="169" y="996"/>
                  </a:lnTo>
                  <a:lnTo>
                    <a:pt x="153" y="981"/>
                  </a:lnTo>
                  <a:lnTo>
                    <a:pt x="135" y="961"/>
                  </a:lnTo>
                  <a:lnTo>
                    <a:pt x="118" y="943"/>
                  </a:lnTo>
                  <a:lnTo>
                    <a:pt x="101" y="922"/>
                  </a:lnTo>
                  <a:lnTo>
                    <a:pt x="86" y="900"/>
                  </a:lnTo>
                  <a:lnTo>
                    <a:pt x="73" y="879"/>
                  </a:lnTo>
                  <a:lnTo>
                    <a:pt x="60" y="857"/>
                  </a:lnTo>
                  <a:lnTo>
                    <a:pt x="48" y="834"/>
                  </a:lnTo>
                  <a:lnTo>
                    <a:pt x="39" y="811"/>
                  </a:lnTo>
                  <a:lnTo>
                    <a:pt x="29" y="787"/>
                  </a:lnTo>
                  <a:lnTo>
                    <a:pt x="22" y="763"/>
                  </a:lnTo>
                  <a:lnTo>
                    <a:pt x="14" y="736"/>
                  </a:lnTo>
                  <a:lnTo>
                    <a:pt x="10" y="711"/>
                  </a:lnTo>
                  <a:lnTo>
                    <a:pt x="6" y="683"/>
                  </a:lnTo>
                  <a:lnTo>
                    <a:pt x="2" y="657"/>
                  </a:lnTo>
                  <a:lnTo>
                    <a:pt x="0" y="629"/>
                  </a:lnTo>
                  <a:lnTo>
                    <a:pt x="0" y="600"/>
                  </a:lnTo>
                  <a:lnTo>
                    <a:pt x="1" y="565"/>
                  </a:lnTo>
                  <a:lnTo>
                    <a:pt x="2" y="529"/>
                  </a:lnTo>
                  <a:lnTo>
                    <a:pt x="7" y="496"/>
                  </a:lnTo>
                  <a:lnTo>
                    <a:pt x="14" y="462"/>
                  </a:lnTo>
                  <a:lnTo>
                    <a:pt x="22" y="431"/>
                  </a:lnTo>
                  <a:lnTo>
                    <a:pt x="31" y="399"/>
                  </a:lnTo>
                  <a:lnTo>
                    <a:pt x="43" y="371"/>
                  </a:lnTo>
                  <a:lnTo>
                    <a:pt x="55" y="342"/>
                  </a:lnTo>
                  <a:lnTo>
                    <a:pt x="70" y="315"/>
                  </a:lnTo>
                  <a:lnTo>
                    <a:pt x="88" y="289"/>
                  </a:lnTo>
                  <a:lnTo>
                    <a:pt x="106" y="263"/>
                  </a:lnTo>
                  <a:lnTo>
                    <a:pt x="127" y="238"/>
                  </a:lnTo>
                  <a:lnTo>
                    <a:pt x="148" y="215"/>
                  </a:lnTo>
                  <a:lnTo>
                    <a:pt x="172" y="193"/>
                  </a:lnTo>
                  <a:lnTo>
                    <a:pt x="197" y="173"/>
                  </a:lnTo>
                  <a:lnTo>
                    <a:pt x="224" y="153"/>
                  </a:lnTo>
                  <a:lnTo>
                    <a:pt x="252" y="135"/>
                  </a:lnTo>
                  <a:lnTo>
                    <a:pt x="281" y="117"/>
                  </a:lnTo>
                  <a:lnTo>
                    <a:pt x="311" y="100"/>
                  </a:lnTo>
                  <a:lnTo>
                    <a:pt x="344" y="86"/>
                  </a:lnTo>
                  <a:lnTo>
                    <a:pt x="377" y="71"/>
                  </a:lnTo>
                  <a:lnTo>
                    <a:pt x="409" y="60"/>
                  </a:lnTo>
                  <a:lnTo>
                    <a:pt x="444" y="48"/>
                  </a:lnTo>
                  <a:lnTo>
                    <a:pt x="480" y="39"/>
                  </a:lnTo>
                  <a:lnTo>
                    <a:pt x="518" y="29"/>
                  </a:lnTo>
                  <a:lnTo>
                    <a:pt x="555" y="22"/>
                  </a:lnTo>
                  <a:lnTo>
                    <a:pt x="594" y="14"/>
                  </a:lnTo>
                  <a:lnTo>
                    <a:pt x="634" y="10"/>
                  </a:lnTo>
                  <a:lnTo>
                    <a:pt x="675" y="6"/>
                  </a:lnTo>
                  <a:lnTo>
                    <a:pt x="716" y="2"/>
                  </a:lnTo>
                  <a:lnTo>
                    <a:pt x="759" y="0"/>
                  </a:lnTo>
                  <a:lnTo>
                    <a:pt x="804" y="0"/>
                  </a:lnTo>
                  <a:lnTo>
                    <a:pt x="856" y="1"/>
                  </a:lnTo>
                  <a:lnTo>
                    <a:pt x="911" y="4"/>
                  </a:lnTo>
                  <a:lnTo>
                    <a:pt x="970" y="8"/>
                  </a:lnTo>
                  <a:lnTo>
                    <a:pt x="1033" y="16"/>
                  </a:lnTo>
                  <a:lnTo>
                    <a:pt x="1100" y="24"/>
                  </a:lnTo>
                  <a:lnTo>
                    <a:pt x="1170" y="36"/>
                  </a:lnTo>
                  <a:lnTo>
                    <a:pt x="1245" y="48"/>
                  </a:lnTo>
                  <a:lnTo>
                    <a:pt x="1323" y="63"/>
                  </a:lnTo>
                  <a:lnTo>
                    <a:pt x="1371" y="71"/>
                  </a:lnTo>
                  <a:lnTo>
                    <a:pt x="1371" y="449"/>
                  </a:lnTo>
                  <a:lnTo>
                    <a:pt x="1304" y="424"/>
                  </a:lnTo>
                  <a:lnTo>
                    <a:pt x="1236" y="401"/>
                  </a:lnTo>
                  <a:lnTo>
                    <a:pt x="1203" y="391"/>
                  </a:lnTo>
                  <a:lnTo>
                    <a:pt x="1170" y="383"/>
                  </a:lnTo>
                  <a:lnTo>
                    <a:pt x="1137" y="373"/>
                  </a:lnTo>
                  <a:lnTo>
                    <a:pt x="1104" y="366"/>
                  </a:lnTo>
                  <a:lnTo>
                    <a:pt x="1072" y="361"/>
                  </a:lnTo>
                  <a:lnTo>
                    <a:pt x="1040" y="355"/>
                  </a:lnTo>
                  <a:lnTo>
                    <a:pt x="1009" y="350"/>
                  </a:lnTo>
                  <a:lnTo>
                    <a:pt x="978" y="346"/>
                  </a:lnTo>
                  <a:lnTo>
                    <a:pt x="947" y="343"/>
                  </a:lnTo>
                  <a:lnTo>
                    <a:pt x="917" y="340"/>
                  </a:lnTo>
                  <a:lnTo>
                    <a:pt x="887" y="339"/>
                  </a:lnTo>
                  <a:lnTo>
                    <a:pt x="857" y="339"/>
                  </a:lnTo>
                  <a:lnTo>
                    <a:pt x="816" y="340"/>
                  </a:lnTo>
                  <a:lnTo>
                    <a:pt x="777" y="342"/>
                  </a:lnTo>
                  <a:lnTo>
                    <a:pt x="743" y="346"/>
                  </a:lnTo>
                  <a:lnTo>
                    <a:pt x="710" y="350"/>
                  </a:lnTo>
                  <a:lnTo>
                    <a:pt x="681" y="357"/>
                  </a:lnTo>
                  <a:lnTo>
                    <a:pt x="654" y="365"/>
                  </a:lnTo>
                  <a:lnTo>
                    <a:pt x="628" y="374"/>
                  </a:lnTo>
                  <a:lnTo>
                    <a:pt x="607" y="385"/>
                  </a:lnTo>
                  <a:lnTo>
                    <a:pt x="588" y="398"/>
                  </a:lnTo>
                  <a:lnTo>
                    <a:pt x="571" y="410"/>
                  </a:lnTo>
                  <a:lnTo>
                    <a:pt x="564" y="418"/>
                  </a:lnTo>
                  <a:lnTo>
                    <a:pt x="556" y="426"/>
                  </a:lnTo>
                  <a:lnTo>
                    <a:pt x="550" y="433"/>
                  </a:lnTo>
                  <a:lnTo>
                    <a:pt x="544" y="442"/>
                  </a:lnTo>
                  <a:lnTo>
                    <a:pt x="538" y="451"/>
                  </a:lnTo>
                  <a:lnTo>
                    <a:pt x="535" y="461"/>
                  </a:lnTo>
                  <a:lnTo>
                    <a:pt x="532" y="470"/>
                  </a:lnTo>
                  <a:lnTo>
                    <a:pt x="529" y="479"/>
                  </a:lnTo>
                  <a:lnTo>
                    <a:pt x="525" y="501"/>
                  </a:lnTo>
                  <a:lnTo>
                    <a:pt x="523" y="523"/>
                  </a:lnTo>
                  <a:lnTo>
                    <a:pt x="525" y="540"/>
                  </a:lnTo>
                  <a:lnTo>
                    <a:pt x="527" y="555"/>
                  </a:lnTo>
                  <a:lnTo>
                    <a:pt x="533" y="570"/>
                  </a:lnTo>
                  <a:lnTo>
                    <a:pt x="541" y="585"/>
                  </a:lnTo>
                  <a:lnTo>
                    <a:pt x="549" y="599"/>
                  </a:lnTo>
                  <a:lnTo>
                    <a:pt x="560" y="612"/>
                  </a:lnTo>
                  <a:lnTo>
                    <a:pt x="575" y="623"/>
                  </a:lnTo>
                  <a:lnTo>
                    <a:pt x="590" y="635"/>
                  </a:lnTo>
                  <a:lnTo>
                    <a:pt x="607" y="645"/>
                  </a:lnTo>
                  <a:lnTo>
                    <a:pt x="630" y="657"/>
                  </a:lnTo>
                  <a:lnTo>
                    <a:pt x="660" y="672"/>
                  </a:lnTo>
                  <a:lnTo>
                    <a:pt x="694" y="689"/>
                  </a:lnTo>
                  <a:lnTo>
                    <a:pt x="737" y="710"/>
                  </a:lnTo>
                  <a:lnTo>
                    <a:pt x="785" y="731"/>
                  </a:lnTo>
                  <a:lnTo>
                    <a:pt x="839" y="757"/>
                  </a:lnTo>
                  <a:lnTo>
                    <a:pt x="902" y="784"/>
                  </a:lnTo>
                  <a:lnTo>
                    <a:pt x="987" y="823"/>
                  </a:lnTo>
                  <a:lnTo>
                    <a:pt x="1067" y="862"/>
                  </a:lnTo>
                  <a:lnTo>
                    <a:pt x="1138" y="899"/>
                  </a:lnTo>
                  <a:lnTo>
                    <a:pt x="1202" y="935"/>
                  </a:lnTo>
                  <a:lnTo>
                    <a:pt x="1232" y="952"/>
                  </a:lnTo>
                  <a:lnTo>
                    <a:pt x="1259" y="969"/>
                  </a:lnTo>
                  <a:lnTo>
                    <a:pt x="1285" y="985"/>
                  </a:lnTo>
                  <a:lnTo>
                    <a:pt x="1308" y="1003"/>
                  </a:lnTo>
                  <a:lnTo>
                    <a:pt x="1330" y="1019"/>
                  </a:lnTo>
                  <a:lnTo>
                    <a:pt x="1350" y="1034"/>
                  </a:lnTo>
                  <a:lnTo>
                    <a:pt x="1369" y="1050"/>
                  </a:lnTo>
                  <a:lnTo>
                    <a:pt x="1384" y="1064"/>
                  </a:lnTo>
                  <a:lnTo>
                    <a:pt x="1401" y="1083"/>
                  </a:lnTo>
                  <a:lnTo>
                    <a:pt x="1417" y="1102"/>
                  </a:lnTo>
                  <a:lnTo>
                    <a:pt x="1433" y="1120"/>
                  </a:lnTo>
                  <a:lnTo>
                    <a:pt x="1446" y="1141"/>
                  </a:lnTo>
                  <a:lnTo>
                    <a:pt x="1459" y="1161"/>
                  </a:lnTo>
                  <a:lnTo>
                    <a:pt x="1471" y="1183"/>
                  </a:lnTo>
                  <a:lnTo>
                    <a:pt x="1482" y="1203"/>
                  </a:lnTo>
                  <a:lnTo>
                    <a:pt x="1492" y="1226"/>
                  </a:lnTo>
                  <a:lnTo>
                    <a:pt x="1499" y="1249"/>
                  </a:lnTo>
                  <a:lnTo>
                    <a:pt x="1506" y="1274"/>
                  </a:lnTo>
                  <a:lnTo>
                    <a:pt x="1514" y="1299"/>
                  </a:lnTo>
                  <a:lnTo>
                    <a:pt x="1517" y="1323"/>
                  </a:lnTo>
                  <a:lnTo>
                    <a:pt x="1522" y="1349"/>
                  </a:lnTo>
                  <a:lnTo>
                    <a:pt x="1526" y="1376"/>
                  </a:lnTo>
                  <a:lnTo>
                    <a:pt x="1527" y="1404"/>
                  </a:lnTo>
                  <a:lnTo>
                    <a:pt x="1528" y="1430"/>
                  </a:lnTo>
                  <a:lnTo>
                    <a:pt x="1527" y="1471"/>
                  </a:lnTo>
                  <a:lnTo>
                    <a:pt x="1522" y="1510"/>
                  </a:lnTo>
                  <a:lnTo>
                    <a:pt x="1517" y="1547"/>
                  </a:lnTo>
                  <a:lnTo>
                    <a:pt x="1509" y="1583"/>
                  </a:lnTo>
                  <a:lnTo>
                    <a:pt x="1500" y="1617"/>
                  </a:lnTo>
                  <a:lnTo>
                    <a:pt x="1488" y="1652"/>
                  </a:lnTo>
                  <a:lnTo>
                    <a:pt x="1474" y="1684"/>
                  </a:lnTo>
                  <a:lnTo>
                    <a:pt x="1458" y="1715"/>
                  </a:lnTo>
                  <a:lnTo>
                    <a:pt x="1439" y="1745"/>
                  </a:lnTo>
                  <a:lnTo>
                    <a:pt x="1418" y="1774"/>
                  </a:lnTo>
                  <a:lnTo>
                    <a:pt x="1395" y="1803"/>
                  </a:lnTo>
                  <a:lnTo>
                    <a:pt x="1370" y="1829"/>
                  </a:lnTo>
                  <a:lnTo>
                    <a:pt x="1342" y="1855"/>
                  </a:lnTo>
                  <a:lnTo>
                    <a:pt x="1313" y="1879"/>
                  </a:lnTo>
                  <a:lnTo>
                    <a:pt x="1282" y="1902"/>
                  </a:lnTo>
                  <a:lnTo>
                    <a:pt x="1248" y="1924"/>
                  </a:lnTo>
                  <a:lnTo>
                    <a:pt x="1219" y="1939"/>
                  </a:lnTo>
                  <a:lnTo>
                    <a:pt x="1189" y="1955"/>
                  </a:lnTo>
                  <a:lnTo>
                    <a:pt x="1157" y="1970"/>
                  </a:lnTo>
                  <a:lnTo>
                    <a:pt x="1125" y="1984"/>
                  </a:lnTo>
                  <a:lnTo>
                    <a:pt x="1092" y="1995"/>
                  </a:lnTo>
                  <a:lnTo>
                    <a:pt x="1057" y="2007"/>
                  </a:lnTo>
                  <a:lnTo>
                    <a:pt x="1022" y="2017"/>
                  </a:lnTo>
                  <a:lnTo>
                    <a:pt x="986" y="2026"/>
                  </a:lnTo>
                  <a:lnTo>
                    <a:pt x="949" y="2034"/>
                  </a:lnTo>
                  <a:lnTo>
                    <a:pt x="910" y="2041"/>
                  </a:lnTo>
                  <a:lnTo>
                    <a:pt x="869" y="2047"/>
                  </a:lnTo>
                  <a:lnTo>
                    <a:pt x="829" y="2053"/>
                  </a:lnTo>
                  <a:lnTo>
                    <a:pt x="788" y="2055"/>
                  </a:lnTo>
                  <a:lnTo>
                    <a:pt x="745" y="2059"/>
                  </a:lnTo>
                  <a:lnTo>
                    <a:pt x="701" y="2060"/>
                  </a:lnTo>
                  <a:lnTo>
                    <a:pt x="657" y="2060"/>
                  </a:lnTo>
                  <a:lnTo>
                    <a:pt x="581" y="2060"/>
                  </a:lnTo>
                  <a:lnTo>
                    <a:pt x="503" y="2055"/>
                  </a:lnTo>
                  <a:lnTo>
                    <a:pt x="427" y="2049"/>
                  </a:lnTo>
                  <a:lnTo>
                    <a:pt x="349" y="2043"/>
                  </a:lnTo>
                  <a:lnTo>
                    <a:pt x="271" y="2032"/>
                  </a:lnTo>
                  <a:lnTo>
                    <a:pt x="195" y="2019"/>
                  </a:lnTo>
                  <a:lnTo>
                    <a:pt x="118" y="2006"/>
                  </a:lnTo>
                  <a:lnTo>
                    <a:pt x="40" y="19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8" name="Freeform 22">
              <a:extLst>
                <a:ext uri="{FF2B5EF4-FFF2-40B4-BE49-F238E27FC236}">
                  <a16:creationId xmlns:a16="http://schemas.microsoft.com/office/drawing/2014/main" id="{C6C5FC76-AAFF-9D44-A084-8CF9F727A93D}"/>
                </a:ext>
              </a:extLst>
            </p:cNvPr>
            <p:cNvSpPr>
              <a:spLocks/>
            </p:cNvSpPr>
            <p:nvPr userDrawn="1"/>
          </p:nvSpPr>
          <p:spPr bwMode="auto">
            <a:xfrm>
              <a:off x="38990588" y="1860551"/>
              <a:ext cx="327025" cy="417513"/>
            </a:xfrm>
            <a:custGeom>
              <a:avLst/>
              <a:gdLst>
                <a:gd name="T0" fmla="*/ 751 w 1441"/>
                <a:gd name="T1" fmla="*/ 4 h 1837"/>
                <a:gd name="T2" fmla="*/ 610 w 1441"/>
                <a:gd name="T3" fmla="*/ 31 h 1837"/>
                <a:gd name="T4" fmla="*/ 483 w 1441"/>
                <a:gd name="T5" fmla="*/ 78 h 1837"/>
                <a:gd name="T6" fmla="*/ 371 w 1441"/>
                <a:gd name="T7" fmla="*/ 145 h 1837"/>
                <a:gd name="T8" fmla="*/ 273 w 1441"/>
                <a:gd name="T9" fmla="*/ 228 h 1837"/>
                <a:gd name="T10" fmla="*/ 190 w 1441"/>
                <a:gd name="T11" fmla="*/ 326 h 1837"/>
                <a:gd name="T12" fmla="*/ 122 w 1441"/>
                <a:gd name="T13" fmla="*/ 436 h 1837"/>
                <a:gd name="T14" fmla="*/ 69 w 1441"/>
                <a:gd name="T15" fmla="*/ 556 h 1837"/>
                <a:gd name="T16" fmla="*/ 30 w 1441"/>
                <a:gd name="T17" fmla="*/ 685 h 1837"/>
                <a:gd name="T18" fmla="*/ 7 w 1441"/>
                <a:gd name="T19" fmla="*/ 821 h 1837"/>
                <a:gd name="T20" fmla="*/ 0 w 1441"/>
                <a:gd name="T21" fmla="*/ 961 h 1837"/>
                <a:gd name="T22" fmla="*/ 6 w 1441"/>
                <a:gd name="T23" fmla="*/ 1102 h 1837"/>
                <a:gd name="T24" fmla="*/ 24 w 1441"/>
                <a:gd name="T25" fmla="*/ 1232 h 1837"/>
                <a:gd name="T26" fmla="*/ 57 w 1441"/>
                <a:gd name="T27" fmla="*/ 1354 h 1837"/>
                <a:gd name="T28" fmla="*/ 104 w 1441"/>
                <a:gd name="T29" fmla="*/ 1465 h 1837"/>
                <a:gd name="T30" fmla="*/ 165 w 1441"/>
                <a:gd name="T31" fmla="*/ 1563 h 1837"/>
                <a:gd name="T32" fmla="*/ 241 w 1441"/>
                <a:gd name="T33" fmla="*/ 1647 h 1837"/>
                <a:gd name="T34" fmla="*/ 333 w 1441"/>
                <a:gd name="T35" fmla="*/ 1717 h 1837"/>
                <a:gd name="T36" fmla="*/ 441 w 1441"/>
                <a:gd name="T37" fmla="*/ 1772 h 1837"/>
                <a:gd name="T38" fmla="*/ 567 w 1441"/>
                <a:gd name="T39" fmla="*/ 1813 h 1837"/>
                <a:gd name="T40" fmla="*/ 710 w 1441"/>
                <a:gd name="T41" fmla="*/ 1834 h 1837"/>
                <a:gd name="T42" fmla="*/ 846 w 1441"/>
                <a:gd name="T43" fmla="*/ 1837 h 1837"/>
                <a:gd name="T44" fmla="*/ 940 w 1441"/>
                <a:gd name="T45" fmla="*/ 1831 h 1837"/>
                <a:gd name="T46" fmla="*/ 1026 w 1441"/>
                <a:gd name="T47" fmla="*/ 1819 h 1837"/>
                <a:gd name="T48" fmla="*/ 1154 w 1441"/>
                <a:gd name="T49" fmla="*/ 1786 h 1837"/>
                <a:gd name="T50" fmla="*/ 1282 w 1441"/>
                <a:gd name="T51" fmla="*/ 1738 h 1837"/>
                <a:gd name="T52" fmla="*/ 1376 w 1441"/>
                <a:gd name="T53" fmla="*/ 1691 h 1837"/>
                <a:gd name="T54" fmla="*/ 1305 w 1441"/>
                <a:gd name="T55" fmla="*/ 1326 h 1837"/>
                <a:gd name="T56" fmla="*/ 1200 w 1441"/>
                <a:gd name="T57" fmla="*/ 1390 h 1837"/>
                <a:gd name="T58" fmla="*/ 1124 w 1441"/>
                <a:gd name="T59" fmla="*/ 1425 h 1837"/>
                <a:gd name="T60" fmla="*/ 1039 w 1441"/>
                <a:gd name="T61" fmla="*/ 1453 h 1837"/>
                <a:gd name="T62" fmla="*/ 944 w 1441"/>
                <a:gd name="T63" fmla="*/ 1470 h 1837"/>
                <a:gd name="T64" fmla="*/ 852 w 1441"/>
                <a:gd name="T65" fmla="*/ 1475 h 1837"/>
                <a:gd name="T66" fmla="*/ 786 w 1441"/>
                <a:gd name="T67" fmla="*/ 1466 h 1837"/>
                <a:gd name="T68" fmla="*/ 727 w 1441"/>
                <a:gd name="T69" fmla="*/ 1452 h 1837"/>
                <a:gd name="T70" fmla="*/ 674 w 1441"/>
                <a:gd name="T71" fmla="*/ 1429 h 1837"/>
                <a:gd name="T72" fmla="*/ 629 w 1441"/>
                <a:gd name="T73" fmla="*/ 1400 h 1837"/>
                <a:gd name="T74" fmla="*/ 590 w 1441"/>
                <a:gd name="T75" fmla="*/ 1367 h 1837"/>
                <a:gd name="T76" fmla="*/ 559 w 1441"/>
                <a:gd name="T77" fmla="*/ 1329 h 1837"/>
                <a:gd name="T78" fmla="*/ 518 w 1441"/>
                <a:gd name="T79" fmla="*/ 1258 h 1837"/>
                <a:gd name="T80" fmla="*/ 489 w 1441"/>
                <a:gd name="T81" fmla="*/ 1166 h 1837"/>
                <a:gd name="T82" fmla="*/ 462 w 1441"/>
                <a:gd name="T83" fmla="*/ 800 h 1837"/>
                <a:gd name="T84" fmla="*/ 480 w 1441"/>
                <a:gd name="T85" fmla="*/ 669 h 1837"/>
                <a:gd name="T86" fmla="*/ 505 w 1441"/>
                <a:gd name="T87" fmla="*/ 587 h 1837"/>
                <a:gd name="T88" fmla="*/ 530 w 1441"/>
                <a:gd name="T89" fmla="*/ 531 h 1837"/>
                <a:gd name="T90" fmla="*/ 561 w 1441"/>
                <a:gd name="T91" fmla="*/ 479 h 1837"/>
                <a:gd name="T92" fmla="*/ 599 w 1441"/>
                <a:gd name="T93" fmla="*/ 433 h 1837"/>
                <a:gd name="T94" fmla="*/ 642 w 1441"/>
                <a:gd name="T95" fmla="*/ 395 h 1837"/>
                <a:gd name="T96" fmla="*/ 692 w 1441"/>
                <a:gd name="T97" fmla="*/ 366 h 1837"/>
                <a:gd name="T98" fmla="*/ 746 w 1441"/>
                <a:gd name="T99" fmla="*/ 344 h 1837"/>
                <a:gd name="T100" fmla="*/ 808 w 1441"/>
                <a:gd name="T101" fmla="*/ 335 h 1837"/>
                <a:gd name="T102" fmla="*/ 852 w 1441"/>
                <a:gd name="T103" fmla="*/ 0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1" h="1837">
                  <a:moveTo>
                    <a:pt x="852" y="0"/>
                  </a:moveTo>
                  <a:lnTo>
                    <a:pt x="800" y="1"/>
                  </a:lnTo>
                  <a:lnTo>
                    <a:pt x="751" y="4"/>
                  </a:lnTo>
                  <a:lnTo>
                    <a:pt x="701" y="11"/>
                  </a:lnTo>
                  <a:lnTo>
                    <a:pt x="656" y="19"/>
                  </a:lnTo>
                  <a:lnTo>
                    <a:pt x="610" y="31"/>
                  </a:lnTo>
                  <a:lnTo>
                    <a:pt x="565" y="46"/>
                  </a:lnTo>
                  <a:lnTo>
                    <a:pt x="523" y="61"/>
                  </a:lnTo>
                  <a:lnTo>
                    <a:pt x="483" y="78"/>
                  </a:lnTo>
                  <a:lnTo>
                    <a:pt x="443" y="99"/>
                  </a:lnTo>
                  <a:lnTo>
                    <a:pt x="406" y="122"/>
                  </a:lnTo>
                  <a:lnTo>
                    <a:pt x="371" y="145"/>
                  </a:lnTo>
                  <a:lnTo>
                    <a:pt x="337" y="170"/>
                  </a:lnTo>
                  <a:lnTo>
                    <a:pt x="303" y="199"/>
                  </a:lnTo>
                  <a:lnTo>
                    <a:pt x="273" y="228"/>
                  </a:lnTo>
                  <a:lnTo>
                    <a:pt x="243" y="259"/>
                  </a:lnTo>
                  <a:lnTo>
                    <a:pt x="215" y="291"/>
                  </a:lnTo>
                  <a:lnTo>
                    <a:pt x="190" y="326"/>
                  </a:lnTo>
                  <a:lnTo>
                    <a:pt x="165" y="361"/>
                  </a:lnTo>
                  <a:lnTo>
                    <a:pt x="142" y="397"/>
                  </a:lnTo>
                  <a:lnTo>
                    <a:pt x="122" y="436"/>
                  </a:lnTo>
                  <a:lnTo>
                    <a:pt x="102" y="474"/>
                  </a:lnTo>
                  <a:lnTo>
                    <a:pt x="85" y="515"/>
                  </a:lnTo>
                  <a:lnTo>
                    <a:pt x="69" y="556"/>
                  </a:lnTo>
                  <a:lnTo>
                    <a:pt x="54" y="598"/>
                  </a:lnTo>
                  <a:lnTo>
                    <a:pt x="41" y="642"/>
                  </a:lnTo>
                  <a:lnTo>
                    <a:pt x="30" y="685"/>
                  </a:lnTo>
                  <a:lnTo>
                    <a:pt x="22" y="730"/>
                  </a:lnTo>
                  <a:lnTo>
                    <a:pt x="12" y="775"/>
                  </a:lnTo>
                  <a:lnTo>
                    <a:pt x="7" y="821"/>
                  </a:lnTo>
                  <a:lnTo>
                    <a:pt x="3" y="868"/>
                  </a:lnTo>
                  <a:lnTo>
                    <a:pt x="0" y="915"/>
                  </a:lnTo>
                  <a:lnTo>
                    <a:pt x="0" y="961"/>
                  </a:lnTo>
                  <a:lnTo>
                    <a:pt x="0" y="1009"/>
                  </a:lnTo>
                  <a:lnTo>
                    <a:pt x="3" y="1055"/>
                  </a:lnTo>
                  <a:lnTo>
                    <a:pt x="6" y="1102"/>
                  </a:lnTo>
                  <a:lnTo>
                    <a:pt x="11" y="1145"/>
                  </a:lnTo>
                  <a:lnTo>
                    <a:pt x="17" y="1190"/>
                  </a:lnTo>
                  <a:lnTo>
                    <a:pt x="24" y="1232"/>
                  </a:lnTo>
                  <a:lnTo>
                    <a:pt x="34" y="1273"/>
                  </a:lnTo>
                  <a:lnTo>
                    <a:pt x="45" y="1315"/>
                  </a:lnTo>
                  <a:lnTo>
                    <a:pt x="57" y="1354"/>
                  </a:lnTo>
                  <a:lnTo>
                    <a:pt x="71" y="1391"/>
                  </a:lnTo>
                  <a:lnTo>
                    <a:pt x="87" y="1429"/>
                  </a:lnTo>
                  <a:lnTo>
                    <a:pt x="104" y="1465"/>
                  </a:lnTo>
                  <a:lnTo>
                    <a:pt x="122" y="1498"/>
                  </a:lnTo>
                  <a:lnTo>
                    <a:pt x="144" y="1530"/>
                  </a:lnTo>
                  <a:lnTo>
                    <a:pt x="165" y="1563"/>
                  </a:lnTo>
                  <a:lnTo>
                    <a:pt x="188" y="1591"/>
                  </a:lnTo>
                  <a:lnTo>
                    <a:pt x="214" y="1620"/>
                  </a:lnTo>
                  <a:lnTo>
                    <a:pt x="241" y="1647"/>
                  </a:lnTo>
                  <a:lnTo>
                    <a:pt x="270" y="1671"/>
                  </a:lnTo>
                  <a:lnTo>
                    <a:pt x="302" y="1696"/>
                  </a:lnTo>
                  <a:lnTo>
                    <a:pt x="333" y="1717"/>
                  </a:lnTo>
                  <a:lnTo>
                    <a:pt x="368" y="1738"/>
                  </a:lnTo>
                  <a:lnTo>
                    <a:pt x="403" y="1756"/>
                  </a:lnTo>
                  <a:lnTo>
                    <a:pt x="441" y="1772"/>
                  </a:lnTo>
                  <a:lnTo>
                    <a:pt x="482" y="1787"/>
                  </a:lnTo>
                  <a:lnTo>
                    <a:pt x="523" y="1801"/>
                  </a:lnTo>
                  <a:lnTo>
                    <a:pt x="567" y="1813"/>
                  </a:lnTo>
                  <a:lnTo>
                    <a:pt x="612" y="1821"/>
                  </a:lnTo>
                  <a:lnTo>
                    <a:pt x="659" y="1828"/>
                  </a:lnTo>
                  <a:lnTo>
                    <a:pt x="710" y="1834"/>
                  </a:lnTo>
                  <a:lnTo>
                    <a:pt x="762" y="1837"/>
                  </a:lnTo>
                  <a:lnTo>
                    <a:pt x="815" y="1837"/>
                  </a:lnTo>
                  <a:lnTo>
                    <a:pt x="846" y="1837"/>
                  </a:lnTo>
                  <a:lnTo>
                    <a:pt x="879" y="1836"/>
                  </a:lnTo>
                  <a:lnTo>
                    <a:pt x="910" y="1834"/>
                  </a:lnTo>
                  <a:lnTo>
                    <a:pt x="940" y="1831"/>
                  </a:lnTo>
                  <a:lnTo>
                    <a:pt x="968" y="1827"/>
                  </a:lnTo>
                  <a:lnTo>
                    <a:pt x="997" y="1822"/>
                  </a:lnTo>
                  <a:lnTo>
                    <a:pt x="1026" y="1819"/>
                  </a:lnTo>
                  <a:lnTo>
                    <a:pt x="1054" y="1813"/>
                  </a:lnTo>
                  <a:lnTo>
                    <a:pt x="1106" y="1799"/>
                  </a:lnTo>
                  <a:lnTo>
                    <a:pt x="1154" y="1786"/>
                  </a:lnTo>
                  <a:lnTo>
                    <a:pt x="1200" y="1770"/>
                  </a:lnTo>
                  <a:lnTo>
                    <a:pt x="1243" y="1755"/>
                  </a:lnTo>
                  <a:lnTo>
                    <a:pt x="1282" y="1738"/>
                  </a:lnTo>
                  <a:lnTo>
                    <a:pt x="1317" y="1722"/>
                  </a:lnTo>
                  <a:lnTo>
                    <a:pt x="1348" y="1706"/>
                  </a:lnTo>
                  <a:lnTo>
                    <a:pt x="1376" y="1691"/>
                  </a:lnTo>
                  <a:lnTo>
                    <a:pt x="1417" y="1664"/>
                  </a:lnTo>
                  <a:lnTo>
                    <a:pt x="1441" y="1646"/>
                  </a:lnTo>
                  <a:lnTo>
                    <a:pt x="1305" y="1326"/>
                  </a:lnTo>
                  <a:lnTo>
                    <a:pt x="1266" y="1353"/>
                  </a:lnTo>
                  <a:lnTo>
                    <a:pt x="1223" y="1377"/>
                  </a:lnTo>
                  <a:lnTo>
                    <a:pt x="1200" y="1390"/>
                  </a:lnTo>
                  <a:lnTo>
                    <a:pt x="1176" y="1402"/>
                  </a:lnTo>
                  <a:lnTo>
                    <a:pt x="1152" y="1414"/>
                  </a:lnTo>
                  <a:lnTo>
                    <a:pt x="1124" y="1425"/>
                  </a:lnTo>
                  <a:lnTo>
                    <a:pt x="1096" y="1436"/>
                  </a:lnTo>
                  <a:lnTo>
                    <a:pt x="1068" y="1445"/>
                  </a:lnTo>
                  <a:lnTo>
                    <a:pt x="1039" y="1453"/>
                  </a:lnTo>
                  <a:lnTo>
                    <a:pt x="1008" y="1460"/>
                  </a:lnTo>
                  <a:lnTo>
                    <a:pt x="978" y="1466"/>
                  </a:lnTo>
                  <a:lnTo>
                    <a:pt x="944" y="1470"/>
                  </a:lnTo>
                  <a:lnTo>
                    <a:pt x="911" y="1473"/>
                  </a:lnTo>
                  <a:lnTo>
                    <a:pt x="877" y="1475"/>
                  </a:lnTo>
                  <a:lnTo>
                    <a:pt x="852" y="1475"/>
                  </a:lnTo>
                  <a:lnTo>
                    <a:pt x="829" y="1472"/>
                  </a:lnTo>
                  <a:lnTo>
                    <a:pt x="808" y="1470"/>
                  </a:lnTo>
                  <a:lnTo>
                    <a:pt x="786" y="1466"/>
                  </a:lnTo>
                  <a:lnTo>
                    <a:pt x="767" y="1461"/>
                  </a:lnTo>
                  <a:lnTo>
                    <a:pt x="746" y="1458"/>
                  </a:lnTo>
                  <a:lnTo>
                    <a:pt x="727" y="1452"/>
                  </a:lnTo>
                  <a:lnTo>
                    <a:pt x="709" y="1445"/>
                  </a:lnTo>
                  <a:lnTo>
                    <a:pt x="692" y="1437"/>
                  </a:lnTo>
                  <a:lnTo>
                    <a:pt x="674" y="1429"/>
                  </a:lnTo>
                  <a:lnTo>
                    <a:pt x="658" y="1420"/>
                  </a:lnTo>
                  <a:lnTo>
                    <a:pt x="644" y="1411"/>
                  </a:lnTo>
                  <a:lnTo>
                    <a:pt x="629" y="1400"/>
                  </a:lnTo>
                  <a:lnTo>
                    <a:pt x="617" y="1390"/>
                  </a:lnTo>
                  <a:lnTo>
                    <a:pt x="604" y="1378"/>
                  </a:lnTo>
                  <a:lnTo>
                    <a:pt x="590" y="1367"/>
                  </a:lnTo>
                  <a:lnTo>
                    <a:pt x="579" y="1354"/>
                  </a:lnTo>
                  <a:lnTo>
                    <a:pt x="569" y="1341"/>
                  </a:lnTo>
                  <a:lnTo>
                    <a:pt x="559" y="1329"/>
                  </a:lnTo>
                  <a:lnTo>
                    <a:pt x="549" y="1315"/>
                  </a:lnTo>
                  <a:lnTo>
                    <a:pt x="531" y="1286"/>
                  </a:lnTo>
                  <a:lnTo>
                    <a:pt x="518" y="1258"/>
                  </a:lnTo>
                  <a:lnTo>
                    <a:pt x="506" y="1227"/>
                  </a:lnTo>
                  <a:lnTo>
                    <a:pt x="496" y="1197"/>
                  </a:lnTo>
                  <a:lnTo>
                    <a:pt x="489" y="1166"/>
                  </a:lnTo>
                  <a:lnTo>
                    <a:pt x="483" y="1136"/>
                  </a:lnTo>
                  <a:lnTo>
                    <a:pt x="565" y="959"/>
                  </a:lnTo>
                  <a:lnTo>
                    <a:pt x="462" y="800"/>
                  </a:lnTo>
                  <a:lnTo>
                    <a:pt x="466" y="757"/>
                  </a:lnTo>
                  <a:lnTo>
                    <a:pt x="471" y="712"/>
                  </a:lnTo>
                  <a:lnTo>
                    <a:pt x="480" y="669"/>
                  </a:lnTo>
                  <a:lnTo>
                    <a:pt x="491" y="627"/>
                  </a:lnTo>
                  <a:lnTo>
                    <a:pt x="497" y="607"/>
                  </a:lnTo>
                  <a:lnTo>
                    <a:pt x="505" y="587"/>
                  </a:lnTo>
                  <a:lnTo>
                    <a:pt x="513" y="568"/>
                  </a:lnTo>
                  <a:lnTo>
                    <a:pt x="522" y="549"/>
                  </a:lnTo>
                  <a:lnTo>
                    <a:pt x="530" y="531"/>
                  </a:lnTo>
                  <a:lnTo>
                    <a:pt x="541" y="512"/>
                  </a:lnTo>
                  <a:lnTo>
                    <a:pt x="551" y="495"/>
                  </a:lnTo>
                  <a:lnTo>
                    <a:pt x="561" y="479"/>
                  </a:lnTo>
                  <a:lnTo>
                    <a:pt x="573" y="463"/>
                  </a:lnTo>
                  <a:lnTo>
                    <a:pt x="587" y="448"/>
                  </a:lnTo>
                  <a:lnTo>
                    <a:pt x="599" y="433"/>
                  </a:lnTo>
                  <a:lnTo>
                    <a:pt x="613" y="420"/>
                  </a:lnTo>
                  <a:lnTo>
                    <a:pt x="628" y="408"/>
                  </a:lnTo>
                  <a:lnTo>
                    <a:pt x="642" y="395"/>
                  </a:lnTo>
                  <a:lnTo>
                    <a:pt x="658" y="385"/>
                  </a:lnTo>
                  <a:lnTo>
                    <a:pt x="674" y="374"/>
                  </a:lnTo>
                  <a:lnTo>
                    <a:pt x="692" y="366"/>
                  </a:lnTo>
                  <a:lnTo>
                    <a:pt x="709" y="357"/>
                  </a:lnTo>
                  <a:lnTo>
                    <a:pt x="727" y="350"/>
                  </a:lnTo>
                  <a:lnTo>
                    <a:pt x="746" y="344"/>
                  </a:lnTo>
                  <a:lnTo>
                    <a:pt x="767" y="340"/>
                  </a:lnTo>
                  <a:lnTo>
                    <a:pt x="786" y="337"/>
                  </a:lnTo>
                  <a:lnTo>
                    <a:pt x="808" y="335"/>
                  </a:lnTo>
                  <a:lnTo>
                    <a:pt x="829" y="334"/>
                  </a:lnTo>
                  <a:lnTo>
                    <a:pt x="917" y="179"/>
                  </a:lnTo>
                  <a:lnTo>
                    <a:pt x="8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9" name="Freeform 23">
              <a:extLst>
                <a:ext uri="{FF2B5EF4-FFF2-40B4-BE49-F238E27FC236}">
                  <a16:creationId xmlns:a16="http://schemas.microsoft.com/office/drawing/2014/main" id="{FBC59510-6C33-8E49-930F-49EBCC45DD5D}"/>
                </a:ext>
              </a:extLst>
            </p:cNvPr>
            <p:cNvSpPr>
              <a:spLocks/>
            </p:cNvSpPr>
            <p:nvPr userDrawn="1"/>
          </p:nvSpPr>
          <p:spPr bwMode="auto">
            <a:xfrm>
              <a:off x="39084250" y="1860551"/>
              <a:ext cx="228600" cy="258763"/>
            </a:xfrm>
            <a:custGeom>
              <a:avLst/>
              <a:gdLst>
                <a:gd name="T0" fmla="*/ 147 w 1008"/>
                <a:gd name="T1" fmla="*/ 1132 h 1136"/>
                <a:gd name="T2" fmla="*/ 268 w 1008"/>
                <a:gd name="T3" fmla="*/ 1120 h 1136"/>
                <a:gd name="T4" fmla="*/ 349 w 1008"/>
                <a:gd name="T5" fmla="*/ 1108 h 1136"/>
                <a:gd name="T6" fmla="*/ 430 w 1008"/>
                <a:gd name="T7" fmla="*/ 1093 h 1136"/>
                <a:gd name="T8" fmla="*/ 508 w 1008"/>
                <a:gd name="T9" fmla="*/ 1074 h 1136"/>
                <a:gd name="T10" fmla="*/ 587 w 1008"/>
                <a:gd name="T11" fmla="*/ 1051 h 1136"/>
                <a:gd name="T12" fmla="*/ 658 w 1008"/>
                <a:gd name="T13" fmla="*/ 1021 h 1136"/>
                <a:gd name="T14" fmla="*/ 727 w 1008"/>
                <a:gd name="T15" fmla="*/ 986 h 1136"/>
                <a:gd name="T16" fmla="*/ 791 w 1008"/>
                <a:gd name="T17" fmla="*/ 946 h 1136"/>
                <a:gd name="T18" fmla="*/ 848 w 1008"/>
                <a:gd name="T19" fmla="*/ 899 h 1136"/>
                <a:gd name="T20" fmla="*/ 897 w 1008"/>
                <a:gd name="T21" fmla="*/ 844 h 1136"/>
                <a:gd name="T22" fmla="*/ 938 w 1008"/>
                <a:gd name="T23" fmla="*/ 782 h 1136"/>
                <a:gd name="T24" fmla="*/ 972 w 1008"/>
                <a:gd name="T25" fmla="*/ 712 h 1136"/>
                <a:gd name="T26" fmla="*/ 995 w 1008"/>
                <a:gd name="T27" fmla="*/ 632 h 1136"/>
                <a:gd name="T28" fmla="*/ 1006 w 1008"/>
                <a:gd name="T29" fmla="*/ 547 h 1136"/>
                <a:gd name="T30" fmla="*/ 1006 w 1008"/>
                <a:gd name="T31" fmla="*/ 469 h 1136"/>
                <a:gd name="T32" fmla="*/ 1002 w 1008"/>
                <a:gd name="T33" fmla="*/ 411 h 1136"/>
                <a:gd name="T34" fmla="*/ 991 w 1008"/>
                <a:gd name="T35" fmla="*/ 357 h 1136"/>
                <a:gd name="T36" fmla="*/ 976 w 1008"/>
                <a:gd name="T37" fmla="*/ 306 h 1136"/>
                <a:gd name="T38" fmla="*/ 957 w 1008"/>
                <a:gd name="T39" fmla="*/ 261 h 1136"/>
                <a:gd name="T40" fmla="*/ 933 w 1008"/>
                <a:gd name="T41" fmla="*/ 217 h 1136"/>
                <a:gd name="T42" fmla="*/ 904 w 1008"/>
                <a:gd name="T43" fmla="*/ 179 h 1136"/>
                <a:gd name="T44" fmla="*/ 872 w 1008"/>
                <a:gd name="T45" fmla="*/ 142 h 1136"/>
                <a:gd name="T46" fmla="*/ 834 w 1008"/>
                <a:gd name="T47" fmla="*/ 111 h 1136"/>
                <a:gd name="T48" fmla="*/ 792 w 1008"/>
                <a:gd name="T49" fmla="*/ 84 h 1136"/>
                <a:gd name="T50" fmla="*/ 747 w 1008"/>
                <a:gd name="T51" fmla="*/ 59 h 1136"/>
                <a:gd name="T52" fmla="*/ 699 w 1008"/>
                <a:gd name="T53" fmla="*/ 40 h 1136"/>
                <a:gd name="T54" fmla="*/ 647 w 1008"/>
                <a:gd name="T55" fmla="*/ 24 h 1136"/>
                <a:gd name="T56" fmla="*/ 593 w 1008"/>
                <a:gd name="T57" fmla="*/ 12 h 1136"/>
                <a:gd name="T58" fmla="*/ 534 w 1008"/>
                <a:gd name="T59" fmla="*/ 4 h 1136"/>
                <a:gd name="T60" fmla="*/ 471 w 1008"/>
                <a:gd name="T61" fmla="*/ 0 h 1136"/>
                <a:gd name="T62" fmla="*/ 339 w 1008"/>
                <a:gd name="T63" fmla="*/ 177 h 1136"/>
                <a:gd name="T64" fmla="*/ 435 w 1008"/>
                <a:gd name="T65" fmla="*/ 335 h 1136"/>
                <a:gd name="T66" fmla="*/ 470 w 1008"/>
                <a:gd name="T67" fmla="*/ 341 h 1136"/>
                <a:gd name="T68" fmla="*/ 501 w 1008"/>
                <a:gd name="T69" fmla="*/ 352 h 1136"/>
                <a:gd name="T70" fmla="*/ 530 w 1008"/>
                <a:gd name="T71" fmla="*/ 370 h 1136"/>
                <a:gd name="T72" fmla="*/ 553 w 1008"/>
                <a:gd name="T73" fmla="*/ 391 h 1136"/>
                <a:gd name="T74" fmla="*/ 571 w 1008"/>
                <a:gd name="T75" fmla="*/ 417 h 1136"/>
                <a:gd name="T76" fmla="*/ 582 w 1008"/>
                <a:gd name="T77" fmla="*/ 449 h 1136"/>
                <a:gd name="T78" fmla="*/ 589 w 1008"/>
                <a:gd name="T79" fmla="*/ 484 h 1136"/>
                <a:gd name="T80" fmla="*/ 588 w 1008"/>
                <a:gd name="T81" fmla="*/ 524 h 1136"/>
                <a:gd name="T82" fmla="*/ 582 w 1008"/>
                <a:gd name="T83" fmla="*/ 564 h 1136"/>
                <a:gd name="T84" fmla="*/ 568 w 1008"/>
                <a:gd name="T85" fmla="*/ 600 h 1136"/>
                <a:gd name="T86" fmla="*/ 548 w 1008"/>
                <a:gd name="T87" fmla="*/ 632 h 1136"/>
                <a:gd name="T88" fmla="*/ 523 w 1008"/>
                <a:gd name="T89" fmla="*/ 661 h 1136"/>
                <a:gd name="T90" fmla="*/ 493 w 1008"/>
                <a:gd name="T91" fmla="*/ 688 h 1136"/>
                <a:gd name="T92" fmla="*/ 460 w 1008"/>
                <a:gd name="T93" fmla="*/ 708 h 1136"/>
                <a:gd name="T94" fmla="*/ 423 w 1008"/>
                <a:gd name="T95" fmla="*/ 729 h 1136"/>
                <a:gd name="T96" fmla="*/ 383 w 1008"/>
                <a:gd name="T97" fmla="*/ 745 h 1136"/>
                <a:gd name="T98" fmla="*/ 339 w 1008"/>
                <a:gd name="T99" fmla="*/ 759 h 1136"/>
                <a:gd name="T100" fmla="*/ 273 w 1008"/>
                <a:gd name="T101" fmla="*/ 775 h 1136"/>
                <a:gd name="T102" fmla="*/ 181 w 1008"/>
                <a:gd name="T103" fmla="*/ 790 h 1136"/>
                <a:gd name="T104" fmla="*/ 91 w 1008"/>
                <a:gd name="T105" fmla="*/ 798 h 1136"/>
                <a:gd name="T106" fmla="*/ 0 w 1008"/>
                <a:gd name="T107" fmla="*/ 959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8" h="1136">
                  <a:moveTo>
                    <a:pt x="69" y="1136"/>
                  </a:moveTo>
                  <a:lnTo>
                    <a:pt x="147" y="1132"/>
                  </a:lnTo>
                  <a:lnTo>
                    <a:pt x="228" y="1125"/>
                  </a:lnTo>
                  <a:lnTo>
                    <a:pt x="268" y="1120"/>
                  </a:lnTo>
                  <a:lnTo>
                    <a:pt x="309" y="1114"/>
                  </a:lnTo>
                  <a:lnTo>
                    <a:pt x="349" y="1108"/>
                  </a:lnTo>
                  <a:lnTo>
                    <a:pt x="391" y="1102"/>
                  </a:lnTo>
                  <a:lnTo>
                    <a:pt x="430" y="1093"/>
                  </a:lnTo>
                  <a:lnTo>
                    <a:pt x="470" y="1084"/>
                  </a:lnTo>
                  <a:lnTo>
                    <a:pt x="508" y="1074"/>
                  </a:lnTo>
                  <a:lnTo>
                    <a:pt x="548" y="1062"/>
                  </a:lnTo>
                  <a:lnTo>
                    <a:pt x="587" y="1051"/>
                  </a:lnTo>
                  <a:lnTo>
                    <a:pt x="622" y="1037"/>
                  </a:lnTo>
                  <a:lnTo>
                    <a:pt x="658" y="1021"/>
                  </a:lnTo>
                  <a:lnTo>
                    <a:pt x="694" y="1005"/>
                  </a:lnTo>
                  <a:lnTo>
                    <a:pt x="727" y="986"/>
                  </a:lnTo>
                  <a:lnTo>
                    <a:pt x="759" y="968"/>
                  </a:lnTo>
                  <a:lnTo>
                    <a:pt x="791" y="946"/>
                  </a:lnTo>
                  <a:lnTo>
                    <a:pt x="820" y="923"/>
                  </a:lnTo>
                  <a:lnTo>
                    <a:pt x="848" y="899"/>
                  </a:lnTo>
                  <a:lnTo>
                    <a:pt x="873" y="873"/>
                  </a:lnTo>
                  <a:lnTo>
                    <a:pt x="897" y="844"/>
                  </a:lnTo>
                  <a:lnTo>
                    <a:pt x="919" y="813"/>
                  </a:lnTo>
                  <a:lnTo>
                    <a:pt x="938" y="782"/>
                  </a:lnTo>
                  <a:lnTo>
                    <a:pt x="956" y="748"/>
                  </a:lnTo>
                  <a:lnTo>
                    <a:pt x="972" y="712"/>
                  </a:lnTo>
                  <a:lnTo>
                    <a:pt x="985" y="675"/>
                  </a:lnTo>
                  <a:lnTo>
                    <a:pt x="995" y="632"/>
                  </a:lnTo>
                  <a:lnTo>
                    <a:pt x="1002" y="591"/>
                  </a:lnTo>
                  <a:lnTo>
                    <a:pt x="1006" y="547"/>
                  </a:lnTo>
                  <a:lnTo>
                    <a:pt x="1008" y="499"/>
                  </a:lnTo>
                  <a:lnTo>
                    <a:pt x="1006" y="469"/>
                  </a:lnTo>
                  <a:lnTo>
                    <a:pt x="1005" y="439"/>
                  </a:lnTo>
                  <a:lnTo>
                    <a:pt x="1002" y="411"/>
                  </a:lnTo>
                  <a:lnTo>
                    <a:pt x="997" y="385"/>
                  </a:lnTo>
                  <a:lnTo>
                    <a:pt x="991" y="357"/>
                  </a:lnTo>
                  <a:lnTo>
                    <a:pt x="985" y="333"/>
                  </a:lnTo>
                  <a:lnTo>
                    <a:pt x="976" y="306"/>
                  </a:lnTo>
                  <a:lnTo>
                    <a:pt x="967" y="284"/>
                  </a:lnTo>
                  <a:lnTo>
                    <a:pt x="957" y="261"/>
                  </a:lnTo>
                  <a:lnTo>
                    <a:pt x="945" y="239"/>
                  </a:lnTo>
                  <a:lnTo>
                    <a:pt x="933" y="217"/>
                  </a:lnTo>
                  <a:lnTo>
                    <a:pt x="919" y="198"/>
                  </a:lnTo>
                  <a:lnTo>
                    <a:pt x="904" y="179"/>
                  </a:lnTo>
                  <a:lnTo>
                    <a:pt x="889" y="160"/>
                  </a:lnTo>
                  <a:lnTo>
                    <a:pt x="872" y="142"/>
                  </a:lnTo>
                  <a:lnTo>
                    <a:pt x="852" y="127"/>
                  </a:lnTo>
                  <a:lnTo>
                    <a:pt x="834" y="111"/>
                  </a:lnTo>
                  <a:lnTo>
                    <a:pt x="814" y="97"/>
                  </a:lnTo>
                  <a:lnTo>
                    <a:pt x="792" y="84"/>
                  </a:lnTo>
                  <a:lnTo>
                    <a:pt x="770" y="71"/>
                  </a:lnTo>
                  <a:lnTo>
                    <a:pt x="747" y="59"/>
                  </a:lnTo>
                  <a:lnTo>
                    <a:pt x="724" y="49"/>
                  </a:lnTo>
                  <a:lnTo>
                    <a:pt x="699" y="40"/>
                  </a:lnTo>
                  <a:lnTo>
                    <a:pt x="674" y="31"/>
                  </a:lnTo>
                  <a:lnTo>
                    <a:pt x="647" y="24"/>
                  </a:lnTo>
                  <a:lnTo>
                    <a:pt x="619" y="17"/>
                  </a:lnTo>
                  <a:lnTo>
                    <a:pt x="593" y="12"/>
                  </a:lnTo>
                  <a:lnTo>
                    <a:pt x="563" y="6"/>
                  </a:lnTo>
                  <a:lnTo>
                    <a:pt x="534" y="4"/>
                  </a:lnTo>
                  <a:lnTo>
                    <a:pt x="501" y="1"/>
                  </a:lnTo>
                  <a:lnTo>
                    <a:pt x="471" y="0"/>
                  </a:lnTo>
                  <a:lnTo>
                    <a:pt x="438" y="0"/>
                  </a:lnTo>
                  <a:lnTo>
                    <a:pt x="339" y="177"/>
                  </a:lnTo>
                  <a:lnTo>
                    <a:pt x="415" y="334"/>
                  </a:lnTo>
                  <a:lnTo>
                    <a:pt x="435" y="335"/>
                  </a:lnTo>
                  <a:lnTo>
                    <a:pt x="453" y="337"/>
                  </a:lnTo>
                  <a:lnTo>
                    <a:pt x="470" y="341"/>
                  </a:lnTo>
                  <a:lnTo>
                    <a:pt x="488" y="346"/>
                  </a:lnTo>
                  <a:lnTo>
                    <a:pt x="501" y="352"/>
                  </a:lnTo>
                  <a:lnTo>
                    <a:pt x="516" y="360"/>
                  </a:lnTo>
                  <a:lnTo>
                    <a:pt x="530" y="370"/>
                  </a:lnTo>
                  <a:lnTo>
                    <a:pt x="542" y="380"/>
                  </a:lnTo>
                  <a:lnTo>
                    <a:pt x="553" y="391"/>
                  </a:lnTo>
                  <a:lnTo>
                    <a:pt x="563" y="404"/>
                  </a:lnTo>
                  <a:lnTo>
                    <a:pt x="571" y="417"/>
                  </a:lnTo>
                  <a:lnTo>
                    <a:pt x="578" y="433"/>
                  </a:lnTo>
                  <a:lnTo>
                    <a:pt x="582" y="449"/>
                  </a:lnTo>
                  <a:lnTo>
                    <a:pt x="587" y="466"/>
                  </a:lnTo>
                  <a:lnTo>
                    <a:pt x="589" y="484"/>
                  </a:lnTo>
                  <a:lnTo>
                    <a:pt x="589" y="502"/>
                  </a:lnTo>
                  <a:lnTo>
                    <a:pt x="588" y="524"/>
                  </a:lnTo>
                  <a:lnTo>
                    <a:pt x="587" y="545"/>
                  </a:lnTo>
                  <a:lnTo>
                    <a:pt x="582" y="564"/>
                  </a:lnTo>
                  <a:lnTo>
                    <a:pt x="575" y="583"/>
                  </a:lnTo>
                  <a:lnTo>
                    <a:pt x="568" y="600"/>
                  </a:lnTo>
                  <a:lnTo>
                    <a:pt x="559" y="617"/>
                  </a:lnTo>
                  <a:lnTo>
                    <a:pt x="548" y="632"/>
                  </a:lnTo>
                  <a:lnTo>
                    <a:pt x="536" y="647"/>
                  </a:lnTo>
                  <a:lnTo>
                    <a:pt x="523" y="661"/>
                  </a:lnTo>
                  <a:lnTo>
                    <a:pt x="508" y="675"/>
                  </a:lnTo>
                  <a:lnTo>
                    <a:pt x="493" y="688"/>
                  </a:lnTo>
                  <a:lnTo>
                    <a:pt x="477" y="699"/>
                  </a:lnTo>
                  <a:lnTo>
                    <a:pt x="460" y="708"/>
                  </a:lnTo>
                  <a:lnTo>
                    <a:pt x="441" y="719"/>
                  </a:lnTo>
                  <a:lnTo>
                    <a:pt x="423" y="729"/>
                  </a:lnTo>
                  <a:lnTo>
                    <a:pt x="402" y="737"/>
                  </a:lnTo>
                  <a:lnTo>
                    <a:pt x="383" y="745"/>
                  </a:lnTo>
                  <a:lnTo>
                    <a:pt x="361" y="752"/>
                  </a:lnTo>
                  <a:lnTo>
                    <a:pt x="339" y="759"/>
                  </a:lnTo>
                  <a:lnTo>
                    <a:pt x="318" y="765"/>
                  </a:lnTo>
                  <a:lnTo>
                    <a:pt x="273" y="775"/>
                  </a:lnTo>
                  <a:lnTo>
                    <a:pt x="227" y="783"/>
                  </a:lnTo>
                  <a:lnTo>
                    <a:pt x="181" y="790"/>
                  </a:lnTo>
                  <a:lnTo>
                    <a:pt x="135" y="795"/>
                  </a:lnTo>
                  <a:lnTo>
                    <a:pt x="91" y="798"/>
                  </a:lnTo>
                  <a:lnTo>
                    <a:pt x="48" y="800"/>
                  </a:lnTo>
                  <a:lnTo>
                    <a:pt x="0" y="959"/>
                  </a:lnTo>
                  <a:lnTo>
                    <a:pt x="69" y="1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0" name="Freeform 24">
              <a:extLst>
                <a:ext uri="{FF2B5EF4-FFF2-40B4-BE49-F238E27FC236}">
                  <a16:creationId xmlns:a16="http://schemas.microsoft.com/office/drawing/2014/main" id="{B99AE6D2-17EA-CA48-AF91-D9DA1C52CEEC}"/>
                </a:ext>
              </a:extLst>
            </p:cNvPr>
            <p:cNvSpPr>
              <a:spLocks/>
            </p:cNvSpPr>
            <p:nvPr userDrawn="1"/>
          </p:nvSpPr>
          <p:spPr bwMode="auto">
            <a:xfrm>
              <a:off x="41417875" y="1860551"/>
              <a:ext cx="327025" cy="417513"/>
            </a:xfrm>
            <a:custGeom>
              <a:avLst/>
              <a:gdLst>
                <a:gd name="T0" fmla="*/ 751 w 1442"/>
                <a:gd name="T1" fmla="*/ 4 h 1837"/>
                <a:gd name="T2" fmla="*/ 610 w 1442"/>
                <a:gd name="T3" fmla="*/ 31 h 1837"/>
                <a:gd name="T4" fmla="*/ 482 w 1442"/>
                <a:gd name="T5" fmla="*/ 78 h 1837"/>
                <a:gd name="T6" fmla="*/ 370 w 1442"/>
                <a:gd name="T7" fmla="*/ 145 h 1837"/>
                <a:gd name="T8" fmla="*/ 272 w 1442"/>
                <a:gd name="T9" fmla="*/ 228 h 1837"/>
                <a:gd name="T10" fmla="*/ 190 w 1442"/>
                <a:gd name="T11" fmla="*/ 326 h 1837"/>
                <a:gd name="T12" fmla="*/ 121 w 1442"/>
                <a:gd name="T13" fmla="*/ 436 h 1837"/>
                <a:gd name="T14" fmla="*/ 68 w 1442"/>
                <a:gd name="T15" fmla="*/ 556 h 1837"/>
                <a:gd name="T16" fmla="*/ 30 w 1442"/>
                <a:gd name="T17" fmla="*/ 685 h 1837"/>
                <a:gd name="T18" fmla="*/ 7 w 1442"/>
                <a:gd name="T19" fmla="*/ 821 h 1837"/>
                <a:gd name="T20" fmla="*/ 0 w 1442"/>
                <a:gd name="T21" fmla="*/ 961 h 1837"/>
                <a:gd name="T22" fmla="*/ 6 w 1442"/>
                <a:gd name="T23" fmla="*/ 1102 h 1837"/>
                <a:gd name="T24" fmla="*/ 24 w 1442"/>
                <a:gd name="T25" fmla="*/ 1232 h 1837"/>
                <a:gd name="T26" fmla="*/ 57 w 1442"/>
                <a:gd name="T27" fmla="*/ 1354 h 1837"/>
                <a:gd name="T28" fmla="*/ 104 w 1442"/>
                <a:gd name="T29" fmla="*/ 1465 h 1837"/>
                <a:gd name="T30" fmla="*/ 166 w 1442"/>
                <a:gd name="T31" fmla="*/ 1563 h 1837"/>
                <a:gd name="T32" fmla="*/ 242 w 1442"/>
                <a:gd name="T33" fmla="*/ 1647 h 1837"/>
                <a:gd name="T34" fmla="*/ 333 w 1442"/>
                <a:gd name="T35" fmla="*/ 1717 h 1837"/>
                <a:gd name="T36" fmla="*/ 441 w 1442"/>
                <a:gd name="T37" fmla="*/ 1772 h 1837"/>
                <a:gd name="T38" fmla="*/ 566 w 1442"/>
                <a:gd name="T39" fmla="*/ 1813 h 1837"/>
                <a:gd name="T40" fmla="*/ 710 w 1442"/>
                <a:gd name="T41" fmla="*/ 1834 h 1837"/>
                <a:gd name="T42" fmla="*/ 846 w 1442"/>
                <a:gd name="T43" fmla="*/ 1837 h 1837"/>
                <a:gd name="T44" fmla="*/ 938 w 1442"/>
                <a:gd name="T45" fmla="*/ 1831 h 1837"/>
                <a:gd name="T46" fmla="*/ 1025 w 1442"/>
                <a:gd name="T47" fmla="*/ 1819 h 1837"/>
                <a:gd name="T48" fmla="*/ 1154 w 1442"/>
                <a:gd name="T49" fmla="*/ 1786 h 1837"/>
                <a:gd name="T50" fmla="*/ 1281 w 1442"/>
                <a:gd name="T51" fmla="*/ 1738 h 1837"/>
                <a:gd name="T52" fmla="*/ 1374 w 1442"/>
                <a:gd name="T53" fmla="*/ 1691 h 1837"/>
                <a:gd name="T54" fmla="*/ 1304 w 1442"/>
                <a:gd name="T55" fmla="*/ 1326 h 1837"/>
                <a:gd name="T56" fmla="*/ 1200 w 1442"/>
                <a:gd name="T57" fmla="*/ 1390 h 1837"/>
                <a:gd name="T58" fmla="*/ 1124 w 1442"/>
                <a:gd name="T59" fmla="*/ 1425 h 1837"/>
                <a:gd name="T60" fmla="*/ 1038 w 1442"/>
                <a:gd name="T61" fmla="*/ 1453 h 1837"/>
                <a:gd name="T62" fmla="*/ 944 w 1442"/>
                <a:gd name="T63" fmla="*/ 1470 h 1837"/>
                <a:gd name="T64" fmla="*/ 852 w 1442"/>
                <a:gd name="T65" fmla="*/ 1475 h 1837"/>
                <a:gd name="T66" fmla="*/ 786 w 1442"/>
                <a:gd name="T67" fmla="*/ 1466 h 1837"/>
                <a:gd name="T68" fmla="*/ 726 w 1442"/>
                <a:gd name="T69" fmla="*/ 1452 h 1837"/>
                <a:gd name="T70" fmla="*/ 674 w 1442"/>
                <a:gd name="T71" fmla="*/ 1429 h 1837"/>
                <a:gd name="T72" fmla="*/ 629 w 1442"/>
                <a:gd name="T73" fmla="*/ 1400 h 1837"/>
                <a:gd name="T74" fmla="*/ 591 w 1442"/>
                <a:gd name="T75" fmla="*/ 1367 h 1837"/>
                <a:gd name="T76" fmla="*/ 558 w 1442"/>
                <a:gd name="T77" fmla="*/ 1329 h 1837"/>
                <a:gd name="T78" fmla="*/ 518 w 1442"/>
                <a:gd name="T79" fmla="*/ 1258 h 1837"/>
                <a:gd name="T80" fmla="*/ 488 w 1442"/>
                <a:gd name="T81" fmla="*/ 1166 h 1837"/>
                <a:gd name="T82" fmla="*/ 461 w 1442"/>
                <a:gd name="T83" fmla="*/ 800 h 1837"/>
                <a:gd name="T84" fmla="*/ 481 w 1442"/>
                <a:gd name="T85" fmla="*/ 669 h 1837"/>
                <a:gd name="T86" fmla="*/ 505 w 1442"/>
                <a:gd name="T87" fmla="*/ 587 h 1837"/>
                <a:gd name="T88" fmla="*/ 530 w 1442"/>
                <a:gd name="T89" fmla="*/ 531 h 1837"/>
                <a:gd name="T90" fmla="*/ 563 w 1442"/>
                <a:gd name="T91" fmla="*/ 479 h 1837"/>
                <a:gd name="T92" fmla="*/ 599 w 1442"/>
                <a:gd name="T93" fmla="*/ 433 h 1837"/>
                <a:gd name="T94" fmla="*/ 642 w 1442"/>
                <a:gd name="T95" fmla="*/ 395 h 1837"/>
                <a:gd name="T96" fmla="*/ 692 w 1442"/>
                <a:gd name="T97" fmla="*/ 366 h 1837"/>
                <a:gd name="T98" fmla="*/ 746 w 1442"/>
                <a:gd name="T99" fmla="*/ 344 h 1837"/>
                <a:gd name="T100" fmla="*/ 807 w 1442"/>
                <a:gd name="T101" fmla="*/ 335 h 1837"/>
                <a:gd name="T102" fmla="*/ 852 w 1442"/>
                <a:gd name="T103" fmla="*/ 0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2" h="1837">
                  <a:moveTo>
                    <a:pt x="852" y="0"/>
                  </a:moveTo>
                  <a:lnTo>
                    <a:pt x="801" y="1"/>
                  </a:lnTo>
                  <a:lnTo>
                    <a:pt x="751" y="4"/>
                  </a:lnTo>
                  <a:lnTo>
                    <a:pt x="702" y="11"/>
                  </a:lnTo>
                  <a:lnTo>
                    <a:pt x="654" y="19"/>
                  </a:lnTo>
                  <a:lnTo>
                    <a:pt x="610" y="31"/>
                  </a:lnTo>
                  <a:lnTo>
                    <a:pt x="565" y="46"/>
                  </a:lnTo>
                  <a:lnTo>
                    <a:pt x="523" y="61"/>
                  </a:lnTo>
                  <a:lnTo>
                    <a:pt x="482" y="78"/>
                  </a:lnTo>
                  <a:lnTo>
                    <a:pt x="443" y="99"/>
                  </a:lnTo>
                  <a:lnTo>
                    <a:pt x="406" y="122"/>
                  </a:lnTo>
                  <a:lnTo>
                    <a:pt x="370" y="145"/>
                  </a:lnTo>
                  <a:lnTo>
                    <a:pt x="335" y="170"/>
                  </a:lnTo>
                  <a:lnTo>
                    <a:pt x="303" y="199"/>
                  </a:lnTo>
                  <a:lnTo>
                    <a:pt x="272" y="228"/>
                  </a:lnTo>
                  <a:lnTo>
                    <a:pt x="243" y="259"/>
                  </a:lnTo>
                  <a:lnTo>
                    <a:pt x="215" y="291"/>
                  </a:lnTo>
                  <a:lnTo>
                    <a:pt x="190" y="326"/>
                  </a:lnTo>
                  <a:lnTo>
                    <a:pt x="166" y="361"/>
                  </a:lnTo>
                  <a:lnTo>
                    <a:pt x="143" y="397"/>
                  </a:lnTo>
                  <a:lnTo>
                    <a:pt x="121" y="436"/>
                  </a:lnTo>
                  <a:lnTo>
                    <a:pt x="102" y="474"/>
                  </a:lnTo>
                  <a:lnTo>
                    <a:pt x="83" y="515"/>
                  </a:lnTo>
                  <a:lnTo>
                    <a:pt x="68" y="556"/>
                  </a:lnTo>
                  <a:lnTo>
                    <a:pt x="53" y="598"/>
                  </a:lnTo>
                  <a:lnTo>
                    <a:pt x="40" y="642"/>
                  </a:lnTo>
                  <a:lnTo>
                    <a:pt x="30" y="685"/>
                  </a:lnTo>
                  <a:lnTo>
                    <a:pt x="21" y="730"/>
                  </a:lnTo>
                  <a:lnTo>
                    <a:pt x="13" y="775"/>
                  </a:lnTo>
                  <a:lnTo>
                    <a:pt x="7" y="821"/>
                  </a:lnTo>
                  <a:lnTo>
                    <a:pt x="3" y="868"/>
                  </a:lnTo>
                  <a:lnTo>
                    <a:pt x="0" y="915"/>
                  </a:lnTo>
                  <a:lnTo>
                    <a:pt x="0" y="961"/>
                  </a:lnTo>
                  <a:lnTo>
                    <a:pt x="0" y="1009"/>
                  </a:lnTo>
                  <a:lnTo>
                    <a:pt x="1" y="1055"/>
                  </a:lnTo>
                  <a:lnTo>
                    <a:pt x="6" y="1102"/>
                  </a:lnTo>
                  <a:lnTo>
                    <a:pt x="10" y="1145"/>
                  </a:lnTo>
                  <a:lnTo>
                    <a:pt x="17" y="1190"/>
                  </a:lnTo>
                  <a:lnTo>
                    <a:pt x="24" y="1232"/>
                  </a:lnTo>
                  <a:lnTo>
                    <a:pt x="34" y="1273"/>
                  </a:lnTo>
                  <a:lnTo>
                    <a:pt x="45" y="1315"/>
                  </a:lnTo>
                  <a:lnTo>
                    <a:pt x="57" y="1354"/>
                  </a:lnTo>
                  <a:lnTo>
                    <a:pt x="70" y="1391"/>
                  </a:lnTo>
                  <a:lnTo>
                    <a:pt x="86" y="1429"/>
                  </a:lnTo>
                  <a:lnTo>
                    <a:pt x="104" y="1465"/>
                  </a:lnTo>
                  <a:lnTo>
                    <a:pt x="122" y="1498"/>
                  </a:lnTo>
                  <a:lnTo>
                    <a:pt x="143" y="1530"/>
                  </a:lnTo>
                  <a:lnTo>
                    <a:pt x="166" y="1563"/>
                  </a:lnTo>
                  <a:lnTo>
                    <a:pt x="188" y="1591"/>
                  </a:lnTo>
                  <a:lnTo>
                    <a:pt x="214" y="1620"/>
                  </a:lnTo>
                  <a:lnTo>
                    <a:pt x="242" y="1647"/>
                  </a:lnTo>
                  <a:lnTo>
                    <a:pt x="271" y="1671"/>
                  </a:lnTo>
                  <a:lnTo>
                    <a:pt x="301" y="1696"/>
                  </a:lnTo>
                  <a:lnTo>
                    <a:pt x="333" y="1717"/>
                  </a:lnTo>
                  <a:lnTo>
                    <a:pt x="368" y="1738"/>
                  </a:lnTo>
                  <a:lnTo>
                    <a:pt x="403" y="1756"/>
                  </a:lnTo>
                  <a:lnTo>
                    <a:pt x="441" y="1772"/>
                  </a:lnTo>
                  <a:lnTo>
                    <a:pt x="482" y="1787"/>
                  </a:lnTo>
                  <a:lnTo>
                    <a:pt x="523" y="1801"/>
                  </a:lnTo>
                  <a:lnTo>
                    <a:pt x="566" y="1813"/>
                  </a:lnTo>
                  <a:lnTo>
                    <a:pt x="612" y="1821"/>
                  </a:lnTo>
                  <a:lnTo>
                    <a:pt x="659" y="1828"/>
                  </a:lnTo>
                  <a:lnTo>
                    <a:pt x="710" y="1834"/>
                  </a:lnTo>
                  <a:lnTo>
                    <a:pt x="761" y="1837"/>
                  </a:lnTo>
                  <a:lnTo>
                    <a:pt x="815" y="1837"/>
                  </a:lnTo>
                  <a:lnTo>
                    <a:pt x="846" y="1837"/>
                  </a:lnTo>
                  <a:lnTo>
                    <a:pt x="879" y="1836"/>
                  </a:lnTo>
                  <a:lnTo>
                    <a:pt x="908" y="1834"/>
                  </a:lnTo>
                  <a:lnTo>
                    <a:pt x="938" y="1831"/>
                  </a:lnTo>
                  <a:lnTo>
                    <a:pt x="968" y="1827"/>
                  </a:lnTo>
                  <a:lnTo>
                    <a:pt x="997" y="1822"/>
                  </a:lnTo>
                  <a:lnTo>
                    <a:pt x="1025" y="1819"/>
                  </a:lnTo>
                  <a:lnTo>
                    <a:pt x="1053" y="1813"/>
                  </a:lnTo>
                  <a:lnTo>
                    <a:pt x="1106" y="1799"/>
                  </a:lnTo>
                  <a:lnTo>
                    <a:pt x="1154" y="1786"/>
                  </a:lnTo>
                  <a:lnTo>
                    <a:pt x="1200" y="1770"/>
                  </a:lnTo>
                  <a:lnTo>
                    <a:pt x="1242" y="1755"/>
                  </a:lnTo>
                  <a:lnTo>
                    <a:pt x="1281" y="1738"/>
                  </a:lnTo>
                  <a:lnTo>
                    <a:pt x="1317" y="1722"/>
                  </a:lnTo>
                  <a:lnTo>
                    <a:pt x="1349" y="1706"/>
                  </a:lnTo>
                  <a:lnTo>
                    <a:pt x="1374" y="1691"/>
                  </a:lnTo>
                  <a:lnTo>
                    <a:pt x="1417" y="1664"/>
                  </a:lnTo>
                  <a:lnTo>
                    <a:pt x="1442" y="1646"/>
                  </a:lnTo>
                  <a:lnTo>
                    <a:pt x="1304" y="1326"/>
                  </a:lnTo>
                  <a:lnTo>
                    <a:pt x="1266" y="1353"/>
                  </a:lnTo>
                  <a:lnTo>
                    <a:pt x="1223" y="1377"/>
                  </a:lnTo>
                  <a:lnTo>
                    <a:pt x="1200" y="1390"/>
                  </a:lnTo>
                  <a:lnTo>
                    <a:pt x="1176" y="1402"/>
                  </a:lnTo>
                  <a:lnTo>
                    <a:pt x="1150" y="1414"/>
                  </a:lnTo>
                  <a:lnTo>
                    <a:pt x="1124" y="1425"/>
                  </a:lnTo>
                  <a:lnTo>
                    <a:pt x="1096" y="1436"/>
                  </a:lnTo>
                  <a:lnTo>
                    <a:pt x="1068" y="1445"/>
                  </a:lnTo>
                  <a:lnTo>
                    <a:pt x="1038" y="1453"/>
                  </a:lnTo>
                  <a:lnTo>
                    <a:pt x="1008" y="1460"/>
                  </a:lnTo>
                  <a:lnTo>
                    <a:pt x="977" y="1466"/>
                  </a:lnTo>
                  <a:lnTo>
                    <a:pt x="944" y="1470"/>
                  </a:lnTo>
                  <a:lnTo>
                    <a:pt x="910" y="1473"/>
                  </a:lnTo>
                  <a:lnTo>
                    <a:pt x="877" y="1475"/>
                  </a:lnTo>
                  <a:lnTo>
                    <a:pt x="852" y="1475"/>
                  </a:lnTo>
                  <a:lnTo>
                    <a:pt x="829" y="1472"/>
                  </a:lnTo>
                  <a:lnTo>
                    <a:pt x="807" y="1470"/>
                  </a:lnTo>
                  <a:lnTo>
                    <a:pt x="786" y="1466"/>
                  </a:lnTo>
                  <a:lnTo>
                    <a:pt x="764" y="1461"/>
                  </a:lnTo>
                  <a:lnTo>
                    <a:pt x="746" y="1458"/>
                  </a:lnTo>
                  <a:lnTo>
                    <a:pt x="726" y="1452"/>
                  </a:lnTo>
                  <a:lnTo>
                    <a:pt x="709" y="1445"/>
                  </a:lnTo>
                  <a:lnTo>
                    <a:pt x="692" y="1437"/>
                  </a:lnTo>
                  <a:lnTo>
                    <a:pt x="674" y="1429"/>
                  </a:lnTo>
                  <a:lnTo>
                    <a:pt x="658" y="1420"/>
                  </a:lnTo>
                  <a:lnTo>
                    <a:pt x="644" y="1411"/>
                  </a:lnTo>
                  <a:lnTo>
                    <a:pt x="629" y="1400"/>
                  </a:lnTo>
                  <a:lnTo>
                    <a:pt x="616" y="1390"/>
                  </a:lnTo>
                  <a:lnTo>
                    <a:pt x="602" y="1378"/>
                  </a:lnTo>
                  <a:lnTo>
                    <a:pt x="591" y="1367"/>
                  </a:lnTo>
                  <a:lnTo>
                    <a:pt x="580" y="1354"/>
                  </a:lnTo>
                  <a:lnTo>
                    <a:pt x="568" y="1341"/>
                  </a:lnTo>
                  <a:lnTo>
                    <a:pt x="558" y="1329"/>
                  </a:lnTo>
                  <a:lnTo>
                    <a:pt x="549" y="1315"/>
                  </a:lnTo>
                  <a:lnTo>
                    <a:pt x="531" y="1286"/>
                  </a:lnTo>
                  <a:lnTo>
                    <a:pt x="518" y="1258"/>
                  </a:lnTo>
                  <a:lnTo>
                    <a:pt x="505" y="1227"/>
                  </a:lnTo>
                  <a:lnTo>
                    <a:pt x="496" y="1197"/>
                  </a:lnTo>
                  <a:lnTo>
                    <a:pt x="488" y="1166"/>
                  </a:lnTo>
                  <a:lnTo>
                    <a:pt x="483" y="1136"/>
                  </a:lnTo>
                  <a:lnTo>
                    <a:pt x="565" y="959"/>
                  </a:lnTo>
                  <a:lnTo>
                    <a:pt x="461" y="800"/>
                  </a:lnTo>
                  <a:lnTo>
                    <a:pt x="466" y="757"/>
                  </a:lnTo>
                  <a:lnTo>
                    <a:pt x="471" y="712"/>
                  </a:lnTo>
                  <a:lnTo>
                    <a:pt x="481" y="669"/>
                  </a:lnTo>
                  <a:lnTo>
                    <a:pt x="490" y="627"/>
                  </a:lnTo>
                  <a:lnTo>
                    <a:pt x="497" y="607"/>
                  </a:lnTo>
                  <a:lnTo>
                    <a:pt x="505" y="587"/>
                  </a:lnTo>
                  <a:lnTo>
                    <a:pt x="512" y="568"/>
                  </a:lnTo>
                  <a:lnTo>
                    <a:pt x="520" y="549"/>
                  </a:lnTo>
                  <a:lnTo>
                    <a:pt x="530" y="531"/>
                  </a:lnTo>
                  <a:lnTo>
                    <a:pt x="541" y="512"/>
                  </a:lnTo>
                  <a:lnTo>
                    <a:pt x="551" y="495"/>
                  </a:lnTo>
                  <a:lnTo>
                    <a:pt x="563" y="479"/>
                  </a:lnTo>
                  <a:lnTo>
                    <a:pt x="574" y="463"/>
                  </a:lnTo>
                  <a:lnTo>
                    <a:pt x="587" y="448"/>
                  </a:lnTo>
                  <a:lnTo>
                    <a:pt x="599" y="433"/>
                  </a:lnTo>
                  <a:lnTo>
                    <a:pt x="612" y="420"/>
                  </a:lnTo>
                  <a:lnTo>
                    <a:pt x="627" y="408"/>
                  </a:lnTo>
                  <a:lnTo>
                    <a:pt x="642" y="395"/>
                  </a:lnTo>
                  <a:lnTo>
                    <a:pt x="658" y="385"/>
                  </a:lnTo>
                  <a:lnTo>
                    <a:pt x="674" y="374"/>
                  </a:lnTo>
                  <a:lnTo>
                    <a:pt x="692" y="366"/>
                  </a:lnTo>
                  <a:lnTo>
                    <a:pt x="709" y="357"/>
                  </a:lnTo>
                  <a:lnTo>
                    <a:pt x="727" y="350"/>
                  </a:lnTo>
                  <a:lnTo>
                    <a:pt x="746" y="344"/>
                  </a:lnTo>
                  <a:lnTo>
                    <a:pt x="767" y="340"/>
                  </a:lnTo>
                  <a:lnTo>
                    <a:pt x="786" y="337"/>
                  </a:lnTo>
                  <a:lnTo>
                    <a:pt x="807" y="335"/>
                  </a:lnTo>
                  <a:lnTo>
                    <a:pt x="828" y="334"/>
                  </a:lnTo>
                  <a:lnTo>
                    <a:pt x="918" y="179"/>
                  </a:lnTo>
                  <a:lnTo>
                    <a:pt x="8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1" name="Freeform 25">
              <a:extLst>
                <a:ext uri="{FF2B5EF4-FFF2-40B4-BE49-F238E27FC236}">
                  <a16:creationId xmlns:a16="http://schemas.microsoft.com/office/drawing/2014/main" id="{BE8E66C4-60E9-3846-BAF5-0FFE08765E7C}"/>
                </a:ext>
              </a:extLst>
            </p:cNvPr>
            <p:cNvSpPr>
              <a:spLocks/>
            </p:cNvSpPr>
            <p:nvPr userDrawn="1"/>
          </p:nvSpPr>
          <p:spPr bwMode="auto">
            <a:xfrm>
              <a:off x="41511538" y="1860551"/>
              <a:ext cx="228600" cy="258763"/>
            </a:xfrm>
            <a:custGeom>
              <a:avLst/>
              <a:gdLst>
                <a:gd name="T0" fmla="*/ 146 w 1008"/>
                <a:gd name="T1" fmla="*/ 1132 h 1136"/>
                <a:gd name="T2" fmla="*/ 268 w 1008"/>
                <a:gd name="T3" fmla="*/ 1120 h 1136"/>
                <a:gd name="T4" fmla="*/ 349 w 1008"/>
                <a:gd name="T5" fmla="*/ 1108 h 1136"/>
                <a:gd name="T6" fmla="*/ 430 w 1008"/>
                <a:gd name="T7" fmla="*/ 1093 h 1136"/>
                <a:gd name="T8" fmla="*/ 509 w 1008"/>
                <a:gd name="T9" fmla="*/ 1074 h 1136"/>
                <a:gd name="T10" fmla="*/ 586 w 1008"/>
                <a:gd name="T11" fmla="*/ 1051 h 1136"/>
                <a:gd name="T12" fmla="*/ 658 w 1008"/>
                <a:gd name="T13" fmla="*/ 1021 h 1136"/>
                <a:gd name="T14" fmla="*/ 727 w 1008"/>
                <a:gd name="T15" fmla="*/ 986 h 1136"/>
                <a:gd name="T16" fmla="*/ 791 w 1008"/>
                <a:gd name="T17" fmla="*/ 946 h 1136"/>
                <a:gd name="T18" fmla="*/ 846 w 1008"/>
                <a:gd name="T19" fmla="*/ 899 h 1136"/>
                <a:gd name="T20" fmla="*/ 897 w 1008"/>
                <a:gd name="T21" fmla="*/ 844 h 1136"/>
                <a:gd name="T22" fmla="*/ 938 w 1008"/>
                <a:gd name="T23" fmla="*/ 782 h 1136"/>
                <a:gd name="T24" fmla="*/ 972 w 1008"/>
                <a:gd name="T25" fmla="*/ 712 h 1136"/>
                <a:gd name="T26" fmla="*/ 994 w 1008"/>
                <a:gd name="T27" fmla="*/ 632 h 1136"/>
                <a:gd name="T28" fmla="*/ 1005 w 1008"/>
                <a:gd name="T29" fmla="*/ 547 h 1136"/>
                <a:gd name="T30" fmla="*/ 1006 w 1008"/>
                <a:gd name="T31" fmla="*/ 469 h 1136"/>
                <a:gd name="T32" fmla="*/ 1002 w 1008"/>
                <a:gd name="T33" fmla="*/ 411 h 1136"/>
                <a:gd name="T34" fmla="*/ 990 w 1008"/>
                <a:gd name="T35" fmla="*/ 357 h 1136"/>
                <a:gd name="T36" fmla="*/ 977 w 1008"/>
                <a:gd name="T37" fmla="*/ 306 h 1136"/>
                <a:gd name="T38" fmla="*/ 956 w 1008"/>
                <a:gd name="T39" fmla="*/ 261 h 1136"/>
                <a:gd name="T40" fmla="*/ 932 w 1008"/>
                <a:gd name="T41" fmla="*/ 217 h 1136"/>
                <a:gd name="T42" fmla="*/ 903 w 1008"/>
                <a:gd name="T43" fmla="*/ 179 h 1136"/>
                <a:gd name="T44" fmla="*/ 872 w 1008"/>
                <a:gd name="T45" fmla="*/ 142 h 1136"/>
                <a:gd name="T46" fmla="*/ 834 w 1008"/>
                <a:gd name="T47" fmla="*/ 111 h 1136"/>
                <a:gd name="T48" fmla="*/ 792 w 1008"/>
                <a:gd name="T49" fmla="*/ 84 h 1136"/>
                <a:gd name="T50" fmla="*/ 747 w 1008"/>
                <a:gd name="T51" fmla="*/ 59 h 1136"/>
                <a:gd name="T52" fmla="*/ 699 w 1008"/>
                <a:gd name="T53" fmla="*/ 40 h 1136"/>
                <a:gd name="T54" fmla="*/ 647 w 1008"/>
                <a:gd name="T55" fmla="*/ 24 h 1136"/>
                <a:gd name="T56" fmla="*/ 591 w 1008"/>
                <a:gd name="T57" fmla="*/ 12 h 1136"/>
                <a:gd name="T58" fmla="*/ 531 w 1008"/>
                <a:gd name="T59" fmla="*/ 4 h 1136"/>
                <a:gd name="T60" fmla="*/ 470 w 1008"/>
                <a:gd name="T61" fmla="*/ 0 h 1136"/>
                <a:gd name="T62" fmla="*/ 339 w 1008"/>
                <a:gd name="T63" fmla="*/ 177 h 1136"/>
                <a:gd name="T64" fmla="*/ 435 w 1008"/>
                <a:gd name="T65" fmla="*/ 335 h 1136"/>
                <a:gd name="T66" fmla="*/ 470 w 1008"/>
                <a:gd name="T67" fmla="*/ 341 h 1136"/>
                <a:gd name="T68" fmla="*/ 501 w 1008"/>
                <a:gd name="T69" fmla="*/ 352 h 1136"/>
                <a:gd name="T70" fmla="*/ 529 w 1008"/>
                <a:gd name="T71" fmla="*/ 370 h 1136"/>
                <a:gd name="T72" fmla="*/ 552 w 1008"/>
                <a:gd name="T73" fmla="*/ 391 h 1136"/>
                <a:gd name="T74" fmla="*/ 569 w 1008"/>
                <a:gd name="T75" fmla="*/ 417 h 1136"/>
                <a:gd name="T76" fmla="*/ 582 w 1008"/>
                <a:gd name="T77" fmla="*/ 449 h 1136"/>
                <a:gd name="T78" fmla="*/ 588 w 1008"/>
                <a:gd name="T79" fmla="*/ 484 h 1136"/>
                <a:gd name="T80" fmla="*/ 588 w 1008"/>
                <a:gd name="T81" fmla="*/ 524 h 1136"/>
                <a:gd name="T82" fmla="*/ 581 w 1008"/>
                <a:gd name="T83" fmla="*/ 564 h 1136"/>
                <a:gd name="T84" fmla="*/ 568 w 1008"/>
                <a:gd name="T85" fmla="*/ 600 h 1136"/>
                <a:gd name="T86" fmla="*/ 548 w 1008"/>
                <a:gd name="T87" fmla="*/ 632 h 1136"/>
                <a:gd name="T88" fmla="*/ 523 w 1008"/>
                <a:gd name="T89" fmla="*/ 661 h 1136"/>
                <a:gd name="T90" fmla="*/ 493 w 1008"/>
                <a:gd name="T91" fmla="*/ 688 h 1136"/>
                <a:gd name="T92" fmla="*/ 459 w 1008"/>
                <a:gd name="T93" fmla="*/ 708 h 1136"/>
                <a:gd name="T94" fmla="*/ 421 w 1008"/>
                <a:gd name="T95" fmla="*/ 729 h 1136"/>
                <a:gd name="T96" fmla="*/ 381 w 1008"/>
                <a:gd name="T97" fmla="*/ 745 h 1136"/>
                <a:gd name="T98" fmla="*/ 339 w 1008"/>
                <a:gd name="T99" fmla="*/ 759 h 1136"/>
                <a:gd name="T100" fmla="*/ 272 w 1008"/>
                <a:gd name="T101" fmla="*/ 775 h 1136"/>
                <a:gd name="T102" fmla="*/ 180 w 1008"/>
                <a:gd name="T103" fmla="*/ 790 h 1136"/>
                <a:gd name="T104" fmla="*/ 91 w 1008"/>
                <a:gd name="T105" fmla="*/ 798 h 1136"/>
                <a:gd name="T106" fmla="*/ 0 w 1008"/>
                <a:gd name="T107" fmla="*/ 959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8" h="1136">
                  <a:moveTo>
                    <a:pt x="69" y="1136"/>
                  </a:moveTo>
                  <a:lnTo>
                    <a:pt x="146" y="1132"/>
                  </a:lnTo>
                  <a:lnTo>
                    <a:pt x="227" y="1125"/>
                  </a:lnTo>
                  <a:lnTo>
                    <a:pt x="268" y="1120"/>
                  </a:lnTo>
                  <a:lnTo>
                    <a:pt x="309" y="1114"/>
                  </a:lnTo>
                  <a:lnTo>
                    <a:pt x="349" y="1108"/>
                  </a:lnTo>
                  <a:lnTo>
                    <a:pt x="390" y="1102"/>
                  </a:lnTo>
                  <a:lnTo>
                    <a:pt x="430" y="1093"/>
                  </a:lnTo>
                  <a:lnTo>
                    <a:pt x="470" y="1084"/>
                  </a:lnTo>
                  <a:lnTo>
                    <a:pt x="509" y="1074"/>
                  </a:lnTo>
                  <a:lnTo>
                    <a:pt x="548" y="1062"/>
                  </a:lnTo>
                  <a:lnTo>
                    <a:pt x="586" y="1051"/>
                  </a:lnTo>
                  <a:lnTo>
                    <a:pt x="622" y="1037"/>
                  </a:lnTo>
                  <a:lnTo>
                    <a:pt x="658" y="1021"/>
                  </a:lnTo>
                  <a:lnTo>
                    <a:pt x="693" y="1005"/>
                  </a:lnTo>
                  <a:lnTo>
                    <a:pt x="727" y="986"/>
                  </a:lnTo>
                  <a:lnTo>
                    <a:pt x="759" y="968"/>
                  </a:lnTo>
                  <a:lnTo>
                    <a:pt x="791" y="946"/>
                  </a:lnTo>
                  <a:lnTo>
                    <a:pt x="820" y="923"/>
                  </a:lnTo>
                  <a:lnTo>
                    <a:pt x="846" y="899"/>
                  </a:lnTo>
                  <a:lnTo>
                    <a:pt x="873" y="873"/>
                  </a:lnTo>
                  <a:lnTo>
                    <a:pt x="897" y="844"/>
                  </a:lnTo>
                  <a:lnTo>
                    <a:pt x="919" y="813"/>
                  </a:lnTo>
                  <a:lnTo>
                    <a:pt x="938" y="782"/>
                  </a:lnTo>
                  <a:lnTo>
                    <a:pt x="956" y="748"/>
                  </a:lnTo>
                  <a:lnTo>
                    <a:pt x="972" y="712"/>
                  </a:lnTo>
                  <a:lnTo>
                    <a:pt x="983" y="675"/>
                  </a:lnTo>
                  <a:lnTo>
                    <a:pt x="994" y="632"/>
                  </a:lnTo>
                  <a:lnTo>
                    <a:pt x="1001" y="591"/>
                  </a:lnTo>
                  <a:lnTo>
                    <a:pt x="1005" y="547"/>
                  </a:lnTo>
                  <a:lnTo>
                    <a:pt x="1008" y="499"/>
                  </a:lnTo>
                  <a:lnTo>
                    <a:pt x="1006" y="469"/>
                  </a:lnTo>
                  <a:lnTo>
                    <a:pt x="1005" y="439"/>
                  </a:lnTo>
                  <a:lnTo>
                    <a:pt x="1002" y="411"/>
                  </a:lnTo>
                  <a:lnTo>
                    <a:pt x="996" y="385"/>
                  </a:lnTo>
                  <a:lnTo>
                    <a:pt x="990" y="357"/>
                  </a:lnTo>
                  <a:lnTo>
                    <a:pt x="985" y="333"/>
                  </a:lnTo>
                  <a:lnTo>
                    <a:pt x="977" y="306"/>
                  </a:lnTo>
                  <a:lnTo>
                    <a:pt x="967" y="284"/>
                  </a:lnTo>
                  <a:lnTo>
                    <a:pt x="956" y="261"/>
                  </a:lnTo>
                  <a:lnTo>
                    <a:pt x="944" y="239"/>
                  </a:lnTo>
                  <a:lnTo>
                    <a:pt x="932" y="217"/>
                  </a:lnTo>
                  <a:lnTo>
                    <a:pt x="919" y="198"/>
                  </a:lnTo>
                  <a:lnTo>
                    <a:pt x="903" y="179"/>
                  </a:lnTo>
                  <a:lnTo>
                    <a:pt x="887" y="160"/>
                  </a:lnTo>
                  <a:lnTo>
                    <a:pt x="872" y="142"/>
                  </a:lnTo>
                  <a:lnTo>
                    <a:pt x="852" y="127"/>
                  </a:lnTo>
                  <a:lnTo>
                    <a:pt x="834" y="111"/>
                  </a:lnTo>
                  <a:lnTo>
                    <a:pt x="814" y="97"/>
                  </a:lnTo>
                  <a:lnTo>
                    <a:pt x="792" y="84"/>
                  </a:lnTo>
                  <a:lnTo>
                    <a:pt x="770" y="71"/>
                  </a:lnTo>
                  <a:lnTo>
                    <a:pt x="747" y="59"/>
                  </a:lnTo>
                  <a:lnTo>
                    <a:pt x="723" y="49"/>
                  </a:lnTo>
                  <a:lnTo>
                    <a:pt x="699" y="40"/>
                  </a:lnTo>
                  <a:lnTo>
                    <a:pt x="673" y="31"/>
                  </a:lnTo>
                  <a:lnTo>
                    <a:pt x="647" y="24"/>
                  </a:lnTo>
                  <a:lnTo>
                    <a:pt x="619" y="17"/>
                  </a:lnTo>
                  <a:lnTo>
                    <a:pt x="591" y="12"/>
                  </a:lnTo>
                  <a:lnTo>
                    <a:pt x="563" y="6"/>
                  </a:lnTo>
                  <a:lnTo>
                    <a:pt x="531" y="4"/>
                  </a:lnTo>
                  <a:lnTo>
                    <a:pt x="501" y="1"/>
                  </a:lnTo>
                  <a:lnTo>
                    <a:pt x="470" y="0"/>
                  </a:lnTo>
                  <a:lnTo>
                    <a:pt x="438" y="0"/>
                  </a:lnTo>
                  <a:lnTo>
                    <a:pt x="339" y="177"/>
                  </a:lnTo>
                  <a:lnTo>
                    <a:pt x="414" y="334"/>
                  </a:lnTo>
                  <a:lnTo>
                    <a:pt x="435" y="335"/>
                  </a:lnTo>
                  <a:lnTo>
                    <a:pt x="453" y="337"/>
                  </a:lnTo>
                  <a:lnTo>
                    <a:pt x="470" y="341"/>
                  </a:lnTo>
                  <a:lnTo>
                    <a:pt x="486" y="346"/>
                  </a:lnTo>
                  <a:lnTo>
                    <a:pt x="501" y="352"/>
                  </a:lnTo>
                  <a:lnTo>
                    <a:pt x="516" y="360"/>
                  </a:lnTo>
                  <a:lnTo>
                    <a:pt x="529" y="370"/>
                  </a:lnTo>
                  <a:lnTo>
                    <a:pt x="542" y="380"/>
                  </a:lnTo>
                  <a:lnTo>
                    <a:pt x="552" y="391"/>
                  </a:lnTo>
                  <a:lnTo>
                    <a:pt x="563" y="404"/>
                  </a:lnTo>
                  <a:lnTo>
                    <a:pt x="569" y="417"/>
                  </a:lnTo>
                  <a:lnTo>
                    <a:pt x="576" y="433"/>
                  </a:lnTo>
                  <a:lnTo>
                    <a:pt x="582" y="449"/>
                  </a:lnTo>
                  <a:lnTo>
                    <a:pt x="587" y="466"/>
                  </a:lnTo>
                  <a:lnTo>
                    <a:pt x="588" y="484"/>
                  </a:lnTo>
                  <a:lnTo>
                    <a:pt x="589" y="502"/>
                  </a:lnTo>
                  <a:lnTo>
                    <a:pt x="588" y="524"/>
                  </a:lnTo>
                  <a:lnTo>
                    <a:pt x="586" y="545"/>
                  </a:lnTo>
                  <a:lnTo>
                    <a:pt x="581" y="564"/>
                  </a:lnTo>
                  <a:lnTo>
                    <a:pt x="575" y="583"/>
                  </a:lnTo>
                  <a:lnTo>
                    <a:pt x="568" y="600"/>
                  </a:lnTo>
                  <a:lnTo>
                    <a:pt x="558" y="617"/>
                  </a:lnTo>
                  <a:lnTo>
                    <a:pt x="548" y="632"/>
                  </a:lnTo>
                  <a:lnTo>
                    <a:pt x="536" y="647"/>
                  </a:lnTo>
                  <a:lnTo>
                    <a:pt x="523" y="661"/>
                  </a:lnTo>
                  <a:lnTo>
                    <a:pt x="509" y="675"/>
                  </a:lnTo>
                  <a:lnTo>
                    <a:pt x="493" y="688"/>
                  </a:lnTo>
                  <a:lnTo>
                    <a:pt x="476" y="699"/>
                  </a:lnTo>
                  <a:lnTo>
                    <a:pt x="459" y="708"/>
                  </a:lnTo>
                  <a:lnTo>
                    <a:pt x="441" y="719"/>
                  </a:lnTo>
                  <a:lnTo>
                    <a:pt x="421" y="729"/>
                  </a:lnTo>
                  <a:lnTo>
                    <a:pt x="402" y="737"/>
                  </a:lnTo>
                  <a:lnTo>
                    <a:pt x="381" y="745"/>
                  </a:lnTo>
                  <a:lnTo>
                    <a:pt x="361" y="752"/>
                  </a:lnTo>
                  <a:lnTo>
                    <a:pt x="339" y="759"/>
                  </a:lnTo>
                  <a:lnTo>
                    <a:pt x="316" y="765"/>
                  </a:lnTo>
                  <a:lnTo>
                    <a:pt x="272" y="775"/>
                  </a:lnTo>
                  <a:lnTo>
                    <a:pt x="226" y="783"/>
                  </a:lnTo>
                  <a:lnTo>
                    <a:pt x="180" y="790"/>
                  </a:lnTo>
                  <a:lnTo>
                    <a:pt x="135" y="795"/>
                  </a:lnTo>
                  <a:lnTo>
                    <a:pt x="91" y="798"/>
                  </a:lnTo>
                  <a:lnTo>
                    <a:pt x="47" y="800"/>
                  </a:lnTo>
                  <a:lnTo>
                    <a:pt x="0" y="959"/>
                  </a:lnTo>
                  <a:lnTo>
                    <a:pt x="69" y="1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2" name="Freeform 26">
              <a:extLst>
                <a:ext uri="{FF2B5EF4-FFF2-40B4-BE49-F238E27FC236}">
                  <a16:creationId xmlns:a16="http://schemas.microsoft.com/office/drawing/2014/main" id="{1D1BB442-DEE2-8845-BBDF-B0558336BFE1}"/>
                </a:ext>
              </a:extLst>
            </p:cNvPr>
            <p:cNvSpPr>
              <a:spLocks/>
            </p:cNvSpPr>
            <p:nvPr userDrawn="1"/>
          </p:nvSpPr>
          <p:spPr bwMode="auto">
            <a:xfrm>
              <a:off x="41794113" y="1860551"/>
              <a:ext cx="327025" cy="417513"/>
            </a:xfrm>
            <a:custGeom>
              <a:avLst/>
              <a:gdLst>
                <a:gd name="T0" fmla="*/ 752 w 1444"/>
                <a:gd name="T1" fmla="*/ 4 h 1837"/>
                <a:gd name="T2" fmla="*/ 610 w 1444"/>
                <a:gd name="T3" fmla="*/ 31 h 1837"/>
                <a:gd name="T4" fmla="*/ 484 w 1444"/>
                <a:gd name="T5" fmla="*/ 78 h 1837"/>
                <a:gd name="T6" fmla="*/ 372 w 1444"/>
                <a:gd name="T7" fmla="*/ 145 h 1837"/>
                <a:gd name="T8" fmla="*/ 274 w 1444"/>
                <a:gd name="T9" fmla="*/ 228 h 1837"/>
                <a:gd name="T10" fmla="*/ 191 w 1444"/>
                <a:gd name="T11" fmla="*/ 326 h 1837"/>
                <a:gd name="T12" fmla="*/ 123 w 1444"/>
                <a:gd name="T13" fmla="*/ 436 h 1837"/>
                <a:gd name="T14" fmla="*/ 70 w 1444"/>
                <a:gd name="T15" fmla="*/ 556 h 1837"/>
                <a:gd name="T16" fmla="*/ 31 w 1444"/>
                <a:gd name="T17" fmla="*/ 685 h 1837"/>
                <a:gd name="T18" fmla="*/ 10 w 1444"/>
                <a:gd name="T19" fmla="*/ 821 h 1837"/>
                <a:gd name="T20" fmla="*/ 0 w 1444"/>
                <a:gd name="T21" fmla="*/ 961 h 1837"/>
                <a:gd name="T22" fmla="*/ 7 w 1444"/>
                <a:gd name="T23" fmla="*/ 1102 h 1837"/>
                <a:gd name="T24" fmla="*/ 26 w 1444"/>
                <a:gd name="T25" fmla="*/ 1232 h 1837"/>
                <a:gd name="T26" fmla="*/ 59 w 1444"/>
                <a:gd name="T27" fmla="*/ 1354 h 1837"/>
                <a:gd name="T28" fmla="*/ 105 w 1444"/>
                <a:gd name="T29" fmla="*/ 1465 h 1837"/>
                <a:gd name="T30" fmla="*/ 168 w 1444"/>
                <a:gd name="T31" fmla="*/ 1563 h 1837"/>
                <a:gd name="T32" fmla="*/ 244 w 1444"/>
                <a:gd name="T33" fmla="*/ 1647 h 1837"/>
                <a:gd name="T34" fmla="*/ 336 w 1444"/>
                <a:gd name="T35" fmla="*/ 1717 h 1837"/>
                <a:gd name="T36" fmla="*/ 443 w 1444"/>
                <a:gd name="T37" fmla="*/ 1772 h 1837"/>
                <a:gd name="T38" fmla="*/ 568 w 1444"/>
                <a:gd name="T39" fmla="*/ 1813 h 1837"/>
                <a:gd name="T40" fmla="*/ 711 w 1444"/>
                <a:gd name="T41" fmla="*/ 1834 h 1837"/>
                <a:gd name="T42" fmla="*/ 849 w 1444"/>
                <a:gd name="T43" fmla="*/ 1837 h 1837"/>
                <a:gd name="T44" fmla="*/ 940 w 1444"/>
                <a:gd name="T45" fmla="*/ 1831 h 1837"/>
                <a:gd name="T46" fmla="*/ 1027 w 1444"/>
                <a:gd name="T47" fmla="*/ 1819 h 1837"/>
                <a:gd name="T48" fmla="*/ 1156 w 1444"/>
                <a:gd name="T49" fmla="*/ 1786 h 1837"/>
                <a:gd name="T50" fmla="*/ 1283 w 1444"/>
                <a:gd name="T51" fmla="*/ 1738 h 1837"/>
                <a:gd name="T52" fmla="*/ 1376 w 1444"/>
                <a:gd name="T53" fmla="*/ 1691 h 1837"/>
                <a:gd name="T54" fmla="*/ 1306 w 1444"/>
                <a:gd name="T55" fmla="*/ 1326 h 1837"/>
                <a:gd name="T56" fmla="*/ 1202 w 1444"/>
                <a:gd name="T57" fmla="*/ 1390 h 1837"/>
                <a:gd name="T58" fmla="*/ 1126 w 1444"/>
                <a:gd name="T59" fmla="*/ 1425 h 1837"/>
                <a:gd name="T60" fmla="*/ 1039 w 1444"/>
                <a:gd name="T61" fmla="*/ 1453 h 1837"/>
                <a:gd name="T62" fmla="*/ 946 w 1444"/>
                <a:gd name="T63" fmla="*/ 1470 h 1837"/>
                <a:gd name="T64" fmla="*/ 855 w 1444"/>
                <a:gd name="T65" fmla="*/ 1475 h 1837"/>
                <a:gd name="T66" fmla="*/ 787 w 1444"/>
                <a:gd name="T67" fmla="*/ 1466 h 1837"/>
                <a:gd name="T68" fmla="*/ 728 w 1444"/>
                <a:gd name="T69" fmla="*/ 1452 h 1837"/>
                <a:gd name="T70" fmla="*/ 676 w 1444"/>
                <a:gd name="T71" fmla="*/ 1429 h 1837"/>
                <a:gd name="T72" fmla="*/ 631 w 1444"/>
                <a:gd name="T73" fmla="*/ 1400 h 1837"/>
                <a:gd name="T74" fmla="*/ 593 w 1444"/>
                <a:gd name="T75" fmla="*/ 1367 h 1837"/>
                <a:gd name="T76" fmla="*/ 560 w 1444"/>
                <a:gd name="T77" fmla="*/ 1329 h 1837"/>
                <a:gd name="T78" fmla="*/ 519 w 1444"/>
                <a:gd name="T79" fmla="*/ 1258 h 1837"/>
                <a:gd name="T80" fmla="*/ 489 w 1444"/>
                <a:gd name="T81" fmla="*/ 1166 h 1837"/>
                <a:gd name="T82" fmla="*/ 463 w 1444"/>
                <a:gd name="T83" fmla="*/ 800 h 1837"/>
                <a:gd name="T84" fmla="*/ 480 w 1444"/>
                <a:gd name="T85" fmla="*/ 669 h 1837"/>
                <a:gd name="T86" fmla="*/ 507 w 1444"/>
                <a:gd name="T87" fmla="*/ 587 h 1837"/>
                <a:gd name="T88" fmla="*/ 532 w 1444"/>
                <a:gd name="T89" fmla="*/ 531 h 1837"/>
                <a:gd name="T90" fmla="*/ 563 w 1444"/>
                <a:gd name="T91" fmla="*/ 479 h 1837"/>
                <a:gd name="T92" fmla="*/ 600 w 1444"/>
                <a:gd name="T93" fmla="*/ 433 h 1837"/>
                <a:gd name="T94" fmla="*/ 645 w 1444"/>
                <a:gd name="T95" fmla="*/ 395 h 1837"/>
                <a:gd name="T96" fmla="*/ 693 w 1444"/>
                <a:gd name="T97" fmla="*/ 366 h 1837"/>
                <a:gd name="T98" fmla="*/ 748 w 1444"/>
                <a:gd name="T99" fmla="*/ 344 h 1837"/>
                <a:gd name="T100" fmla="*/ 809 w 1444"/>
                <a:gd name="T101" fmla="*/ 335 h 1837"/>
                <a:gd name="T102" fmla="*/ 855 w 1444"/>
                <a:gd name="T103" fmla="*/ 0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4" h="1837">
                  <a:moveTo>
                    <a:pt x="855" y="0"/>
                  </a:moveTo>
                  <a:lnTo>
                    <a:pt x="803" y="1"/>
                  </a:lnTo>
                  <a:lnTo>
                    <a:pt x="752" y="4"/>
                  </a:lnTo>
                  <a:lnTo>
                    <a:pt x="704" y="11"/>
                  </a:lnTo>
                  <a:lnTo>
                    <a:pt x="656" y="19"/>
                  </a:lnTo>
                  <a:lnTo>
                    <a:pt x="610" y="31"/>
                  </a:lnTo>
                  <a:lnTo>
                    <a:pt x="567" y="46"/>
                  </a:lnTo>
                  <a:lnTo>
                    <a:pt x="524" y="61"/>
                  </a:lnTo>
                  <a:lnTo>
                    <a:pt x="484" y="78"/>
                  </a:lnTo>
                  <a:lnTo>
                    <a:pt x="444" y="99"/>
                  </a:lnTo>
                  <a:lnTo>
                    <a:pt x="407" y="122"/>
                  </a:lnTo>
                  <a:lnTo>
                    <a:pt x="372" y="145"/>
                  </a:lnTo>
                  <a:lnTo>
                    <a:pt x="337" y="170"/>
                  </a:lnTo>
                  <a:lnTo>
                    <a:pt x="305" y="199"/>
                  </a:lnTo>
                  <a:lnTo>
                    <a:pt x="274" y="228"/>
                  </a:lnTo>
                  <a:lnTo>
                    <a:pt x="245" y="259"/>
                  </a:lnTo>
                  <a:lnTo>
                    <a:pt x="217" y="291"/>
                  </a:lnTo>
                  <a:lnTo>
                    <a:pt x="191" y="326"/>
                  </a:lnTo>
                  <a:lnTo>
                    <a:pt x="168" y="361"/>
                  </a:lnTo>
                  <a:lnTo>
                    <a:pt x="144" y="397"/>
                  </a:lnTo>
                  <a:lnTo>
                    <a:pt x="123" y="436"/>
                  </a:lnTo>
                  <a:lnTo>
                    <a:pt x="104" y="474"/>
                  </a:lnTo>
                  <a:lnTo>
                    <a:pt x="86" y="515"/>
                  </a:lnTo>
                  <a:lnTo>
                    <a:pt x="70" y="556"/>
                  </a:lnTo>
                  <a:lnTo>
                    <a:pt x="55" y="598"/>
                  </a:lnTo>
                  <a:lnTo>
                    <a:pt x="42" y="642"/>
                  </a:lnTo>
                  <a:lnTo>
                    <a:pt x="31" y="685"/>
                  </a:lnTo>
                  <a:lnTo>
                    <a:pt x="22" y="730"/>
                  </a:lnTo>
                  <a:lnTo>
                    <a:pt x="15" y="775"/>
                  </a:lnTo>
                  <a:lnTo>
                    <a:pt x="10" y="821"/>
                  </a:lnTo>
                  <a:lnTo>
                    <a:pt x="5" y="868"/>
                  </a:lnTo>
                  <a:lnTo>
                    <a:pt x="1" y="915"/>
                  </a:lnTo>
                  <a:lnTo>
                    <a:pt x="0" y="961"/>
                  </a:lnTo>
                  <a:lnTo>
                    <a:pt x="1" y="1009"/>
                  </a:lnTo>
                  <a:lnTo>
                    <a:pt x="4" y="1055"/>
                  </a:lnTo>
                  <a:lnTo>
                    <a:pt x="7" y="1102"/>
                  </a:lnTo>
                  <a:lnTo>
                    <a:pt x="12" y="1145"/>
                  </a:lnTo>
                  <a:lnTo>
                    <a:pt x="19" y="1190"/>
                  </a:lnTo>
                  <a:lnTo>
                    <a:pt x="26" y="1232"/>
                  </a:lnTo>
                  <a:lnTo>
                    <a:pt x="36" y="1273"/>
                  </a:lnTo>
                  <a:lnTo>
                    <a:pt x="46" y="1315"/>
                  </a:lnTo>
                  <a:lnTo>
                    <a:pt x="59" y="1354"/>
                  </a:lnTo>
                  <a:lnTo>
                    <a:pt x="72" y="1391"/>
                  </a:lnTo>
                  <a:lnTo>
                    <a:pt x="88" y="1429"/>
                  </a:lnTo>
                  <a:lnTo>
                    <a:pt x="105" y="1465"/>
                  </a:lnTo>
                  <a:lnTo>
                    <a:pt x="124" y="1498"/>
                  </a:lnTo>
                  <a:lnTo>
                    <a:pt x="144" y="1530"/>
                  </a:lnTo>
                  <a:lnTo>
                    <a:pt x="168" y="1563"/>
                  </a:lnTo>
                  <a:lnTo>
                    <a:pt x="191" y="1591"/>
                  </a:lnTo>
                  <a:lnTo>
                    <a:pt x="216" y="1620"/>
                  </a:lnTo>
                  <a:lnTo>
                    <a:pt x="244" y="1647"/>
                  </a:lnTo>
                  <a:lnTo>
                    <a:pt x="272" y="1671"/>
                  </a:lnTo>
                  <a:lnTo>
                    <a:pt x="302" y="1696"/>
                  </a:lnTo>
                  <a:lnTo>
                    <a:pt x="336" y="1717"/>
                  </a:lnTo>
                  <a:lnTo>
                    <a:pt x="368" y="1738"/>
                  </a:lnTo>
                  <a:lnTo>
                    <a:pt x="406" y="1756"/>
                  </a:lnTo>
                  <a:lnTo>
                    <a:pt x="443" y="1772"/>
                  </a:lnTo>
                  <a:lnTo>
                    <a:pt x="484" y="1787"/>
                  </a:lnTo>
                  <a:lnTo>
                    <a:pt x="525" y="1801"/>
                  </a:lnTo>
                  <a:lnTo>
                    <a:pt x="568" y="1813"/>
                  </a:lnTo>
                  <a:lnTo>
                    <a:pt x="614" y="1821"/>
                  </a:lnTo>
                  <a:lnTo>
                    <a:pt x="662" y="1828"/>
                  </a:lnTo>
                  <a:lnTo>
                    <a:pt x="711" y="1834"/>
                  </a:lnTo>
                  <a:lnTo>
                    <a:pt x="763" y="1837"/>
                  </a:lnTo>
                  <a:lnTo>
                    <a:pt x="817" y="1837"/>
                  </a:lnTo>
                  <a:lnTo>
                    <a:pt x="849" y="1837"/>
                  </a:lnTo>
                  <a:lnTo>
                    <a:pt x="880" y="1836"/>
                  </a:lnTo>
                  <a:lnTo>
                    <a:pt x="910" y="1834"/>
                  </a:lnTo>
                  <a:lnTo>
                    <a:pt x="940" y="1831"/>
                  </a:lnTo>
                  <a:lnTo>
                    <a:pt x="971" y="1827"/>
                  </a:lnTo>
                  <a:lnTo>
                    <a:pt x="1000" y="1822"/>
                  </a:lnTo>
                  <a:lnTo>
                    <a:pt x="1027" y="1819"/>
                  </a:lnTo>
                  <a:lnTo>
                    <a:pt x="1054" y="1813"/>
                  </a:lnTo>
                  <a:lnTo>
                    <a:pt x="1107" y="1799"/>
                  </a:lnTo>
                  <a:lnTo>
                    <a:pt x="1156" y="1786"/>
                  </a:lnTo>
                  <a:lnTo>
                    <a:pt x="1202" y="1770"/>
                  </a:lnTo>
                  <a:lnTo>
                    <a:pt x="1243" y="1755"/>
                  </a:lnTo>
                  <a:lnTo>
                    <a:pt x="1283" y="1738"/>
                  </a:lnTo>
                  <a:lnTo>
                    <a:pt x="1318" y="1722"/>
                  </a:lnTo>
                  <a:lnTo>
                    <a:pt x="1348" y="1706"/>
                  </a:lnTo>
                  <a:lnTo>
                    <a:pt x="1376" y="1691"/>
                  </a:lnTo>
                  <a:lnTo>
                    <a:pt x="1420" y="1664"/>
                  </a:lnTo>
                  <a:lnTo>
                    <a:pt x="1444" y="1646"/>
                  </a:lnTo>
                  <a:lnTo>
                    <a:pt x="1306" y="1326"/>
                  </a:lnTo>
                  <a:lnTo>
                    <a:pt x="1269" y="1353"/>
                  </a:lnTo>
                  <a:lnTo>
                    <a:pt x="1225" y="1377"/>
                  </a:lnTo>
                  <a:lnTo>
                    <a:pt x="1202" y="1390"/>
                  </a:lnTo>
                  <a:lnTo>
                    <a:pt x="1178" y="1402"/>
                  </a:lnTo>
                  <a:lnTo>
                    <a:pt x="1152" y="1414"/>
                  </a:lnTo>
                  <a:lnTo>
                    <a:pt x="1126" y="1425"/>
                  </a:lnTo>
                  <a:lnTo>
                    <a:pt x="1099" y="1436"/>
                  </a:lnTo>
                  <a:lnTo>
                    <a:pt x="1070" y="1445"/>
                  </a:lnTo>
                  <a:lnTo>
                    <a:pt x="1039" y="1453"/>
                  </a:lnTo>
                  <a:lnTo>
                    <a:pt x="1009" y="1460"/>
                  </a:lnTo>
                  <a:lnTo>
                    <a:pt x="978" y="1466"/>
                  </a:lnTo>
                  <a:lnTo>
                    <a:pt x="946" y="1470"/>
                  </a:lnTo>
                  <a:lnTo>
                    <a:pt x="911" y="1473"/>
                  </a:lnTo>
                  <a:lnTo>
                    <a:pt x="879" y="1475"/>
                  </a:lnTo>
                  <a:lnTo>
                    <a:pt x="855" y="1475"/>
                  </a:lnTo>
                  <a:lnTo>
                    <a:pt x="832" y="1472"/>
                  </a:lnTo>
                  <a:lnTo>
                    <a:pt x="809" y="1470"/>
                  </a:lnTo>
                  <a:lnTo>
                    <a:pt x="787" y="1466"/>
                  </a:lnTo>
                  <a:lnTo>
                    <a:pt x="767" y="1461"/>
                  </a:lnTo>
                  <a:lnTo>
                    <a:pt x="746" y="1458"/>
                  </a:lnTo>
                  <a:lnTo>
                    <a:pt x="728" y="1452"/>
                  </a:lnTo>
                  <a:lnTo>
                    <a:pt x="711" y="1445"/>
                  </a:lnTo>
                  <a:lnTo>
                    <a:pt x="693" y="1437"/>
                  </a:lnTo>
                  <a:lnTo>
                    <a:pt x="676" y="1429"/>
                  </a:lnTo>
                  <a:lnTo>
                    <a:pt x="660" y="1420"/>
                  </a:lnTo>
                  <a:lnTo>
                    <a:pt x="646" y="1411"/>
                  </a:lnTo>
                  <a:lnTo>
                    <a:pt x="631" y="1400"/>
                  </a:lnTo>
                  <a:lnTo>
                    <a:pt x="617" y="1390"/>
                  </a:lnTo>
                  <a:lnTo>
                    <a:pt x="605" y="1378"/>
                  </a:lnTo>
                  <a:lnTo>
                    <a:pt x="593" y="1367"/>
                  </a:lnTo>
                  <a:lnTo>
                    <a:pt x="582" y="1354"/>
                  </a:lnTo>
                  <a:lnTo>
                    <a:pt x="570" y="1341"/>
                  </a:lnTo>
                  <a:lnTo>
                    <a:pt x="560" y="1329"/>
                  </a:lnTo>
                  <a:lnTo>
                    <a:pt x="552" y="1315"/>
                  </a:lnTo>
                  <a:lnTo>
                    <a:pt x="534" y="1286"/>
                  </a:lnTo>
                  <a:lnTo>
                    <a:pt x="519" y="1258"/>
                  </a:lnTo>
                  <a:lnTo>
                    <a:pt x="507" y="1227"/>
                  </a:lnTo>
                  <a:lnTo>
                    <a:pt x="497" y="1197"/>
                  </a:lnTo>
                  <a:lnTo>
                    <a:pt x="489" y="1166"/>
                  </a:lnTo>
                  <a:lnTo>
                    <a:pt x="484" y="1136"/>
                  </a:lnTo>
                  <a:lnTo>
                    <a:pt x="567" y="959"/>
                  </a:lnTo>
                  <a:lnTo>
                    <a:pt x="463" y="800"/>
                  </a:lnTo>
                  <a:lnTo>
                    <a:pt x="466" y="757"/>
                  </a:lnTo>
                  <a:lnTo>
                    <a:pt x="472" y="712"/>
                  </a:lnTo>
                  <a:lnTo>
                    <a:pt x="480" y="669"/>
                  </a:lnTo>
                  <a:lnTo>
                    <a:pt x="492" y="627"/>
                  </a:lnTo>
                  <a:lnTo>
                    <a:pt x="500" y="607"/>
                  </a:lnTo>
                  <a:lnTo>
                    <a:pt x="507" y="587"/>
                  </a:lnTo>
                  <a:lnTo>
                    <a:pt x="513" y="568"/>
                  </a:lnTo>
                  <a:lnTo>
                    <a:pt x="523" y="549"/>
                  </a:lnTo>
                  <a:lnTo>
                    <a:pt x="532" y="531"/>
                  </a:lnTo>
                  <a:lnTo>
                    <a:pt x="541" y="512"/>
                  </a:lnTo>
                  <a:lnTo>
                    <a:pt x="553" y="495"/>
                  </a:lnTo>
                  <a:lnTo>
                    <a:pt x="563" y="479"/>
                  </a:lnTo>
                  <a:lnTo>
                    <a:pt x="576" y="463"/>
                  </a:lnTo>
                  <a:lnTo>
                    <a:pt x="587" y="448"/>
                  </a:lnTo>
                  <a:lnTo>
                    <a:pt x="600" y="433"/>
                  </a:lnTo>
                  <a:lnTo>
                    <a:pt x="614" y="420"/>
                  </a:lnTo>
                  <a:lnTo>
                    <a:pt x="629" y="408"/>
                  </a:lnTo>
                  <a:lnTo>
                    <a:pt x="645" y="395"/>
                  </a:lnTo>
                  <a:lnTo>
                    <a:pt x="659" y="385"/>
                  </a:lnTo>
                  <a:lnTo>
                    <a:pt x="676" y="374"/>
                  </a:lnTo>
                  <a:lnTo>
                    <a:pt x="693" y="366"/>
                  </a:lnTo>
                  <a:lnTo>
                    <a:pt x="711" y="357"/>
                  </a:lnTo>
                  <a:lnTo>
                    <a:pt x="729" y="350"/>
                  </a:lnTo>
                  <a:lnTo>
                    <a:pt x="748" y="344"/>
                  </a:lnTo>
                  <a:lnTo>
                    <a:pt x="767" y="340"/>
                  </a:lnTo>
                  <a:lnTo>
                    <a:pt x="788" y="337"/>
                  </a:lnTo>
                  <a:lnTo>
                    <a:pt x="809" y="335"/>
                  </a:lnTo>
                  <a:lnTo>
                    <a:pt x="829" y="334"/>
                  </a:lnTo>
                  <a:lnTo>
                    <a:pt x="919" y="179"/>
                  </a:lnTo>
                  <a:lnTo>
                    <a:pt x="85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3" name="Freeform 27">
              <a:extLst>
                <a:ext uri="{FF2B5EF4-FFF2-40B4-BE49-F238E27FC236}">
                  <a16:creationId xmlns:a16="http://schemas.microsoft.com/office/drawing/2014/main" id="{32D57CD0-18A7-1F44-9BF2-ECA4CB2ED5D8}"/>
                </a:ext>
              </a:extLst>
            </p:cNvPr>
            <p:cNvSpPr>
              <a:spLocks/>
            </p:cNvSpPr>
            <p:nvPr userDrawn="1"/>
          </p:nvSpPr>
          <p:spPr bwMode="auto">
            <a:xfrm>
              <a:off x="41887775" y="1860551"/>
              <a:ext cx="228600" cy="258763"/>
            </a:xfrm>
            <a:custGeom>
              <a:avLst/>
              <a:gdLst>
                <a:gd name="T0" fmla="*/ 149 w 1008"/>
                <a:gd name="T1" fmla="*/ 1132 h 1136"/>
                <a:gd name="T2" fmla="*/ 269 w 1008"/>
                <a:gd name="T3" fmla="*/ 1120 h 1136"/>
                <a:gd name="T4" fmla="*/ 351 w 1008"/>
                <a:gd name="T5" fmla="*/ 1108 h 1136"/>
                <a:gd name="T6" fmla="*/ 432 w 1008"/>
                <a:gd name="T7" fmla="*/ 1093 h 1136"/>
                <a:gd name="T8" fmla="*/ 511 w 1008"/>
                <a:gd name="T9" fmla="*/ 1074 h 1136"/>
                <a:gd name="T10" fmla="*/ 587 w 1008"/>
                <a:gd name="T11" fmla="*/ 1051 h 1136"/>
                <a:gd name="T12" fmla="*/ 660 w 1008"/>
                <a:gd name="T13" fmla="*/ 1021 h 1136"/>
                <a:gd name="T14" fmla="*/ 728 w 1008"/>
                <a:gd name="T15" fmla="*/ 986 h 1136"/>
                <a:gd name="T16" fmla="*/ 791 w 1008"/>
                <a:gd name="T17" fmla="*/ 946 h 1136"/>
                <a:gd name="T18" fmla="*/ 849 w 1008"/>
                <a:gd name="T19" fmla="*/ 899 h 1136"/>
                <a:gd name="T20" fmla="*/ 899 w 1008"/>
                <a:gd name="T21" fmla="*/ 844 h 1136"/>
                <a:gd name="T22" fmla="*/ 940 w 1008"/>
                <a:gd name="T23" fmla="*/ 782 h 1136"/>
                <a:gd name="T24" fmla="*/ 972 w 1008"/>
                <a:gd name="T25" fmla="*/ 712 h 1136"/>
                <a:gd name="T26" fmla="*/ 995 w 1008"/>
                <a:gd name="T27" fmla="*/ 632 h 1136"/>
                <a:gd name="T28" fmla="*/ 1007 w 1008"/>
                <a:gd name="T29" fmla="*/ 547 h 1136"/>
                <a:gd name="T30" fmla="*/ 1008 w 1008"/>
                <a:gd name="T31" fmla="*/ 469 h 1136"/>
                <a:gd name="T32" fmla="*/ 1002 w 1008"/>
                <a:gd name="T33" fmla="*/ 411 h 1136"/>
                <a:gd name="T34" fmla="*/ 992 w 1008"/>
                <a:gd name="T35" fmla="*/ 357 h 1136"/>
                <a:gd name="T36" fmla="*/ 978 w 1008"/>
                <a:gd name="T37" fmla="*/ 306 h 1136"/>
                <a:gd name="T38" fmla="*/ 957 w 1008"/>
                <a:gd name="T39" fmla="*/ 261 h 1136"/>
                <a:gd name="T40" fmla="*/ 933 w 1008"/>
                <a:gd name="T41" fmla="*/ 217 h 1136"/>
                <a:gd name="T42" fmla="*/ 904 w 1008"/>
                <a:gd name="T43" fmla="*/ 179 h 1136"/>
                <a:gd name="T44" fmla="*/ 872 w 1008"/>
                <a:gd name="T45" fmla="*/ 142 h 1136"/>
                <a:gd name="T46" fmla="*/ 835 w 1008"/>
                <a:gd name="T47" fmla="*/ 111 h 1136"/>
                <a:gd name="T48" fmla="*/ 794 w 1008"/>
                <a:gd name="T49" fmla="*/ 84 h 1136"/>
                <a:gd name="T50" fmla="*/ 750 w 1008"/>
                <a:gd name="T51" fmla="*/ 59 h 1136"/>
                <a:gd name="T52" fmla="*/ 700 w 1008"/>
                <a:gd name="T53" fmla="*/ 40 h 1136"/>
                <a:gd name="T54" fmla="*/ 648 w 1008"/>
                <a:gd name="T55" fmla="*/ 24 h 1136"/>
                <a:gd name="T56" fmla="*/ 593 w 1008"/>
                <a:gd name="T57" fmla="*/ 12 h 1136"/>
                <a:gd name="T58" fmla="*/ 534 w 1008"/>
                <a:gd name="T59" fmla="*/ 4 h 1136"/>
                <a:gd name="T60" fmla="*/ 472 w 1008"/>
                <a:gd name="T61" fmla="*/ 0 h 1136"/>
                <a:gd name="T62" fmla="*/ 339 w 1008"/>
                <a:gd name="T63" fmla="*/ 177 h 1136"/>
                <a:gd name="T64" fmla="*/ 436 w 1008"/>
                <a:gd name="T65" fmla="*/ 335 h 1136"/>
                <a:gd name="T66" fmla="*/ 472 w 1008"/>
                <a:gd name="T67" fmla="*/ 341 h 1136"/>
                <a:gd name="T68" fmla="*/ 503 w 1008"/>
                <a:gd name="T69" fmla="*/ 352 h 1136"/>
                <a:gd name="T70" fmla="*/ 531 w 1008"/>
                <a:gd name="T71" fmla="*/ 370 h 1136"/>
                <a:gd name="T72" fmla="*/ 554 w 1008"/>
                <a:gd name="T73" fmla="*/ 391 h 1136"/>
                <a:gd name="T74" fmla="*/ 571 w 1008"/>
                <a:gd name="T75" fmla="*/ 417 h 1136"/>
                <a:gd name="T76" fmla="*/ 584 w 1008"/>
                <a:gd name="T77" fmla="*/ 449 h 1136"/>
                <a:gd name="T78" fmla="*/ 590 w 1008"/>
                <a:gd name="T79" fmla="*/ 484 h 1136"/>
                <a:gd name="T80" fmla="*/ 590 w 1008"/>
                <a:gd name="T81" fmla="*/ 524 h 1136"/>
                <a:gd name="T82" fmla="*/ 583 w 1008"/>
                <a:gd name="T83" fmla="*/ 564 h 1136"/>
                <a:gd name="T84" fmla="*/ 570 w 1008"/>
                <a:gd name="T85" fmla="*/ 600 h 1136"/>
                <a:gd name="T86" fmla="*/ 549 w 1008"/>
                <a:gd name="T87" fmla="*/ 632 h 1136"/>
                <a:gd name="T88" fmla="*/ 524 w 1008"/>
                <a:gd name="T89" fmla="*/ 661 h 1136"/>
                <a:gd name="T90" fmla="*/ 495 w 1008"/>
                <a:gd name="T91" fmla="*/ 688 h 1136"/>
                <a:gd name="T92" fmla="*/ 460 w 1008"/>
                <a:gd name="T93" fmla="*/ 708 h 1136"/>
                <a:gd name="T94" fmla="*/ 424 w 1008"/>
                <a:gd name="T95" fmla="*/ 729 h 1136"/>
                <a:gd name="T96" fmla="*/ 383 w 1008"/>
                <a:gd name="T97" fmla="*/ 745 h 1136"/>
                <a:gd name="T98" fmla="*/ 342 w 1008"/>
                <a:gd name="T99" fmla="*/ 759 h 1136"/>
                <a:gd name="T100" fmla="*/ 274 w 1008"/>
                <a:gd name="T101" fmla="*/ 775 h 1136"/>
                <a:gd name="T102" fmla="*/ 181 w 1008"/>
                <a:gd name="T103" fmla="*/ 790 h 1136"/>
                <a:gd name="T104" fmla="*/ 93 w 1008"/>
                <a:gd name="T105" fmla="*/ 798 h 1136"/>
                <a:gd name="T106" fmla="*/ 0 w 1008"/>
                <a:gd name="T107" fmla="*/ 959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8" h="1136">
                  <a:moveTo>
                    <a:pt x="70" y="1136"/>
                  </a:moveTo>
                  <a:lnTo>
                    <a:pt x="149" y="1132"/>
                  </a:lnTo>
                  <a:lnTo>
                    <a:pt x="229" y="1125"/>
                  </a:lnTo>
                  <a:lnTo>
                    <a:pt x="269" y="1120"/>
                  </a:lnTo>
                  <a:lnTo>
                    <a:pt x="311" y="1114"/>
                  </a:lnTo>
                  <a:lnTo>
                    <a:pt x="351" y="1108"/>
                  </a:lnTo>
                  <a:lnTo>
                    <a:pt x="391" y="1102"/>
                  </a:lnTo>
                  <a:lnTo>
                    <a:pt x="432" y="1093"/>
                  </a:lnTo>
                  <a:lnTo>
                    <a:pt x="472" y="1084"/>
                  </a:lnTo>
                  <a:lnTo>
                    <a:pt x="511" y="1074"/>
                  </a:lnTo>
                  <a:lnTo>
                    <a:pt x="549" y="1062"/>
                  </a:lnTo>
                  <a:lnTo>
                    <a:pt x="587" y="1051"/>
                  </a:lnTo>
                  <a:lnTo>
                    <a:pt x="624" y="1037"/>
                  </a:lnTo>
                  <a:lnTo>
                    <a:pt x="660" y="1021"/>
                  </a:lnTo>
                  <a:lnTo>
                    <a:pt x="695" y="1005"/>
                  </a:lnTo>
                  <a:lnTo>
                    <a:pt x="728" y="986"/>
                  </a:lnTo>
                  <a:lnTo>
                    <a:pt x="761" y="968"/>
                  </a:lnTo>
                  <a:lnTo>
                    <a:pt x="791" y="946"/>
                  </a:lnTo>
                  <a:lnTo>
                    <a:pt x="821" y="923"/>
                  </a:lnTo>
                  <a:lnTo>
                    <a:pt x="849" y="899"/>
                  </a:lnTo>
                  <a:lnTo>
                    <a:pt x="874" y="873"/>
                  </a:lnTo>
                  <a:lnTo>
                    <a:pt x="899" y="844"/>
                  </a:lnTo>
                  <a:lnTo>
                    <a:pt x="921" y="813"/>
                  </a:lnTo>
                  <a:lnTo>
                    <a:pt x="940" y="782"/>
                  </a:lnTo>
                  <a:lnTo>
                    <a:pt x="957" y="748"/>
                  </a:lnTo>
                  <a:lnTo>
                    <a:pt x="972" y="712"/>
                  </a:lnTo>
                  <a:lnTo>
                    <a:pt x="985" y="675"/>
                  </a:lnTo>
                  <a:lnTo>
                    <a:pt x="995" y="632"/>
                  </a:lnTo>
                  <a:lnTo>
                    <a:pt x="1002" y="591"/>
                  </a:lnTo>
                  <a:lnTo>
                    <a:pt x="1007" y="547"/>
                  </a:lnTo>
                  <a:lnTo>
                    <a:pt x="1008" y="499"/>
                  </a:lnTo>
                  <a:lnTo>
                    <a:pt x="1008" y="469"/>
                  </a:lnTo>
                  <a:lnTo>
                    <a:pt x="1007" y="439"/>
                  </a:lnTo>
                  <a:lnTo>
                    <a:pt x="1002" y="411"/>
                  </a:lnTo>
                  <a:lnTo>
                    <a:pt x="998" y="385"/>
                  </a:lnTo>
                  <a:lnTo>
                    <a:pt x="992" y="357"/>
                  </a:lnTo>
                  <a:lnTo>
                    <a:pt x="986" y="333"/>
                  </a:lnTo>
                  <a:lnTo>
                    <a:pt x="978" y="306"/>
                  </a:lnTo>
                  <a:lnTo>
                    <a:pt x="968" y="284"/>
                  </a:lnTo>
                  <a:lnTo>
                    <a:pt x="957" y="261"/>
                  </a:lnTo>
                  <a:lnTo>
                    <a:pt x="946" y="239"/>
                  </a:lnTo>
                  <a:lnTo>
                    <a:pt x="933" y="217"/>
                  </a:lnTo>
                  <a:lnTo>
                    <a:pt x="921" y="198"/>
                  </a:lnTo>
                  <a:lnTo>
                    <a:pt x="904" y="179"/>
                  </a:lnTo>
                  <a:lnTo>
                    <a:pt x="889" y="160"/>
                  </a:lnTo>
                  <a:lnTo>
                    <a:pt x="872" y="142"/>
                  </a:lnTo>
                  <a:lnTo>
                    <a:pt x="855" y="127"/>
                  </a:lnTo>
                  <a:lnTo>
                    <a:pt x="835" y="111"/>
                  </a:lnTo>
                  <a:lnTo>
                    <a:pt x="816" y="97"/>
                  </a:lnTo>
                  <a:lnTo>
                    <a:pt x="794" y="84"/>
                  </a:lnTo>
                  <a:lnTo>
                    <a:pt x="773" y="71"/>
                  </a:lnTo>
                  <a:lnTo>
                    <a:pt x="750" y="59"/>
                  </a:lnTo>
                  <a:lnTo>
                    <a:pt x="724" y="49"/>
                  </a:lnTo>
                  <a:lnTo>
                    <a:pt x="700" y="40"/>
                  </a:lnTo>
                  <a:lnTo>
                    <a:pt x="675" y="31"/>
                  </a:lnTo>
                  <a:lnTo>
                    <a:pt x="648" y="24"/>
                  </a:lnTo>
                  <a:lnTo>
                    <a:pt x="622" y="17"/>
                  </a:lnTo>
                  <a:lnTo>
                    <a:pt x="593" y="12"/>
                  </a:lnTo>
                  <a:lnTo>
                    <a:pt x="564" y="6"/>
                  </a:lnTo>
                  <a:lnTo>
                    <a:pt x="534" y="4"/>
                  </a:lnTo>
                  <a:lnTo>
                    <a:pt x="503" y="1"/>
                  </a:lnTo>
                  <a:lnTo>
                    <a:pt x="472" y="0"/>
                  </a:lnTo>
                  <a:lnTo>
                    <a:pt x="441" y="0"/>
                  </a:lnTo>
                  <a:lnTo>
                    <a:pt x="339" y="177"/>
                  </a:lnTo>
                  <a:lnTo>
                    <a:pt x="415" y="334"/>
                  </a:lnTo>
                  <a:lnTo>
                    <a:pt x="436" y="335"/>
                  </a:lnTo>
                  <a:lnTo>
                    <a:pt x="454" y="337"/>
                  </a:lnTo>
                  <a:lnTo>
                    <a:pt x="472" y="341"/>
                  </a:lnTo>
                  <a:lnTo>
                    <a:pt x="488" y="346"/>
                  </a:lnTo>
                  <a:lnTo>
                    <a:pt x="503" y="352"/>
                  </a:lnTo>
                  <a:lnTo>
                    <a:pt x="518" y="360"/>
                  </a:lnTo>
                  <a:lnTo>
                    <a:pt x="531" y="370"/>
                  </a:lnTo>
                  <a:lnTo>
                    <a:pt x="543" y="380"/>
                  </a:lnTo>
                  <a:lnTo>
                    <a:pt x="554" y="391"/>
                  </a:lnTo>
                  <a:lnTo>
                    <a:pt x="564" y="404"/>
                  </a:lnTo>
                  <a:lnTo>
                    <a:pt x="571" y="417"/>
                  </a:lnTo>
                  <a:lnTo>
                    <a:pt x="578" y="433"/>
                  </a:lnTo>
                  <a:lnTo>
                    <a:pt x="584" y="449"/>
                  </a:lnTo>
                  <a:lnTo>
                    <a:pt x="587" y="466"/>
                  </a:lnTo>
                  <a:lnTo>
                    <a:pt x="590" y="484"/>
                  </a:lnTo>
                  <a:lnTo>
                    <a:pt x="591" y="502"/>
                  </a:lnTo>
                  <a:lnTo>
                    <a:pt x="590" y="524"/>
                  </a:lnTo>
                  <a:lnTo>
                    <a:pt x="587" y="545"/>
                  </a:lnTo>
                  <a:lnTo>
                    <a:pt x="583" y="564"/>
                  </a:lnTo>
                  <a:lnTo>
                    <a:pt x="577" y="583"/>
                  </a:lnTo>
                  <a:lnTo>
                    <a:pt x="570" y="600"/>
                  </a:lnTo>
                  <a:lnTo>
                    <a:pt x="560" y="617"/>
                  </a:lnTo>
                  <a:lnTo>
                    <a:pt x="549" y="632"/>
                  </a:lnTo>
                  <a:lnTo>
                    <a:pt x="538" y="647"/>
                  </a:lnTo>
                  <a:lnTo>
                    <a:pt x="524" y="661"/>
                  </a:lnTo>
                  <a:lnTo>
                    <a:pt x="511" y="675"/>
                  </a:lnTo>
                  <a:lnTo>
                    <a:pt x="495" y="688"/>
                  </a:lnTo>
                  <a:lnTo>
                    <a:pt x="478" y="699"/>
                  </a:lnTo>
                  <a:lnTo>
                    <a:pt x="460" y="708"/>
                  </a:lnTo>
                  <a:lnTo>
                    <a:pt x="443" y="719"/>
                  </a:lnTo>
                  <a:lnTo>
                    <a:pt x="424" y="729"/>
                  </a:lnTo>
                  <a:lnTo>
                    <a:pt x="403" y="737"/>
                  </a:lnTo>
                  <a:lnTo>
                    <a:pt x="383" y="745"/>
                  </a:lnTo>
                  <a:lnTo>
                    <a:pt x="362" y="752"/>
                  </a:lnTo>
                  <a:lnTo>
                    <a:pt x="342" y="759"/>
                  </a:lnTo>
                  <a:lnTo>
                    <a:pt x="319" y="765"/>
                  </a:lnTo>
                  <a:lnTo>
                    <a:pt x="274" y="775"/>
                  </a:lnTo>
                  <a:lnTo>
                    <a:pt x="227" y="783"/>
                  </a:lnTo>
                  <a:lnTo>
                    <a:pt x="181" y="790"/>
                  </a:lnTo>
                  <a:lnTo>
                    <a:pt x="138" y="795"/>
                  </a:lnTo>
                  <a:lnTo>
                    <a:pt x="93" y="798"/>
                  </a:lnTo>
                  <a:lnTo>
                    <a:pt x="49" y="800"/>
                  </a:lnTo>
                  <a:lnTo>
                    <a:pt x="0" y="959"/>
                  </a:lnTo>
                  <a:lnTo>
                    <a:pt x="70" y="1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4" name="Freeform 28">
              <a:extLst>
                <a:ext uri="{FF2B5EF4-FFF2-40B4-BE49-F238E27FC236}">
                  <a16:creationId xmlns:a16="http://schemas.microsoft.com/office/drawing/2014/main" id="{FBABF04A-4ACD-A543-B97B-805B45615C2E}"/>
                </a:ext>
              </a:extLst>
            </p:cNvPr>
            <p:cNvSpPr>
              <a:spLocks/>
            </p:cNvSpPr>
            <p:nvPr userDrawn="1"/>
          </p:nvSpPr>
          <p:spPr bwMode="auto">
            <a:xfrm>
              <a:off x="38527038" y="1749426"/>
              <a:ext cx="381000" cy="517525"/>
            </a:xfrm>
            <a:custGeom>
              <a:avLst/>
              <a:gdLst>
                <a:gd name="T0" fmla="*/ 1189 w 1679"/>
                <a:gd name="T1" fmla="*/ 0 h 2276"/>
                <a:gd name="T2" fmla="*/ 1189 w 1679"/>
                <a:gd name="T3" fmla="*/ 906 h 2276"/>
                <a:gd name="T4" fmla="*/ 490 w 1679"/>
                <a:gd name="T5" fmla="*/ 906 h 2276"/>
                <a:gd name="T6" fmla="*/ 490 w 1679"/>
                <a:gd name="T7" fmla="*/ 0 h 2276"/>
                <a:gd name="T8" fmla="*/ 0 w 1679"/>
                <a:gd name="T9" fmla="*/ 0 h 2276"/>
                <a:gd name="T10" fmla="*/ 0 w 1679"/>
                <a:gd name="T11" fmla="*/ 2276 h 2276"/>
                <a:gd name="T12" fmla="*/ 490 w 1679"/>
                <a:gd name="T13" fmla="*/ 2276 h 2276"/>
                <a:gd name="T14" fmla="*/ 490 w 1679"/>
                <a:gd name="T15" fmla="*/ 1334 h 2276"/>
                <a:gd name="T16" fmla="*/ 1189 w 1679"/>
                <a:gd name="T17" fmla="*/ 1334 h 2276"/>
                <a:gd name="T18" fmla="*/ 1189 w 1679"/>
                <a:gd name="T19" fmla="*/ 2276 h 2276"/>
                <a:gd name="T20" fmla="*/ 1679 w 1679"/>
                <a:gd name="T21" fmla="*/ 2276 h 2276"/>
                <a:gd name="T22" fmla="*/ 1679 w 1679"/>
                <a:gd name="T23" fmla="*/ 0 h 2276"/>
                <a:gd name="T24" fmla="*/ 1189 w 1679"/>
                <a:gd name="T25" fmla="*/ 0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9" h="2276">
                  <a:moveTo>
                    <a:pt x="1189" y="0"/>
                  </a:moveTo>
                  <a:lnTo>
                    <a:pt x="1189" y="906"/>
                  </a:lnTo>
                  <a:lnTo>
                    <a:pt x="490" y="906"/>
                  </a:lnTo>
                  <a:lnTo>
                    <a:pt x="490" y="0"/>
                  </a:lnTo>
                  <a:lnTo>
                    <a:pt x="0" y="0"/>
                  </a:lnTo>
                  <a:lnTo>
                    <a:pt x="0" y="2276"/>
                  </a:lnTo>
                  <a:lnTo>
                    <a:pt x="490" y="2276"/>
                  </a:lnTo>
                  <a:lnTo>
                    <a:pt x="490" y="1334"/>
                  </a:lnTo>
                  <a:lnTo>
                    <a:pt x="1189" y="1334"/>
                  </a:lnTo>
                  <a:lnTo>
                    <a:pt x="1189" y="2276"/>
                  </a:lnTo>
                  <a:lnTo>
                    <a:pt x="1679" y="2276"/>
                  </a:lnTo>
                  <a:lnTo>
                    <a:pt x="1679" y="0"/>
                  </a:lnTo>
                  <a:lnTo>
                    <a:pt x="11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5" name="Freeform 29">
              <a:extLst>
                <a:ext uri="{FF2B5EF4-FFF2-40B4-BE49-F238E27FC236}">
                  <a16:creationId xmlns:a16="http://schemas.microsoft.com/office/drawing/2014/main" id="{039C51F0-F7D2-9C4C-BD08-A35838069F3B}"/>
                </a:ext>
              </a:extLst>
            </p:cNvPr>
            <p:cNvSpPr>
              <a:spLocks/>
            </p:cNvSpPr>
            <p:nvPr userDrawn="1"/>
          </p:nvSpPr>
          <p:spPr bwMode="auto">
            <a:xfrm>
              <a:off x="39517638" y="1889126"/>
              <a:ext cx="214313" cy="387350"/>
            </a:xfrm>
            <a:custGeom>
              <a:avLst/>
              <a:gdLst>
                <a:gd name="T0" fmla="*/ 37 w 945"/>
                <a:gd name="T1" fmla="*/ 1709 h 1709"/>
                <a:gd name="T2" fmla="*/ 72 w 945"/>
                <a:gd name="T3" fmla="*/ 1707 h 1709"/>
                <a:gd name="T4" fmla="*/ 106 w 945"/>
                <a:gd name="T5" fmla="*/ 1706 h 1709"/>
                <a:gd name="T6" fmla="*/ 140 w 945"/>
                <a:gd name="T7" fmla="*/ 1702 h 1709"/>
                <a:gd name="T8" fmla="*/ 172 w 945"/>
                <a:gd name="T9" fmla="*/ 1696 h 1709"/>
                <a:gd name="T10" fmla="*/ 206 w 945"/>
                <a:gd name="T11" fmla="*/ 1689 h 1709"/>
                <a:gd name="T12" fmla="*/ 237 w 945"/>
                <a:gd name="T13" fmla="*/ 1679 h 1709"/>
                <a:gd name="T14" fmla="*/ 268 w 945"/>
                <a:gd name="T15" fmla="*/ 1667 h 1709"/>
                <a:gd name="T16" fmla="*/ 298 w 945"/>
                <a:gd name="T17" fmla="*/ 1656 h 1709"/>
                <a:gd name="T18" fmla="*/ 327 w 945"/>
                <a:gd name="T19" fmla="*/ 1639 h 1709"/>
                <a:gd name="T20" fmla="*/ 356 w 945"/>
                <a:gd name="T21" fmla="*/ 1624 h 1709"/>
                <a:gd name="T22" fmla="*/ 381 w 945"/>
                <a:gd name="T23" fmla="*/ 1606 h 1709"/>
                <a:gd name="T24" fmla="*/ 406 w 945"/>
                <a:gd name="T25" fmla="*/ 1585 h 1709"/>
                <a:gd name="T26" fmla="*/ 432 w 945"/>
                <a:gd name="T27" fmla="*/ 1562 h 1709"/>
                <a:gd name="T28" fmla="*/ 455 w 945"/>
                <a:gd name="T29" fmla="*/ 1538 h 1709"/>
                <a:gd name="T30" fmla="*/ 475 w 945"/>
                <a:gd name="T31" fmla="*/ 1513 h 1709"/>
                <a:gd name="T32" fmla="*/ 496 w 945"/>
                <a:gd name="T33" fmla="*/ 1484 h 1709"/>
                <a:gd name="T34" fmla="*/ 514 w 945"/>
                <a:gd name="T35" fmla="*/ 1486 h 1709"/>
                <a:gd name="T36" fmla="*/ 538 w 945"/>
                <a:gd name="T37" fmla="*/ 1661 h 1709"/>
                <a:gd name="T38" fmla="*/ 945 w 945"/>
                <a:gd name="T39" fmla="*/ 1661 h 1709"/>
                <a:gd name="T40" fmla="*/ 911 w 945"/>
                <a:gd name="T41" fmla="*/ 1315 h 1709"/>
                <a:gd name="T42" fmla="*/ 911 w 945"/>
                <a:gd name="T43" fmla="*/ 0 h 1709"/>
                <a:gd name="T44" fmla="*/ 614 w 945"/>
                <a:gd name="T45" fmla="*/ 85 h 1709"/>
                <a:gd name="T46" fmla="*/ 439 w 945"/>
                <a:gd name="T47" fmla="*/ 264 h 1709"/>
                <a:gd name="T48" fmla="*/ 439 w 945"/>
                <a:gd name="T49" fmla="*/ 1107 h 1709"/>
                <a:gd name="T50" fmla="*/ 437 w 945"/>
                <a:gd name="T51" fmla="*/ 1130 h 1709"/>
                <a:gd name="T52" fmla="*/ 433 w 945"/>
                <a:gd name="T53" fmla="*/ 1154 h 1709"/>
                <a:gd name="T54" fmla="*/ 427 w 945"/>
                <a:gd name="T55" fmla="*/ 1177 h 1709"/>
                <a:gd name="T56" fmla="*/ 420 w 945"/>
                <a:gd name="T57" fmla="*/ 1200 h 1709"/>
                <a:gd name="T58" fmla="*/ 409 w 945"/>
                <a:gd name="T59" fmla="*/ 1222 h 1709"/>
                <a:gd name="T60" fmla="*/ 397 w 945"/>
                <a:gd name="T61" fmla="*/ 1243 h 1709"/>
                <a:gd name="T62" fmla="*/ 381 w 945"/>
                <a:gd name="T63" fmla="*/ 1264 h 1709"/>
                <a:gd name="T64" fmla="*/ 364 w 945"/>
                <a:gd name="T65" fmla="*/ 1282 h 1709"/>
                <a:gd name="T66" fmla="*/ 345 w 945"/>
                <a:gd name="T67" fmla="*/ 1299 h 1709"/>
                <a:gd name="T68" fmla="*/ 324 w 945"/>
                <a:gd name="T69" fmla="*/ 1315 h 1709"/>
                <a:gd name="T70" fmla="*/ 301 w 945"/>
                <a:gd name="T71" fmla="*/ 1329 h 1709"/>
                <a:gd name="T72" fmla="*/ 276 w 945"/>
                <a:gd name="T73" fmla="*/ 1341 h 1709"/>
                <a:gd name="T74" fmla="*/ 263 w 945"/>
                <a:gd name="T75" fmla="*/ 1345 h 1709"/>
                <a:gd name="T76" fmla="*/ 248 w 945"/>
                <a:gd name="T77" fmla="*/ 1350 h 1709"/>
                <a:gd name="T78" fmla="*/ 234 w 945"/>
                <a:gd name="T79" fmla="*/ 1354 h 1709"/>
                <a:gd name="T80" fmla="*/ 219 w 945"/>
                <a:gd name="T81" fmla="*/ 1357 h 1709"/>
                <a:gd name="T82" fmla="*/ 206 w 945"/>
                <a:gd name="T83" fmla="*/ 1359 h 1709"/>
                <a:gd name="T84" fmla="*/ 190 w 945"/>
                <a:gd name="T85" fmla="*/ 1362 h 1709"/>
                <a:gd name="T86" fmla="*/ 175 w 945"/>
                <a:gd name="T87" fmla="*/ 1363 h 1709"/>
                <a:gd name="T88" fmla="*/ 157 w 945"/>
                <a:gd name="T89" fmla="*/ 1363 h 1709"/>
                <a:gd name="T90" fmla="*/ 0 w 945"/>
                <a:gd name="T91" fmla="*/ 1510 h 1709"/>
                <a:gd name="T92" fmla="*/ 37 w 945"/>
                <a:gd name="T93" fmla="*/ 1709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5" h="1709">
                  <a:moveTo>
                    <a:pt x="37" y="1709"/>
                  </a:moveTo>
                  <a:lnTo>
                    <a:pt x="72" y="1707"/>
                  </a:lnTo>
                  <a:lnTo>
                    <a:pt x="106" y="1706"/>
                  </a:lnTo>
                  <a:lnTo>
                    <a:pt x="140" y="1702"/>
                  </a:lnTo>
                  <a:lnTo>
                    <a:pt x="172" y="1696"/>
                  </a:lnTo>
                  <a:lnTo>
                    <a:pt x="206" y="1689"/>
                  </a:lnTo>
                  <a:lnTo>
                    <a:pt x="237" y="1679"/>
                  </a:lnTo>
                  <a:lnTo>
                    <a:pt x="268" y="1667"/>
                  </a:lnTo>
                  <a:lnTo>
                    <a:pt x="298" y="1656"/>
                  </a:lnTo>
                  <a:lnTo>
                    <a:pt x="327" y="1639"/>
                  </a:lnTo>
                  <a:lnTo>
                    <a:pt x="356" y="1624"/>
                  </a:lnTo>
                  <a:lnTo>
                    <a:pt x="381" y="1606"/>
                  </a:lnTo>
                  <a:lnTo>
                    <a:pt x="406" y="1585"/>
                  </a:lnTo>
                  <a:lnTo>
                    <a:pt x="432" y="1562"/>
                  </a:lnTo>
                  <a:lnTo>
                    <a:pt x="455" y="1538"/>
                  </a:lnTo>
                  <a:lnTo>
                    <a:pt x="475" y="1513"/>
                  </a:lnTo>
                  <a:lnTo>
                    <a:pt x="496" y="1484"/>
                  </a:lnTo>
                  <a:lnTo>
                    <a:pt x="514" y="1486"/>
                  </a:lnTo>
                  <a:lnTo>
                    <a:pt x="538" y="1661"/>
                  </a:lnTo>
                  <a:lnTo>
                    <a:pt x="945" y="1661"/>
                  </a:lnTo>
                  <a:lnTo>
                    <a:pt x="911" y="1315"/>
                  </a:lnTo>
                  <a:lnTo>
                    <a:pt x="911" y="0"/>
                  </a:lnTo>
                  <a:lnTo>
                    <a:pt x="614" y="85"/>
                  </a:lnTo>
                  <a:lnTo>
                    <a:pt x="439" y="264"/>
                  </a:lnTo>
                  <a:lnTo>
                    <a:pt x="439" y="1107"/>
                  </a:lnTo>
                  <a:lnTo>
                    <a:pt x="437" y="1130"/>
                  </a:lnTo>
                  <a:lnTo>
                    <a:pt x="433" y="1154"/>
                  </a:lnTo>
                  <a:lnTo>
                    <a:pt x="427" y="1177"/>
                  </a:lnTo>
                  <a:lnTo>
                    <a:pt x="420" y="1200"/>
                  </a:lnTo>
                  <a:lnTo>
                    <a:pt x="409" y="1222"/>
                  </a:lnTo>
                  <a:lnTo>
                    <a:pt x="397" y="1243"/>
                  </a:lnTo>
                  <a:lnTo>
                    <a:pt x="381" y="1264"/>
                  </a:lnTo>
                  <a:lnTo>
                    <a:pt x="364" y="1282"/>
                  </a:lnTo>
                  <a:lnTo>
                    <a:pt x="345" y="1299"/>
                  </a:lnTo>
                  <a:lnTo>
                    <a:pt x="324" y="1315"/>
                  </a:lnTo>
                  <a:lnTo>
                    <a:pt x="301" y="1329"/>
                  </a:lnTo>
                  <a:lnTo>
                    <a:pt x="276" y="1341"/>
                  </a:lnTo>
                  <a:lnTo>
                    <a:pt x="263" y="1345"/>
                  </a:lnTo>
                  <a:lnTo>
                    <a:pt x="248" y="1350"/>
                  </a:lnTo>
                  <a:lnTo>
                    <a:pt x="234" y="1354"/>
                  </a:lnTo>
                  <a:lnTo>
                    <a:pt x="219" y="1357"/>
                  </a:lnTo>
                  <a:lnTo>
                    <a:pt x="206" y="1359"/>
                  </a:lnTo>
                  <a:lnTo>
                    <a:pt x="190" y="1362"/>
                  </a:lnTo>
                  <a:lnTo>
                    <a:pt x="175" y="1363"/>
                  </a:lnTo>
                  <a:lnTo>
                    <a:pt x="157" y="1363"/>
                  </a:lnTo>
                  <a:lnTo>
                    <a:pt x="0" y="1510"/>
                  </a:lnTo>
                  <a:lnTo>
                    <a:pt x="37" y="17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6" name="Freeform 30">
              <a:extLst>
                <a:ext uri="{FF2B5EF4-FFF2-40B4-BE49-F238E27FC236}">
                  <a16:creationId xmlns:a16="http://schemas.microsoft.com/office/drawing/2014/main" id="{0ADF61CE-DEF8-3E4B-B92F-016E9ACDFFCF}"/>
                </a:ext>
              </a:extLst>
            </p:cNvPr>
            <p:cNvSpPr>
              <a:spLocks/>
            </p:cNvSpPr>
            <p:nvPr userDrawn="1"/>
          </p:nvSpPr>
          <p:spPr bwMode="auto">
            <a:xfrm>
              <a:off x="39376350" y="1860551"/>
              <a:ext cx="347663" cy="415925"/>
            </a:xfrm>
            <a:custGeom>
              <a:avLst/>
              <a:gdLst>
                <a:gd name="T0" fmla="*/ 739 w 1538"/>
                <a:gd name="T1" fmla="*/ 1484 h 1834"/>
                <a:gd name="T2" fmla="*/ 679 w 1538"/>
                <a:gd name="T3" fmla="*/ 1472 h 1834"/>
                <a:gd name="T4" fmla="*/ 629 w 1538"/>
                <a:gd name="T5" fmla="*/ 1446 h 1834"/>
                <a:gd name="T6" fmla="*/ 587 w 1538"/>
                <a:gd name="T7" fmla="*/ 1411 h 1834"/>
                <a:gd name="T8" fmla="*/ 552 w 1538"/>
                <a:gd name="T9" fmla="*/ 1366 h 1834"/>
                <a:gd name="T10" fmla="*/ 525 w 1538"/>
                <a:gd name="T11" fmla="*/ 1314 h 1834"/>
                <a:gd name="T12" fmla="*/ 503 w 1538"/>
                <a:gd name="T13" fmla="*/ 1255 h 1834"/>
                <a:gd name="T14" fmla="*/ 479 w 1538"/>
                <a:gd name="T15" fmla="*/ 1119 h 1834"/>
                <a:gd name="T16" fmla="*/ 472 w 1538"/>
                <a:gd name="T17" fmla="*/ 968 h 1834"/>
                <a:gd name="T18" fmla="*/ 479 w 1538"/>
                <a:gd name="T19" fmla="*/ 816 h 1834"/>
                <a:gd name="T20" fmla="*/ 491 w 1538"/>
                <a:gd name="T21" fmla="*/ 730 h 1834"/>
                <a:gd name="T22" fmla="*/ 509 w 1538"/>
                <a:gd name="T23" fmla="*/ 650 h 1834"/>
                <a:gd name="T24" fmla="*/ 535 w 1538"/>
                <a:gd name="T25" fmla="*/ 578 h 1834"/>
                <a:gd name="T26" fmla="*/ 566 w 1538"/>
                <a:gd name="T27" fmla="*/ 514 h 1834"/>
                <a:gd name="T28" fmla="*/ 607 w 1538"/>
                <a:gd name="T29" fmla="*/ 457 h 1834"/>
                <a:gd name="T30" fmla="*/ 654 w 1538"/>
                <a:gd name="T31" fmla="*/ 413 h 1834"/>
                <a:gd name="T32" fmla="*/ 710 w 1538"/>
                <a:gd name="T33" fmla="*/ 380 h 1834"/>
                <a:gd name="T34" fmla="*/ 775 w 1538"/>
                <a:gd name="T35" fmla="*/ 358 h 1834"/>
                <a:gd name="T36" fmla="*/ 850 w 1538"/>
                <a:gd name="T37" fmla="*/ 351 h 1834"/>
                <a:gd name="T38" fmla="*/ 945 w 1538"/>
                <a:gd name="T39" fmla="*/ 358 h 1834"/>
                <a:gd name="T40" fmla="*/ 1025 w 1538"/>
                <a:gd name="T41" fmla="*/ 374 h 1834"/>
                <a:gd name="T42" fmla="*/ 1320 w 1538"/>
                <a:gd name="T43" fmla="*/ 341 h 1834"/>
                <a:gd name="T44" fmla="*/ 1440 w 1538"/>
                <a:gd name="T45" fmla="*/ 93 h 1834"/>
                <a:gd name="T46" fmla="*/ 1300 w 1538"/>
                <a:gd name="T47" fmla="*/ 54 h 1834"/>
                <a:gd name="T48" fmla="*/ 1169 w 1538"/>
                <a:gd name="T49" fmla="*/ 26 h 1834"/>
                <a:gd name="T50" fmla="*/ 1053 w 1538"/>
                <a:gd name="T51" fmla="*/ 10 h 1834"/>
                <a:gd name="T52" fmla="*/ 908 w 1538"/>
                <a:gd name="T53" fmla="*/ 0 h 1834"/>
                <a:gd name="T54" fmla="*/ 745 w 1538"/>
                <a:gd name="T55" fmla="*/ 10 h 1834"/>
                <a:gd name="T56" fmla="*/ 599 w 1538"/>
                <a:gd name="T57" fmla="*/ 40 h 1834"/>
                <a:gd name="T58" fmla="*/ 467 w 1538"/>
                <a:gd name="T59" fmla="*/ 88 h 1834"/>
                <a:gd name="T60" fmla="*/ 354 w 1538"/>
                <a:gd name="T61" fmla="*/ 156 h 1834"/>
                <a:gd name="T62" fmla="*/ 255 w 1538"/>
                <a:gd name="T63" fmla="*/ 239 h 1834"/>
                <a:gd name="T64" fmla="*/ 173 w 1538"/>
                <a:gd name="T65" fmla="*/ 340 h 1834"/>
                <a:gd name="T66" fmla="*/ 106 w 1538"/>
                <a:gd name="T67" fmla="*/ 455 h 1834"/>
                <a:gd name="T68" fmla="*/ 57 w 1538"/>
                <a:gd name="T69" fmla="*/ 585 h 1834"/>
                <a:gd name="T70" fmla="*/ 22 w 1538"/>
                <a:gd name="T71" fmla="*/ 729 h 1834"/>
                <a:gd name="T72" fmla="*/ 4 w 1538"/>
                <a:gd name="T73" fmla="*/ 884 h 1834"/>
                <a:gd name="T74" fmla="*/ 0 w 1538"/>
                <a:gd name="T75" fmla="*/ 1038 h 1834"/>
                <a:gd name="T76" fmla="*/ 7 w 1538"/>
                <a:gd name="T77" fmla="*/ 1165 h 1834"/>
                <a:gd name="T78" fmla="*/ 24 w 1538"/>
                <a:gd name="T79" fmla="*/ 1284 h 1834"/>
                <a:gd name="T80" fmla="*/ 53 w 1538"/>
                <a:gd name="T81" fmla="*/ 1394 h 1834"/>
                <a:gd name="T82" fmla="*/ 93 w 1538"/>
                <a:gd name="T83" fmla="*/ 1496 h 1834"/>
                <a:gd name="T84" fmla="*/ 145 w 1538"/>
                <a:gd name="T85" fmla="*/ 1588 h 1834"/>
                <a:gd name="T86" fmla="*/ 210 w 1538"/>
                <a:gd name="T87" fmla="*/ 1668 h 1834"/>
                <a:gd name="T88" fmla="*/ 290 w 1538"/>
                <a:gd name="T89" fmla="*/ 1732 h 1834"/>
                <a:gd name="T90" fmla="*/ 384 w 1538"/>
                <a:gd name="T91" fmla="*/ 1784 h 1834"/>
                <a:gd name="T92" fmla="*/ 494 w 1538"/>
                <a:gd name="T93" fmla="*/ 1816 h 1834"/>
                <a:gd name="T94" fmla="*/ 618 w 1538"/>
                <a:gd name="T95" fmla="*/ 1832 h 1834"/>
                <a:gd name="T96" fmla="*/ 784 w 1538"/>
                <a:gd name="T97" fmla="*/ 1488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8" h="1834">
                  <a:moveTo>
                    <a:pt x="784" y="1488"/>
                  </a:moveTo>
                  <a:lnTo>
                    <a:pt x="761" y="1488"/>
                  </a:lnTo>
                  <a:lnTo>
                    <a:pt x="739" y="1484"/>
                  </a:lnTo>
                  <a:lnTo>
                    <a:pt x="717" y="1482"/>
                  </a:lnTo>
                  <a:lnTo>
                    <a:pt x="698" y="1477"/>
                  </a:lnTo>
                  <a:lnTo>
                    <a:pt x="679" y="1472"/>
                  </a:lnTo>
                  <a:lnTo>
                    <a:pt x="662" y="1465"/>
                  </a:lnTo>
                  <a:lnTo>
                    <a:pt x="645" y="1455"/>
                  </a:lnTo>
                  <a:lnTo>
                    <a:pt x="629" y="1446"/>
                  </a:lnTo>
                  <a:lnTo>
                    <a:pt x="614" y="1435"/>
                  </a:lnTo>
                  <a:lnTo>
                    <a:pt x="600" y="1423"/>
                  </a:lnTo>
                  <a:lnTo>
                    <a:pt x="587" y="1411"/>
                  </a:lnTo>
                  <a:lnTo>
                    <a:pt x="574" y="1397"/>
                  </a:lnTo>
                  <a:lnTo>
                    <a:pt x="563" y="1382"/>
                  </a:lnTo>
                  <a:lnTo>
                    <a:pt x="552" y="1366"/>
                  </a:lnTo>
                  <a:lnTo>
                    <a:pt x="542" y="1349"/>
                  </a:lnTo>
                  <a:lnTo>
                    <a:pt x="534" y="1332"/>
                  </a:lnTo>
                  <a:lnTo>
                    <a:pt x="525" y="1314"/>
                  </a:lnTo>
                  <a:lnTo>
                    <a:pt x="518" y="1295"/>
                  </a:lnTo>
                  <a:lnTo>
                    <a:pt x="511" y="1274"/>
                  </a:lnTo>
                  <a:lnTo>
                    <a:pt x="503" y="1255"/>
                  </a:lnTo>
                  <a:lnTo>
                    <a:pt x="494" y="1212"/>
                  </a:lnTo>
                  <a:lnTo>
                    <a:pt x="484" y="1166"/>
                  </a:lnTo>
                  <a:lnTo>
                    <a:pt x="479" y="1119"/>
                  </a:lnTo>
                  <a:lnTo>
                    <a:pt x="475" y="1069"/>
                  </a:lnTo>
                  <a:lnTo>
                    <a:pt x="473" y="1020"/>
                  </a:lnTo>
                  <a:lnTo>
                    <a:pt x="472" y="968"/>
                  </a:lnTo>
                  <a:lnTo>
                    <a:pt x="473" y="906"/>
                  </a:lnTo>
                  <a:lnTo>
                    <a:pt x="477" y="846"/>
                  </a:lnTo>
                  <a:lnTo>
                    <a:pt x="479" y="816"/>
                  </a:lnTo>
                  <a:lnTo>
                    <a:pt x="483" y="787"/>
                  </a:lnTo>
                  <a:lnTo>
                    <a:pt x="488" y="758"/>
                  </a:lnTo>
                  <a:lnTo>
                    <a:pt x="491" y="730"/>
                  </a:lnTo>
                  <a:lnTo>
                    <a:pt x="497" y="703"/>
                  </a:lnTo>
                  <a:lnTo>
                    <a:pt x="503" y="676"/>
                  </a:lnTo>
                  <a:lnTo>
                    <a:pt x="509" y="650"/>
                  </a:lnTo>
                  <a:lnTo>
                    <a:pt x="518" y="625"/>
                  </a:lnTo>
                  <a:lnTo>
                    <a:pt x="526" y="601"/>
                  </a:lnTo>
                  <a:lnTo>
                    <a:pt x="535" y="578"/>
                  </a:lnTo>
                  <a:lnTo>
                    <a:pt x="546" y="555"/>
                  </a:lnTo>
                  <a:lnTo>
                    <a:pt x="555" y="533"/>
                  </a:lnTo>
                  <a:lnTo>
                    <a:pt x="566" y="514"/>
                  </a:lnTo>
                  <a:lnTo>
                    <a:pt x="580" y="493"/>
                  </a:lnTo>
                  <a:lnTo>
                    <a:pt x="593" y="474"/>
                  </a:lnTo>
                  <a:lnTo>
                    <a:pt x="607" y="457"/>
                  </a:lnTo>
                  <a:lnTo>
                    <a:pt x="622" y="442"/>
                  </a:lnTo>
                  <a:lnTo>
                    <a:pt x="637" y="427"/>
                  </a:lnTo>
                  <a:lnTo>
                    <a:pt x="654" y="413"/>
                  </a:lnTo>
                  <a:lnTo>
                    <a:pt x="671" y="400"/>
                  </a:lnTo>
                  <a:lnTo>
                    <a:pt x="691" y="390"/>
                  </a:lnTo>
                  <a:lnTo>
                    <a:pt x="710" y="380"/>
                  </a:lnTo>
                  <a:lnTo>
                    <a:pt x="730" y="372"/>
                  </a:lnTo>
                  <a:lnTo>
                    <a:pt x="752" y="364"/>
                  </a:lnTo>
                  <a:lnTo>
                    <a:pt x="775" y="358"/>
                  </a:lnTo>
                  <a:lnTo>
                    <a:pt x="798" y="356"/>
                  </a:lnTo>
                  <a:lnTo>
                    <a:pt x="823" y="352"/>
                  </a:lnTo>
                  <a:lnTo>
                    <a:pt x="850" y="351"/>
                  </a:lnTo>
                  <a:lnTo>
                    <a:pt x="883" y="352"/>
                  </a:lnTo>
                  <a:lnTo>
                    <a:pt x="915" y="355"/>
                  </a:lnTo>
                  <a:lnTo>
                    <a:pt x="945" y="358"/>
                  </a:lnTo>
                  <a:lnTo>
                    <a:pt x="973" y="363"/>
                  </a:lnTo>
                  <a:lnTo>
                    <a:pt x="1001" y="368"/>
                  </a:lnTo>
                  <a:lnTo>
                    <a:pt x="1025" y="374"/>
                  </a:lnTo>
                  <a:lnTo>
                    <a:pt x="1047" y="381"/>
                  </a:lnTo>
                  <a:lnTo>
                    <a:pt x="1066" y="389"/>
                  </a:lnTo>
                  <a:lnTo>
                    <a:pt x="1320" y="341"/>
                  </a:lnTo>
                  <a:lnTo>
                    <a:pt x="1538" y="125"/>
                  </a:lnTo>
                  <a:lnTo>
                    <a:pt x="1490" y="108"/>
                  </a:lnTo>
                  <a:lnTo>
                    <a:pt x="1440" y="93"/>
                  </a:lnTo>
                  <a:lnTo>
                    <a:pt x="1393" y="78"/>
                  </a:lnTo>
                  <a:lnTo>
                    <a:pt x="1346" y="65"/>
                  </a:lnTo>
                  <a:lnTo>
                    <a:pt x="1300" y="54"/>
                  </a:lnTo>
                  <a:lnTo>
                    <a:pt x="1255" y="43"/>
                  </a:lnTo>
                  <a:lnTo>
                    <a:pt x="1211" y="34"/>
                  </a:lnTo>
                  <a:lnTo>
                    <a:pt x="1169" y="26"/>
                  </a:lnTo>
                  <a:lnTo>
                    <a:pt x="1129" y="19"/>
                  </a:lnTo>
                  <a:lnTo>
                    <a:pt x="1090" y="13"/>
                  </a:lnTo>
                  <a:lnTo>
                    <a:pt x="1053" y="10"/>
                  </a:lnTo>
                  <a:lnTo>
                    <a:pt x="1018" y="5"/>
                  </a:lnTo>
                  <a:lnTo>
                    <a:pt x="957" y="1"/>
                  </a:lnTo>
                  <a:lnTo>
                    <a:pt x="908" y="0"/>
                  </a:lnTo>
                  <a:lnTo>
                    <a:pt x="851" y="1"/>
                  </a:lnTo>
                  <a:lnTo>
                    <a:pt x="797" y="4"/>
                  </a:lnTo>
                  <a:lnTo>
                    <a:pt x="745" y="10"/>
                  </a:lnTo>
                  <a:lnTo>
                    <a:pt x="694" y="17"/>
                  </a:lnTo>
                  <a:lnTo>
                    <a:pt x="646" y="26"/>
                  </a:lnTo>
                  <a:lnTo>
                    <a:pt x="599" y="40"/>
                  </a:lnTo>
                  <a:lnTo>
                    <a:pt x="554" y="54"/>
                  </a:lnTo>
                  <a:lnTo>
                    <a:pt x="509" y="70"/>
                  </a:lnTo>
                  <a:lnTo>
                    <a:pt x="467" y="88"/>
                  </a:lnTo>
                  <a:lnTo>
                    <a:pt x="429" y="108"/>
                  </a:lnTo>
                  <a:lnTo>
                    <a:pt x="390" y="131"/>
                  </a:lnTo>
                  <a:lnTo>
                    <a:pt x="354" y="156"/>
                  </a:lnTo>
                  <a:lnTo>
                    <a:pt x="320" y="182"/>
                  </a:lnTo>
                  <a:lnTo>
                    <a:pt x="286" y="209"/>
                  </a:lnTo>
                  <a:lnTo>
                    <a:pt x="255" y="239"/>
                  </a:lnTo>
                  <a:lnTo>
                    <a:pt x="226" y="270"/>
                  </a:lnTo>
                  <a:lnTo>
                    <a:pt x="198" y="305"/>
                  </a:lnTo>
                  <a:lnTo>
                    <a:pt x="173" y="340"/>
                  </a:lnTo>
                  <a:lnTo>
                    <a:pt x="150" y="378"/>
                  </a:lnTo>
                  <a:lnTo>
                    <a:pt x="127" y="416"/>
                  </a:lnTo>
                  <a:lnTo>
                    <a:pt x="106" y="455"/>
                  </a:lnTo>
                  <a:lnTo>
                    <a:pt x="88" y="498"/>
                  </a:lnTo>
                  <a:lnTo>
                    <a:pt x="70" y="541"/>
                  </a:lnTo>
                  <a:lnTo>
                    <a:pt x="57" y="585"/>
                  </a:lnTo>
                  <a:lnTo>
                    <a:pt x="44" y="631"/>
                  </a:lnTo>
                  <a:lnTo>
                    <a:pt x="32" y="681"/>
                  </a:lnTo>
                  <a:lnTo>
                    <a:pt x="22" y="729"/>
                  </a:lnTo>
                  <a:lnTo>
                    <a:pt x="13" y="780"/>
                  </a:lnTo>
                  <a:lnTo>
                    <a:pt x="7" y="831"/>
                  </a:lnTo>
                  <a:lnTo>
                    <a:pt x="4" y="884"/>
                  </a:lnTo>
                  <a:lnTo>
                    <a:pt x="0" y="939"/>
                  </a:lnTo>
                  <a:lnTo>
                    <a:pt x="0" y="994"/>
                  </a:lnTo>
                  <a:lnTo>
                    <a:pt x="0" y="1038"/>
                  </a:lnTo>
                  <a:lnTo>
                    <a:pt x="1" y="1081"/>
                  </a:lnTo>
                  <a:lnTo>
                    <a:pt x="5" y="1122"/>
                  </a:lnTo>
                  <a:lnTo>
                    <a:pt x="7" y="1165"/>
                  </a:lnTo>
                  <a:lnTo>
                    <a:pt x="12" y="1204"/>
                  </a:lnTo>
                  <a:lnTo>
                    <a:pt x="19" y="1245"/>
                  </a:lnTo>
                  <a:lnTo>
                    <a:pt x="24" y="1284"/>
                  </a:lnTo>
                  <a:lnTo>
                    <a:pt x="34" y="1321"/>
                  </a:lnTo>
                  <a:lnTo>
                    <a:pt x="44" y="1359"/>
                  </a:lnTo>
                  <a:lnTo>
                    <a:pt x="53" y="1394"/>
                  </a:lnTo>
                  <a:lnTo>
                    <a:pt x="65" y="1430"/>
                  </a:lnTo>
                  <a:lnTo>
                    <a:pt x="80" y="1464"/>
                  </a:lnTo>
                  <a:lnTo>
                    <a:pt x="93" y="1496"/>
                  </a:lnTo>
                  <a:lnTo>
                    <a:pt x="110" y="1528"/>
                  </a:lnTo>
                  <a:lnTo>
                    <a:pt x="127" y="1558"/>
                  </a:lnTo>
                  <a:lnTo>
                    <a:pt x="145" y="1588"/>
                  </a:lnTo>
                  <a:lnTo>
                    <a:pt x="165" y="1616"/>
                  </a:lnTo>
                  <a:lnTo>
                    <a:pt x="187" y="1641"/>
                  </a:lnTo>
                  <a:lnTo>
                    <a:pt x="210" y="1668"/>
                  </a:lnTo>
                  <a:lnTo>
                    <a:pt x="236" y="1691"/>
                  </a:lnTo>
                  <a:lnTo>
                    <a:pt x="262" y="1711"/>
                  </a:lnTo>
                  <a:lnTo>
                    <a:pt x="290" y="1732"/>
                  </a:lnTo>
                  <a:lnTo>
                    <a:pt x="320" y="1751"/>
                  </a:lnTo>
                  <a:lnTo>
                    <a:pt x="351" y="1768"/>
                  </a:lnTo>
                  <a:lnTo>
                    <a:pt x="384" y="1784"/>
                  </a:lnTo>
                  <a:lnTo>
                    <a:pt x="419" y="1797"/>
                  </a:lnTo>
                  <a:lnTo>
                    <a:pt x="454" y="1808"/>
                  </a:lnTo>
                  <a:lnTo>
                    <a:pt x="494" y="1816"/>
                  </a:lnTo>
                  <a:lnTo>
                    <a:pt x="534" y="1824"/>
                  </a:lnTo>
                  <a:lnTo>
                    <a:pt x="575" y="1830"/>
                  </a:lnTo>
                  <a:lnTo>
                    <a:pt x="618" y="1832"/>
                  </a:lnTo>
                  <a:lnTo>
                    <a:pt x="664" y="1834"/>
                  </a:lnTo>
                  <a:lnTo>
                    <a:pt x="818" y="1660"/>
                  </a:lnTo>
                  <a:lnTo>
                    <a:pt x="784" y="14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7" name="Freeform 31">
              <a:extLst>
                <a:ext uri="{FF2B5EF4-FFF2-40B4-BE49-F238E27FC236}">
                  <a16:creationId xmlns:a16="http://schemas.microsoft.com/office/drawing/2014/main" id="{6388B9EA-E4FA-5248-A727-ECF63533DC55}"/>
                </a:ext>
              </a:extLst>
            </p:cNvPr>
            <p:cNvSpPr>
              <a:spLocks/>
            </p:cNvSpPr>
            <p:nvPr userDrawn="1"/>
          </p:nvSpPr>
          <p:spPr bwMode="auto">
            <a:xfrm>
              <a:off x="39822438" y="1751013"/>
              <a:ext cx="217488" cy="527050"/>
            </a:xfrm>
            <a:custGeom>
              <a:avLst/>
              <a:gdLst>
                <a:gd name="T0" fmla="*/ 0 w 956"/>
                <a:gd name="T1" fmla="*/ 1757 h 2325"/>
                <a:gd name="T2" fmla="*/ 1 w 956"/>
                <a:gd name="T3" fmla="*/ 1864 h 2325"/>
                <a:gd name="T4" fmla="*/ 11 w 956"/>
                <a:gd name="T5" fmla="*/ 1967 h 2325"/>
                <a:gd name="T6" fmla="*/ 22 w 956"/>
                <a:gd name="T7" fmla="*/ 2016 h 2325"/>
                <a:gd name="T8" fmla="*/ 34 w 956"/>
                <a:gd name="T9" fmla="*/ 2063 h 2325"/>
                <a:gd name="T10" fmla="*/ 52 w 956"/>
                <a:gd name="T11" fmla="*/ 2108 h 2325"/>
                <a:gd name="T12" fmla="*/ 75 w 956"/>
                <a:gd name="T13" fmla="*/ 2150 h 2325"/>
                <a:gd name="T14" fmla="*/ 103 w 956"/>
                <a:gd name="T15" fmla="*/ 2187 h 2325"/>
                <a:gd name="T16" fmla="*/ 139 w 956"/>
                <a:gd name="T17" fmla="*/ 2221 h 2325"/>
                <a:gd name="T18" fmla="*/ 181 w 956"/>
                <a:gd name="T19" fmla="*/ 2251 h 2325"/>
                <a:gd name="T20" fmla="*/ 231 w 956"/>
                <a:gd name="T21" fmla="*/ 2278 h 2325"/>
                <a:gd name="T22" fmla="*/ 289 w 956"/>
                <a:gd name="T23" fmla="*/ 2297 h 2325"/>
                <a:gd name="T24" fmla="*/ 356 w 956"/>
                <a:gd name="T25" fmla="*/ 2314 h 2325"/>
                <a:gd name="T26" fmla="*/ 432 w 956"/>
                <a:gd name="T27" fmla="*/ 2322 h 2325"/>
                <a:gd name="T28" fmla="*/ 520 w 956"/>
                <a:gd name="T29" fmla="*/ 2325 h 2325"/>
                <a:gd name="T30" fmla="*/ 577 w 956"/>
                <a:gd name="T31" fmla="*/ 2324 h 2325"/>
                <a:gd name="T32" fmla="*/ 638 w 956"/>
                <a:gd name="T33" fmla="*/ 2318 h 2325"/>
                <a:gd name="T34" fmla="*/ 697 w 956"/>
                <a:gd name="T35" fmla="*/ 2308 h 2325"/>
                <a:gd name="T36" fmla="*/ 756 w 956"/>
                <a:gd name="T37" fmla="*/ 2295 h 2325"/>
                <a:gd name="T38" fmla="*/ 811 w 956"/>
                <a:gd name="T39" fmla="*/ 2279 h 2325"/>
                <a:gd name="T40" fmla="*/ 866 w 956"/>
                <a:gd name="T41" fmla="*/ 2260 h 2325"/>
                <a:gd name="T42" fmla="*/ 914 w 956"/>
                <a:gd name="T43" fmla="*/ 2239 h 2325"/>
                <a:gd name="T44" fmla="*/ 956 w 956"/>
                <a:gd name="T45" fmla="*/ 2216 h 2325"/>
                <a:gd name="T46" fmla="*/ 825 w 956"/>
                <a:gd name="T47" fmla="*/ 1908 h 2325"/>
                <a:gd name="T48" fmla="*/ 770 w 956"/>
                <a:gd name="T49" fmla="*/ 1928 h 2325"/>
                <a:gd name="T50" fmla="*/ 717 w 956"/>
                <a:gd name="T51" fmla="*/ 1942 h 2325"/>
                <a:gd name="T52" fmla="*/ 667 w 956"/>
                <a:gd name="T53" fmla="*/ 1952 h 2325"/>
                <a:gd name="T54" fmla="*/ 621 w 956"/>
                <a:gd name="T55" fmla="*/ 1952 h 2325"/>
                <a:gd name="T56" fmla="*/ 581 w 956"/>
                <a:gd name="T57" fmla="*/ 1943 h 2325"/>
                <a:gd name="T58" fmla="*/ 549 w 956"/>
                <a:gd name="T59" fmla="*/ 1930 h 2325"/>
                <a:gd name="T60" fmla="*/ 523 w 956"/>
                <a:gd name="T61" fmla="*/ 1905 h 2325"/>
                <a:gd name="T62" fmla="*/ 502 w 956"/>
                <a:gd name="T63" fmla="*/ 1873 h 2325"/>
                <a:gd name="T64" fmla="*/ 489 w 956"/>
                <a:gd name="T65" fmla="*/ 1834 h 2325"/>
                <a:gd name="T66" fmla="*/ 479 w 956"/>
                <a:gd name="T67" fmla="*/ 1783 h 2325"/>
                <a:gd name="T68" fmla="*/ 476 w 956"/>
                <a:gd name="T69" fmla="*/ 1723 h 2325"/>
                <a:gd name="T70" fmla="*/ 476 w 956"/>
                <a:gd name="T71"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6" h="2325">
                  <a:moveTo>
                    <a:pt x="0" y="0"/>
                  </a:moveTo>
                  <a:lnTo>
                    <a:pt x="0" y="1757"/>
                  </a:lnTo>
                  <a:lnTo>
                    <a:pt x="0" y="1811"/>
                  </a:lnTo>
                  <a:lnTo>
                    <a:pt x="1" y="1864"/>
                  </a:lnTo>
                  <a:lnTo>
                    <a:pt x="5" y="1917"/>
                  </a:lnTo>
                  <a:lnTo>
                    <a:pt x="11" y="1967"/>
                  </a:lnTo>
                  <a:lnTo>
                    <a:pt x="16" y="1992"/>
                  </a:lnTo>
                  <a:lnTo>
                    <a:pt x="22" y="2016"/>
                  </a:lnTo>
                  <a:lnTo>
                    <a:pt x="27" y="2040"/>
                  </a:lnTo>
                  <a:lnTo>
                    <a:pt x="34" y="2063"/>
                  </a:lnTo>
                  <a:lnTo>
                    <a:pt x="42" y="2086"/>
                  </a:lnTo>
                  <a:lnTo>
                    <a:pt x="52" y="2108"/>
                  </a:lnTo>
                  <a:lnTo>
                    <a:pt x="63" y="2129"/>
                  </a:lnTo>
                  <a:lnTo>
                    <a:pt x="75" y="2150"/>
                  </a:lnTo>
                  <a:lnTo>
                    <a:pt x="88" y="2168"/>
                  </a:lnTo>
                  <a:lnTo>
                    <a:pt x="103" y="2187"/>
                  </a:lnTo>
                  <a:lnTo>
                    <a:pt x="121" y="2204"/>
                  </a:lnTo>
                  <a:lnTo>
                    <a:pt x="139" y="2221"/>
                  </a:lnTo>
                  <a:lnTo>
                    <a:pt x="159" y="2237"/>
                  </a:lnTo>
                  <a:lnTo>
                    <a:pt x="181" y="2251"/>
                  </a:lnTo>
                  <a:lnTo>
                    <a:pt x="205" y="2264"/>
                  </a:lnTo>
                  <a:lnTo>
                    <a:pt x="231" y="2278"/>
                  </a:lnTo>
                  <a:lnTo>
                    <a:pt x="258" y="2287"/>
                  </a:lnTo>
                  <a:lnTo>
                    <a:pt x="289" y="2297"/>
                  </a:lnTo>
                  <a:lnTo>
                    <a:pt x="321" y="2307"/>
                  </a:lnTo>
                  <a:lnTo>
                    <a:pt x="356" y="2314"/>
                  </a:lnTo>
                  <a:lnTo>
                    <a:pt x="394" y="2318"/>
                  </a:lnTo>
                  <a:lnTo>
                    <a:pt x="432" y="2322"/>
                  </a:lnTo>
                  <a:lnTo>
                    <a:pt x="476" y="2325"/>
                  </a:lnTo>
                  <a:lnTo>
                    <a:pt x="520" y="2325"/>
                  </a:lnTo>
                  <a:lnTo>
                    <a:pt x="549" y="2325"/>
                  </a:lnTo>
                  <a:lnTo>
                    <a:pt x="577" y="2324"/>
                  </a:lnTo>
                  <a:lnTo>
                    <a:pt x="607" y="2320"/>
                  </a:lnTo>
                  <a:lnTo>
                    <a:pt x="638" y="2318"/>
                  </a:lnTo>
                  <a:lnTo>
                    <a:pt x="667" y="2314"/>
                  </a:lnTo>
                  <a:lnTo>
                    <a:pt x="697" y="2308"/>
                  </a:lnTo>
                  <a:lnTo>
                    <a:pt x="727" y="2302"/>
                  </a:lnTo>
                  <a:lnTo>
                    <a:pt x="756" y="2295"/>
                  </a:lnTo>
                  <a:lnTo>
                    <a:pt x="785" y="2287"/>
                  </a:lnTo>
                  <a:lnTo>
                    <a:pt x="811" y="2279"/>
                  </a:lnTo>
                  <a:lnTo>
                    <a:pt x="839" y="2270"/>
                  </a:lnTo>
                  <a:lnTo>
                    <a:pt x="866" y="2260"/>
                  </a:lnTo>
                  <a:lnTo>
                    <a:pt x="890" y="2250"/>
                  </a:lnTo>
                  <a:lnTo>
                    <a:pt x="914" y="2239"/>
                  </a:lnTo>
                  <a:lnTo>
                    <a:pt x="936" y="2228"/>
                  </a:lnTo>
                  <a:lnTo>
                    <a:pt x="956" y="2216"/>
                  </a:lnTo>
                  <a:lnTo>
                    <a:pt x="852" y="1899"/>
                  </a:lnTo>
                  <a:lnTo>
                    <a:pt x="825" y="1908"/>
                  </a:lnTo>
                  <a:lnTo>
                    <a:pt x="796" y="1919"/>
                  </a:lnTo>
                  <a:lnTo>
                    <a:pt x="770" y="1928"/>
                  </a:lnTo>
                  <a:lnTo>
                    <a:pt x="743" y="1937"/>
                  </a:lnTo>
                  <a:lnTo>
                    <a:pt x="717" y="1942"/>
                  </a:lnTo>
                  <a:lnTo>
                    <a:pt x="692" y="1948"/>
                  </a:lnTo>
                  <a:lnTo>
                    <a:pt x="667" y="1952"/>
                  </a:lnTo>
                  <a:lnTo>
                    <a:pt x="644" y="1953"/>
                  </a:lnTo>
                  <a:lnTo>
                    <a:pt x="621" y="1952"/>
                  </a:lnTo>
                  <a:lnTo>
                    <a:pt x="600" y="1948"/>
                  </a:lnTo>
                  <a:lnTo>
                    <a:pt x="581" y="1943"/>
                  </a:lnTo>
                  <a:lnTo>
                    <a:pt x="564" y="1937"/>
                  </a:lnTo>
                  <a:lnTo>
                    <a:pt x="549" y="1930"/>
                  </a:lnTo>
                  <a:lnTo>
                    <a:pt x="535" y="1918"/>
                  </a:lnTo>
                  <a:lnTo>
                    <a:pt x="523" y="1905"/>
                  </a:lnTo>
                  <a:lnTo>
                    <a:pt x="512" y="1890"/>
                  </a:lnTo>
                  <a:lnTo>
                    <a:pt x="502" y="1873"/>
                  </a:lnTo>
                  <a:lnTo>
                    <a:pt x="495" y="1855"/>
                  </a:lnTo>
                  <a:lnTo>
                    <a:pt x="489" y="1834"/>
                  </a:lnTo>
                  <a:lnTo>
                    <a:pt x="484" y="1809"/>
                  </a:lnTo>
                  <a:lnTo>
                    <a:pt x="479" y="1783"/>
                  </a:lnTo>
                  <a:lnTo>
                    <a:pt x="478" y="1754"/>
                  </a:lnTo>
                  <a:lnTo>
                    <a:pt x="476" y="1723"/>
                  </a:lnTo>
                  <a:lnTo>
                    <a:pt x="476" y="1689"/>
                  </a:lnTo>
                  <a:lnTo>
                    <a:pt x="47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8" name="Freeform 32">
              <a:extLst>
                <a:ext uri="{FF2B5EF4-FFF2-40B4-BE49-F238E27FC236}">
                  <a16:creationId xmlns:a16="http://schemas.microsoft.com/office/drawing/2014/main" id="{0D658B5A-F725-9F45-B5BA-975B6A38631C}"/>
                </a:ext>
              </a:extLst>
            </p:cNvPr>
            <p:cNvSpPr>
              <a:spLocks/>
            </p:cNvSpPr>
            <p:nvPr userDrawn="1"/>
          </p:nvSpPr>
          <p:spPr bwMode="auto">
            <a:xfrm>
              <a:off x="40387588" y="1749426"/>
              <a:ext cx="331788" cy="517525"/>
            </a:xfrm>
            <a:custGeom>
              <a:avLst/>
              <a:gdLst>
                <a:gd name="T0" fmla="*/ 476 w 1462"/>
                <a:gd name="T1" fmla="*/ 1156 h 2276"/>
                <a:gd name="T2" fmla="*/ 482 w 1462"/>
                <a:gd name="T3" fmla="*/ 1097 h 2276"/>
                <a:gd name="T4" fmla="*/ 497 w 1462"/>
                <a:gd name="T5" fmla="*/ 1041 h 2276"/>
                <a:gd name="T6" fmla="*/ 522 w 1462"/>
                <a:gd name="T7" fmla="*/ 991 h 2276"/>
                <a:gd name="T8" fmla="*/ 557 w 1462"/>
                <a:gd name="T9" fmla="*/ 946 h 2276"/>
                <a:gd name="T10" fmla="*/ 598 w 1462"/>
                <a:gd name="T11" fmla="*/ 909 h 2276"/>
                <a:gd name="T12" fmla="*/ 623 w 1462"/>
                <a:gd name="T13" fmla="*/ 893 h 2276"/>
                <a:gd name="T14" fmla="*/ 648 w 1462"/>
                <a:gd name="T15" fmla="*/ 880 h 2276"/>
                <a:gd name="T16" fmla="*/ 676 w 1462"/>
                <a:gd name="T17" fmla="*/ 870 h 2276"/>
                <a:gd name="T18" fmla="*/ 704 w 1462"/>
                <a:gd name="T19" fmla="*/ 862 h 2276"/>
                <a:gd name="T20" fmla="*/ 734 w 1462"/>
                <a:gd name="T21" fmla="*/ 857 h 2276"/>
                <a:gd name="T22" fmla="*/ 768 w 1462"/>
                <a:gd name="T23" fmla="*/ 856 h 2276"/>
                <a:gd name="T24" fmla="*/ 799 w 1462"/>
                <a:gd name="T25" fmla="*/ 857 h 2276"/>
                <a:gd name="T26" fmla="*/ 828 w 1462"/>
                <a:gd name="T27" fmla="*/ 862 h 2276"/>
                <a:gd name="T28" fmla="*/ 856 w 1462"/>
                <a:gd name="T29" fmla="*/ 869 h 2276"/>
                <a:gd name="T30" fmla="*/ 879 w 1462"/>
                <a:gd name="T31" fmla="*/ 880 h 2276"/>
                <a:gd name="T32" fmla="*/ 898 w 1462"/>
                <a:gd name="T33" fmla="*/ 893 h 2276"/>
                <a:gd name="T34" fmla="*/ 915 w 1462"/>
                <a:gd name="T35" fmla="*/ 907 h 2276"/>
                <a:gd name="T36" fmla="*/ 932 w 1462"/>
                <a:gd name="T37" fmla="*/ 926 h 2276"/>
                <a:gd name="T38" fmla="*/ 944 w 1462"/>
                <a:gd name="T39" fmla="*/ 946 h 2276"/>
                <a:gd name="T40" fmla="*/ 965 w 1462"/>
                <a:gd name="T41" fmla="*/ 992 h 2276"/>
                <a:gd name="T42" fmla="*/ 978 w 1462"/>
                <a:gd name="T43" fmla="*/ 1045 h 2276"/>
                <a:gd name="T44" fmla="*/ 985 w 1462"/>
                <a:gd name="T45" fmla="*/ 1105 h 2276"/>
                <a:gd name="T46" fmla="*/ 986 w 1462"/>
                <a:gd name="T47" fmla="*/ 1171 h 2276"/>
                <a:gd name="T48" fmla="*/ 1462 w 1462"/>
                <a:gd name="T49" fmla="*/ 2276 h 2276"/>
                <a:gd name="T50" fmla="*/ 1462 w 1462"/>
                <a:gd name="T51" fmla="*/ 1061 h 2276"/>
                <a:gd name="T52" fmla="*/ 1457 w 1462"/>
                <a:gd name="T53" fmla="*/ 989 h 2276"/>
                <a:gd name="T54" fmla="*/ 1449 w 1462"/>
                <a:gd name="T55" fmla="*/ 923 h 2276"/>
                <a:gd name="T56" fmla="*/ 1434 w 1462"/>
                <a:gd name="T57" fmla="*/ 860 h 2276"/>
                <a:gd name="T58" fmla="*/ 1417 w 1462"/>
                <a:gd name="T59" fmla="*/ 804 h 2276"/>
                <a:gd name="T60" fmla="*/ 1394 w 1462"/>
                <a:gd name="T61" fmla="*/ 751 h 2276"/>
                <a:gd name="T62" fmla="*/ 1369 w 1462"/>
                <a:gd name="T63" fmla="*/ 703 h 2276"/>
                <a:gd name="T64" fmla="*/ 1338 w 1462"/>
                <a:gd name="T65" fmla="*/ 660 h 2276"/>
                <a:gd name="T66" fmla="*/ 1303 w 1462"/>
                <a:gd name="T67" fmla="*/ 623 h 2276"/>
                <a:gd name="T68" fmla="*/ 1263 w 1462"/>
                <a:gd name="T69" fmla="*/ 590 h 2276"/>
                <a:gd name="T70" fmla="*/ 1219 w 1462"/>
                <a:gd name="T71" fmla="*/ 561 h 2276"/>
                <a:gd name="T72" fmla="*/ 1171 w 1462"/>
                <a:gd name="T73" fmla="*/ 537 h 2276"/>
                <a:gd name="T74" fmla="*/ 1120 w 1462"/>
                <a:gd name="T75" fmla="*/ 518 h 2276"/>
                <a:gd name="T76" fmla="*/ 1064 w 1462"/>
                <a:gd name="T77" fmla="*/ 503 h 2276"/>
                <a:gd name="T78" fmla="*/ 1005 w 1462"/>
                <a:gd name="T79" fmla="*/ 494 h 2276"/>
                <a:gd name="T80" fmla="*/ 940 w 1462"/>
                <a:gd name="T81" fmla="*/ 490 h 2276"/>
                <a:gd name="T82" fmla="*/ 877 w 1462"/>
                <a:gd name="T83" fmla="*/ 490 h 2276"/>
                <a:gd name="T84" fmla="*/ 815 w 1462"/>
                <a:gd name="T85" fmla="*/ 495 h 2276"/>
                <a:gd name="T86" fmla="*/ 755 w 1462"/>
                <a:gd name="T87" fmla="*/ 507 h 2276"/>
                <a:gd name="T88" fmla="*/ 698 w 1462"/>
                <a:gd name="T89" fmla="*/ 524 h 2276"/>
                <a:gd name="T90" fmla="*/ 642 w 1462"/>
                <a:gd name="T91" fmla="*/ 547 h 2276"/>
                <a:gd name="T92" fmla="*/ 590 w 1462"/>
                <a:gd name="T93" fmla="*/ 574 h 2276"/>
                <a:gd name="T94" fmla="*/ 542 w 1462"/>
                <a:gd name="T95" fmla="*/ 607 h 2276"/>
                <a:gd name="T96" fmla="*/ 497 w 1462"/>
                <a:gd name="T97" fmla="*/ 646 h 2276"/>
                <a:gd name="T98" fmla="*/ 476 w 1462"/>
                <a:gd name="T99" fmla="*/ 0 h 2276"/>
                <a:gd name="T100" fmla="*/ 0 w 1462"/>
                <a:gd name="T101" fmla="*/ 2276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62" h="2276">
                  <a:moveTo>
                    <a:pt x="476" y="2276"/>
                  </a:moveTo>
                  <a:lnTo>
                    <a:pt x="476" y="1156"/>
                  </a:lnTo>
                  <a:lnTo>
                    <a:pt x="477" y="1127"/>
                  </a:lnTo>
                  <a:lnTo>
                    <a:pt x="482" y="1097"/>
                  </a:lnTo>
                  <a:lnTo>
                    <a:pt x="488" y="1069"/>
                  </a:lnTo>
                  <a:lnTo>
                    <a:pt x="497" y="1041"/>
                  </a:lnTo>
                  <a:lnTo>
                    <a:pt x="508" y="1015"/>
                  </a:lnTo>
                  <a:lnTo>
                    <a:pt x="522" y="991"/>
                  </a:lnTo>
                  <a:lnTo>
                    <a:pt x="537" y="968"/>
                  </a:lnTo>
                  <a:lnTo>
                    <a:pt x="557" y="946"/>
                  </a:lnTo>
                  <a:lnTo>
                    <a:pt x="576" y="926"/>
                  </a:lnTo>
                  <a:lnTo>
                    <a:pt x="598" y="909"/>
                  </a:lnTo>
                  <a:lnTo>
                    <a:pt x="610" y="900"/>
                  </a:lnTo>
                  <a:lnTo>
                    <a:pt x="623" y="893"/>
                  </a:lnTo>
                  <a:lnTo>
                    <a:pt x="635" y="886"/>
                  </a:lnTo>
                  <a:lnTo>
                    <a:pt x="648" y="880"/>
                  </a:lnTo>
                  <a:lnTo>
                    <a:pt x="662" y="875"/>
                  </a:lnTo>
                  <a:lnTo>
                    <a:pt x="676" y="870"/>
                  </a:lnTo>
                  <a:lnTo>
                    <a:pt x="691" y="865"/>
                  </a:lnTo>
                  <a:lnTo>
                    <a:pt x="704" y="862"/>
                  </a:lnTo>
                  <a:lnTo>
                    <a:pt x="721" y="858"/>
                  </a:lnTo>
                  <a:lnTo>
                    <a:pt x="734" y="857"/>
                  </a:lnTo>
                  <a:lnTo>
                    <a:pt x="751" y="856"/>
                  </a:lnTo>
                  <a:lnTo>
                    <a:pt x="768" y="856"/>
                  </a:lnTo>
                  <a:lnTo>
                    <a:pt x="784" y="856"/>
                  </a:lnTo>
                  <a:lnTo>
                    <a:pt x="799" y="857"/>
                  </a:lnTo>
                  <a:lnTo>
                    <a:pt x="815" y="858"/>
                  </a:lnTo>
                  <a:lnTo>
                    <a:pt x="828" y="862"/>
                  </a:lnTo>
                  <a:lnTo>
                    <a:pt x="843" y="865"/>
                  </a:lnTo>
                  <a:lnTo>
                    <a:pt x="856" y="869"/>
                  </a:lnTo>
                  <a:lnTo>
                    <a:pt x="867" y="875"/>
                  </a:lnTo>
                  <a:lnTo>
                    <a:pt x="879" y="880"/>
                  </a:lnTo>
                  <a:lnTo>
                    <a:pt x="889" y="886"/>
                  </a:lnTo>
                  <a:lnTo>
                    <a:pt x="898" y="893"/>
                  </a:lnTo>
                  <a:lnTo>
                    <a:pt x="907" y="900"/>
                  </a:lnTo>
                  <a:lnTo>
                    <a:pt x="915" y="907"/>
                  </a:lnTo>
                  <a:lnTo>
                    <a:pt x="925" y="916"/>
                  </a:lnTo>
                  <a:lnTo>
                    <a:pt x="932" y="926"/>
                  </a:lnTo>
                  <a:lnTo>
                    <a:pt x="939" y="936"/>
                  </a:lnTo>
                  <a:lnTo>
                    <a:pt x="944" y="946"/>
                  </a:lnTo>
                  <a:lnTo>
                    <a:pt x="956" y="968"/>
                  </a:lnTo>
                  <a:lnTo>
                    <a:pt x="965" y="992"/>
                  </a:lnTo>
                  <a:lnTo>
                    <a:pt x="972" y="1017"/>
                  </a:lnTo>
                  <a:lnTo>
                    <a:pt x="978" y="1045"/>
                  </a:lnTo>
                  <a:lnTo>
                    <a:pt x="982" y="1075"/>
                  </a:lnTo>
                  <a:lnTo>
                    <a:pt x="985" y="1105"/>
                  </a:lnTo>
                  <a:lnTo>
                    <a:pt x="986" y="1137"/>
                  </a:lnTo>
                  <a:lnTo>
                    <a:pt x="986" y="1171"/>
                  </a:lnTo>
                  <a:lnTo>
                    <a:pt x="986" y="2276"/>
                  </a:lnTo>
                  <a:lnTo>
                    <a:pt x="1462" y="2276"/>
                  </a:lnTo>
                  <a:lnTo>
                    <a:pt x="1462" y="1098"/>
                  </a:lnTo>
                  <a:lnTo>
                    <a:pt x="1462" y="1061"/>
                  </a:lnTo>
                  <a:lnTo>
                    <a:pt x="1461" y="1026"/>
                  </a:lnTo>
                  <a:lnTo>
                    <a:pt x="1457" y="989"/>
                  </a:lnTo>
                  <a:lnTo>
                    <a:pt x="1453" y="955"/>
                  </a:lnTo>
                  <a:lnTo>
                    <a:pt x="1449" y="923"/>
                  </a:lnTo>
                  <a:lnTo>
                    <a:pt x="1442" y="892"/>
                  </a:lnTo>
                  <a:lnTo>
                    <a:pt x="1434" y="860"/>
                  </a:lnTo>
                  <a:lnTo>
                    <a:pt x="1426" y="831"/>
                  </a:lnTo>
                  <a:lnTo>
                    <a:pt x="1417" y="804"/>
                  </a:lnTo>
                  <a:lnTo>
                    <a:pt x="1406" y="777"/>
                  </a:lnTo>
                  <a:lnTo>
                    <a:pt x="1394" y="751"/>
                  </a:lnTo>
                  <a:lnTo>
                    <a:pt x="1381" y="726"/>
                  </a:lnTo>
                  <a:lnTo>
                    <a:pt x="1369" y="703"/>
                  </a:lnTo>
                  <a:lnTo>
                    <a:pt x="1353" y="682"/>
                  </a:lnTo>
                  <a:lnTo>
                    <a:pt x="1338" y="660"/>
                  </a:lnTo>
                  <a:lnTo>
                    <a:pt x="1320" y="642"/>
                  </a:lnTo>
                  <a:lnTo>
                    <a:pt x="1303" y="623"/>
                  </a:lnTo>
                  <a:lnTo>
                    <a:pt x="1282" y="606"/>
                  </a:lnTo>
                  <a:lnTo>
                    <a:pt x="1263" y="590"/>
                  </a:lnTo>
                  <a:lnTo>
                    <a:pt x="1241" y="574"/>
                  </a:lnTo>
                  <a:lnTo>
                    <a:pt x="1219" y="561"/>
                  </a:lnTo>
                  <a:lnTo>
                    <a:pt x="1196" y="548"/>
                  </a:lnTo>
                  <a:lnTo>
                    <a:pt x="1171" y="537"/>
                  </a:lnTo>
                  <a:lnTo>
                    <a:pt x="1146" y="526"/>
                  </a:lnTo>
                  <a:lnTo>
                    <a:pt x="1120" y="518"/>
                  </a:lnTo>
                  <a:lnTo>
                    <a:pt x="1093" y="510"/>
                  </a:lnTo>
                  <a:lnTo>
                    <a:pt x="1064" y="503"/>
                  </a:lnTo>
                  <a:lnTo>
                    <a:pt x="1035" y="498"/>
                  </a:lnTo>
                  <a:lnTo>
                    <a:pt x="1005" y="494"/>
                  </a:lnTo>
                  <a:lnTo>
                    <a:pt x="973" y="491"/>
                  </a:lnTo>
                  <a:lnTo>
                    <a:pt x="940" y="490"/>
                  </a:lnTo>
                  <a:lnTo>
                    <a:pt x="907" y="490"/>
                  </a:lnTo>
                  <a:lnTo>
                    <a:pt x="877" y="490"/>
                  </a:lnTo>
                  <a:lnTo>
                    <a:pt x="845" y="492"/>
                  </a:lnTo>
                  <a:lnTo>
                    <a:pt x="815" y="495"/>
                  </a:lnTo>
                  <a:lnTo>
                    <a:pt x="785" y="501"/>
                  </a:lnTo>
                  <a:lnTo>
                    <a:pt x="755" y="507"/>
                  </a:lnTo>
                  <a:lnTo>
                    <a:pt x="726" y="515"/>
                  </a:lnTo>
                  <a:lnTo>
                    <a:pt x="698" y="524"/>
                  </a:lnTo>
                  <a:lnTo>
                    <a:pt x="670" y="533"/>
                  </a:lnTo>
                  <a:lnTo>
                    <a:pt x="642" y="547"/>
                  </a:lnTo>
                  <a:lnTo>
                    <a:pt x="617" y="560"/>
                  </a:lnTo>
                  <a:lnTo>
                    <a:pt x="590" y="574"/>
                  </a:lnTo>
                  <a:lnTo>
                    <a:pt x="566" y="590"/>
                  </a:lnTo>
                  <a:lnTo>
                    <a:pt x="542" y="607"/>
                  </a:lnTo>
                  <a:lnTo>
                    <a:pt x="519" y="626"/>
                  </a:lnTo>
                  <a:lnTo>
                    <a:pt x="497" y="646"/>
                  </a:lnTo>
                  <a:lnTo>
                    <a:pt x="476" y="667"/>
                  </a:lnTo>
                  <a:lnTo>
                    <a:pt x="476" y="0"/>
                  </a:lnTo>
                  <a:lnTo>
                    <a:pt x="0" y="0"/>
                  </a:lnTo>
                  <a:lnTo>
                    <a:pt x="0" y="2276"/>
                  </a:lnTo>
                  <a:lnTo>
                    <a:pt x="476" y="2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9" name="Freeform 33">
              <a:extLst>
                <a:ext uri="{FF2B5EF4-FFF2-40B4-BE49-F238E27FC236}">
                  <a16:creationId xmlns:a16="http://schemas.microsoft.com/office/drawing/2014/main" id="{1BD7B13B-B907-6047-B129-DDE1303C95DC}"/>
                </a:ext>
              </a:extLst>
            </p:cNvPr>
            <p:cNvSpPr>
              <a:spLocks/>
            </p:cNvSpPr>
            <p:nvPr userDrawn="1"/>
          </p:nvSpPr>
          <p:spPr bwMode="auto">
            <a:xfrm>
              <a:off x="40814625" y="1873251"/>
              <a:ext cx="107950" cy="393700"/>
            </a:xfrm>
            <a:custGeom>
              <a:avLst/>
              <a:gdLst>
                <a:gd name="T0" fmla="*/ 0 w 477"/>
                <a:gd name="T1" fmla="*/ 1735 h 1735"/>
                <a:gd name="T2" fmla="*/ 55 w 477"/>
                <a:gd name="T3" fmla="*/ 1735 h 1735"/>
                <a:gd name="T4" fmla="*/ 103 w 477"/>
                <a:gd name="T5" fmla="*/ 1735 h 1735"/>
                <a:gd name="T6" fmla="*/ 144 w 477"/>
                <a:gd name="T7" fmla="*/ 1735 h 1735"/>
                <a:gd name="T8" fmla="*/ 178 w 477"/>
                <a:gd name="T9" fmla="*/ 1735 h 1735"/>
                <a:gd name="T10" fmla="*/ 204 w 477"/>
                <a:gd name="T11" fmla="*/ 1735 h 1735"/>
                <a:gd name="T12" fmla="*/ 223 w 477"/>
                <a:gd name="T13" fmla="*/ 1735 h 1735"/>
                <a:gd name="T14" fmla="*/ 234 w 477"/>
                <a:gd name="T15" fmla="*/ 1735 h 1735"/>
                <a:gd name="T16" fmla="*/ 239 w 477"/>
                <a:gd name="T17" fmla="*/ 1735 h 1735"/>
                <a:gd name="T18" fmla="*/ 243 w 477"/>
                <a:gd name="T19" fmla="*/ 1735 h 1735"/>
                <a:gd name="T20" fmla="*/ 254 w 477"/>
                <a:gd name="T21" fmla="*/ 1735 h 1735"/>
                <a:gd name="T22" fmla="*/ 271 w 477"/>
                <a:gd name="T23" fmla="*/ 1735 h 1735"/>
                <a:gd name="T24" fmla="*/ 296 w 477"/>
                <a:gd name="T25" fmla="*/ 1735 h 1735"/>
                <a:gd name="T26" fmla="*/ 330 w 477"/>
                <a:gd name="T27" fmla="*/ 1735 h 1735"/>
                <a:gd name="T28" fmla="*/ 371 w 477"/>
                <a:gd name="T29" fmla="*/ 1735 h 1735"/>
                <a:gd name="T30" fmla="*/ 420 w 477"/>
                <a:gd name="T31" fmla="*/ 1735 h 1735"/>
                <a:gd name="T32" fmla="*/ 477 w 477"/>
                <a:gd name="T33" fmla="*/ 1735 h 1735"/>
                <a:gd name="T34" fmla="*/ 477 w 477"/>
                <a:gd name="T35" fmla="*/ 1535 h 1735"/>
                <a:gd name="T36" fmla="*/ 477 w 477"/>
                <a:gd name="T37" fmla="*/ 1360 h 1735"/>
                <a:gd name="T38" fmla="*/ 477 w 477"/>
                <a:gd name="T39" fmla="*/ 1210 h 1735"/>
                <a:gd name="T40" fmla="*/ 477 w 477"/>
                <a:gd name="T41" fmla="*/ 1087 h 1735"/>
                <a:gd name="T42" fmla="*/ 477 w 477"/>
                <a:gd name="T43" fmla="*/ 992 h 1735"/>
                <a:gd name="T44" fmla="*/ 477 w 477"/>
                <a:gd name="T45" fmla="*/ 923 h 1735"/>
                <a:gd name="T46" fmla="*/ 477 w 477"/>
                <a:gd name="T47" fmla="*/ 881 h 1735"/>
                <a:gd name="T48" fmla="*/ 477 w 477"/>
                <a:gd name="T49" fmla="*/ 867 h 1735"/>
                <a:gd name="T50" fmla="*/ 477 w 477"/>
                <a:gd name="T51" fmla="*/ 0 h 1735"/>
                <a:gd name="T52" fmla="*/ 239 w 477"/>
                <a:gd name="T53" fmla="*/ 223 h 1735"/>
                <a:gd name="T54" fmla="*/ 0 w 477"/>
                <a:gd name="T55" fmla="*/ 0 h 1735"/>
                <a:gd name="T56" fmla="*/ 0 w 477"/>
                <a:gd name="T57" fmla="*/ 867 h 1735"/>
                <a:gd name="T58" fmla="*/ 0 w 477"/>
                <a:gd name="T59" fmla="*/ 881 h 1735"/>
                <a:gd name="T60" fmla="*/ 0 w 477"/>
                <a:gd name="T61" fmla="*/ 923 h 1735"/>
                <a:gd name="T62" fmla="*/ 0 w 477"/>
                <a:gd name="T63" fmla="*/ 992 h 1735"/>
                <a:gd name="T64" fmla="*/ 0 w 477"/>
                <a:gd name="T65" fmla="*/ 1086 h 1735"/>
                <a:gd name="T66" fmla="*/ 0 w 477"/>
                <a:gd name="T67" fmla="*/ 1208 h 1735"/>
                <a:gd name="T68" fmla="*/ 0 w 477"/>
                <a:gd name="T69" fmla="*/ 1357 h 1735"/>
                <a:gd name="T70" fmla="*/ 0 w 477"/>
                <a:gd name="T71" fmla="*/ 1532 h 1735"/>
                <a:gd name="T72" fmla="*/ 0 w 477"/>
                <a:gd name="T73" fmla="*/ 1735 h 1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7" h="1735">
                  <a:moveTo>
                    <a:pt x="0" y="1735"/>
                  </a:moveTo>
                  <a:lnTo>
                    <a:pt x="55" y="1735"/>
                  </a:lnTo>
                  <a:lnTo>
                    <a:pt x="103" y="1735"/>
                  </a:lnTo>
                  <a:lnTo>
                    <a:pt x="144" y="1735"/>
                  </a:lnTo>
                  <a:lnTo>
                    <a:pt x="178" y="1735"/>
                  </a:lnTo>
                  <a:lnTo>
                    <a:pt x="204" y="1735"/>
                  </a:lnTo>
                  <a:lnTo>
                    <a:pt x="223" y="1735"/>
                  </a:lnTo>
                  <a:lnTo>
                    <a:pt x="234" y="1735"/>
                  </a:lnTo>
                  <a:lnTo>
                    <a:pt x="239" y="1735"/>
                  </a:lnTo>
                  <a:lnTo>
                    <a:pt x="243" y="1735"/>
                  </a:lnTo>
                  <a:lnTo>
                    <a:pt x="254" y="1735"/>
                  </a:lnTo>
                  <a:lnTo>
                    <a:pt x="271" y="1735"/>
                  </a:lnTo>
                  <a:lnTo>
                    <a:pt x="296" y="1735"/>
                  </a:lnTo>
                  <a:lnTo>
                    <a:pt x="330" y="1735"/>
                  </a:lnTo>
                  <a:lnTo>
                    <a:pt x="371" y="1735"/>
                  </a:lnTo>
                  <a:lnTo>
                    <a:pt x="420" y="1735"/>
                  </a:lnTo>
                  <a:lnTo>
                    <a:pt x="477" y="1735"/>
                  </a:lnTo>
                  <a:lnTo>
                    <a:pt x="477" y="1535"/>
                  </a:lnTo>
                  <a:lnTo>
                    <a:pt x="477" y="1360"/>
                  </a:lnTo>
                  <a:lnTo>
                    <a:pt x="477" y="1210"/>
                  </a:lnTo>
                  <a:lnTo>
                    <a:pt x="477" y="1087"/>
                  </a:lnTo>
                  <a:lnTo>
                    <a:pt x="477" y="992"/>
                  </a:lnTo>
                  <a:lnTo>
                    <a:pt x="477" y="923"/>
                  </a:lnTo>
                  <a:lnTo>
                    <a:pt x="477" y="881"/>
                  </a:lnTo>
                  <a:lnTo>
                    <a:pt x="477" y="867"/>
                  </a:lnTo>
                  <a:lnTo>
                    <a:pt x="477" y="0"/>
                  </a:lnTo>
                  <a:lnTo>
                    <a:pt x="239" y="223"/>
                  </a:lnTo>
                  <a:lnTo>
                    <a:pt x="0" y="0"/>
                  </a:lnTo>
                  <a:lnTo>
                    <a:pt x="0" y="867"/>
                  </a:lnTo>
                  <a:lnTo>
                    <a:pt x="0" y="881"/>
                  </a:lnTo>
                  <a:lnTo>
                    <a:pt x="0" y="923"/>
                  </a:lnTo>
                  <a:lnTo>
                    <a:pt x="0" y="992"/>
                  </a:lnTo>
                  <a:lnTo>
                    <a:pt x="0" y="1086"/>
                  </a:lnTo>
                  <a:lnTo>
                    <a:pt x="0" y="1208"/>
                  </a:lnTo>
                  <a:lnTo>
                    <a:pt x="0" y="1357"/>
                  </a:lnTo>
                  <a:lnTo>
                    <a:pt x="0" y="1532"/>
                  </a:lnTo>
                  <a:lnTo>
                    <a:pt x="0" y="17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0" name="Freeform 34">
              <a:extLst>
                <a:ext uri="{FF2B5EF4-FFF2-40B4-BE49-F238E27FC236}">
                  <a16:creationId xmlns:a16="http://schemas.microsoft.com/office/drawing/2014/main" id="{499A2F11-56DA-D64D-9533-D51D8BA43426}"/>
                </a:ext>
              </a:extLst>
            </p:cNvPr>
            <p:cNvSpPr>
              <a:spLocks/>
            </p:cNvSpPr>
            <p:nvPr userDrawn="1"/>
          </p:nvSpPr>
          <p:spPr bwMode="auto">
            <a:xfrm>
              <a:off x="40814625" y="1873251"/>
              <a:ext cx="107950" cy="79375"/>
            </a:xfrm>
            <a:custGeom>
              <a:avLst/>
              <a:gdLst>
                <a:gd name="T0" fmla="*/ 0 w 477"/>
                <a:gd name="T1" fmla="*/ 0 h 353"/>
                <a:gd name="T2" fmla="*/ 239 w 477"/>
                <a:gd name="T3" fmla="*/ 0 h 353"/>
                <a:gd name="T4" fmla="*/ 243 w 477"/>
                <a:gd name="T5" fmla="*/ 0 h 353"/>
                <a:gd name="T6" fmla="*/ 254 w 477"/>
                <a:gd name="T7" fmla="*/ 0 h 353"/>
                <a:gd name="T8" fmla="*/ 271 w 477"/>
                <a:gd name="T9" fmla="*/ 0 h 353"/>
                <a:gd name="T10" fmla="*/ 296 w 477"/>
                <a:gd name="T11" fmla="*/ 0 h 353"/>
                <a:gd name="T12" fmla="*/ 330 w 477"/>
                <a:gd name="T13" fmla="*/ 0 h 353"/>
                <a:gd name="T14" fmla="*/ 371 w 477"/>
                <a:gd name="T15" fmla="*/ 0 h 353"/>
                <a:gd name="T16" fmla="*/ 420 w 477"/>
                <a:gd name="T17" fmla="*/ 0 h 353"/>
                <a:gd name="T18" fmla="*/ 477 w 477"/>
                <a:gd name="T19" fmla="*/ 0 h 353"/>
                <a:gd name="T20" fmla="*/ 239 w 477"/>
                <a:gd name="T21" fmla="*/ 353 h 353"/>
                <a:gd name="T22" fmla="*/ 0 w 477"/>
                <a:gd name="T23"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7" h="353">
                  <a:moveTo>
                    <a:pt x="0" y="0"/>
                  </a:moveTo>
                  <a:lnTo>
                    <a:pt x="239" y="0"/>
                  </a:lnTo>
                  <a:lnTo>
                    <a:pt x="243" y="0"/>
                  </a:lnTo>
                  <a:lnTo>
                    <a:pt x="254" y="0"/>
                  </a:lnTo>
                  <a:lnTo>
                    <a:pt x="271" y="0"/>
                  </a:lnTo>
                  <a:lnTo>
                    <a:pt x="296" y="0"/>
                  </a:lnTo>
                  <a:lnTo>
                    <a:pt x="330" y="0"/>
                  </a:lnTo>
                  <a:lnTo>
                    <a:pt x="371" y="0"/>
                  </a:lnTo>
                  <a:lnTo>
                    <a:pt x="420" y="0"/>
                  </a:lnTo>
                  <a:lnTo>
                    <a:pt x="477" y="0"/>
                  </a:lnTo>
                  <a:lnTo>
                    <a:pt x="239" y="35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1" name="Freeform 35">
              <a:extLst>
                <a:ext uri="{FF2B5EF4-FFF2-40B4-BE49-F238E27FC236}">
                  <a16:creationId xmlns:a16="http://schemas.microsoft.com/office/drawing/2014/main" id="{2F90AD1F-43AB-884E-8A18-73FA97142D7A}"/>
                </a:ext>
              </a:extLst>
            </p:cNvPr>
            <p:cNvSpPr>
              <a:spLocks/>
            </p:cNvSpPr>
            <p:nvPr userDrawn="1"/>
          </p:nvSpPr>
          <p:spPr bwMode="auto">
            <a:xfrm>
              <a:off x="40809863" y="1693863"/>
              <a:ext cx="119063" cy="111125"/>
            </a:xfrm>
            <a:custGeom>
              <a:avLst/>
              <a:gdLst>
                <a:gd name="T0" fmla="*/ 1 w 520"/>
                <a:gd name="T1" fmla="*/ 270 h 488"/>
                <a:gd name="T2" fmla="*/ 9 w 520"/>
                <a:gd name="T3" fmla="*/ 321 h 488"/>
                <a:gd name="T4" fmla="*/ 28 w 520"/>
                <a:gd name="T5" fmla="*/ 364 h 488"/>
                <a:gd name="T6" fmla="*/ 54 w 520"/>
                <a:gd name="T7" fmla="*/ 404 h 488"/>
                <a:gd name="T8" fmla="*/ 88 w 520"/>
                <a:gd name="T9" fmla="*/ 437 h 488"/>
                <a:gd name="T10" fmla="*/ 129 w 520"/>
                <a:gd name="T11" fmla="*/ 461 h 488"/>
                <a:gd name="T12" fmla="*/ 177 w 520"/>
                <a:gd name="T13" fmla="*/ 478 h 488"/>
                <a:gd name="T14" fmla="*/ 230 w 520"/>
                <a:gd name="T15" fmla="*/ 488 h 488"/>
                <a:gd name="T16" fmla="*/ 287 w 520"/>
                <a:gd name="T17" fmla="*/ 488 h 488"/>
                <a:gd name="T18" fmla="*/ 340 w 520"/>
                <a:gd name="T19" fmla="*/ 478 h 488"/>
                <a:gd name="T20" fmla="*/ 388 w 520"/>
                <a:gd name="T21" fmla="*/ 461 h 488"/>
                <a:gd name="T22" fmla="*/ 429 w 520"/>
                <a:gd name="T23" fmla="*/ 437 h 488"/>
                <a:gd name="T24" fmla="*/ 464 w 520"/>
                <a:gd name="T25" fmla="*/ 404 h 488"/>
                <a:gd name="T26" fmla="*/ 491 w 520"/>
                <a:gd name="T27" fmla="*/ 364 h 488"/>
                <a:gd name="T28" fmla="*/ 509 w 520"/>
                <a:gd name="T29" fmla="*/ 321 h 488"/>
                <a:gd name="T30" fmla="*/ 519 w 520"/>
                <a:gd name="T31" fmla="*/ 270 h 488"/>
                <a:gd name="T32" fmla="*/ 519 w 520"/>
                <a:gd name="T33" fmla="*/ 219 h 488"/>
                <a:gd name="T34" fmla="*/ 509 w 520"/>
                <a:gd name="T35" fmla="*/ 172 h 488"/>
                <a:gd name="T36" fmla="*/ 491 w 520"/>
                <a:gd name="T37" fmla="*/ 128 h 488"/>
                <a:gd name="T38" fmla="*/ 464 w 520"/>
                <a:gd name="T39" fmla="*/ 89 h 488"/>
                <a:gd name="T40" fmla="*/ 429 w 520"/>
                <a:gd name="T41" fmla="*/ 55 h 488"/>
                <a:gd name="T42" fmla="*/ 388 w 520"/>
                <a:gd name="T43" fmla="*/ 29 h 488"/>
                <a:gd name="T44" fmla="*/ 340 w 520"/>
                <a:gd name="T45" fmla="*/ 9 h 488"/>
                <a:gd name="T46" fmla="*/ 287 w 520"/>
                <a:gd name="T47" fmla="*/ 0 h 488"/>
                <a:gd name="T48" fmla="*/ 230 w 520"/>
                <a:gd name="T49" fmla="*/ 0 h 488"/>
                <a:gd name="T50" fmla="*/ 178 w 520"/>
                <a:gd name="T51" fmla="*/ 9 h 488"/>
                <a:gd name="T52" fmla="*/ 131 w 520"/>
                <a:gd name="T53" fmla="*/ 29 h 488"/>
                <a:gd name="T54" fmla="*/ 89 w 520"/>
                <a:gd name="T55" fmla="*/ 55 h 488"/>
                <a:gd name="T56" fmla="*/ 56 w 520"/>
                <a:gd name="T57" fmla="*/ 89 h 488"/>
                <a:gd name="T58" fmla="*/ 28 w 520"/>
                <a:gd name="T59" fmla="*/ 128 h 488"/>
                <a:gd name="T60" fmla="*/ 12 w 520"/>
                <a:gd name="T61" fmla="*/ 172 h 488"/>
                <a:gd name="T62" fmla="*/ 1 w 520"/>
                <a:gd name="T63" fmla="*/ 219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0" h="488">
                  <a:moveTo>
                    <a:pt x="0" y="244"/>
                  </a:moveTo>
                  <a:lnTo>
                    <a:pt x="1" y="270"/>
                  </a:lnTo>
                  <a:lnTo>
                    <a:pt x="4" y="295"/>
                  </a:lnTo>
                  <a:lnTo>
                    <a:pt x="9" y="321"/>
                  </a:lnTo>
                  <a:lnTo>
                    <a:pt x="19" y="344"/>
                  </a:lnTo>
                  <a:lnTo>
                    <a:pt x="28" y="364"/>
                  </a:lnTo>
                  <a:lnTo>
                    <a:pt x="39" y="385"/>
                  </a:lnTo>
                  <a:lnTo>
                    <a:pt x="54" y="404"/>
                  </a:lnTo>
                  <a:lnTo>
                    <a:pt x="71" y="421"/>
                  </a:lnTo>
                  <a:lnTo>
                    <a:pt x="88" y="437"/>
                  </a:lnTo>
                  <a:lnTo>
                    <a:pt x="107" y="450"/>
                  </a:lnTo>
                  <a:lnTo>
                    <a:pt x="129" y="461"/>
                  </a:lnTo>
                  <a:lnTo>
                    <a:pt x="152" y="470"/>
                  </a:lnTo>
                  <a:lnTo>
                    <a:pt x="177" y="478"/>
                  </a:lnTo>
                  <a:lnTo>
                    <a:pt x="202" y="484"/>
                  </a:lnTo>
                  <a:lnTo>
                    <a:pt x="230" y="488"/>
                  </a:lnTo>
                  <a:lnTo>
                    <a:pt x="259" y="488"/>
                  </a:lnTo>
                  <a:lnTo>
                    <a:pt x="287" y="488"/>
                  </a:lnTo>
                  <a:lnTo>
                    <a:pt x="315" y="484"/>
                  </a:lnTo>
                  <a:lnTo>
                    <a:pt x="340" y="478"/>
                  </a:lnTo>
                  <a:lnTo>
                    <a:pt x="365" y="470"/>
                  </a:lnTo>
                  <a:lnTo>
                    <a:pt x="388" y="461"/>
                  </a:lnTo>
                  <a:lnTo>
                    <a:pt x="410" y="450"/>
                  </a:lnTo>
                  <a:lnTo>
                    <a:pt x="429" y="437"/>
                  </a:lnTo>
                  <a:lnTo>
                    <a:pt x="446" y="421"/>
                  </a:lnTo>
                  <a:lnTo>
                    <a:pt x="464" y="404"/>
                  </a:lnTo>
                  <a:lnTo>
                    <a:pt x="479" y="385"/>
                  </a:lnTo>
                  <a:lnTo>
                    <a:pt x="491" y="364"/>
                  </a:lnTo>
                  <a:lnTo>
                    <a:pt x="502" y="344"/>
                  </a:lnTo>
                  <a:lnTo>
                    <a:pt x="509" y="321"/>
                  </a:lnTo>
                  <a:lnTo>
                    <a:pt x="516" y="295"/>
                  </a:lnTo>
                  <a:lnTo>
                    <a:pt x="519" y="270"/>
                  </a:lnTo>
                  <a:lnTo>
                    <a:pt x="520" y="244"/>
                  </a:lnTo>
                  <a:lnTo>
                    <a:pt x="519" y="219"/>
                  </a:lnTo>
                  <a:lnTo>
                    <a:pt x="516" y="195"/>
                  </a:lnTo>
                  <a:lnTo>
                    <a:pt x="509" y="172"/>
                  </a:lnTo>
                  <a:lnTo>
                    <a:pt x="502" y="149"/>
                  </a:lnTo>
                  <a:lnTo>
                    <a:pt x="491" y="128"/>
                  </a:lnTo>
                  <a:lnTo>
                    <a:pt x="479" y="107"/>
                  </a:lnTo>
                  <a:lnTo>
                    <a:pt x="464" y="89"/>
                  </a:lnTo>
                  <a:lnTo>
                    <a:pt x="446" y="72"/>
                  </a:lnTo>
                  <a:lnTo>
                    <a:pt x="429" y="55"/>
                  </a:lnTo>
                  <a:lnTo>
                    <a:pt x="410" y="42"/>
                  </a:lnTo>
                  <a:lnTo>
                    <a:pt x="388" y="29"/>
                  </a:lnTo>
                  <a:lnTo>
                    <a:pt x="365" y="18"/>
                  </a:lnTo>
                  <a:lnTo>
                    <a:pt x="340" y="9"/>
                  </a:lnTo>
                  <a:lnTo>
                    <a:pt x="315" y="3"/>
                  </a:lnTo>
                  <a:lnTo>
                    <a:pt x="287" y="0"/>
                  </a:lnTo>
                  <a:lnTo>
                    <a:pt x="259" y="0"/>
                  </a:lnTo>
                  <a:lnTo>
                    <a:pt x="230" y="0"/>
                  </a:lnTo>
                  <a:lnTo>
                    <a:pt x="202" y="3"/>
                  </a:lnTo>
                  <a:lnTo>
                    <a:pt x="178" y="9"/>
                  </a:lnTo>
                  <a:lnTo>
                    <a:pt x="154" y="18"/>
                  </a:lnTo>
                  <a:lnTo>
                    <a:pt x="131" y="29"/>
                  </a:lnTo>
                  <a:lnTo>
                    <a:pt x="109" y="42"/>
                  </a:lnTo>
                  <a:lnTo>
                    <a:pt x="89" y="55"/>
                  </a:lnTo>
                  <a:lnTo>
                    <a:pt x="72" y="72"/>
                  </a:lnTo>
                  <a:lnTo>
                    <a:pt x="56" y="89"/>
                  </a:lnTo>
                  <a:lnTo>
                    <a:pt x="42" y="107"/>
                  </a:lnTo>
                  <a:lnTo>
                    <a:pt x="28" y="128"/>
                  </a:lnTo>
                  <a:lnTo>
                    <a:pt x="19" y="149"/>
                  </a:lnTo>
                  <a:lnTo>
                    <a:pt x="12" y="172"/>
                  </a:lnTo>
                  <a:lnTo>
                    <a:pt x="6" y="195"/>
                  </a:lnTo>
                  <a:lnTo>
                    <a:pt x="1" y="219"/>
                  </a:lnTo>
                  <a:lnTo>
                    <a:pt x="0" y="2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2" name="Freeform 36">
              <a:extLst>
                <a:ext uri="{FF2B5EF4-FFF2-40B4-BE49-F238E27FC236}">
                  <a16:creationId xmlns:a16="http://schemas.microsoft.com/office/drawing/2014/main" id="{A6F3C7BE-D832-3543-9E93-29896CC99A32}"/>
                </a:ext>
              </a:extLst>
            </p:cNvPr>
            <p:cNvSpPr>
              <a:spLocks/>
            </p:cNvSpPr>
            <p:nvPr userDrawn="1"/>
          </p:nvSpPr>
          <p:spPr bwMode="auto">
            <a:xfrm>
              <a:off x="41011475" y="1860551"/>
              <a:ext cx="339725" cy="406400"/>
            </a:xfrm>
            <a:custGeom>
              <a:avLst/>
              <a:gdLst>
                <a:gd name="T0" fmla="*/ 508 w 1496"/>
                <a:gd name="T1" fmla="*/ 673 h 1786"/>
                <a:gd name="T2" fmla="*/ 513 w 1496"/>
                <a:gd name="T3" fmla="*/ 613 h 1786"/>
                <a:gd name="T4" fmla="*/ 529 w 1496"/>
                <a:gd name="T5" fmla="*/ 555 h 1786"/>
                <a:gd name="T6" fmla="*/ 555 w 1496"/>
                <a:gd name="T7" fmla="*/ 503 h 1786"/>
                <a:gd name="T8" fmla="*/ 589 w 1496"/>
                <a:gd name="T9" fmla="*/ 457 h 1786"/>
                <a:gd name="T10" fmla="*/ 610 w 1496"/>
                <a:gd name="T11" fmla="*/ 438 h 1786"/>
                <a:gd name="T12" fmla="*/ 631 w 1496"/>
                <a:gd name="T13" fmla="*/ 419 h 1786"/>
                <a:gd name="T14" fmla="*/ 655 w 1496"/>
                <a:gd name="T15" fmla="*/ 403 h 1786"/>
                <a:gd name="T16" fmla="*/ 683 w 1496"/>
                <a:gd name="T17" fmla="*/ 390 h 1786"/>
                <a:gd name="T18" fmla="*/ 712 w 1496"/>
                <a:gd name="T19" fmla="*/ 380 h 1786"/>
                <a:gd name="T20" fmla="*/ 740 w 1496"/>
                <a:gd name="T21" fmla="*/ 372 h 1786"/>
                <a:gd name="T22" fmla="*/ 772 w 1496"/>
                <a:gd name="T23" fmla="*/ 367 h 1786"/>
                <a:gd name="T24" fmla="*/ 806 w 1496"/>
                <a:gd name="T25" fmla="*/ 366 h 1786"/>
                <a:gd name="T26" fmla="*/ 838 w 1496"/>
                <a:gd name="T27" fmla="*/ 367 h 1786"/>
                <a:gd name="T28" fmla="*/ 867 w 1496"/>
                <a:gd name="T29" fmla="*/ 372 h 1786"/>
                <a:gd name="T30" fmla="*/ 893 w 1496"/>
                <a:gd name="T31" fmla="*/ 380 h 1786"/>
                <a:gd name="T32" fmla="*/ 916 w 1496"/>
                <a:gd name="T33" fmla="*/ 390 h 1786"/>
                <a:gd name="T34" fmla="*/ 936 w 1496"/>
                <a:gd name="T35" fmla="*/ 403 h 1786"/>
                <a:gd name="T36" fmla="*/ 954 w 1496"/>
                <a:gd name="T37" fmla="*/ 420 h 1786"/>
                <a:gd name="T38" fmla="*/ 968 w 1496"/>
                <a:gd name="T39" fmla="*/ 439 h 1786"/>
                <a:gd name="T40" fmla="*/ 980 w 1496"/>
                <a:gd name="T41" fmla="*/ 459 h 1786"/>
                <a:gd name="T42" fmla="*/ 999 w 1496"/>
                <a:gd name="T43" fmla="*/ 508 h 1786"/>
                <a:gd name="T44" fmla="*/ 1010 w 1496"/>
                <a:gd name="T45" fmla="*/ 562 h 1786"/>
                <a:gd name="T46" fmla="*/ 1016 w 1496"/>
                <a:gd name="T47" fmla="*/ 625 h 1786"/>
                <a:gd name="T48" fmla="*/ 1018 w 1496"/>
                <a:gd name="T49" fmla="*/ 693 h 1786"/>
                <a:gd name="T50" fmla="*/ 1496 w 1496"/>
                <a:gd name="T51" fmla="*/ 1786 h 1786"/>
                <a:gd name="T52" fmla="*/ 1493 w 1496"/>
                <a:gd name="T53" fmla="*/ 564 h 1786"/>
                <a:gd name="T54" fmla="*/ 1490 w 1496"/>
                <a:gd name="T55" fmla="*/ 492 h 1786"/>
                <a:gd name="T56" fmla="*/ 1480 w 1496"/>
                <a:gd name="T57" fmla="*/ 425 h 1786"/>
                <a:gd name="T58" fmla="*/ 1465 w 1496"/>
                <a:gd name="T59" fmla="*/ 363 h 1786"/>
                <a:gd name="T60" fmla="*/ 1447 w 1496"/>
                <a:gd name="T61" fmla="*/ 306 h 1786"/>
                <a:gd name="T62" fmla="*/ 1424 w 1496"/>
                <a:gd name="T63" fmla="*/ 255 h 1786"/>
                <a:gd name="T64" fmla="*/ 1398 w 1496"/>
                <a:gd name="T65" fmla="*/ 207 h 1786"/>
                <a:gd name="T66" fmla="*/ 1365 w 1496"/>
                <a:gd name="T67" fmla="*/ 166 h 1786"/>
                <a:gd name="T68" fmla="*/ 1331 w 1496"/>
                <a:gd name="T69" fmla="*/ 129 h 1786"/>
                <a:gd name="T70" fmla="*/ 1293 w 1496"/>
                <a:gd name="T71" fmla="*/ 95 h 1786"/>
                <a:gd name="T72" fmla="*/ 1249 w 1496"/>
                <a:gd name="T73" fmla="*/ 69 h 1786"/>
                <a:gd name="T74" fmla="*/ 1203 w 1496"/>
                <a:gd name="T75" fmla="*/ 46 h 1786"/>
                <a:gd name="T76" fmla="*/ 1153 w 1496"/>
                <a:gd name="T77" fmla="*/ 26 h 1786"/>
                <a:gd name="T78" fmla="*/ 1098 w 1496"/>
                <a:gd name="T79" fmla="*/ 13 h 1786"/>
                <a:gd name="T80" fmla="*/ 1043 w 1496"/>
                <a:gd name="T81" fmla="*/ 4 h 1786"/>
                <a:gd name="T82" fmla="*/ 980 w 1496"/>
                <a:gd name="T83" fmla="*/ 0 h 1786"/>
                <a:gd name="T84" fmla="*/ 908 w 1496"/>
                <a:gd name="T85" fmla="*/ 1 h 1786"/>
                <a:gd name="T86" fmla="*/ 827 w 1496"/>
                <a:gd name="T87" fmla="*/ 10 h 1786"/>
                <a:gd name="T88" fmla="*/ 752 w 1496"/>
                <a:gd name="T89" fmla="*/ 26 h 1786"/>
                <a:gd name="T90" fmla="*/ 682 w 1496"/>
                <a:gd name="T91" fmla="*/ 51 h 1786"/>
                <a:gd name="T92" fmla="*/ 617 w 1496"/>
                <a:gd name="T93" fmla="*/ 84 h 1786"/>
                <a:gd name="T94" fmla="*/ 558 w 1496"/>
                <a:gd name="T95" fmla="*/ 124 h 1786"/>
                <a:gd name="T96" fmla="*/ 503 w 1496"/>
                <a:gd name="T97" fmla="*/ 171 h 1786"/>
                <a:gd name="T98" fmla="*/ 454 w 1496"/>
                <a:gd name="T99" fmla="*/ 227 h 1786"/>
                <a:gd name="T100" fmla="*/ 398 w 1496"/>
                <a:gd name="T101" fmla="*/ 51 h 1786"/>
                <a:gd name="T102" fmla="*/ 31 w 1496"/>
                <a:gd name="T103" fmla="*/ 373 h 1786"/>
                <a:gd name="T104" fmla="*/ 508 w 1496"/>
                <a:gd name="T105"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96" h="1786">
                  <a:moveTo>
                    <a:pt x="508" y="1786"/>
                  </a:moveTo>
                  <a:lnTo>
                    <a:pt x="508" y="673"/>
                  </a:lnTo>
                  <a:lnTo>
                    <a:pt x="509" y="643"/>
                  </a:lnTo>
                  <a:lnTo>
                    <a:pt x="513" y="613"/>
                  </a:lnTo>
                  <a:lnTo>
                    <a:pt x="520" y="584"/>
                  </a:lnTo>
                  <a:lnTo>
                    <a:pt x="529" y="555"/>
                  </a:lnTo>
                  <a:lnTo>
                    <a:pt x="541" y="530"/>
                  </a:lnTo>
                  <a:lnTo>
                    <a:pt x="555" y="503"/>
                  </a:lnTo>
                  <a:lnTo>
                    <a:pt x="571" y="479"/>
                  </a:lnTo>
                  <a:lnTo>
                    <a:pt x="589" y="457"/>
                  </a:lnTo>
                  <a:lnTo>
                    <a:pt x="599" y="448"/>
                  </a:lnTo>
                  <a:lnTo>
                    <a:pt x="610" y="438"/>
                  </a:lnTo>
                  <a:lnTo>
                    <a:pt x="619" y="428"/>
                  </a:lnTo>
                  <a:lnTo>
                    <a:pt x="631" y="419"/>
                  </a:lnTo>
                  <a:lnTo>
                    <a:pt x="645" y="411"/>
                  </a:lnTo>
                  <a:lnTo>
                    <a:pt x="655" y="403"/>
                  </a:lnTo>
                  <a:lnTo>
                    <a:pt x="670" y="397"/>
                  </a:lnTo>
                  <a:lnTo>
                    <a:pt x="683" y="390"/>
                  </a:lnTo>
                  <a:lnTo>
                    <a:pt x="698" y="385"/>
                  </a:lnTo>
                  <a:lnTo>
                    <a:pt x="712" y="380"/>
                  </a:lnTo>
                  <a:lnTo>
                    <a:pt x="727" y="375"/>
                  </a:lnTo>
                  <a:lnTo>
                    <a:pt x="740" y="372"/>
                  </a:lnTo>
                  <a:lnTo>
                    <a:pt x="757" y="368"/>
                  </a:lnTo>
                  <a:lnTo>
                    <a:pt x="772" y="367"/>
                  </a:lnTo>
                  <a:lnTo>
                    <a:pt x="789" y="366"/>
                  </a:lnTo>
                  <a:lnTo>
                    <a:pt x="806" y="366"/>
                  </a:lnTo>
                  <a:lnTo>
                    <a:pt x="822" y="366"/>
                  </a:lnTo>
                  <a:lnTo>
                    <a:pt x="838" y="367"/>
                  </a:lnTo>
                  <a:lnTo>
                    <a:pt x="852" y="368"/>
                  </a:lnTo>
                  <a:lnTo>
                    <a:pt x="867" y="372"/>
                  </a:lnTo>
                  <a:lnTo>
                    <a:pt x="880" y="375"/>
                  </a:lnTo>
                  <a:lnTo>
                    <a:pt x="893" y="380"/>
                  </a:lnTo>
                  <a:lnTo>
                    <a:pt x="904" y="385"/>
                  </a:lnTo>
                  <a:lnTo>
                    <a:pt x="916" y="390"/>
                  </a:lnTo>
                  <a:lnTo>
                    <a:pt x="926" y="397"/>
                  </a:lnTo>
                  <a:lnTo>
                    <a:pt x="936" y="403"/>
                  </a:lnTo>
                  <a:lnTo>
                    <a:pt x="945" y="411"/>
                  </a:lnTo>
                  <a:lnTo>
                    <a:pt x="954" y="420"/>
                  </a:lnTo>
                  <a:lnTo>
                    <a:pt x="961" y="428"/>
                  </a:lnTo>
                  <a:lnTo>
                    <a:pt x="968" y="439"/>
                  </a:lnTo>
                  <a:lnTo>
                    <a:pt x="975" y="449"/>
                  </a:lnTo>
                  <a:lnTo>
                    <a:pt x="980" y="459"/>
                  </a:lnTo>
                  <a:lnTo>
                    <a:pt x="991" y="483"/>
                  </a:lnTo>
                  <a:lnTo>
                    <a:pt x="999" y="508"/>
                  </a:lnTo>
                  <a:lnTo>
                    <a:pt x="1005" y="533"/>
                  </a:lnTo>
                  <a:lnTo>
                    <a:pt x="1010" y="562"/>
                  </a:lnTo>
                  <a:lnTo>
                    <a:pt x="1014" y="594"/>
                  </a:lnTo>
                  <a:lnTo>
                    <a:pt x="1016" y="625"/>
                  </a:lnTo>
                  <a:lnTo>
                    <a:pt x="1018" y="659"/>
                  </a:lnTo>
                  <a:lnTo>
                    <a:pt x="1018" y="693"/>
                  </a:lnTo>
                  <a:lnTo>
                    <a:pt x="1018" y="1786"/>
                  </a:lnTo>
                  <a:lnTo>
                    <a:pt x="1496" y="1786"/>
                  </a:lnTo>
                  <a:lnTo>
                    <a:pt x="1496" y="601"/>
                  </a:lnTo>
                  <a:lnTo>
                    <a:pt x="1493" y="564"/>
                  </a:lnTo>
                  <a:lnTo>
                    <a:pt x="1492" y="526"/>
                  </a:lnTo>
                  <a:lnTo>
                    <a:pt x="1490" y="492"/>
                  </a:lnTo>
                  <a:lnTo>
                    <a:pt x="1485" y="457"/>
                  </a:lnTo>
                  <a:lnTo>
                    <a:pt x="1480" y="425"/>
                  </a:lnTo>
                  <a:lnTo>
                    <a:pt x="1474" y="393"/>
                  </a:lnTo>
                  <a:lnTo>
                    <a:pt x="1465" y="363"/>
                  </a:lnTo>
                  <a:lnTo>
                    <a:pt x="1457" y="334"/>
                  </a:lnTo>
                  <a:lnTo>
                    <a:pt x="1447" y="306"/>
                  </a:lnTo>
                  <a:lnTo>
                    <a:pt x="1436" y="280"/>
                  </a:lnTo>
                  <a:lnTo>
                    <a:pt x="1424" y="255"/>
                  </a:lnTo>
                  <a:lnTo>
                    <a:pt x="1412" y="230"/>
                  </a:lnTo>
                  <a:lnTo>
                    <a:pt x="1398" y="207"/>
                  </a:lnTo>
                  <a:lnTo>
                    <a:pt x="1383" y="186"/>
                  </a:lnTo>
                  <a:lnTo>
                    <a:pt x="1365" y="166"/>
                  </a:lnTo>
                  <a:lnTo>
                    <a:pt x="1350" y="146"/>
                  </a:lnTo>
                  <a:lnTo>
                    <a:pt x="1331" y="129"/>
                  </a:lnTo>
                  <a:lnTo>
                    <a:pt x="1312" y="111"/>
                  </a:lnTo>
                  <a:lnTo>
                    <a:pt x="1293" y="95"/>
                  </a:lnTo>
                  <a:lnTo>
                    <a:pt x="1271" y="81"/>
                  </a:lnTo>
                  <a:lnTo>
                    <a:pt x="1249" y="69"/>
                  </a:lnTo>
                  <a:lnTo>
                    <a:pt x="1226" y="55"/>
                  </a:lnTo>
                  <a:lnTo>
                    <a:pt x="1203" y="46"/>
                  </a:lnTo>
                  <a:lnTo>
                    <a:pt x="1177" y="35"/>
                  </a:lnTo>
                  <a:lnTo>
                    <a:pt x="1153" y="26"/>
                  </a:lnTo>
                  <a:lnTo>
                    <a:pt x="1126" y="19"/>
                  </a:lnTo>
                  <a:lnTo>
                    <a:pt x="1098" y="13"/>
                  </a:lnTo>
                  <a:lnTo>
                    <a:pt x="1071" y="8"/>
                  </a:lnTo>
                  <a:lnTo>
                    <a:pt x="1043" y="4"/>
                  </a:lnTo>
                  <a:lnTo>
                    <a:pt x="1013" y="1"/>
                  </a:lnTo>
                  <a:lnTo>
                    <a:pt x="980" y="0"/>
                  </a:lnTo>
                  <a:lnTo>
                    <a:pt x="950" y="0"/>
                  </a:lnTo>
                  <a:lnTo>
                    <a:pt x="908" y="1"/>
                  </a:lnTo>
                  <a:lnTo>
                    <a:pt x="867" y="4"/>
                  </a:lnTo>
                  <a:lnTo>
                    <a:pt x="827" y="10"/>
                  </a:lnTo>
                  <a:lnTo>
                    <a:pt x="788" y="17"/>
                  </a:lnTo>
                  <a:lnTo>
                    <a:pt x="752" y="26"/>
                  </a:lnTo>
                  <a:lnTo>
                    <a:pt x="716" y="38"/>
                  </a:lnTo>
                  <a:lnTo>
                    <a:pt x="682" y="51"/>
                  </a:lnTo>
                  <a:lnTo>
                    <a:pt x="648" y="66"/>
                  </a:lnTo>
                  <a:lnTo>
                    <a:pt x="617" y="84"/>
                  </a:lnTo>
                  <a:lnTo>
                    <a:pt x="587" y="104"/>
                  </a:lnTo>
                  <a:lnTo>
                    <a:pt x="558" y="124"/>
                  </a:lnTo>
                  <a:lnTo>
                    <a:pt x="531" y="147"/>
                  </a:lnTo>
                  <a:lnTo>
                    <a:pt x="503" y="171"/>
                  </a:lnTo>
                  <a:lnTo>
                    <a:pt x="479" y="199"/>
                  </a:lnTo>
                  <a:lnTo>
                    <a:pt x="454" y="227"/>
                  </a:lnTo>
                  <a:lnTo>
                    <a:pt x="433" y="257"/>
                  </a:lnTo>
                  <a:lnTo>
                    <a:pt x="398" y="51"/>
                  </a:lnTo>
                  <a:lnTo>
                    <a:pt x="0" y="51"/>
                  </a:lnTo>
                  <a:lnTo>
                    <a:pt x="31" y="373"/>
                  </a:lnTo>
                  <a:lnTo>
                    <a:pt x="31" y="1786"/>
                  </a:lnTo>
                  <a:lnTo>
                    <a:pt x="508" y="17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3" name="Freeform 37">
              <a:extLst>
                <a:ext uri="{FF2B5EF4-FFF2-40B4-BE49-F238E27FC236}">
                  <a16:creationId xmlns:a16="http://schemas.microsoft.com/office/drawing/2014/main" id="{F54C6489-DC34-6646-8B50-A74D8742B1AD}"/>
                </a:ext>
              </a:extLst>
            </p:cNvPr>
            <p:cNvSpPr>
              <a:spLocks/>
            </p:cNvSpPr>
            <p:nvPr userDrawn="1"/>
          </p:nvSpPr>
          <p:spPr bwMode="auto">
            <a:xfrm>
              <a:off x="42192575" y="1860551"/>
              <a:ext cx="255588" cy="406400"/>
            </a:xfrm>
            <a:custGeom>
              <a:avLst/>
              <a:gdLst>
                <a:gd name="T0" fmla="*/ 510 w 1127"/>
                <a:gd name="T1" fmla="*/ 707 h 1786"/>
                <a:gd name="T2" fmla="*/ 513 w 1127"/>
                <a:gd name="T3" fmla="*/ 675 h 1786"/>
                <a:gd name="T4" fmla="*/ 518 w 1127"/>
                <a:gd name="T5" fmla="*/ 643 h 1786"/>
                <a:gd name="T6" fmla="*/ 525 w 1127"/>
                <a:gd name="T7" fmla="*/ 613 h 1786"/>
                <a:gd name="T8" fmla="*/ 535 w 1127"/>
                <a:gd name="T9" fmla="*/ 584 h 1786"/>
                <a:gd name="T10" fmla="*/ 545 w 1127"/>
                <a:gd name="T11" fmla="*/ 559 h 1786"/>
                <a:gd name="T12" fmla="*/ 559 w 1127"/>
                <a:gd name="T13" fmla="*/ 533 h 1786"/>
                <a:gd name="T14" fmla="*/ 574 w 1127"/>
                <a:gd name="T15" fmla="*/ 510 h 1786"/>
                <a:gd name="T16" fmla="*/ 591 w 1127"/>
                <a:gd name="T17" fmla="*/ 491 h 1786"/>
                <a:gd name="T18" fmla="*/ 602 w 1127"/>
                <a:gd name="T19" fmla="*/ 483 h 1786"/>
                <a:gd name="T20" fmla="*/ 612 w 1127"/>
                <a:gd name="T21" fmla="*/ 472 h 1786"/>
                <a:gd name="T22" fmla="*/ 623 w 1127"/>
                <a:gd name="T23" fmla="*/ 463 h 1786"/>
                <a:gd name="T24" fmla="*/ 634 w 1127"/>
                <a:gd name="T25" fmla="*/ 456 h 1786"/>
                <a:gd name="T26" fmla="*/ 646 w 1127"/>
                <a:gd name="T27" fmla="*/ 449 h 1786"/>
                <a:gd name="T28" fmla="*/ 656 w 1127"/>
                <a:gd name="T29" fmla="*/ 442 h 1786"/>
                <a:gd name="T30" fmla="*/ 670 w 1127"/>
                <a:gd name="T31" fmla="*/ 436 h 1786"/>
                <a:gd name="T32" fmla="*/ 681 w 1127"/>
                <a:gd name="T33" fmla="*/ 431 h 1786"/>
                <a:gd name="T34" fmla="*/ 708 w 1127"/>
                <a:gd name="T35" fmla="*/ 421 h 1786"/>
                <a:gd name="T36" fmla="*/ 737 w 1127"/>
                <a:gd name="T37" fmla="*/ 415 h 1786"/>
                <a:gd name="T38" fmla="*/ 766 w 1127"/>
                <a:gd name="T39" fmla="*/ 411 h 1786"/>
                <a:gd name="T40" fmla="*/ 798 w 1127"/>
                <a:gd name="T41" fmla="*/ 410 h 1786"/>
                <a:gd name="T42" fmla="*/ 830 w 1127"/>
                <a:gd name="T43" fmla="*/ 411 h 1786"/>
                <a:gd name="T44" fmla="*/ 864 w 1127"/>
                <a:gd name="T45" fmla="*/ 415 h 1786"/>
                <a:gd name="T46" fmla="*/ 895 w 1127"/>
                <a:gd name="T47" fmla="*/ 419 h 1786"/>
                <a:gd name="T48" fmla="*/ 926 w 1127"/>
                <a:gd name="T49" fmla="*/ 426 h 1786"/>
                <a:gd name="T50" fmla="*/ 956 w 1127"/>
                <a:gd name="T51" fmla="*/ 436 h 1786"/>
                <a:gd name="T52" fmla="*/ 986 w 1127"/>
                <a:gd name="T53" fmla="*/ 446 h 1786"/>
                <a:gd name="T54" fmla="*/ 1013 w 1127"/>
                <a:gd name="T55" fmla="*/ 457 h 1786"/>
                <a:gd name="T56" fmla="*/ 1040 w 1127"/>
                <a:gd name="T57" fmla="*/ 472 h 1786"/>
                <a:gd name="T58" fmla="*/ 1127 w 1127"/>
                <a:gd name="T59" fmla="*/ 61 h 1786"/>
                <a:gd name="T60" fmla="*/ 1110 w 1127"/>
                <a:gd name="T61" fmla="*/ 53 h 1786"/>
                <a:gd name="T62" fmla="*/ 1095 w 1127"/>
                <a:gd name="T63" fmla="*/ 46 h 1786"/>
                <a:gd name="T64" fmla="*/ 1078 w 1127"/>
                <a:gd name="T65" fmla="*/ 38 h 1786"/>
                <a:gd name="T66" fmla="*/ 1061 w 1127"/>
                <a:gd name="T67" fmla="*/ 32 h 1786"/>
                <a:gd name="T68" fmla="*/ 1026 w 1127"/>
                <a:gd name="T69" fmla="*/ 23 h 1786"/>
                <a:gd name="T70" fmla="*/ 990 w 1127"/>
                <a:gd name="T71" fmla="*/ 13 h 1786"/>
                <a:gd name="T72" fmla="*/ 952 w 1127"/>
                <a:gd name="T73" fmla="*/ 6 h 1786"/>
                <a:gd name="T74" fmla="*/ 915 w 1127"/>
                <a:gd name="T75" fmla="*/ 2 h 1786"/>
                <a:gd name="T76" fmla="*/ 880 w 1127"/>
                <a:gd name="T77" fmla="*/ 0 h 1786"/>
                <a:gd name="T78" fmla="*/ 842 w 1127"/>
                <a:gd name="T79" fmla="*/ 0 h 1786"/>
                <a:gd name="T80" fmla="*/ 812 w 1127"/>
                <a:gd name="T81" fmla="*/ 1 h 1786"/>
                <a:gd name="T82" fmla="*/ 782 w 1127"/>
                <a:gd name="T83" fmla="*/ 4 h 1786"/>
                <a:gd name="T84" fmla="*/ 752 w 1127"/>
                <a:gd name="T85" fmla="*/ 10 h 1786"/>
                <a:gd name="T86" fmla="*/ 722 w 1127"/>
                <a:gd name="T87" fmla="*/ 17 h 1786"/>
                <a:gd name="T88" fmla="*/ 693 w 1127"/>
                <a:gd name="T89" fmla="*/ 28 h 1786"/>
                <a:gd name="T90" fmla="*/ 664 w 1127"/>
                <a:gd name="T91" fmla="*/ 40 h 1786"/>
                <a:gd name="T92" fmla="*/ 635 w 1127"/>
                <a:gd name="T93" fmla="*/ 55 h 1786"/>
                <a:gd name="T94" fmla="*/ 608 w 1127"/>
                <a:gd name="T95" fmla="*/ 72 h 1786"/>
                <a:gd name="T96" fmla="*/ 580 w 1127"/>
                <a:gd name="T97" fmla="*/ 92 h 1786"/>
                <a:gd name="T98" fmla="*/ 555 w 1127"/>
                <a:gd name="T99" fmla="*/ 114 h 1786"/>
                <a:gd name="T100" fmla="*/ 530 w 1127"/>
                <a:gd name="T101" fmla="*/ 139 h 1786"/>
                <a:gd name="T102" fmla="*/ 507 w 1127"/>
                <a:gd name="T103" fmla="*/ 164 h 1786"/>
                <a:gd name="T104" fmla="*/ 485 w 1127"/>
                <a:gd name="T105" fmla="*/ 194 h 1786"/>
                <a:gd name="T106" fmla="*/ 466 w 1127"/>
                <a:gd name="T107" fmla="*/ 227 h 1786"/>
                <a:gd name="T108" fmla="*/ 448 w 1127"/>
                <a:gd name="T109" fmla="*/ 261 h 1786"/>
                <a:gd name="T110" fmla="*/ 431 w 1127"/>
                <a:gd name="T111" fmla="*/ 297 h 1786"/>
                <a:gd name="T112" fmla="*/ 386 w 1127"/>
                <a:gd name="T113" fmla="*/ 49 h 1786"/>
                <a:gd name="T114" fmla="*/ 0 w 1127"/>
                <a:gd name="T115" fmla="*/ 49 h 1786"/>
                <a:gd name="T116" fmla="*/ 34 w 1127"/>
                <a:gd name="T117" fmla="*/ 351 h 1786"/>
                <a:gd name="T118" fmla="*/ 34 w 1127"/>
                <a:gd name="T119" fmla="*/ 1786 h 1786"/>
                <a:gd name="T120" fmla="*/ 510 w 1127"/>
                <a:gd name="T121" fmla="*/ 1786 h 1786"/>
                <a:gd name="T122" fmla="*/ 510 w 1127"/>
                <a:gd name="T123" fmla="*/ 707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7" h="1786">
                  <a:moveTo>
                    <a:pt x="510" y="707"/>
                  </a:moveTo>
                  <a:lnTo>
                    <a:pt x="513" y="675"/>
                  </a:lnTo>
                  <a:lnTo>
                    <a:pt x="518" y="643"/>
                  </a:lnTo>
                  <a:lnTo>
                    <a:pt x="525" y="613"/>
                  </a:lnTo>
                  <a:lnTo>
                    <a:pt x="535" y="584"/>
                  </a:lnTo>
                  <a:lnTo>
                    <a:pt x="545" y="559"/>
                  </a:lnTo>
                  <a:lnTo>
                    <a:pt x="559" y="533"/>
                  </a:lnTo>
                  <a:lnTo>
                    <a:pt x="574" y="510"/>
                  </a:lnTo>
                  <a:lnTo>
                    <a:pt x="591" y="491"/>
                  </a:lnTo>
                  <a:lnTo>
                    <a:pt x="602" y="483"/>
                  </a:lnTo>
                  <a:lnTo>
                    <a:pt x="612" y="472"/>
                  </a:lnTo>
                  <a:lnTo>
                    <a:pt x="623" y="463"/>
                  </a:lnTo>
                  <a:lnTo>
                    <a:pt x="634" y="456"/>
                  </a:lnTo>
                  <a:lnTo>
                    <a:pt x="646" y="449"/>
                  </a:lnTo>
                  <a:lnTo>
                    <a:pt x="656" y="442"/>
                  </a:lnTo>
                  <a:lnTo>
                    <a:pt x="670" y="436"/>
                  </a:lnTo>
                  <a:lnTo>
                    <a:pt x="681" y="431"/>
                  </a:lnTo>
                  <a:lnTo>
                    <a:pt x="708" y="421"/>
                  </a:lnTo>
                  <a:lnTo>
                    <a:pt x="737" y="415"/>
                  </a:lnTo>
                  <a:lnTo>
                    <a:pt x="766" y="411"/>
                  </a:lnTo>
                  <a:lnTo>
                    <a:pt x="798" y="410"/>
                  </a:lnTo>
                  <a:lnTo>
                    <a:pt x="830" y="411"/>
                  </a:lnTo>
                  <a:lnTo>
                    <a:pt x="864" y="415"/>
                  </a:lnTo>
                  <a:lnTo>
                    <a:pt x="895" y="419"/>
                  </a:lnTo>
                  <a:lnTo>
                    <a:pt x="926" y="426"/>
                  </a:lnTo>
                  <a:lnTo>
                    <a:pt x="956" y="436"/>
                  </a:lnTo>
                  <a:lnTo>
                    <a:pt x="986" y="446"/>
                  </a:lnTo>
                  <a:lnTo>
                    <a:pt x="1013" y="457"/>
                  </a:lnTo>
                  <a:lnTo>
                    <a:pt x="1040" y="472"/>
                  </a:lnTo>
                  <a:lnTo>
                    <a:pt x="1127" y="61"/>
                  </a:lnTo>
                  <a:lnTo>
                    <a:pt x="1110" y="53"/>
                  </a:lnTo>
                  <a:lnTo>
                    <a:pt x="1095" y="46"/>
                  </a:lnTo>
                  <a:lnTo>
                    <a:pt x="1078" y="38"/>
                  </a:lnTo>
                  <a:lnTo>
                    <a:pt x="1061" y="32"/>
                  </a:lnTo>
                  <a:lnTo>
                    <a:pt x="1026" y="23"/>
                  </a:lnTo>
                  <a:lnTo>
                    <a:pt x="990" y="13"/>
                  </a:lnTo>
                  <a:lnTo>
                    <a:pt x="952" y="6"/>
                  </a:lnTo>
                  <a:lnTo>
                    <a:pt x="915" y="2"/>
                  </a:lnTo>
                  <a:lnTo>
                    <a:pt x="880" y="0"/>
                  </a:lnTo>
                  <a:lnTo>
                    <a:pt x="842" y="0"/>
                  </a:lnTo>
                  <a:lnTo>
                    <a:pt x="812" y="1"/>
                  </a:lnTo>
                  <a:lnTo>
                    <a:pt x="782" y="4"/>
                  </a:lnTo>
                  <a:lnTo>
                    <a:pt x="752" y="10"/>
                  </a:lnTo>
                  <a:lnTo>
                    <a:pt x="722" y="17"/>
                  </a:lnTo>
                  <a:lnTo>
                    <a:pt x="693" y="28"/>
                  </a:lnTo>
                  <a:lnTo>
                    <a:pt x="664" y="40"/>
                  </a:lnTo>
                  <a:lnTo>
                    <a:pt x="635" y="55"/>
                  </a:lnTo>
                  <a:lnTo>
                    <a:pt x="608" y="72"/>
                  </a:lnTo>
                  <a:lnTo>
                    <a:pt x="580" y="92"/>
                  </a:lnTo>
                  <a:lnTo>
                    <a:pt x="555" y="114"/>
                  </a:lnTo>
                  <a:lnTo>
                    <a:pt x="530" y="139"/>
                  </a:lnTo>
                  <a:lnTo>
                    <a:pt x="507" y="164"/>
                  </a:lnTo>
                  <a:lnTo>
                    <a:pt x="485" y="194"/>
                  </a:lnTo>
                  <a:lnTo>
                    <a:pt x="466" y="227"/>
                  </a:lnTo>
                  <a:lnTo>
                    <a:pt x="448" y="261"/>
                  </a:lnTo>
                  <a:lnTo>
                    <a:pt x="431" y="297"/>
                  </a:lnTo>
                  <a:lnTo>
                    <a:pt x="386" y="49"/>
                  </a:lnTo>
                  <a:lnTo>
                    <a:pt x="0" y="49"/>
                  </a:lnTo>
                  <a:lnTo>
                    <a:pt x="34" y="351"/>
                  </a:lnTo>
                  <a:lnTo>
                    <a:pt x="34" y="1786"/>
                  </a:lnTo>
                  <a:lnTo>
                    <a:pt x="510" y="1786"/>
                  </a:lnTo>
                  <a:lnTo>
                    <a:pt x="510" y="7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4" name="Freeform 38">
              <a:extLst>
                <a:ext uri="{FF2B5EF4-FFF2-40B4-BE49-F238E27FC236}">
                  <a16:creationId xmlns:a16="http://schemas.microsoft.com/office/drawing/2014/main" id="{D2E5806D-FF46-FB4E-80C9-B7929D585CEF}"/>
                </a:ext>
              </a:extLst>
            </p:cNvPr>
            <p:cNvSpPr>
              <a:spLocks/>
            </p:cNvSpPr>
            <p:nvPr userDrawn="1"/>
          </p:nvSpPr>
          <p:spPr bwMode="auto">
            <a:xfrm>
              <a:off x="42478325" y="1860551"/>
              <a:ext cx="295275" cy="417513"/>
            </a:xfrm>
            <a:custGeom>
              <a:avLst/>
              <a:gdLst>
                <a:gd name="T0" fmla="*/ 1121 w 1298"/>
                <a:gd name="T1" fmla="*/ 114 h 1842"/>
                <a:gd name="T2" fmla="*/ 991 w 1298"/>
                <a:gd name="T3" fmla="*/ 57 h 1842"/>
                <a:gd name="T4" fmla="*/ 848 w 1298"/>
                <a:gd name="T5" fmla="*/ 17 h 1842"/>
                <a:gd name="T6" fmla="*/ 693 w 1298"/>
                <a:gd name="T7" fmla="*/ 2 h 1842"/>
                <a:gd name="T8" fmla="*/ 547 w 1298"/>
                <a:gd name="T9" fmla="*/ 8 h 1842"/>
                <a:gd name="T10" fmla="*/ 425 w 1298"/>
                <a:gd name="T11" fmla="*/ 32 h 1842"/>
                <a:gd name="T12" fmla="*/ 312 w 1298"/>
                <a:gd name="T13" fmla="*/ 74 h 1842"/>
                <a:gd name="T14" fmla="*/ 213 w 1298"/>
                <a:gd name="T15" fmla="*/ 133 h 1842"/>
                <a:gd name="T16" fmla="*/ 131 w 1298"/>
                <a:gd name="T17" fmla="*/ 208 h 1842"/>
                <a:gd name="T18" fmla="*/ 65 w 1298"/>
                <a:gd name="T19" fmla="*/ 300 h 1842"/>
                <a:gd name="T20" fmla="*/ 22 w 1298"/>
                <a:gd name="T21" fmla="*/ 406 h 1842"/>
                <a:gd name="T22" fmla="*/ 4 w 1298"/>
                <a:gd name="T23" fmla="*/ 526 h 1842"/>
                <a:gd name="T24" fmla="*/ 10 w 1298"/>
                <a:gd name="T25" fmla="*/ 657 h 1842"/>
                <a:gd name="T26" fmla="*/ 38 w 1298"/>
                <a:gd name="T27" fmla="*/ 769 h 1842"/>
                <a:gd name="T28" fmla="*/ 86 w 1298"/>
                <a:gd name="T29" fmla="*/ 860 h 1842"/>
                <a:gd name="T30" fmla="*/ 149 w 1298"/>
                <a:gd name="T31" fmla="*/ 931 h 1842"/>
                <a:gd name="T32" fmla="*/ 224 w 1298"/>
                <a:gd name="T33" fmla="*/ 986 h 1842"/>
                <a:gd name="T34" fmla="*/ 309 w 1298"/>
                <a:gd name="T35" fmla="*/ 1031 h 1842"/>
                <a:gd name="T36" fmla="*/ 449 w 1298"/>
                <a:gd name="T37" fmla="*/ 1078 h 1842"/>
                <a:gd name="T38" fmla="*/ 653 w 1298"/>
                <a:gd name="T39" fmla="*/ 1130 h 1842"/>
                <a:gd name="T40" fmla="*/ 741 w 1298"/>
                <a:gd name="T41" fmla="*/ 1166 h 1842"/>
                <a:gd name="T42" fmla="*/ 803 w 1298"/>
                <a:gd name="T43" fmla="*/ 1219 h 1842"/>
                <a:gd name="T44" fmla="*/ 820 w 1298"/>
                <a:gd name="T45" fmla="*/ 1254 h 1842"/>
                <a:gd name="T46" fmla="*/ 828 w 1298"/>
                <a:gd name="T47" fmla="*/ 1300 h 1842"/>
                <a:gd name="T48" fmla="*/ 816 w 1298"/>
                <a:gd name="T49" fmla="*/ 1383 h 1842"/>
                <a:gd name="T50" fmla="*/ 774 w 1298"/>
                <a:gd name="T51" fmla="*/ 1443 h 1842"/>
                <a:gd name="T52" fmla="*/ 706 w 1298"/>
                <a:gd name="T53" fmla="*/ 1479 h 1842"/>
                <a:gd name="T54" fmla="*/ 619 w 1298"/>
                <a:gd name="T55" fmla="*/ 1493 h 1842"/>
                <a:gd name="T56" fmla="*/ 496 w 1298"/>
                <a:gd name="T57" fmla="*/ 1486 h 1842"/>
                <a:gd name="T58" fmla="*/ 371 w 1298"/>
                <a:gd name="T59" fmla="*/ 1458 h 1842"/>
                <a:gd name="T60" fmla="*/ 248 w 1298"/>
                <a:gd name="T61" fmla="*/ 1416 h 1842"/>
                <a:gd name="T62" fmla="*/ 21 w 1298"/>
                <a:gd name="T63" fmla="*/ 1707 h 1842"/>
                <a:gd name="T64" fmla="*/ 136 w 1298"/>
                <a:gd name="T65" fmla="*/ 1760 h 1842"/>
                <a:gd name="T66" fmla="*/ 298 w 1298"/>
                <a:gd name="T67" fmla="*/ 1809 h 1842"/>
                <a:gd name="T68" fmla="*/ 496 w 1298"/>
                <a:gd name="T69" fmla="*/ 1838 h 1842"/>
                <a:gd name="T70" fmla="*/ 698 w 1298"/>
                <a:gd name="T71" fmla="*/ 1838 h 1842"/>
                <a:gd name="T72" fmla="*/ 836 w 1298"/>
                <a:gd name="T73" fmla="*/ 1817 h 1842"/>
                <a:gd name="T74" fmla="*/ 960 w 1298"/>
                <a:gd name="T75" fmla="*/ 1779 h 1842"/>
                <a:gd name="T76" fmla="*/ 1067 w 1298"/>
                <a:gd name="T77" fmla="*/ 1723 h 1842"/>
                <a:gd name="T78" fmla="*/ 1155 w 1298"/>
                <a:gd name="T79" fmla="*/ 1650 h 1842"/>
                <a:gd name="T80" fmla="*/ 1224 w 1298"/>
                <a:gd name="T81" fmla="*/ 1559 h 1842"/>
                <a:gd name="T82" fmla="*/ 1271 w 1298"/>
                <a:gd name="T83" fmla="*/ 1453 h 1842"/>
                <a:gd name="T84" fmla="*/ 1297 w 1298"/>
                <a:gd name="T85" fmla="*/ 1328 h 1842"/>
                <a:gd name="T86" fmla="*/ 1294 w 1298"/>
                <a:gd name="T87" fmla="*/ 1191 h 1842"/>
                <a:gd name="T88" fmla="*/ 1270 w 1298"/>
                <a:gd name="T89" fmla="*/ 1077 h 1842"/>
                <a:gd name="T90" fmla="*/ 1224 w 1298"/>
                <a:gd name="T91" fmla="*/ 985 h 1842"/>
                <a:gd name="T92" fmla="*/ 1163 w 1298"/>
                <a:gd name="T93" fmla="*/ 911 h 1842"/>
                <a:gd name="T94" fmla="*/ 1087 w 1298"/>
                <a:gd name="T95" fmla="*/ 854 h 1842"/>
                <a:gd name="T96" fmla="*/ 978 w 1298"/>
                <a:gd name="T97" fmla="*/ 799 h 1842"/>
                <a:gd name="T98" fmla="*/ 787 w 1298"/>
                <a:gd name="T99" fmla="*/ 738 h 1842"/>
                <a:gd name="T100" fmla="*/ 607 w 1298"/>
                <a:gd name="T101" fmla="*/ 686 h 1842"/>
                <a:gd name="T102" fmla="*/ 527 w 1298"/>
                <a:gd name="T103" fmla="*/ 642 h 1842"/>
                <a:gd name="T104" fmla="*/ 477 w 1298"/>
                <a:gd name="T105" fmla="*/ 580 h 1842"/>
                <a:gd name="T106" fmla="*/ 461 w 1298"/>
                <a:gd name="T107" fmla="*/ 493 h 1842"/>
                <a:gd name="T108" fmla="*/ 481 w 1298"/>
                <a:gd name="T109" fmla="*/ 425 h 1842"/>
                <a:gd name="T110" fmla="*/ 530 w 1298"/>
                <a:gd name="T111" fmla="*/ 379 h 1842"/>
                <a:gd name="T112" fmla="*/ 598 w 1298"/>
                <a:gd name="T113" fmla="*/ 354 h 1842"/>
                <a:gd name="T114" fmla="*/ 681 w 1298"/>
                <a:gd name="T115" fmla="*/ 345 h 1842"/>
                <a:gd name="T116" fmla="*/ 772 w 1298"/>
                <a:gd name="T117" fmla="*/ 356 h 1842"/>
                <a:gd name="T118" fmla="*/ 865 w 1298"/>
                <a:gd name="T119" fmla="*/ 387 h 1842"/>
                <a:gd name="T120" fmla="*/ 961 w 1298"/>
                <a:gd name="T121" fmla="*/ 436 h 1842"/>
                <a:gd name="T122" fmla="*/ 1178 w 1298"/>
                <a:gd name="T123" fmla="*/ 155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98" h="1842">
                  <a:moveTo>
                    <a:pt x="1178" y="155"/>
                  </a:moveTo>
                  <a:lnTo>
                    <a:pt x="1180" y="150"/>
                  </a:lnTo>
                  <a:lnTo>
                    <a:pt x="1151" y="131"/>
                  </a:lnTo>
                  <a:lnTo>
                    <a:pt x="1121" y="114"/>
                  </a:lnTo>
                  <a:lnTo>
                    <a:pt x="1090" y="98"/>
                  </a:lnTo>
                  <a:lnTo>
                    <a:pt x="1058" y="84"/>
                  </a:lnTo>
                  <a:lnTo>
                    <a:pt x="1024" y="69"/>
                  </a:lnTo>
                  <a:lnTo>
                    <a:pt x="991" y="57"/>
                  </a:lnTo>
                  <a:lnTo>
                    <a:pt x="956" y="45"/>
                  </a:lnTo>
                  <a:lnTo>
                    <a:pt x="921" y="35"/>
                  </a:lnTo>
                  <a:lnTo>
                    <a:pt x="885" y="24"/>
                  </a:lnTo>
                  <a:lnTo>
                    <a:pt x="848" y="17"/>
                  </a:lnTo>
                  <a:lnTo>
                    <a:pt x="810" y="12"/>
                  </a:lnTo>
                  <a:lnTo>
                    <a:pt x="772" y="6"/>
                  </a:lnTo>
                  <a:lnTo>
                    <a:pt x="733" y="4"/>
                  </a:lnTo>
                  <a:lnTo>
                    <a:pt x="693" y="2"/>
                  </a:lnTo>
                  <a:lnTo>
                    <a:pt x="653" y="0"/>
                  </a:lnTo>
                  <a:lnTo>
                    <a:pt x="613" y="2"/>
                  </a:lnTo>
                  <a:lnTo>
                    <a:pt x="580" y="5"/>
                  </a:lnTo>
                  <a:lnTo>
                    <a:pt x="547" y="8"/>
                  </a:lnTo>
                  <a:lnTo>
                    <a:pt x="516" y="12"/>
                  </a:lnTo>
                  <a:lnTo>
                    <a:pt x="485" y="17"/>
                  </a:lnTo>
                  <a:lnTo>
                    <a:pt x="454" y="24"/>
                  </a:lnTo>
                  <a:lnTo>
                    <a:pt x="425" y="32"/>
                  </a:lnTo>
                  <a:lnTo>
                    <a:pt x="395" y="40"/>
                  </a:lnTo>
                  <a:lnTo>
                    <a:pt x="366" y="51"/>
                  </a:lnTo>
                  <a:lnTo>
                    <a:pt x="338" y="62"/>
                  </a:lnTo>
                  <a:lnTo>
                    <a:pt x="312" y="74"/>
                  </a:lnTo>
                  <a:lnTo>
                    <a:pt x="285" y="88"/>
                  </a:lnTo>
                  <a:lnTo>
                    <a:pt x="260" y="101"/>
                  </a:lnTo>
                  <a:lnTo>
                    <a:pt x="237" y="116"/>
                  </a:lnTo>
                  <a:lnTo>
                    <a:pt x="213" y="133"/>
                  </a:lnTo>
                  <a:lnTo>
                    <a:pt x="191" y="150"/>
                  </a:lnTo>
                  <a:lnTo>
                    <a:pt x="169" y="168"/>
                  </a:lnTo>
                  <a:lnTo>
                    <a:pt x="149" y="187"/>
                  </a:lnTo>
                  <a:lnTo>
                    <a:pt x="131" y="208"/>
                  </a:lnTo>
                  <a:lnTo>
                    <a:pt x="111" y="228"/>
                  </a:lnTo>
                  <a:lnTo>
                    <a:pt x="94" y="251"/>
                  </a:lnTo>
                  <a:lnTo>
                    <a:pt x="80" y="274"/>
                  </a:lnTo>
                  <a:lnTo>
                    <a:pt x="65" y="300"/>
                  </a:lnTo>
                  <a:lnTo>
                    <a:pt x="52" y="324"/>
                  </a:lnTo>
                  <a:lnTo>
                    <a:pt x="41" y="349"/>
                  </a:lnTo>
                  <a:lnTo>
                    <a:pt x="32" y="377"/>
                  </a:lnTo>
                  <a:lnTo>
                    <a:pt x="22" y="406"/>
                  </a:lnTo>
                  <a:lnTo>
                    <a:pt x="15" y="435"/>
                  </a:lnTo>
                  <a:lnTo>
                    <a:pt x="10" y="465"/>
                  </a:lnTo>
                  <a:lnTo>
                    <a:pt x="5" y="495"/>
                  </a:lnTo>
                  <a:lnTo>
                    <a:pt x="4" y="526"/>
                  </a:lnTo>
                  <a:lnTo>
                    <a:pt x="3" y="559"/>
                  </a:lnTo>
                  <a:lnTo>
                    <a:pt x="4" y="593"/>
                  </a:lnTo>
                  <a:lnTo>
                    <a:pt x="5" y="625"/>
                  </a:lnTo>
                  <a:lnTo>
                    <a:pt x="10" y="657"/>
                  </a:lnTo>
                  <a:lnTo>
                    <a:pt x="15" y="687"/>
                  </a:lnTo>
                  <a:lnTo>
                    <a:pt x="21" y="716"/>
                  </a:lnTo>
                  <a:lnTo>
                    <a:pt x="29" y="744"/>
                  </a:lnTo>
                  <a:lnTo>
                    <a:pt x="38" y="769"/>
                  </a:lnTo>
                  <a:lnTo>
                    <a:pt x="48" y="793"/>
                  </a:lnTo>
                  <a:lnTo>
                    <a:pt x="59" y="816"/>
                  </a:lnTo>
                  <a:lnTo>
                    <a:pt x="73" y="838"/>
                  </a:lnTo>
                  <a:lnTo>
                    <a:pt x="86" y="860"/>
                  </a:lnTo>
                  <a:lnTo>
                    <a:pt x="100" y="878"/>
                  </a:lnTo>
                  <a:lnTo>
                    <a:pt x="115" y="897"/>
                  </a:lnTo>
                  <a:lnTo>
                    <a:pt x="132" y="914"/>
                  </a:lnTo>
                  <a:lnTo>
                    <a:pt x="149" y="931"/>
                  </a:lnTo>
                  <a:lnTo>
                    <a:pt x="166" y="945"/>
                  </a:lnTo>
                  <a:lnTo>
                    <a:pt x="185" y="960"/>
                  </a:lnTo>
                  <a:lnTo>
                    <a:pt x="203" y="974"/>
                  </a:lnTo>
                  <a:lnTo>
                    <a:pt x="224" y="986"/>
                  </a:lnTo>
                  <a:lnTo>
                    <a:pt x="245" y="998"/>
                  </a:lnTo>
                  <a:lnTo>
                    <a:pt x="266" y="1010"/>
                  </a:lnTo>
                  <a:lnTo>
                    <a:pt x="286" y="1020"/>
                  </a:lnTo>
                  <a:lnTo>
                    <a:pt x="309" y="1031"/>
                  </a:lnTo>
                  <a:lnTo>
                    <a:pt x="331" y="1039"/>
                  </a:lnTo>
                  <a:lnTo>
                    <a:pt x="354" y="1048"/>
                  </a:lnTo>
                  <a:lnTo>
                    <a:pt x="402" y="1064"/>
                  </a:lnTo>
                  <a:lnTo>
                    <a:pt x="449" y="1078"/>
                  </a:lnTo>
                  <a:lnTo>
                    <a:pt x="499" y="1091"/>
                  </a:lnTo>
                  <a:lnTo>
                    <a:pt x="547" y="1102"/>
                  </a:lnTo>
                  <a:lnTo>
                    <a:pt x="601" y="1117"/>
                  </a:lnTo>
                  <a:lnTo>
                    <a:pt x="653" y="1130"/>
                  </a:lnTo>
                  <a:lnTo>
                    <a:pt x="676" y="1138"/>
                  </a:lnTo>
                  <a:lnTo>
                    <a:pt x="699" y="1147"/>
                  </a:lnTo>
                  <a:lnTo>
                    <a:pt x="721" y="1155"/>
                  </a:lnTo>
                  <a:lnTo>
                    <a:pt x="741" y="1166"/>
                  </a:lnTo>
                  <a:lnTo>
                    <a:pt x="760" y="1177"/>
                  </a:lnTo>
                  <a:lnTo>
                    <a:pt x="775" y="1189"/>
                  </a:lnTo>
                  <a:lnTo>
                    <a:pt x="790" y="1202"/>
                  </a:lnTo>
                  <a:lnTo>
                    <a:pt x="803" y="1219"/>
                  </a:lnTo>
                  <a:lnTo>
                    <a:pt x="808" y="1228"/>
                  </a:lnTo>
                  <a:lnTo>
                    <a:pt x="813" y="1236"/>
                  </a:lnTo>
                  <a:lnTo>
                    <a:pt x="817" y="1246"/>
                  </a:lnTo>
                  <a:lnTo>
                    <a:pt x="820" y="1254"/>
                  </a:lnTo>
                  <a:lnTo>
                    <a:pt x="823" y="1266"/>
                  </a:lnTo>
                  <a:lnTo>
                    <a:pt x="826" y="1276"/>
                  </a:lnTo>
                  <a:lnTo>
                    <a:pt x="827" y="1288"/>
                  </a:lnTo>
                  <a:lnTo>
                    <a:pt x="828" y="1300"/>
                  </a:lnTo>
                  <a:lnTo>
                    <a:pt x="828" y="1323"/>
                  </a:lnTo>
                  <a:lnTo>
                    <a:pt x="826" y="1346"/>
                  </a:lnTo>
                  <a:lnTo>
                    <a:pt x="823" y="1366"/>
                  </a:lnTo>
                  <a:lnTo>
                    <a:pt x="816" y="1383"/>
                  </a:lnTo>
                  <a:lnTo>
                    <a:pt x="809" y="1401"/>
                  </a:lnTo>
                  <a:lnTo>
                    <a:pt x="798" y="1417"/>
                  </a:lnTo>
                  <a:lnTo>
                    <a:pt x="787" y="1432"/>
                  </a:lnTo>
                  <a:lnTo>
                    <a:pt x="774" y="1443"/>
                  </a:lnTo>
                  <a:lnTo>
                    <a:pt x="758" y="1455"/>
                  </a:lnTo>
                  <a:lnTo>
                    <a:pt x="743" y="1464"/>
                  </a:lnTo>
                  <a:lnTo>
                    <a:pt x="726" y="1471"/>
                  </a:lnTo>
                  <a:lnTo>
                    <a:pt x="706" y="1479"/>
                  </a:lnTo>
                  <a:lnTo>
                    <a:pt x="687" y="1485"/>
                  </a:lnTo>
                  <a:lnTo>
                    <a:pt x="665" y="1488"/>
                  </a:lnTo>
                  <a:lnTo>
                    <a:pt x="642" y="1492"/>
                  </a:lnTo>
                  <a:lnTo>
                    <a:pt x="619" y="1493"/>
                  </a:lnTo>
                  <a:lnTo>
                    <a:pt x="590" y="1494"/>
                  </a:lnTo>
                  <a:lnTo>
                    <a:pt x="560" y="1493"/>
                  </a:lnTo>
                  <a:lnTo>
                    <a:pt x="529" y="1491"/>
                  </a:lnTo>
                  <a:lnTo>
                    <a:pt x="496" y="1486"/>
                  </a:lnTo>
                  <a:lnTo>
                    <a:pt x="465" y="1480"/>
                  </a:lnTo>
                  <a:lnTo>
                    <a:pt x="434" y="1474"/>
                  </a:lnTo>
                  <a:lnTo>
                    <a:pt x="402" y="1468"/>
                  </a:lnTo>
                  <a:lnTo>
                    <a:pt x="371" y="1458"/>
                  </a:lnTo>
                  <a:lnTo>
                    <a:pt x="338" y="1449"/>
                  </a:lnTo>
                  <a:lnTo>
                    <a:pt x="307" y="1439"/>
                  </a:lnTo>
                  <a:lnTo>
                    <a:pt x="277" y="1427"/>
                  </a:lnTo>
                  <a:lnTo>
                    <a:pt x="248" y="1416"/>
                  </a:lnTo>
                  <a:lnTo>
                    <a:pt x="192" y="1393"/>
                  </a:lnTo>
                  <a:lnTo>
                    <a:pt x="142" y="1368"/>
                  </a:lnTo>
                  <a:lnTo>
                    <a:pt x="0" y="1695"/>
                  </a:lnTo>
                  <a:lnTo>
                    <a:pt x="21" y="1707"/>
                  </a:lnTo>
                  <a:lnTo>
                    <a:pt x="45" y="1720"/>
                  </a:lnTo>
                  <a:lnTo>
                    <a:pt x="73" y="1735"/>
                  </a:lnTo>
                  <a:lnTo>
                    <a:pt x="103" y="1748"/>
                  </a:lnTo>
                  <a:lnTo>
                    <a:pt x="136" y="1760"/>
                  </a:lnTo>
                  <a:lnTo>
                    <a:pt x="173" y="1773"/>
                  </a:lnTo>
                  <a:lnTo>
                    <a:pt x="213" y="1786"/>
                  </a:lnTo>
                  <a:lnTo>
                    <a:pt x="254" y="1797"/>
                  </a:lnTo>
                  <a:lnTo>
                    <a:pt x="298" y="1809"/>
                  </a:lnTo>
                  <a:lnTo>
                    <a:pt x="344" y="1819"/>
                  </a:lnTo>
                  <a:lnTo>
                    <a:pt x="394" y="1826"/>
                  </a:lnTo>
                  <a:lnTo>
                    <a:pt x="443" y="1834"/>
                  </a:lnTo>
                  <a:lnTo>
                    <a:pt x="496" y="1838"/>
                  </a:lnTo>
                  <a:lnTo>
                    <a:pt x="550" y="1841"/>
                  </a:lnTo>
                  <a:lnTo>
                    <a:pt x="605" y="1842"/>
                  </a:lnTo>
                  <a:lnTo>
                    <a:pt x="661" y="1841"/>
                  </a:lnTo>
                  <a:lnTo>
                    <a:pt x="698" y="1838"/>
                  </a:lnTo>
                  <a:lnTo>
                    <a:pt x="734" y="1835"/>
                  </a:lnTo>
                  <a:lnTo>
                    <a:pt x="768" y="1830"/>
                  </a:lnTo>
                  <a:lnTo>
                    <a:pt x="803" y="1824"/>
                  </a:lnTo>
                  <a:lnTo>
                    <a:pt x="836" y="1817"/>
                  </a:lnTo>
                  <a:lnTo>
                    <a:pt x="869" y="1809"/>
                  </a:lnTo>
                  <a:lnTo>
                    <a:pt x="901" y="1801"/>
                  </a:lnTo>
                  <a:lnTo>
                    <a:pt x="931" y="1790"/>
                  </a:lnTo>
                  <a:lnTo>
                    <a:pt x="960" y="1779"/>
                  </a:lnTo>
                  <a:lnTo>
                    <a:pt x="989" y="1766"/>
                  </a:lnTo>
                  <a:lnTo>
                    <a:pt x="1016" y="1753"/>
                  </a:lnTo>
                  <a:lnTo>
                    <a:pt x="1042" y="1738"/>
                  </a:lnTo>
                  <a:lnTo>
                    <a:pt x="1067" y="1723"/>
                  </a:lnTo>
                  <a:lnTo>
                    <a:pt x="1090" y="1706"/>
                  </a:lnTo>
                  <a:lnTo>
                    <a:pt x="1113" y="1689"/>
                  </a:lnTo>
                  <a:lnTo>
                    <a:pt x="1135" y="1669"/>
                  </a:lnTo>
                  <a:lnTo>
                    <a:pt x="1155" y="1650"/>
                  </a:lnTo>
                  <a:lnTo>
                    <a:pt x="1175" y="1630"/>
                  </a:lnTo>
                  <a:lnTo>
                    <a:pt x="1193" y="1607"/>
                  </a:lnTo>
                  <a:lnTo>
                    <a:pt x="1210" y="1584"/>
                  </a:lnTo>
                  <a:lnTo>
                    <a:pt x="1224" y="1559"/>
                  </a:lnTo>
                  <a:lnTo>
                    <a:pt x="1239" y="1534"/>
                  </a:lnTo>
                  <a:lnTo>
                    <a:pt x="1252" y="1509"/>
                  </a:lnTo>
                  <a:lnTo>
                    <a:pt x="1262" y="1481"/>
                  </a:lnTo>
                  <a:lnTo>
                    <a:pt x="1271" y="1453"/>
                  </a:lnTo>
                  <a:lnTo>
                    <a:pt x="1280" y="1423"/>
                  </a:lnTo>
                  <a:lnTo>
                    <a:pt x="1286" y="1393"/>
                  </a:lnTo>
                  <a:lnTo>
                    <a:pt x="1292" y="1361"/>
                  </a:lnTo>
                  <a:lnTo>
                    <a:pt x="1297" y="1328"/>
                  </a:lnTo>
                  <a:lnTo>
                    <a:pt x="1298" y="1295"/>
                  </a:lnTo>
                  <a:lnTo>
                    <a:pt x="1298" y="1260"/>
                  </a:lnTo>
                  <a:lnTo>
                    <a:pt x="1298" y="1224"/>
                  </a:lnTo>
                  <a:lnTo>
                    <a:pt x="1294" y="1191"/>
                  </a:lnTo>
                  <a:lnTo>
                    <a:pt x="1291" y="1161"/>
                  </a:lnTo>
                  <a:lnTo>
                    <a:pt x="1285" y="1131"/>
                  </a:lnTo>
                  <a:lnTo>
                    <a:pt x="1279" y="1103"/>
                  </a:lnTo>
                  <a:lnTo>
                    <a:pt x="1270" y="1077"/>
                  </a:lnTo>
                  <a:lnTo>
                    <a:pt x="1260" y="1053"/>
                  </a:lnTo>
                  <a:lnTo>
                    <a:pt x="1250" y="1027"/>
                  </a:lnTo>
                  <a:lnTo>
                    <a:pt x="1237" y="1006"/>
                  </a:lnTo>
                  <a:lnTo>
                    <a:pt x="1224" y="985"/>
                  </a:lnTo>
                  <a:lnTo>
                    <a:pt x="1211" y="965"/>
                  </a:lnTo>
                  <a:lnTo>
                    <a:pt x="1195" y="945"/>
                  </a:lnTo>
                  <a:lnTo>
                    <a:pt x="1180" y="927"/>
                  </a:lnTo>
                  <a:lnTo>
                    <a:pt x="1163" y="911"/>
                  </a:lnTo>
                  <a:lnTo>
                    <a:pt x="1145" y="896"/>
                  </a:lnTo>
                  <a:lnTo>
                    <a:pt x="1127" y="880"/>
                  </a:lnTo>
                  <a:lnTo>
                    <a:pt x="1106" y="867"/>
                  </a:lnTo>
                  <a:lnTo>
                    <a:pt x="1087" y="854"/>
                  </a:lnTo>
                  <a:lnTo>
                    <a:pt x="1066" y="840"/>
                  </a:lnTo>
                  <a:lnTo>
                    <a:pt x="1044" y="829"/>
                  </a:lnTo>
                  <a:lnTo>
                    <a:pt x="1023" y="817"/>
                  </a:lnTo>
                  <a:lnTo>
                    <a:pt x="978" y="799"/>
                  </a:lnTo>
                  <a:lnTo>
                    <a:pt x="931" y="780"/>
                  </a:lnTo>
                  <a:lnTo>
                    <a:pt x="884" y="764"/>
                  </a:lnTo>
                  <a:lnTo>
                    <a:pt x="836" y="752"/>
                  </a:lnTo>
                  <a:lnTo>
                    <a:pt x="787" y="738"/>
                  </a:lnTo>
                  <a:lnTo>
                    <a:pt x="740" y="726"/>
                  </a:lnTo>
                  <a:lnTo>
                    <a:pt x="684" y="710"/>
                  </a:lnTo>
                  <a:lnTo>
                    <a:pt x="632" y="694"/>
                  </a:lnTo>
                  <a:lnTo>
                    <a:pt x="607" y="686"/>
                  </a:lnTo>
                  <a:lnTo>
                    <a:pt x="585" y="676"/>
                  </a:lnTo>
                  <a:lnTo>
                    <a:pt x="564" y="665"/>
                  </a:lnTo>
                  <a:lnTo>
                    <a:pt x="545" y="654"/>
                  </a:lnTo>
                  <a:lnTo>
                    <a:pt x="527" y="642"/>
                  </a:lnTo>
                  <a:lnTo>
                    <a:pt x="511" y="628"/>
                  </a:lnTo>
                  <a:lnTo>
                    <a:pt x="499" y="613"/>
                  </a:lnTo>
                  <a:lnTo>
                    <a:pt x="485" y="598"/>
                  </a:lnTo>
                  <a:lnTo>
                    <a:pt x="477" y="580"/>
                  </a:lnTo>
                  <a:lnTo>
                    <a:pt x="470" y="559"/>
                  </a:lnTo>
                  <a:lnTo>
                    <a:pt x="464" y="537"/>
                  </a:lnTo>
                  <a:lnTo>
                    <a:pt x="461" y="513"/>
                  </a:lnTo>
                  <a:lnTo>
                    <a:pt x="461" y="493"/>
                  </a:lnTo>
                  <a:lnTo>
                    <a:pt x="464" y="475"/>
                  </a:lnTo>
                  <a:lnTo>
                    <a:pt x="469" y="458"/>
                  </a:lnTo>
                  <a:lnTo>
                    <a:pt x="474" y="440"/>
                  </a:lnTo>
                  <a:lnTo>
                    <a:pt x="481" y="425"/>
                  </a:lnTo>
                  <a:lnTo>
                    <a:pt x="491" y="413"/>
                  </a:lnTo>
                  <a:lnTo>
                    <a:pt x="502" y="400"/>
                  </a:lnTo>
                  <a:lnTo>
                    <a:pt x="516" y="390"/>
                  </a:lnTo>
                  <a:lnTo>
                    <a:pt x="530" y="379"/>
                  </a:lnTo>
                  <a:lnTo>
                    <a:pt x="545" y="371"/>
                  </a:lnTo>
                  <a:lnTo>
                    <a:pt x="562" y="364"/>
                  </a:lnTo>
                  <a:lnTo>
                    <a:pt x="579" y="359"/>
                  </a:lnTo>
                  <a:lnTo>
                    <a:pt x="598" y="354"/>
                  </a:lnTo>
                  <a:lnTo>
                    <a:pt x="617" y="349"/>
                  </a:lnTo>
                  <a:lnTo>
                    <a:pt x="638" y="347"/>
                  </a:lnTo>
                  <a:lnTo>
                    <a:pt x="658" y="345"/>
                  </a:lnTo>
                  <a:lnTo>
                    <a:pt x="681" y="345"/>
                  </a:lnTo>
                  <a:lnTo>
                    <a:pt x="703" y="345"/>
                  </a:lnTo>
                  <a:lnTo>
                    <a:pt x="726" y="348"/>
                  </a:lnTo>
                  <a:lnTo>
                    <a:pt x="749" y="350"/>
                  </a:lnTo>
                  <a:lnTo>
                    <a:pt x="772" y="356"/>
                  </a:lnTo>
                  <a:lnTo>
                    <a:pt x="795" y="362"/>
                  </a:lnTo>
                  <a:lnTo>
                    <a:pt x="817" y="370"/>
                  </a:lnTo>
                  <a:lnTo>
                    <a:pt x="840" y="377"/>
                  </a:lnTo>
                  <a:lnTo>
                    <a:pt x="865" y="387"/>
                  </a:lnTo>
                  <a:lnTo>
                    <a:pt x="888" y="397"/>
                  </a:lnTo>
                  <a:lnTo>
                    <a:pt x="913" y="409"/>
                  </a:lnTo>
                  <a:lnTo>
                    <a:pt x="937" y="423"/>
                  </a:lnTo>
                  <a:lnTo>
                    <a:pt x="961" y="436"/>
                  </a:lnTo>
                  <a:lnTo>
                    <a:pt x="985" y="452"/>
                  </a:lnTo>
                  <a:lnTo>
                    <a:pt x="1011" y="467"/>
                  </a:lnTo>
                  <a:lnTo>
                    <a:pt x="1035" y="484"/>
                  </a:lnTo>
                  <a:lnTo>
                    <a:pt x="1178"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5" name="Freeform 39">
              <a:extLst>
                <a:ext uri="{FF2B5EF4-FFF2-40B4-BE49-F238E27FC236}">
                  <a16:creationId xmlns:a16="http://schemas.microsoft.com/office/drawing/2014/main" id="{57FBFC49-46BF-FD43-983B-6E9F473C29CE}"/>
                </a:ext>
              </a:extLst>
            </p:cNvPr>
            <p:cNvSpPr>
              <a:spLocks/>
            </p:cNvSpPr>
            <p:nvPr userDrawn="1"/>
          </p:nvSpPr>
          <p:spPr bwMode="auto">
            <a:xfrm>
              <a:off x="40028813" y="1749426"/>
              <a:ext cx="276225" cy="528638"/>
            </a:xfrm>
            <a:custGeom>
              <a:avLst/>
              <a:gdLst>
                <a:gd name="T0" fmla="*/ 1189 w 1220"/>
                <a:gd name="T1" fmla="*/ 913 h 2327"/>
                <a:gd name="T2" fmla="*/ 741 w 1220"/>
                <a:gd name="T3" fmla="*/ 539 h 2327"/>
                <a:gd name="T4" fmla="*/ 264 w 1220"/>
                <a:gd name="T5" fmla="*/ 0 h 2327"/>
                <a:gd name="T6" fmla="*/ 0 w 1220"/>
                <a:gd name="T7" fmla="*/ 541 h 2327"/>
                <a:gd name="T8" fmla="*/ 264 w 1220"/>
                <a:gd name="T9" fmla="*/ 913 h 2327"/>
                <a:gd name="T10" fmla="*/ 265 w 1220"/>
                <a:gd name="T11" fmla="*/ 1813 h 2327"/>
                <a:gd name="T12" fmla="*/ 269 w 1220"/>
                <a:gd name="T13" fmla="*/ 1919 h 2327"/>
                <a:gd name="T14" fmla="*/ 281 w 1220"/>
                <a:gd name="T15" fmla="*/ 1994 h 2327"/>
                <a:gd name="T16" fmla="*/ 290 w 1220"/>
                <a:gd name="T17" fmla="*/ 2042 h 2327"/>
                <a:gd name="T18" fmla="*/ 306 w 1220"/>
                <a:gd name="T19" fmla="*/ 2088 h 2327"/>
                <a:gd name="T20" fmla="*/ 326 w 1220"/>
                <a:gd name="T21" fmla="*/ 2131 h 2327"/>
                <a:gd name="T22" fmla="*/ 352 w 1220"/>
                <a:gd name="T23" fmla="*/ 2170 h 2327"/>
                <a:gd name="T24" fmla="*/ 384 w 1220"/>
                <a:gd name="T25" fmla="*/ 2206 h 2327"/>
                <a:gd name="T26" fmla="*/ 423 w 1220"/>
                <a:gd name="T27" fmla="*/ 2239 h 2327"/>
                <a:gd name="T28" fmla="*/ 469 w 1220"/>
                <a:gd name="T29" fmla="*/ 2266 h 2327"/>
                <a:gd name="T30" fmla="*/ 523 w 1220"/>
                <a:gd name="T31" fmla="*/ 2289 h 2327"/>
                <a:gd name="T32" fmla="*/ 585 w 1220"/>
                <a:gd name="T33" fmla="*/ 2309 h 2327"/>
                <a:gd name="T34" fmla="*/ 657 w 1220"/>
                <a:gd name="T35" fmla="*/ 2320 h 2327"/>
                <a:gd name="T36" fmla="*/ 739 w 1220"/>
                <a:gd name="T37" fmla="*/ 2327 h 2327"/>
                <a:gd name="T38" fmla="*/ 813 w 1220"/>
                <a:gd name="T39" fmla="*/ 2327 h 2327"/>
                <a:gd name="T40" fmla="*/ 871 w 1220"/>
                <a:gd name="T41" fmla="*/ 2322 h 2327"/>
                <a:gd name="T42" fmla="*/ 931 w 1220"/>
                <a:gd name="T43" fmla="*/ 2316 h 2327"/>
                <a:gd name="T44" fmla="*/ 990 w 1220"/>
                <a:gd name="T45" fmla="*/ 2304 h 2327"/>
                <a:gd name="T46" fmla="*/ 1048 w 1220"/>
                <a:gd name="T47" fmla="*/ 2289 h 2327"/>
                <a:gd name="T48" fmla="*/ 1103 w 1220"/>
                <a:gd name="T49" fmla="*/ 2272 h 2327"/>
                <a:gd name="T50" fmla="*/ 1155 w 1220"/>
                <a:gd name="T51" fmla="*/ 2252 h 2327"/>
                <a:gd name="T52" fmla="*/ 1199 w 1220"/>
                <a:gd name="T53" fmla="*/ 2230 h 2327"/>
                <a:gd name="T54" fmla="*/ 1117 w 1220"/>
                <a:gd name="T55" fmla="*/ 1901 h 2327"/>
                <a:gd name="T56" fmla="*/ 1062 w 1220"/>
                <a:gd name="T57" fmla="*/ 1921 h 2327"/>
                <a:gd name="T58" fmla="*/ 1006 w 1220"/>
                <a:gd name="T59" fmla="*/ 1939 h 2327"/>
                <a:gd name="T60" fmla="*/ 957 w 1220"/>
                <a:gd name="T61" fmla="*/ 1950 h 2327"/>
                <a:gd name="T62" fmla="*/ 907 w 1220"/>
                <a:gd name="T63" fmla="*/ 1955 h 2327"/>
                <a:gd name="T64" fmla="*/ 864 w 1220"/>
                <a:gd name="T65" fmla="*/ 1950 h 2327"/>
                <a:gd name="T66" fmla="*/ 829 w 1220"/>
                <a:gd name="T67" fmla="*/ 1939 h 2327"/>
                <a:gd name="T68" fmla="*/ 800 w 1220"/>
                <a:gd name="T69" fmla="*/ 1920 h 2327"/>
                <a:gd name="T70" fmla="*/ 777 w 1220"/>
                <a:gd name="T71" fmla="*/ 1892 h 2327"/>
                <a:gd name="T72" fmla="*/ 760 w 1220"/>
                <a:gd name="T73" fmla="*/ 1857 h 2327"/>
                <a:gd name="T74" fmla="*/ 748 w 1220"/>
                <a:gd name="T75" fmla="*/ 1811 h 2327"/>
                <a:gd name="T76" fmla="*/ 742 w 1220"/>
                <a:gd name="T77" fmla="*/ 1756 h 2327"/>
                <a:gd name="T78" fmla="*/ 741 w 1220"/>
                <a:gd name="T79" fmla="*/ 1691 h 2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20" h="2327">
                  <a:moveTo>
                    <a:pt x="741" y="913"/>
                  </a:moveTo>
                  <a:lnTo>
                    <a:pt x="1189" y="913"/>
                  </a:lnTo>
                  <a:lnTo>
                    <a:pt x="1189" y="539"/>
                  </a:lnTo>
                  <a:lnTo>
                    <a:pt x="741" y="539"/>
                  </a:lnTo>
                  <a:lnTo>
                    <a:pt x="741" y="0"/>
                  </a:lnTo>
                  <a:lnTo>
                    <a:pt x="264" y="0"/>
                  </a:lnTo>
                  <a:lnTo>
                    <a:pt x="264" y="541"/>
                  </a:lnTo>
                  <a:lnTo>
                    <a:pt x="0" y="541"/>
                  </a:lnTo>
                  <a:lnTo>
                    <a:pt x="0" y="913"/>
                  </a:lnTo>
                  <a:lnTo>
                    <a:pt x="264" y="913"/>
                  </a:lnTo>
                  <a:lnTo>
                    <a:pt x="264" y="1759"/>
                  </a:lnTo>
                  <a:lnTo>
                    <a:pt x="265" y="1813"/>
                  </a:lnTo>
                  <a:lnTo>
                    <a:pt x="266" y="1866"/>
                  </a:lnTo>
                  <a:lnTo>
                    <a:pt x="269" y="1919"/>
                  </a:lnTo>
                  <a:lnTo>
                    <a:pt x="276" y="1969"/>
                  </a:lnTo>
                  <a:lnTo>
                    <a:pt x="281" y="1994"/>
                  </a:lnTo>
                  <a:lnTo>
                    <a:pt x="284" y="2018"/>
                  </a:lnTo>
                  <a:lnTo>
                    <a:pt x="290" y="2042"/>
                  </a:lnTo>
                  <a:lnTo>
                    <a:pt x="298" y="2065"/>
                  </a:lnTo>
                  <a:lnTo>
                    <a:pt x="306" y="2088"/>
                  </a:lnTo>
                  <a:lnTo>
                    <a:pt x="317" y="2110"/>
                  </a:lnTo>
                  <a:lnTo>
                    <a:pt x="326" y="2131"/>
                  </a:lnTo>
                  <a:lnTo>
                    <a:pt x="340" y="2152"/>
                  </a:lnTo>
                  <a:lnTo>
                    <a:pt x="352" y="2170"/>
                  </a:lnTo>
                  <a:lnTo>
                    <a:pt x="369" y="2189"/>
                  </a:lnTo>
                  <a:lnTo>
                    <a:pt x="384" y="2206"/>
                  </a:lnTo>
                  <a:lnTo>
                    <a:pt x="403" y="2223"/>
                  </a:lnTo>
                  <a:lnTo>
                    <a:pt x="423" y="2239"/>
                  </a:lnTo>
                  <a:lnTo>
                    <a:pt x="445" y="2253"/>
                  </a:lnTo>
                  <a:lnTo>
                    <a:pt x="469" y="2266"/>
                  </a:lnTo>
                  <a:lnTo>
                    <a:pt x="494" y="2280"/>
                  </a:lnTo>
                  <a:lnTo>
                    <a:pt x="523" y="2289"/>
                  </a:lnTo>
                  <a:lnTo>
                    <a:pt x="553" y="2299"/>
                  </a:lnTo>
                  <a:lnTo>
                    <a:pt x="585" y="2309"/>
                  </a:lnTo>
                  <a:lnTo>
                    <a:pt x="620" y="2316"/>
                  </a:lnTo>
                  <a:lnTo>
                    <a:pt x="657" y="2320"/>
                  </a:lnTo>
                  <a:lnTo>
                    <a:pt x="697" y="2324"/>
                  </a:lnTo>
                  <a:lnTo>
                    <a:pt x="739" y="2327"/>
                  </a:lnTo>
                  <a:lnTo>
                    <a:pt x="785" y="2327"/>
                  </a:lnTo>
                  <a:lnTo>
                    <a:pt x="813" y="2327"/>
                  </a:lnTo>
                  <a:lnTo>
                    <a:pt x="843" y="2326"/>
                  </a:lnTo>
                  <a:lnTo>
                    <a:pt x="871" y="2322"/>
                  </a:lnTo>
                  <a:lnTo>
                    <a:pt x="901" y="2320"/>
                  </a:lnTo>
                  <a:lnTo>
                    <a:pt x="931" y="2316"/>
                  </a:lnTo>
                  <a:lnTo>
                    <a:pt x="963" y="2310"/>
                  </a:lnTo>
                  <a:lnTo>
                    <a:pt x="990" y="2304"/>
                  </a:lnTo>
                  <a:lnTo>
                    <a:pt x="1019" y="2297"/>
                  </a:lnTo>
                  <a:lnTo>
                    <a:pt x="1048" y="2289"/>
                  </a:lnTo>
                  <a:lnTo>
                    <a:pt x="1077" y="2281"/>
                  </a:lnTo>
                  <a:lnTo>
                    <a:pt x="1103" y="2272"/>
                  </a:lnTo>
                  <a:lnTo>
                    <a:pt x="1130" y="2262"/>
                  </a:lnTo>
                  <a:lnTo>
                    <a:pt x="1155" y="2252"/>
                  </a:lnTo>
                  <a:lnTo>
                    <a:pt x="1178" y="2241"/>
                  </a:lnTo>
                  <a:lnTo>
                    <a:pt x="1199" y="2230"/>
                  </a:lnTo>
                  <a:lnTo>
                    <a:pt x="1220" y="2218"/>
                  </a:lnTo>
                  <a:lnTo>
                    <a:pt x="1117" y="1901"/>
                  </a:lnTo>
                  <a:lnTo>
                    <a:pt x="1088" y="1910"/>
                  </a:lnTo>
                  <a:lnTo>
                    <a:pt x="1062" y="1921"/>
                  </a:lnTo>
                  <a:lnTo>
                    <a:pt x="1034" y="1930"/>
                  </a:lnTo>
                  <a:lnTo>
                    <a:pt x="1006" y="1939"/>
                  </a:lnTo>
                  <a:lnTo>
                    <a:pt x="981" y="1944"/>
                  </a:lnTo>
                  <a:lnTo>
                    <a:pt x="957" y="1950"/>
                  </a:lnTo>
                  <a:lnTo>
                    <a:pt x="931" y="1954"/>
                  </a:lnTo>
                  <a:lnTo>
                    <a:pt x="907" y="1955"/>
                  </a:lnTo>
                  <a:lnTo>
                    <a:pt x="884" y="1954"/>
                  </a:lnTo>
                  <a:lnTo>
                    <a:pt x="864" y="1950"/>
                  </a:lnTo>
                  <a:lnTo>
                    <a:pt x="846" y="1945"/>
                  </a:lnTo>
                  <a:lnTo>
                    <a:pt x="829" y="1939"/>
                  </a:lnTo>
                  <a:lnTo>
                    <a:pt x="813" y="1932"/>
                  </a:lnTo>
                  <a:lnTo>
                    <a:pt x="800" y="1920"/>
                  </a:lnTo>
                  <a:lnTo>
                    <a:pt x="786" y="1907"/>
                  </a:lnTo>
                  <a:lnTo>
                    <a:pt x="777" y="1892"/>
                  </a:lnTo>
                  <a:lnTo>
                    <a:pt x="768" y="1875"/>
                  </a:lnTo>
                  <a:lnTo>
                    <a:pt x="760" y="1857"/>
                  </a:lnTo>
                  <a:lnTo>
                    <a:pt x="754" y="1836"/>
                  </a:lnTo>
                  <a:lnTo>
                    <a:pt x="748" y="1811"/>
                  </a:lnTo>
                  <a:lnTo>
                    <a:pt x="745" y="1785"/>
                  </a:lnTo>
                  <a:lnTo>
                    <a:pt x="742" y="1756"/>
                  </a:lnTo>
                  <a:lnTo>
                    <a:pt x="741" y="1725"/>
                  </a:lnTo>
                  <a:lnTo>
                    <a:pt x="741" y="1691"/>
                  </a:lnTo>
                  <a:lnTo>
                    <a:pt x="741" y="9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42" name="Author"/>
          <p:cNvSpPr>
            <a:spLocks noGrp="1"/>
          </p:cNvSpPr>
          <p:nvPr>
            <p:ph type="ftr" sz="quarter" idx="3"/>
          </p:nvPr>
        </p:nvSpPr>
        <p:spPr>
          <a:xfrm>
            <a:off x="8054975" y="6340471"/>
            <a:ext cx="3259452" cy="144000"/>
          </a:xfrm>
          <a:prstGeom prst="rect">
            <a:avLst/>
          </a:prstGeom>
        </p:spPr>
        <p:txBody>
          <a:bodyPr vert="horz" lIns="0" tIns="0" rIns="0" bIns="0" rtlCol="0" anchor="t" anchorCtr="0"/>
          <a:lstStyle>
            <a:lvl1pPr algn="r">
              <a:defRPr sz="1000">
                <a:solidFill>
                  <a:schemeClr val="bg1"/>
                </a:solidFill>
              </a:defRPr>
            </a:lvl1pPr>
          </a:lstStyle>
          <a:p>
            <a:r>
              <a:rPr lang="en-US"/>
              <a:t>Author | Department</a:t>
            </a:r>
            <a:endParaRPr lang="en-US" dirty="0"/>
          </a:p>
        </p:txBody>
      </p:sp>
      <p:sp>
        <p:nvSpPr>
          <p:cNvPr id="43" name="TextBox 5">
            <a:extLst>
              <a:ext uri="{FF2B5EF4-FFF2-40B4-BE49-F238E27FC236}">
                <a16:creationId xmlns:a16="http://schemas.microsoft.com/office/drawing/2014/main" id="{5CBC6209-A7E2-4F1F-A86E-330817A9A8C0}"/>
              </a:ext>
            </a:extLst>
          </p:cNvPr>
          <p:cNvSpPr txBox="1"/>
          <p:nvPr userDrawn="1"/>
        </p:nvSpPr>
        <p:spPr>
          <a:xfrm>
            <a:off x="11347637" y="6340471"/>
            <a:ext cx="280800" cy="144000"/>
          </a:xfrm>
          <a:prstGeom prst="rect">
            <a:avLst/>
          </a:prstGeom>
          <a:noFill/>
        </p:spPr>
        <p:txBody>
          <a:bodyPr vert="horz" wrap="square" lIns="0" tIns="0" rIns="0" bIns="0" rtlCol="0" anchor="ctr" anchorCtr="0">
            <a:noAutofit/>
          </a:bodyPr>
          <a:lstStyle/>
          <a:p>
            <a:pPr marL="0" lvl="0" indent="0" algn="r">
              <a:lnSpc>
                <a:spcPct val="100000"/>
              </a:lnSpc>
              <a:spcBef>
                <a:spcPts val="0"/>
              </a:spcBef>
              <a:spcAft>
                <a:spcPts val="0"/>
              </a:spcAft>
            </a:pPr>
            <a:fld id="{6F82AF1F-8753-46F1-A314-2F45498EFC31}" type="slidenum">
              <a:rPr lang="de-DE" sz="1000" b="1" i="0" u="none" kern="1200" spc="0" smtClean="0">
                <a:solidFill>
                  <a:schemeClr val="bg1"/>
                </a:solidFill>
                <a:latin typeface="Calibri" panose="020F0502020204030204" pitchFamily="34" charset="0"/>
              </a:rPr>
              <a:pPr marL="0" lvl="0" indent="0" algn="r">
                <a:lnSpc>
                  <a:spcPct val="100000"/>
                </a:lnSpc>
                <a:spcBef>
                  <a:spcPts val="0"/>
                </a:spcBef>
                <a:spcAft>
                  <a:spcPts val="0"/>
                </a:spcAft>
              </a:pPr>
              <a:t>‹Nr.›</a:t>
            </a:fld>
            <a:endParaRPr lang="de-DE" sz="1000" b="1" i="0" u="none" kern="1200" spc="0" dirty="0">
              <a:solidFill>
                <a:schemeClr val="bg1"/>
              </a:solidFill>
              <a:latin typeface="Calibri" panose="020F0502020204030204" pitchFamily="34" charset="0"/>
            </a:endParaRPr>
          </a:p>
        </p:txBody>
      </p:sp>
      <p:sp>
        <p:nvSpPr>
          <p:cNvPr id="44" name="Restricted">
            <a:extLst>
              <a:ext uri="{FF2B5EF4-FFF2-40B4-BE49-F238E27FC236}">
                <a16:creationId xmlns:a16="http://schemas.microsoft.com/office/drawing/2014/main" id="{80B62AD4-5C66-42D5-BF2D-D5624DB31253}"/>
              </a:ext>
            </a:extLst>
          </p:cNvPr>
          <p:cNvSpPr txBox="1"/>
          <p:nvPr userDrawn="1"/>
        </p:nvSpPr>
        <p:spPr>
          <a:xfrm>
            <a:off x="8056564" y="6519470"/>
            <a:ext cx="3571874" cy="153888"/>
          </a:xfrm>
          <a:prstGeom prst="rect">
            <a:avLst/>
          </a:prstGeom>
          <a:noFill/>
        </p:spPr>
        <p:txBody>
          <a:bodyPr wrap="square" lIns="0" tIns="0" rIns="0" bIns="0" rtlCol="0">
            <a:spAutoFit/>
          </a:bodyPr>
          <a:lstStyle/>
          <a:p>
            <a:pPr algn="r"/>
            <a:r>
              <a:rPr lang="de-DE" sz="1000" dirty="0" err="1">
                <a:solidFill>
                  <a:schemeClr val="bg1"/>
                </a:solidFill>
              </a:rPr>
              <a:t>Unrestricted</a:t>
            </a:r>
            <a:r>
              <a:rPr lang="de-DE" sz="1000" dirty="0">
                <a:solidFill>
                  <a:schemeClr val="bg1"/>
                </a:solidFill>
              </a:rPr>
              <a:t> © Siemens Healthineers, 2021</a:t>
            </a:r>
          </a:p>
        </p:txBody>
      </p:sp>
    </p:spTree>
    <p:extLst>
      <p:ext uri="{BB962C8B-B14F-4D97-AF65-F5344CB8AC3E}">
        <p14:creationId xmlns:p14="http://schemas.microsoft.com/office/powerpoint/2010/main" val="407248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ntact">
    <p:spTree>
      <p:nvGrpSpPr>
        <p:cNvPr id="1" name=""/>
        <p:cNvGrpSpPr/>
        <p:nvPr/>
      </p:nvGrpSpPr>
      <p:grpSpPr>
        <a:xfrm>
          <a:off x="0" y="0"/>
          <a:ext cx="0" cy="0"/>
          <a:chOff x="0" y="0"/>
          <a:chExt cx="0" cy="0"/>
        </a:xfrm>
      </p:grpSpPr>
      <p:sp>
        <p:nvSpPr>
          <p:cNvPr id="4" name="Headline"/>
          <p:cNvSpPr>
            <a:spLocks noGrp="1"/>
          </p:cNvSpPr>
          <p:nvPr>
            <p:ph type="title" hasCustomPrompt="1"/>
          </p:nvPr>
        </p:nvSpPr>
        <p:spPr>
          <a:xfrm>
            <a:off x="540000" y="219599"/>
            <a:ext cx="6575175" cy="832913"/>
          </a:xfrm>
        </p:spPr>
        <p:txBody>
          <a:bodyPr/>
          <a:lstStyle>
            <a:lvl1pPr>
              <a:defRPr/>
            </a:lvl1pPr>
          </a:lstStyle>
          <a:p>
            <a:r>
              <a:rPr lang="en-US" noProof="0" dirty="0"/>
              <a:t>Title Calibri Bold 28 </a:t>
            </a:r>
            <a:r>
              <a:rPr lang="en-US" noProof="0" dirty="0" err="1"/>
              <a:t>pt</a:t>
            </a:r>
            <a:endParaRPr lang="de-DE" dirty="0"/>
          </a:p>
        </p:txBody>
      </p:sp>
      <p:sp>
        <p:nvSpPr>
          <p:cNvPr id="6" name="Content left">
            <a:extLst>
              <a:ext uri="{FF2B5EF4-FFF2-40B4-BE49-F238E27FC236}">
                <a16:creationId xmlns:a16="http://schemas.microsoft.com/office/drawing/2014/main" id="{B8F2235E-1561-4540-BBA6-ED3314518FCA}"/>
              </a:ext>
            </a:extLst>
          </p:cNvPr>
          <p:cNvSpPr>
            <a:spLocks noGrp="1"/>
          </p:cNvSpPr>
          <p:nvPr>
            <p:ph sz="quarter" idx="24" hasCustomPrompt="1"/>
          </p:nvPr>
        </p:nvSpPr>
        <p:spPr>
          <a:xfrm>
            <a:off x="539750" y="1620000"/>
            <a:ext cx="4518000" cy="2520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dirty="0"/>
              <a:t>Headline Calibri Bold 16 </a:t>
            </a:r>
            <a:r>
              <a:rPr lang="en-US" noProof="0" dirty="0" err="1"/>
              <a:t>pt</a:t>
            </a:r>
            <a:endParaRPr lang="en-US" noProof="0" dirty="0"/>
          </a:p>
          <a:p>
            <a:pPr lvl="1"/>
            <a:r>
              <a:rPr lang="en-US" noProof="0" dirty="0"/>
              <a:t>Text Calibri 16 </a:t>
            </a:r>
            <a:r>
              <a:rPr lang="en-US" noProof="0" dirty="0" err="1"/>
              <a:t>pt</a:t>
            </a:r>
            <a:endParaRPr lang="en-US" noProof="0" dirty="0"/>
          </a:p>
          <a:p>
            <a:pPr lvl="2"/>
            <a:r>
              <a:rPr lang="en-US" noProof="0" dirty="0"/>
              <a:t>Text Calibri 16 </a:t>
            </a:r>
            <a:r>
              <a:rPr lang="en-US" noProof="0" dirty="0" err="1"/>
              <a:t>pt</a:t>
            </a:r>
            <a:endParaRPr lang="en-US" noProof="0" dirty="0"/>
          </a:p>
          <a:p>
            <a:pPr lvl="3"/>
            <a:r>
              <a:rPr lang="en-US" noProof="0" dirty="0"/>
              <a:t>Text Calibri 16 </a:t>
            </a:r>
            <a:r>
              <a:rPr lang="en-US" noProof="0" dirty="0" err="1"/>
              <a:t>pt</a:t>
            </a:r>
            <a:endParaRPr lang="en-US" noProof="0" dirty="0"/>
          </a:p>
          <a:p>
            <a:pPr lvl="4"/>
            <a:r>
              <a:rPr lang="en-US" noProof="0" dirty="0"/>
              <a:t>Text Calibri 16 </a:t>
            </a:r>
            <a:r>
              <a:rPr lang="en-US" noProof="0" dirty="0" err="1"/>
              <a:t>pt</a:t>
            </a:r>
            <a:endParaRPr lang="en-US" noProof="0" dirty="0"/>
          </a:p>
          <a:p>
            <a:pPr lvl="5"/>
            <a:r>
              <a:rPr lang="en-US" noProof="0" dirty="0"/>
              <a:t>Text Calibri 16 </a:t>
            </a:r>
            <a:r>
              <a:rPr lang="en-US" noProof="0" dirty="0" err="1"/>
              <a:t>pt</a:t>
            </a:r>
            <a:endParaRPr lang="en-US" noProof="0" dirty="0"/>
          </a:p>
          <a:p>
            <a:pPr lvl="6"/>
            <a:r>
              <a:rPr lang="en-US" noProof="0" dirty="0"/>
              <a:t>Text Calibri 16 </a:t>
            </a:r>
            <a:r>
              <a:rPr lang="en-US" noProof="0" dirty="0" err="1"/>
              <a:t>pt</a:t>
            </a:r>
            <a:endParaRPr lang="en-US" noProof="0" dirty="0"/>
          </a:p>
          <a:p>
            <a:pPr lvl="7"/>
            <a:r>
              <a:rPr lang="en-US" noProof="0" dirty="0"/>
              <a:t>Text Calibri 16 </a:t>
            </a:r>
            <a:r>
              <a:rPr lang="en-US" noProof="0" dirty="0" err="1"/>
              <a:t>pt</a:t>
            </a:r>
            <a:endParaRPr lang="en-US" noProof="0" dirty="0"/>
          </a:p>
          <a:p>
            <a:pPr lvl="8"/>
            <a:r>
              <a:rPr lang="en-US" noProof="0" dirty="0"/>
              <a:t>Text Calibri 14 </a:t>
            </a:r>
            <a:r>
              <a:rPr lang="en-US" noProof="0" dirty="0" err="1"/>
              <a:t>pt</a:t>
            </a:r>
            <a:endParaRPr lang="en-US" noProof="0" dirty="0"/>
          </a:p>
        </p:txBody>
      </p:sp>
      <p:sp>
        <p:nvSpPr>
          <p:cNvPr id="11" name="Content right">
            <a:extLst>
              <a:ext uri="{FF2B5EF4-FFF2-40B4-BE49-F238E27FC236}">
                <a16:creationId xmlns:a16="http://schemas.microsoft.com/office/drawing/2014/main" id="{0FB035AA-D8D6-455D-B8AF-CD2D66504C31}"/>
              </a:ext>
            </a:extLst>
          </p:cNvPr>
          <p:cNvSpPr>
            <a:spLocks noGrp="1"/>
          </p:cNvSpPr>
          <p:nvPr>
            <p:ph sz="quarter" idx="25" hasCustomPrompt="1"/>
          </p:nvPr>
        </p:nvSpPr>
        <p:spPr>
          <a:xfrm>
            <a:off x="5237163" y="1620000"/>
            <a:ext cx="4518000" cy="2520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noProof="0" dirty="0"/>
              <a:t>Headline Calibri Bold 16 </a:t>
            </a:r>
            <a:r>
              <a:rPr lang="en-US" noProof="0" dirty="0" err="1"/>
              <a:t>pt</a:t>
            </a:r>
            <a:endParaRPr lang="en-US" noProof="0" dirty="0"/>
          </a:p>
          <a:p>
            <a:pPr lvl="1"/>
            <a:r>
              <a:rPr lang="en-US" noProof="0" dirty="0"/>
              <a:t>Text Calibri 16 </a:t>
            </a:r>
            <a:r>
              <a:rPr lang="en-US" noProof="0" dirty="0" err="1"/>
              <a:t>pt</a:t>
            </a:r>
            <a:endParaRPr lang="en-US" noProof="0" dirty="0"/>
          </a:p>
          <a:p>
            <a:pPr lvl="2"/>
            <a:r>
              <a:rPr lang="en-US" noProof="0" dirty="0"/>
              <a:t>Text Calibri 16 </a:t>
            </a:r>
            <a:r>
              <a:rPr lang="en-US" noProof="0" dirty="0" err="1"/>
              <a:t>pt</a:t>
            </a:r>
            <a:endParaRPr lang="en-US" noProof="0" dirty="0"/>
          </a:p>
          <a:p>
            <a:pPr lvl="3"/>
            <a:r>
              <a:rPr lang="en-US" noProof="0" dirty="0"/>
              <a:t>Text Calibri 16 </a:t>
            </a:r>
            <a:r>
              <a:rPr lang="en-US" noProof="0" dirty="0" err="1"/>
              <a:t>pt</a:t>
            </a:r>
            <a:endParaRPr lang="en-US" noProof="0" dirty="0"/>
          </a:p>
          <a:p>
            <a:pPr lvl="4"/>
            <a:r>
              <a:rPr lang="en-US" noProof="0" dirty="0"/>
              <a:t>Text Calibri 16 </a:t>
            </a:r>
            <a:r>
              <a:rPr lang="en-US" noProof="0" dirty="0" err="1"/>
              <a:t>pt</a:t>
            </a:r>
            <a:endParaRPr lang="en-US" noProof="0" dirty="0"/>
          </a:p>
          <a:p>
            <a:pPr lvl="5"/>
            <a:r>
              <a:rPr lang="en-US" noProof="0" dirty="0"/>
              <a:t>Text Calibri 16 </a:t>
            </a:r>
            <a:r>
              <a:rPr lang="en-US" noProof="0" dirty="0" err="1"/>
              <a:t>pt</a:t>
            </a:r>
            <a:endParaRPr lang="en-US" noProof="0" dirty="0"/>
          </a:p>
          <a:p>
            <a:pPr lvl="6"/>
            <a:r>
              <a:rPr lang="en-US" noProof="0" dirty="0"/>
              <a:t>Text Calibri 16 </a:t>
            </a:r>
            <a:r>
              <a:rPr lang="en-US" noProof="0" dirty="0" err="1"/>
              <a:t>pt</a:t>
            </a:r>
            <a:endParaRPr lang="en-US" noProof="0" dirty="0"/>
          </a:p>
          <a:p>
            <a:pPr lvl="7"/>
            <a:r>
              <a:rPr lang="en-US" noProof="0" dirty="0"/>
              <a:t>Text Calibri 16 </a:t>
            </a:r>
            <a:r>
              <a:rPr lang="en-US" noProof="0" dirty="0" err="1"/>
              <a:t>pt</a:t>
            </a:r>
            <a:endParaRPr lang="en-US" noProof="0" dirty="0"/>
          </a:p>
          <a:p>
            <a:pPr lvl="8"/>
            <a:r>
              <a:rPr lang="en-US" noProof="0" dirty="0"/>
              <a:t>Text Calibri 14 </a:t>
            </a:r>
            <a:r>
              <a:rPr lang="en-US" noProof="0" dirty="0" err="1"/>
              <a:t>pt</a:t>
            </a:r>
            <a:endParaRPr lang="en-US" noProof="0" dirty="0"/>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dirty="0"/>
              <a:t>Click to add footnote</a:t>
            </a:r>
            <a:br>
              <a:rPr lang="en-US" dirty="0"/>
            </a:br>
            <a:r>
              <a:rPr lang="en-US" dirty="0"/>
              <a:t>second line</a:t>
            </a:r>
          </a:p>
        </p:txBody>
      </p:sp>
      <p:sp>
        <p:nvSpPr>
          <p:cNvPr id="2" name="Author"/>
          <p:cNvSpPr>
            <a:spLocks noGrp="1"/>
          </p:cNvSpPr>
          <p:nvPr>
            <p:ph type="ftr" sz="quarter" idx="19"/>
          </p:nvPr>
        </p:nvSpPr>
        <p:spPr/>
        <p:txBody>
          <a:bodyPr/>
          <a:lstStyle>
            <a:lvl1pPr>
              <a:lnSpc>
                <a:spcPct val="100000"/>
              </a:lnSpc>
              <a:defRPr>
                <a:solidFill>
                  <a:schemeClr val="tx1"/>
                </a:solidFill>
              </a:defRPr>
            </a:lvl1pPr>
          </a:lstStyle>
          <a:p>
            <a:r>
              <a:rPr lang="en-US"/>
              <a:t>Author | Department</a:t>
            </a:r>
            <a:endParaRPr lang="en-US" dirty="0"/>
          </a:p>
        </p:txBody>
      </p:sp>
      <p:pic>
        <p:nvPicPr>
          <p:cNvPr id="88" name="Siemens Healthineers logo">
            <a:extLst>
              <a:ext uri="{FF2B5EF4-FFF2-40B4-BE49-F238E27FC236}">
                <a16:creationId xmlns:a16="http://schemas.microsoft.com/office/drawing/2014/main" id="{B6178E59-1497-433B-BBC8-B4CC5BE3F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7346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_Content Slide">
    <p:spTree>
      <p:nvGrpSpPr>
        <p:cNvPr id="1" name=""/>
        <p:cNvGrpSpPr/>
        <p:nvPr/>
      </p:nvGrpSpPr>
      <p:grpSpPr>
        <a:xfrm>
          <a:off x="0" y="0"/>
          <a:ext cx="0" cy="0"/>
          <a:chOff x="0" y="0"/>
          <a:chExt cx="0" cy="0"/>
        </a:xfrm>
      </p:grpSpPr>
      <p:sp>
        <p:nvSpPr>
          <p:cNvPr id="13" name="Titel 12"/>
          <p:cNvSpPr>
            <a:spLocks noGrp="1"/>
          </p:cNvSpPr>
          <p:nvPr>
            <p:ph type="title" hasCustomPrompt="1"/>
          </p:nvPr>
        </p:nvSpPr>
        <p:spPr/>
        <p:txBody>
          <a:bodyPr/>
          <a:lstStyle/>
          <a:p>
            <a:r>
              <a:rPr lang="en-US" noProof="0"/>
              <a:t>Title Calibri Bold 28 </a:t>
            </a:r>
            <a:r>
              <a:rPr lang="en-US" noProof="0" err="1"/>
              <a:t>pt</a:t>
            </a:r>
            <a:endParaRPr lang="de-DE"/>
          </a:p>
        </p:txBody>
      </p:sp>
      <p:sp>
        <p:nvSpPr>
          <p:cNvPr id="17" name="Foliennummernplatzhalter 16"/>
          <p:cNvSpPr>
            <a:spLocks noGrp="1"/>
          </p:cNvSpPr>
          <p:nvPr>
            <p:ph type="sldNum" sz="quarter" idx="14"/>
          </p:nvPr>
        </p:nvSpPr>
        <p:spPr/>
        <p:txBody>
          <a:bodyPr/>
          <a:lstStyle/>
          <a:p>
            <a:endParaRPr lang="en-US" noProof="0" dirty="0"/>
          </a:p>
        </p:txBody>
      </p:sp>
      <p:sp>
        <p:nvSpPr>
          <p:cNvPr id="19" name="Textplatzhalter 18"/>
          <p:cNvSpPr>
            <a:spLocks noGrp="1"/>
          </p:cNvSpPr>
          <p:nvPr>
            <p:ph type="body" sz="quarter" idx="15" hasCustomPrompt="1"/>
          </p:nvPr>
        </p:nvSpPr>
        <p:spPr>
          <a:xfrm>
            <a:off x="540000" y="6297348"/>
            <a:ext cx="3574800" cy="360000"/>
          </a:xfrm>
        </p:spPr>
        <p:txBody>
          <a:bodyPr anchor="b" anchorCtr="0">
            <a:noAutofit/>
          </a:bodyPr>
          <a:lstStyle>
            <a:lvl1pPr>
              <a:lnSpc>
                <a:spcPts val="1200"/>
              </a:lnSpc>
              <a:defRPr sz="1000" b="0"/>
            </a:lvl1pPr>
          </a:lstStyle>
          <a:p>
            <a:r>
              <a:rPr lang="en-US"/>
              <a:t>Footnote/Source/Disclaimer</a:t>
            </a:r>
          </a:p>
          <a:p>
            <a:r>
              <a:rPr lang="en-US"/>
              <a:t>Second line</a:t>
            </a:r>
          </a:p>
        </p:txBody>
      </p:sp>
      <p:sp>
        <p:nvSpPr>
          <p:cNvPr id="23" name="Textplatzhalter 22"/>
          <p:cNvSpPr>
            <a:spLocks noGrp="1"/>
          </p:cNvSpPr>
          <p:nvPr>
            <p:ph type="body" sz="quarter" idx="16" hasCustomPrompt="1"/>
          </p:nvPr>
        </p:nvSpPr>
        <p:spPr>
          <a:xfrm>
            <a:off x="540005" y="1622429"/>
            <a:ext cx="9212400" cy="4570413"/>
          </a:xfrm>
        </p:spPr>
        <p:txBody>
          <a:bodyPr/>
          <a:lstStyle>
            <a:lvl1pPr>
              <a:defRPr/>
            </a:lvl1pPr>
            <a:lvl2pPr>
              <a:defRPr/>
            </a:lvl2pPr>
            <a:lvl3pPr>
              <a:defRPr baseline="0"/>
            </a:lvl3pPr>
            <a:lvl4pPr>
              <a:defRPr/>
            </a:lvl4pPr>
          </a:lstStyle>
          <a:p>
            <a:pPr lvl="0"/>
            <a:r>
              <a:rPr lang="en-US" noProof="0"/>
              <a:t>Headline Calibri Bold 18 </a:t>
            </a:r>
            <a:r>
              <a:rPr lang="en-US" noProof="0" err="1"/>
              <a:t>pt</a:t>
            </a:r>
            <a:endParaRPr lang="en-US" noProof="0"/>
          </a:p>
          <a:p>
            <a:pPr lvl="1"/>
            <a:r>
              <a:rPr lang="en-US" noProof="0"/>
              <a:t>Text Calibri 18 </a:t>
            </a:r>
            <a:r>
              <a:rPr lang="en-US" noProof="0" err="1"/>
              <a:t>pt</a:t>
            </a:r>
            <a:endParaRPr lang="en-US" noProof="0"/>
          </a:p>
          <a:p>
            <a:pPr lvl="2"/>
            <a:r>
              <a:rPr lang="en-US" noProof="0"/>
              <a:t>Text Calibri 18 </a:t>
            </a:r>
            <a:r>
              <a:rPr lang="en-US" noProof="0" err="1"/>
              <a:t>pt</a:t>
            </a:r>
            <a:endParaRPr lang="en-US" noProof="0"/>
          </a:p>
          <a:p>
            <a:pPr lvl="3"/>
            <a:r>
              <a:rPr lang="en-US" noProof="0"/>
              <a:t>Text Calibri 14 </a:t>
            </a:r>
            <a:r>
              <a:rPr lang="en-US" noProof="0" err="1"/>
              <a:t>pt</a:t>
            </a:r>
            <a:endParaRPr lang="en-US" noProof="0"/>
          </a:p>
        </p:txBody>
      </p:sp>
      <p:sp>
        <p:nvSpPr>
          <p:cNvPr id="14" name="Abgerundetes Rechteck 42"/>
          <p:cNvSpPr/>
          <p:nvPr userDrawn="1"/>
        </p:nvSpPr>
        <p:spPr>
          <a:xfrm>
            <a:off x="12528005" y="1"/>
            <a:ext cx="1865457" cy="5981700"/>
          </a:xfrm>
          <a:prstGeom prst="roundRect">
            <a:avLst>
              <a:gd name="adj" fmla="val 0"/>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lIns="71965" tIns="35980" rIns="71965" bIns="35980" rtlCol="0" anchor="t"/>
          <a:lstStyle/>
          <a:p>
            <a:pPr marL="177710" lvl="1" indent="-177710">
              <a:spcBef>
                <a:spcPts val="600"/>
              </a:spcBef>
              <a:buSzPct val="80000"/>
              <a:buFont typeface="Arial" panose="020B0604020202020204" pitchFamily="34" charset="0"/>
              <a:buChar char="•"/>
            </a:pPr>
            <a:r>
              <a:rPr lang="en-US" sz="1100">
                <a:solidFill>
                  <a:schemeClr val="bg1"/>
                </a:solidFill>
                <a:latin typeface="+mn-lt"/>
              </a:rPr>
              <a:t>To ensure a clean and </a:t>
            </a:r>
            <a:br>
              <a:rPr lang="en-US" sz="1100">
                <a:solidFill>
                  <a:schemeClr val="bg1"/>
                </a:solidFill>
                <a:latin typeface="+mn-lt"/>
              </a:rPr>
            </a:br>
            <a:r>
              <a:rPr lang="en-US" sz="1100">
                <a:solidFill>
                  <a:schemeClr val="bg1"/>
                </a:solidFill>
                <a:latin typeface="+mn-lt"/>
              </a:rPr>
              <a:t>swift workflow with </a:t>
            </a:r>
            <a:r>
              <a:rPr lang="en-US" sz="1100" b="1">
                <a:solidFill>
                  <a:schemeClr val="tx1"/>
                </a:solidFill>
                <a:latin typeface="+mn-lt"/>
              </a:rPr>
              <a:t>bullet points</a:t>
            </a:r>
            <a:r>
              <a:rPr lang="en-US" sz="1100">
                <a:solidFill>
                  <a:schemeClr val="tx1"/>
                </a:solidFill>
                <a:latin typeface="+mn-lt"/>
              </a:rPr>
              <a:t>,</a:t>
            </a:r>
            <a:r>
              <a:rPr lang="en-US" sz="1100">
                <a:solidFill>
                  <a:schemeClr val="bg1"/>
                </a:solidFill>
                <a:latin typeface="+mn-lt"/>
              </a:rPr>
              <a:t> please use the </a:t>
            </a:r>
            <a:br>
              <a:rPr lang="en-US" sz="1100">
                <a:solidFill>
                  <a:schemeClr val="bg1"/>
                </a:solidFill>
                <a:latin typeface="+mn-lt"/>
              </a:rPr>
            </a:br>
            <a:r>
              <a:rPr lang="en-US" sz="1100">
                <a:solidFill>
                  <a:schemeClr val="bg1"/>
                </a:solidFill>
                <a:latin typeface="+mn-lt"/>
              </a:rPr>
              <a:t>PRE-SET PLACEHOLDERS or FORMATTED TEXTBOXES</a:t>
            </a:r>
            <a:r>
              <a:rPr lang="en-US" sz="1100" b="1">
                <a:solidFill>
                  <a:schemeClr val="bg1"/>
                </a:solidFill>
                <a:latin typeface="+mn-lt"/>
              </a:rPr>
              <a:t>  </a:t>
            </a:r>
            <a:r>
              <a:rPr lang="en-US" sz="1100">
                <a:solidFill>
                  <a:schemeClr val="bg1"/>
                </a:solidFill>
                <a:latin typeface="+mn-lt"/>
              </a:rPr>
              <a:t>– do not use “normal” textboxes that have been added via the steps </a:t>
            </a:r>
            <a:br>
              <a:rPr lang="en-US" sz="1100">
                <a:solidFill>
                  <a:schemeClr val="bg1"/>
                </a:solidFill>
                <a:latin typeface="+mn-lt"/>
              </a:rPr>
            </a:br>
            <a:r>
              <a:rPr lang="en-US" sz="1100">
                <a:solidFill>
                  <a:schemeClr val="bg1"/>
                </a:solidFill>
                <a:latin typeface="+mn-lt"/>
                <a:sym typeface="Wingdings" panose="05000000000000000000" pitchFamily="2" charset="2"/>
              </a:rPr>
              <a:t> add  textbox. </a:t>
            </a:r>
            <a:br>
              <a:rPr lang="en-US" sz="1100">
                <a:solidFill>
                  <a:schemeClr val="bg1"/>
                </a:solidFill>
                <a:latin typeface="+mn-lt"/>
                <a:sym typeface="Wingdings" panose="05000000000000000000" pitchFamily="2" charset="2"/>
              </a:rPr>
            </a:br>
            <a:r>
              <a:rPr lang="en-US" sz="1100">
                <a:solidFill>
                  <a:schemeClr val="bg1"/>
                </a:solidFill>
                <a:latin typeface="+mn-lt"/>
                <a:sym typeface="Wingdings" panose="05000000000000000000" pitchFamily="2" charset="2"/>
              </a:rPr>
              <a:t>These textboxes cannot</a:t>
            </a:r>
            <a:br>
              <a:rPr lang="en-US" sz="1100">
                <a:solidFill>
                  <a:schemeClr val="bg1"/>
                </a:solidFill>
                <a:latin typeface="+mn-lt"/>
                <a:sym typeface="Wingdings" panose="05000000000000000000" pitchFamily="2" charset="2"/>
              </a:rPr>
            </a:br>
            <a:r>
              <a:rPr lang="en-US" sz="1100">
                <a:solidFill>
                  <a:schemeClr val="bg1"/>
                </a:solidFill>
                <a:latin typeface="+mn-lt"/>
                <a:sym typeface="Wingdings" panose="05000000000000000000" pitchFamily="2" charset="2"/>
              </a:rPr>
              <a:t>be formatted with the automatic formatting step </a:t>
            </a:r>
          </a:p>
          <a:p>
            <a:pPr marL="177710" lvl="1" indent="-177710">
              <a:spcBef>
                <a:spcPts val="600"/>
              </a:spcBef>
              <a:buSzPct val="80000"/>
              <a:buFont typeface="Arial" panose="020B0604020202020204" pitchFamily="34" charset="0"/>
              <a:buChar char="•"/>
            </a:pPr>
            <a:r>
              <a:rPr lang="en-US" sz="1100" b="1">
                <a:solidFill>
                  <a:schemeClr val="tx1"/>
                </a:solidFill>
                <a:latin typeface="+mn-lt"/>
                <a:sym typeface="Wingdings" panose="05000000000000000000" pitchFamily="2" charset="2"/>
              </a:rPr>
              <a:t>AUTOMATIC INDENTATIONS </a:t>
            </a:r>
            <a:r>
              <a:rPr lang="en-US" sz="1100">
                <a:solidFill>
                  <a:schemeClr val="bg1"/>
                </a:solidFill>
                <a:latin typeface="+mn-lt"/>
                <a:sym typeface="Wingdings" panose="05000000000000000000" pitchFamily="2" charset="2"/>
              </a:rPr>
              <a:t>IN PLACEHOLDERS are only </a:t>
            </a:r>
            <a:br>
              <a:rPr lang="en-US" sz="1100">
                <a:solidFill>
                  <a:schemeClr val="bg1"/>
                </a:solidFill>
                <a:latin typeface="+mn-lt"/>
                <a:sym typeface="Wingdings" panose="05000000000000000000" pitchFamily="2" charset="2"/>
              </a:rPr>
            </a:br>
            <a:r>
              <a:rPr lang="en-US" sz="1100">
                <a:solidFill>
                  <a:schemeClr val="bg1"/>
                </a:solidFill>
                <a:latin typeface="+mn-lt"/>
                <a:sym typeface="Wingdings" panose="05000000000000000000" pitchFamily="2" charset="2"/>
              </a:rPr>
              <a:t>to be done using the tool decrease or increase </a:t>
            </a:r>
            <a:br>
              <a:rPr lang="en-US" sz="1100">
                <a:solidFill>
                  <a:schemeClr val="bg1"/>
                </a:solidFill>
                <a:latin typeface="+mn-lt"/>
                <a:sym typeface="Wingdings" panose="05000000000000000000" pitchFamily="2" charset="2"/>
              </a:rPr>
            </a:br>
            <a:r>
              <a:rPr lang="en-US" sz="1100">
                <a:solidFill>
                  <a:schemeClr val="bg1"/>
                </a:solidFill>
                <a:latin typeface="+mn-lt"/>
                <a:sym typeface="Wingdings" panose="05000000000000000000" pitchFamily="2" charset="2"/>
              </a:rPr>
              <a:t>the list level                </a:t>
            </a:r>
            <a:br>
              <a:rPr lang="en-US" sz="1100">
                <a:solidFill>
                  <a:schemeClr val="bg1"/>
                </a:solidFill>
                <a:latin typeface="+mn-lt"/>
                <a:sym typeface="Wingdings" panose="05000000000000000000" pitchFamily="2" charset="2"/>
              </a:rPr>
            </a:br>
            <a:br>
              <a:rPr lang="en-US" sz="1100">
                <a:solidFill>
                  <a:schemeClr val="bg1"/>
                </a:solidFill>
                <a:latin typeface="+mn-lt"/>
                <a:sym typeface="Wingdings" panose="05000000000000000000" pitchFamily="2" charset="2"/>
              </a:rPr>
            </a:br>
            <a:r>
              <a:rPr lang="en-US" sz="1100">
                <a:solidFill>
                  <a:schemeClr val="bg1"/>
                </a:solidFill>
                <a:latin typeface="+mn-lt"/>
              </a:rPr>
              <a:t>(or Shift + Alt + </a:t>
            </a:r>
            <a:r>
              <a:rPr lang="en-US" sz="1100">
                <a:solidFill>
                  <a:schemeClr val="bg1"/>
                </a:solidFill>
                <a:latin typeface="+mn-lt"/>
                <a:sym typeface="Wingdings" pitchFamily="2" charset="2"/>
              </a:rPr>
              <a:t></a:t>
            </a:r>
            <a:r>
              <a:rPr lang="en-US" sz="1100">
                <a:solidFill>
                  <a:schemeClr val="bg1"/>
                </a:solidFill>
                <a:latin typeface="+mn-lt"/>
              </a:rPr>
              <a:t> / </a:t>
            </a:r>
            <a:r>
              <a:rPr lang="en-US" sz="1100">
                <a:solidFill>
                  <a:schemeClr val="bg1"/>
                </a:solidFill>
                <a:latin typeface="+mn-lt"/>
                <a:sym typeface="Wingdings" pitchFamily="2" charset="2"/>
              </a:rPr>
              <a:t></a:t>
            </a:r>
            <a:r>
              <a:rPr lang="en-US" sz="1100">
                <a:solidFill>
                  <a:schemeClr val="bg1"/>
                </a:solidFill>
                <a:latin typeface="+mn-lt"/>
              </a:rPr>
              <a:t>)</a:t>
            </a:r>
          </a:p>
          <a:p>
            <a:pPr marL="177710" lvl="1" indent="-177710">
              <a:spcBef>
                <a:spcPts val="600"/>
              </a:spcBef>
              <a:buSzPct val="80000"/>
              <a:buFont typeface="Arial" panose="020B0604020202020204" pitchFamily="34" charset="0"/>
              <a:buChar char="•"/>
            </a:pPr>
            <a:r>
              <a:rPr lang="en-US" sz="1100" b="1">
                <a:solidFill>
                  <a:schemeClr val="tx1"/>
                </a:solidFill>
                <a:latin typeface="+mn-lt"/>
              </a:rPr>
              <a:t>Formatted textboxes/ placeholders </a:t>
            </a:r>
            <a:r>
              <a:rPr lang="en-US" sz="1100">
                <a:solidFill>
                  <a:schemeClr val="bg1"/>
                </a:solidFill>
                <a:latin typeface="+mn-lt"/>
              </a:rPr>
              <a:t>are available in the template – just make a copy OR: generate a new placeholder by following these steps </a:t>
            </a:r>
            <a:br>
              <a:rPr lang="en-US" sz="1100">
                <a:solidFill>
                  <a:schemeClr val="bg1"/>
                </a:solidFill>
                <a:latin typeface="+mn-lt"/>
              </a:rPr>
            </a:br>
            <a:r>
              <a:rPr lang="en-US" sz="1100">
                <a:solidFill>
                  <a:schemeClr val="bg1"/>
                </a:solidFill>
                <a:latin typeface="+mn-lt"/>
                <a:sym typeface="Wingdings" pitchFamily="2" charset="2"/>
              </a:rPr>
              <a:t> Start  new slide</a:t>
            </a:r>
            <a:br>
              <a:rPr lang="en-US" sz="1100">
                <a:solidFill>
                  <a:schemeClr val="bg1"/>
                </a:solidFill>
                <a:latin typeface="+mn-lt"/>
                <a:sym typeface="Wingdings" pitchFamily="2" charset="2"/>
              </a:rPr>
            </a:br>
            <a:r>
              <a:rPr lang="en-US" sz="1100">
                <a:solidFill>
                  <a:schemeClr val="bg1"/>
                </a:solidFill>
                <a:latin typeface="+mn-lt"/>
                <a:sym typeface="Wingdings" pitchFamily="2" charset="2"/>
              </a:rPr>
              <a:t> choose layout </a:t>
            </a:r>
            <a:br>
              <a:rPr lang="en-US" sz="1100">
                <a:solidFill>
                  <a:schemeClr val="bg1"/>
                </a:solidFill>
                <a:latin typeface="+mn-lt"/>
                <a:sym typeface="Wingdings" pitchFamily="2" charset="2"/>
              </a:rPr>
            </a:br>
            <a:r>
              <a:rPr lang="en-US" sz="1100">
                <a:solidFill>
                  <a:schemeClr val="bg1"/>
                </a:solidFill>
                <a:latin typeface="+mn-lt"/>
                <a:sym typeface="Wingdings" pitchFamily="2" charset="2"/>
              </a:rPr>
              <a:t>"Content Slide"</a:t>
            </a:r>
          </a:p>
          <a:p>
            <a:pPr marL="177710" lvl="1" indent="-177710">
              <a:spcBef>
                <a:spcPts val="600"/>
              </a:spcBef>
              <a:buSzPct val="80000"/>
              <a:buFont typeface="Arial" panose="020B0604020202020204" pitchFamily="34" charset="0"/>
              <a:buChar char="•"/>
            </a:pPr>
            <a:r>
              <a:rPr lang="en-US" sz="1100">
                <a:solidFill>
                  <a:schemeClr val="bg1"/>
                </a:solidFill>
                <a:latin typeface="+mn-lt"/>
                <a:sym typeface="Wingdings" pitchFamily="2" charset="2"/>
              </a:rPr>
              <a:t>Placeholders can be</a:t>
            </a:r>
            <a:br>
              <a:rPr lang="en-US" sz="1100">
                <a:solidFill>
                  <a:schemeClr val="bg1"/>
                </a:solidFill>
                <a:latin typeface="+mn-lt"/>
                <a:sym typeface="Wingdings" pitchFamily="2" charset="2"/>
              </a:rPr>
            </a:br>
            <a:r>
              <a:rPr lang="en-US" sz="1100">
                <a:solidFill>
                  <a:schemeClr val="bg1"/>
                </a:solidFill>
                <a:latin typeface="+mn-lt"/>
                <a:sym typeface="Wingdings" pitchFamily="2" charset="2"/>
              </a:rPr>
              <a:t>filled and then copied. </a:t>
            </a:r>
            <a:br>
              <a:rPr lang="en-US" sz="1100">
                <a:solidFill>
                  <a:schemeClr val="bg1"/>
                </a:solidFill>
                <a:latin typeface="+mn-lt"/>
                <a:sym typeface="Wingdings" pitchFamily="2" charset="2"/>
              </a:rPr>
            </a:br>
            <a:r>
              <a:rPr lang="en-US" sz="1100">
                <a:solidFill>
                  <a:schemeClr val="bg1"/>
                </a:solidFill>
                <a:latin typeface="+mn-lt"/>
                <a:sym typeface="Wingdings" pitchFamily="2" charset="2"/>
              </a:rPr>
              <a:t>The copied placeholder will keep its formatting </a:t>
            </a:r>
            <a:endParaRPr lang="en-US" sz="1100">
              <a:solidFill>
                <a:schemeClr val="bg1"/>
              </a:solidFill>
              <a:latin typeface="+mn-lt"/>
            </a:endParaRPr>
          </a:p>
        </p:txBody>
      </p:sp>
      <p:pic>
        <p:nvPicPr>
          <p:cNvPr id="15" name="Picture 20"/>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3558198" y="2986210"/>
            <a:ext cx="369481" cy="210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ußzeilenplatzhalter 1"/>
          <p:cNvSpPr>
            <a:spLocks noGrp="1"/>
          </p:cNvSpPr>
          <p:nvPr>
            <p:ph type="ftr" sz="quarter" idx="17"/>
          </p:nvPr>
        </p:nvSpPr>
        <p:spPr/>
        <p:txBody>
          <a:bodyPr/>
          <a:lstStyle/>
          <a:p>
            <a:r>
              <a:rPr lang="en-US"/>
              <a:t>Author | Department</a:t>
            </a:r>
          </a:p>
        </p:txBody>
      </p:sp>
      <p:sp>
        <p:nvSpPr>
          <p:cNvPr id="12" name="Abgerundetes Rechteck 11"/>
          <p:cNvSpPr/>
          <p:nvPr userDrawn="1"/>
        </p:nvSpPr>
        <p:spPr>
          <a:xfrm>
            <a:off x="-2160000" y="7603205"/>
            <a:ext cx="1800000" cy="635000"/>
          </a:xfrm>
          <a:prstGeom prst="roundRect">
            <a:avLst>
              <a:gd name="adj" fmla="val 0"/>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lIns="71965" tIns="35980" rIns="71965" bIns="35980" rtlCol="0" anchor="ctr"/>
          <a:lstStyle/>
          <a:p>
            <a:pPr marL="0" marR="0" indent="0" algn="l" defTabSz="913931" rtl="0" eaLnBrk="1" fontAlgn="auto" latinLnBrk="0" hangingPunct="1">
              <a:lnSpc>
                <a:spcPct val="100000"/>
              </a:lnSpc>
              <a:spcBef>
                <a:spcPts val="0"/>
              </a:spcBef>
              <a:spcAft>
                <a:spcPts val="0"/>
              </a:spcAft>
              <a:buClrTx/>
              <a:buSzTx/>
              <a:buFontTx/>
              <a:buNone/>
              <a:tabLst/>
              <a:defRPr/>
            </a:pPr>
            <a:r>
              <a:rPr lang="en-US" sz="1100">
                <a:solidFill>
                  <a:schemeClr val="bg1"/>
                </a:solidFill>
                <a:latin typeface="+mn-lt"/>
              </a:rPr>
              <a:t>Add a </a:t>
            </a:r>
            <a:r>
              <a:rPr lang="de-DE" sz="1100" err="1"/>
              <a:t>Footnote</a:t>
            </a:r>
            <a:r>
              <a:rPr lang="de-DE" sz="1100"/>
              <a:t>/Source/ Disclaimer </a:t>
            </a:r>
            <a:r>
              <a:rPr lang="de-DE" sz="1100" err="1"/>
              <a:t>directly</a:t>
            </a:r>
            <a:r>
              <a:rPr lang="de-DE" sz="1100"/>
              <a:t> </a:t>
            </a:r>
            <a:r>
              <a:rPr lang="de-DE" sz="1100" err="1"/>
              <a:t>into</a:t>
            </a:r>
            <a:r>
              <a:rPr lang="de-DE" sz="1100"/>
              <a:t> </a:t>
            </a:r>
            <a:r>
              <a:rPr lang="de-DE" sz="1100" err="1"/>
              <a:t>the</a:t>
            </a:r>
            <a:r>
              <a:rPr lang="de-DE" sz="1100"/>
              <a:t> </a:t>
            </a:r>
            <a:r>
              <a:rPr lang="de-DE" sz="1100" err="1"/>
              <a:t>footer</a:t>
            </a:r>
            <a:r>
              <a:rPr lang="de-DE" sz="1100"/>
              <a:t>. </a:t>
            </a:r>
            <a:endParaRPr lang="en-US" sz="1100">
              <a:solidFill>
                <a:schemeClr val="bg1"/>
              </a:solidFill>
              <a:latin typeface="+mn-lt"/>
            </a:endParaRPr>
          </a:p>
        </p:txBody>
      </p:sp>
      <p:pic>
        <p:nvPicPr>
          <p:cNvPr id="18" name="Picture 6" descr="\\vmware-host\Shared Folders\von PS\Siemens Healthineers\sh_logo_RGB.wmf"/>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429047" y="276113"/>
            <a:ext cx="1472040" cy="35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484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ro Title White">
    <p:bg>
      <p:bgPr>
        <a:solidFill>
          <a:schemeClr val="bg1"/>
        </a:solidFill>
        <a:effectLst/>
      </p:bgPr>
    </p:bg>
    <p:spTree>
      <p:nvGrpSpPr>
        <p:cNvPr id="1" name=""/>
        <p:cNvGrpSpPr/>
        <p:nvPr/>
      </p:nvGrpSpPr>
      <p:grpSpPr>
        <a:xfrm>
          <a:off x="0" y="0"/>
          <a:ext cx="0" cy="0"/>
          <a:chOff x="0" y="0"/>
          <a:chExt cx="0" cy="0"/>
        </a:xfrm>
      </p:grpSpPr>
      <p:sp>
        <p:nvSpPr>
          <p:cNvPr id="2" name="Subhead"/>
          <p:cNvSpPr>
            <a:spLocks noGrp="1"/>
          </p:cNvSpPr>
          <p:nvPr>
            <p:ph type="ctrTitle" hasCustomPrompt="1"/>
          </p:nvPr>
        </p:nvSpPr>
        <p:spPr>
          <a:xfrm>
            <a:off x="540000" y="4359600"/>
            <a:ext cx="3579813" cy="360000"/>
          </a:xfrm>
        </p:spPr>
        <p:txBody>
          <a:bodyPr lIns="0" tIns="0" rIns="0" bIns="0" anchor="t" anchorCtr="0">
            <a:noAutofit/>
          </a:bodyPr>
          <a:lstStyle>
            <a:lvl1pPr algn="l">
              <a:defRPr sz="1800" b="1">
                <a:solidFill>
                  <a:schemeClr val="tx1"/>
                </a:solidFill>
              </a:defRPr>
            </a:lvl1pPr>
          </a:lstStyle>
          <a:p>
            <a:r>
              <a:rPr lang="en-US"/>
              <a:t>Basic version</a:t>
            </a:r>
            <a:endParaRPr lang="en-US" noProof="0"/>
          </a:p>
        </p:txBody>
      </p:sp>
      <p:sp>
        <p:nvSpPr>
          <p:cNvPr id="3" name="Headline"/>
          <p:cNvSpPr>
            <a:spLocks noGrp="1"/>
          </p:cNvSpPr>
          <p:nvPr>
            <p:ph type="subTitle" idx="1" hasCustomPrompt="1"/>
          </p:nvPr>
        </p:nvSpPr>
        <p:spPr>
          <a:xfrm>
            <a:off x="540001" y="1915199"/>
            <a:ext cx="6394200" cy="2401200"/>
          </a:xfrm>
        </p:spPr>
        <p:txBody>
          <a:bodyPr lIns="0" tIns="0" rIns="0" bIns="0" anchor="b">
            <a:noAutofit/>
          </a:bodyPr>
          <a:lstStyle>
            <a:lvl1pPr marL="0" marR="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sz="5200" b="1"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t>
            </a:r>
            <a:br>
              <a:rPr lang="en-US"/>
            </a:br>
            <a:r>
              <a:rPr lang="en-US"/>
              <a:t>Calibri Bold</a:t>
            </a:r>
          </a:p>
        </p:txBody>
      </p:sp>
      <p:sp>
        <p:nvSpPr>
          <p:cNvPr id="6" name="Presenter">
            <a:extLst>
              <a:ext uri="{FF2B5EF4-FFF2-40B4-BE49-F238E27FC236}">
                <a16:creationId xmlns:a16="http://schemas.microsoft.com/office/drawing/2014/main" id="{046EC491-C7E1-4B50-AC08-4B82CD6C6616}"/>
              </a:ext>
            </a:extLst>
          </p:cNvPr>
          <p:cNvSpPr>
            <a:spLocks noGrp="1"/>
          </p:cNvSpPr>
          <p:nvPr>
            <p:ph type="body" sz="quarter" idx="16" hasCustomPrompt="1"/>
          </p:nvPr>
        </p:nvSpPr>
        <p:spPr>
          <a:xfrm>
            <a:off x="540000" y="5090400"/>
            <a:ext cx="3579813" cy="540000"/>
          </a:xfrm>
        </p:spPr>
        <p:txBody>
          <a:bodyPr/>
          <a:lstStyle>
            <a:lvl1pPr>
              <a:defRPr sz="1600" b="0"/>
            </a:lvl1pPr>
          </a:lstStyle>
          <a:p>
            <a:r>
              <a:rPr lang="en-US"/>
              <a:t>Presenter Calibri 16 </a:t>
            </a:r>
            <a:r>
              <a:rPr lang="en-US" err="1"/>
              <a:t>pt</a:t>
            </a:r>
            <a:br>
              <a:rPr lang="en-US"/>
            </a:br>
            <a:r>
              <a:rPr lang="en-US"/>
              <a:t>English, Month 20XX</a:t>
            </a:r>
          </a:p>
        </p:txBody>
      </p:sp>
      <p:pic>
        <p:nvPicPr>
          <p:cNvPr id="87" name="Siemens Healthineers logo">
            <a:extLst>
              <a:ext uri="{FF2B5EF4-FFF2-40B4-BE49-F238E27FC236}">
                <a16:creationId xmlns:a16="http://schemas.microsoft.com/office/drawing/2014/main" id="{35EEC452-B426-4E7B-8973-E9DC55604B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43908" y="497114"/>
            <a:ext cx="2484000" cy="592209"/>
          </a:xfrm>
          <a:prstGeom prst="rect">
            <a:avLst/>
          </a:prstGeom>
        </p:spPr>
      </p:pic>
      <p:pic>
        <p:nvPicPr>
          <p:cNvPr id="7" name="Dot pulse">
            <a:extLst>
              <a:ext uri="{FF2B5EF4-FFF2-40B4-BE49-F238E27FC236}">
                <a16:creationId xmlns:a16="http://schemas.microsoft.com/office/drawing/2014/main" id="{BF10F800-E2D2-4A30-9DC1-1940116C0E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15175" y="4029933"/>
            <a:ext cx="2826000" cy="144267"/>
          </a:xfrm>
          <a:prstGeom prst="rect">
            <a:avLst/>
          </a:prstGeom>
        </p:spPr>
      </p:pic>
      <p:sp>
        <p:nvSpPr>
          <p:cNvPr id="8" name="Abgerundetes Rechteck 8">
            <a:extLst>
              <a:ext uri="{FF2B5EF4-FFF2-40B4-BE49-F238E27FC236}">
                <a16:creationId xmlns:a16="http://schemas.microsoft.com/office/drawing/2014/main" id="{DBB37A37-4416-4E90-92A7-341CF6FAF214}"/>
              </a:ext>
            </a:extLst>
          </p:cNvPr>
          <p:cNvSpPr/>
          <p:nvPr userDrawn="1"/>
        </p:nvSpPr>
        <p:spPr>
          <a:xfrm>
            <a:off x="12560400" y="5407843"/>
            <a:ext cx="1800000" cy="1450157"/>
          </a:xfrm>
          <a:prstGeom prst="roundRect">
            <a:avLst>
              <a:gd name="adj" fmla="val 0"/>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mn-lt"/>
              </a:rPr>
              <a:t>The animation</a:t>
            </a:r>
            <a:r>
              <a:rPr lang="en-US" sz="1100">
                <a:solidFill>
                  <a:schemeClr val="tx1"/>
                </a:solidFill>
                <a:latin typeface="+mn-lt"/>
              </a:rPr>
              <a:t> </a:t>
            </a:r>
            <a:r>
              <a:rPr lang="en-US" sz="1100">
                <a:solidFill>
                  <a:schemeClr val="bg1"/>
                </a:solidFill>
                <a:latin typeface="+mn-lt"/>
              </a:rPr>
              <a:t>of the dot pulse </a:t>
            </a:r>
            <a:r>
              <a:rPr lang="en-US" sz="1100">
                <a:solidFill>
                  <a:schemeClr val="tx1"/>
                </a:solidFill>
                <a:latin typeface="+mn-lt"/>
              </a:rPr>
              <a:t>can be </a:t>
            </a:r>
            <a:r>
              <a:rPr lang="en-US" sz="1100">
                <a:solidFill>
                  <a:schemeClr val="tx1"/>
                </a:solidFill>
              </a:rPr>
              <a:t>optionally  </a:t>
            </a:r>
            <a:r>
              <a:rPr lang="en-US" sz="1100">
                <a:solidFill>
                  <a:schemeClr val="tx1"/>
                </a:solidFill>
                <a:latin typeface="+mn-lt"/>
              </a:rPr>
              <a:t>switched off on the master layout.</a:t>
            </a:r>
          </a:p>
          <a:p>
            <a:endParaRPr lang="en-US" sz="1100">
              <a:solidFill>
                <a:schemeClr val="bg1"/>
              </a:solidFill>
              <a:latin typeface="+mn-lt"/>
            </a:endParaRPr>
          </a:p>
          <a:p>
            <a:r>
              <a:rPr lang="en-US" sz="1100">
                <a:solidFill>
                  <a:schemeClr val="bg1"/>
                </a:solidFill>
                <a:latin typeface="+mn-lt"/>
              </a:rPr>
              <a:t>Go to View &gt; Slide Master</a:t>
            </a:r>
          </a:p>
          <a:p>
            <a:r>
              <a:rPr lang="en-US" sz="1100">
                <a:solidFill>
                  <a:schemeClr val="bg1"/>
                </a:solidFill>
                <a:latin typeface="+mn-lt"/>
              </a:rPr>
              <a:t>After that go to Animations &gt; Animations Pane.</a:t>
            </a:r>
          </a:p>
        </p:txBody>
      </p:sp>
      <p:grpSp>
        <p:nvGrpSpPr>
          <p:cNvPr id="9" name="Marker">
            <a:extLst>
              <a:ext uri="{FF2B5EF4-FFF2-40B4-BE49-F238E27FC236}">
                <a16:creationId xmlns:a16="http://schemas.microsoft.com/office/drawing/2014/main" id="{D39A42E3-E034-456A-A3F4-983938E62B60}"/>
              </a:ext>
            </a:extLst>
          </p:cNvPr>
          <p:cNvGrpSpPr/>
          <p:nvPr userDrawn="1"/>
        </p:nvGrpSpPr>
        <p:grpSpPr>
          <a:xfrm>
            <a:off x="-468000" y="-360000"/>
            <a:ext cx="12999600" cy="7578000"/>
            <a:chOff x="-468000" y="-360000"/>
            <a:chExt cx="12999600" cy="7578000"/>
          </a:xfrm>
        </p:grpSpPr>
        <p:cxnSp>
          <p:nvCxnSpPr>
            <p:cNvPr id="10" name="Gerade Verbindung 40">
              <a:extLst>
                <a:ext uri="{FF2B5EF4-FFF2-40B4-BE49-F238E27FC236}">
                  <a16:creationId xmlns:a16="http://schemas.microsoft.com/office/drawing/2014/main" id="{7EA5DFEE-96B5-471D-81C0-5EF9A808435E}"/>
                </a:ext>
              </a:extLst>
            </p:cNvPr>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Gerade Verbindung 42">
              <a:extLst>
                <a:ext uri="{FF2B5EF4-FFF2-40B4-BE49-F238E27FC236}">
                  <a16:creationId xmlns:a16="http://schemas.microsoft.com/office/drawing/2014/main" id="{F6FE5688-06C6-4AC4-A569-2B413F35EC6E}"/>
                </a:ext>
              </a:extLst>
            </p:cNvPr>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Gerade Verbindung 45">
              <a:extLst>
                <a:ext uri="{FF2B5EF4-FFF2-40B4-BE49-F238E27FC236}">
                  <a16:creationId xmlns:a16="http://schemas.microsoft.com/office/drawing/2014/main" id="{A46EE828-435A-466B-B291-531ACD081B61}"/>
                </a:ext>
              </a:extLst>
            </p:cNvPr>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Gerade Verbindung 46">
              <a:extLst>
                <a:ext uri="{FF2B5EF4-FFF2-40B4-BE49-F238E27FC236}">
                  <a16:creationId xmlns:a16="http://schemas.microsoft.com/office/drawing/2014/main" id="{4E888A75-66AE-4FE7-88A7-FC420843805E}"/>
                </a:ext>
              </a:extLst>
            </p:cNvPr>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Gerade Verbindung 48">
              <a:extLst>
                <a:ext uri="{FF2B5EF4-FFF2-40B4-BE49-F238E27FC236}">
                  <a16:creationId xmlns:a16="http://schemas.microsoft.com/office/drawing/2014/main" id="{05D52D9C-9BDD-45C5-BB42-908F85769875}"/>
                </a:ext>
              </a:extLst>
            </p:cNvPr>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Gerade Verbindung 49">
              <a:extLst>
                <a:ext uri="{FF2B5EF4-FFF2-40B4-BE49-F238E27FC236}">
                  <a16:creationId xmlns:a16="http://schemas.microsoft.com/office/drawing/2014/main" id="{F90169CA-7B48-43EA-99B5-5BB8F5C7FAF2}"/>
                </a:ext>
              </a:extLst>
            </p:cNvPr>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Gerade Verbindung 51">
              <a:extLst>
                <a:ext uri="{FF2B5EF4-FFF2-40B4-BE49-F238E27FC236}">
                  <a16:creationId xmlns:a16="http://schemas.microsoft.com/office/drawing/2014/main" id="{F8A274D0-79BC-4A7C-BC35-24A63FEE3370}"/>
                </a:ext>
              </a:extLst>
            </p:cNvPr>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 Verbindung 52">
              <a:extLst>
                <a:ext uri="{FF2B5EF4-FFF2-40B4-BE49-F238E27FC236}">
                  <a16:creationId xmlns:a16="http://schemas.microsoft.com/office/drawing/2014/main" id="{F1C376A8-6474-403C-819A-A69E80654EB5}"/>
                </a:ext>
              </a:extLst>
            </p:cNvPr>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54">
              <a:extLst>
                <a:ext uri="{FF2B5EF4-FFF2-40B4-BE49-F238E27FC236}">
                  <a16:creationId xmlns:a16="http://schemas.microsoft.com/office/drawing/2014/main" id="{43143CCC-DC7F-4662-8A8A-46996B39E7E1}"/>
                </a:ext>
              </a:extLst>
            </p:cNvPr>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Gerade Verbindung 55">
              <a:extLst>
                <a:ext uri="{FF2B5EF4-FFF2-40B4-BE49-F238E27FC236}">
                  <a16:creationId xmlns:a16="http://schemas.microsoft.com/office/drawing/2014/main" id="{F6236ACA-7244-4667-9238-02757C2EAFB5}"/>
                </a:ext>
              </a:extLst>
            </p:cNvPr>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57">
              <a:extLst>
                <a:ext uri="{FF2B5EF4-FFF2-40B4-BE49-F238E27FC236}">
                  <a16:creationId xmlns:a16="http://schemas.microsoft.com/office/drawing/2014/main" id="{8E4010D3-1AE7-4FCA-8300-850BB954A506}"/>
                </a:ext>
              </a:extLst>
            </p:cNvPr>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58">
              <a:extLst>
                <a:ext uri="{FF2B5EF4-FFF2-40B4-BE49-F238E27FC236}">
                  <a16:creationId xmlns:a16="http://schemas.microsoft.com/office/drawing/2014/main" id="{EC46CD02-8AD2-4474-B747-A5AC59B657DB}"/>
                </a:ext>
              </a:extLst>
            </p:cNvPr>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Gerade Verbindung 60">
              <a:extLst>
                <a:ext uri="{FF2B5EF4-FFF2-40B4-BE49-F238E27FC236}">
                  <a16:creationId xmlns:a16="http://schemas.microsoft.com/office/drawing/2014/main" id="{3C008754-4721-4013-9DD9-4276CE32690C}"/>
                </a:ext>
              </a:extLst>
            </p:cNvPr>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Gerade Verbindung 61">
              <a:extLst>
                <a:ext uri="{FF2B5EF4-FFF2-40B4-BE49-F238E27FC236}">
                  <a16:creationId xmlns:a16="http://schemas.microsoft.com/office/drawing/2014/main" id="{3056DE7E-58F1-4D73-8C19-6E7881C70C5B}"/>
                </a:ext>
              </a:extLst>
            </p:cNvPr>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63">
              <a:extLst>
                <a:ext uri="{FF2B5EF4-FFF2-40B4-BE49-F238E27FC236}">
                  <a16:creationId xmlns:a16="http://schemas.microsoft.com/office/drawing/2014/main" id="{3B3E1CD6-4B1F-4020-B468-B06ABDA78018}"/>
                </a:ext>
              </a:extLst>
            </p:cNvPr>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Gerade Verbindung 64">
              <a:extLst>
                <a:ext uri="{FF2B5EF4-FFF2-40B4-BE49-F238E27FC236}">
                  <a16:creationId xmlns:a16="http://schemas.microsoft.com/office/drawing/2014/main" id="{13357323-3808-4962-B967-75E17B45A4B2}"/>
                </a:ext>
              </a:extLst>
            </p:cNvPr>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66">
              <a:extLst>
                <a:ext uri="{FF2B5EF4-FFF2-40B4-BE49-F238E27FC236}">
                  <a16:creationId xmlns:a16="http://schemas.microsoft.com/office/drawing/2014/main" id="{1653938B-8CB8-4E29-8275-7492D19BD87A}"/>
                </a:ext>
              </a:extLst>
            </p:cNvPr>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 Verbindung 67">
              <a:extLst>
                <a:ext uri="{FF2B5EF4-FFF2-40B4-BE49-F238E27FC236}">
                  <a16:creationId xmlns:a16="http://schemas.microsoft.com/office/drawing/2014/main" id="{716967B0-3183-4F1C-9947-9C3231AED359}"/>
                </a:ext>
              </a:extLst>
            </p:cNvPr>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 Verbindung 69">
              <a:extLst>
                <a:ext uri="{FF2B5EF4-FFF2-40B4-BE49-F238E27FC236}">
                  <a16:creationId xmlns:a16="http://schemas.microsoft.com/office/drawing/2014/main" id="{24A98F4C-9B95-4D59-A35E-BC4FD22C7CED}"/>
                </a:ext>
              </a:extLst>
            </p:cNvPr>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70">
              <a:extLst>
                <a:ext uri="{FF2B5EF4-FFF2-40B4-BE49-F238E27FC236}">
                  <a16:creationId xmlns:a16="http://schemas.microsoft.com/office/drawing/2014/main" id="{E2AC2629-2D6F-4E0B-906C-B29FC2C0416E}"/>
                </a:ext>
              </a:extLst>
            </p:cNvPr>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Gerade Verbindung 72">
              <a:extLst>
                <a:ext uri="{FF2B5EF4-FFF2-40B4-BE49-F238E27FC236}">
                  <a16:creationId xmlns:a16="http://schemas.microsoft.com/office/drawing/2014/main" id="{BE9A42B9-530E-4242-8847-CDED545A750F}"/>
                </a:ext>
              </a:extLst>
            </p:cNvPr>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 Verbindung 73">
              <a:extLst>
                <a:ext uri="{FF2B5EF4-FFF2-40B4-BE49-F238E27FC236}">
                  <a16:creationId xmlns:a16="http://schemas.microsoft.com/office/drawing/2014/main" id="{1D7743B7-4A22-4499-816E-620480EF940B}"/>
                </a:ext>
              </a:extLst>
            </p:cNvPr>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Gerade Verbindung 75">
              <a:extLst>
                <a:ext uri="{FF2B5EF4-FFF2-40B4-BE49-F238E27FC236}">
                  <a16:creationId xmlns:a16="http://schemas.microsoft.com/office/drawing/2014/main" id="{A97A8787-113E-44B0-85C1-552A745B4379}"/>
                </a:ext>
              </a:extLst>
            </p:cNvPr>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76">
              <a:extLst>
                <a:ext uri="{FF2B5EF4-FFF2-40B4-BE49-F238E27FC236}">
                  <a16:creationId xmlns:a16="http://schemas.microsoft.com/office/drawing/2014/main" id="{83987063-6FE9-40BB-AEEC-B9B963D66AF2}"/>
                </a:ext>
              </a:extLst>
            </p:cNvPr>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78">
              <a:extLst>
                <a:ext uri="{FF2B5EF4-FFF2-40B4-BE49-F238E27FC236}">
                  <a16:creationId xmlns:a16="http://schemas.microsoft.com/office/drawing/2014/main" id="{67746B3D-00B2-405D-BFA0-FCEDC2545C54}"/>
                </a:ext>
              </a:extLst>
            </p:cNvPr>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79">
              <a:extLst>
                <a:ext uri="{FF2B5EF4-FFF2-40B4-BE49-F238E27FC236}">
                  <a16:creationId xmlns:a16="http://schemas.microsoft.com/office/drawing/2014/main" id="{6DB3F7B3-59C2-4B42-84F0-B222C48E4378}"/>
                </a:ext>
              </a:extLst>
            </p:cNvPr>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 Verbindung 81">
              <a:extLst>
                <a:ext uri="{FF2B5EF4-FFF2-40B4-BE49-F238E27FC236}">
                  <a16:creationId xmlns:a16="http://schemas.microsoft.com/office/drawing/2014/main" id="{55366E91-0C12-412A-BA36-B761FED4662D}"/>
                </a:ext>
              </a:extLst>
            </p:cNvPr>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82">
              <a:extLst>
                <a:ext uri="{FF2B5EF4-FFF2-40B4-BE49-F238E27FC236}">
                  <a16:creationId xmlns:a16="http://schemas.microsoft.com/office/drawing/2014/main" id="{E9F891A0-5172-4546-8B1F-2579FA2FEBD1}"/>
                </a:ext>
              </a:extLst>
            </p:cNvPr>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84">
              <a:extLst>
                <a:ext uri="{FF2B5EF4-FFF2-40B4-BE49-F238E27FC236}">
                  <a16:creationId xmlns:a16="http://schemas.microsoft.com/office/drawing/2014/main" id="{88A59020-D08E-4532-9B90-DE28E5DB31B3}"/>
                </a:ext>
              </a:extLst>
            </p:cNvPr>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 Verbindung 85">
              <a:extLst>
                <a:ext uri="{FF2B5EF4-FFF2-40B4-BE49-F238E27FC236}">
                  <a16:creationId xmlns:a16="http://schemas.microsoft.com/office/drawing/2014/main" id="{AC5A657B-443F-418C-8790-F24C3AF724AB}"/>
                </a:ext>
              </a:extLst>
            </p:cNvPr>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 Verbindung 87">
              <a:extLst>
                <a:ext uri="{FF2B5EF4-FFF2-40B4-BE49-F238E27FC236}">
                  <a16:creationId xmlns:a16="http://schemas.microsoft.com/office/drawing/2014/main" id="{A1481941-E67A-4D8E-8177-0C855C7921CA}"/>
                </a:ext>
              </a:extLst>
            </p:cNvPr>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Gerade Verbindung 88">
              <a:extLst>
                <a:ext uri="{FF2B5EF4-FFF2-40B4-BE49-F238E27FC236}">
                  <a16:creationId xmlns:a16="http://schemas.microsoft.com/office/drawing/2014/main" id="{B5C21370-5DFC-4BC7-9353-C5BD1FE074B1}"/>
                </a:ext>
              </a:extLst>
            </p:cNvPr>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Gerade Verbindung 90">
              <a:extLst>
                <a:ext uri="{FF2B5EF4-FFF2-40B4-BE49-F238E27FC236}">
                  <a16:creationId xmlns:a16="http://schemas.microsoft.com/office/drawing/2014/main" id="{7B1A8D85-878C-4EC3-9178-F67AD1152B0E}"/>
                </a:ext>
              </a:extLst>
            </p:cNvPr>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91">
              <a:extLst>
                <a:ext uri="{FF2B5EF4-FFF2-40B4-BE49-F238E27FC236}">
                  <a16:creationId xmlns:a16="http://schemas.microsoft.com/office/drawing/2014/main" id="{70A39318-BD31-471B-9806-F60534F8F0E5}"/>
                </a:ext>
              </a:extLst>
            </p:cNvPr>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Gerade Verbindung 93">
              <a:extLst>
                <a:ext uri="{FF2B5EF4-FFF2-40B4-BE49-F238E27FC236}">
                  <a16:creationId xmlns:a16="http://schemas.microsoft.com/office/drawing/2014/main" id="{66A99A16-D0C7-4F1C-AEEA-78BB918AD85C}"/>
                </a:ext>
              </a:extLst>
            </p:cNvPr>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 Verbindung 94">
              <a:extLst>
                <a:ext uri="{FF2B5EF4-FFF2-40B4-BE49-F238E27FC236}">
                  <a16:creationId xmlns:a16="http://schemas.microsoft.com/office/drawing/2014/main" id="{C5471DB2-7EF6-49D9-B6EB-08154804E355}"/>
                </a:ext>
              </a:extLst>
            </p:cNvPr>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96">
              <a:extLst>
                <a:ext uri="{FF2B5EF4-FFF2-40B4-BE49-F238E27FC236}">
                  <a16:creationId xmlns:a16="http://schemas.microsoft.com/office/drawing/2014/main" id="{0C03E5D8-6F9E-4FBE-A702-3236683D6C12}"/>
                </a:ext>
              </a:extLst>
            </p:cNvPr>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97">
              <a:extLst>
                <a:ext uri="{FF2B5EF4-FFF2-40B4-BE49-F238E27FC236}">
                  <a16:creationId xmlns:a16="http://schemas.microsoft.com/office/drawing/2014/main" id="{1350AFA6-8E40-427D-B6A5-4639818970AE}"/>
                </a:ext>
              </a:extLst>
            </p:cNvPr>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Gerade Verbindung 99">
              <a:extLst>
                <a:ext uri="{FF2B5EF4-FFF2-40B4-BE49-F238E27FC236}">
                  <a16:creationId xmlns:a16="http://schemas.microsoft.com/office/drawing/2014/main" id="{4EA8B6C3-8CB9-4354-9182-2F485841245F}"/>
                </a:ext>
              </a:extLst>
            </p:cNvPr>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100">
              <a:extLst>
                <a:ext uri="{FF2B5EF4-FFF2-40B4-BE49-F238E27FC236}">
                  <a16:creationId xmlns:a16="http://schemas.microsoft.com/office/drawing/2014/main" id="{8CA7F308-45E5-4D6F-8E96-526C3A054166}"/>
                </a:ext>
              </a:extLst>
            </p:cNvPr>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102">
              <a:extLst>
                <a:ext uri="{FF2B5EF4-FFF2-40B4-BE49-F238E27FC236}">
                  <a16:creationId xmlns:a16="http://schemas.microsoft.com/office/drawing/2014/main" id="{6E94B82F-99AB-41B6-80E6-D0835067958D}"/>
                </a:ext>
              </a:extLst>
            </p:cNvPr>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Gerade Verbindung 103">
              <a:extLst>
                <a:ext uri="{FF2B5EF4-FFF2-40B4-BE49-F238E27FC236}">
                  <a16:creationId xmlns:a16="http://schemas.microsoft.com/office/drawing/2014/main" id="{F1473618-312D-4115-AFBB-2A8F5C508800}"/>
                </a:ext>
              </a:extLst>
            </p:cNvPr>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105">
              <a:extLst>
                <a:ext uri="{FF2B5EF4-FFF2-40B4-BE49-F238E27FC236}">
                  <a16:creationId xmlns:a16="http://schemas.microsoft.com/office/drawing/2014/main" id="{19D5E2ED-F51A-401F-BD42-1335500C191C}"/>
                </a:ext>
              </a:extLst>
            </p:cNvPr>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106">
              <a:extLst>
                <a:ext uri="{FF2B5EF4-FFF2-40B4-BE49-F238E27FC236}">
                  <a16:creationId xmlns:a16="http://schemas.microsoft.com/office/drawing/2014/main" id="{28A2F7D4-0473-4A68-935F-B452E1C78B7F}"/>
                </a:ext>
              </a:extLst>
            </p:cNvPr>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Gerade Verbindung 108">
              <a:extLst>
                <a:ext uri="{FF2B5EF4-FFF2-40B4-BE49-F238E27FC236}">
                  <a16:creationId xmlns:a16="http://schemas.microsoft.com/office/drawing/2014/main" id="{9A104325-5070-4CA8-A88D-7BF93FED52AF}"/>
                </a:ext>
              </a:extLst>
            </p:cNvPr>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109">
              <a:extLst>
                <a:ext uri="{FF2B5EF4-FFF2-40B4-BE49-F238E27FC236}">
                  <a16:creationId xmlns:a16="http://schemas.microsoft.com/office/drawing/2014/main" id="{497B098B-696E-4EA7-ABCF-A245A65E913D}"/>
                </a:ext>
              </a:extLst>
            </p:cNvPr>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111">
              <a:extLst>
                <a:ext uri="{FF2B5EF4-FFF2-40B4-BE49-F238E27FC236}">
                  <a16:creationId xmlns:a16="http://schemas.microsoft.com/office/drawing/2014/main" id="{0C3F8CAE-34D6-4FA4-8746-9336AC48A58F}"/>
                </a:ext>
              </a:extLst>
            </p:cNvPr>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Gerade Verbindung 112">
              <a:extLst>
                <a:ext uri="{FF2B5EF4-FFF2-40B4-BE49-F238E27FC236}">
                  <a16:creationId xmlns:a16="http://schemas.microsoft.com/office/drawing/2014/main" id="{E38B1F47-5868-4E05-9265-15445F9319E3}"/>
                </a:ext>
              </a:extLst>
            </p:cNvPr>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114">
              <a:extLst>
                <a:ext uri="{FF2B5EF4-FFF2-40B4-BE49-F238E27FC236}">
                  <a16:creationId xmlns:a16="http://schemas.microsoft.com/office/drawing/2014/main" id="{B2354D57-D020-4A7A-A1F5-C9BD43B68326}"/>
                </a:ext>
              </a:extLst>
            </p:cNvPr>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116">
              <a:extLst>
                <a:ext uri="{FF2B5EF4-FFF2-40B4-BE49-F238E27FC236}">
                  <a16:creationId xmlns:a16="http://schemas.microsoft.com/office/drawing/2014/main" id="{E347C51B-06E4-4BD6-A625-C5DA2E13F669}"/>
                </a:ext>
              </a:extLst>
            </p:cNvPr>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117">
              <a:extLst>
                <a:ext uri="{FF2B5EF4-FFF2-40B4-BE49-F238E27FC236}">
                  <a16:creationId xmlns:a16="http://schemas.microsoft.com/office/drawing/2014/main" id="{3D6E3457-7600-4502-A63F-F9541EA564E1}"/>
                </a:ext>
              </a:extLst>
            </p:cNvPr>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118">
              <a:extLst>
                <a:ext uri="{FF2B5EF4-FFF2-40B4-BE49-F238E27FC236}">
                  <a16:creationId xmlns:a16="http://schemas.microsoft.com/office/drawing/2014/main" id="{5EFDB259-6FB2-4510-9177-612DC5D43785}"/>
                </a:ext>
              </a:extLst>
            </p:cNvPr>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62" name="Restricted">
            <a:extLst>
              <a:ext uri="{FF2B5EF4-FFF2-40B4-BE49-F238E27FC236}">
                <a16:creationId xmlns:a16="http://schemas.microsoft.com/office/drawing/2014/main" id="{9D18BEB4-BC2D-46B0-A703-1BB50CE54E27}"/>
              </a:ext>
            </a:extLst>
          </p:cNvPr>
          <p:cNvSpPr txBox="1"/>
          <p:nvPr userDrawn="1"/>
        </p:nvSpPr>
        <p:spPr bwMode="black">
          <a:xfrm>
            <a:off x="8056800" y="6519470"/>
            <a:ext cx="3571200" cy="154800"/>
          </a:xfrm>
          <a:prstGeom prst="rect">
            <a:avLst/>
          </a:prstGeom>
          <a:noFill/>
        </p:spPr>
        <p:txBody>
          <a:bodyPr wrap="square" lIns="0" tIns="0" rIns="0" bIns="0" rtlCol="0">
            <a:spAutoFit/>
          </a:bodyPr>
          <a:lstStyle/>
          <a:p>
            <a:pPr algn="r"/>
            <a:r>
              <a:rPr lang="de-DE" sz="1000" dirty="0" err="1">
                <a:solidFill>
                  <a:schemeClr val="tx1"/>
                </a:solidFill>
              </a:rPr>
              <a:t>Unrestricted</a:t>
            </a:r>
            <a:r>
              <a:rPr lang="de-DE" sz="1000" dirty="0">
                <a:solidFill>
                  <a:schemeClr val="tx1"/>
                </a:solidFill>
              </a:rPr>
              <a:t> © Siemens Healthineers, 2018</a:t>
            </a:r>
          </a:p>
        </p:txBody>
      </p:sp>
    </p:spTree>
    <p:extLst>
      <p:ext uri="{BB962C8B-B14F-4D97-AF65-F5344CB8AC3E}">
        <p14:creationId xmlns:p14="http://schemas.microsoft.com/office/powerpoint/2010/main" val="336648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Proof Point Case Templa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sz="2800" baseline="0"/>
            </a:lvl1pPr>
          </a:lstStyle>
          <a:p>
            <a:r>
              <a:rPr lang="de-DE"/>
              <a:t>Value Promise:</a:t>
            </a:r>
            <a:br>
              <a:rPr lang="de-DE"/>
            </a:br>
            <a:r>
              <a:rPr lang="de-DE"/>
              <a:t>Quantifiable Example</a:t>
            </a:r>
            <a:endParaRPr lang="en-US"/>
          </a:p>
        </p:txBody>
      </p:sp>
      <p:sp>
        <p:nvSpPr>
          <p:cNvPr id="12" name="Bildplatzhalter 11"/>
          <p:cNvSpPr>
            <a:spLocks noGrp="1"/>
          </p:cNvSpPr>
          <p:nvPr>
            <p:ph type="pic" sz="quarter" idx="13" hasCustomPrompt="1"/>
          </p:nvPr>
        </p:nvSpPr>
        <p:spPr>
          <a:xfrm>
            <a:off x="554193" y="1922469"/>
            <a:ext cx="3600000" cy="1727045"/>
          </a:xfrm>
        </p:spPr>
        <p:txBody>
          <a:bodyPr/>
          <a:lstStyle>
            <a:lvl1pPr>
              <a:defRPr sz="1600"/>
            </a:lvl1pPr>
          </a:lstStyle>
          <a:p>
            <a:r>
              <a:rPr lang="de-DE"/>
              <a:t>Image of institution</a:t>
            </a:r>
            <a:endParaRPr lang="en-US"/>
          </a:p>
        </p:txBody>
      </p:sp>
      <p:sp>
        <p:nvSpPr>
          <p:cNvPr id="18" name="Rechteck 17"/>
          <p:cNvSpPr/>
          <p:nvPr userDrawn="1"/>
        </p:nvSpPr>
        <p:spPr bwMode="gray">
          <a:xfrm>
            <a:off x="4950760" y="4739984"/>
            <a:ext cx="6248017" cy="215394"/>
          </a:xfrm>
          <a:prstGeom prst="rect">
            <a:avLst/>
          </a:prstGeom>
        </p:spPr>
        <p:txBody>
          <a:bodyPr wrap="square" lIns="0" tIns="0" rIns="0" bIns="0">
            <a:spAutoFit/>
          </a:bodyPr>
          <a:lstStyle/>
          <a:p>
            <a:pPr defTabSz="913838"/>
            <a:r>
              <a:rPr lang="en-US" sz="1400" b="1" dirty="0">
                <a:solidFill>
                  <a:srgbClr val="000000"/>
                </a:solidFill>
              </a:rPr>
              <a:t>Value contribution</a:t>
            </a:r>
          </a:p>
        </p:txBody>
      </p:sp>
      <p:sp>
        <p:nvSpPr>
          <p:cNvPr id="23" name="Rechteck 22"/>
          <p:cNvSpPr/>
          <p:nvPr userDrawn="1"/>
        </p:nvSpPr>
        <p:spPr bwMode="gray">
          <a:xfrm>
            <a:off x="4950755" y="1618984"/>
            <a:ext cx="6179620" cy="215444"/>
          </a:xfrm>
          <a:prstGeom prst="rect">
            <a:avLst/>
          </a:prstGeom>
        </p:spPr>
        <p:txBody>
          <a:bodyPr wrap="square" lIns="0" tIns="0" rIns="0" bIns="0">
            <a:spAutoFit/>
          </a:bodyPr>
          <a:lstStyle/>
          <a:p>
            <a:pPr defTabSz="913838"/>
            <a:r>
              <a:rPr lang="en-US" sz="1400" b="1" dirty="0">
                <a:solidFill>
                  <a:srgbClr val="000000"/>
                </a:solidFill>
              </a:rPr>
              <a:t>Challenge</a:t>
            </a:r>
          </a:p>
        </p:txBody>
      </p:sp>
      <p:pic>
        <p:nvPicPr>
          <p:cNvPr id="11" name="Picture 6" descr="\\vmware-host\Shared Folders\von PS\Siemens Healthineers\sh_logo_RGB.wm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429047" y="276113"/>
            <a:ext cx="1472040" cy="3506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platzhalter 9"/>
          <p:cNvSpPr txBox="1">
            <a:spLocks/>
          </p:cNvSpPr>
          <p:nvPr userDrawn="1"/>
        </p:nvSpPr>
        <p:spPr>
          <a:xfrm>
            <a:off x="539999" y="6353092"/>
            <a:ext cx="9718426" cy="356138"/>
          </a:xfrm>
          <a:prstGeom prst="rect">
            <a:avLst/>
          </a:prstGeom>
        </p:spPr>
        <p:txBody>
          <a:bodyPr lIns="0" tIns="45696" rIns="91384" bIns="45696" anchor="ctr"/>
          <a:lstStyle>
            <a:lvl1pPr marL="0" indent="0" algn="l" defTabSz="914400" rtl="0" eaLnBrk="1" latinLnBrk="0" hangingPunct="1">
              <a:lnSpc>
                <a:spcPts val="216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ts val="216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19600" indent="-219600" algn="l" defTabSz="914400" rtl="0" eaLnBrk="1" latinLnBrk="0" hangingPunct="1">
              <a:lnSpc>
                <a:spcPts val="2160"/>
              </a:lnSpc>
              <a:spcBef>
                <a:spcPts val="0"/>
              </a:spcBef>
              <a:buClr>
                <a:schemeClr val="bg2"/>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ts val="1550"/>
              </a:lnSpc>
              <a:spcBef>
                <a:spcPts val="1550"/>
              </a:spcBef>
              <a:buFont typeface="Arial" panose="020B0604020202020204" pitchFamily="34" charset="0"/>
              <a:buNone/>
              <a:defRPr sz="1400" kern="1200">
                <a:solidFill>
                  <a:schemeClr val="tx1"/>
                </a:solidFill>
                <a:latin typeface="+mn-lt"/>
                <a:ea typeface="+mn-ea"/>
                <a:cs typeface="+mn-cs"/>
              </a:defRPr>
            </a:lvl4pPr>
            <a:lvl5pPr marL="2057400" indent="-228600" algn="l" defTabSz="914400" rtl="0" eaLnBrk="1" latinLnBrk="0" hangingPunct="1">
              <a:lnSpc>
                <a:spcPts val="216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87826">
              <a:lnSpc>
                <a:spcPct val="100000"/>
              </a:lnSpc>
            </a:pPr>
            <a:r>
              <a:rPr lang="en-US" sz="900" b="0" baseline="30000" dirty="0">
                <a:solidFill>
                  <a:srgbClr val="000000"/>
                </a:solidFill>
              </a:rPr>
              <a:t>1</a:t>
            </a:r>
            <a:r>
              <a:rPr lang="en-US" sz="900" b="0" dirty="0">
                <a:solidFill>
                  <a:srgbClr val="000000"/>
                </a:solidFill>
              </a:rPr>
              <a:t> The results by Siemens’ customers described herein are based on results that were achieved in the customer's unique setting.</a:t>
            </a:r>
            <a:br>
              <a:rPr lang="en-US" sz="900" b="0" dirty="0">
                <a:solidFill>
                  <a:srgbClr val="000000"/>
                </a:solidFill>
              </a:rPr>
            </a:br>
            <a:r>
              <a:rPr lang="en-US" sz="900" b="0" dirty="0">
                <a:solidFill>
                  <a:srgbClr val="000000"/>
                </a:solidFill>
              </a:rPr>
              <a:t>Since there is no "typical" hospital and many variables exist (e.g. hospital size, case mix, level of IT adoption) there can be no</a:t>
            </a:r>
            <a:br>
              <a:rPr lang="en-US" sz="900" b="0" dirty="0">
                <a:solidFill>
                  <a:srgbClr val="000000"/>
                </a:solidFill>
              </a:rPr>
            </a:br>
            <a:r>
              <a:rPr lang="en-US" sz="900" b="0" dirty="0">
                <a:solidFill>
                  <a:srgbClr val="000000"/>
                </a:solidFill>
              </a:rPr>
              <a:t>guarantee that other customers will achieve the same results. </a:t>
            </a:r>
          </a:p>
          <a:p>
            <a:pPr indent="-287826">
              <a:lnSpc>
                <a:spcPct val="100000"/>
              </a:lnSpc>
            </a:pPr>
            <a:r>
              <a:rPr lang="en-US" sz="900" b="0" baseline="30000" dirty="0">
                <a:solidFill>
                  <a:srgbClr val="000000"/>
                </a:solidFill>
              </a:rPr>
              <a:t>2 </a:t>
            </a:r>
            <a:r>
              <a:rPr lang="en-US" sz="900" b="0" dirty="0">
                <a:solidFill>
                  <a:srgbClr val="000000"/>
                </a:solidFill>
              </a:rPr>
              <a:t>Connection needs to fulfill minimum bandwidth and latency requirements. Prerequisite is a secure VPN connection to the department network.</a:t>
            </a:r>
          </a:p>
        </p:txBody>
      </p:sp>
      <p:sp>
        <p:nvSpPr>
          <p:cNvPr id="16" name="Author"/>
          <p:cNvSpPr>
            <a:spLocks noGrp="1"/>
          </p:cNvSpPr>
          <p:nvPr>
            <p:ph type="ftr" sz="quarter" idx="22"/>
          </p:nvPr>
        </p:nvSpPr>
        <p:spPr>
          <a:xfrm>
            <a:off x="8054975" y="6340471"/>
            <a:ext cx="3259452" cy="144000"/>
          </a:xfrm>
        </p:spPr>
        <p:txBody>
          <a:bodyPr/>
          <a:lstStyle>
            <a:lvl1pPr>
              <a:lnSpc>
                <a:spcPct val="100000"/>
              </a:lnSpc>
              <a:defRPr/>
            </a:lvl1pPr>
          </a:lstStyle>
          <a:p>
            <a:r>
              <a:rPr lang="en-US"/>
              <a:t>SHS ES</a:t>
            </a:r>
            <a:endParaRPr lang="en-US" dirty="0"/>
          </a:p>
        </p:txBody>
      </p:sp>
    </p:spTree>
    <p:extLst>
      <p:ext uri="{BB962C8B-B14F-4D97-AF65-F5344CB8AC3E}">
        <p14:creationId xmlns:p14="http://schemas.microsoft.com/office/powerpoint/2010/main" val="6212885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Only Headline">
    <p:spTree>
      <p:nvGrpSpPr>
        <p:cNvPr id="1" name=""/>
        <p:cNvGrpSpPr/>
        <p:nvPr/>
      </p:nvGrpSpPr>
      <p:grpSpPr>
        <a:xfrm>
          <a:off x="0" y="0"/>
          <a:ext cx="0" cy="0"/>
          <a:chOff x="0" y="0"/>
          <a:chExt cx="0" cy="0"/>
        </a:xfrm>
      </p:grpSpPr>
      <p:graphicFrame>
        <p:nvGraphicFramePr>
          <p:cNvPr id="37" name="Objekt 36" hidden="1"/>
          <p:cNvGraphicFramePr>
            <a:graphicFrameLocks noChangeAspect="1"/>
          </p:cNvGraphicFramePr>
          <p:nvPr userDrawn="1">
            <p:custDataLst>
              <p:tags r:id="rId2"/>
            </p:custDataLst>
          </p:nvPr>
        </p:nvGraphicFramePr>
        <p:xfrm>
          <a:off x="1586" y="1589"/>
          <a:ext cx="1583" cy="1587"/>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37" name="Objekt 36" hidden="1"/>
                      <p:cNvPicPr/>
                      <p:nvPr/>
                    </p:nvPicPr>
                    <p:blipFill>
                      <a:blip r:embed="rId6"/>
                      <a:stretch>
                        <a:fillRect/>
                      </a:stretch>
                    </p:blipFill>
                    <p:spPr>
                      <a:xfrm>
                        <a:off x="1586" y="1589"/>
                        <a:ext cx="1583"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en-US" sz="2800" b="1" i="0" baseline="0">
              <a:latin typeface="Calibri"/>
              <a:ea typeface="+mj-ea"/>
              <a:cs typeface="+mj-cs"/>
              <a:sym typeface="Calibri"/>
            </a:endParaRPr>
          </a:p>
        </p:txBody>
      </p:sp>
      <p:sp>
        <p:nvSpPr>
          <p:cNvPr id="2" name="Titel 1"/>
          <p:cNvSpPr>
            <a:spLocks noGrp="1"/>
          </p:cNvSpPr>
          <p:nvPr>
            <p:ph type="title" hasCustomPrompt="1"/>
          </p:nvPr>
        </p:nvSpPr>
        <p:spPr/>
        <p:txBody>
          <a:bodyPr/>
          <a:lstStyle/>
          <a:p>
            <a:r>
              <a:rPr lang="en-US" noProof="0"/>
              <a:t>Headline, Calibri Bold, 32 </a:t>
            </a:r>
            <a:r>
              <a:rPr lang="en-US" noProof="0" err="1"/>
              <a:t>pt</a:t>
            </a:r>
            <a:endParaRPr lang="en-US"/>
          </a:p>
        </p:txBody>
      </p:sp>
      <p:sp>
        <p:nvSpPr>
          <p:cNvPr id="4" name="Textplatzhalter 3"/>
          <p:cNvSpPr>
            <a:spLocks noGrp="1"/>
          </p:cNvSpPr>
          <p:nvPr>
            <p:ph type="body" sz="quarter" idx="11" hasCustomPrompt="1"/>
          </p:nvPr>
        </p:nvSpPr>
        <p:spPr>
          <a:xfrm>
            <a:off x="481470" y="6442199"/>
            <a:ext cx="7603751" cy="307777"/>
          </a:xfrm>
        </p:spPr>
        <p:txBody>
          <a:bodyPr vert="horz" wrap="square" lIns="0" tIns="0" rIns="0" bIns="0" rtlCol="0" anchor="b">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de-DE" sz="1000" b="0" dirty="0" smtClean="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30000" dirty="0"/>
              <a:t>1</a:t>
            </a:r>
            <a:r>
              <a:rPr lang="en-US" dirty="0"/>
              <a:t> Connection needs to fulfill minimum bandwidth and latency requirements. Prerequisite is a secure VPN connection to the department network</a:t>
            </a:r>
            <a:endParaRPr lang="de-DE" dirty="0"/>
          </a:p>
          <a:p>
            <a:pPr lvl="0"/>
            <a:endParaRPr lang="en-US" dirty="0"/>
          </a:p>
        </p:txBody>
      </p:sp>
      <p:pic>
        <p:nvPicPr>
          <p:cNvPr id="6" name="Siemens Healthineers logo">
            <a:extLst>
              <a:ext uri="{FF2B5EF4-FFF2-40B4-BE49-F238E27FC236}">
                <a16:creationId xmlns:a16="http://schemas.microsoft.com/office/drawing/2014/main" id="{432736EC-6501-42F7-8D77-527C9087F92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custDataLst>
      <p:tags r:id="rId1"/>
    </p:custDataLst>
    <p:extLst>
      <p:ext uri="{BB962C8B-B14F-4D97-AF65-F5344CB8AC3E}">
        <p14:creationId xmlns:p14="http://schemas.microsoft.com/office/powerpoint/2010/main" val="2086851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White">
    <p:bg>
      <p:bgPr>
        <a:solidFill>
          <a:schemeClr val="bg1"/>
        </a:solidFill>
        <a:effectLst/>
      </p:bgPr>
    </p:bg>
    <p:spTree>
      <p:nvGrpSpPr>
        <p:cNvPr id="1" name=""/>
        <p:cNvGrpSpPr/>
        <p:nvPr/>
      </p:nvGrpSpPr>
      <p:grpSpPr>
        <a:xfrm>
          <a:off x="0" y="0"/>
          <a:ext cx="0" cy="0"/>
          <a:chOff x="0" y="0"/>
          <a:chExt cx="0" cy="0"/>
        </a:xfrm>
      </p:grpSpPr>
      <p:sp>
        <p:nvSpPr>
          <p:cNvPr id="2" name="Product tag"/>
          <p:cNvSpPr>
            <a:spLocks noGrp="1"/>
          </p:cNvSpPr>
          <p:nvPr>
            <p:ph type="ctrTitle" hasCustomPrompt="1"/>
          </p:nvPr>
        </p:nvSpPr>
        <p:spPr>
          <a:xfrm>
            <a:off x="1476374" y="1623600"/>
            <a:ext cx="7336347" cy="1224000"/>
          </a:xfrm>
        </p:spPr>
        <p:txBody>
          <a:bodyPr lIns="0" tIns="0" rIns="0" bIns="0" anchor="b" anchorCtr="0">
            <a:noAutofit/>
          </a:bodyPr>
          <a:lstStyle>
            <a:lvl1pPr algn="l">
              <a:defRPr sz="2600" b="1">
                <a:solidFill>
                  <a:schemeClr val="tx1"/>
                </a:solidFill>
              </a:defRPr>
            </a:lvl1pPr>
          </a:lstStyle>
          <a:p>
            <a:r>
              <a:rPr lang="en-US"/>
              <a:t>ETIAM sit </a:t>
            </a:r>
            <a:r>
              <a:rPr lang="en-US" err="1"/>
              <a:t>atmet</a:t>
            </a:r>
            <a:endParaRPr lang="en-US" noProof="0"/>
          </a:p>
        </p:txBody>
      </p:sp>
      <p:sp>
        <p:nvSpPr>
          <p:cNvPr id="3" name="Headline"/>
          <p:cNvSpPr>
            <a:spLocks noGrp="1"/>
          </p:cNvSpPr>
          <p:nvPr>
            <p:ph type="subTitle" idx="1" hasCustomPrompt="1"/>
          </p:nvPr>
        </p:nvSpPr>
        <p:spPr>
          <a:xfrm>
            <a:off x="1476374" y="3009329"/>
            <a:ext cx="7337425" cy="1661315"/>
          </a:xfrm>
        </p:spPr>
        <p:txBody>
          <a:bodyPr lIns="0" tIns="0" rIns="0" bIns="0" anchor="t">
            <a:noAutofit/>
          </a:bodyPr>
          <a:lstStyle>
            <a:lvl1pPr marL="0" marR="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sz="5200" b="1"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t>
            </a:r>
            <a:br>
              <a:rPr lang="en-US"/>
            </a:br>
            <a:r>
              <a:rPr lang="en-US"/>
              <a:t>Calibri Bold</a:t>
            </a:r>
          </a:p>
        </p:txBody>
      </p:sp>
      <p:sp>
        <p:nvSpPr>
          <p:cNvPr id="12" name="Author"/>
          <p:cNvSpPr>
            <a:spLocks noGrp="1"/>
          </p:cNvSpPr>
          <p:nvPr>
            <p:ph type="ftr" sz="quarter" idx="3"/>
          </p:nvPr>
        </p:nvSpPr>
        <p:spPr>
          <a:xfrm>
            <a:off x="8054975" y="6340471"/>
            <a:ext cx="3259452" cy="144000"/>
          </a:xfrm>
          <a:prstGeom prst="rect">
            <a:avLst/>
          </a:prstGeom>
        </p:spPr>
        <p:txBody>
          <a:bodyPr vert="horz" lIns="0" tIns="0" rIns="0" bIns="0" rtlCol="0" anchor="t" anchorCtr="0"/>
          <a:lstStyle>
            <a:lvl1pPr algn="r">
              <a:defRPr sz="1000">
                <a:solidFill>
                  <a:schemeClr val="tx1"/>
                </a:solidFill>
              </a:defRPr>
            </a:lvl1pPr>
          </a:lstStyle>
          <a:p>
            <a:r>
              <a:rPr lang="en-US"/>
              <a:t>Author | Department</a:t>
            </a:r>
          </a:p>
        </p:txBody>
      </p:sp>
      <p:pic>
        <p:nvPicPr>
          <p:cNvPr id="13" name="Siemens Healthineers logo">
            <a:extLst>
              <a:ext uri="{FF2B5EF4-FFF2-40B4-BE49-F238E27FC236}">
                <a16:creationId xmlns:a16="http://schemas.microsoft.com/office/drawing/2014/main" id="{72B2F2CC-04D6-480A-9038-E43A364732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156254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 Black">
    <p:bg>
      <p:bgPr>
        <a:solidFill>
          <a:schemeClr val="tx1"/>
        </a:solidFill>
        <a:effectLst/>
      </p:bgPr>
    </p:bg>
    <p:spTree>
      <p:nvGrpSpPr>
        <p:cNvPr id="1" name=""/>
        <p:cNvGrpSpPr/>
        <p:nvPr/>
      </p:nvGrpSpPr>
      <p:grpSpPr>
        <a:xfrm>
          <a:off x="0" y="0"/>
          <a:ext cx="0" cy="0"/>
          <a:chOff x="0" y="0"/>
          <a:chExt cx="0" cy="0"/>
        </a:xfrm>
      </p:grpSpPr>
      <p:sp>
        <p:nvSpPr>
          <p:cNvPr id="2" name="Product tag"/>
          <p:cNvSpPr>
            <a:spLocks noGrp="1"/>
          </p:cNvSpPr>
          <p:nvPr>
            <p:ph type="ctrTitle" hasCustomPrompt="1"/>
          </p:nvPr>
        </p:nvSpPr>
        <p:spPr>
          <a:xfrm>
            <a:off x="1476374" y="1623600"/>
            <a:ext cx="7336347" cy="1224000"/>
          </a:xfrm>
        </p:spPr>
        <p:txBody>
          <a:bodyPr lIns="0" tIns="0" rIns="0" bIns="0" anchor="b" anchorCtr="0">
            <a:noAutofit/>
          </a:bodyPr>
          <a:lstStyle>
            <a:lvl1pPr algn="l">
              <a:defRPr sz="2600" b="1">
                <a:solidFill>
                  <a:schemeClr val="bg1"/>
                </a:solidFill>
              </a:defRPr>
            </a:lvl1pPr>
          </a:lstStyle>
          <a:p>
            <a:r>
              <a:rPr lang="en-US"/>
              <a:t>ETIAM sit </a:t>
            </a:r>
            <a:r>
              <a:rPr lang="en-US" err="1"/>
              <a:t>atmet</a:t>
            </a:r>
            <a:endParaRPr lang="en-US" noProof="0"/>
          </a:p>
        </p:txBody>
      </p:sp>
      <p:sp>
        <p:nvSpPr>
          <p:cNvPr id="3" name="Headline"/>
          <p:cNvSpPr>
            <a:spLocks noGrp="1"/>
          </p:cNvSpPr>
          <p:nvPr>
            <p:ph type="subTitle" idx="1" hasCustomPrompt="1"/>
          </p:nvPr>
        </p:nvSpPr>
        <p:spPr>
          <a:xfrm>
            <a:off x="1476374" y="3009329"/>
            <a:ext cx="7337425" cy="1661315"/>
          </a:xfrm>
        </p:spPr>
        <p:txBody>
          <a:bodyPr lIns="0" tIns="0" rIns="0" bIns="0" anchor="t">
            <a:noAutofit/>
          </a:bodyPr>
          <a:lstStyle>
            <a:lvl1pPr marL="0" marR="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sz="5200" b="1"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t>
            </a:r>
            <a:br>
              <a:rPr lang="en-US"/>
            </a:br>
            <a:r>
              <a:rPr lang="en-US"/>
              <a:t>Calibri Bold</a:t>
            </a:r>
          </a:p>
        </p:txBody>
      </p:sp>
      <p:sp>
        <p:nvSpPr>
          <p:cNvPr id="12" name="Author"/>
          <p:cNvSpPr>
            <a:spLocks noGrp="1"/>
          </p:cNvSpPr>
          <p:nvPr>
            <p:ph type="ftr" sz="quarter" idx="3"/>
          </p:nvPr>
        </p:nvSpPr>
        <p:spPr>
          <a:xfrm>
            <a:off x="8054975" y="6340471"/>
            <a:ext cx="3259452" cy="144000"/>
          </a:xfrm>
          <a:prstGeom prst="rect">
            <a:avLst/>
          </a:prstGeom>
        </p:spPr>
        <p:txBody>
          <a:bodyPr vert="horz" lIns="0" tIns="0" rIns="0" bIns="0" rtlCol="0" anchor="t" anchorCtr="0"/>
          <a:lstStyle>
            <a:lvl1pPr algn="r">
              <a:defRPr sz="1000">
                <a:solidFill>
                  <a:schemeClr val="bg1"/>
                </a:solidFill>
              </a:defRPr>
            </a:lvl1pPr>
          </a:lstStyle>
          <a:p>
            <a:r>
              <a:rPr lang="en-US"/>
              <a:t>Author | Department</a:t>
            </a:r>
          </a:p>
        </p:txBody>
      </p:sp>
      <p:grpSp>
        <p:nvGrpSpPr>
          <p:cNvPr id="6" name="Marker">
            <a:extLst>
              <a:ext uri="{FF2B5EF4-FFF2-40B4-BE49-F238E27FC236}">
                <a16:creationId xmlns:a16="http://schemas.microsoft.com/office/drawing/2014/main" id="{FA350118-2CDB-4D1D-9A15-37265E9A2EBF}"/>
              </a:ext>
            </a:extLst>
          </p:cNvPr>
          <p:cNvGrpSpPr/>
          <p:nvPr userDrawn="1"/>
        </p:nvGrpSpPr>
        <p:grpSpPr>
          <a:xfrm>
            <a:off x="-468000" y="-360000"/>
            <a:ext cx="12999600" cy="7578000"/>
            <a:chOff x="-468000" y="-360000"/>
            <a:chExt cx="12999600" cy="7578000"/>
          </a:xfrm>
        </p:grpSpPr>
        <p:cxnSp>
          <p:nvCxnSpPr>
            <p:cNvPr id="7" name="Gerade Verbindung 40">
              <a:extLst>
                <a:ext uri="{FF2B5EF4-FFF2-40B4-BE49-F238E27FC236}">
                  <a16:creationId xmlns:a16="http://schemas.microsoft.com/office/drawing/2014/main" id="{2DE56DF7-4A34-49CA-8A5F-7D4C0B163372}"/>
                </a:ext>
              </a:extLst>
            </p:cNvPr>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Gerade Verbindung 42">
              <a:extLst>
                <a:ext uri="{FF2B5EF4-FFF2-40B4-BE49-F238E27FC236}">
                  <a16:creationId xmlns:a16="http://schemas.microsoft.com/office/drawing/2014/main" id="{937BBF9E-AA5D-403C-9FB2-AAEFB06FFEE3}"/>
                </a:ext>
              </a:extLst>
            </p:cNvPr>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Gerade Verbindung 45">
              <a:extLst>
                <a:ext uri="{FF2B5EF4-FFF2-40B4-BE49-F238E27FC236}">
                  <a16:creationId xmlns:a16="http://schemas.microsoft.com/office/drawing/2014/main" id="{D439082A-D679-4369-A278-8783FE36FC88}"/>
                </a:ext>
              </a:extLst>
            </p:cNvPr>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Gerade Verbindung 46">
              <a:extLst>
                <a:ext uri="{FF2B5EF4-FFF2-40B4-BE49-F238E27FC236}">
                  <a16:creationId xmlns:a16="http://schemas.microsoft.com/office/drawing/2014/main" id="{C4350D87-ED91-4479-856D-5B8CF153BF5A}"/>
                </a:ext>
              </a:extLst>
            </p:cNvPr>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Gerade Verbindung 48">
              <a:extLst>
                <a:ext uri="{FF2B5EF4-FFF2-40B4-BE49-F238E27FC236}">
                  <a16:creationId xmlns:a16="http://schemas.microsoft.com/office/drawing/2014/main" id="{3372D79B-9023-42EF-90F8-2FE932BFEACB}"/>
                </a:ext>
              </a:extLst>
            </p:cNvPr>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Gerade Verbindung 49">
              <a:extLst>
                <a:ext uri="{FF2B5EF4-FFF2-40B4-BE49-F238E27FC236}">
                  <a16:creationId xmlns:a16="http://schemas.microsoft.com/office/drawing/2014/main" id="{ADF756B4-BC60-464D-B910-59F1A21C487A}"/>
                </a:ext>
              </a:extLst>
            </p:cNvPr>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Gerade Verbindung 51">
              <a:extLst>
                <a:ext uri="{FF2B5EF4-FFF2-40B4-BE49-F238E27FC236}">
                  <a16:creationId xmlns:a16="http://schemas.microsoft.com/office/drawing/2014/main" id="{400F1294-A6B4-481B-BC4B-5340D1E95067}"/>
                </a:ext>
              </a:extLst>
            </p:cNvPr>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Gerade Verbindung 52">
              <a:extLst>
                <a:ext uri="{FF2B5EF4-FFF2-40B4-BE49-F238E27FC236}">
                  <a16:creationId xmlns:a16="http://schemas.microsoft.com/office/drawing/2014/main" id="{23E74B0A-CD00-4236-A2F7-5DC1207B25F5}"/>
                </a:ext>
              </a:extLst>
            </p:cNvPr>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 Verbindung 54">
              <a:extLst>
                <a:ext uri="{FF2B5EF4-FFF2-40B4-BE49-F238E27FC236}">
                  <a16:creationId xmlns:a16="http://schemas.microsoft.com/office/drawing/2014/main" id="{EF938F0C-85E0-4F8C-96E5-C76D4ADA6F87}"/>
                </a:ext>
              </a:extLst>
            </p:cNvPr>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55">
              <a:extLst>
                <a:ext uri="{FF2B5EF4-FFF2-40B4-BE49-F238E27FC236}">
                  <a16:creationId xmlns:a16="http://schemas.microsoft.com/office/drawing/2014/main" id="{5021DF1C-123F-449C-9299-CC4869A95FB3}"/>
                </a:ext>
              </a:extLst>
            </p:cNvPr>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Gerade Verbindung 57">
              <a:extLst>
                <a:ext uri="{FF2B5EF4-FFF2-40B4-BE49-F238E27FC236}">
                  <a16:creationId xmlns:a16="http://schemas.microsoft.com/office/drawing/2014/main" id="{FF2E8183-C487-4406-8220-0713AA070CE1}"/>
                </a:ext>
              </a:extLst>
            </p:cNvPr>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58">
              <a:extLst>
                <a:ext uri="{FF2B5EF4-FFF2-40B4-BE49-F238E27FC236}">
                  <a16:creationId xmlns:a16="http://schemas.microsoft.com/office/drawing/2014/main" id="{9BA794A9-5335-44A2-9352-A46BC3154597}"/>
                </a:ext>
              </a:extLst>
            </p:cNvPr>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60">
              <a:extLst>
                <a:ext uri="{FF2B5EF4-FFF2-40B4-BE49-F238E27FC236}">
                  <a16:creationId xmlns:a16="http://schemas.microsoft.com/office/drawing/2014/main" id="{3B7538EE-EDC1-4C4B-8293-82D92696FFAF}"/>
                </a:ext>
              </a:extLst>
            </p:cNvPr>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Gerade Verbindung 61">
              <a:extLst>
                <a:ext uri="{FF2B5EF4-FFF2-40B4-BE49-F238E27FC236}">
                  <a16:creationId xmlns:a16="http://schemas.microsoft.com/office/drawing/2014/main" id="{09D0298B-BF52-4871-B16B-C7E44CF93776}"/>
                </a:ext>
              </a:extLst>
            </p:cNvPr>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Gerade Verbindung 63">
              <a:extLst>
                <a:ext uri="{FF2B5EF4-FFF2-40B4-BE49-F238E27FC236}">
                  <a16:creationId xmlns:a16="http://schemas.microsoft.com/office/drawing/2014/main" id="{CC69E2A9-D6DD-44AC-9C39-8A5CB1637324}"/>
                </a:ext>
              </a:extLst>
            </p:cNvPr>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64">
              <a:extLst>
                <a:ext uri="{FF2B5EF4-FFF2-40B4-BE49-F238E27FC236}">
                  <a16:creationId xmlns:a16="http://schemas.microsoft.com/office/drawing/2014/main" id="{9A50B785-85B0-49D7-A557-C1CCEE41465D}"/>
                </a:ext>
              </a:extLst>
            </p:cNvPr>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Gerade Verbindung 66">
              <a:extLst>
                <a:ext uri="{FF2B5EF4-FFF2-40B4-BE49-F238E27FC236}">
                  <a16:creationId xmlns:a16="http://schemas.microsoft.com/office/drawing/2014/main" id="{5ED8BECE-8D2B-47F0-8F73-D5685D59E2C6}"/>
                </a:ext>
              </a:extLst>
            </p:cNvPr>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67">
              <a:extLst>
                <a:ext uri="{FF2B5EF4-FFF2-40B4-BE49-F238E27FC236}">
                  <a16:creationId xmlns:a16="http://schemas.microsoft.com/office/drawing/2014/main" id="{16717229-1AC8-40EF-B617-C15F28F5707A}"/>
                </a:ext>
              </a:extLst>
            </p:cNvPr>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 Verbindung 69">
              <a:extLst>
                <a:ext uri="{FF2B5EF4-FFF2-40B4-BE49-F238E27FC236}">
                  <a16:creationId xmlns:a16="http://schemas.microsoft.com/office/drawing/2014/main" id="{649C8FF4-BB77-433B-B62A-BC2883677B8A}"/>
                </a:ext>
              </a:extLst>
            </p:cNvPr>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 Verbindung 70">
              <a:extLst>
                <a:ext uri="{FF2B5EF4-FFF2-40B4-BE49-F238E27FC236}">
                  <a16:creationId xmlns:a16="http://schemas.microsoft.com/office/drawing/2014/main" id="{FFB8DF0A-45CE-4A09-8EE8-08E1D2B637A7}"/>
                </a:ext>
              </a:extLst>
            </p:cNvPr>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72">
              <a:extLst>
                <a:ext uri="{FF2B5EF4-FFF2-40B4-BE49-F238E27FC236}">
                  <a16:creationId xmlns:a16="http://schemas.microsoft.com/office/drawing/2014/main" id="{47C152F1-3453-4AF5-B4A9-6B3A2FBF38D7}"/>
                </a:ext>
              </a:extLst>
            </p:cNvPr>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Gerade Verbindung 73">
              <a:extLst>
                <a:ext uri="{FF2B5EF4-FFF2-40B4-BE49-F238E27FC236}">
                  <a16:creationId xmlns:a16="http://schemas.microsoft.com/office/drawing/2014/main" id="{F44E728D-41AC-46BF-AA01-9A3E7D3634E0}"/>
                </a:ext>
              </a:extLst>
            </p:cNvPr>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 Verbindung 75">
              <a:extLst>
                <a:ext uri="{FF2B5EF4-FFF2-40B4-BE49-F238E27FC236}">
                  <a16:creationId xmlns:a16="http://schemas.microsoft.com/office/drawing/2014/main" id="{42EA3322-49A4-41D9-A9F4-2D1CDA2B9893}"/>
                </a:ext>
              </a:extLst>
            </p:cNvPr>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Gerade Verbindung 76">
              <a:extLst>
                <a:ext uri="{FF2B5EF4-FFF2-40B4-BE49-F238E27FC236}">
                  <a16:creationId xmlns:a16="http://schemas.microsoft.com/office/drawing/2014/main" id="{5583F9E5-85F6-46E0-9AC9-E2E6F9DBBB82}"/>
                </a:ext>
              </a:extLst>
            </p:cNvPr>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78">
              <a:extLst>
                <a:ext uri="{FF2B5EF4-FFF2-40B4-BE49-F238E27FC236}">
                  <a16:creationId xmlns:a16="http://schemas.microsoft.com/office/drawing/2014/main" id="{D3278E3D-27B0-4D12-8CA4-5447938671BF}"/>
                </a:ext>
              </a:extLst>
            </p:cNvPr>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79">
              <a:extLst>
                <a:ext uri="{FF2B5EF4-FFF2-40B4-BE49-F238E27FC236}">
                  <a16:creationId xmlns:a16="http://schemas.microsoft.com/office/drawing/2014/main" id="{FC5A0A42-E0CF-4330-B8DC-AB1DD0EE9B10}"/>
                </a:ext>
              </a:extLst>
            </p:cNvPr>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81">
              <a:extLst>
                <a:ext uri="{FF2B5EF4-FFF2-40B4-BE49-F238E27FC236}">
                  <a16:creationId xmlns:a16="http://schemas.microsoft.com/office/drawing/2014/main" id="{40CF86C5-4808-4064-B84F-CBEF9CB27EB1}"/>
                </a:ext>
              </a:extLst>
            </p:cNvPr>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 Verbindung 82">
              <a:extLst>
                <a:ext uri="{FF2B5EF4-FFF2-40B4-BE49-F238E27FC236}">
                  <a16:creationId xmlns:a16="http://schemas.microsoft.com/office/drawing/2014/main" id="{A7AEA581-FF31-4D5E-939C-C708600BE27E}"/>
                </a:ext>
              </a:extLst>
            </p:cNvPr>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84">
              <a:extLst>
                <a:ext uri="{FF2B5EF4-FFF2-40B4-BE49-F238E27FC236}">
                  <a16:creationId xmlns:a16="http://schemas.microsoft.com/office/drawing/2014/main" id="{AA38A6FD-81CD-4A99-9F0B-49E7FA09F07C}"/>
                </a:ext>
              </a:extLst>
            </p:cNvPr>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85">
              <a:extLst>
                <a:ext uri="{FF2B5EF4-FFF2-40B4-BE49-F238E27FC236}">
                  <a16:creationId xmlns:a16="http://schemas.microsoft.com/office/drawing/2014/main" id="{BE46A269-5108-4684-9EE5-305BE5872874}"/>
                </a:ext>
              </a:extLst>
            </p:cNvPr>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 Verbindung 87">
              <a:extLst>
                <a:ext uri="{FF2B5EF4-FFF2-40B4-BE49-F238E27FC236}">
                  <a16:creationId xmlns:a16="http://schemas.microsoft.com/office/drawing/2014/main" id="{3FE94714-A679-4EEE-9AE4-B4BAAE085CF6}"/>
                </a:ext>
              </a:extLst>
            </p:cNvPr>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 Verbindung 88">
              <a:extLst>
                <a:ext uri="{FF2B5EF4-FFF2-40B4-BE49-F238E27FC236}">
                  <a16:creationId xmlns:a16="http://schemas.microsoft.com/office/drawing/2014/main" id="{A3C764CA-0081-4E3E-B612-81AE48E38457}"/>
                </a:ext>
              </a:extLst>
            </p:cNvPr>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Gerade Verbindung 90">
              <a:extLst>
                <a:ext uri="{FF2B5EF4-FFF2-40B4-BE49-F238E27FC236}">
                  <a16:creationId xmlns:a16="http://schemas.microsoft.com/office/drawing/2014/main" id="{1BF3C449-FD97-41A5-9689-A6BC7F1B197F}"/>
                </a:ext>
              </a:extLst>
            </p:cNvPr>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Gerade Verbindung 91">
              <a:extLst>
                <a:ext uri="{FF2B5EF4-FFF2-40B4-BE49-F238E27FC236}">
                  <a16:creationId xmlns:a16="http://schemas.microsoft.com/office/drawing/2014/main" id="{91FD4557-8E9E-4FB5-A42C-158CE6E2EB22}"/>
                </a:ext>
              </a:extLst>
            </p:cNvPr>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93">
              <a:extLst>
                <a:ext uri="{FF2B5EF4-FFF2-40B4-BE49-F238E27FC236}">
                  <a16:creationId xmlns:a16="http://schemas.microsoft.com/office/drawing/2014/main" id="{582A2C32-4D58-45BA-8473-121B3E9F668E}"/>
                </a:ext>
              </a:extLst>
            </p:cNvPr>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Gerade Verbindung 94">
              <a:extLst>
                <a:ext uri="{FF2B5EF4-FFF2-40B4-BE49-F238E27FC236}">
                  <a16:creationId xmlns:a16="http://schemas.microsoft.com/office/drawing/2014/main" id="{74EB25C2-3062-4F6D-80BC-EE6156457E73}"/>
                </a:ext>
              </a:extLst>
            </p:cNvPr>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 Verbindung 96">
              <a:extLst>
                <a:ext uri="{FF2B5EF4-FFF2-40B4-BE49-F238E27FC236}">
                  <a16:creationId xmlns:a16="http://schemas.microsoft.com/office/drawing/2014/main" id="{4B9F92EE-4390-433E-AB4C-596238B07320}"/>
                </a:ext>
              </a:extLst>
            </p:cNvPr>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97">
              <a:extLst>
                <a:ext uri="{FF2B5EF4-FFF2-40B4-BE49-F238E27FC236}">
                  <a16:creationId xmlns:a16="http://schemas.microsoft.com/office/drawing/2014/main" id="{EAFB0A32-7453-4CEF-ACAB-F374091019F0}"/>
                </a:ext>
              </a:extLst>
            </p:cNvPr>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99">
              <a:extLst>
                <a:ext uri="{FF2B5EF4-FFF2-40B4-BE49-F238E27FC236}">
                  <a16:creationId xmlns:a16="http://schemas.microsoft.com/office/drawing/2014/main" id="{3BC74E13-125F-425A-A5B4-74E010AB8637}"/>
                </a:ext>
              </a:extLst>
            </p:cNvPr>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Gerade Verbindung 100">
              <a:extLst>
                <a:ext uri="{FF2B5EF4-FFF2-40B4-BE49-F238E27FC236}">
                  <a16:creationId xmlns:a16="http://schemas.microsoft.com/office/drawing/2014/main" id="{6C3C906C-664B-4C7C-AEC6-7F9305CF3699}"/>
                </a:ext>
              </a:extLst>
            </p:cNvPr>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102">
              <a:extLst>
                <a:ext uri="{FF2B5EF4-FFF2-40B4-BE49-F238E27FC236}">
                  <a16:creationId xmlns:a16="http://schemas.microsoft.com/office/drawing/2014/main" id="{25813290-AD47-426C-89B8-CF97FC131227}"/>
                </a:ext>
              </a:extLst>
            </p:cNvPr>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103">
              <a:extLst>
                <a:ext uri="{FF2B5EF4-FFF2-40B4-BE49-F238E27FC236}">
                  <a16:creationId xmlns:a16="http://schemas.microsoft.com/office/drawing/2014/main" id="{CB1A949D-3EFE-4F15-9889-0D96B00D65BF}"/>
                </a:ext>
              </a:extLst>
            </p:cNvPr>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Gerade Verbindung 105">
              <a:extLst>
                <a:ext uri="{FF2B5EF4-FFF2-40B4-BE49-F238E27FC236}">
                  <a16:creationId xmlns:a16="http://schemas.microsoft.com/office/drawing/2014/main" id="{9717171A-62BA-4752-8D28-624601388654}"/>
                </a:ext>
              </a:extLst>
            </p:cNvPr>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106">
              <a:extLst>
                <a:ext uri="{FF2B5EF4-FFF2-40B4-BE49-F238E27FC236}">
                  <a16:creationId xmlns:a16="http://schemas.microsoft.com/office/drawing/2014/main" id="{6459ADD6-42B0-4C43-9015-08A990182379}"/>
                </a:ext>
              </a:extLst>
            </p:cNvPr>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108">
              <a:extLst>
                <a:ext uri="{FF2B5EF4-FFF2-40B4-BE49-F238E27FC236}">
                  <a16:creationId xmlns:a16="http://schemas.microsoft.com/office/drawing/2014/main" id="{0B6ABFAF-52C9-41B6-967D-352EAE314590}"/>
                </a:ext>
              </a:extLst>
            </p:cNvPr>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Gerade Verbindung 109">
              <a:extLst>
                <a:ext uri="{FF2B5EF4-FFF2-40B4-BE49-F238E27FC236}">
                  <a16:creationId xmlns:a16="http://schemas.microsoft.com/office/drawing/2014/main" id="{9FEC4BAC-3680-461C-8B3C-24B845D8C3C4}"/>
                </a:ext>
              </a:extLst>
            </p:cNvPr>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111">
              <a:extLst>
                <a:ext uri="{FF2B5EF4-FFF2-40B4-BE49-F238E27FC236}">
                  <a16:creationId xmlns:a16="http://schemas.microsoft.com/office/drawing/2014/main" id="{FA168A75-8036-4535-8F66-4A3350477E81}"/>
                </a:ext>
              </a:extLst>
            </p:cNvPr>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112">
              <a:extLst>
                <a:ext uri="{FF2B5EF4-FFF2-40B4-BE49-F238E27FC236}">
                  <a16:creationId xmlns:a16="http://schemas.microsoft.com/office/drawing/2014/main" id="{A18C4E76-6CA5-43C5-8FA5-221B24637625}"/>
                </a:ext>
              </a:extLst>
            </p:cNvPr>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Gerade Verbindung 114">
              <a:extLst>
                <a:ext uri="{FF2B5EF4-FFF2-40B4-BE49-F238E27FC236}">
                  <a16:creationId xmlns:a16="http://schemas.microsoft.com/office/drawing/2014/main" id="{9CCF6106-20E5-4896-99A3-B7C1E3AFF423}"/>
                </a:ext>
              </a:extLst>
            </p:cNvPr>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116">
              <a:extLst>
                <a:ext uri="{FF2B5EF4-FFF2-40B4-BE49-F238E27FC236}">
                  <a16:creationId xmlns:a16="http://schemas.microsoft.com/office/drawing/2014/main" id="{6F614B0B-535C-4FC2-9A91-3FA11CBF19E6}"/>
                </a:ext>
              </a:extLst>
            </p:cNvPr>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117">
              <a:extLst>
                <a:ext uri="{FF2B5EF4-FFF2-40B4-BE49-F238E27FC236}">
                  <a16:creationId xmlns:a16="http://schemas.microsoft.com/office/drawing/2014/main" id="{DF4C6D78-47DF-495C-8E3A-EB631F5F2D0D}"/>
                </a:ext>
              </a:extLst>
            </p:cNvPr>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118">
              <a:extLst>
                <a:ext uri="{FF2B5EF4-FFF2-40B4-BE49-F238E27FC236}">
                  <a16:creationId xmlns:a16="http://schemas.microsoft.com/office/drawing/2014/main" id="{4E9D06F9-8CA0-406C-9338-B32AF4F38C5B}"/>
                </a:ext>
              </a:extLst>
            </p:cNvPr>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6F91D59C-B598-43C1-9A82-7C0B3D35A2A5}"/>
              </a:ext>
            </a:extLst>
          </p:cNvPr>
          <p:cNvSpPr txBox="1"/>
          <p:nvPr userDrawn="1"/>
        </p:nvSpPr>
        <p:spPr>
          <a:xfrm>
            <a:off x="11347637" y="6340471"/>
            <a:ext cx="280800" cy="144000"/>
          </a:xfrm>
          <a:prstGeom prst="rect">
            <a:avLst/>
          </a:prstGeom>
          <a:noFill/>
        </p:spPr>
        <p:txBody>
          <a:bodyPr vert="horz" wrap="square" lIns="0" tIns="0" rIns="0" bIns="0" rtlCol="0" anchor="ctr" anchorCtr="0">
            <a:noAutofit/>
          </a:bodyPr>
          <a:lstStyle/>
          <a:p>
            <a:pPr marL="0" lvl="0" indent="0" algn="r">
              <a:lnSpc>
                <a:spcPct val="100000"/>
              </a:lnSpc>
              <a:spcBef>
                <a:spcPts val="0"/>
              </a:spcBef>
              <a:spcAft>
                <a:spcPts val="0"/>
              </a:spcAft>
            </a:pPr>
            <a:fld id="{6F82AF1F-8753-46F1-A314-2F45498EFC31}" type="slidenum">
              <a:rPr lang="de-DE" sz="1000" b="1" i="0" u="none" kern="1200" spc="0" smtClean="0">
                <a:solidFill>
                  <a:schemeClr val="bg1"/>
                </a:solidFill>
                <a:latin typeface="Calibri" panose="020F0502020204030204" pitchFamily="34" charset="0"/>
              </a:rPr>
              <a:pPr marL="0" lvl="0" indent="0" algn="r">
                <a:lnSpc>
                  <a:spcPct val="100000"/>
                </a:lnSpc>
                <a:spcBef>
                  <a:spcPts val="0"/>
                </a:spcBef>
                <a:spcAft>
                  <a:spcPts val="0"/>
                </a:spcAft>
              </a:pPr>
              <a:t>‹Nr.›</a:t>
            </a:fld>
            <a:endParaRPr lang="de-DE" sz="1000" b="1" i="0" u="none" kern="1200" spc="0">
              <a:solidFill>
                <a:schemeClr val="bg1"/>
              </a:solidFill>
              <a:latin typeface="Calibri" panose="020F0502020204030204" pitchFamily="34" charset="0"/>
            </a:endParaRPr>
          </a:p>
        </p:txBody>
      </p:sp>
      <p:sp>
        <p:nvSpPr>
          <p:cNvPr id="62" name="Restricted">
            <a:extLst>
              <a:ext uri="{FF2B5EF4-FFF2-40B4-BE49-F238E27FC236}">
                <a16:creationId xmlns:a16="http://schemas.microsoft.com/office/drawing/2014/main" id="{BB270B93-CCA2-4390-ADC0-BF16EC6A1194}"/>
              </a:ext>
            </a:extLst>
          </p:cNvPr>
          <p:cNvSpPr txBox="1"/>
          <p:nvPr userDrawn="1"/>
        </p:nvSpPr>
        <p:spPr>
          <a:xfrm>
            <a:off x="8056564" y="6519470"/>
            <a:ext cx="3571874" cy="153888"/>
          </a:xfrm>
          <a:prstGeom prst="rect">
            <a:avLst/>
          </a:prstGeom>
          <a:noFill/>
        </p:spPr>
        <p:txBody>
          <a:bodyPr wrap="square" lIns="0" tIns="0" rIns="0" bIns="0" rtlCol="0">
            <a:spAutoFit/>
          </a:bodyPr>
          <a:lstStyle/>
          <a:p>
            <a:pPr algn="r"/>
            <a:r>
              <a:rPr lang="de-DE" sz="1000" dirty="0" err="1">
                <a:solidFill>
                  <a:schemeClr val="bg1"/>
                </a:solidFill>
              </a:rPr>
              <a:t>Unrestricted</a:t>
            </a:r>
            <a:r>
              <a:rPr lang="de-DE" sz="1000" dirty="0">
                <a:solidFill>
                  <a:schemeClr val="bg1"/>
                </a:solidFill>
              </a:rPr>
              <a:t> © Siemens Healthineers, 2021</a:t>
            </a:r>
          </a:p>
        </p:txBody>
      </p:sp>
      <p:pic>
        <p:nvPicPr>
          <p:cNvPr id="63" name="Siemens Healthineers logo">
            <a:extLst>
              <a:ext uri="{FF2B5EF4-FFF2-40B4-BE49-F238E27FC236}">
                <a16:creationId xmlns:a16="http://schemas.microsoft.com/office/drawing/2014/main" id="{2E7414E2-6AC0-4D81-972E-9CF172806A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44504" y="281267"/>
            <a:ext cx="1450797" cy="345884"/>
          </a:xfrm>
          <a:prstGeom prst="rect">
            <a:avLst/>
          </a:prstGeom>
        </p:spPr>
      </p:pic>
    </p:spTree>
    <p:extLst>
      <p:ext uri="{BB962C8B-B14F-4D97-AF65-F5344CB8AC3E}">
        <p14:creationId xmlns:p14="http://schemas.microsoft.com/office/powerpoint/2010/main" val="285298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Picture">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White cover"/>
          <p:cNvSpPr/>
          <p:nvPr userDrawn="1"/>
        </p:nvSpPr>
        <p:spPr bwMode="white">
          <a:xfrm>
            <a:off x="6934200" y="0"/>
            <a:ext cx="52355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Headline"/>
          <p:cNvSpPr>
            <a:spLocks noGrp="1"/>
          </p:cNvSpPr>
          <p:nvPr>
            <p:ph type="subTitle" idx="1" hasCustomPrompt="1"/>
          </p:nvPr>
        </p:nvSpPr>
        <p:spPr>
          <a:xfrm>
            <a:off x="7512775" y="2334410"/>
            <a:ext cx="4115663" cy="2601334"/>
          </a:xfrm>
        </p:spPr>
        <p:txBody>
          <a:bodyPr lIns="0" tIns="0" rIns="0" bIns="0" anchor="t">
            <a:noAutofit/>
          </a:bodyPr>
          <a:lstStyle>
            <a:lvl1pPr marL="0" marR="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sz="5200" b="1"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t>
            </a:r>
            <a:br>
              <a:rPr lang="en-US"/>
            </a:br>
            <a:r>
              <a:rPr lang="en-US"/>
              <a:t>Calibri Bold</a:t>
            </a:r>
          </a:p>
        </p:txBody>
      </p:sp>
      <p:sp>
        <p:nvSpPr>
          <p:cNvPr id="9" name="Footnote">
            <a:extLst>
              <a:ext uri="{FF2B5EF4-FFF2-40B4-BE49-F238E27FC236}">
                <a16:creationId xmlns:a16="http://schemas.microsoft.com/office/drawing/2014/main" id="{4D8785A4-C6E6-43A1-9BA1-402D04E7BADC}"/>
              </a:ext>
            </a:extLst>
          </p:cNvPr>
          <p:cNvSpPr txBox="1"/>
          <p:nvPr userDrawn="1"/>
        </p:nvSpPr>
        <p:spPr>
          <a:xfrm>
            <a:off x="540000" y="6372559"/>
            <a:ext cx="2636337" cy="324000"/>
          </a:xfrm>
          <a:prstGeom prst="rect">
            <a:avLst/>
          </a:prstGeom>
          <a:noFill/>
        </p:spPr>
        <p:txBody>
          <a:bodyPr wrap="square" lIns="0" tIns="0" r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bg1"/>
                </a:solidFill>
              </a:rPr>
              <a:t>Click to add footnote</a:t>
            </a:r>
            <a:br>
              <a:rPr lang="en-US" sz="1000">
                <a:solidFill>
                  <a:schemeClr val="bg1"/>
                </a:solidFill>
              </a:rPr>
            </a:br>
            <a:r>
              <a:rPr lang="en-US" sz="1000">
                <a:solidFill>
                  <a:schemeClr val="bg1"/>
                </a:solidFill>
              </a:rPr>
              <a:t>second line</a:t>
            </a:r>
          </a:p>
        </p:txBody>
      </p:sp>
      <p:sp>
        <p:nvSpPr>
          <p:cNvPr id="12" name="Author"/>
          <p:cNvSpPr>
            <a:spLocks noGrp="1"/>
          </p:cNvSpPr>
          <p:nvPr>
            <p:ph type="ftr" sz="quarter" idx="3"/>
          </p:nvPr>
        </p:nvSpPr>
        <p:spPr>
          <a:xfrm>
            <a:off x="8054975" y="6340471"/>
            <a:ext cx="3259452" cy="144000"/>
          </a:xfrm>
          <a:prstGeom prst="rect">
            <a:avLst/>
          </a:prstGeom>
        </p:spPr>
        <p:txBody>
          <a:bodyPr vert="horz" lIns="0" tIns="0" rIns="0" bIns="0" rtlCol="0" anchor="t" anchorCtr="0"/>
          <a:lstStyle>
            <a:lvl1pPr algn="r">
              <a:defRPr sz="1000">
                <a:solidFill>
                  <a:schemeClr val="tx1"/>
                </a:solidFill>
              </a:defRPr>
            </a:lvl1pPr>
          </a:lstStyle>
          <a:p>
            <a:r>
              <a:rPr lang="en-US"/>
              <a:t>Author | Department</a:t>
            </a:r>
          </a:p>
        </p:txBody>
      </p:sp>
      <p:sp>
        <p:nvSpPr>
          <p:cNvPr id="16" name="Restricted"/>
          <p:cNvSpPr txBox="1"/>
          <p:nvPr userDrawn="1"/>
        </p:nvSpPr>
        <p:spPr>
          <a:xfrm>
            <a:off x="8056799" y="6519470"/>
            <a:ext cx="3571200" cy="153888"/>
          </a:xfrm>
          <a:prstGeom prst="rect">
            <a:avLst/>
          </a:prstGeom>
          <a:noFill/>
        </p:spPr>
        <p:txBody>
          <a:bodyPr wrap="square" lIns="0" tIns="0" rIns="0" bIns="0" rtlCol="0">
            <a:spAutoFit/>
          </a:bodyPr>
          <a:lstStyle/>
          <a:p>
            <a:pPr algn="r"/>
            <a:r>
              <a:rPr lang="de-DE" sz="1000">
                <a:solidFill>
                  <a:schemeClr val="tx1"/>
                </a:solidFill>
              </a:rPr>
              <a:t>Unrestricted © Siemens Healthineers, 2019</a:t>
            </a:r>
          </a:p>
        </p:txBody>
      </p:sp>
      <p:pic>
        <p:nvPicPr>
          <p:cNvPr id="11" name="Siemens Healthineers logo">
            <a:extLst>
              <a:ext uri="{FF2B5EF4-FFF2-40B4-BE49-F238E27FC236}">
                <a16:creationId xmlns:a16="http://schemas.microsoft.com/office/drawing/2014/main" id="{F2A95EF1-1926-47A8-A827-99B1C6C61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
        <p:nvSpPr>
          <p:cNvPr id="10" name="TextBox 9">
            <a:extLst>
              <a:ext uri="{FF2B5EF4-FFF2-40B4-BE49-F238E27FC236}">
                <a16:creationId xmlns:a16="http://schemas.microsoft.com/office/drawing/2014/main" id="{157245B0-2A34-4E93-8EFF-DD735993B24D}"/>
              </a:ext>
            </a:extLst>
          </p:cNvPr>
          <p:cNvSpPr txBox="1"/>
          <p:nvPr userDrawn="1"/>
        </p:nvSpPr>
        <p:spPr>
          <a:xfrm>
            <a:off x="11347637" y="6340471"/>
            <a:ext cx="280800" cy="144000"/>
          </a:xfrm>
          <a:prstGeom prst="rect">
            <a:avLst/>
          </a:prstGeom>
          <a:noFill/>
        </p:spPr>
        <p:txBody>
          <a:bodyPr vert="horz" wrap="square" lIns="0" tIns="0" rIns="0" bIns="0" rtlCol="0" anchor="ctr" anchorCtr="0">
            <a:noAutofit/>
          </a:bodyPr>
          <a:lstStyle/>
          <a:p>
            <a:pPr marL="0" lvl="0" indent="0" algn="r">
              <a:lnSpc>
                <a:spcPct val="100000"/>
              </a:lnSpc>
              <a:spcBef>
                <a:spcPts val="0"/>
              </a:spcBef>
              <a:spcAft>
                <a:spcPts val="0"/>
              </a:spcAft>
            </a:pPr>
            <a:fld id="{6F82AF1F-8753-46F1-A314-2F45498EFC31}" type="slidenum">
              <a:rPr lang="de-DE" sz="1000" b="1" i="0" u="none" kern="1200" spc="0" smtClean="0">
                <a:solidFill>
                  <a:schemeClr val="tx1">
                    <a:lumMod val="100000"/>
                  </a:schemeClr>
                </a:solidFill>
                <a:latin typeface="Calibri" panose="020F0502020204030204" pitchFamily="34" charset="0"/>
              </a:rPr>
              <a:pPr marL="0" lvl="0" indent="0" algn="r">
                <a:lnSpc>
                  <a:spcPct val="100000"/>
                </a:lnSpc>
                <a:spcBef>
                  <a:spcPts val="0"/>
                </a:spcBef>
                <a:spcAft>
                  <a:spcPts val="0"/>
                </a:spcAft>
              </a:pPr>
              <a:t>‹Nr.›</a:t>
            </a:fld>
            <a:endParaRPr lang="de-DE" sz="1000" b="1" i="0" u="none" kern="1200" spc="0">
              <a:solidFill>
                <a:schemeClr val="tx1">
                  <a:lumMod val="100000"/>
                </a:schemeClr>
              </a:solidFill>
              <a:latin typeface="Calibri" panose="020F0502020204030204" pitchFamily="34" charset="0"/>
            </a:endParaRPr>
          </a:p>
        </p:txBody>
      </p:sp>
    </p:spTree>
    <p:extLst>
      <p:ext uri="{BB962C8B-B14F-4D97-AF65-F5344CB8AC3E}">
        <p14:creationId xmlns:p14="http://schemas.microsoft.com/office/powerpoint/2010/main" val="369290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Picture (cut-out image)">
    <p:bg>
      <p:bgPr>
        <a:solidFill>
          <a:schemeClr val="bg1"/>
        </a:solidFill>
        <a:effectLst/>
      </p:bgPr>
    </p:bg>
    <p:spTree>
      <p:nvGrpSpPr>
        <p:cNvPr id="1" name=""/>
        <p:cNvGrpSpPr/>
        <p:nvPr/>
      </p:nvGrpSpPr>
      <p:grpSpPr>
        <a:xfrm>
          <a:off x="0" y="0"/>
          <a:ext cx="0" cy="0"/>
          <a:chOff x="0" y="0"/>
          <a:chExt cx="0" cy="0"/>
        </a:xfrm>
      </p:grpSpPr>
      <p:sp>
        <p:nvSpPr>
          <p:cNvPr id="10" name="Picture placeholder"/>
          <p:cNvSpPr>
            <a:spLocks noGrp="1"/>
          </p:cNvSpPr>
          <p:nvPr>
            <p:ph type="pic" sz="quarter" idx="10" hasCustomPrompt="1"/>
          </p:nvPr>
        </p:nvSpPr>
        <p:spPr>
          <a:xfrm>
            <a:off x="0" y="0"/>
            <a:ext cx="6934200" cy="6858000"/>
          </a:xfrm>
        </p:spPr>
        <p:txBody>
          <a:bodyPr lIns="180000" tIns="180000" rIns="180000" bIns="180000"/>
          <a:lstStyle>
            <a:lvl1pPr>
              <a:defRPr/>
            </a:lvl1pPr>
          </a:lstStyle>
          <a:p>
            <a:r>
              <a:rPr lang="de-DE"/>
              <a:t>Add a product picture</a:t>
            </a:r>
          </a:p>
        </p:txBody>
      </p:sp>
      <p:sp>
        <p:nvSpPr>
          <p:cNvPr id="2" name="Product tag"/>
          <p:cNvSpPr>
            <a:spLocks noGrp="1"/>
          </p:cNvSpPr>
          <p:nvPr>
            <p:ph type="ctrTitle" hasCustomPrompt="1"/>
          </p:nvPr>
        </p:nvSpPr>
        <p:spPr>
          <a:xfrm>
            <a:off x="7125500" y="1623600"/>
            <a:ext cx="4502938" cy="1224000"/>
          </a:xfrm>
        </p:spPr>
        <p:txBody>
          <a:bodyPr lIns="0" tIns="0" rIns="0" bIns="0" anchor="b" anchorCtr="0">
            <a:noAutofit/>
          </a:bodyPr>
          <a:lstStyle>
            <a:lvl1pPr algn="l">
              <a:defRPr sz="2600" b="1">
                <a:solidFill>
                  <a:schemeClr val="tx1"/>
                </a:solidFill>
              </a:defRPr>
            </a:lvl1pPr>
          </a:lstStyle>
          <a:p>
            <a:r>
              <a:rPr lang="en-US"/>
              <a:t>ETIAM sit </a:t>
            </a:r>
            <a:r>
              <a:rPr lang="en-US" err="1"/>
              <a:t>atmet</a:t>
            </a:r>
            <a:endParaRPr lang="en-US" noProof="0"/>
          </a:p>
        </p:txBody>
      </p:sp>
      <p:sp>
        <p:nvSpPr>
          <p:cNvPr id="3" name="Headline"/>
          <p:cNvSpPr>
            <a:spLocks noGrp="1"/>
          </p:cNvSpPr>
          <p:nvPr>
            <p:ph type="subTitle" idx="1" hasCustomPrompt="1"/>
          </p:nvPr>
        </p:nvSpPr>
        <p:spPr>
          <a:xfrm>
            <a:off x="7125500" y="3009329"/>
            <a:ext cx="4503600" cy="1661315"/>
          </a:xfrm>
        </p:spPr>
        <p:txBody>
          <a:bodyPr lIns="0" tIns="0" rIns="0" bIns="0" anchor="t">
            <a:noAutofit/>
          </a:bodyPr>
          <a:lstStyle>
            <a:lvl1pPr marL="0" marR="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sz="5200" b="1"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Headline </a:t>
            </a:r>
            <a:br>
              <a:rPr lang="en-US"/>
            </a:br>
            <a:r>
              <a:rPr lang="en-US"/>
              <a:t>Calibri Bold</a:t>
            </a:r>
          </a:p>
        </p:txBody>
      </p:sp>
      <p:sp>
        <p:nvSpPr>
          <p:cNvPr id="9" name="Footnote">
            <a:extLst>
              <a:ext uri="{FF2B5EF4-FFF2-40B4-BE49-F238E27FC236}">
                <a16:creationId xmlns:a16="http://schemas.microsoft.com/office/drawing/2014/main" id="{63A13AEC-6E96-4994-BA26-3AFB5FCFE509}"/>
              </a:ext>
            </a:extLst>
          </p:cNvPr>
          <p:cNvSpPr txBox="1"/>
          <p:nvPr userDrawn="1"/>
        </p:nvSpPr>
        <p:spPr>
          <a:xfrm>
            <a:off x="540000" y="6372559"/>
            <a:ext cx="2636337" cy="324000"/>
          </a:xfrm>
          <a:prstGeom prst="rect">
            <a:avLst/>
          </a:prstGeom>
          <a:noFill/>
        </p:spPr>
        <p:txBody>
          <a:bodyPr wrap="square" lIns="0" tIns="0" r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bg1"/>
                </a:solidFill>
              </a:rPr>
              <a:t>Click to add footnote</a:t>
            </a:r>
            <a:br>
              <a:rPr lang="en-US" sz="1000">
                <a:solidFill>
                  <a:schemeClr val="bg1"/>
                </a:solidFill>
              </a:rPr>
            </a:br>
            <a:r>
              <a:rPr lang="en-US" sz="1000">
                <a:solidFill>
                  <a:schemeClr val="bg1"/>
                </a:solidFill>
              </a:rPr>
              <a:t>second line</a:t>
            </a:r>
          </a:p>
        </p:txBody>
      </p:sp>
      <p:sp>
        <p:nvSpPr>
          <p:cNvPr id="12" name="Author"/>
          <p:cNvSpPr>
            <a:spLocks noGrp="1"/>
          </p:cNvSpPr>
          <p:nvPr>
            <p:ph type="ftr" sz="quarter" idx="3"/>
          </p:nvPr>
        </p:nvSpPr>
        <p:spPr>
          <a:xfrm>
            <a:off x="8054975" y="6340471"/>
            <a:ext cx="3259452" cy="144000"/>
          </a:xfrm>
          <a:prstGeom prst="rect">
            <a:avLst/>
          </a:prstGeom>
        </p:spPr>
        <p:txBody>
          <a:bodyPr vert="horz" lIns="0" tIns="0" rIns="0" bIns="0" rtlCol="0" anchor="t" anchorCtr="0"/>
          <a:lstStyle>
            <a:lvl1pPr algn="r">
              <a:defRPr sz="1000">
                <a:solidFill>
                  <a:schemeClr val="tx1"/>
                </a:solidFill>
              </a:defRPr>
            </a:lvl1pPr>
          </a:lstStyle>
          <a:p>
            <a:r>
              <a:rPr lang="en-US"/>
              <a:t>Author | Department</a:t>
            </a:r>
          </a:p>
        </p:txBody>
      </p:sp>
      <p:pic>
        <p:nvPicPr>
          <p:cNvPr id="15" name="Siemens Healthineers logo">
            <a:extLst>
              <a:ext uri="{FF2B5EF4-FFF2-40B4-BE49-F238E27FC236}">
                <a16:creationId xmlns:a16="http://schemas.microsoft.com/office/drawing/2014/main" id="{71639FCE-B405-406F-AB7D-EA609CD234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66066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troduction/Table of content Picture">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a:lvl1pPr>
          </a:lstStyle>
          <a:p>
            <a:r>
              <a:rPr lang="en-US"/>
              <a:t>Table of Contents</a:t>
            </a:r>
            <a:br>
              <a:rPr lang="en-US"/>
            </a:br>
            <a:r>
              <a:rPr lang="en-US"/>
              <a:t>Title Calibri Bold 28 </a:t>
            </a:r>
            <a:r>
              <a:rPr lang="en-US" err="1"/>
              <a:t>pt</a:t>
            </a:r>
            <a:endParaRPr lang="en-US" noProof="0"/>
          </a:p>
        </p:txBody>
      </p:sp>
      <p:sp>
        <p:nvSpPr>
          <p:cNvPr id="23" name="Content"/>
          <p:cNvSpPr>
            <a:spLocks noGrp="1"/>
          </p:cNvSpPr>
          <p:nvPr>
            <p:ph type="body" sz="quarter" idx="16" hasCustomPrompt="1"/>
          </p:nvPr>
        </p:nvSpPr>
        <p:spPr>
          <a:xfrm>
            <a:off x="540000" y="1623600"/>
            <a:ext cx="4512060" cy="4570825"/>
          </a:xfrm>
        </p:spPr>
        <p:txBody>
          <a:bodyPr/>
          <a:lstStyle>
            <a:lvl1pPr marL="219600" indent="-219600">
              <a:spcBef>
                <a:spcPts val="900"/>
              </a:spcBef>
              <a:spcAft>
                <a:spcPts val="0"/>
              </a:spcAft>
              <a:buClr>
                <a:schemeClr val="tx1"/>
              </a:buClr>
              <a:buFont typeface="Arial" panose="020B0604020202020204" pitchFamily="34" charset="0"/>
              <a:buChar char="•"/>
              <a:tabLst>
                <a:tab pos="4510088" algn="r"/>
              </a:tabLst>
              <a:defRPr lang="en-US" sz="1800" b="1" kern="1200" noProof="0" dirty="0" smtClean="0">
                <a:solidFill>
                  <a:schemeClr val="bg2"/>
                </a:solidFill>
                <a:latin typeface="+mn-lt"/>
                <a:ea typeface="+mn-ea"/>
                <a:cs typeface="+mn-cs"/>
              </a:defRPr>
            </a:lvl1pPr>
            <a:lvl2pPr marL="219600" indent="0">
              <a:buFont typeface="Arial" panose="020B0604020202020204" pitchFamily="34" charset="0"/>
              <a:buNone/>
              <a:tabLst>
                <a:tab pos="4510088" algn="r"/>
              </a:tabLst>
              <a:defRPr b="0">
                <a:solidFill>
                  <a:schemeClr val="tx1"/>
                </a:solidFill>
              </a:defRPr>
            </a:lvl2pPr>
            <a:lvl3pPr marL="457200" indent="-228600">
              <a:spcAft>
                <a:spcPts val="0"/>
              </a:spcAft>
              <a:buFont typeface="Arial" panose="020B0604020202020204" pitchFamily="34" charset="0"/>
              <a:buChar char="•"/>
              <a:tabLst>
                <a:tab pos="4510088" algn="r"/>
              </a:tabLst>
              <a:defRPr/>
            </a:lvl3pPr>
            <a:lvl4pPr>
              <a:defRPr/>
            </a:lvl4pPr>
          </a:lstStyle>
          <a:p>
            <a:pPr lvl="0"/>
            <a:r>
              <a:rPr lang="en-US" noProof="0"/>
              <a:t>Text Calibri Bold 18 </a:t>
            </a:r>
            <a:r>
              <a:rPr lang="en-US" noProof="0" err="1"/>
              <a:t>pt</a:t>
            </a:r>
            <a:endParaRPr lang="en-US" noProof="0"/>
          </a:p>
          <a:p>
            <a:pPr lvl="1"/>
            <a:r>
              <a:rPr lang="en-US" noProof="0"/>
              <a:t>Text Calibri 18 </a:t>
            </a:r>
            <a:r>
              <a:rPr lang="en-US" noProof="0" err="1"/>
              <a:t>pt</a:t>
            </a:r>
            <a:endParaRPr lang="en-US" noProof="0"/>
          </a:p>
          <a:p>
            <a:pPr lvl="2"/>
            <a:r>
              <a:rPr lang="en-US" noProof="0"/>
              <a:t>Text Calibri 18 </a:t>
            </a:r>
            <a:r>
              <a:rPr lang="en-US" noProof="0" err="1"/>
              <a:t>pt</a:t>
            </a:r>
            <a:endParaRPr lang="en-US" noProof="0"/>
          </a:p>
          <a:p>
            <a:pPr lvl="0"/>
            <a:r>
              <a:rPr lang="en-US" noProof="0"/>
              <a:t>Text Calibri Bold 18 </a:t>
            </a:r>
            <a:r>
              <a:rPr lang="en-US" noProof="0" err="1"/>
              <a:t>pt</a:t>
            </a:r>
            <a:endParaRPr lang="en-US" noProof="0"/>
          </a:p>
          <a:p>
            <a:pPr lvl="1"/>
            <a:r>
              <a:rPr lang="en-US" noProof="0"/>
              <a:t>Text Calibri 18 </a:t>
            </a:r>
            <a:r>
              <a:rPr lang="en-US" noProof="0" err="1"/>
              <a:t>pt</a:t>
            </a:r>
            <a:endParaRPr lang="en-US" noProof="0"/>
          </a:p>
          <a:p>
            <a:pPr lvl="2"/>
            <a:r>
              <a:rPr lang="en-US" noProof="0"/>
              <a:t>Text Calibri 18 </a:t>
            </a:r>
            <a:r>
              <a:rPr lang="en-US" noProof="0" err="1"/>
              <a:t>pt</a:t>
            </a:r>
            <a:endParaRPr lang="en-US" noProof="0"/>
          </a:p>
        </p:txBody>
      </p:sp>
      <p:sp>
        <p:nvSpPr>
          <p:cNvPr id="3" name="Picture placeholder"/>
          <p:cNvSpPr>
            <a:spLocks noGrp="1"/>
          </p:cNvSpPr>
          <p:nvPr>
            <p:ph type="pic" sz="quarter" idx="17" hasCustomPrompt="1"/>
          </p:nvPr>
        </p:nvSpPr>
        <p:spPr>
          <a:xfrm>
            <a:off x="6175376" y="1623600"/>
            <a:ext cx="4514850" cy="2538000"/>
          </a:xfrm>
        </p:spPr>
        <p:txBody>
          <a:bodyPr lIns="180000" tIns="180000" rIns="180000" bIns="180000"/>
          <a:lstStyle>
            <a:lvl1pPr>
              <a:defRPr b="1"/>
            </a:lvl1pPr>
          </a:lstStyle>
          <a:p>
            <a:r>
              <a:rPr lang="en-US" noProof="0"/>
              <a:t>Add a illustrative image</a:t>
            </a:r>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2" name="Author"/>
          <p:cNvSpPr>
            <a:spLocks noGrp="1"/>
          </p:cNvSpPr>
          <p:nvPr>
            <p:ph type="ftr" sz="quarter" idx="18"/>
          </p:nvPr>
        </p:nvSpPr>
        <p:spPr/>
        <p:txBody>
          <a:bodyPr/>
          <a:lstStyle>
            <a:lvl1pPr>
              <a:lnSpc>
                <a:spcPct val="100000"/>
              </a:lnSpc>
              <a:defRPr/>
            </a:lvl1pPr>
          </a:lstStyle>
          <a:p>
            <a:r>
              <a:rPr lang="en-US"/>
              <a:t>Author | Department</a:t>
            </a:r>
          </a:p>
        </p:txBody>
      </p:sp>
      <p:pic>
        <p:nvPicPr>
          <p:cNvPr id="12" name="Siemens Healthineers logo">
            <a:extLst>
              <a:ext uri="{FF2B5EF4-FFF2-40B4-BE49-F238E27FC236}">
                <a16:creationId xmlns:a16="http://schemas.microsoft.com/office/drawing/2014/main" id="{5B079570-04AF-4229-A2FB-E49C0FA353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Tree>
    <p:extLst>
      <p:ext uri="{BB962C8B-B14F-4D97-AF65-F5344CB8AC3E}">
        <p14:creationId xmlns:p14="http://schemas.microsoft.com/office/powerpoint/2010/main" val="270933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Headline"/>
          <p:cNvSpPr>
            <a:spLocks noGrp="1"/>
          </p:cNvSpPr>
          <p:nvPr>
            <p:ph type="title"/>
          </p:nvPr>
        </p:nvSpPr>
        <p:spPr>
          <a:xfrm>
            <a:off x="540000" y="219599"/>
            <a:ext cx="9210425" cy="832913"/>
          </a:xfrm>
          <a:prstGeom prst="rect">
            <a:avLst/>
          </a:prstGeom>
        </p:spPr>
        <p:txBody>
          <a:bodyPr vert="horz" lIns="0" tIns="0" rIns="0" bIns="0" rtlCol="0" anchor="t" anchorCtr="0">
            <a:noAutofit/>
          </a:bodyPr>
          <a:lstStyle/>
          <a:p>
            <a:r>
              <a:rPr lang="en-US" noProof="0"/>
              <a:t>Title Calibri Bold 28 </a:t>
            </a:r>
            <a:r>
              <a:rPr lang="en-US" noProof="0" err="1"/>
              <a:t>pt</a:t>
            </a:r>
            <a:endParaRPr lang="en-US" noProof="0"/>
          </a:p>
        </p:txBody>
      </p:sp>
      <p:sp>
        <p:nvSpPr>
          <p:cNvPr id="3" name="Content"/>
          <p:cNvSpPr>
            <a:spLocks noGrp="1"/>
          </p:cNvSpPr>
          <p:nvPr>
            <p:ph type="body" idx="1"/>
          </p:nvPr>
        </p:nvSpPr>
        <p:spPr>
          <a:xfrm>
            <a:off x="540000" y="1623600"/>
            <a:ext cx="9210425" cy="4572000"/>
          </a:xfrm>
          <a:prstGeom prst="rect">
            <a:avLst/>
          </a:prstGeom>
        </p:spPr>
        <p:txBody>
          <a:bodyPr vert="horz" lIns="0" tIns="0" rIns="0" bIns="0" rtlCol="0">
            <a:noAutofit/>
          </a:bodyPr>
          <a:lstStyle/>
          <a:p>
            <a:pPr lvl="0"/>
            <a:r>
              <a:rPr lang="en-US" noProof="0" dirty="0"/>
              <a:t>Headline Calibri Bold 18 </a:t>
            </a:r>
            <a:r>
              <a:rPr lang="en-US" noProof="0" dirty="0" err="1"/>
              <a:t>pt</a:t>
            </a:r>
            <a:endParaRPr lang="en-US" noProof="0" dirty="0"/>
          </a:p>
          <a:p>
            <a:pPr lvl="1"/>
            <a:r>
              <a:rPr lang="en-US" noProof="0" dirty="0"/>
              <a:t>Text Calibri 18 </a:t>
            </a:r>
            <a:r>
              <a:rPr lang="en-US" noProof="0" dirty="0" err="1"/>
              <a:t>pt</a:t>
            </a:r>
            <a:endParaRPr lang="en-US" noProof="0" dirty="0"/>
          </a:p>
          <a:p>
            <a:pPr lvl="2"/>
            <a:r>
              <a:rPr lang="en-US" noProof="0" dirty="0"/>
              <a:t>Text Calibri 18 </a:t>
            </a:r>
            <a:r>
              <a:rPr lang="en-US" noProof="0" dirty="0" err="1"/>
              <a:t>pt</a:t>
            </a:r>
            <a:endParaRPr lang="en-US" noProof="0" dirty="0"/>
          </a:p>
          <a:p>
            <a:pPr lvl="3"/>
            <a:r>
              <a:rPr lang="en-US" noProof="0" dirty="0"/>
              <a:t>Text Calibri 18 </a:t>
            </a:r>
            <a:r>
              <a:rPr lang="en-US" noProof="0" dirty="0" err="1"/>
              <a:t>pt</a:t>
            </a:r>
            <a:endParaRPr lang="en-US" noProof="0" dirty="0"/>
          </a:p>
          <a:p>
            <a:pPr lvl="4"/>
            <a:r>
              <a:rPr lang="en-US" noProof="0" dirty="0"/>
              <a:t>Text Calibri 18 </a:t>
            </a:r>
            <a:r>
              <a:rPr lang="en-US" noProof="0" dirty="0" err="1"/>
              <a:t>pt</a:t>
            </a:r>
            <a:endParaRPr lang="en-US" noProof="0" dirty="0"/>
          </a:p>
          <a:p>
            <a:pPr lvl="5"/>
            <a:r>
              <a:rPr lang="en-US" noProof="0" dirty="0"/>
              <a:t>Text Calibri 18 </a:t>
            </a:r>
            <a:r>
              <a:rPr lang="en-US" noProof="0" dirty="0" err="1"/>
              <a:t>pt</a:t>
            </a:r>
            <a:endParaRPr lang="en-US" noProof="0" dirty="0"/>
          </a:p>
          <a:p>
            <a:pPr lvl="6"/>
            <a:r>
              <a:rPr lang="en-US" noProof="0" dirty="0"/>
              <a:t>Text Calibri 18 </a:t>
            </a:r>
            <a:r>
              <a:rPr lang="en-US" noProof="0" dirty="0" err="1"/>
              <a:t>pt</a:t>
            </a:r>
            <a:endParaRPr lang="en-US" noProof="0" dirty="0"/>
          </a:p>
          <a:p>
            <a:pPr lvl="7"/>
            <a:r>
              <a:rPr lang="en-US" noProof="0" dirty="0"/>
              <a:t>Text Calibri 18 </a:t>
            </a:r>
            <a:r>
              <a:rPr lang="en-US" noProof="0" dirty="0" err="1"/>
              <a:t>pt</a:t>
            </a:r>
            <a:endParaRPr lang="en-US" noProof="0" dirty="0"/>
          </a:p>
          <a:p>
            <a:pPr lvl="8"/>
            <a:r>
              <a:rPr lang="en-US" noProof="0" dirty="0"/>
              <a:t>Text Calibri 14 </a:t>
            </a:r>
            <a:r>
              <a:rPr lang="en-US" noProof="0" dirty="0" err="1"/>
              <a:t>pt</a:t>
            </a:r>
            <a:endParaRPr lang="en-US" noProof="0" dirty="0"/>
          </a:p>
        </p:txBody>
      </p:sp>
      <p:sp>
        <p:nvSpPr>
          <p:cNvPr id="5" name="Author"/>
          <p:cNvSpPr>
            <a:spLocks noGrp="1"/>
          </p:cNvSpPr>
          <p:nvPr>
            <p:ph type="ftr" sz="quarter" idx="3"/>
          </p:nvPr>
        </p:nvSpPr>
        <p:spPr>
          <a:xfrm>
            <a:off x="8054975" y="6340471"/>
            <a:ext cx="3259452" cy="144000"/>
          </a:xfrm>
          <a:prstGeom prst="rect">
            <a:avLst/>
          </a:prstGeom>
        </p:spPr>
        <p:txBody>
          <a:bodyPr vert="horz" lIns="0" tIns="0" rIns="0" bIns="0" rtlCol="0" anchor="t" anchorCtr="0"/>
          <a:lstStyle>
            <a:lvl1pPr algn="r">
              <a:defRPr sz="1000">
                <a:solidFill>
                  <a:schemeClr val="tx1"/>
                </a:solidFill>
              </a:defRPr>
            </a:lvl1pPr>
          </a:lstStyle>
          <a:p>
            <a:r>
              <a:rPr lang="en-US"/>
              <a:t>Jenna Urquhart | Global Marketing</a:t>
            </a:r>
          </a:p>
        </p:txBody>
      </p:sp>
      <p:grpSp>
        <p:nvGrpSpPr>
          <p:cNvPr id="4" name="Marker">
            <a:extLst>
              <a:ext uri="{FF2B5EF4-FFF2-40B4-BE49-F238E27FC236}">
                <a16:creationId xmlns:a16="http://schemas.microsoft.com/office/drawing/2014/main" id="{177468D6-3548-46CA-8691-336AA6DB769A}"/>
              </a:ext>
            </a:extLst>
          </p:cNvPr>
          <p:cNvGrpSpPr/>
          <p:nvPr userDrawn="1"/>
        </p:nvGrpSpPr>
        <p:grpSpPr>
          <a:xfrm>
            <a:off x="-468000" y="-360000"/>
            <a:ext cx="12999600" cy="7578000"/>
            <a:chOff x="-468000" y="-360000"/>
            <a:chExt cx="12999600" cy="7578000"/>
          </a:xfrm>
        </p:grpSpPr>
        <p:cxnSp>
          <p:nvCxnSpPr>
            <p:cNvPr id="41" name="Gerade Verbindung 40"/>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46"/>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48"/>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49"/>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51"/>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52"/>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57"/>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58"/>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60"/>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Gerade Verbindung 61"/>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Gerade Verbindung 66"/>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0" name="Gerade Verbindung 69"/>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Gerade Verbindung 70"/>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Gerade Verbindung 72"/>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Gerade Verbindung 73"/>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6" name="Gerade Verbindung 75"/>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7" name="Gerade Verbindung 76"/>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 name="Gerade Verbindung 78"/>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Gerade Verbindung 79"/>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Gerade Verbindung 81"/>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Gerade Verbindung 82"/>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Gerade Verbindung 84"/>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Gerade Verbindung 85"/>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Gerade Verbindung 87"/>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9" name="Gerade Verbindung 88"/>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Gerade Verbindung 90"/>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Gerade Verbindung 91"/>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4" name="Gerade Verbindung 93"/>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Gerade Verbindung 94"/>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Gerade Verbindung 96"/>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 name="Gerade Verbindung 97"/>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0" name="Gerade Verbindung 99"/>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1" name="Gerade Verbindung 100"/>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3" name="Gerade Verbindung 102"/>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Gerade Verbindung 103"/>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6" name="Gerade Verbindung 105"/>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7" name="Gerade Verbindung 106"/>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Gerade Verbindung 108"/>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0" name="Gerade Verbindung 109"/>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Gerade Verbindung 111"/>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3" name="Gerade Verbindung 112"/>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5" name="Gerade Verbindung 114"/>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7" name="Gerade Verbindung 116"/>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Gerade Verbindung 117"/>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9" name="Gerade Verbindung 118"/>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5CBC6209-A7E2-4F1F-A86E-330817A9A8C0}"/>
              </a:ext>
            </a:extLst>
          </p:cNvPr>
          <p:cNvSpPr txBox="1"/>
          <p:nvPr userDrawn="1"/>
        </p:nvSpPr>
        <p:spPr>
          <a:xfrm>
            <a:off x="11347637" y="6340471"/>
            <a:ext cx="280800" cy="144000"/>
          </a:xfrm>
          <a:prstGeom prst="rect">
            <a:avLst/>
          </a:prstGeom>
          <a:noFill/>
        </p:spPr>
        <p:txBody>
          <a:bodyPr vert="horz" wrap="square" lIns="0" tIns="0" rIns="0" bIns="0" rtlCol="0" anchor="ctr" anchorCtr="0">
            <a:noAutofit/>
          </a:bodyPr>
          <a:lstStyle/>
          <a:p>
            <a:pPr marL="0" lvl="0" indent="0" algn="r">
              <a:lnSpc>
                <a:spcPct val="100000"/>
              </a:lnSpc>
              <a:spcBef>
                <a:spcPts val="0"/>
              </a:spcBef>
              <a:spcAft>
                <a:spcPts val="0"/>
              </a:spcAft>
            </a:pPr>
            <a:fld id="{6F82AF1F-8753-46F1-A314-2F45498EFC31}" type="slidenum">
              <a:rPr lang="de-DE" sz="1000" b="1" i="0" u="none" kern="1200" spc="0" smtClean="0">
                <a:solidFill>
                  <a:schemeClr val="tx1">
                    <a:lumMod val="100000"/>
                  </a:schemeClr>
                </a:solidFill>
                <a:latin typeface="Calibri" panose="020F0502020204030204" pitchFamily="34" charset="0"/>
              </a:rPr>
              <a:pPr marL="0" lvl="0" indent="0" algn="r">
                <a:lnSpc>
                  <a:spcPct val="100000"/>
                </a:lnSpc>
                <a:spcBef>
                  <a:spcPts val="0"/>
                </a:spcBef>
                <a:spcAft>
                  <a:spcPts val="0"/>
                </a:spcAft>
              </a:pPr>
              <a:t>‹Nr.›</a:t>
            </a:fld>
            <a:endParaRPr lang="de-DE" sz="1000" b="1" i="0" u="none" kern="1200" spc="0">
              <a:solidFill>
                <a:schemeClr val="tx1">
                  <a:lumMod val="100000"/>
                </a:schemeClr>
              </a:solidFill>
              <a:latin typeface="Calibri" panose="020F0502020204030204" pitchFamily="34" charset="0"/>
            </a:endParaRPr>
          </a:p>
        </p:txBody>
      </p:sp>
      <p:sp>
        <p:nvSpPr>
          <p:cNvPr id="114" name="Restricted">
            <a:extLst>
              <a:ext uri="{FF2B5EF4-FFF2-40B4-BE49-F238E27FC236}">
                <a16:creationId xmlns:a16="http://schemas.microsoft.com/office/drawing/2014/main" id="{80B62AD4-5C66-42D5-BF2D-D5624DB31253}"/>
              </a:ext>
            </a:extLst>
          </p:cNvPr>
          <p:cNvSpPr txBox="1"/>
          <p:nvPr userDrawn="1"/>
        </p:nvSpPr>
        <p:spPr>
          <a:xfrm>
            <a:off x="8056564" y="6519470"/>
            <a:ext cx="3571874" cy="153888"/>
          </a:xfrm>
          <a:prstGeom prst="rect">
            <a:avLst/>
          </a:prstGeom>
          <a:noFill/>
        </p:spPr>
        <p:txBody>
          <a:bodyPr wrap="square" lIns="0" tIns="0" rIns="0" bIns="0" rtlCol="0">
            <a:spAutoFit/>
          </a:bodyPr>
          <a:lstStyle/>
          <a:p>
            <a:pPr algn="r"/>
            <a:r>
              <a:rPr lang="de-DE" sz="1000" dirty="0" err="1">
                <a:solidFill>
                  <a:schemeClr val="tx1"/>
                </a:solidFill>
              </a:rPr>
              <a:t>Unrestricted</a:t>
            </a:r>
            <a:r>
              <a:rPr lang="de-DE" sz="1000" dirty="0">
                <a:solidFill>
                  <a:schemeClr val="tx1"/>
                </a:solidFill>
              </a:rPr>
              <a:t> © Siemens Healthineers</a:t>
            </a:r>
            <a:r>
              <a:rPr lang="de-DE" sz="1000">
                <a:solidFill>
                  <a:schemeClr val="tx1"/>
                </a:solidFill>
              </a:rPr>
              <a:t>, 2021</a:t>
            </a:r>
            <a:endParaRPr lang="de-DE" sz="1000" dirty="0">
              <a:solidFill>
                <a:schemeClr val="tx1"/>
              </a:solidFill>
            </a:endParaRPr>
          </a:p>
        </p:txBody>
      </p:sp>
    </p:spTree>
    <p:extLst>
      <p:ext uri="{BB962C8B-B14F-4D97-AF65-F5344CB8AC3E}">
        <p14:creationId xmlns:p14="http://schemas.microsoft.com/office/powerpoint/2010/main" val="3144493994"/>
      </p:ext>
    </p:extLst>
  </p:cSld>
  <p:clrMap bg1="lt1" tx1="dk1" bg2="lt2" tx2="dk2" accent1="accent1" accent2="accent2" accent3="accent3" accent4="accent4" accent5="accent5" accent6="accent6" hlink="hlink" folHlink="folHlink"/>
  <p:sldLayoutIdLst>
    <p:sldLayoutId id="2147483748" r:id="rId1"/>
    <p:sldLayoutId id="2147483775"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15" r:id="rId29"/>
    <p:sldLayoutId id="2147483716" r:id="rId30"/>
    <p:sldLayoutId id="2147483745" r:id="rId31"/>
    <p:sldLayoutId id="2147483698" r:id="rId32"/>
    <p:sldLayoutId id="2147483723" r:id="rId33"/>
    <p:sldLayoutId id="2147483706" r:id="rId34"/>
    <p:sldLayoutId id="2147483727" r:id="rId35"/>
    <p:sldLayoutId id="2147483712" r:id="rId36"/>
    <p:sldLayoutId id="2147483743" r:id="rId37"/>
    <p:sldLayoutId id="2147483746" r:id="rId38"/>
    <p:sldLayoutId id="2147483776" r:id="rId39"/>
    <p:sldLayoutId id="2147483777" r:id="rId40"/>
    <p:sldLayoutId id="2147483778" r:id="rId4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2800" b="1" kern="1200">
          <a:solidFill>
            <a:schemeClr val="bg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p15:clr>
            <a:srgbClr val="F26B43"/>
          </p15:clr>
        </p15:guide>
        <p15:guide id="2" pos="819">
          <p15:clr>
            <a:srgbClr val="F26B43"/>
          </p15:clr>
        </p15:guide>
        <p15:guide id="3" pos="930">
          <p15:clr>
            <a:srgbClr val="F26B43"/>
          </p15:clr>
        </p15:guide>
        <p15:guide id="4" pos="1410">
          <p15:clr>
            <a:srgbClr val="F26B43"/>
          </p15:clr>
        </p15:guide>
        <p15:guide id="5" pos="1524">
          <p15:clr>
            <a:srgbClr val="F26B43"/>
          </p15:clr>
        </p15:guide>
        <p15:guide id="6" pos="2003">
          <p15:clr>
            <a:srgbClr val="F26B43"/>
          </p15:clr>
        </p15:guide>
        <p15:guide id="7" pos="2117">
          <p15:clr>
            <a:srgbClr val="F26B43"/>
          </p15:clr>
        </p15:guide>
        <p15:guide id="8" pos="2592">
          <p15:clr>
            <a:srgbClr val="F26B43"/>
          </p15:clr>
        </p15:guide>
        <p15:guide id="9" pos="2705">
          <p15:clr>
            <a:srgbClr val="F26B43"/>
          </p15:clr>
        </p15:guide>
        <p15:guide id="10" pos="3185">
          <p15:clr>
            <a:srgbClr val="F26B43"/>
          </p15:clr>
        </p15:guide>
        <p15:guide id="11" pos="3299">
          <p15:clr>
            <a:srgbClr val="F26B43"/>
          </p15:clr>
        </p15:guide>
        <p15:guide id="12" pos="3776">
          <p15:clr>
            <a:srgbClr val="F26B43"/>
          </p15:clr>
        </p15:guide>
        <p15:guide id="13" pos="3890">
          <p15:clr>
            <a:srgbClr val="F26B43"/>
          </p15:clr>
        </p15:guide>
        <p15:guide id="14" pos="4368">
          <p15:clr>
            <a:srgbClr val="F26B43"/>
          </p15:clr>
        </p15:guide>
        <p15:guide id="15" pos="4482">
          <p15:clr>
            <a:srgbClr val="F26B43"/>
          </p15:clr>
        </p15:guide>
        <p15:guide id="16" pos="4959">
          <p15:clr>
            <a:srgbClr val="F26B43"/>
          </p15:clr>
        </p15:guide>
        <p15:guide id="17" pos="5075">
          <p15:clr>
            <a:srgbClr val="F26B43"/>
          </p15:clr>
        </p15:guide>
        <p15:guide id="18" pos="5552">
          <p15:clr>
            <a:srgbClr val="F26B43"/>
          </p15:clr>
        </p15:guide>
        <p15:guide id="19" pos="5666">
          <p15:clr>
            <a:srgbClr val="F26B43"/>
          </p15:clr>
        </p15:guide>
        <p15:guide id="20" pos="6143">
          <p15:clr>
            <a:srgbClr val="F26B43"/>
          </p15:clr>
        </p15:guide>
        <p15:guide id="21" pos="6254">
          <p15:clr>
            <a:srgbClr val="F26B43"/>
          </p15:clr>
        </p15:guide>
        <p15:guide id="22" pos="6734">
          <p15:clr>
            <a:srgbClr val="F26B43"/>
          </p15:clr>
        </p15:guide>
        <p15:guide id="23" pos="6846">
          <p15:clr>
            <a:srgbClr val="F26B43"/>
          </p15:clr>
        </p15:guide>
        <p15:guide id="24" pos="7325">
          <p15:clr>
            <a:srgbClr val="F26B43"/>
          </p15:clr>
        </p15:guide>
        <p15:guide id="26" orient="horz" pos="3902">
          <p15:clr>
            <a:srgbClr val="F26B43"/>
          </p15:clr>
        </p15:guide>
        <p15:guide id="27" orient="horz" pos="663">
          <p15:clr>
            <a:srgbClr val="F26B43"/>
          </p15:clr>
        </p15:guide>
        <p15:guide id="28" orient="horz" pos="10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slide" Target="slide10.xml"/><Relationship Id="rId18" Type="http://schemas.openxmlformats.org/officeDocument/2006/relationships/image" Target="../media/image46.svg"/><Relationship Id="rId3" Type="http://schemas.openxmlformats.org/officeDocument/2006/relationships/slideLayout" Target="../slideLayouts/slideLayout41.xml"/><Relationship Id="rId7" Type="http://schemas.openxmlformats.org/officeDocument/2006/relationships/slide" Target="slide17.xml"/><Relationship Id="rId12" Type="http://schemas.openxmlformats.org/officeDocument/2006/relationships/slide" Target="slide5.xml"/><Relationship Id="rId17" Type="http://schemas.openxmlformats.org/officeDocument/2006/relationships/image" Target="../media/image45.png"/><Relationship Id="rId2" Type="http://schemas.openxmlformats.org/officeDocument/2006/relationships/tags" Target="../tags/tag11.xml"/><Relationship Id="rId16" Type="http://schemas.openxmlformats.org/officeDocument/2006/relationships/slide" Target="slide28.xml"/><Relationship Id="rId1" Type="http://schemas.openxmlformats.org/officeDocument/2006/relationships/tags" Target="../tags/tag10.xml"/><Relationship Id="rId6" Type="http://schemas.openxmlformats.org/officeDocument/2006/relationships/image" Target="../media/image43.emf"/><Relationship Id="rId11" Type="http://schemas.openxmlformats.org/officeDocument/2006/relationships/slide" Target="slide8.xml"/><Relationship Id="rId5" Type="http://schemas.openxmlformats.org/officeDocument/2006/relationships/oleObject" Target="../embeddings/oleObject5.bin"/><Relationship Id="rId15" Type="http://schemas.openxmlformats.org/officeDocument/2006/relationships/slide" Target="slide18.xml"/><Relationship Id="rId10" Type="http://schemas.openxmlformats.org/officeDocument/2006/relationships/slide" Target="slide14.xml"/><Relationship Id="rId4" Type="http://schemas.openxmlformats.org/officeDocument/2006/relationships/notesSlide" Target="../notesSlides/notesSlide10.xml"/><Relationship Id="rId9" Type="http://schemas.microsoft.com/office/2007/relationships/hdphoto" Target="../media/hdphoto3.wdp"/><Relationship Id="rId14" Type="http://schemas.openxmlformats.org/officeDocument/2006/relationships/slide" Target="slide26.xml"/></Relationships>
</file>

<file path=ppt/slides/_rels/slide1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58.png"/><Relationship Id="rId5" Type="http://schemas.openxmlformats.org/officeDocument/2006/relationships/image" Target="../media/image2.emf"/><Relationship Id="rId4" Type="http://schemas.openxmlformats.org/officeDocument/2006/relationships/image" Target="../media/image57.emf"/></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emf"/><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19.xml"/><Relationship Id="rId7" Type="http://schemas.openxmlformats.org/officeDocument/2006/relationships/image" Target="../media/image61.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57.emf"/><Relationship Id="rId5" Type="http://schemas.openxmlformats.org/officeDocument/2006/relationships/oleObject" Target="../embeddings/oleObject7.bin"/><Relationship Id="rId4" Type="http://schemas.openxmlformats.org/officeDocument/2006/relationships/notesSlide" Target="../notesSlides/notesSlide18.xml"/><Relationship Id="rId9" Type="http://schemas.openxmlformats.org/officeDocument/2006/relationships/image" Target="../media/image63.sv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65.png"/><Relationship Id="rId5" Type="http://schemas.openxmlformats.org/officeDocument/2006/relationships/image" Target="../media/image64.emf"/><Relationship Id="rId4" Type="http://schemas.openxmlformats.org/officeDocument/2006/relationships/oleObject" Target="../embeddings/oleObject8.bin"/></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65.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64.emf"/><Relationship Id="rId5" Type="http://schemas.openxmlformats.org/officeDocument/2006/relationships/oleObject" Target="../embeddings/oleObject8.bin"/><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71.emf"/><Relationship Id="rId2" Type="http://schemas.openxmlformats.org/officeDocument/2006/relationships/slideLayout" Target="../slideLayouts/slideLayout19.xml"/><Relationship Id="rId1" Type="http://schemas.openxmlformats.org/officeDocument/2006/relationships/tags" Target="../tags/tag19.xml"/><Relationship Id="rId6" Type="http://schemas.openxmlformats.org/officeDocument/2006/relationships/oleObject" Target="../embeddings/oleObject9.bin"/><Relationship Id="rId5" Type="http://schemas.openxmlformats.org/officeDocument/2006/relationships/image" Target="../media/image27.jpe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slideLayout" Target="../slideLayouts/slideLayout12.xml"/><Relationship Id="rId7" Type="http://schemas.openxmlformats.org/officeDocument/2006/relationships/oleObject" Target="../embeddings/oleObject10.bin"/><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73.tiff"/><Relationship Id="rId5" Type="http://schemas.openxmlformats.org/officeDocument/2006/relationships/image" Target="../media/image72.tiff"/><Relationship Id="rId4"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76.jpeg"/><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4.emf"/><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oleObject" Target="../embeddings/oleObject11.bin"/><Relationship Id="rId5" Type="http://schemas.openxmlformats.org/officeDocument/2006/relationships/image" Target="../media/image77.png"/><Relationship Id="rId4"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7.emf"/><Relationship Id="rId5" Type="http://schemas.openxmlformats.org/officeDocument/2006/relationships/oleObject" Target="../embeddings/oleObject12.bin"/><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19.xml"/><Relationship Id="rId7" Type="http://schemas.openxmlformats.org/officeDocument/2006/relationships/image" Target="../media/image18.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7.emf"/><Relationship Id="rId5" Type="http://schemas.openxmlformats.org/officeDocument/2006/relationships/oleObject" Target="../embeddings/oleObject3.bin"/><Relationship Id="rId4" Type="http://schemas.openxmlformats.org/officeDocument/2006/relationships/notesSlide" Target="../notesSlides/notesSlide4.xml"/><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9.xml"/><Relationship Id="rId5" Type="http://schemas.openxmlformats.org/officeDocument/2006/relationships/image" Target="../media/image21.e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tiff"/><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adline">
            <a:extLst>
              <a:ext uri="{FF2B5EF4-FFF2-40B4-BE49-F238E27FC236}">
                <a16:creationId xmlns:a16="http://schemas.microsoft.com/office/drawing/2014/main" id="{D5E0E5F7-93F4-4FFA-AD6A-C2D3315C17BB}"/>
              </a:ext>
            </a:extLst>
          </p:cNvPr>
          <p:cNvSpPr>
            <a:spLocks noGrp="1"/>
          </p:cNvSpPr>
          <p:nvPr>
            <p:ph type="subTitle" idx="1"/>
          </p:nvPr>
        </p:nvSpPr>
        <p:spPr>
          <a:xfrm>
            <a:off x="540000" y="2223823"/>
            <a:ext cx="6394200" cy="2400452"/>
          </a:xfrm>
        </p:spPr>
        <p:txBody>
          <a:bodyPr/>
          <a:lstStyle/>
          <a:p>
            <a:endParaRPr lang="de-DE" dirty="0"/>
          </a:p>
          <a:p>
            <a:r>
              <a:rPr lang="de-DE" dirty="0"/>
              <a:t>Move </a:t>
            </a:r>
            <a:r>
              <a:rPr lang="de-DE" dirty="0" err="1"/>
              <a:t>knowledge</a:t>
            </a:r>
            <a:r>
              <a:rPr lang="de-DE" dirty="0"/>
              <a:t>, </a:t>
            </a:r>
            <a:br>
              <a:rPr lang="de-DE" dirty="0"/>
            </a:br>
            <a:r>
              <a:rPr lang="de-DE" dirty="0"/>
              <a:t>not </a:t>
            </a:r>
            <a:r>
              <a:rPr lang="de-DE" dirty="0" err="1"/>
              <a:t>staff</a:t>
            </a:r>
            <a:r>
              <a:rPr lang="de-DE" dirty="0"/>
              <a:t>.</a:t>
            </a:r>
          </a:p>
          <a:p>
            <a:endParaRPr lang="de-DE" dirty="0"/>
          </a:p>
        </p:txBody>
      </p:sp>
      <p:sp>
        <p:nvSpPr>
          <p:cNvPr id="8" name="Subhead">
            <a:extLst>
              <a:ext uri="{FF2B5EF4-FFF2-40B4-BE49-F238E27FC236}">
                <a16:creationId xmlns:a16="http://schemas.microsoft.com/office/drawing/2014/main" id="{BECFF33F-B817-4327-BD28-7F904AF89A11}"/>
              </a:ext>
            </a:extLst>
          </p:cNvPr>
          <p:cNvSpPr txBox="1">
            <a:spLocks/>
          </p:cNvSpPr>
          <p:nvPr/>
        </p:nvSpPr>
        <p:spPr>
          <a:xfrm>
            <a:off x="540000" y="3991475"/>
            <a:ext cx="5860800" cy="630000"/>
          </a:xfrm>
          <a:prstGeom prst="rect">
            <a:avLst/>
          </a:prstGeom>
        </p:spPr>
        <p:txBody>
          <a:bodyPr vert="horz" lIns="0" tIns="0" rIns="0" bIns="0" rtlCol="0" anchor="t" anchorCtr="0">
            <a:noAutofit/>
          </a:bodyPr>
          <a:lstStyle>
            <a:lvl1pPr algn="l" defTabSz="914400" rtl="0" eaLnBrk="1" latinLnBrk="0" hangingPunct="1">
              <a:spcBef>
                <a:spcPct val="0"/>
              </a:spcBef>
              <a:buNone/>
              <a:defRPr sz="1800" b="1" kern="1200">
                <a:solidFill>
                  <a:schemeClr val="bg1"/>
                </a:solidFill>
                <a:latin typeface="+mj-lt"/>
                <a:ea typeface="+mj-ea"/>
                <a:cs typeface="+mj-cs"/>
              </a:defRPr>
            </a:lvl1pPr>
          </a:lstStyle>
          <a:p>
            <a:r>
              <a:rPr lang="en-US" sz="3200" i="1" dirty="0"/>
              <a:t>syngo</a:t>
            </a:r>
            <a:r>
              <a:rPr lang="en-US" sz="3200" dirty="0"/>
              <a:t> Virtual Cockpit – your solution for remote scanning</a:t>
            </a:r>
          </a:p>
          <a:p>
            <a:endParaRPr lang="de-DE" sz="3200" dirty="0"/>
          </a:p>
        </p:txBody>
      </p:sp>
      <p:sp>
        <p:nvSpPr>
          <p:cNvPr id="9" name="Titel 1">
            <a:extLst>
              <a:ext uri="{FF2B5EF4-FFF2-40B4-BE49-F238E27FC236}">
                <a16:creationId xmlns:a16="http://schemas.microsoft.com/office/drawing/2014/main" id="{11705DE6-E54E-4E16-A902-C03B46CFD32B}"/>
              </a:ext>
            </a:extLst>
          </p:cNvPr>
          <p:cNvSpPr txBox="1">
            <a:spLocks/>
          </p:cNvSpPr>
          <p:nvPr/>
        </p:nvSpPr>
        <p:spPr>
          <a:xfrm>
            <a:off x="540000" y="5598104"/>
            <a:ext cx="3574800" cy="360000"/>
          </a:xfrm>
          <a:prstGeom prst="rect">
            <a:avLst/>
          </a:prstGeom>
        </p:spPr>
        <p:txBody>
          <a:bodyPr vert="horz" lIns="0" tIns="0" rIns="0" bIns="0" rtlCol="0" anchor="t" anchorCtr="0">
            <a:noAutofit/>
          </a:bodyPr>
          <a:lstStyle>
            <a:lvl1pPr algn="l" defTabSz="914400" rtl="0" eaLnBrk="1" latinLnBrk="0" hangingPunct="1">
              <a:spcBef>
                <a:spcPct val="0"/>
              </a:spcBef>
              <a:buNone/>
              <a:defRPr sz="1800" b="1" kern="1200">
                <a:solidFill>
                  <a:schemeClr val="bg1"/>
                </a:solidFill>
                <a:latin typeface="+mj-lt"/>
                <a:ea typeface="+mj-ea"/>
                <a:cs typeface="+mj-cs"/>
              </a:defRPr>
            </a:lvl1pPr>
          </a:lstStyle>
          <a:p>
            <a:r>
              <a:rPr lang="de-DE" dirty="0"/>
              <a:t>#</a:t>
            </a:r>
            <a:r>
              <a:rPr lang="de-DE" dirty="0" err="1"/>
              <a:t>caredelivery</a:t>
            </a:r>
            <a:br>
              <a:rPr lang="de-DE" dirty="0"/>
            </a:br>
            <a:endParaRPr lang="de-DE" dirty="0"/>
          </a:p>
        </p:txBody>
      </p:sp>
      <p:sp>
        <p:nvSpPr>
          <p:cNvPr id="6" name="Textplatzhalter 3">
            <a:extLst>
              <a:ext uri="{FF2B5EF4-FFF2-40B4-BE49-F238E27FC236}">
                <a16:creationId xmlns:a16="http://schemas.microsoft.com/office/drawing/2014/main" id="{4141BB30-167D-42E4-B102-EF61CE225266}"/>
              </a:ext>
            </a:extLst>
          </p:cNvPr>
          <p:cNvSpPr txBox="1">
            <a:spLocks/>
          </p:cNvSpPr>
          <p:nvPr/>
        </p:nvSpPr>
        <p:spPr>
          <a:xfrm>
            <a:off x="449845" y="6244827"/>
            <a:ext cx="7831270" cy="360000"/>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r>
              <a:rPr lang="en-US" sz="900" b="0" baseline="30000" dirty="0">
                <a:solidFill>
                  <a:schemeClr val="bg1"/>
                </a:solidFill>
              </a:rPr>
              <a:t>1</a:t>
            </a:r>
            <a:r>
              <a:rPr lang="en-US" sz="900" b="0" i="1" dirty="0">
                <a:solidFill>
                  <a:schemeClr val="bg1"/>
                </a:solidFill>
              </a:rPr>
              <a:t>  </a:t>
            </a:r>
            <a:r>
              <a:rPr lang="en-US" sz="900" b="0" i="1" dirty="0" err="1">
                <a:solidFill>
                  <a:schemeClr val="bg1"/>
                </a:solidFill>
              </a:rPr>
              <a:t>syngo</a:t>
            </a:r>
            <a:r>
              <a:rPr lang="en-US" sz="900" b="0" dirty="0">
                <a:solidFill>
                  <a:schemeClr val="bg1"/>
                </a:solidFill>
              </a:rPr>
              <a:t> Virtual Cockpit is not commercially available in all countries. Due to regulatory reasons its future availability cannot be guaranteed. Precondition: Expert-</a:t>
            </a:r>
            <a:r>
              <a:rPr lang="en-US" sz="900" b="0" dirty="0" err="1">
                <a:solidFill>
                  <a:schemeClr val="bg1"/>
                </a:solidFill>
              </a:rPr>
              <a:t>i</a:t>
            </a:r>
            <a:r>
              <a:rPr lang="en-US" sz="900" b="0" dirty="0">
                <a:solidFill>
                  <a:schemeClr val="bg1"/>
                </a:solidFill>
              </a:rPr>
              <a:t> enabled modality from Siemens Healthineers. </a:t>
            </a:r>
          </a:p>
          <a:p>
            <a:r>
              <a:rPr lang="en-US" sz="900" b="0" baseline="30000" dirty="0">
                <a:solidFill>
                  <a:schemeClr val="bg1"/>
                </a:solidFill>
              </a:rPr>
              <a:t>2  </a:t>
            </a:r>
            <a:r>
              <a:rPr lang="en-US" sz="900" b="0" dirty="0">
                <a:solidFill>
                  <a:schemeClr val="bg1"/>
                </a:solidFill>
              </a:rPr>
              <a:t>Appropriately trained personnel operating under applicable federal, state, and local laws as to the specific imaging modality(</a:t>
            </a:r>
            <a:r>
              <a:rPr lang="en-US" sz="900" b="0" dirty="0" err="1">
                <a:solidFill>
                  <a:schemeClr val="bg1"/>
                </a:solidFill>
              </a:rPr>
              <a:t>ies</a:t>
            </a:r>
            <a:r>
              <a:rPr lang="en-US" sz="900" b="0" dirty="0">
                <a:solidFill>
                  <a:schemeClr val="bg1"/>
                </a:solidFill>
              </a:rPr>
              <a:t>), including radiation and contrast.</a:t>
            </a:r>
            <a:endParaRPr lang="de-DE" sz="900" b="0" dirty="0">
              <a:solidFill>
                <a:schemeClr val="bg1"/>
              </a:solidFill>
            </a:endParaRPr>
          </a:p>
          <a:p>
            <a:endParaRPr lang="en-US" sz="900" b="0" dirty="0">
              <a:solidFill>
                <a:schemeClr val="bg1"/>
              </a:solidFill>
            </a:endParaRPr>
          </a:p>
        </p:txBody>
      </p:sp>
      <p:sp>
        <p:nvSpPr>
          <p:cNvPr id="10" name="Textplatzhalter 3">
            <a:extLst>
              <a:ext uri="{FF2B5EF4-FFF2-40B4-BE49-F238E27FC236}">
                <a16:creationId xmlns:a16="http://schemas.microsoft.com/office/drawing/2014/main" id="{6D5C4D66-B764-43B9-8442-64A05206D7FE}"/>
              </a:ext>
            </a:extLst>
          </p:cNvPr>
          <p:cNvSpPr txBox="1">
            <a:spLocks/>
          </p:cNvSpPr>
          <p:nvPr/>
        </p:nvSpPr>
        <p:spPr>
          <a:xfrm>
            <a:off x="3112876" y="4246449"/>
            <a:ext cx="4139593" cy="360000"/>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endParaRPr lang="de-DE" sz="1000" b="0" dirty="0">
              <a:solidFill>
                <a:schemeClr val="bg1"/>
              </a:solidFill>
            </a:endParaRPr>
          </a:p>
        </p:txBody>
      </p:sp>
    </p:spTree>
    <p:extLst>
      <p:ext uri="{BB962C8B-B14F-4D97-AF65-F5344CB8AC3E}">
        <p14:creationId xmlns:p14="http://schemas.microsoft.com/office/powerpoint/2010/main" val="413610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4">
            <a:extLst>
              <a:ext uri="{FF2B5EF4-FFF2-40B4-BE49-F238E27FC236}">
                <a16:creationId xmlns:a16="http://schemas.microsoft.com/office/drawing/2014/main" id="{773977E1-DA73-48EB-9DEA-3F385892E472}"/>
              </a:ext>
            </a:extLst>
          </p:cNvPr>
          <p:cNvSpPr/>
          <p:nvPr/>
        </p:nvSpPr>
        <p:spPr>
          <a:xfrm>
            <a:off x="11093" y="1622548"/>
            <a:ext cx="12147591" cy="466673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7">
              <a:solidFill>
                <a:srgbClr val="FFFFFF"/>
              </a:solidFill>
              <a:latin typeface="Calibri"/>
            </a:endParaRPr>
          </a:p>
        </p:txBody>
      </p:sp>
      <p:pic>
        <p:nvPicPr>
          <p:cNvPr id="27" name="Grafik 50">
            <a:extLst>
              <a:ext uri="{FF2B5EF4-FFF2-40B4-BE49-F238E27FC236}">
                <a16:creationId xmlns:a16="http://schemas.microsoft.com/office/drawing/2014/main" id="{B0A8C0A3-AD10-4725-AA3D-B0487E5E2886}"/>
              </a:ext>
            </a:extLst>
          </p:cNvPr>
          <p:cNvPicPr>
            <a:picLocks noChangeAspect="1"/>
          </p:cNvPicPr>
          <p:nvPr/>
        </p:nvPicPr>
        <p:blipFill>
          <a:blip r:embed="rId3" cstate="print">
            <a:extLst>
              <a:ext uri="{28A0092B-C50C-407E-A947-70E740481C1C}">
                <a14:useLocalDpi xmlns:a14="http://schemas.microsoft.com/office/drawing/2010/main" val="0"/>
              </a:ext>
            </a:extLst>
          </a:blip>
          <a:srcRect l="19600" r="20760"/>
          <a:stretch>
            <a:fillRect/>
          </a:stretch>
        </p:blipFill>
        <p:spPr>
          <a:xfrm>
            <a:off x="1003691" y="1519814"/>
            <a:ext cx="4611204" cy="4029390"/>
          </a:xfrm>
          <a:custGeom>
            <a:avLst/>
            <a:gdLst>
              <a:gd name="connsiteX0" fmla="*/ 244794 w 4610693"/>
              <a:gd name="connsiteY0" fmla="*/ 364747 h 4348632"/>
              <a:gd name="connsiteX1" fmla="*/ 244794 w 4610693"/>
              <a:gd name="connsiteY1" fmla="*/ 3126903 h 4348632"/>
              <a:gd name="connsiteX2" fmla="*/ 4427638 w 4610693"/>
              <a:gd name="connsiteY2" fmla="*/ 3126903 h 4348632"/>
              <a:gd name="connsiteX3" fmla="*/ 4427638 w 4610693"/>
              <a:gd name="connsiteY3" fmla="*/ 364747 h 4348632"/>
              <a:gd name="connsiteX4" fmla="*/ 0 w 4610693"/>
              <a:gd name="connsiteY4" fmla="*/ 0 h 4348632"/>
              <a:gd name="connsiteX5" fmla="*/ 4610693 w 4610693"/>
              <a:gd name="connsiteY5" fmla="*/ 0 h 4348632"/>
              <a:gd name="connsiteX6" fmla="*/ 4610693 w 4610693"/>
              <a:gd name="connsiteY6" fmla="*/ 4348632 h 4348632"/>
              <a:gd name="connsiteX7" fmla="*/ 0 w 4610693"/>
              <a:gd name="connsiteY7" fmla="*/ 4348632 h 434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693" h="4348632">
                <a:moveTo>
                  <a:pt x="244794" y="364747"/>
                </a:moveTo>
                <a:lnTo>
                  <a:pt x="244794" y="3126903"/>
                </a:lnTo>
                <a:lnTo>
                  <a:pt x="4427638" y="3126903"/>
                </a:lnTo>
                <a:lnTo>
                  <a:pt x="4427638" y="364747"/>
                </a:lnTo>
                <a:close/>
                <a:moveTo>
                  <a:pt x="0" y="0"/>
                </a:moveTo>
                <a:lnTo>
                  <a:pt x="4610693" y="0"/>
                </a:lnTo>
                <a:lnTo>
                  <a:pt x="4610693" y="4348632"/>
                </a:lnTo>
                <a:lnTo>
                  <a:pt x="0" y="4348632"/>
                </a:lnTo>
                <a:close/>
              </a:path>
            </a:pathLst>
          </a:custGeom>
        </p:spPr>
      </p:pic>
      <p:sp>
        <p:nvSpPr>
          <p:cNvPr id="2" name="Headline">
            <a:extLst>
              <a:ext uri="{FF2B5EF4-FFF2-40B4-BE49-F238E27FC236}">
                <a16:creationId xmlns:a16="http://schemas.microsoft.com/office/drawing/2014/main" id="{92152CE7-92F8-4813-9490-98DBE2E8F879}"/>
              </a:ext>
            </a:extLst>
          </p:cNvPr>
          <p:cNvSpPr>
            <a:spLocks noGrp="1"/>
          </p:cNvSpPr>
          <p:nvPr>
            <p:ph type="title"/>
          </p:nvPr>
        </p:nvSpPr>
        <p:spPr/>
        <p:txBody>
          <a:bodyPr/>
          <a:lstStyle/>
          <a:p>
            <a:r>
              <a:rPr lang="en-US" i="1" dirty="0"/>
              <a:t>syngo</a:t>
            </a:r>
            <a:r>
              <a:rPr lang="en-US" dirty="0"/>
              <a:t> Virtual Cockpit</a:t>
            </a:r>
            <a:br>
              <a:rPr lang="en-US" dirty="0">
                <a:latin typeface="Calibri" panose="020F0502020204030204" pitchFamily="34" charset="0"/>
              </a:rPr>
            </a:br>
            <a:r>
              <a:rPr lang="en-US" dirty="0">
                <a:latin typeface="Calibri" panose="020F0502020204030204" pitchFamily="34" charset="0"/>
              </a:rPr>
              <a:t>Modality operator’s workplace at a glance</a:t>
            </a:r>
            <a:endParaRPr lang="en-US" dirty="0"/>
          </a:p>
        </p:txBody>
      </p:sp>
      <p:sp>
        <p:nvSpPr>
          <p:cNvPr id="114" name="Rechteck 113">
            <a:extLst>
              <a:ext uri="{FF2B5EF4-FFF2-40B4-BE49-F238E27FC236}">
                <a16:creationId xmlns:a16="http://schemas.microsoft.com/office/drawing/2014/main" id="{EC114D28-6F12-E640-9696-24364B85701C}"/>
              </a:ext>
            </a:extLst>
          </p:cNvPr>
          <p:cNvSpPr/>
          <p:nvPr/>
        </p:nvSpPr>
        <p:spPr>
          <a:xfrm>
            <a:off x="1521053" y="5369809"/>
            <a:ext cx="3632662" cy="368659"/>
          </a:xfrm>
          <a:prstGeom prst="rect">
            <a:avLst/>
          </a:prstGeom>
        </p:spPr>
        <p:txBody>
          <a:bodyPr wrap="square" lIns="179672" rIns="179672">
            <a:spAutoFit/>
          </a:bodyPr>
          <a:lstStyle/>
          <a:p>
            <a:pPr algn="ctr"/>
            <a:r>
              <a:rPr lang="en-US" sz="1797" dirty="0">
                <a:solidFill>
                  <a:srgbClr val="000000"/>
                </a:solidFill>
                <a:latin typeface="Calibri"/>
              </a:rPr>
              <a:t> MRI workplace</a:t>
            </a:r>
          </a:p>
        </p:txBody>
      </p:sp>
      <p:sp>
        <p:nvSpPr>
          <p:cNvPr id="132" name="Rechteck 131">
            <a:extLst>
              <a:ext uri="{FF2B5EF4-FFF2-40B4-BE49-F238E27FC236}">
                <a16:creationId xmlns:a16="http://schemas.microsoft.com/office/drawing/2014/main" id="{EC114D28-6F12-E640-9696-24364B85701C}"/>
              </a:ext>
            </a:extLst>
          </p:cNvPr>
          <p:cNvSpPr/>
          <p:nvPr/>
        </p:nvSpPr>
        <p:spPr>
          <a:xfrm>
            <a:off x="7093481" y="5369811"/>
            <a:ext cx="3632662" cy="645153"/>
          </a:xfrm>
          <a:prstGeom prst="rect">
            <a:avLst/>
          </a:prstGeom>
        </p:spPr>
        <p:txBody>
          <a:bodyPr wrap="square" lIns="179672" rIns="179672">
            <a:spAutoFit/>
          </a:bodyPr>
          <a:lstStyle/>
          <a:p>
            <a:pPr algn="ctr"/>
            <a:r>
              <a:rPr lang="en-US" sz="1797" dirty="0">
                <a:solidFill>
                  <a:srgbClr val="000000"/>
                </a:solidFill>
                <a:latin typeface="Calibri"/>
              </a:rPr>
              <a:t>Chat window on additional PC </a:t>
            </a:r>
          </a:p>
          <a:p>
            <a:pPr algn="ctr"/>
            <a:r>
              <a:rPr lang="en-US" sz="1797" dirty="0">
                <a:solidFill>
                  <a:srgbClr val="000000"/>
                </a:solidFill>
                <a:latin typeface="Calibri"/>
              </a:rPr>
              <a:t>(e.g. RIS client)</a:t>
            </a:r>
          </a:p>
        </p:txBody>
      </p:sp>
      <p:pic>
        <p:nvPicPr>
          <p:cNvPr id="113" name="Grafik 112">
            <a:extLst>
              <a:ext uri="{FF2B5EF4-FFF2-40B4-BE49-F238E27FC236}">
                <a16:creationId xmlns:a16="http://schemas.microsoft.com/office/drawing/2014/main" id="{75D6E3C2-8211-204C-8936-C7AAA8788C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03" t="1435" r="2681" b="261"/>
          <a:stretch/>
        </p:blipFill>
        <p:spPr>
          <a:xfrm>
            <a:off x="6784857" y="1819450"/>
            <a:ext cx="4276854" cy="2598346"/>
          </a:xfrm>
          <a:prstGeom prst="rect">
            <a:avLst/>
          </a:prstGeom>
        </p:spPr>
      </p:pic>
      <p:sp>
        <p:nvSpPr>
          <p:cNvPr id="88" name="Rechteck 87">
            <a:extLst>
              <a:ext uri="{FF2B5EF4-FFF2-40B4-BE49-F238E27FC236}">
                <a16:creationId xmlns:a16="http://schemas.microsoft.com/office/drawing/2014/main" id="{0455D5FA-958B-C34A-9BC1-A1E8404B9245}"/>
              </a:ext>
            </a:extLst>
          </p:cNvPr>
          <p:cNvSpPr>
            <a:spLocks/>
          </p:cNvSpPr>
          <p:nvPr/>
        </p:nvSpPr>
        <p:spPr>
          <a:xfrm>
            <a:off x="9313682" y="1989056"/>
            <a:ext cx="1244482" cy="2366128"/>
          </a:xfrm>
          <a:prstGeom prst="rect">
            <a:avLst/>
          </a:prstGeom>
          <a:noFill/>
          <a:ln w="9525"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31279" tIns="15639" rIns="31279" bIns="15639" rtlCol="0" anchor="ctr"/>
          <a:lstStyle/>
          <a:p>
            <a:pPr algn="ctr"/>
            <a:endParaRPr lang="de-DE" sz="1797">
              <a:solidFill>
                <a:srgbClr val="FFFFFF"/>
              </a:solidFill>
              <a:latin typeface="Calibri"/>
            </a:endParaRPr>
          </a:p>
        </p:txBody>
      </p:sp>
      <p:pic>
        <p:nvPicPr>
          <p:cNvPr id="8194" name="Picture 2" descr="\\fors3eya\sy$\01-CRM\01_Products\syngo_Virtual_Cockpit\Marketing\_Screenshots\Exam_Cards\CardiacDotEngin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5097" y="1819451"/>
            <a:ext cx="4171266" cy="2590336"/>
          </a:xfrm>
          <a:prstGeom prst="rect">
            <a:avLst/>
          </a:prstGeom>
          <a:noFill/>
          <a:extLst>
            <a:ext uri="{909E8E84-426E-40DD-AFC4-6F175D3DCCD1}">
              <a14:hiddenFill xmlns:a14="http://schemas.microsoft.com/office/drawing/2010/main">
                <a:solidFill>
                  <a:srgbClr val="FFFFFF"/>
                </a:solidFill>
              </a14:hiddenFill>
            </a:ext>
          </a:extLst>
        </p:spPr>
      </p:pic>
      <p:sp>
        <p:nvSpPr>
          <p:cNvPr id="133" name="Rechteck 132">
            <a:extLst>
              <a:ext uri="{FF2B5EF4-FFF2-40B4-BE49-F238E27FC236}">
                <a16:creationId xmlns:a16="http://schemas.microsoft.com/office/drawing/2014/main" id="{354D2539-C9E0-3F40-B52A-04BC99D2C510}"/>
              </a:ext>
            </a:extLst>
          </p:cNvPr>
          <p:cNvSpPr>
            <a:spLocks/>
          </p:cNvSpPr>
          <p:nvPr/>
        </p:nvSpPr>
        <p:spPr>
          <a:xfrm>
            <a:off x="1255097" y="1819451"/>
            <a:ext cx="4171266" cy="2590336"/>
          </a:xfrm>
          <a:prstGeom prst="rect">
            <a:avLst/>
          </a:prstGeom>
          <a:noFill/>
          <a:ln w="9525"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31279" tIns="15639" rIns="31279" bIns="15639" rtlCol="0" anchor="ctr"/>
          <a:lstStyle/>
          <a:p>
            <a:pPr algn="ctr"/>
            <a:endParaRPr lang="de-DE" sz="1797">
              <a:solidFill>
                <a:srgbClr val="FFFFFF"/>
              </a:solidFill>
              <a:latin typeface="Calibri"/>
            </a:endParaRPr>
          </a:p>
        </p:txBody>
      </p:sp>
      <p:pic>
        <p:nvPicPr>
          <p:cNvPr id="28" name="Grafik 50">
            <a:extLst>
              <a:ext uri="{FF2B5EF4-FFF2-40B4-BE49-F238E27FC236}">
                <a16:creationId xmlns:a16="http://schemas.microsoft.com/office/drawing/2014/main" id="{12ACC36B-7CBF-46EE-98F9-20049F4BFE7D}"/>
              </a:ext>
            </a:extLst>
          </p:cNvPr>
          <p:cNvPicPr>
            <a:picLocks noChangeAspect="1"/>
          </p:cNvPicPr>
          <p:nvPr/>
        </p:nvPicPr>
        <p:blipFill>
          <a:blip r:embed="rId3" cstate="print">
            <a:extLst>
              <a:ext uri="{28A0092B-C50C-407E-A947-70E740481C1C}">
                <a14:useLocalDpi xmlns:a14="http://schemas.microsoft.com/office/drawing/2010/main" val="0"/>
              </a:ext>
            </a:extLst>
          </a:blip>
          <a:srcRect l="19600" r="20760"/>
          <a:stretch>
            <a:fillRect/>
          </a:stretch>
        </p:blipFill>
        <p:spPr>
          <a:xfrm>
            <a:off x="6607492" y="1519813"/>
            <a:ext cx="4611204" cy="4029390"/>
          </a:xfrm>
          <a:custGeom>
            <a:avLst/>
            <a:gdLst>
              <a:gd name="connsiteX0" fmla="*/ 244794 w 4610693"/>
              <a:gd name="connsiteY0" fmla="*/ 364747 h 4348632"/>
              <a:gd name="connsiteX1" fmla="*/ 244794 w 4610693"/>
              <a:gd name="connsiteY1" fmla="*/ 3126903 h 4348632"/>
              <a:gd name="connsiteX2" fmla="*/ 4427638 w 4610693"/>
              <a:gd name="connsiteY2" fmla="*/ 3126903 h 4348632"/>
              <a:gd name="connsiteX3" fmla="*/ 4427638 w 4610693"/>
              <a:gd name="connsiteY3" fmla="*/ 364747 h 4348632"/>
              <a:gd name="connsiteX4" fmla="*/ 0 w 4610693"/>
              <a:gd name="connsiteY4" fmla="*/ 0 h 4348632"/>
              <a:gd name="connsiteX5" fmla="*/ 4610693 w 4610693"/>
              <a:gd name="connsiteY5" fmla="*/ 0 h 4348632"/>
              <a:gd name="connsiteX6" fmla="*/ 4610693 w 4610693"/>
              <a:gd name="connsiteY6" fmla="*/ 4348632 h 4348632"/>
              <a:gd name="connsiteX7" fmla="*/ 0 w 4610693"/>
              <a:gd name="connsiteY7" fmla="*/ 4348632 h 434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693" h="4348632">
                <a:moveTo>
                  <a:pt x="244794" y="364747"/>
                </a:moveTo>
                <a:lnTo>
                  <a:pt x="244794" y="3126903"/>
                </a:lnTo>
                <a:lnTo>
                  <a:pt x="4427638" y="3126903"/>
                </a:lnTo>
                <a:lnTo>
                  <a:pt x="4427638" y="364747"/>
                </a:lnTo>
                <a:close/>
                <a:moveTo>
                  <a:pt x="0" y="0"/>
                </a:moveTo>
                <a:lnTo>
                  <a:pt x="4610693" y="0"/>
                </a:lnTo>
                <a:lnTo>
                  <a:pt x="4610693" y="4348632"/>
                </a:lnTo>
                <a:lnTo>
                  <a:pt x="0" y="4348632"/>
                </a:lnTo>
                <a:close/>
              </a:path>
            </a:pathLst>
          </a:custGeom>
        </p:spPr>
      </p:pic>
      <p:pic>
        <p:nvPicPr>
          <p:cNvPr id="4" name="Grafik 3">
            <a:extLst>
              <a:ext uri="{FF2B5EF4-FFF2-40B4-BE49-F238E27FC236}">
                <a16:creationId xmlns:a16="http://schemas.microsoft.com/office/drawing/2014/main" id="{7ED2A399-236E-47BC-8F7A-73D32FD978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5490" y="1826378"/>
            <a:ext cx="4134320" cy="2547395"/>
          </a:xfrm>
          <a:prstGeom prst="rect">
            <a:avLst/>
          </a:prstGeom>
        </p:spPr>
      </p:pic>
      <p:pic>
        <p:nvPicPr>
          <p:cNvPr id="3" name="Grafik 2">
            <a:extLst>
              <a:ext uri="{FF2B5EF4-FFF2-40B4-BE49-F238E27FC236}">
                <a16:creationId xmlns:a16="http://schemas.microsoft.com/office/drawing/2014/main" id="{021F1FF9-C419-4EB0-8C6C-68402B2E1A44}"/>
              </a:ext>
            </a:extLst>
          </p:cNvPr>
          <p:cNvPicPr>
            <a:picLocks noChangeAspect="1"/>
          </p:cNvPicPr>
          <p:nvPr/>
        </p:nvPicPr>
        <p:blipFill>
          <a:blip r:embed="rId7"/>
          <a:stretch>
            <a:fillRect/>
          </a:stretch>
        </p:blipFill>
        <p:spPr>
          <a:xfrm>
            <a:off x="9345489" y="2026762"/>
            <a:ext cx="1212675" cy="2321217"/>
          </a:xfrm>
          <a:prstGeom prst="rect">
            <a:avLst/>
          </a:prstGeom>
        </p:spPr>
      </p:pic>
    </p:spTree>
    <p:extLst>
      <p:ext uri="{BB962C8B-B14F-4D97-AF65-F5344CB8AC3E}">
        <p14:creationId xmlns:p14="http://schemas.microsoft.com/office/powerpoint/2010/main" val="243523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98B7CA-924F-4AC4-9CA8-B8ABB76F6694}"/>
              </a:ext>
            </a:extLst>
          </p:cNvPr>
          <p:cNvSpPr>
            <a:spLocks noGrp="1"/>
          </p:cNvSpPr>
          <p:nvPr>
            <p:ph type="title"/>
          </p:nvPr>
        </p:nvSpPr>
        <p:spPr/>
        <p:txBody>
          <a:bodyPr/>
          <a:lstStyle/>
          <a:p>
            <a:r>
              <a:rPr lang="en-US" i="1" dirty="0" err="1"/>
              <a:t>syngo</a:t>
            </a:r>
            <a:r>
              <a:rPr lang="en-US" dirty="0"/>
              <a:t> Virtual Cockpit</a:t>
            </a:r>
            <a:br>
              <a:rPr lang="en-US" dirty="0">
                <a:latin typeface="Calibri" panose="020F0502020204030204" pitchFamily="34" charset="0"/>
              </a:rPr>
            </a:br>
            <a:r>
              <a:rPr lang="en-US" dirty="0">
                <a:latin typeface="Calibri" panose="020F0502020204030204" pitchFamily="34" charset="0"/>
              </a:rPr>
              <a:t>Physician`s workplace</a:t>
            </a:r>
            <a:endParaRPr lang="de-DE" dirty="0"/>
          </a:p>
        </p:txBody>
      </p:sp>
      <p:sp>
        <p:nvSpPr>
          <p:cNvPr id="8" name="Inhaltsplatzhalter 7">
            <a:extLst>
              <a:ext uri="{FF2B5EF4-FFF2-40B4-BE49-F238E27FC236}">
                <a16:creationId xmlns:a16="http://schemas.microsoft.com/office/drawing/2014/main" id="{E3A39513-9FCC-4C8F-A8B5-FFA7A0B36454}"/>
              </a:ext>
            </a:extLst>
          </p:cNvPr>
          <p:cNvSpPr>
            <a:spLocks noGrp="1"/>
          </p:cNvSpPr>
          <p:nvPr>
            <p:ph sz="quarter" idx="19"/>
          </p:nvPr>
        </p:nvSpPr>
        <p:spPr/>
        <p:txBody>
          <a:bodyPr/>
          <a:lstStyle/>
          <a:p>
            <a:endParaRPr lang="de-DE" b="0" dirty="0"/>
          </a:p>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r>
              <a:rPr lang="en-US" b="0" dirty="0"/>
              <a:t>The Steering Technologists is connected to a modality workplace.</a:t>
            </a:r>
          </a:p>
          <a:p>
            <a:pPr marL="285750" indent="-285750">
              <a:buFont typeface="Arial" panose="020B0604020202020204" pitchFamily="34" charset="0"/>
              <a:buChar char="•"/>
            </a:pPr>
            <a:r>
              <a:rPr lang="en-US" b="0" dirty="0"/>
              <a:t>The screen sharing functionality allows the Steering Technologist to share one screen of the modality workplace with the physician. </a:t>
            </a:r>
          </a:p>
          <a:p>
            <a:pPr marL="285750" indent="-285750">
              <a:buFont typeface="Arial" panose="020B0604020202020204" pitchFamily="34" charset="0"/>
              <a:buChar char="•"/>
            </a:pPr>
            <a:r>
              <a:rPr lang="en-US" b="0" dirty="0"/>
              <a:t>The Physician can view, chat and call.</a:t>
            </a:r>
            <a:endParaRPr lang="de-DE" dirty="0"/>
          </a:p>
        </p:txBody>
      </p:sp>
      <p:sp>
        <p:nvSpPr>
          <p:cNvPr id="7" name="Bildplatzhalter 6">
            <a:extLst>
              <a:ext uri="{FF2B5EF4-FFF2-40B4-BE49-F238E27FC236}">
                <a16:creationId xmlns:a16="http://schemas.microsoft.com/office/drawing/2014/main" id="{51335BCE-A4B7-4F5B-A652-F4575FBF995F}"/>
              </a:ext>
            </a:extLst>
          </p:cNvPr>
          <p:cNvSpPr>
            <a:spLocks noGrp="1"/>
          </p:cNvSpPr>
          <p:nvPr>
            <p:ph type="pic" sz="quarter" idx="17"/>
          </p:nvPr>
        </p:nvSpPr>
        <p:spPr/>
      </p:sp>
      <p:sp>
        <p:nvSpPr>
          <p:cNvPr id="6" name="Textplatzhalter 5">
            <a:extLst>
              <a:ext uri="{FF2B5EF4-FFF2-40B4-BE49-F238E27FC236}">
                <a16:creationId xmlns:a16="http://schemas.microsoft.com/office/drawing/2014/main" id="{1138D16F-E05D-49DC-8611-0108D3105719}"/>
              </a:ext>
            </a:extLst>
          </p:cNvPr>
          <p:cNvSpPr>
            <a:spLocks noGrp="1"/>
          </p:cNvSpPr>
          <p:nvPr>
            <p:ph type="body" sz="quarter" idx="15"/>
          </p:nvPr>
        </p:nvSpPr>
        <p:spPr/>
        <p:txBody>
          <a:bodyPr/>
          <a:lstStyle/>
          <a:p>
            <a:endParaRPr lang="de-DE"/>
          </a:p>
        </p:txBody>
      </p:sp>
      <p:sp>
        <p:nvSpPr>
          <p:cNvPr id="4" name="Fußzeilenplatzhalter 3">
            <a:extLst>
              <a:ext uri="{FF2B5EF4-FFF2-40B4-BE49-F238E27FC236}">
                <a16:creationId xmlns:a16="http://schemas.microsoft.com/office/drawing/2014/main" id="{5A9BE096-28CE-45E4-A986-B9C922EE125F}"/>
              </a:ext>
            </a:extLst>
          </p:cNvPr>
          <p:cNvSpPr>
            <a:spLocks noGrp="1"/>
          </p:cNvSpPr>
          <p:nvPr>
            <p:ph type="ftr" sz="quarter" idx="21"/>
          </p:nvPr>
        </p:nvSpPr>
        <p:spPr/>
        <p:txBody>
          <a:bodyPr/>
          <a:lstStyle/>
          <a:p>
            <a:r>
              <a:rPr lang="en-US"/>
              <a:t>Author | Department</a:t>
            </a:r>
          </a:p>
        </p:txBody>
      </p:sp>
      <p:pic>
        <p:nvPicPr>
          <p:cNvPr id="9" name="Grafik 8">
            <a:extLst>
              <a:ext uri="{FF2B5EF4-FFF2-40B4-BE49-F238E27FC236}">
                <a16:creationId xmlns:a16="http://schemas.microsoft.com/office/drawing/2014/main" id="{8D4040C1-AF4C-4A58-BDB5-FCAFC0FE7B58}"/>
              </a:ext>
            </a:extLst>
          </p:cNvPr>
          <p:cNvPicPr>
            <a:picLocks noChangeAspect="1"/>
          </p:cNvPicPr>
          <p:nvPr/>
        </p:nvPicPr>
        <p:blipFill>
          <a:blip r:embed="rId2"/>
          <a:stretch>
            <a:fillRect/>
          </a:stretch>
        </p:blipFill>
        <p:spPr>
          <a:xfrm>
            <a:off x="6175375" y="1623600"/>
            <a:ext cx="5453063" cy="2944369"/>
          </a:xfrm>
          <a:prstGeom prst="rect">
            <a:avLst/>
          </a:prstGeom>
        </p:spPr>
      </p:pic>
      <p:pic>
        <p:nvPicPr>
          <p:cNvPr id="10" name="Grafik 9">
            <a:extLst>
              <a:ext uri="{FF2B5EF4-FFF2-40B4-BE49-F238E27FC236}">
                <a16:creationId xmlns:a16="http://schemas.microsoft.com/office/drawing/2014/main" id="{8CB1C1CA-95AE-495C-BCEA-F330C3573DAB}"/>
              </a:ext>
            </a:extLst>
          </p:cNvPr>
          <p:cNvPicPr>
            <a:picLocks noChangeAspect="1"/>
          </p:cNvPicPr>
          <p:nvPr/>
        </p:nvPicPr>
        <p:blipFill>
          <a:blip r:embed="rId3"/>
          <a:stretch>
            <a:fillRect/>
          </a:stretch>
        </p:blipFill>
        <p:spPr>
          <a:xfrm>
            <a:off x="895351" y="1623600"/>
            <a:ext cx="3008245" cy="2677669"/>
          </a:xfrm>
          <a:prstGeom prst="rect">
            <a:avLst/>
          </a:prstGeom>
        </p:spPr>
      </p:pic>
      <p:pic>
        <p:nvPicPr>
          <p:cNvPr id="11" name="Grafik 10">
            <a:extLst>
              <a:ext uri="{FF2B5EF4-FFF2-40B4-BE49-F238E27FC236}">
                <a16:creationId xmlns:a16="http://schemas.microsoft.com/office/drawing/2014/main" id="{451970C0-833C-4852-8F86-1E914C8EB5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4428" y="2831604"/>
            <a:ext cx="2153940" cy="1161120"/>
          </a:xfrm>
          <a:prstGeom prst="rect">
            <a:avLst/>
          </a:prstGeom>
        </p:spPr>
      </p:pic>
    </p:spTree>
    <p:extLst>
      <p:ext uri="{BB962C8B-B14F-4D97-AF65-F5344CB8AC3E}">
        <p14:creationId xmlns:p14="http://schemas.microsoft.com/office/powerpoint/2010/main" val="72630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795D9876-FC46-41F8-8316-288F856D0B5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622" imgH="623" progId="TCLayout.ActiveDocument.1">
                  <p:embed/>
                </p:oleObj>
              </mc:Choice>
              <mc:Fallback>
                <p:oleObj name="think-cell Folie" r:id="rId5" imgW="622" imgH="623" progId="TCLayout.ActiveDocument.1">
                  <p:embed/>
                  <p:pic>
                    <p:nvPicPr>
                      <p:cNvPr id="7" name="Objekt 6" hidden="1">
                        <a:extLst>
                          <a:ext uri="{FF2B5EF4-FFF2-40B4-BE49-F238E27FC236}">
                            <a16:creationId xmlns:a16="http://schemas.microsoft.com/office/drawing/2014/main" id="{795D9876-FC46-41F8-8316-288F856D0B5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id="{D71C27F7-D90B-41EA-BED3-632C49F885EA}"/>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sz="2800" b="1">
              <a:latin typeface="Calibri" panose="020F0502020204030204" pitchFamily="34" charset="0"/>
              <a:ea typeface="+mj-ea"/>
              <a:cs typeface="+mj-cs"/>
              <a:sym typeface="Calibri" panose="020F0502020204030204" pitchFamily="34" charset="0"/>
            </a:endParaRPr>
          </a:p>
        </p:txBody>
      </p:sp>
      <p:sp>
        <p:nvSpPr>
          <p:cNvPr id="21" name="Rechteck 20">
            <a:extLst>
              <a:ext uri="{FF2B5EF4-FFF2-40B4-BE49-F238E27FC236}">
                <a16:creationId xmlns:a16="http://schemas.microsoft.com/office/drawing/2014/main" id="{BFA6C364-782C-4F8F-9DA5-5FDF9E948935}"/>
              </a:ext>
            </a:extLst>
          </p:cNvPr>
          <p:cNvSpPr/>
          <p:nvPr/>
        </p:nvSpPr>
        <p:spPr bwMode="gray">
          <a:xfrm>
            <a:off x="3281779" y="1708928"/>
            <a:ext cx="2180132" cy="8453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869" tIns="71869" rIns="71869" bIns="71869" numCol="1" spcCol="0" rtlCol="0" fromWordArt="0" anchor="ctr" anchorCtr="0" forceAA="0" compatLnSpc="1">
            <a:prstTxWarp prst="textNoShape">
              <a:avLst/>
            </a:prstTxWarp>
            <a:noAutofit/>
          </a:bodyPr>
          <a:lstStyle/>
          <a:p>
            <a:pPr marL="0" marR="0" lvl="0" indent="0" algn="ctr" defTabSz="912754"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srgbClr val="009999">
                  <a:lumMod val="50000"/>
                </a:srgbClr>
              </a:solidFill>
              <a:effectLst/>
              <a:uLnTx/>
              <a:uFillTx/>
              <a:latin typeface="Calibri" panose="020F0502020204030204" pitchFamily="34" charset="0"/>
              <a:cs typeface="Calibri" panose="020F0502020204030204" pitchFamily="34" charset="0"/>
            </a:endParaRPr>
          </a:p>
        </p:txBody>
      </p:sp>
      <p:sp>
        <p:nvSpPr>
          <p:cNvPr id="2" name="Titel 1">
            <a:extLst>
              <a:ext uri="{FF2B5EF4-FFF2-40B4-BE49-F238E27FC236}">
                <a16:creationId xmlns:a16="http://schemas.microsoft.com/office/drawing/2014/main" id="{512C83C4-2689-4582-89BB-59A9A0B43918}"/>
              </a:ext>
            </a:extLst>
          </p:cNvPr>
          <p:cNvSpPr>
            <a:spLocks noGrp="1"/>
          </p:cNvSpPr>
          <p:nvPr>
            <p:ph type="title"/>
          </p:nvPr>
        </p:nvSpPr>
        <p:spPr/>
        <p:txBody>
          <a:bodyPr/>
          <a:lstStyle/>
          <a:p>
            <a:r>
              <a:rPr lang="de-DE" i="1" err="1"/>
              <a:t>syngo</a:t>
            </a:r>
            <a:r>
              <a:rPr lang="de-DE"/>
              <a:t> Virtual Cockpit</a:t>
            </a:r>
            <a:br>
              <a:rPr lang="de-DE"/>
            </a:br>
            <a:r>
              <a:rPr lang="de-DE" err="1"/>
              <a:t>Scope</a:t>
            </a:r>
            <a:r>
              <a:rPr lang="de-DE"/>
              <a:t> </a:t>
            </a:r>
            <a:r>
              <a:rPr lang="de-DE" err="1"/>
              <a:t>of</a:t>
            </a:r>
            <a:r>
              <a:rPr lang="de-DE"/>
              <a:t> </a:t>
            </a:r>
            <a:r>
              <a:rPr lang="de-DE" err="1"/>
              <a:t>Application</a:t>
            </a:r>
            <a:endParaRPr lang="de-DE"/>
          </a:p>
        </p:txBody>
      </p:sp>
      <p:sp>
        <p:nvSpPr>
          <p:cNvPr id="4" name="Ellipse 3">
            <a:extLst>
              <a:ext uri="{FF2B5EF4-FFF2-40B4-BE49-F238E27FC236}">
                <a16:creationId xmlns:a16="http://schemas.microsoft.com/office/drawing/2014/main" id="{DF73B4F4-9E93-4AE1-A2EF-F1DF301F28F6}"/>
              </a:ext>
            </a:extLst>
          </p:cNvPr>
          <p:cNvSpPr/>
          <p:nvPr/>
        </p:nvSpPr>
        <p:spPr>
          <a:xfrm>
            <a:off x="-2520386" y="1304764"/>
            <a:ext cx="5040771" cy="48245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D907B9F3-7AB1-4BFA-9A91-2441FF896516}"/>
              </a:ext>
            </a:extLst>
          </p:cNvPr>
          <p:cNvSpPr txBox="1"/>
          <p:nvPr/>
        </p:nvSpPr>
        <p:spPr>
          <a:xfrm>
            <a:off x="176304" y="2870938"/>
            <a:ext cx="1368152" cy="1692188"/>
          </a:xfrm>
          <a:prstGeom prst="rect">
            <a:avLst/>
          </a:prstGeom>
          <a:noFill/>
        </p:spPr>
        <p:txBody>
          <a:bodyPr wrap="square" lIns="0" tIns="0" rIns="0" bIns="0" rtlCol="0">
            <a:noAutofit/>
          </a:bodyPr>
          <a:lstStyle/>
          <a:p>
            <a:pPr algn="ctr"/>
            <a:r>
              <a:rPr lang="de-DE" sz="2800" b="1" i="1" err="1">
                <a:solidFill>
                  <a:schemeClr val="bg1"/>
                </a:solidFill>
              </a:rPr>
              <a:t>syngo</a:t>
            </a:r>
            <a:r>
              <a:rPr lang="de-DE" sz="2800" b="1">
                <a:solidFill>
                  <a:schemeClr val="bg1"/>
                </a:solidFill>
              </a:rPr>
              <a:t> Virtual Cockpit</a:t>
            </a:r>
            <a:endParaRPr lang="de-DE" b="1">
              <a:solidFill>
                <a:schemeClr val="bg1"/>
              </a:solidFill>
            </a:endParaRPr>
          </a:p>
        </p:txBody>
      </p:sp>
      <p:sp>
        <p:nvSpPr>
          <p:cNvPr id="10" name="Rechteck 9">
            <a:extLst>
              <a:ext uri="{FF2B5EF4-FFF2-40B4-BE49-F238E27FC236}">
                <a16:creationId xmlns:a16="http://schemas.microsoft.com/office/drawing/2014/main" id="{DE668C3F-8E09-4702-B922-9872D6F8E81A}"/>
              </a:ext>
            </a:extLst>
          </p:cNvPr>
          <p:cNvSpPr/>
          <p:nvPr/>
        </p:nvSpPr>
        <p:spPr bwMode="gray">
          <a:xfrm>
            <a:off x="4223078" y="1803249"/>
            <a:ext cx="1038869" cy="656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12754">
              <a:spcAft>
                <a:spcPts val="299"/>
              </a:spcAft>
              <a:defRPr/>
            </a:pPr>
            <a:r>
              <a:rPr lang="de-DE" sz="1600" b="1" dirty="0">
                <a:hlinkClick r:id="rId7" action="ppaction://hlinksldjump"/>
              </a:rPr>
              <a:t>Home Office</a:t>
            </a:r>
            <a:r>
              <a:rPr lang="de-DE" sz="1600" b="1" dirty="0"/>
              <a:t> </a:t>
            </a:r>
            <a:r>
              <a:rPr lang="de-DE" sz="1600" b="1" baseline="30000" dirty="0">
                <a:solidFill>
                  <a:schemeClr val="tx1"/>
                </a:solidFill>
              </a:rPr>
              <a:t>1</a:t>
            </a:r>
            <a:endParaRPr lang="de-DE" sz="1600" b="1" baseline="30000" dirty="0">
              <a:solidFill>
                <a:schemeClr val="tx1"/>
              </a:solidFill>
              <a:cs typeface="Calibri"/>
            </a:endParaRPr>
          </a:p>
        </p:txBody>
      </p:sp>
      <p:pic>
        <p:nvPicPr>
          <p:cNvPr id="11" name="Grafik 10">
            <a:extLst>
              <a:ext uri="{FF2B5EF4-FFF2-40B4-BE49-F238E27FC236}">
                <a16:creationId xmlns:a16="http://schemas.microsoft.com/office/drawing/2014/main" id="{5BA96A9D-FFFE-4874-8995-AC360D0CC2A1}"/>
              </a:ext>
            </a:extLst>
          </p:cNvPr>
          <p:cNvPicPr>
            <a:picLocks noChangeAspect="1"/>
          </p:cNvPicPr>
          <p:nvPr/>
        </p:nvPicPr>
        <p:blipFill>
          <a:blip r:embed="rId8">
            <a:clrChange>
              <a:clrFrom>
                <a:srgbClr val="FFFFFF"/>
              </a:clrFrom>
              <a:clrTo>
                <a:srgbClr val="FFFFFF">
                  <a:alpha val="0"/>
                </a:srgbClr>
              </a:clrTo>
            </a:clrChange>
            <a:duotone>
              <a:prstClr val="black"/>
              <a:schemeClr val="accent6">
                <a:tint val="45000"/>
                <a:satMod val="400000"/>
              </a:schemeClr>
            </a:duotone>
            <a:extLst>
              <a:ext uri="{BEBA8EAE-BF5A-486C-A8C5-ECC9F3942E4B}">
                <a14:imgProps xmlns:a14="http://schemas.microsoft.com/office/drawing/2010/main">
                  <a14:imgLayer r:embed="rId9">
                    <a14:imgEffect>
                      <a14:colorTemperature colorTemp="5300"/>
                    </a14:imgEffect>
                  </a14:imgLayer>
                </a14:imgProps>
              </a:ext>
            </a:extLst>
          </a:blip>
          <a:stretch>
            <a:fillRect/>
          </a:stretch>
        </p:blipFill>
        <p:spPr>
          <a:xfrm>
            <a:off x="3472741" y="1941543"/>
            <a:ext cx="433849" cy="436587"/>
          </a:xfrm>
          <a:prstGeom prst="rect">
            <a:avLst/>
          </a:prstGeom>
          <a:solidFill>
            <a:srgbClr val="EC6602"/>
          </a:solidFill>
        </p:spPr>
      </p:pic>
      <p:grpSp>
        <p:nvGrpSpPr>
          <p:cNvPr id="12" name="Gruppieren 11">
            <a:extLst>
              <a:ext uri="{FF2B5EF4-FFF2-40B4-BE49-F238E27FC236}">
                <a16:creationId xmlns:a16="http://schemas.microsoft.com/office/drawing/2014/main" id="{C169B906-EF6B-4A31-A874-6EC77BABBD18}"/>
              </a:ext>
            </a:extLst>
          </p:cNvPr>
          <p:cNvGrpSpPr/>
          <p:nvPr/>
        </p:nvGrpSpPr>
        <p:grpSpPr>
          <a:xfrm>
            <a:off x="3281778" y="2730381"/>
            <a:ext cx="2286089" cy="845328"/>
            <a:chOff x="2135999" y="2889000"/>
            <a:chExt cx="2904023" cy="1080951"/>
          </a:xfrm>
        </p:grpSpPr>
        <p:sp>
          <p:nvSpPr>
            <p:cNvPr id="13" name="Rechteck 12">
              <a:extLst>
                <a:ext uri="{FF2B5EF4-FFF2-40B4-BE49-F238E27FC236}">
                  <a16:creationId xmlns:a16="http://schemas.microsoft.com/office/drawing/2014/main" id="{C11AF607-98F1-496D-BB1D-7C6F32229EDF}"/>
                </a:ext>
              </a:extLst>
            </p:cNvPr>
            <p:cNvSpPr/>
            <p:nvPr/>
          </p:nvSpPr>
          <p:spPr bwMode="gray">
            <a:xfrm>
              <a:off x="2135999" y="2889000"/>
              <a:ext cx="2769427" cy="10809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869" tIns="71869" rIns="71869" bIns="71869" numCol="1" spcCol="0" rtlCol="0" fromWordArt="0" anchor="ctr" anchorCtr="0" forceAA="0" compatLnSpc="1">
              <a:prstTxWarp prst="textNoShape">
                <a:avLst/>
              </a:prstTxWarp>
              <a:noAutofit/>
            </a:bodyPr>
            <a:lstStyle/>
            <a:p>
              <a:pPr marL="0" marR="0" lvl="0" indent="0" algn="ctr" defTabSz="912754"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a:ln>
                  <a:noFill/>
                </a:ln>
                <a:solidFill>
                  <a:srgbClr val="009999">
                    <a:lumMod val="50000"/>
                  </a:srgbClr>
                </a:solidFill>
                <a:effectLst/>
                <a:uLnTx/>
                <a:uFillTx/>
                <a:latin typeface="Calibri" panose="020F0502020204030204" pitchFamily="34" charset="0"/>
                <a:cs typeface="Calibri" panose="020F0502020204030204" pitchFamily="34" charset="0"/>
              </a:endParaRPr>
            </a:p>
          </p:txBody>
        </p:sp>
        <p:sp>
          <p:nvSpPr>
            <p:cNvPr id="14" name="Rechteck 13">
              <a:extLst>
                <a:ext uri="{FF2B5EF4-FFF2-40B4-BE49-F238E27FC236}">
                  <a16:creationId xmlns:a16="http://schemas.microsoft.com/office/drawing/2014/main" id="{75E95137-804B-45B3-A72E-DEDE44450A4B}"/>
                </a:ext>
              </a:extLst>
            </p:cNvPr>
            <p:cNvSpPr/>
            <p:nvPr/>
          </p:nvSpPr>
          <p:spPr bwMode="gray">
            <a:xfrm>
              <a:off x="3272787" y="3249476"/>
              <a:ext cx="1767235" cy="440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1869" rIns="71869" bIns="71869" numCol="1" spcCol="0" rtlCol="0" fromWordArt="0" anchor="ctr" anchorCtr="0" forceAA="0" compatLnSpc="1">
              <a:prstTxWarp prst="textNoShape">
                <a:avLst/>
              </a:prstTxWarp>
              <a:noAutofit/>
            </a:bodyPr>
            <a:lstStyle/>
            <a:p>
              <a:pPr lvl="0"/>
              <a:r>
                <a:rPr lang="de-DE" sz="1600" b="1">
                  <a:hlinkClick r:id="rId10" action="ppaction://hlinksldjump"/>
                </a:rPr>
                <a:t>Bottleneck Management</a:t>
              </a:r>
              <a:endParaRPr lang="de-DE" sz="1600" b="1">
                <a:cs typeface="Calibri"/>
              </a:endParaRPr>
            </a:p>
          </p:txBody>
        </p:sp>
      </p:grpSp>
      <p:grpSp>
        <p:nvGrpSpPr>
          <p:cNvPr id="18" name="Gruppieren 41">
            <a:extLst>
              <a:ext uri="{FF2B5EF4-FFF2-40B4-BE49-F238E27FC236}">
                <a16:creationId xmlns:a16="http://schemas.microsoft.com/office/drawing/2014/main" id="{95A3DD41-52D0-4592-A798-C2926AE3402E}"/>
              </a:ext>
            </a:extLst>
          </p:cNvPr>
          <p:cNvGrpSpPr/>
          <p:nvPr/>
        </p:nvGrpSpPr>
        <p:grpSpPr>
          <a:xfrm>
            <a:off x="3583542" y="2980446"/>
            <a:ext cx="297795" cy="313362"/>
            <a:chOff x="-912313" y="3487397"/>
            <a:chExt cx="638480" cy="1005090"/>
          </a:xfrm>
          <a:noFill/>
        </p:grpSpPr>
        <p:sp>
          <p:nvSpPr>
            <p:cNvPr id="19" name="Freihandform 74">
              <a:extLst>
                <a:ext uri="{FF2B5EF4-FFF2-40B4-BE49-F238E27FC236}">
                  <a16:creationId xmlns:a16="http://schemas.microsoft.com/office/drawing/2014/main" id="{69310893-D417-4C27-A7C4-4B9C653B8A1C}"/>
                </a:ext>
              </a:extLst>
            </p:cNvPr>
            <p:cNvSpPr/>
            <p:nvPr/>
          </p:nvSpPr>
          <p:spPr>
            <a:xfrm>
              <a:off x="-440711" y="3487397"/>
              <a:ext cx="166878" cy="1005090"/>
            </a:xfrm>
            <a:custGeom>
              <a:avLst/>
              <a:gdLst>
                <a:gd name="connsiteX0" fmla="*/ 0 w 536713"/>
                <a:gd name="connsiteY0" fmla="*/ 0 h 2186608"/>
                <a:gd name="connsiteX1" fmla="*/ 0 w 536713"/>
                <a:gd name="connsiteY1" fmla="*/ 775252 h 2186608"/>
                <a:gd name="connsiteX2" fmla="*/ 288234 w 536713"/>
                <a:gd name="connsiteY2" fmla="*/ 1063486 h 2186608"/>
                <a:gd name="connsiteX3" fmla="*/ 288234 w 536713"/>
                <a:gd name="connsiteY3" fmla="*/ 2186608 h 2186608"/>
                <a:gd name="connsiteX4" fmla="*/ 536713 w 536713"/>
                <a:gd name="connsiteY4" fmla="*/ 1858617 h 2186608"/>
                <a:gd name="connsiteX0" fmla="*/ 0 w 288234"/>
                <a:gd name="connsiteY0" fmla="*/ 0 h 2186608"/>
                <a:gd name="connsiteX1" fmla="*/ 0 w 288234"/>
                <a:gd name="connsiteY1" fmla="*/ 775252 h 2186608"/>
                <a:gd name="connsiteX2" fmla="*/ 288234 w 288234"/>
                <a:gd name="connsiteY2" fmla="*/ 1063486 h 2186608"/>
                <a:gd name="connsiteX3" fmla="*/ 288234 w 288234"/>
                <a:gd name="connsiteY3" fmla="*/ 2186608 h 2186608"/>
              </a:gdLst>
              <a:ahLst/>
              <a:cxnLst>
                <a:cxn ang="0">
                  <a:pos x="connsiteX0" y="connsiteY0"/>
                </a:cxn>
                <a:cxn ang="0">
                  <a:pos x="connsiteX1" y="connsiteY1"/>
                </a:cxn>
                <a:cxn ang="0">
                  <a:pos x="connsiteX2" y="connsiteY2"/>
                </a:cxn>
                <a:cxn ang="0">
                  <a:pos x="connsiteX3" y="connsiteY3"/>
                </a:cxn>
              </a:cxnLst>
              <a:rect l="l" t="t" r="r" b="b"/>
              <a:pathLst>
                <a:path w="288234" h="2186608">
                  <a:moveTo>
                    <a:pt x="0" y="0"/>
                  </a:moveTo>
                  <a:lnTo>
                    <a:pt x="0" y="775252"/>
                  </a:lnTo>
                  <a:lnTo>
                    <a:pt x="288234" y="1063486"/>
                  </a:lnTo>
                  <a:lnTo>
                    <a:pt x="288234" y="2186608"/>
                  </a:lnTo>
                </a:path>
              </a:pathLst>
            </a:custGeom>
            <a:grpFill/>
            <a:ln w="7620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1" i="0" u="none" strike="noStrike" kern="1200" cap="none" spc="0" normalizeH="0" baseline="0" noProof="0">
                <a:ln>
                  <a:noFill/>
                </a:ln>
                <a:solidFill>
                  <a:srgbClr val="FFFFFF"/>
                </a:solidFill>
                <a:effectLst/>
                <a:uLnTx/>
                <a:uFillTx/>
                <a:latin typeface="Bree-SH-Text" pitchFamily="2" charset="77"/>
                <a:ea typeface="+mn-ea"/>
                <a:cs typeface="+mn-cs"/>
              </a:endParaRPr>
            </a:p>
          </p:txBody>
        </p:sp>
        <p:sp>
          <p:nvSpPr>
            <p:cNvPr id="20" name="Freihandform 75">
              <a:extLst>
                <a:ext uri="{FF2B5EF4-FFF2-40B4-BE49-F238E27FC236}">
                  <a16:creationId xmlns:a16="http://schemas.microsoft.com/office/drawing/2014/main" id="{3B56BE19-AC70-4B38-865F-D47E173ADFCB}"/>
                </a:ext>
              </a:extLst>
            </p:cNvPr>
            <p:cNvSpPr/>
            <p:nvPr/>
          </p:nvSpPr>
          <p:spPr>
            <a:xfrm flipH="1">
              <a:off x="-912313" y="3487397"/>
              <a:ext cx="166878" cy="1005090"/>
            </a:xfrm>
            <a:custGeom>
              <a:avLst/>
              <a:gdLst>
                <a:gd name="connsiteX0" fmla="*/ 0 w 536713"/>
                <a:gd name="connsiteY0" fmla="*/ 0 h 2186608"/>
                <a:gd name="connsiteX1" fmla="*/ 0 w 536713"/>
                <a:gd name="connsiteY1" fmla="*/ 775252 h 2186608"/>
                <a:gd name="connsiteX2" fmla="*/ 288234 w 536713"/>
                <a:gd name="connsiteY2" fmla="*/ 1063486 h 2186608"/>
                <a:gd name="connsiteX3" fmla="*/ 288234 w 536713"/>
                <a:gd name="connsiteY3" fmla="*/ 2186608 h 2186608"/>
                <a:gd name="connsiteX4" fmla="*/ 536713 w 536713"/>
                <a:gd name="connsiteY4" fmla="*/ 1858617 h 2186608"/>
                <a:gd name="connsiteX0" fmla="*/ 0 w 288234"/>
                <a:gd name="connsiteY0" fmla="*/ 0 h 2186608"/>
                <a:gd name="connsiteX1" fmla="*/ 0 w 288234"/>
                <a:gd name="connsiteY1" fmla="*/ 775252 h 2186608"/>
                <a:gd name="connsiteX2" fmla="*/ 288234 w 288234"/>
                <a:gd name="connsiteY2" fmla="*/ 1063486 h 2186608"/>
                <a:gd name="connsiteX3" fmla="*/ 288234 w 288234"/>
                <a:gd name="connsiteY3" fmla="*/ 2186608 h 2186608"/>
              </a:gdLst>
              <a:ahLst/>
              <a:cxnLst>
                <a:cxn ang="0">
                  <a:pos x="connsiteX0" y="connsiteY0"/>
                </a:cxn>
                <a:cxn ang="0">
                  <a:pos x="connsiteX1" y="connsiteY1"/>
                </a:cxn>
                <a:cxn ang="0">
                  <a:pos x="connsiteX2" y="connsiteY2"/>
                </a:cxn>
                <a:cxn ang="0">
                  <a:pos x="connsiteX3" y="connsiteY3"/>
                </a:cxn>
              </a:cxnLst>
              <a:rect l="l" t="t" r="r" b="b"/>
              <a:pathLst>
                <a:path w="288234" h="2186608">
                  <a:moveTo>
                    <a:pt x="0" y="0"/>
                  </a:moveTo>
                  <a:lnTo>
                    <a:pt x="0" y="775252"/>
                  </a:lnTo>
                  <a:lnTo>
                    <a:pt x="288234" y="1063486"/>
                  </a:lnTo>
                  <a:lnTo>
                    <a:pt x="288234" y="2186608"/>
                  </a:lnTo>
                </a:path>
              </a:pathLst>
            </a:custGeom>
            <a:grpFill/>
            <a:ln w="7620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1" i="0" u="none" strike="noStrike" kern="1200" cap="none" spc="0" normalizeH="0" baseline="0" noProof="0">
                <a:ln>
                  <a:noFill/>
                </a:ln>
                <a:solidFill>
                  <a:srgbClr val="FFFFFF"/>
                </a:solidFill>
                <a:effectLst/>
                <a:uLnTx/>
                <a:uFillTx/>
                <a:latin typeface="Bree-SH-Text" pitchFamily="2" charset="77"/>
                <a:ea typeface="+mn-ea"/>
                <a:cs typeface="+mn-cs"/>
              </a:endParaRPr>
            </a:p>
          </p:txBody>
        </p:sp>
      </p:grpSp>
      <p:grpSp>
        <p:nvGrpSpPr>
          <p:cNvPr id="22" name="Gruppieren 21">
            <a:extLst>
              <a:ext uri="{FF2B5EF4-FFF2-40B4-BE49-F238E27FC236}">
                <a16:creationId xmlns:a16="http://schemas.microsoft.com/office/drawing/2014/main" id="{AB5BAEB0-6663-4DF4-B1DE-B847A804FBA8}"/>
              </a:ext>
            </a:extLst>
          </p:cNvPr>
          <p:cNvGrpSpPr/>
          <p:nvPr/>
        </p:nvGrpSpPr>
        <p:grpSpPr>
          <a:xfrm>
            <a:off x="3281779" y="3751834"/>
            <a:ext cx="2179825" cy="845435"/>
            <a:chOff x="2135999" y="4149000"/>
            <a:chExt cx="2769036" cy="1081088"/>
          </a:xfrm>
        </p:grpSpPr>
        <p:sp>
          <p:nvSpPr>
            <p:cNvPr id="23" name="Rechteck 22">
              <a:extLst>
                <a:ext uri="{FF2B5EF4-FFF2-40B4-BE49-F238E27FC236}">
                  <a16:creationId xmlns:a16="http://schemas.microsoft.com/office/drawing/2014/main" id="{D5302750-667B-42C0-A35C-07BC9443A76D}"/>
                </a:ext>
              </a:extLst>
            </p:cNvPr>
            <p:cNvSpPr/>
            <p:nvPr/>
          </p:nvSpPr>
          <p:spPr bwMode="gray">
            <a:xfrm>
              <a:off x="2135999" y="4149000"/>
              <a:ext cx="2769036" cy="10810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869" tIns="71869" rIns="71869" bIns="71869" numCol="1" spcCol="0" rtlCol="0" fromWordArt="0" anchor="ctr" anchorCtr="0" forceAA="0" compatLnSpc="1">
              <a:prstTxWarp prst="textNoShape">
                <a:avLst/>
              </a:prstTxWarp>
              <a:noAutofit/>
            </a:bodyPr>
            <a:lstStyle/>
            <a:p>
              <a:pPr marL="0" marR="0" lvl="0" indent="0" algn="ctr" defTabSz="912754"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a:ln>
                  <a:noFill/>
                </a:ln>
                <a:solidFill>
                  <a:srgbClr val="009999">
                    <a:lumMod val="50000"/>
                  </a:srgbClr>
                </a:solidFill>
                <a:effectLst/>
                <a:uLnTx/>
                <a:uFillTx/>
                <a:latin typeface="Calibri" panose="020F0502020204030204" pitchFamily="34" charset="0"/>
                <a:cs typeface="Calibri" panose="020F0502020204030204" pitchFamily="34" charset="0"/>
              </a:endParaRPr>
            </a:p>
          </p:txBody>
        </p:sp>
        <p:sp>
          <p:nvSpPr>
            <p:cNvPr id="24" name="Rechteck 23">
              <a:extLst>
                <a:ext uri="{FF2B5EF4-FFF2-40B4-BE49-F238E27FC236}">
                  <a16:creationId xmlns:a16="http://schemas.microsoft.com/office/drawing/2014/main" id="{EC675FF0-1ECC-4B84-B553-6D61C82CDFF3}"/>
                </a:ext>
              </a:extLst>
            </p:cNvPr>
            <p:cNvSpPr/>
            <p:nvPr/>
          </p:nvSpPr>
          <p:spPr bwMode="gray">
            <a:xfrm>
              <a:off x="3244487" y="4556950"/>
              <a:ext cx="1608909" cy="312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1869" rIns="71869" bIns="71869" numCol="1" spcCol="0" rtlCol="0" fromWordArt="0" anchor="ctr" anchorCtr="0" forceAA="0" compatLnSpc="1">
              <a:prstTxWarp prst="textNoShape">
                <a:avLst/>
              </a:prstTxWarp>
              <a:noAutofit/>
            </a:bodyPr>
            <a:lstStyle/>
            <a:p>
              <a:pPr defTabSz="912754">
                <a:defRPr/>
              </a:pPr>
              <a:r>
                <a:rPr lang="en-US" sz="1600" b="1">
                  <a:hlinkClick r:id="rId11" action="ppaction://hlinksldjump"/>
                </a:rPr>
                <a:t>Complex Examinations</a:t>
              </a:r>
              <a:endParaRPr lang="en-US" sz="1600" b="1">
                <a:cs typeface="Calibri"/>
              </a:endParaRPr>
            </a:p>
          </p:txBody>
        </p:sp>
      </p:grpSp>
      <p:grpSp>
        <p:nvGrpSpPr>
          <p:cNvPr id="25" name="Gruppieren 74">
            <a:extLst>
              <a:ext uri="{FF2B5EF4-FFF2-40B4-BE49-F238E27FC236}">
                <a16:creationId xmlns:a16="http://schemas.microsoft.com/office/drawing/2014/main" id="{F759C1F1-822D-4A0F-9734-620199496096}"/>
              </a:ext>
            </a:extLst>
          </p:cNvPr>
          <p:cNvGrpSpPr/>
          <p:nvPr/>
        </p:nvGrpSpPr>
        <p:grpSpPr>
          <a:xfrm>
            <a:off x="3426361" y="3931253"/>
            <a:ext cx="505397" cy="480955"/>
            <a:chOff x="3818927" y="2112476"/>
            <a:chExt cx="896086" cy="852750"/>
          </a:xfrm>
          <a:solidFill>
            <a:schemeClr val="tx1"/>
          </a:solidFill>
        </p:grpSpPr>
        <p:sp>
          <p:nvSpPr>
            <p:cNvPr id="26" name="Freeform 64">
              <a:extLst>
                <a:ext uri="{FF2B5EF4-FFF2-40B4-BE49-F238E27FC236}">
                  <a16:creationId xmlns:a16="http://schemas.microsoft.com/office/drawing/2014/main" id="{9EE7FA33-A34F-4346-B000-FEF70F346166}"/>
                </a:ext>
              </a:extLst>
            </p:cNvPr>
            <p:cNvSpPr>
              <a:spLocks noEditPoints="1"/>
            </p:cNvSpPr>
            <p:nvPr/>
          </p:nvSpPr>
          <p:spPr bwMode="auto">
            <a:xfrm>
              <a:off x="3958861" y="2307476"/>
              <a:ext cx="611341" cy="592000"/>
            </a:xfrm>
            <a:custGeom>
              <a:avLst/>
              <a:gdLst>
                <a:gd name="T0" fmla="*/ 3334 w 6669"/>
                <a:gd name="T1" fmla="*/ 6669 h 6669"/>
                <a:gd name="T2" fmla="*/ 0 w 6669"/>
                <a:gd name="T3" fmla="*/ 3335 h 6669"/>
                <a:gd name="T4" fmla="*/ 3334 w 6669"/>
                <a:gd name="T5" fmla="*/ 0 h 6669"/>
                <a:gd name="T6" fmla="*/ 6669 w 6669"/>
                <a:gd name="T7" fmla="*/ 3335 h 6669"/>
                <a:gd name="T8" fmla="*/ 3334 w 6669"/>
                <a:gd name="T9" fmla="*/ 6669 h 6669"/>
                <a:gd name="T10" fmla="*/ 3334 w 6669"/>
                <a:gd name="T11" fmla="*/ 460 h 6669"/>
                <a:gd name="T12" fmla="*/ 459 w 6669"/>
                <a:gd name="T13" fmla="*/ 3335 h 6669"/>
                <a:gd name="T14" fmla="*/ 3334 w 6669"/>
                <a:gd name="T15" fmla="*/ 6209 h 6669"/>
                <a:gd name="T16" fmla="*/ 6209 w 6669"/>
                <a:gd name="T17" fmla="*/ 3335 h 6669"/>
                <a:gd name="T18" fmla="*/ 3334 w 6669"/>
                <a:gd name="T19" fmla="*/ 460 h 6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69" h="6669">
                  <a:moveTo>
                    <a:pt x="3334" y="6669"/>
                  </a:moveTo>
                  <a:cubicBezTo>
                    <a:pt x="1495" y="6669"/>
                    <a:pt x="0" y="5173"/>
                    <a:pt x="0" y="3335"/>
                  </a:cubicBezTo>
                  <a:cubicBezTo>
                    <a:pt x="0" y="1496"/>
                    <a:pt x="1495" y="0"/>
                    <a:pt x="3334" y="0"/>
                  </a:cubicBezTo>
                  <a:cubicBezTo>
                    <a:pt x="5173" y="0"/>
                    <a:pt x="6669" y="1496"/>
                    <a:pt x="6669" y="3335"/>
                  </a:cubicBezTo>
                  <a:cubicBezTo>
                    <a:pt x="6669" y="5173"/>
                    <a:pt x="5173" y="6669"/>
                    <a:pt x="3334" y="6669"/>
                  </a:cubicBezTo>
                  <a:close/>
                  <a:moveTo>
                    <a:pt x="3334" y="460"/>
                  </a:moveTo>
                  <a:cubicBezTo>
                    <a:pt x="1749" y="460"/>
                    <a:pt x="459" y="1749"/>
                    <a:pt x="459" y="3335"/>
                  </a:cubicBezTo>
                  <a:cubicBezTo>
                    <a:pt x="459" y="4920"/>
                    <a:pt x="1749" y="6209"/>
                    <a:pt x="3334" y="6209"/>
                  </a:cubicBezTo>
                  <a:cubicBezTo>
                    <a:pt x="4919" y="6209"/>
                    <a:pt x="6209" y="4920"/>
                    <a:pt x="6209" y="3335"/>
                  </a:cubicBezTo>
                  <a:cubicBezTo>
                    <a:pt x="6209" y="1749"/>
                    <a:pt x="4919" y="460"/>
                    <a:pt x="3334" y="4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1" i="0" u="none" strike="noStrike" kern="1200" cap="none" spc="0" normalizeH="0" baseline="0" noProof="0">
                <a:ln>
                  <a:noFill/>
                </a:ln>
                <a:solidFill>
                  <a:srgbClr val="000000"/>
                </a:solidFill>
                <a:effectLst/>
                <a:uLnTx/>
                <a:uFillTx/>
                <a:latin typeface="Bree-SH-Text" pitchFamily="2" charset="77"/>
                <a:ea typeface="+mn-ea"/>
                <a:cs typeface="+mn-cs"/>
              </a:endParaRPr>
            </a:p>
          </p:txBody>
        </p:sp>
        <p:sp>
          <p:nvSpPr>
            <p:cNvPr id="27" name="Freeform 65">
              <a:extLst>
                <a:ext uri="{FF2B5EF4-FFF2-40B4-BE49-F238E27FC236}">
                  <a16:creationId xmlns:a16="http://schemas.microsoft.com/office/drawing/2014/main" id="{8C2404B3-E3CA-4FE6-800F-73DE7A3CBBD4}"/>
                </a:ext>
              </a:extLst>
            </p:cNvPr>
            <p:cNvSpPr>
              <a:spLocks/>
            </p:cNvSpPr>
            <p:nvPr/>
          </p:nvSpPr>
          <p:spPr bwMode="auto">
            <a:xfrm>
              <a:off x="4142442" y="2496476"/>
              <a:ext cx="243920" cy="214000"/>
            </a:xfrm>
            <a:custGeom>
              <a:avLst/>
              <a:gdLst>
                <a:gd name="T0" fmla="*/ 475 w 950"/>
                <a:gd name="T1" fmla="*/ 0 h 856"/>
                <a:gd name="T2" fmla="*/ 333 w 950"/>
                <a:gd name="T3" fmla="*/ 288 h 856"/>
                <a:gd name="T4" fmla="*/ 0 w 950"/>
                <a:gd name="T5" fmla="*/ 327 h 856"/>
                <a:gd name="T6" fmla="*/ 245 w 950"/>
                <a:gd name="T7" fmla="*/ 544 h 856"/>
                <a:gd name="T8" fmla="*/ 182 w 950"/>
                <a:gd name="T9" fmla="*/ 856 h 856"/>
                <a:gd name="T10" fmla="*/ 475 w 950"/>
                <a:gd name="T11" fmla="*/ 703 h 856"/>
                <a:gd name="T12" fmla="*/ 769 w 950"/>
                <a:gd name="T13" fmla="*/ 856 h 856"/>
                <a:gd name="T14" fmla="*/ 705 w 950"/>
                <a:gd name="T15" fmla="*/ 544 h 856"/>
                <a:gd name="T16" fmla="*/ 950 w 950"/>
                <a:gd name="T17" fmla="*/ 327 h 856"/>
                <a:gd name="T18" fmla="*/ 618 w 950"/>
                <a:gd name="T19" fmla="*/ 288 h 856"/>
                <a:gd name="T20" fmla="*/ 475 w 950"/>
                <a:gd name="T21"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0" h="856">
                  <a:moveTo>
                    <a:pt x="475" y="0"/>
                  </a:moveTo>
                  <a:lnTo>
                    <a:pt x="333" y="288"/>
                  </a:lnTo>
                  <a:lnTo>
                    <a:pt x="0" y="327"/>
                  </a:lnTo>
                  <a:lnTo>
                    <a:pt x="245" y="544"/>
                  </a:lnTo>
                  <a:lnTo>
                    <a:pt x="182" y="856"/>
                  </a:lnTo>
                  <a:lnTo>
                    <a:pt x="475" y="703"/>
                  </a:lnTo>
                  <a:lnTo>
                    <a:pt x="769" y="856"/>
                  </a:lnTo>
                  <a:lnTo>
                    <a:pt x="705" y="544"/>
                  </a:lnTo>
                  <a:lnTo>
                    <a:pt x="950" y="327"/>
                  </a:lnTo>
                  <a:lnTo>
                    <a:pt x="618" y="288"/>
                  </a:lnTo>
                  <a:lnTo>
                    <a:pt x="4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1" i="0" u="none" strike="noStrike" kern="1200" cap="none" spc="0" normalizeH="0" baseline="0" noProof="0">
                <a:ln>
                  <a:noFill/>
                </a:ln>
                <a:solidFill>
                  <a:srgbClr val="000000"/>
                </a:solidFill>
                <a:effectLst/>
                <a:uLnTx/>
                <a:uFillTx/>
                <a:latin typeface="Bree-SH-Text" pitchFamily="2" charset="77"/>
                <a:ea typeface="+mn-ea"/>
                <a:cs typeface="+mn-cs"/>
              </a:endParaRPr>
            </a:p>
          </p:txBody>
        </p:sp>
        <p:sp>
          <p:nvSpPr>
            <p:cNvPr id="28" name="Oval 67">
              <a:extLst>
                <a:ext uri="{FF2B5EF4-FFF2-40B4-BE49-F238E27FC236}">
                  <a16:creationId xmlns:a16="http://schemas.microsoft.com/office/drawing/2014/main" id="{964AE357-DC43-40AC-80A5-27C48C8CD1D3}"/>
                </a:ext>
              </a:extLst>
            </p:cNvPr>
            <p:cNvSpPr>
              <a:spLocks noChangeArrowheads="1"/>
            </p:cNvSpPr>
            <p:nvPr/>
          </p:nvSpPr>
          <p:spPr bwMode="auto">
            <a:xfrm>
              <a:off x="4365565" y="2626726"/>
              <a:ext cx="349448" cy="3385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1" i="0" u="none" strike="noStrike" kern="1200" cap="none" spc="0" normalizeH="0" baseline="0" noProof="0">
                <a:ln>
                  <a:noFill/>
                </a:ln>
                <a:solidFill>
                  <a:srgbClr val="000000"/>
                </a:solidFill>
                <a:effectLst/>
                <a:uLnTx/>
                <a:uFillTx/>
                <a:latin typeface="Bree-SH-Text" pitchFamily="2" charset="77"/>
                <a:ea typeface="+mn-ea"/>
                <a:cs typeface="+mn-cs"/>
              </a:endParaRPr>
            </a:p>
          </p:txBody>
        </p:sp>
        <p:sp>
          <p:nvSpPr>
            <p:cNvPr id="29" name="Oval 68">
              <a:extLst>
                <a:ext uri="{FF2B5EF4-FFF2-40B4-BE49-F238E27FC236}">
                  <a16:creationId xmlns:a16="http://schemas.microsoft.com/office/drawing/2014/main" id="{597252F2-DD7D-402B-AA90-7FCDFEC28802}"/>
                </a:ext>
              </a:extLst>
            </p:cNvPr>
            <p:cNvSpPr>
              <a:spLocks noChangeArrowheads="1"/>
            </p:cNvSpPr>
            <p:nvPr/>
          </p:nvSpPr>
          <p:spPr bwMode="auto">
            <a:xfrm>
              <a:off x="3818927" y="2626726"/>
              <a:ext cx="349448" cy="3385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1" i="0" u="none" strike="noStrike" kern="1200" cap="none" spc="0" normalizeH="0" baseline="0" noProof="0">
                <a:ln>
                  <a:noFill/>
                </a:ln>
                <a:solidFill>
                  <a:srgbClr val="000000"/>
                </a:solidFill>
                <a:effectLst/>
                <a:uLnTx/>
                <a:uFillTx/>
                <a:latin typeface="Bree-SH-Text" pitchFamily="2" charset="77"/>
                <a:ea typeface="+mn-ea"/>
                <a:cs typeface="+mn-cs"/>
              </a:endParaRPr>
            </a:p>
          </p:txBody>
        </p:sp>
        <p:sp>
          <p:nvSpPr>
            <p:cNvPr id="30" name="Oval 69">
              <a:extLst>
                <a:ext uri="{FF2B5EF4-FFF2-40B4-BE49-F238E27FC236}">
                  <a16:creationId xmlns:a16="http://schemas.microsoft.com/office/drawing/2014/main" id="{44578E94-EFF1-429F-AACD-7C5F06011780}"/>
                </a:ext>
              </a:extLst>
            </p:cNvPr>
            <p:cNvSpPr>
              <a:spLocks noChangeArrowheads="1"/>
            </p:cNvSpPr>
            <p:nvPr/>
          </p:nvSpPr>
          <p:spPr bwMode="auto">
            <a:xfrm>
              <a:off x="4089807" y="2112476"/>
              <a:ext cx="349448" cy="3385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1" i="0" u="none" strike="noStrike" kern="1200" cap="none" spc="0" normalizeH="0" baseline="0" noProof="0">
                <a:ln>
                  <a:noFill/>
                </a:ln>
                <a:solidFill>
                  <a:srgbClr val="000000"/>
                </a:solidFill>
                <a:effectLst/>
                <a:uLnTx/>
                <a:uFillTx/>
                <a:latin typeface="Bree-SH-Text" pitchFamily="2" charset="77"/>
                <a:ea typeface="+mn-ea"/>
                <a:cs typeface="+mn-cs"/>
              </a:endParaRPr>
            </a:p>
          </p:txBody>
        </p:sp>
        <p:sp>
          <p:nvSpPr>
            <p:cNvPr id="31" name="Freeform 70">
              <a:extLst>
                <a:ext uri="{FF2B5EF4-FFF2-40B4-BE49-F238E27FC236}">
                  <a16:creationId xmlns:a16="http://schemas.microsoft.com/office/drawing/2014/main" id="{5E2E0324-D59D-4C84-8985-DEF3D75FA56B}"/>
                </a:ext>
              </a:extLst>
            </p:cNvPr>
            <p:cNvSpPr>
              <a:spLocks/>
            </p:cNvSpPr>
            <p:nvPr/>
          </p:nvSpPr>
          <p:spPr bwMode="auto">
            <a:xfrm>
              <a:off x="4163240" y="2280726"/>
              <a:ext cx="202325" cy="109000"/>
            </a:xfrm>
            <a:custGeom>
              <a:avLst/>
              <a:gdLst>
                <a:gd name="T0" fmla="*/ 368 w 2208"/>
                <a:gd name="T1" fmla="*/ 0 h 1228"/>
                <a:gd name="T2" fmla="*/ 0 w 2208"/>
                <a:gd name="T3" fmla="*/ 369 h 1228"/>
                <a:gd name="T4" fmla="*/ 0 w 2208"/>
                <a:gd name="T5" fmla="*/ 1228 h 1228"/>
                <a:gd name="T6" fmla="*/ 2208 w 2208"/>
                <a:gd name="T7" fmla="*/ 1228 h 1228"/>
                <a:gd name="T8" fmla="*/ 2208 w 2208"/>
                <a:gd name="T9" fmla="*/ 369 h 1228"/>
                <a:gd name="T10" fmla="*/ 1840 w 2208"/>
                <a:gd name="T11" fmla="*/ 0 h 1228"/>
                <a:gd name="T12" fmla="*/ 368 w 2208"/>
                <a:gd name="T13" fmla="*/ 0 h 1228"/>
              </a:gdLst>
              <a:ahLst/>
              <a:cxnLst>
                <a:cxn ang="0">
                  <a:pos x="T0" y="T1"/>
                </a:cxn>
                <a:cxn ang="0">
                  <a:pos x="T2" y="T3"/>
                </a:cxn>
                <a:cxn ang="0">
                  <a:pos x="T4" y="T5"/>
                </a:cxn>
                <a:cxn ang="0">
                  <a:pos x="T6" y="T7"/>
                </a:cxn>
                <a:cxn ang="0">
                  <a:pos x="T8" y="T9"/>
                </a:cxn>
                <a:cxn ang="0">
                  <a:pos x="T10" y="T11"/>
                </a:cxn>
                <a:cxn ang="0">
                  <a:pos x="T12" y="T13"/>
                </a:cxn>
              </a:cxnLst>
              <a:rect l="0" t="0" r="r" b="b"/>
              <a:pathLst>
                <a:path w="2208" h="1228">
                  <a:moveTo>
                    <a:pt x="368" y="0"/>
                  </a:moveTo>
                  <a:cubicBezTo>
                    <a:pt x="368" y="0"/>
                    <a:pt x="0" y="0"/>
                    <a:pt x="0" y="369"/>
                  </a:cubicBezTo>
                  <a:cubicBezTo>
                    <a:pt x="0" y="1228"/>
                    <a:pt x="0" y="1228"/>
                    <a:pt x="0" y="1228"/>
                  </a:cubicBezTo>
                  <a:cubicBezTo>
                    <a:pt x="2208" y="1228"/>
                    <a:pt x="2208" y="1228"/>
                    <a:pt x="2208" y="1228"/>
                  </a:cubicBezTo>
                  <a:cubicBezTo>
                    <a:pt x="2208" y="369"/>
                    <a:pt x="2208" y="369"/>
                    <a:pt x="2208" y="369"/>
                  </a:cubicBezTo>
                  <a:cubicBezTo>
                    <a:pt x="2208" y="369"/>
                    <a:pt x="2208" y="0"/>
                    <a:pt x="1840" y="0"/>
                  </a:cubicBezTo>
                  <a:lnTo>
                    <a:pt x="3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1" i="0" u="none" strike="noStrike" kern="1200" cap="none" spc="0" normalizeH="0" baseline="0" noProof="0">
                <a:ln>
                  <a:noFill/>
                </a:ln>
                <a:solidFill>
                  <a:srgbClr val="000000"/>
                </a:solidFill>
                <a:effectLst/>
                <a:uLnTx/>
                <a:uFillTx/>
                <a:latin typeface="Bree-SH-Text" pitchFamily="2" charset="77"/>
                <a:ea typeface="+mn-ea"/>
                <a:cs typeface="+mn-cs"/>
              </a:endParaRPr>
            </a:p>
          </p:txBody>
        </p:sp>
        <p:sp>
          <p:nvSpPr>
            <p:cNvPr id="32" name="Oval 71">
              <a:extLst>
                <a:ext uri="{FF2B5EF4-FFF2-40B4-BE49-F238E27FC236}">
                  <a16:creationId xmlns:a16="http://schemas.microsoft.com/office/drawing/2014/main" id="{15983A43-1FBF-4331-A091-60A581661A22}"/>
                </a:ext>
              </a:extLst>
            </p:cNvPr>
            <p:cNvSpPr>
              <a:spLocks noChangeArrowheads="1"/>
            </p:cNvSpPr>
            <p:nvPr/>
          </p:nvSpPr>
          <p:spPr bwMode="auto">
            <a:xfrm>
              <a:off x="4214078" y="2167726"/>
              <a:ext cx="100649" cy="975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1" i="0" u="none" strike="noStrike" kern="1200" cap="none" spc="0" normalizeH="0" baseline="0" noProof="0">
                <a:ln>
                  <a:noFill/>
                </a:ln>
                <a:solidFill>
                  <a:srgbClr val="000000"/>
                </a:solidFill>
                <a:effectLst/>
                <a:uLnTx/>
                <a:uFillTx/>
                <a:latin typeface="Bree-SH-Text" pitchFamily="2" charset="77"/>
                <a:ea typeface="+mn-ea"/>
                <a:cs typeface="+mn-cs"/>
              </a:endParaRPr>
            </a:p>
          </p:txBody>
        </p:sp>
        <p:sp>
          <p:nvSpPr>
            <p:cNvPr id="33" name="Freeform 72">
              <a:extLst>
                <a:ext uri="{FF2B5EF4-FFF2-40B4-BE49-F238E27FC236}">
                  <a16:creationId xmlns:a16="http://schemas.microsoft.com/office/drawing/2014/main" id="{FEC4426D-AE27-4F2D-A593-10E0A43651D1}"/>
                </a:ext>
              </a:extLst>
            </p:cNvPr>
            <p:cNvSpPr>
              <a:spLocks/>
            </p:cNvSpPr>
            <p:nvPr/>
          </p:nvSpPr>
          <p:spPr bwMode="auto">
            <a:xfrm>
              <a:off x="4220754" y="2272976"/>
              <a:ext cx="79595" cy="42250"/>
            </a:xfrm>
            <a:custGeom>
              <a:avLst/>
              <a:gdLst>
                <a:gd name="T0" fmla="*/ 434 w 869"/>
                <a:gd name="T1" fmla="*/ 475 h 475"/>
                <a:gd name="T2" fmla="*/ 434 w 869"/>
                <a:gd name="T3" fmla="*/ 475 h 475"/>
                <a:gd name="T4" fmla="*/ 125 w 869"/>
                <a:gd name="T5" fmla="*/ 136 h 475"/>
                <a:gd name="T6" fmla="*/ 184 w 869"/>
                <a:gd name="T7" fmla="*/ 0 h 475"/>
                <a:gd name="T8" fmla="*/ 869 w 869"/>
                <a:gd name="T9" fmla="*/ 0 h 475"/>
                <a:gd name="T10" fmla="*/ 434 w 869"/>
                <a:gd name="T11" fmla="*/ 475 h 475"/>
              </a:gdLst>
              <a:ahLst/>
              <a:cxnLst>
                <a:cxn ang="0">
                  <a:pos x="T0" y="T1"/>
                </a:cxn>
                <a:cxn ang="0">
                  <a:pos x="T2" y="T3"/>
                </a:cxn>
                <a:cxn ang="0">
                  <a:pos x="T4" y="T5"/>
                </a:cxn>
                <a:cxn ang="0">
                  <a:pos x="T6" y="T7"/>
                </a:cxn>
                <a:cxn ang="0">
                  <a:pos x="T8" y="T9"/>
                </a:cxn>
                <a:cxn ang="0">
                  <a:pos x="T10" y="T11"/>
                </a:cxn>
              </a:cxnLst>
              <a:rect l="0" t="0" r="r" b="b"/>
              <a:pathLst>
                <a:path w="869" h="475">
                  <a:moveTo>
                    <a:pt x="434" y="475"/>
                  </a:moveTo>
                  <a:cubicBezTo>
                    <a:pt x="434" y="475"/>
                    <a:pt x="434" y="475"/>
                    <a:pt x="434" y="475"/>
                  </a:cubicBezTo>
                  <a:cubicBezTo>
                    <a:pt x="125" y="136"/>
                    <a:pt x="125" y="136"/>
                    <a:pt x="125" y="136"/>
                  </a:cubicBezTo>
                  <a:cubicBezTo>
                    <a:pt x="125" y="136"/>
                    <a:pt x="0" y="0"/>
                    <a:pt x="184" y="0"/>
                  </a:cubicBezTo>
                  <a:cubicBezTo>
                    <a:pt x="869" y="0"/>
                    <a:pt x="869" y="0"/>
                    <a:pt x="869" y="0"/>
                  </a:cubicBezTo>
                  <a:lnTo>
                    <a:pt x="434" y="4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1" i="0" u="none" strike="noStrike" kern="1200" cap="none" spc="0" normalizeH="0" baseline="0" noProof="0">
                <a:ln>
                  <a:noFill/>
                </a:ln>
                <a:solidFill>
                  <a:srgbClr val="000000"/>
                </a:solidFill>
                <a:effectLst/>
                <a:uLnTx/>
                <a:uFillTx/>
                <a:latin typeface="Bree-SH-Text" pitchFamily="2" charset="77"/>
                <a:ea typeface="+mn-ea"/>
                <a:cs typeface="+mn-cs"/>
              </a:endParaRPr>
            </a:p>
          </p:txBody>
        </p:sp>
        <p:sp>
          <p:nvSpPr>
            <p:cNvPr id="34" name="Freeform 73">
              <a:extLst>
                <a:ext uri="{FF2B5EF4-FFF2-40B4-BE49-F238E27FC236}">
                  <a16:creationId xmlns:a16="http://schemas.microsoft.com/office/drawing/2014/main" id="{3C258E37-5DEB-4BBE-B3AB-FB32670E39B3}"/>
                </a:ext>
              </a:extLst>
            </p:cNvPr>
            <p:cNvSpPr>
              <a:spLocks/>
            </p:cNvSpPr>
            <p:nvPr/>
          </p:nvSpPr>
          <p:spPr bwMode="auto">
            <a:xfrm>
              <a:off x="3904428" y="2774476"/>
              <a:ext cx="202325" cy="109000"/>
            </a:xfrm>
            <a:custGeom>
              <a:avLst/>
              <a:gdLst>
                <a:gd name="T0" fmla="*/ 369 w 2209"/>
                <a:gd name="T1" fmla="*/ 0 h 1228"/>
                <a:gd name="T2" fmla="*/ 0 w 2209"/>
                <a:gd name="T3" fmla="*/ 369 h 1228"/>
                <a:gd name="T4" fmla="*/ 0 w 2209"/>
                <a:gd name="T5" fmla="*/ 1228 h 1228"/>
                <a:gd name="T6" fmla="*/ 2209 w 2209"/>
                <a:gd name="T7" fmla="*/ 1228 h 1228"/>
                <a:gd name="T8" fmla="*/ 2209 w 2209"/>
                <a:gd name="T9" fmla="*/ 369 h 1228"/>
                <a:gd name="T10" fmla="*/ 1840 w 2209"/>
                <a:gd name="T11" fmla="*/ 0 h 1228"/>
                <a:gd name="T12" fmla="*/ 369 w 2209"/>
                <a:gd name="T13" fmla="*/ 0 h 1228"/>
              </a:gdLst>
              <a:ahLst/>
              <a:cxnLst>
                <a:cxn ang="0">
                  <a:pos x="T0" y="T1"/>
                </a:cxn>
                <a:cxn ang="0">
                  <a:pos x="T2" y="T3"/>
                </a:cxn>
                <a:cxn ang="0">
                  <a:pos x="T4" y="T5"/>
                </a:cxn>
                <a:cxn ang="0">
                  <a:pos x="T6" y="T7"/>
                </a:cxn>
                <a:cxn ang="0">
                  <a:pos x="T8" y="T9"/>
                </a:cxn>
                <a:cxn ang="0">
                  <a:pos x="T10" y="T11"/>
                </a:cxn>
                <a:cxn ang="0">
                  <a:pos x="T12" y="T13"/>
                </a:cxn>
              </a:cxnLst>
              <a:rect l="0" t="0" r="r" b="b"/>
              <a:pathLst>
                <a:path w="2209" h="1228">
                  <a:moveTo>
                    <a:pt x="369" y="0"/>
                  </a:moveTo>
                  <a:cubicBezTo>
                    <a:pt x="369" y="0"/>
                    <a:pt x="0" y="0"/>
                    <a:pt x="0" y="369"/>
                  </a:cubicBezTo>
                  <a:cubicBezTo>
                    <a:pt x="0" y="1228"/>
                    <a:pt x="0" y="1228"/>
                    <a:pt x="0" y="1228"/>
                  </a:cubicBezTo>
                  <a:cubicBezTo>
                    <a:pt x="2209" y="1228"/>
                    <a:pt x="2209" y="1228"/>
                    <a:pt x="2209" y="1228"/>
                  </a:cubicBezTo>
                  <a:cubicBezTo>
                    <a:pt x="2209" y="369"/>
                    <a:pt x="2209" y="369"/>
                    <a:pt x="2209" y="369"/>
                  </a:cubicBezTo>
                  <a:cubicBezTo>
                    <a:pt x="2209" y="369"/>
                    <a:pt x="2209" y="0"/>
                    <a:pt x="1840" y="0"/>
                  </a:cubicBezTo>
                  <a:lnTo>
                    <a:pt x="3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1" i="0" u="none" strike="noStrike" kern="1200" cap="none" spc="0" normalizeH="0" baseline="0" noProof="0">
                <a:ln>
                  <a:noFill/>
                </a:ln>
                <a:solidFill>
                  <a:srgbClr val="000000"/>
                </a:solidFill>
                <a:effectLst/>
                <a:uLnTx/>
                <a:uFillTx/>
                <a:latin typeface="Bree-SH-Text" pitchFamily="2" charset="77"/>
                <a:ea typeface="+mn-ea"/>
                <a:cs typeface="+mn-cs"/>
              </a:endParaRPr>
            </a:p>
          </p:txBody>
        </p:sp>
        <p:sp>
          <p:nvSpPr>
            <p:cNvPr id="35" name="Oval 74">
              <a:extLst>
                <a:ext uri="{FF2B5EF4-FFF2-40B4-BE49-F238E27FC236}">
                  <a16:creationId xmlns:a16="http://schemas.microsoft.com/office/drawing/2014/main" id="{1DC90C55-0EE3-4166-BF92-F3943AF5CB66}"/>
                </a:ext>
              </a:extLst>
            </p:cNvPr>
            <p:cNvSpPr>
              <a:spLocks noChangeArrowheads="1"/>
            </p:cNvSpPr>
            <p:nvPr/>
          </p:nvSpPr>
          <p:spPr bwMode="auto">
            <a:xfrm>
              <a:off x="3955266" y="2661226"/>
              <a:ext cx="100649" cy="975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1" i="0" u="none" strike="noStrike" kern="1200" cap="none" spc="0" normalizeH="0" baseline="0" noProof="0">
                <a:ln>
                  <a:noFill/>
                </a:ln>
                <a:solidFill>
                  <a:srgbClr val="000000"/>
                </a:solidFill>
                <a:effectLst/>
                <a:uLnTx/>
                <a:uFillTx/>
                <a:latin typeface="Bree-SH-Text" pitchFamily="2" charset="77"/>
                <a:ea typeface="+mn-ea"/>
                <a:cs typeface="+mn-cs"/>
              </a:endParaRPr>
            </a:p>
          </p:txBody>
        </p:sp>
        <p:sp>
          <p:nvSpPr>
            <p:cNvPr id="36" name="Freeform 75">
              <a:extLst>
                <a:ext uri="{FF2B5EF4-FFF2-40B4-BE49-F238E27FC236}">
                  <a16:creationId xmlns:a16="http://schemas.microsoft.com/office/drawing/2014/main" id="{E0EE9A4C-06AF-4018-B88B-6AECC8F6A85E}"/>
                </a:ext>
              </a:extLst>
            </p:cNvPr>
            <p:cNvSpPr>
              <a:spLocks/>
            </p:cNvSpPr>
            <p:nvPr/>
          </p:nvSpPr>
          <p:spPr bwMode="auto">
            <a:xfrm>
              <a:off x="3961942" y="2766726"/>
              <a:ext cx="79595" cy="42250"/>
            </a:xfrm>
            <a:custGeom>
              <a:avLst/>
              <a:gdLst>
                <a:gd name="T0" fmla="*/ 434 w 868"/>
                <a:gd name="T1" fmla="*/ 475 h 475"/>
                <a:gd name="T2" fmla="*/ 434 w 868"/>
                <a:gd name="T3" fmla="*/ 475 h 475"/>
                <a:gd name="T4" fmla="*/ 124 w 868"/>
                <a:gd name="T5" fmla="*/ 136 h 475"/>
                <a:gd name="T6" fmla="*/ 184 w 868"/>
                <a:gd name="T7" fmla="*/ 0 h 475"/>
                <a:gd name="T8" fmla="*/ 868 w 868"/>
                <a:gd name="T9" fmla="*/ 0 h 475"/>
                <a:gd name="T10" fmla="*/ 434 w 868"/>
                <a:gd name="T11" fmla="*/ 475 h 475"/>
              </a:gdLst>
              <a:ahLst/>
              <a:cxnLst>
                <a:cxn ang="0">
                  <a:pos x="T0" y="T1"/>
                </a:cxn>
                <a:cxn ang="0">
                  <a:pos x="T2" y="T3"/>
                </a:cxn>
                <a:cxn ang="0">
                  <a:pos x="T4" y="T5"/>
                </a:cxn>
                <a:cxn ang="0">
                  <a:pos x="T6" y="T7"/>
                </a:cxn>
                <a:cxn ang="0">
                  <a:pos x="T8" y="T9"/>
                </a:cxn>
                <a:cxn ang="0">
                  <a:pos x="T10" y="T11"/>
                </a:cxn>
              </a:cxnLst>
              <a:rect l="0" t="0" r="r" b="b"/>
              <a:pathLst>
                <a:path w="868" h="475">
                  <a:moveTo>
                    <a:pt x="434" y="475"/>
                  </a:moveTo>
                  <a:cubicBezTo>
                    <a:pt x="434" y="475"/>
                    <a:pt x="434" y="475"/>
                    <a:pt x="434" y="475"/>
                  </a:cubicBezTo>
                  <a:cubicBezTo>
                    <a:pt x="124" y="136"/>
                    <a:pt x="124" y="136"/>
                    <a:pt x="124" y="136"/>
                  </a:cubicBezTo>
                  <a:cubicBezTo>
                    <a:pt x="124" y="136"/>
                    <a:pt x="0" y="0"/>
                    <a:pt x="184" y="0"/>
                  </a:cubicBezTo>
                  <a:cubicBezTo>
                    <a:pt x="868" y="0"/>
                    <a:pt x="868" y="0"/>
                    <a:pt x="868" y="0"/>
                  </a:cubicBezTo>
                  <a:lnTo>
                    <a:pt x="434" y="4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1" i="0" u="none" strike="noStrike" kern="1200" cap="none" spc="0" normalizeH="0" baseline="0" noProof="0">
                <a:ln>
                  <a:noFill/>
                </a:ln>
                <a:solidFill>
                  <a:srgbClr val="000000"/>
                </a:solidFill>
                <a:effectLst/>
                <a:uLnTx/>
                <a:uFillTx/>
                <a:latin typeface="Bree-SH-Text" pitchFamily="2" charset="77"/>
                <a:ea typeface="+mn-ea"/>
                <a:cs typeface="+mn-cs"/>
              </a:endParaRPr>
            </a:p>
          </p:txBody>
        </p:sp>
        <p:sp>
          <p:nvSpPr>
            <p:cNvPr id="37" name="Freeform 76">
              <a:extLst>
                <a:ext uri="{FF2B5EF4-FFF2-40B4-BE49-F238E27FC236}">
                  <a16:creationId xmlns:a16="http://schemas.microsoft.com/office/drawing/2014/main" id="{E377D85A-B9AD-4E3B-AF02-651425767E1E}"/>
                </a:ext>
              </a:extLst>
            </p:cNvPr>
            <p:cNvSpPr>
              <a:spLocks/>
            </p:cNvSpPr>
            <p:nvPr/>
          </p:nvSpPr>
          <p:spPr bwMode="auto">
            <a:xfrm>
              <a:off x="4422052" y="2774476"/>
              <a:ext cx="202325" cy="109000"/>
            </a:xfrm>
            <a:custGeom>
              <a:avLst/>
              <a:gdLst>
                <a:gd name="T0" fmla="*/ 369 w 2209"/>
                <a:gd name="T1" fmla="*/ 0 h 1228"/>
                <a:gd name="T2" fmla="*/ 0 w 2209"/>
                <a:gd name="T3" fmla="*/ 369 h 1228"/>
                <a:gd name="T4" fmla="*/ 0 w 2209"/>
                <a:gd name="T5" fmla="*/ 1228 h 1228"/>
                <a:gd name="T6" fmla="*/ 2209 w 2209"/>
                <a:gd name="T7" fmla="*/ 1228 h 1228"/>
                <a:gd name="T8" fmla="*/ 2209 w 2209"/>
                <a:gd name="T9" fmla="*/ 369 h 1228"/>
                <a:gd name="T10" fmla="*/ 1840 w 2209"/>
                <a:gd name="T11" fmla="*/ 0 h 1228"/>
                <a:gd name="T12" fmla="*/ 369 w 2209"/>
                <a:gd name="T13" fmla="*/ 0 h 1228"/>
              </a:gdLst>
              <a:ahLst/>
              <a:cxnLst>
                <a:cxn ang="0">
                  <a:pos x="T0" y="T1"/>
                </a:cxn>
                <a:cxn ang="0">
                  <a:pos x="T2" y="T3"/>
                </a:cxn>
                <a:cxn ang="0">
                  <a:pos x="T4" y="T5"/>
                </a:cxn>
                <a:cxn ang="0">
                  <a:pos x="T6" y="T7"/>
                </a:cxn>
                <a:cxn ang="0">
                  <a:pos x="T8" y="T9"/>
                </a:cxn>
                <a:cxn ang="0">
                  <a:pos x="T10" y="T11"/>
                </a:cxn>
                <a:cxn ang="0">
                  <a:pos x="T12" y="T13"/>
                </a:cxn>
              </a:cxnLst>
              <a:rect l="0" t="0" r="r" b="b"/>
              <a:pathLst>
                <a:path w="2209" h="1228">
                  <a:moveTo>
                    <a:pt x="369" y="0"/>
                  </a:moveTo>
                  <a:cubicBezTo>
                    <a:pt x="369" y="0"/>
                    <a:pt x="0" y="0"/>
                    <a:pt x="0" y="369"/>
                  </a:cubicBezTo>
                  <a:cubicBezTo>
                    <a:pt x="0" y="1228"/>
                    <a:pt x="0" y="1228"/>
                    <a:pt x="0" y="1228"/>
                  </a:cubicBezTo>
                  <a:cubicBezTo>
                    <a:pt x="2209" y="1228"/>
                    <a:pt x="2209" y="1228"/>
                    <a:pt x="2209" y="1228"/>
                  </a:cubicBezTo>
                  <a:cubicBezTo>
                    <a:pt x="2209" y="369"/>
                    <a:pt x="2209" y="369"/>
                    <a:pt x="2209" y="369"/>
                  </a:cubicBezTo>
                  <a:cubicBezTo>
                    <a:pt x="2209" y="369"/>
                    <a:pt x="2209" y="0"/>
                    <a:pt x="1840" y="0"/>
                  </a:cubicBezTo>
                  <a:lnTo>
                    <a:pt x="36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1" i="0" u="none" strike="noStrike" kern="1200" cap="none" spc="0" normalizeH="0" baseline="0" noProof="0">
                <a:ln>
                  <a:noFill/>
                </a:ln>
                <a:solidFill>
                  <a:srgbClr val="000000"/>
                </a:solidFill>
                <a:effectLst/>
                <a:uLnTx/>
                <a:uFillTx/>
                <a:latin typeface="Bree-SH-Text" pitchFamily="2" charset="77"/>
                <a:ea typeface="+mn-ea"/>
                <a:cs typeface="+mn-cs"/>
              </a:endParaRPr>
            </a:p>
          </p:txBody>
        </p:sp>
        <p:sp>
          <p:nvSpPr>
            <p:cNvPr id="38" name="Oval 77">
              <a:extLst>
                <a:ext uri="{FF2B5EF4-FFF2-40B4-BE49-F238E27FC236}">
                  <a16:creationId xmlns:a16="http://schemas.microsoft.com/office/drawing/2014/main" id="{5BCCF9BD-D5CA-4E1A-8583-1F15A499A60F}"/>
                </a:ext>
              </a:extLst>
            </p:cNvPr>
            <p:cNvSpPr>
              <a:spLocks noChangeArrowheads="1"/>
            </p:cNvSpPr>
            <p:nvPr/>
          </p:nvSpPr>
          <p:spPr bwMode="auto">
            <a:xfrm>
              <a:off x="4472890" y="2661226"/>
              <a:ext cx="100649" cy="975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1" i="0" u="none" strike="noStrike" kern="1200" cap="none" spc="0" normalizeH="0" baseline="0" noProof="0">
                <a:ln>
                  <a:noFill/>
                </a:ln>
                <a:solidFill>
                  <a:srgbClr val="000000"/>
                </a:solidFill>
                <a:effectLst/>
                <a:uLnTx/>
                <a:uFillTx/>
                <a:latin typeface="Bree-SH-Text" pitchFamily="2" charset="77"/>
                <a:ea typeface="+mn-ea"/>
                <a:cs typeface="+mn-cs"/>
              </a:endParaRPr>
            </a:p>
          </p:txBody>
        </p:sp>
        <p:sp>
          <p:nvSpPr>
            <p:cNvPr id="39" name="Freeform 78">
              <a:extLst>
                <a:ext uri="{FF2B5EF4-FFF2-40B4-BE49-F238E27FC236}">
                  <a16:creationId xmlns:a16="http://schemas.microsoft.com/office/drawing/2014/main" id="{CEC74BB3-C333-4BAD-83A3-C3BBE5075D68}"/>
                </a:ext>
              </a:extLst>
            </p:cNvPr>
            <p:cNvSpPr>
              <a:spLocks/>
            </p:cNvSpPr>
            <p:nvPr/>
          </p:nvSpPr>
          <p:spPr bwMode="auto">
            <a:xfrm>
              <a:off x="4479566" y="2766726"/>
              <a:ext cx="79595" cy="42250"/>
            </a:xfrm>
            <a:custGeom>
              <a:avLst/>
              <a:gdLst>
                <a:gd name="T0" fmla="*/ 434 w 868"/>
                <a:gd name="T1" fmla="*/ 475 h 475"/>
                <a:gd name="T2" fmla="*/ 434 w 868"/>
                <a:gd name="T3" fmla="*/ 475 h 475"/>
                <a:gd name="T4" fmla="*/ 124 w 868"/>
                <a:gd name="T5" fmla="*/ 136 h 475"/>
                <a:gd name="T6" fmla="*/ 184 w 868"/>
                <a:gd name="T7" fmla="*/ 0 h 475"/>
                <a:gd name="T8" fmla="*/ 868 w 868"/>
                <a:gd name="T9" fmla="*/ 0 h 475"/>
                <a:gd name="T10" fmla="*/ 434 w 868"/>
                <a:gd name="T11" fmla="*/ 475 h 475"/>
              </a:gdLst>
              <a:ahLst/>
              <a:cxnLst>
                <a:cxn ang="0">
                  <a:pos x="T0" y="T1"/>
                </a:cxn>
                <a:cxn ang="0">
                  <a:pos x="T2" y="T3"/>
                </a:cxn>
                <a:cxn ang="0">
                  <a:pos x="T4" y="T5"/>
                </a:cxn>
                <a:cxn ang="0">
                  <a:pos x="T6" y="T7"/>
                </a:cxn>
                <a:cxn ang="0">
                  <a:pos x="T8" y="T9"/>
                </a:cxn>
                <a:cxn ang="0">
                  <a:pos x="T10" y="T11"/>
                </a:cxn>
              </a:cxnLst>
              <a:rect l="0" t="0" r="r" b="b"/>
              <a:pathLst>
                <a:path w="868" h="475">
                  <a:moveTo>
                    <a:pt x="434" y="475"/>
                  </a:moveTo>
                  <a:cubicBezTo>
                    <a:pt x="434" y="475"/>
                    <a:pt x="434" y="475"/>
                    <a:pt x="434" y="475"/>
                  </a:cubicBezTo>
                  <a:cubicBezTo>
                    <a:pt x="124" y="136"/>
                    <a:pt x="124" y="136"/>
                    <a:pt x="124" y="136"/>
                  </a:cubicBezTo>
                  <a:cubicBezTo>
                    <a:pt x="124" y="136"/>
                    <a:pt x="0" y="0"/>
                    <a:pt x="184" y="0"/>
                  </a:cubicBezTo>
                  <a:cubicBezTo>
                    <a:pt x="868" y="0"/>
                    <a:pt x="868" y="0"/>
                    <a:pt x="868" y="0"/>
                  </a:cubicBezTo>
                  <a:lnTo>
                    <a:pt x="434" y="47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1" i="0" u="none" strike="noStrike" kern="1200" cap="none" spc="0" normalizeH="0" baseline="0" noProof="0">
                <a:ln>
                  <a:noFill/>
                </a:ln>
                <a:solidFill>
                  <a:srgbClr val="000000"/>
                </a:solidFill>
                <a:effectLst/>
                <a:uLnTx/>
                <a:uFillTx/>
                <a:latin typeface="Bree-SH-Text" pitchFamily="2" charset="77"/>
                <a:ea typeface="+mn-ea"/>
                <a:cs typeface="+mn-cs"/>
              </a:endParaRPr>
            </a:p>
          </p:txBody>
        </p:sp>
      </p:grpSp>
      <p:grpSp>
        <p:nvGrpSpPr>
          <p:cNvPr id="40" name="Gruppieren 39">
            <a:extLst>
              <a:ext uri="{FF2B5EF4-FFF2-40B4-BE49-F238E27FC236}">
                <a16:creationId xmlns:a16="http://schemas.microsoft.com/office/drawing/2014/main" id="{498B3196-96F5-48D0-9832-DFAD3D0B6659}"/>
              </a:ext>
            </a:extLst>
          </p:cNvPr>
          <p:cNvGrpSpPr/>
          <p:nvPr/>
        </p:nvGrpSpPr>
        <p:grpSpPr>
          <a:xfrm>
            <a:off x="5792404" y="1708928"/>
            <a:ext cx="2179882" cy="844299"/>
            <a:chOff x="5127187" y="4156422"/>
            <a:chExt cx="2769036" cy="1073666"/>
          </a:xfrm>
        </p:grpSpPr>
        <p:sp>
          <p:nvSpPr>
            <p:cNvPr id="41" name="Rechteck 40">
              <a:extLst>
                <a:ext uri="{FF2B5EF4-FFF2-40B4-BE49-F238E27FC236}">
                  <a16:creationId xmlns:a16="http://schemas.microsoft.com/office/drawing/2014/main" id="{59FD4F9D-A953-4672-B951-C9357EAB8EE3}"/>
                </a:ext>
              </a:extLst>
            </p:cNvPr>
            <p:cNvSpPr/>
            <p:nvPr/>
          </p:nvSpPr>
          <p:spPr bwMode="gray">
            <a:xfrm>
              <a:off x="5127187" y="4156422"/>
              <a:ext cx="2769036" cy="10736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869" tIns="71869" rIns="71869" bIns="71869" numCol="1" spcCol="0" rtlCol="0" fromWordArt="0" anchor="ctr" anchorCtr="0" forceAA="0" compatLnSpc="1">
              <a:prstTxWarp prst="textNoShape">
                <a:avLst/>
              </a:prstTxWarp>
              <a:noAutofit/>
            </a:bodyPr>
            <a:lstStyle/>
            <a:p>
              <a:pPr marL="0" marR="0" lvl="0" indent="0" algn="ctr" defTabSz="912754"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a:ln>
                  <a:noFill/>
                </a:ln>
                <a:solidFill>
                  <a:srgbClr val="009999">
                    <a:lumMod val="50000"/>
                  </a:srgbClr>
                </a:solidFill>
                <a:effectLst/>
                <a:uLnTx/>
                <a:uFillTx/>
                <a:latin typeface="Calibri" panose="020F0502020204030204" pitchFamily="34" charset="0"/>
                <a:cs typeface="Calibri" panose="020F0502020204030204" pitchFamily="34" charset="0"/>
              </a:endParaRPr>
            </a:p>
          </p:txBody>
        </p:sp>
        <p:sp>
          <p:nvSpPr>
            <p:cNvPr id="42" name="Rechteck 41">
              <a:extLst>
                <a:ext uri="{FF2B5EF4-FFF2-40B4-BE49-F238E27FC236}">
                  <a16:creationId xmlns:a16="http://schemas.microsoft.com/office/drawing/2014/main" id="{D7AE4AF2-077F-410D-81CF-A4C7A83C3379}"/>
                </a:ext>
              </a:extLst>
            </p:cNvPr>
            <p:cNvSpPr/>
            <p:nvPr/>
          </p:nvSpPr>
          <p:spPr bwMode="gray">
            <a:xfrm>
              <a:off x="6313506" y="4513256"/>
              <a:ext cx="1582715"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1869" rIns="71869" bIns="71869" numCol="1" spcCol="0" rtlCol="0" fromWordArt="0" anchor="ctr" anchorCtr="0" forceAA="0" compatLnSpc="1">
              <a:prstTxWarp prst="textNoShape">
                <a:avLst/>
              </a:prstTxWarp>
              <a:noAutofit/>
            </a:bodyPr>
            <a:lstStyle/>
            <a:p>
              <a:pPr defTabSz="912754">
                <a:defRPr/>
              </a:pPr>
              <a:r>
                <a:rPr lang="en-US" sz="1600" b="1">
                  <a:hlinkClick r:id="rId12" action="ppaction://hlinksldjump"/>
                </a:rPr>
                <a:t>Routine Optimization</a:t>
              </a:r>
              <a:endParaRPr lang="en-US" sz="1600" b="1">
                <a:cs typeface="Calibri"/>
              </a:endParaRPr>
            </a:p>
          </p:txBody>
        </p:sp>
      </p:grpSp>
      <p:grpSp>
        <p:nvGrpSpPr>
          <p:cNvPr id="43" name="Gruppieren 89">
            <a:extLst>
              <a:ext uri="{FF2B5EF4-FFF2-40B4-BE49-F238E27FC236}">
                <a16:creationId xmlns:a16="http://schemas.microsoft.com/office/drawing/2014/main" id="{66B2A130-BE8D-4C5D-9EC6-37801303B888}"/>
              </a:ext>
            </a:extLst>
          </p:cNvPr>
          <p:cNvGrpSpPr/>
          <p:nvPr/>
        </p:nvGrpSpPr>
        <p:grpSpPr>
          <a:xfrm>
            <a:off x="6020693" y="1892194"/>
            <a:ext cx="418733" cy="418671"/>
            <a:chOff x="1123100" y="2322195"/>
            <a:chExt cx="539443" cy="539441"/>
          </a:xfrm>
          <a:solidFill>
            <a:schemeClr val="tx1"/>
          </a:solidFill>
        </p:grpSpPr>
        <p:sp>
          <p:nvSpPr>
            <p:cNvPr id="44" name="Freeform 34">
              <a:extLst>
                <a:ext uri="{FF2B5EF4-FFF2-40B4-BE49-F238E27FC236}">
                  <a16:creationId xmlns:a16="http://schemas.microsoft.com/office/drawing/2014/main" id="{7C7640E6-CAD3-4B25-9430-D124F6491CA0}"/>
                </a:ext>
              </a:extLst>
            </p:cNvPr>
            <p:cNvSpPr>
              <a:spLocks/>
            </p:cNvSpPr>
            <p:nvPr/>
          </p:nvSpPr>
          <p:spPr bwMode="auto">
            <a:xfrm>
              <a:off x="1431353" y="2322195"/>
              <a:ext cx="231190" cy="231190"/>
            </a:xfrm>
            <a:custGeom>
              <a:avLst/>
              <a:gdLst>
                <a:gd name="T0" fmla="*/ 102 w 414"/>
                <a:gd name="T1" fmla="*/ 0 h 413"/>
                <a:gd name="T2" fmla="*/ 102 w 414"/>
                <a:gd name="T3" fmla="*/ 0 h 413"/>
                <a:gd name="T4" fmla="*/ 94 w 414"/>
                <a:gd name="T5" fmla="*/ 1 h 413"/>
                <a:gd name="T6" fmla="*/ 88 w 414"/>
                <a:gd name="T7" fmla="*/ 5 h 413"/>
                <a:gd name="T8" fmla="*/ 82 w 414"/>
                <a:gd name="T9" fmla="*/ 9 h 413"/>
                <a:gd name="T10" fmla="*/ 78 w 414"/>
                <a:gd name="T11" fmla="*/ 16 h 413"/>
                <a:gd name="T12" fmla="*/ 75 w 414"/>
                <a:gd name="T13" fmla="*/ 24 h 413"/>
                <a:gd name="T14" fmla="*/ 77 w 414"/>
                <a:gd name="T15" fmla="*/ 31 h 413"/>
                <a:gd name="T16" fmla="*/ 78 w 414"/>
                <a:gd name="T17" fmla="*/ 39 h 413"/>
                <a:gd name="T18" fmla="*/ 84 w 414"/>
                <a:gd name="T19" fmla="*/ 46 h 413"/>
                <a:gd name="T20" fmla="*/ 188 w 414"/>
                <a:gd name="T21" fmla="*/ 150 h 413"/>
                <a:gd name="T22" fmla="*/ 0 w 414"/>
                <a:gd name="T23" fmla="*/ 338 h 413"/>
                <a:gd name="T24" fmla="*/ 75 w 414"/>
                <a:gd name="T25" fmla="*/ 413 h 413"/>
                <a:gd name="T26" fmla="*/ 263 w 414"/>
                <a:gd name="T27" fmla="*/ 226 h 413"/>
                <a:gd name="T28" fmla="*/ 368 w 414"/>
                <a:gd name="T29" fmla="*/ 330 h 413"/>
                <a:gd name="T30" fmla="*/ 368 w 414"/>
                <a:gd name="T31" fmla="*/ 330 h 413"/>
                <a:gd name="T32" fmla="*/ 375 w 414"/>
                <a:gd name="T33" fmla="*/ 336 h 413"/>
                <a:gd name="T34" fmla="*/ 383 w 414"/>
                <a:gd name="T35" fmla="*/ 337 h 413"/>
                <a:gd name="T36" fmla="*/ 390 w 414"/>
                <a:gd name="T37" fmla="*/ 338 h 413"/>
                <a:gd name="T38" fmla="*/ 398 w 414"/>
                <a:gd name="T39" fmla="*/ 336 h 413"/>
                <a:gd name="T40" fmla="*/ 404 w 414"/>
                <a:gd name="T41" fmla="*/ 332 h 413"/>
                <a:gd name="T42" fmla="*/ 408 w 414"/>
                <a:gd name="T43" fmla="*/ 326 h 413"/>
                <a:gd name="T44" fmla="*/ 412 w 414"/>
                <a:gd name="T45" fmla="*/ 319 h 413"/>
                <a:gd name="T46" fmla="*/ 414 w 414"/>
                <a:gd name="T47" fmla="*/ 311 h 413"/>
                <a:gd name="T48" fmla="*/ 414 w 414"/>
                <a:gd name="T49" fmla="*/ 0 h 413"/>
                <a:gd name="T50" fmla="*/ 102 w 414"/>
                <a:gd name="T51" fmla="*/ 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4" h="413">
                  <a:moveTo>
                    <a:pt x="102" y="0"/>
                  </a:moveTo>
                  <a:lnTo>
                    <a:pt x="102" y="0"/>
                  </a:lnTo>
                  <a:lnTo>
                    <a:pt x="94" y="1"/>
                  </a:lnTo>
                  <a:lnTo>
                    <a:pt x="88" y="5"/>
                  </a:lnTo>
                  <a:lnTo>
                    <a:pt x="82" y="9"/>
                  </a:lnTo>
                  <a:lnTo>
                    <a:pt x="78" y="16"/>
                  </a:lnTo>
                  <a:lnTo>
                    <a:pt x="75" y="24"/>
                  </a:lnTo>
                  <a:lnTo>
                    <a:pt x="77" y="31"/>
                  </a:lnTo>
                  <a:lnTo>
                    <a:pt x="78" y="39"/>
                  </a:lnTo>
                  <a:lnTo>
                    <a:pt x="84" y="46"/>
                  </a:lnTo>
                  <a:lnTo>
                    <a:pt x="188" y="150"/>
                  </a:lnTo>
                  <a:lnTo>
                    <a:pt x="0" y="338"/>
                  </a:lnTo>
                  <a:lnTo>
                    <a:pt x="75" y="413"/>
                  </a:lnTo>
                  <a:lnTo>
                    <a:pt x="263" y="226"/>
                  </a:lnTo>
                  <a:lnTo>
                    <a:pt x="368" y="330"/>
                  </a:lnTo>
                  <a:lnTo>
                    <a:pt x="368" y="330"/>
                  </a:lnTo>
                  <a:lnTo>
                    <a:pt x="375" y="336"/>
                  </a:lnTo>
                  <a:lnTo>
                    <a:pt x="383" y="337"/>
                  </a:lnTo>
                  <a:lnTo>
                    <a:pt x="390" y="338"/>
                  </a:lnTo>
                  <a:lnTo>
                    <a:pt x="398" y="336"/>
                  </a:lnTo>
                  <a:lnTo>
                    <a:pt x="404" y="332"/>
                  </a:lnTo>
                  <a:lnTo>
                    <a:pt x="408" y="326"/>
                  </a:lnTo>
                  <a:lnTo>
                    <a:pt x="412" y="319"/>
                  </a:lnTo>
                  <a:lnTo>
                    <a:pt x="414" y="311"/>
                  </a:lnTo>
                  <a:lnTo>
                    <a:pt x="414" y="0"/>
                  </a:lnTo>
                  <a:lnTo>
                    <a:pt x="10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2663042" rtl="0" eaLnBrk="1" fontAlgn="auto" latinLnBrk="0" hangingPunct="1">
                <a:lnSpc>
                  <a:spcPct val="100000"/>
                </a:lnSpc>
                <a:spcBef>
                  <a:spcPts val="0"/>
                </a:spcBef>
                <a:spcAft>
                  <a:spcPts val="0"/>
                </a:spcAft>
                <a:buClrTx/>
                <a:buSzTx/>
                <a:buFontTx/>
                <a:buNone/>
                <a:tabLst/>
                <a:defRPr/>
              </a:pPr>
              <a:endParaRPr kumimoji="0" lang="en-US" sz="17865" b="1" i="0" u="none" strike="noStrike" kern="1200" cap="none" spc="0" normalizeH="0" baseline="0" noProof="0">
                <a:ln>
                  <a:noFill/>
                </a:ln>
                <a:solidFill>
                  <a:srgbClr val="000000"/>
                </a:solidFill>
                <a:effectLst/>
                <a:uLnTx/>
                <a:uFillTx/>
                <a:latin typeface="Bree-SH-Text" pitchFamily="2" charset="77"/>
                <a:ea typeface="+mn-ea"/>
                <a:cs typeface="+mn-cs"/>
              </a:endParaRPr>
            </a:p>
          </p:txBody>
        </p:sp>
        <p:sp>
          <p:nvSpPr>
            <p:cNvPr id="45" name="Freeform 35">
              <a:extLst>
                <a:ext uri="{FF2B5EF4-FFF2-40B4-BE49-F238E27FC236}">
                  <a16:creationId xmlns:a16="http://schemas.microsoft.com/office/drawing/2014/main" id="{0F2CFB29-3B8C-4487-9D30-8E2CA165B523}"/>
                </a:ext>
              </a:extLst>
            </p:cNvPr>
            <p:cNvSpPr>
              <a:spLocks/>
            </p:cNvSpPr>
            <p:nvPr/>
          </p:nvSpPr>
          <p:spPr bwMode="auto">
            <a:xfrm>
              <a:off x="1123100" y="2631564"/>
              <a:ext cx="230073" cy="230072"/>
            </a:xfrm>
            <a:custGeom>
              <a:avLst/>
              <a:gdLst>
                <a:gd name="T0" fmla="*/ 226 w 414"/>
                <a:gd name="T1" fmla="*/ 263 h 414"/>
                <a:gd name="T2" fmla="*/ 414 w 414"/>
                <a:gd name="T3" fmla="*/ 75 h 414"/>
                <a:gd name="T4" fmla="*/ 339 w 414"/>
                <a:gd name="T5" fmla="*/ 0 h 414"/>
                <a:gd name="T6" fmla="*/ 151 w 414"/>
                <a:gd name="T7" fmla="*/ 188 h 414"/>
                <a:gd name="T8" fmla="*/ 46 w 414"/>
                <a:gd name="T9" fmla="*/ 83 h 414"/>
                <a:gd name="T10" fmla="*/ 46 w 414"/>
                <a:gd name="T11" fmla="*/ 83 h 414"/>
                <a:gd name="T12" fmla="*/ 39 w 414"/>
                <a:gd name="T13" fmla="*/ 78 h 414"/>
                <a:gd name="T14" fmla="*/ 31 w 414"/>
                <a:gd name="T15" fmla="*/ 77 h 414"/>
                <a:gd name="T16" fmla="*/ 24 w 414"/>
                <a:gd name="T17" fmla="*/ 75 h 414"/>
                <a:gd name="T18" fmla="*/ 16 w 414"/>
                <a:gd name="T19" fmla="*/ 78 h 414"/>
                <a:gd name="T20" fmla="*/ 10 w 414"/>
                <a:gd name="T21" fmla="*/ 82 h 414"/>
                <a:gd name="T22" fmla="*/ 6 w 414"/>
                <a:gd name="T23" fmla="*/ 87 h 414"/>
                <a:gd name="T24" fmla="*/ 2 w 414"/>
                <a:gd name="T25" fmla="*/ 94 h 414"/>
                <a:gd name="T26" fmla="*/ 0 w 414"/>
                <a:gd name="T27" fmla="*/ 102 h 414"/>
                <a:gd name="T28" fmla="*/ 0 w 414"/>
                <a:gd name="T29" fmla="*/ 414 h 414"/>
                <a:gd name="T30" fmla="*/ 312 w 414"/>
                <a:gd name="T31" fmla="*/ 414 h 414"/>
                <a:gd name="T32" fmla="*/ 312 w 414"/>
                <a:gd name="T33" fmla="*/ 414 h 414"/>
                <a:gd name="T34" fmla="*/ 320 w 414"/>
                <a:gd name="T35" fmla="*/ 412 h 414"/>
                <a:gd name="T36" fmla="*/ 326 w 414"/>
                <a:gd name="T37" fmla="*/ 408 h 414"/>
                <a:gd name="T38" fmla="*/ 332 w 414"/>
                <a:gd name="T39" fmla="*/ 404 h 414"/>
                <a:gd name="T40" fmla="*/ 336 w 414"/>
                <a:gd name="T41" fmla="*/ 398 h 414"/>
                <a:gd name="T42" fmla="*/ 339 w 414"/>
                <a:gd name="T43" fmla="*/ 389 h 414"/>
                <a:gd name="T44" fmla="*/ 337 w 414"/>
                <a:gd name="T45" fmla="*/ 383 h 414"/>
                <a:gd name="T46" fmla="*/ 336 w 414"/>
                <a:gd name="T47" fmla="*/ 375 h 414"/>
                <a:gd name="T48" fmla="*/ 330 w 414"/>
                <a:gd name="T49" fmla="*/ 368 h 414"/>
                <a:gd name="T50" fmla="*/ 226 w 414"/>
                <a:gd name="T51" fmla="*/ 263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4" h="414">
                  <a:moveTo>
                    <a:pt x="226" y="263"/>
                  </a:moveTo>
                  <a:lnTo>
                    <a:pt x="414" y="75"/>
                  </a:lnTo>
                  <a:lnTo>
                    <a:pt x="339" y="0"/>
                  </a:lnTo>
                  <a:lnTo>
                    <a:pt x="151" y="188"/>
                  </a:lnTo>
                  <a:lnTo>
                    <a:pt x="46" y="83"/>
                  </a:lnTo>
                  <a:lnTo>
                    <a:pt x="46" y="83"/>
                  </a:lnTo>
                  <a:lnTo>
                    <a:pt x="39" y="78"/>
                  </a:lnTo>
                  <a:lnTo>
                    <a:pt x="31" y="77"/>
                  </a:lnTo>
                  <a:lnTo>
                    <a:pt x="24" y="75"/>
                  </a:lnTo>
                  <a:lnTo>
                    <a:pt x="16" y="78"/>
                  </a:lnTo>
                  <a:lnTo>
                    <a:pt x="10" y="82"/>
                  </a:lnTo>
                  <a:lnTo>
                    <a:pt x="6" y="87"/>
                  </a:lnTo>
                  <a:lnTo>
                    <a:pt x="2" y="94"/>
                  </a:lnTo>
                  <a:lnTo>
                    <a:pt x="0" y="102"/>
                  </a:lnTo>
                  <a:lnTo>
                    <a:pt x="0" y="414"/>
                  </a:lnTo>
                  <a:lnTo>
                    <a:pt x="312" y="414"/>
                  </a:lnTo>
                  <a:lnTo>
                    <a:pt x="312" y="414"/>
                  </a:lnTo>
                  <a:lnTo>
                    <a:pt x="320" y="412"/>
                  </a:lnTo>
                  <a:lnTo>
                    <a:pt x="326" y="408"/>
                  </a:lnTo>
                  <a:lnTo>
                    <a:pt x="332" y="404"/>
                  </a:lnTo>
                  <a:lnTo>
                    <a:pt x="336" y="398"/>
                  </a:lnTo>
                  <a:lnTo>
                    <a:pt x="339" y="389"/>
                  </a:lnTo>
                  <a:lnTo>
                    <a:pt x="337" y="383"/>
                  </a:lnTo>
                  <a:lnTo>
                    <a:pt x="336" y="375"/>
                  </a:lnTo>
                  <a:lnTo>
                    <a:pt x="330" y="368"/>
                  </a:lnTo>
                  <a:lnTo>
                    <a:pt x="226" y="2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2663042" rtl="0" eaLnBrk="1" fontAlgn="auto" latinLnBrk="0" hangingPunct="1">
                <a:lnSpc>
                  <a:spcPct val="100000"/>
                </a:lnSpc>
                <a:spcBef>
                  <a:spcPts val="0"/>
                </a:spcBef>
                <a:spcAft>
                  <a:spcPts val="0"/>
                </a:spcAft>
                <a:buClrTx/>
                <a:buSzTx/>
                <a:buFontTx/>
                <a:buNone/>
                <a:tabLst/>
                <a:defRPr/>
              </a:pPr>
              <a:endParaRPr kumimoji="0" lang="en-US" sz="17865" b="1" i="0" u="none" strike="noStrike" kern="1200" cap="none" spc="0" normalizeH="0" baseline="0" noProof="0">
                <a:ln>
                  <a:noFill/>
                </a:ln>
                <a:solidFill>
                  <a:srgbClr val="000000"/>
                </a:solidFill>
                <a:effectLst/>
                <a:uLnTx/>
                <a:uFillTx/>
                <a:latin typeface="Bree-SH-Text" pitchFamily="2" charset="77"/>
                <a:ea typeface="+mn-ea"/>
                <a:cs typeface="+mn-cs"/>
              </a:endParaRPr>
            </a:p>
          </p:txBody>
        </p:sp>
        <p:sp>
          <p:nvSpPr>
            <p:cNvPr id="46" name="Freeform 36">
              <a:extLst>
                <a:ext uri="{FF2B5EF4-FFF2-40B4-BE49-F238E27FC236}">
                  <a16:creationId xmlns:a16="http://schemas.microsoft.com/office/drawing/2014/main" id="{14BE25A7-9F27-4C9F-9824-7EC72D067E09}"/>
                </a:ext>
              </a:extLst>
            </p:cNvPr>
            <p:cNvSpPr>
              <a:spLocks/>
            </p:cNvSpPr>
            <p:nvPr/>
          </p:nvSpPr>
          <p:spPr bwMode="auto">
            <a:xfrm>
              <a:off x="1123100" y="2322195"/>
              <a:ext cx="230073" cy="231190"/>
            </a:xfrm>
            <a:custGeom>
              <a:avLst/>
              <a:gdLst>
                <a:gd name="T0" fmla="*/ 414 w 414"/>
                <a:gd name="T1" fmla="*/ 338 h 413"/>
                <a:gd name="T2" fmla="*/ 226 w 414"/>
                <a:gd name="T3" fmla="*/ 150 h 413"/>
                <a:gd name="T4" fmla="*/ 330 w 414"/>
                <a:gd name="T5" fmla="*/ 46 h 413"/>
                <a:gd name="T6" fmla="*/ 330 w 414"/>
                <a:gd name="T7" fmla="*/ 46 h 413"/>
                <a:gd name="T8" fmla="*/ 336 w 414"/>
                <a:gd name="T9" fmla="*/ 39 h 413"/>
                <a:gd name="T10" fmla="*/ 337 w 414"/>
                <a:gd name="T11" fmla="*/ 31 h 413"/>
                <a:gd name="T12" fmla="*/ 339 w 414"/>
                <a:gd name="T13" fmla="*/ 24 h 413"/>
                <a:gd name="T14" fmla="*/ 336 w 414"/>
                <a:gd name="T15" fmla="*/ 16 h 413"/>
                <a:gd name="T16" fmla="*/ 332 w 414"/>
                <a:gd name="T17" fmla="*/ 9 h 413"/>
                <a:gd name="T18" fmla="*/ 326 w 414"/>
                <a:gd name="T19" fmla="*/ 5 h 413"/>
                <a:gd name="T20" fmla="*/ 320 w 414"/>
                <a:gd name="T21" fmla="*/ 1 h 413"/>
                <a:gd name="T22" fmla="*/ 312 w 414"/>
                <a:gd name="T23" fmla="*/ 0 h 413"/>
                <a:gd name="T24" fmla="*/ 0 w 414"/>
                <a:gd name="T25" fmla="*/ 0 h 413"/>
                <a:gd name="T26" fmla="*/ 0 w 414"/>
                <a:gd name="T27" fmla="*/ 311 h 413"/>
                <a:gd name="T28" fmla="*/ 0 w 414"/>
                <a:gd name="T29" fmla="*/ 311 h 413"/>
                <a:gd name="T30" fmla="*/ 2 w 414"/>
                <a:gd name="T31" fmla="*/ 319 h 413"/>
                <a:gd name="T32" fmla="*/ 6 w 414"/>
                <a:gd name="T33" fmla="*/ 326 h 413"/>
                <a:gd name="T34" fmla="*/ 10 w 414"/>
                <a:gd name="T35" fmla="*/ 332 h 413"/>
                <a:gd name="T36" fmla="*/ 16 w 414"/>
                <a:gd name="T37" fmla="*/ 336 h 413"/>
                <a:gd name="T38" fmla="*/ 24 w 414"/>
                <a:gd name="T39" fmla="*/ 338 h 413"/>
                <a:gd name="T40" fmla="*/ 31 w 414"/>
                <a:gd name="T41" fmla="*/ 337 h 413"/>
                <a:gd name="T42" fmla="*/ 39 w 414"/>
                <a:gd name="T43" fmla="*/ 336 h 413"/>
                <a:gd name="T44" fmla="*/ 46 w 414"/>
                <a:gd name="T45" fmla="*/ 330 h 413"/>
                <a:gd name="T46" fmla="*/ 151 w 414"/>
                <a:gd name="T47" fmla="*/ 226 h 413"/>
                <a:gd name="T48" fmla="*/ 339 w 414"/>
                <a:gd name="T49" fmla="*/ 413 h 413"/>
                <a:gd name="T50" fmla="*/ 414 w 414"/>
                <a:gd name="T51" fmla="*/ 338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4" h="413">
                  <a:moveTo>
                    <a:pt x="414" y="338"/>
                  </a:moveTo>
                  <a:lnTo>
                    <a:pt x="226" y="150"/>
                  </a:lnTo>
                  <a:lnTo>
                    <a:pt x="330" y="46"/>
                  </a:lnTo>
                  <a:lnTo>
                    <a:pt x="330" y="46"/>
                  </a:lnTo>
                  <a:lnTo>
                    <a:pt x="336" y="39"/>
                  </a:lnTo>
                  <a:lnTo>
                    <a:pt x="337" y="31"/>
                  </a:lnTo>
                  <a:lnTo>
                    <a:pt x="339" y="24"/>
                  </a:lnTo>
                  <a:lnTo>
                    <a:pt x="336" y="16"/>
                  </a:lnTo>
                  <a:lnTo>
                    <a:pt x="332" y="9"/>
                  </a:lnTo>
                  <a:lnTo>
                    <a:pt x="326" y="5"/>
                  </a:lnTo>
                  <a:lnTo>
                    <a:pt x="320" y="1"/>
                  </a:lnTo>
                  <a:lnTo>
                    <a:pt x="312" y="0"/>
                  </a:lnTo>
                  <a:lnTo>
                    <a:pt x="0" y="0"/>
                  </a:lnTo>
                  <a:lnTo>
                    <a:pt x="0" y="311"/>
                  </a:lnTo>
                  <a:lnTo>
                    <a:pt x="0" y="311"/>
                  </a:lnTo>
                  <a:lnTo>
                    <a:pt x="2" y="319"/>
                  </a:lnTo>
                  <a:lnTo>
                    <a:pt x="6" y="326"/>
                  </a:lnTo>
                  <a:lnTo>
                    <a:pt x="10" y="332"/>
                  </a:lnTo>
                  <a:lnTo>
                    <a:pt x="16" y="336"/>
                  </a:lnTo>
                  <a:lnTo>
                    <a:pt x="24" y="338"/>
                  </a:lnTo>
                  <a:lnTo>
                    <a:pt x="31" y="337"/>
                  </a:lnTo>
                  <a:lnTo>
                    <a:pt x="39" y="336"/>
                  </a:lnTo>
                  <a:lnTo>
                    <a:pt x="46" y="330"/>
                  </a:lnTo>
                  <a:lnTo>
                    <a:pt x="151" y="226"/>
                  </a:lnTo>
                  <a:lnTo>
                    <a:pt x="339" y="413"/>
                  </a:lnTo>
                  <a:lnTo>
                    <a:pt x="414"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2663042" rtl="0" eaLnBrk="1" fontAlgn="auto" latinLnBrk="0" hangingPunct="1">
                <a:lnSpc>
                  <a:spcPct val="100000"/>
                </a:lnSpc>
                <a:spcBef>
                  <a:spcPts val="0"/>
                </a:spcBef>
                <a:spcAft>
                  <a:spcPts val="0"/>
                </a:spcAft>
                <a:buClrTx/>
                <a:buSzTx/>
                <a:buFontTx/>
                <a:buNone/>
                <a:tabLst/>
                <a:defRPr/>
              </a:pPr>
              <a:endParaRPr kumimoji="0" lang="en-US" sz="17865" b="1" i="0" u="none" strike="noStrike" kern="1200" cap="none" spc="0" normalizeH="0" baseline="0" noProof="0">
                <a:ln>
                  <a:noFill/>
                </a:ln>
                <a:solidFill>
                  <a:srgbClr val="000000"/>
                </a:solidFill>
                <a:effectLst/>
                <a:uLnTx/>
                <a:uFillTx/>
                <a:latin typeface="Bree-SH-Text" pitchFamily="2" charset="77"/>
                <a:ea typeface="+mn-ea"/>
                <a:cs typeface="+mn-cs"/>
              </a:endParaRPr>
            </a:p>
          </p:txBody>
        </p:sp>
        <p:sp>
          <p:nvSpPr>
            <p:cNvPr id="47" name="Freeform 37">
              <a:extLst>
                <a:ext uri="{FF2B5EF4-FFF2-40B4-BE49-F238E27FC236}">
                  <a16:creationId xmlns:a16="http://schemas.microsoft.com/office/drawing/2014/main" id="{93EEEA82-A7F8-4CC4-8939-F1BDC82335D3}"/>
                </a:ext>
              </a:extLst>
            </p:cNvPr>
            <p:cNvSpPr>
              <a:spLocks/>
            </p:cNvSpPr>
            <p:nvPr/>
          </p:nvSpPr>
          <p:spPr bwMode="auto">
            <a:xfrm>
              <a:off x="1431353" y="2631564"/>
              <a:ext cx="231190" cy="230072"/>
            </a:xfrm>
            <a:custGeom>
              <a:avLst/>
              <a:gdLst>
                <a:gd name="T0" fmla="*/ 368 w 414"/>
                <a:gd name="T1" fmla="*/ 83 h 414"/>
                <a:gd name="T2" fmla="*/ 263 w 414"/>
                <a:gd name="T3" fmla="*/ 188 h 414"/>
                <a:gd name="T4" fmla="*/ 75 w 414"/>
                <a:gd name="T5" fmla="*/ 0 h 414"/>
                <a:gd name="T6" fmla="*/ 0 w 414"/>
                <a:gd name="T7" fmla="*/ 75 h 414"/>
                <a:gd name="T8" fmla="*/ 188 w 414"/>
                <a:gd name="T9" fmla="*/ 263 h 414"/>
                <a:gd name="T10" fmla="*/ 84 w 414"/>
                <a:gd name="T11" fmla="*/ 368 h 414"/>
                <a:gd name="T12" fmla="*/ 84 w 414"/>
                <a:gd name="T13" fmla="*/ 368 h 414"/>
                <a:gd name="T14" fmla="*/ 78 w 414"/>
                <a:gd name="T15" fmla="*/ 375 h 414"/>
                <a:gd name="T16" fmla="*/ 77 w 414"/>
                <a:gd name="T17" fmla="*/ 383 h 414"/>
                <a:gd name="T18" fmla="*/ 75 w 414"/>
                <a:gd name="T19" fmla="*/ 389 h 414"/>
                <a:gd name="T20" fmla="*/ 78 w 414"/>
                <a:gd name="T21" fmla="*/ 398 h 414"/>
                <a:gd name="T22" fmla="*/ 82 w 414"/>
                <a:gd name="T23" fmla="*/ 404 h 414"/>
                <a:gd name="T24" fmla="*/ 88 w 414"/>
                <a:gd name="T25" fmla="*/ 408 h 414"/>
                <a:gd name="T26" fmla="*/ 94 w 414"/>
                <a:gd name="T27" fmla="*/ 412 h 414"/>
                <a:gd name="T28" fmla="*/ 102 w 414"/>
                <a:gd name="T29" fmla="*/ 414 h 414"/>
                <a:gd name="T30" fmla="*/ 414 w 414"/>
                <a:gd name="T31" fmla="*/ 414 h 414"/>
                <a:gd name="T32" fmla="*/ 414 w 414"/>
                <a:gd name="T33" fmla="*/ 102 h 414"/>
                <a:gd name="T34" fmla="*/ 414 w 414"/>
                <a:gd name="T35" fmla="*/ 102 h 414"/>
                <a:gd name="T36" fmla="*/ 412 w 414"/>
                <a:gd name="T37" fmla="*/ 94 h 414"/>
                <a:gd name="T38" fmla="*/ 408 w 414"/>
                <a:gd name="T39" fmla="*/ 87 h 414"/>
                <a:gd name="T40" fmla="*/ 404 w 414"/>
                <a:gd name="T41" fmla="*/ 82 h 414"/>
                <a:gd name="T42" fmla="*/ 398 w 414"/>
                <a:gd name="T43" fmla="*/ 78 h 414"/>
                <a:gd name="T44" fmla="*/ 390 w 414"/>
                <a:gd name="T45" fmla="*/ 75 h 414"/>
                <a:gd name="T46" fmla="*/ 383 w 414"/>
                <a:gd name="T47" fmla="*/ 77 h 414"/>
                <a:gd name="T48" fmla="*/ 375 w 414"/>
                <a:gd name="T49" fmla="*/ 78 h 414"/>
                <a:gd name="T50" fmla="*/ 368 w 414"/>
                <a:gd name="T51" fmla="*/ 83 h 414"/>
                <a:gd name="T52" fmla="*/ 368 w 414"/>
                <a:gd name="T53" fmla="*/ 83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4" h="414">
                  <a:moveTo>
                    <a:pt x="368" y="83"/>
                  </a:moveTo>
                  <a:lnTo>
                    <a:pt x="263" y="188"/>
                  </a:lnTo>
                  <a:lnTo>
                    <a:pt x="75" y="0"/>
                  </a:lnTo>
                  <a:lnTo>
                    <a:pt x="0" y="75"/>
                  </a:lnTo>
                  <a:lnTo>
                    <a:pt x="188" y="263"/>
                  </a:lnTo>
                  <a:lnTo>
                    <a:pt x="84" y="368"/>
                  </a:lnTo>
                  <a:lnTo>
                    <a:pt x="84" y="368"/>
                  </a:lnTo>
                  <a:lnTo>
                    <a:pt x="78" y="375"/>
                  </a:lnTo>
                  <a:lnTo>
                    <a:pt x="77" y="383"/>
                  </a:lnTo>
                  <a:lnTo>
                    <a:pt x="75" y="389"/>
                  </a:lnTo>
                  <a:lnTo>
                    <a:pt x="78" y="398"/>
                  </a:lnTo>
                  <a:lnTo>
                    <a:pt x="82" y="404"/>
                  </a:lnTo>
                  <a:lnTo>
                    <a:pt x="88" y="408"/>
                  </a:lnTo>
                  <a:lnTo>
                    <a:pt x="94" y="412"/>
                  </a:lnTo>
                  <a:lnTo>
                    <a:pt x="102" y="414"/>
                  </a:lnTo>
                  <a:lnTo>
                    <a:pt x="414" y="414"/>
                  </a:lnTo>
                  <a:lnTo>
                    <a:pt x="414" y="102"/>
                  </a:lnTo>
                  <a:lnTo>
                    <a:pt x="414" y="102"/>
                  </a:lnTo>
                  <a:lnTo>
                    <a:pt x="412" y="94"/>
                  </a:lnTo>
                  <a:lnTo>
                    <a:pt x="408" y="87"/>
                  </a:lnTo>
                  <a:lnTo>
                    <a:pt x="404" y="82"/>
                  </a:lnTo>
                  <a:lnTo>
                    <a:pt x="398" y="78"/>
                  </a:lnTo>
                  <a:lnTo>
                    <a:pt x="390" y="75"/>
                  </a:lnTo>
                  <a:lnTo>
                    <a:pt x="383" y="77"/>
                  </a:lnTo>
                  <a:lnTo>
                    <a:pt x="375" y="78"/>
                  </a:lnTo>
                  <a:lnTo>
                    <a:pt x="368" y="83"/>
                  </a:lnTo>
                  <a:lnTo>
                    <a:pt x="368"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2663042" rtl="0" eaLnBrk="1" fontAlgn="auto" latinLnBrk="0" hangingPunct="1">
                <a:lnSpc>
                  <a:spcPct val="100000"/>
                </a:lnSpc>
                <a:spcBef>
                  <a:spcPts val="0"/>
                </a:spcBef>
                <a:spcAft>
                  <a:spcPts val="0"/>
                </a:spcAft>
                <a:buClrTx/>
                <a:buSzTx/>
                <a:buFontTx/>
                <a:buNone/>
                <a:tabLst/>
                <a:defRPr/>
              </a:pPr>
              <a:endParaRPr kumimoji="0" lang="en-US" sz="17865" b="1" i="0" u="none" strike="noStrike" kern="1200" cap="none" spc="0" normalizeH="0" baseline="0" noProof="0">
                <a:ln>
                  <a:noFill/>
                </a:ln>
                <a:solidFill>
                  <a:srgbClr val="000000"/>
                </a:solidFill>
                <a:effectLst/>
                <a:uLnTx/>
                <a:uFillTx/>
                <a:latin typeface="Bree-SH-Text" pitchFamily="2" charset="77"/>
                <a:ea typeface="+mn-ea"/>
                <a:cs typeface="+mn-cs"/>
              </a:endParaRPr>
            </a:p>
          </p:txBody>
        </p:sp>
      </p:grpSp>
      <p:grpSp>
        <p:nvGrpSpPr>
          <p:cNvPr id="48" name="Gruppieren 47">
            <a:extLst>
              <a:ext uri="{FF2B5EF4-FFF2-40B4-BE49-F238E27FC236}">
                <a16:creationId xmlns:a16="http://schemas.microsoft.com/office/drawing/2014/main" id="{04E0D9B1-6BED-4F8C-BC76-068BF6D4DB13}"/>
              </a:ext>
            </a:extLst>
          </p:cNvPr>
          <p:cNvGrpSpPr/>
          <p:nvPr/>
        </p:nvGrpSpPr>
        <p:grpSpPr>
          <a:xfrm>
            <a:off x="5811300" y="2725741"/>
            <a:ext cx="2177813" cy="844299"/>
            <a:chOff x="5126796" y="2889000"/>
            <a:chExt cx="2769427" cy="1080951"/>
          </a:xfrm>
        </p:grpSpPr>
        <p:sp>
          <p:nvSpPr>
            <p:cNvPr id="49" name="Rechteck 48">
              <a:extLst>
                <a:ext uri="{FF2B5EF4-FFF2-40B4-BE49-F238E27FC236}">
                  <a16:creationId xmlns:a16="http://schemas.microsoft.com/office/drawing/2014/main" id="{CFD4C74C-6FFF-4745-BB38-2D43DE7309A5}"/>
                </a:ext>
              </a:extLst>
            </p:cNvPr>
            <p:cNvSpPr/>
            <p:nvPr/>
          </p:nvSpPr>
          <p:spPr bwMode="gray">
            <a:xfrm>
              <a:off x="5126796" y="2889000"/>
              <a:ext cx="2769427" cy="10809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869" tIns="71869" rIns="71869" bIns="71869" numCol="1" spcCol="0" rtlCol="0" fromWordArt="0" anchor="ctr" anchorCtr="0" forceAA="0" compatLnSpc="1">
              <a:prstTxWarp prst="textNoShape">
                <a:avLst/>
              </a:prstTxWarp>
              <a:noAutofit/>
            </a:bodyPr>
            <a:lstStyle/>
            <a:p>
              <a:pPr marL="0" marR="0" lvl="0" indent="0" algn="ctr" defTabSz="912754"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a:ln>
                  <a:noFill/>
                </a:ln>
                <a:solidFill>
                  <a:srgbClr val="009999">
                    <a:lumMod val="50000"/>
                  </a:srgbClr>
                </a:solidFill>
                <a:effectLst/>
                <a:uLnTx/>
                <a:uFillTx/>
                <a:latin typeface="Calibri" panose="020F0502020204030204" pitchFamily="34" charset="0"/>
                <a:cs typeface="Calibri" panose="020F0502020204030204" pitchFamily="34" charset="0"/>
              </a:endParaRPr>
            </a:p>
          </p:txBody>
        </p:sp>
        <p:sp>
          <p:nvSpPr>
            <p:cNvPr id="50" name="Rechteck 49">
              <a:extLst>
                <a:ext uri="{FF2B5EF4-FFF2-40B4-BE49-F238E27FC236}">
                  <a16:creationId xmlns:a16="http://schemas.microsoft.com/office/drawing/2014/main" id="{3B955D75-9ECC-4709-876E-774D1B5B5074}"/>
                </a:ext>
              </a:extLst>
            </p:cNvPr>
            <p:cNvSpPr/>
            <p:nvPr/>
          </p:nvSpPr>
          <p:spPr bwMode="gray">
            <a:xfrm>
              <a:off x="6313508" y="3249476"/>
              <a:ext cx="1403749" cy="359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1869" rIns="71869" bIns="71869" numCol="1" spcCol="0" rtlCol="0" fromWordArt="0" anchor="ctr" anchorCtr="0" forceAA="0" compatLnSpc="1">
              <a:prstTxWarp prst="textNoShape">
                <a:avLst/>
              </a:prstTxWarp>
              <a:noAutofit/>
            </a:bodyPr>
            <a:lstStyle/>
            <a:p>
              <a:pPr defTabSz="912754">
                <a:defRPr/>
              </a:pPr>
              <a:r>
                <a:rPr lang="de-DE" sz="1600" b="1">
                  <a:hlinkClick r:id="rId13" action="ppaction://hlinksldjump"/>
                </a:rPr>
                <a:t>Training</a:t>
              </a:r>
              <a:endParaRPr lang="de-DE" sz="1600" b="1">
                <a:cs typeface="Calibri"/>
              </a:endParaRPr>
            </a:p>
          </p:txBody>
        </p:sp>
        <p:sp>
          <p:nvSpPr>
            <p:cNvPr id="51" name="Freeform 5">
              <a:extLst>
                <a:ext uri="{FF2B5EF4-FFF2-40B4-BE49-F238E27FC236}">
                  <a16:creationId xmlns:a16="http://schemas.microsoft.com/office/drawing/2014/main" id="{1E7D49DB-19F1-45DC-AEBB-C363D610633E}"/>
                </a:ext>
              </a:extLst>
            </p:cNvPr>
            <p:cNvSpPr>
              <a:spLocks noEditPoints="1"/>
            </p:cNvSpPr>
            <p:nvPr/>
          </p:nvSpPr>
          <p:spPr bwMode="gray">
            <a:xfrm>
              <a:off x="5420853" y="3214864"/>
              <a:ext cx="666424" cy="429222"/>
            </a:xfrm>
            <a:custGeom>
              <a:avLst/>
              <a:gdLst>
                <a:gd name="T0" fmla="*/ 400 w 800"/>
                <a:gd name="T1" fmla="*/ 287 h 514"/>
                <a:gd name="T2" fmla="*/ 629 w 800"/>
                <a:gd name="T3" fmla="*/ 221 h 514"/>
                <a:gd name="T4" fmla="*/ 629 w 800"/>
                <a:gd name="T5" fmla="*/ 443 h 514"/>
                <a:gd name="T6" fmla="*/ 400 w 800"/>
                <a:gd name="T7" fmla="*/ 514 h 514"/>
                <a:gd name="T8" fmla="*/ 171 w 800"/>
                <a:gd name="T9" fmla="*/ 443 h 514"/>
                <a:gd name="T10" fmla="*/ 171 w 800"/>
                <a:gd name="T11" fmla="*/ 221 h 514"/>
                <a:gd name="T12" fmla="*/ 400 w 800"/>
                <a:gd name="T13" fmla="*/ 287 h 514"/>
                <a:gd name="T14" fmla="*/ 85 w 800"/>
                <a:gd name="T15" fmla="*/ 257 h 514"/>
                <a:gd name="T16" fmla="*/ 57 w 800"/>
                <a:gd name="T17" fmla="*/ 286 h 514"/>
                <a:gd name="T18" fmla="*/ 57 w 800"/>
                <a:gd name="T19" fmla="*/ 400 h 514"/>
                <a:gd name="T20" fmla="*/ 114 w 800"/>
                <a:gd name="T21" fmla="*/ 400 h 514"/>
                <a:gd name="T22" fmla="*/ 114 w 800"/>
                <a:gd name="T23" fmla="*/ 286 h 514"/>
                <a:gd name="T24" fmla="*/ 85 w 800"/>
                <a:gd name="T25" fmla="*/ 257 h 514"/>
                <a:gd name="T26" fmla="*/ 71 w 800"/>
                <a:gd name="T27" fmla="*/ 214 h 514"/>
                <a:gd name="T28" fmla="*/ 85 w 800"/>
                <a:gd name="T29" fmla="*/ 228 h 514"/>
                <a:gd name="T30" fmla="*/ 100 w 800"/>
                <a:gd name="T31" fmla="*/ 214 h 514"/>
                <a:gd name="T32" fmla="*/ 100 w 800"/>
                <a:gd name="T33" fmla="*/ 171 h 514"/>
                <a:gd name="T34" fmla="*/ 400 w 800"/>
                <a:gd name="T35" fmla="*/ 257 h 514"/>
                <a:gd name="T36" fmla="*/ 800 w 800"/>
                <a:gd name="T37" fmla="*/ 143 h 514"/>
                <a:gd name="T38" fmla="*/ 400 w 800"/>
                <a:gd name="T39" fmla="*/ 0 h 514"/>
                <a:gd name="T40" fmla="*/ 0 w 800"/>
                <a:gd name="T41" fmla="*/ 143 h 514"/>
                <a:gd name="T42" fmla="*/ 71 w 800"/>
                <a:gd name="T43" fmla="*/ 163 h 514"/>
                <a:gd name="T44" fmla="*/ 71 w 800"/>
                <a:gd name="T45" fmla="*/ 21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0" h="514">
                  <a:moveTo>
                    <a:pt x="400" y="287"/>
                  </a:moveTo>
                  <a:cubicBezTo>
                    <a:pt x="629" y="221"/>
                    <a:pt x="629" y="221"/>
                    <a:pt x="629" y="221"/>
                  </a:cubicBezTo>
                  <a:cubicBezTo>
                    <a:pt x="629" y="443"/>
                    <a:pt x="629" y="443"/>
                    <a:pt x="629" y="443"/>
                  </a:cubicBezTo>
                  <a:cubicBezTo>
                    <a:pt x="629" y="482"/>
                    <a:pt x="526" y="514"/>
                    <a:pt x="400" y="514"/>
                  </a:cubicBezTo>
                  <a:cubicBezTo>
                    <a:pt x="274" y="514"/>
                    <a:pt x="171" y="482"/>
                    <a:pt x="171" y="443"/>
                  </a:cubicBezTo>
                  <a:cubicBezTo>
                    <a:pt x="171" y="221"/>
                    <a:pt x="171" y="221"/>
                    <a:pt x="171" y="221"/>
                  </a:cubicBezTo>
                  <a:lnTo>
                    <a:pt x="400" y="287"/>
                  </a:lnTo>
                  <a:close/>
                  <a:moveTo>
                    <a:pt x="85" y="257"/>
                  </a:moveTo>
                  <a:cubicBezTo>
                    <a:pt x="70" y="257"/>
                    <a:pt x="57" y="270"/>
                    <a:pt x="57" y="286"/>
                  </a:cubicBezTo>
                  <a:cubicBezTo>
                    <a:pt x="57" y="400"/>
                    <a:pt x="57" y="400"/>
                    <a:pt x="57" y="400"/>
                  </a:cubicBezTo>
                  <a:cubicBezTo>
                    <a:pt x="114" y="400"/>
                    <a:pt x="114" y="400"/>
                    <a:pt x="114" y="400"/>
                  </a:cubicBezTo>
                  <a:cubicBezTo>
                    <a:pt x="114" y="286"/>
                    <a:pt x="114" y="286"/>
                    <a:pt x="114" y="286"/>
                  </a:cubicBezTo>
                  <a:cubicBezTo>
                    <a:pt x="114" y="270"/>
                    <a:pt x="101" y="257"/>
                    <a:pt x="85" y="257"/>
                  </a:cubicBezTo>
                  <a:close/>
                  <a:moveTo>
                    <a:pt x="71" y="214"/>
                  </a:moveTo>
                  <a:cubicBezTo>
                    <a:pt x="71" y="222"/>
                    <a:pt x="77" y="228"/>
                    <a:pt x="85" y="228"/>
                  </a:cubicBezTo>
                  <a:cubicBezTo>
                    <a:pt x="93" y="228"/>
                    <a:pt x="100" y="222"/>
                    <a:pt x="100" y="214"/>
                  </a:cubicBezTo>
                  <a:cubicBezTo>
                    <a:pt x="100" y="171"/>
                    <a:pt x="100" y="171"/>
                    <a:pt x="100" y="171"/>
                  </a:cubicBezTo>
                  <a:cubicBezTo>
                    <a:pt x="400" y="257"/>
                    <a:pt x="400" y="257"/>
                    <a:pt x="400" y="257"/>
                  </a:cubicBezTo>
                  <a:cubicBezTo>
                    <a:pt x="800" y="143"/>
                    <a:pt x="800" y="143"/>
                    <a:pt x="800" y="143"/>
                  </a:cubicBezTo>
                  <a:cubicBezTo>
                    <a:pt x="400" y="0"/>
                    <a:pt x="400" y="0"/>
                    <a:pt x="400" y="0"/>
                  </a:cubicBezTo>
                  <a:cubicBezTo>
                    <a:pt x="0" y="143"/>
                    <a:pt x="0" y="143"/>
                    <a:pt x="0" y="143"/>
                  </a:cubicBezTo>
                  <a:cubicBezTo>
                    <a:pt x="71" y="163"/>
                    <a:pt x="71" y="163"/>
                    <a:pt x="71" y="163"/>
                  </a:cubicBezTo>
                  <a:lnTo>
                    <a:pt x="71" y="214"/>
                  </a:lnTo>
                  <a:close/>
                </a:path>
              </a:pathLst>
            </a:custGeom>
            <a:solidFill>
              <a:schemeClr val="tx1"/>
            </a:solidFill>
            <a:ln>
              <a:noFill/>
            </a:ln>
          </p:spPr>
          <p:txBody>
            <a:bodyPr vert="horz" wrap="square" lIns="91273" tIns="45637" rIns="91273" bIns="45637" numCol="1" anchor="t" anchorCtr="0" compatLnSpc="1">
              <a:prstTxWarp prst="textNoShape">
                <a:avLst/>
              </a:prstTxWarp>
            </a:bodyPr>
            <a:lstStyle/>
            <a:p>
              <a:pPr marL="0" marR="0" lvl="0" indent="0" algn="l" defTabSz="912754" rtl="0" eaLnBrk="1" fontAlgn="auto" latinLnBrk="0" hangingPunct="1">
                <a:lnSpc>
                  <a:spcPct val="100000"/>
                </a:lnSpc>
                <a:spcBef>
                  <a:spcPts val="0"/>
                </a:spcBef>
                <a:spcAft>
                  <a:spcPts val="0"/>
                </a:spcAft>
                <a:buClrTx/>
                <a:buSzTx/>
                <a:buFontTx/>
                <a:buNone/>
                <a:tabLst/>
                <a:defRPr/>
              </a:pPr>
              <a:endParaRPr kumimoji="0" lang="de-DE" sz="1600" b="1" i="0" u="none" strike="noStrike" kern="1200" cap="none" spc="0" normalizeH="0" baseline="0" noProof="0">
                <a:ln>
                  <a:noFill/>
                </a:ln>
                <a:solidFill>
                  <a:srgbClr val="1E1E1E"/>
                </a:solidFill>
                <a:effectLst/>
                <a:uLnTx/>
                <a:uFillTx/>
                <a:latin typeface="Calibri" panose="020F0502020204030204" pitchFamily="34" charset="0"/>
                <a:cs typeface="Calibri" panose="020F0502020204030204" pitchFamily="34" charset="0"/>
              </a:endParaRPr>
            </a:p>
          </p:txBody>
        </p:sp>
      </p:grpSp>
      <p:grpSp>
        <p:nvGrpSpPr>
          <p:cNvPr id="52" name="Gruppieren 51">
            <a:extLst>
              <a:ext uri="{FF2B5EF4-FFF2-40B4-BE49-F238E27FC236}">
                <a16:creationId xmlns:a16="http://schemas.microsoft.com/office/drawing/2014/main" id="{085CE2B2-60B9-4D50-8113-F7B13BF1CD1D}"/>
              </a:ext>
            </a:extLst>
          </p:cNvPr>
          <p:cNvGrpSpPr/>
          <p:nvPr/>
        </p:nvGrpSpPr>
        <p:grpSpPr>
          <a:xfrm>
            <a:off x="5803178" y="3708528"/>
            <a:ext cx="2180132" cy="845328"/>
            <a:chOff x="2135999" y="2889000"/>
            <a:chExt cx="2769427" cy="1080951"/>
          </a:xfrm>
        </p:grpSpPr>
        <p:sp>
          <p:nvSpPr>
            <p:cNvPr id="53" name="Rechteck 52">
              <a:extLst>
                <a:ext uri="{FF2B5EF4-FFF2-40B4-BE49-F238E27FC236}">
                  <a16:creationId xmlns:a16="http://schemas.microsoft.com/office/drawing/2014/main" id="{89F4BA3B-DB38-4958-8114-0F1554344FD2}"/>
                </a:ext>
              </a:extLst>
            </p:cNvPr>
            <p:cNvSpPr/>
            <p:nvPr/>
          </p:nvSpPr>
          <p:spPr bwMode="gray">
            <a:xfrm>
              <a:off x="2135999" y="2889000"/>
              <a:ext cx="2769427" cy="10809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869" tIns="71869" rIns="71869" bIns="71869" numCol="1" spcCol="0" rtlCol="0" fromWordArt="0" anchor="ctr" anchorCtr="0" forceAA="0" compatLnSpc="1">
              <a:prstTxWarp prst="textNoShape">
                <a:avLst/>
              </a:prstTxWarp>
              <a:noAutofit/>
            </a:bodyPr>
            <a:lstStyle/>
            <a:p>
              <a:pPr marL="0" marR="0" lvl="0" indent="0" algn="ctr" defTabSz="912754"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a:ln>
                  <a:noFill/>
                </a:ln>
                <a:solidFill>
                  <a:srgbClr val="009999">
                    <a:lumMod val="50000"/>
                  </a:srgbClr>
                </a:solidFill>
                <a:effectLst/>
                <a:uLnTx/>
                <a:uFillTx/>
                <a:latin typeface="Calibri" panose="020F0502020204030204" pitchFamily="34" charset="0"/>
                <a:cs typeface="Calibri" panose="020F0502020204030204" pitchFamily="34" charset="0"/>
              </a:endParaRPr>
            </a:p>
          </p:txBody>
        </p:sp>
        <p:sp>
          <p:nvSpPr>
            <p:cNvPr id="54" name="Rechteck 53">
              <a:extLst>
                <a:ext uri="{FF2B5EF4-FFF2-40B4-BE49-F238E27FC236}">
                  <a16:creationId xmlns:a16="http://schemas.microsoft.com/office/drawing/2014/main" id="{03EF1074-007D-4B25-B732-2340BDC909CB}"/>
                </a:ext>
              </a:extLst>
            </p:cNvPr>
            <p:cNvSpPr/>
            <p:nvPr/>
          </p:nvSpPr>
          <p:spPr bwMode="gray">
            <a:xfrm>
              <a:off x="3327561" y="3249476"/>
              <a:ext cx="1512630" cy="359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1869" rIns="71869" bIns="71869" numCol="1" spcCol="0" rtlCol="0" fromWordArt="0" anchor="ctr" anchorCtr="0" forceAA="0" compatLnSpc="1">
              <a:prstTxWarp prst="textNoShape">
                <a:avLst/>
              </a:prstTxWarp>
              <a:noAutofit/>
            </a:bodyPr>
            <a:lstStyle/>
            <a:p>
              <a:pPr defTabSz="912754">
                <a:defRPr/>
              </a:pPr>
              <a:r>
                <a:rPr lang="de-DE" sz="1600" b="1" dirty="0">
                  <a:hlinkClick r:id="rId14" action="ppaction://hlinksldjump"/>
                </a:rPr>
                <a:t>Mobile Scanning</a:t>
              </a:r>
              <a:endParaRPr lang="de-DE" sz="1600" b="1" dirty="0">
                <a:cs typeface="Calibri"/>
              </a:endParaRPr>
            </a:p>
          </p:txBody>
        </p:sp>
      </p:grpSp>
      <p:grpSp>
        <p:nvGrpSpPr>
          <p:cNvPr id="55" name="Gruppieren 54">
            <a:extLst>
              <a:ext uri="{FF2B5EF4-FFF2-40B4-BE49-F238E27FC236}">
                <a16:creationId xmlns:a16="http://schemas.microsoft.com/office/drawing/2014/main" id="{32F434E8-9A8B-46A3-8102-DA5781629390}"/>
              </a:ext>
            </a:extLst>
          </p:cNvPr>
          <p:cNvGrpSpPr/>
          <p:nvPr/>
        </p:nvGrpSpPr>
        <p:grpSpPr>
          <a:xfrm>
            <a:off x="8358381" y="1707899"/>
            <a:ext cx="2180132" cy="845328"/>
            <a:chOff x="2135999" y="2889000"/>
            <a:chExt cx="2769427" cy="1080951"/>
          </a:xfrm>
        </p:grpSpPr>
        <p:sp>
          <p:nvSpPr>
            <p:cNvPr id="56" name="Rechteck 55">
              <a:extLst>
                <a:ext uri="{FF2B5EF4-FFF2-40B4-BE49-F238E27FC236}">
                  <a16:creationId xmlns:a16="http://schemas.microsoft.com/office/drawing/2014/main" id="{6AE93CDB-D17C-4693-A2C3-CA72B7D569B3}"/>
                </a:ext>
              </a:extLst>
            </p:cNvPr>
            <p:cNvSpPr/>
            <p:nvPr/>
          </p:nvSpPr>
          <p:spPr bwMode="gray">
            <a:xfrm>
              <a:off x="2135999" y="2889000"/>
              <a:ext cx="2769427" cy="10809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869" tIns="71869" rIns="71869" bIns="71869" numCol="1" spcCol="0" rtlCol="0" fromWordArt="0" anchor="ctr" anchorCtr="0" forceAA="0" compatLnSpc="1">
              <a:prstTxWarp prst="textNoShape">
                <a:avLst/>
              </a:prstTxWarp>
              <a:noAutofit/>
            </a:bodyPr>
            <a:lstStyle/>
            <a:p>
              <a:pPr marL="0" marR="0" lvl="0" indent="0" algn="ctr" defTabSz="912754"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a:ln>
                  <a:noFill/>
                </a:ln>
                <a:solidFill>
                  <a:srgbClr val="009999">
                    <a:lumMod val="50000"/>
                  </a:srgbClr>
                </a:solidFill>
                <a:effectLst/>
                <a:uLnTx/>
                <a:uFillTx/>
                <a:latin typeface="Calibri" panose="020F0502020204030204" pitchFamily="34" charset="0"/>
                <a:cs typeface="Calibri" panose="020F0502020204030204" pitchFamily="34" charset="0"/>
              </a:endParaRPr>
            </a:p>
          </p:txBody>
        </p:sp>
        <p:sp>
          <p:nvSpPr>
            <p:cNvPr id="57" name="Rechteck 56">
              <a:extLst>
                <a:ext uri="{FF2B5EF4-FFF2-40B4-BE49-F238E27FC236}">
                  <a16:creationId xmlns:a16="http://schemas.microsoft.com/office/drawing/2014/main" id="{A9B8F446-8E9E-465A-8B86-CD8C7060B3BF}"/>
                </a:ext>
              </a:extLst>
            </p:cNvPr>
            <p:cNvSpPr/>
            <p:nvPr/>
          </p:nvSpPr>
          <p:spPr bwMode="gray">
            <a:xfrm>
              <a:off x="3327560" y="3335919"/>
              <a:ext cx="1512630" cy="273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1869" rIns="71869" bIns="71869" numCol="1" spcCol="0" rtlCol="0" fromWordArt="0" anchor="ctr" anchorCtr="0" forceAA="0" compatLnSpc="1">
              <a:prstTxWarp prst="textNoShape">
                <a:avLst/>
              </a:prstTxWarp>
              <a:noAutofit/>
            </a:bodyPr>
            <a:lstStyle/>
            <a:p>
              <a:pPr lvl="0" defTabSz="912754">
                <a:defRPr/>
              </a:pPr>
              <a:r>
                <a:rPr lang="en-US" sz="1600" b="1">
                  <a:hlinkClick r:id="rId10" action="ppaction://hlinksldjump"/>
                </a:rPr>
                <a:t>Emergency</a:t>
              </a:r>
              <a:endParaRPr kumimoji="0" lang="de-DE" sz="1600" b="1" i="0" u="none" strike="noStrike" kern="1200" cap="none" spc="0" normalizeH="0" baseline="0" noProof="0">
                <a:ln>
                  <a:noFill/>
                </a:ln>
                <a:solidFill>
                  <a:schemeClr val="tx1"/>
                </a:solidFill>
                <a:effectLst/>
                <a:uLnTx/>
                <a:uFillTx/>
                <a:latin typeface="Calibri" panose="020F0502020204030204" pitchFamily="34" charset="0"/>
                <a:cs typeface="Calibri" panose="020F0502020204030204" pitchFamily="34" charset="0"/>
              </a:endParaRPr>
            </a:p>
          </p:txBody>
        </p:sp>
      </p:grpSp>
      <p:sp>
        <p:nvSpPr>
          <p:cNvPr id="58" name="Rechteck 57">
            <a:extLst>
              <a:ext uri="{FF2B5EF4-FFF2-40B4-BE49-F238E27FC236}">
                <a16:creationId xmlns:a16="http://schemas.microsoft.com/office/drawing/2014/main" id="{E436789C-6F6B-434A-A63F-69ECC43AC28B}"/>
              </a:ext>
            </a:extLst>
          </p:cNvPr>
          <p:cNvSpPr/>
          <p:nvPr/>
        </p:nvSpPr>
        <p:spPr bwMode="gray">
          <a:xfrm>
            <a:off x="8360723" y="2730381"/>
            <a:ext cx="2180132" cy="8453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869" tIns="71869" rIns="71869" bIns="71869" numCol="1" spcCol="0" rtlCol="0" fromWordArt="0" anchor="ctr" anchorCtr="0" forceAA="0" compatLnSpc="1">
            <a:prstTxWarp prst="textNoShape">
              <a:avLst/>
            </a:prstTxWarp>
            <a:noAutofit/>
          </a:bodyPr>
          <a:lstStyle/>
          <a:p>
            <a:pPr marL="0" marR="0" lvl="0" indent="0" algn="ctr" defTabSz="912754"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a:ln>
                <a:noFill/>
              </a:ln>
              <a:solidFill>
                <a:srgbClr val="009999">
                  <a:lumMod val="50000"/>
                </a:srgbClr>
              </a:solidFill>
              <a:effectLst/>
              <a:uLnTx/>
              <a:uFillTx/>
              <a:latin typeface="Calibri" panose="020F0502020204030204" pitchFamily="34" charset="0"/>
              <a:cs typeface="Calibri" panose="020F0502020204030204" pitchFamily="34" charset="0"/>
            </a:endParaRPr>
          </a:p>
        </p:txBody>
      </p:sp>
      <p:sp>
        <p:nvSpPr>
          <p:cNvPr id="59" name="Rechteck 58">
            <a:extLst>
              <a:ext uri="{FF2B5EF4-FFF2-40B4-BE49-F238E27FC236}">
                <a16:creationId xmlns:a16="http://schemas.microsoft.com/office/drawing/2014/main" id="{B6B2D930-7749-418D-8F4F-67CB424A222B}"/>
              </a:ext>
            </a:extLst>
          </p:cNvPr>
          <p:cNvSpPr/>
          <p:nvPr/>
        </p:nvSpPr>
        <p:spPr bwMode="gray">
          <a:xfrm>
            <a:off x="9294782" y="2945543"/>
            <a:ext cx="1190764" cy="281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1869" rIns="71869" bIns="71869" numCol="1" spcCol="0" rtlCol="0" fromWordArt="0" anchor="ctr" anchorCtr="0" forceAA="0" compatLnSpc="1">
            <a:prstTxWarp prst="textNoShape">
              <a:avLst/>
            </a:prstTxWarp>
            <a:noAutofit/>
          </a:bodyPr>
          <a:lstStyle/>
          <a:p>
            <a:pPr defTabSz="912754">
              <a:defRPr/>
            </a:pPr>
            <a:r>
              <a:rPr lang="en-US" sz="1600" b="1">
                <a:hlinkClick r:id="rId15" action="ppaction://hlinksldjump"/>
              </a:rPr>
              <a:t>Physician Support</a:t>
            </a:r>
            <a:endParaRPr lang="en-US" sz="1600" b="1">
              <a:cs typeface="Calibri"/>
            </a:endParaRPr>
          </a:p>
        </p:txBody>
      </p:sp>
      <p:grpSp>
        <p:nvGrpSpPr>
          <p:cNvPr id="60" name="Gruppieren 59">
            <a:extLst>
              <a:ext uri="{FF2B5EF4-FFF2-40B4-BE49-F238E27FC236}">
                <a16:creationId xmlns:a16="http://schemas.microsoft.com/office/drawing/2014/main" id="{56A65794-7E20-49B7-AE17-ABB45161499C}"/>
              </a:ext>
            </a:extLst>
          </p:cNvPr>
          <p:cNvGrpSpPr/>
          <p:nvPr/>
        </p:nvGrpSpPr>
        <p:grpSpPr>
          <a:xfrm>
            <a:off x="8362172" y="3717798"/>
            <a:ext cx="2180132" cy="845328"/>
            <a:chOff x="2135999" y="2889000"/>
            <a:chExt cx="2769427" cy="1080951"/>
          </a:xfrm>
        </p:grpSpPr>
        <p:sp>
          <p:nvSpPr>
            <p:cNvPr id="61" name="Rechteck 60">
              <a:extLst>
                <a:ext uri="{FF2B5EF4-FFF2-40B4-BE49-F238E27FC236}">
                  <a16:creationId xmlns:a16="http://schemas.microsoft.com/office/drawing/2014/main" id="{11D545E5-FB24-405C-8E32-08449609FEC7}"/>
                </a:ext>
              </a:extLst>
            </p:cNvPr>
            <p:cNvSpPr/>
            <p:nvPr/>
          </p:nvSpPr>
          <p:spPr bwMode="gray">
            <a:xfrm>
              <a:off x="2135999" y="2889000"/>
              <a:ext cx="2769427" cy="10809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869" tIns="71869" rIns="71869" bIns="71869" numCol="1" spcCol="0" rtlCol="0" fromWordArt="0" anchor="ctr" anchorCtr="0" forceAA="0" compatLnSpc="1">
              <a:prstTxWarp prst="textNoShape">
                <a:avLst/>
              </a:prstTxWarp>
              <a:noAutofit/>
            </a:bodyPr>
            <a:lstStyle/>
            <a:p>
              <a:pPr marL="0" marR="0" lvl="0" indent="0" algn="ctr" defTabSz="912754"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a:ln>
                  <a:noFill/>
                </a:ln>
                <a:solidFill>
                  <a:srgbClr val="009999">
                    <a:lumMod val="50000"/>
                  </a:srgbClr>
                </a:solidFill>
                <a:effectLst/>
                <a:uLnTx/>
                <a:uFillTx/>
                <a:latin typeface="Calibri" panose="020F0502020204030204" pitchFamily="34" charset="0"/>
                <a:cs typeface="Calibri" panose="020F0502020204030204" pitchFamily="34" charset="0"/>
              </a:endParaRPr>
            </a:p>
          </p:txBody>
        </p:sp>
        <p:sp>
          <p:nvSpPr>
            <p:cNvPr id="62" name="Rechteck 61">
              <a:extLst>
                <a:ext uri="{FF2B5EF4-FFF2-40B4-BE49-F238E27FC236}">
                  <a16:creationId xmlns:a16="http://schemas.microsoft.com/office/drawing/2014/main" id="{6B5B494D-3449-4866-A40D-62BA5D09E158}"/>
                </a:ext>
              </a:extLst>
            </p:cNvPr>
            <p:cNvSpPr/>
            <p:nvPr/>
          </p:nvSpPr>
          <p:spPr bwMode="gray">
            <a:xfrm>
              <a:off x="3327561" y="3249476"/>
              <a:ext cx="1512630" cy="359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1869" rIns="71869" bIns="71869" numCol="1" spcCol="0" rtlCol="0" fromWordArt="0" anchor="ctr" anchorCtr="0" forceAA="0" compatLnSpc="1">
              <a:prstTxWarp prst="textNoShape">
                <a:avLst/>
              </a:prstTxWarp>
              <a:noAutofit/>
            </a:bodyPr>
            <a:lstStyle/>
            <a:p>
              <a:pPr defTabSz="912754">
                <a:defRPr/>
              </a:pPr>
              <a:r>
                <a:rPr lang="de-DE" sz="1600" b="1">
                  <a:hlinkClick r:id="rId16" action="ppaction://hlinksldjump"/>
                </a:rPr>
                <a:t>Special Use Cases</a:t>
              </a:r>
              <a:endParaRPr lang="de-DE" sz="1600" b="1">
                <a:cs typeface="Calibri"/>
              </a:endParaRPr>
            </a:p>
          </p:txBody>
        </p:sp>
      </p:grpSp>
      <p:sp>
        <p:nvSpPr>
          <p:cNvPr id="95" name="Freeform 90">
            <a:extLst>
              <a:ext uri="{FF2B5EF4-FFF2-40B4-BE49-F238E27FC236}">
                <a16:creationId xmlns:a16="http://schemas.microsoft.com/office/drawing/2014/main" id="{5C541D17-5017-4C9B-8989-DCE40F19A2E4}"/>
              </a:ext>
            </a:extLst>
          </p:cNvPr>
          <p:cNvSpPr>
            <a:spLocks noEditPoints="1"/>
          </p:cNvSpPr>
          <p:nvPr/>
        </p:nvSpPr>
        <p:spPr bwMode="auto">
          <a:xfrm>
            <a:off x="8513526" y="3007298"/>
            <a:ext cx="537824" cy="349137"/>
          </a:xfrm>
          <a:custGeom>
            <a:avLst/>
            <a:gdLst>
              <a:gd name="T0" fmla="*/ 401 w 471"/>
              <a:gd name="T1" fmla="*/ 8 h 306"/>
              <a:gd name="T2" fmla="*/ 358 w 471"/>
              <a:gd name="T3" fmla="*/ 20 h 306"/>
              <a:gd name="T4" fmla="*/ 290 w 471"/>
              <a:gd name="T5" fmla="*/ 10 h 306"/>
              <a:gd name="T6" fmla="*/ 264 w 471"/>
              <a:gd name="T7" fmla="*/ 11 h 306"/>
              <a:gd name="T8" fmla="*/ 155 w 471"/>
              <a:gd name="T9" fmla="*/ 98 h 306"/>
              <a:gd name="T10" fmla="*/ 278 w 471"/>
              <a:gd name="T11" fmla="*/ 51 h 306"/>
              <a:gd name="T12" fmla="*/ 463 w 471"/>
              <a:gd name="T13" fmla="*/ 114 h 306"/>
              <a:gd name="T14" fmla="*/ 276 w 471"/>
              <a:gd name="T15" fmla="*/ 72 h 306"/>
              <a:gd name="T16" fmla="*/ 173 w 471"/>
              <a:gd name="T17" fmla="*/ 125 h 306"/>
              <a:gd name="T18" fmla="*/ 154 w 471"/>
              <a:gd name="T19" fmla="*/ 55 h 306"/>
              <a:gd name="T20" fmla="*/ 179 w 471"/>
              <a:gd name="T21" fmla="*/ 10 h 306"/>
              <a:gd name="T22" fmla="*/ 113 w 471"/>
              <a:gd name="T23" fmla="*/ 20 h 306"/>
              <a:gd name="T24" fmla="*/ 71 w 471"/>
              <a:gd name="T25" fmla="*/ 8 h 306"/>
              <a:gd name="T26" fmla="*/ 9 w 471"/>
              <a:gd name="T27" fmla="*/ 114 h 306"/>
              <a:gd name="T28" fmla="*/ 64 w 471"/>
              <a:gd name="T29" fmla="*/ 144 h 306"/>
              <a:gd name="T30" fmla="*/ 96 w 471"/>
              <a:gd name="T31" fmla="*/ 167 h 306"/>
              <a:gd name="T32" fmla="*/ 124 w 471"/>
              <a:gd name="T33" fmla="*/ 153 h 306"/>
              <a:gd name="T34" fmla="*/ 156 w 471"/>
              <a:gd name="T35" fmla="*/ 179 h 306"/>
              <a:gd name="T36" fmla="*/ 171 w 471"/>
              <a:gd name="T37" fmla="*/ 175 h 306"/>
              <a:gd name="T38" fmla="*/ 204 w 471"/>
              <a:gd name="T39" fmla="*/ 215 h 306"/>
              <a:gd name="T40" fmla="*/ 236 w 471"/>
              <a:gd name="T41" fmla="*/ 248 h 306"/>
              <a:gd name="T42" fmla="*/ 221 w 471"/>
              <a:gd name="T43" fmla="*/ 277 h 306"/>
              <a:gd name="T44" fmla="*/ 268 w 471"/>
              <a:gd name="T45" fmla="*/ 300 h 306"/>
              <a:gd name="T46" fmla="*/ 243 w 471"/>
              <a:gd name="T47" fmla="*/ 251 h 306"/>
              <a:gd name="T48" fmla="*/ 285 w 471"/>
              <a:gd name="T49" fmla="*/ 270 h 306"/>
              <a:gd name="T50" fmla="*/ 309 w 471"/>
              <a:gd name="T51" fmla="*/ 247 h 306"/>
              <a:gd name="T52" fmla="*/ 290 w 471"/>
              <a:gd name="T53" fmla="*/ 204 h 306"/>
              <a:gd name="T54" fmla="*/ 327 w 471"/>
              <a:gd name="T55" fmla="*/ 241 h 306"/>
              <a:gd name="T56" fmla="*/ 350 w 471"/>
              <a:gd name="T57" fmla="*/ 217 h 306"/>
              <a:gd name="T58" fmla="*/ 313 w 471"/>
              <a:gd name="T59" fmla="*/ 181 h 306"/>
              <a:gd name="T60" fmla="*/ 368 w 471"/>
              <a:gd name="T61" fmla="*/ 211 h 306"/>
              <a:gd name="T62" fmla="*/ 391 w 471"/>
              <a:gd name="T63" fmla="*/ 211 h 306"/>
              <a:gd name="T64" fmla="*/ 276 w 471"/>
              <a:gd name="T65" fmla="*/ 72 h 306"/>
              <a:gd name="T66" fmla="*/ 111 w 471"/>
              <a:gd name="T67" fmla="*/ 175 h 306"/>
              <a:gd name="T68" fmla="*/ 89 w 471"/>
              <a:gd name="T69" fmla="*/ 223 h 306"/>
              <a:gd name="T70" fmla="*/ 136 w 471"/>
              <a:gd name="T71" fmla="*/ 198 h 306"/>
              <a:gd name="T72" fmla="*/ 52 w 471"/>
              <a:gd name="T73" fmla="*/ 165 h 306"/>
              <a:gd name="T74" fmla="*/ 47 w 471"/>
              <a:gd name="T75" fmla="*/ 195 h 306"/>
              <a:gd name="T76" fmla="*/ 76 w 471"/>
              <a:gd name="T77" fmla="*/ 188 h 306"/>
              <a:gd name="T78" fmla="*/ 52 w 471"/>
              <a:gd name="T79" fmla="*/ 165 h 306"/>
              <a:gd name="T80" fmla="*/ 173 w 471"/>
              <a:gd name="T81" fmla="*/ 256 h 306"/>
              <a:gd name="T82" fmla="*/ 174 w 471"/>
              <a:gd name="T83" fmla="*/ 279 h 306"/>
              <a:gd name="T84" fmla="*/ 215 w 471"/>
              <a:gd name="T85" fmla="*/ 260 h 306"/>
              <a:gd name="T86" fmla="*/ 190 w 471"/>
              <a:gd name="T87" fmla="*/ 237 h 306"/>
              <a:gd name="T88" fmla="*/ 155 w 471"/>
              <a:gd name="T89" fmla="*/ 250 h 306"/>
              <a:gd name="T90" fmla="*/ 131 w 471"/>
              <a:gd name="T91" fmla="*/ 228 h 306"/>
              <a:gd name="T92" fmla="*/ 183 w 471"/>
              <a:gd name="T93" fmla="*/ 19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71" h="306">
                <a:moveTo>
                  <a:pt x="465" y="90"/>
                </a:moveTo>
                <a:lnTo>
                  <a:pt x="401" y="8"/>
                </a:lnTo>
                <a:cubicBezTo>
                  <a:pt x="395" y="1"/>
                  <a:pt x="385" y="0"/>
                  <a:pt x="377" y="6"/>
                </a:cubicBezTo>
                <a:lnTo>
                  <a:pt x="358" y="20"/>
                </a:lnTo>
                <a:cubicBezTo>
                  <a:pt x="354" y="23"/>
                  <a:pt x="349" y="25"/>
                  <a:pt x="344" y="23"/>
                </a:cubicBezTo>
                <a:lnTo>
                  <a:pt x="290" y="10"/>
                </a:lnTo>
                <a:cubicBezTo>
                  <a:pt x="287" y="9"/>
                  <a:pt x="283" y="8"/>
                  <a:pt x="276" y="8"/>
                </a:cubicBezTo>
                <a:cubicBezTo>
                  <a:pt x="270" y="8"/>
                  <a:pt x="266" y="10"/>
                  <a:pt x="264" y="11"/>
                </a:cubicBezTo>
                <a:lnTo>
                  <a:pt x="163" y="70"/>
                </a:lnTo>
                <a:cubicBezTo>
                  <a:pt x="153" y="76"/>
                  <a:pt x="149" y="88"/>
                  <a:pt x="155" y="98"/>
                </a:cubicBezTo>
                <a:cubicBezTo>
                  <a:pt x="161" y="108"/>
                  <a:pt x="174" y="112"/>
                  <a:pt x="184" y="106"/>
                </a:cubicBezTo>
                <a:lnTo>
                  <a:pt x="278" y="51"/>
                </a:lnTo>
                <a:lnTo>
                  <a:pt x="395" y="167"/>
                </a:lnTo>
                <a:lnTo>
                  <a:pt x="463" y="114"/>
                </a:lnTo>
                <a:cubicBezTo>
                  <a:pt x="470" y="108"/>
                  <a:pt x="471" y="98"/>
                  <a:pt x="465" y="90"/>
                </a:cubicBezTo>
                <a:close/>
                <a:moveTo>
                  <a:pt x="276" y="72"/>
                </a:moveTo>
                <a:lnTo>
                  <a:pt x="192" y="120"/>
                </a:lnTo>
                <a:cubicBezTo>
                  <a:pt x="186" y="124"/>
                  <a:pt x="180" y="125"/>
                  <a:pt x="173" y="125"/>
                </a:cubicBezTo>
                <a:cubicBezTo>
                  <a:pt x="160" y="125"/>
                  <a:pt x="147" y="118"/>
                  <a:pt x="141" y="107"/>
                </a:cubicBezTo>
                <a:cubicBezTo>
                  <a:pt x="130" y="89"/>
                  <a:pt x="137" y="66"/>
                  <a:pt x="154" y="55"/>
                </a:cubicBezTo>
                <a:lnTo>
                  <a:pt x="220" y="18"/>
                </a:lnTo>
                <a:cubicBezTo>
                  <a:pt x="208" y="10"/>
                  <a:pt x="193" y="7"/>
                  <a:pt x="179" y="10"/>
                </a:cubicBezTo>
                <a:lnTo>
                  <a:pt x="127" y="23"/>
                </a:lnTo>
                <a:cubicBezTo>
                  <a:pt x="122" y="25"/>
                  <a:pt x="117" y="23"/>
                  <a:pt x="113" y="20"/>
                </a:cubicBezTo>
                <a:lnTo>
                  <a:pt x="94" y="6"/>
                </a:lnTo>
                <a:cubicBezTo>
                  <a:pt x="87" y="0"/>
                  <a:pt x="76" y="1"/>
                  <a:pt x="71" y="8"/>
                </a:cubicBezTo>
                <a:lnTo>
                  <a:pt x="6" y="90"/>
                </a:lnTo>
                <a:cubicBezTo>
                  <a:pt x="0" y="98"/>
                  <a:pt x="1" y="108"/>
                  <a:pt x="9" y="114"/>
                </a:cubicBezTo>
                <a:lnTo>
                  <a:pt x="54" y="145"/>
                </a:lnTo>
                <a:cubicBezTo>
                  <a:pt x="57" y="144"/>
                  <a:pt x="61" y="144"/>
                  <a:pt x="64" y="144"/>
                </a:cubicBezTo>
                <a:cubicBezTo>
                  <a:pt x="73" y="144"/>
                  <a:pt x="81" y="147"/>
                  <a:pt x="87" y="152"/>
                </a:cubicBezTo>
                <a:cubicBezTo>
                  <a:pt x="91" y="157"/>
                  <a:pt x="94" y="162"/>
                  <a:pt x="96" y="167"/>
                </a:cubicBezTo>
                <a:lnTo>
                  <a:pt x="99" y="164"/>
                </a:lnTo>
                <a:cubicBezTo>
                  <a:pt x="105" y="157"/>
                  <a:pt x="114" y="153"/>
                  <a:pt x="124" y="153"/>
                </a:cubicBezTo>
                <a:cubicBezTo>
                  <a:pt x="132" y="153"/>
                  <a:pt x="140" y="156"/>
                  <a:pt x="146" y="162"/>
                </a:cubicBezTo>
                <a:cubicBezTo>
                  <a:pt x="151" y="167"/>
                  <a:pt x="155" y="173"/>
                  <a:pt x="156" y="179"/>
                </a:cubicBezTo>
                <a:cubicBezTo>
                  <a:pt x="161" y="177"/>
                  <a:pt x="166" y="175"/>
                  <a:pt x="171" y="175"/>
                </a:cubicBezTo>
                <a:lnTo>
                  <a:pt x="171" y="175"/>
                </a:lnTo>
                <a:cubicBezTo>
                  <a:pt x="180" y="175"/>
                  <a:pt x="188" y="178"/>
                  <a:pt x="194" y="184"/>
                </a:cubicBezTo>
                <a:cubicBezTo>
                  <a:pt x="203" y="192"/>
                  <a:pt x="206" y="204"/>
                  <a:pt x="204" y="215"/>
                </a:cubicBezTo>
                <a:cubicBezTo>
                  <a:pt x="212" y="216"/>
                  <a:pt x="219" y="219"/>
                  <a:pt x="225" y="224"/>
                </a:cubicBezTo>
                <a:cubicBezTo>
                  <a:pt x="232" y="230"/>
                  <a:pt x="235" y="239"/>
                  <a:pt x="236" y="248"/>
                </a:cubicBezTo>
                <a:cubicBezTo>
                  <a:pt x="236" y="256"/>
                  <a:pt x="233" y="265"/>
                  <a:pt x="227" y="271"/>
                </a:cubicBezTo>
                <a:lnTo>
                  <a:pt x="221" y="277"/>
                </a:lnTo>
                <a:lnTo>
                  <a:pt x="244" y="300"/>
                </a:lnTo>
                <a:cubicBezTo>
                  <a:pt x="251" y="306"/>
                  <a:pt x="261" y="306"/>
                  <a:pt x="268" y="300"/>
                </a:cubicBezTo>
                <a:cubicBezTo>
                  <a:pt x="274" y="293"/>
                  <a:pt x="274" y="283"/>
                  <a:pt x="268" y="276"/>
                </a:cubicBezTo>
                <a:lnTo>
                  <a:pt x="243" y="251"/>
                </a:lnTo>
                <a:lnTo>
                  <a:pt x="255" y="240"/>
                </a:lnTo>
                <a:lnTo>
                  <a:pt x="285" y="270"/>
                </a:lnTo>
                <a:cubicBezTo>
                  <a:pt x="292" y="277"/>
                  <a:pt x="303" y="277"/>
                  <a:pt x="309" y="270"/>
                </a:cubicBezTo>
                <a:cubicBezTo>
                  <a:pt x="316" y="264"/>
                  <a:pt x="316" y="253"/>
                  <a:pt x="309" y="247"/>
                </a:cubicBezTo>
                <a:lnTo>
                  <a:pt x="278" y="216"/>
                </a:lnTo>
                <a:lnTo>
                  <a:pt x="290" y="204"/>
                </a:lnTo>
                <a:cubicBezTo>
                  <a:pt x="291" y="205"/>
                  <a:pt x="291" y="205"/>
                  <a:pt x="291" y="206"/>
                </a:cubicBezTo>
                <a:lnTo>
                  <a:pt x="327" y="241"/>
                </a:lnTo>
                <a:cubicBezTo>
                  <a:pt x="333" y="247"/>
                  <a:pt x="344" y="247"/>
                  <a:pt x="350" y="241"/>
                </a:cubicBezTo>
                <a:cubicBezTo>
                  <a:pt x="357" y="234"/>
                  <a:pt x="357" y="224"/>
                  <a:pt x="350" y="217"/>
                </a:cubicBezTo>
                <a:lnTo>
                  <a:pt x="315" y="182"/>
                </a:lnTo>
                <a:cubicBezTo>
                  <a:pt x="314" y="182"/>
                  <a:pt x="314" y="181"/>
                  <a:pt x="313" y="181"/>
                </a:cubicBezTo>
                <a:lnTo>
                  <a:pt x="325" y="169"/>
                </a:lnTo>
                <a:lnTo>
                  <a:pt x="368" y="211"/>
                </a:lnTo>
                <a:cubicBezTo>
                  <a:pt x="374" y="218"/>
                  <a:pt x="385" y="218"/>
                  <a:pt x="391" y="211"/>
                </a:cubicBezTo>
                <a:lnTo>
                  <a:pt x="391" y="211"/>
                </a:lnTo>
                <a:cubicBezTo>
                  <a:pt x="398" y="205"/>
                  <a:pt x="398" y="194"/>
                  <a:pt x="391" y="188"/>
                </a:cubicBezTo>
                <a:lnTo>
                  <a:pt x="276" y="72"/>
                </a:lnTo>
                <a:close/>
                <a:moveTo>
                  <a:pt x="135" y="174"/>
                </a:moveTo>
                <a:cubicBezTo>
                  <a:pt x="128" y="168"/>
                  <a:pt x="118" y="168"/>
                  <a:pt x="111" y="175"/>
                </a:cubicBezTo>
                <a:lnTo>
                  <a:pt x="89" y="200"/>
                </a:lnTo>
                <a:cubicBezTo>
                  <a:pt x="82" y="206"/>
                  <a:pt x="83" y="217"/>
                  <a:pt x="89" y="223"/>
                </a:cubicBezTo>
                <a:cubicBezTo>
                  <a:pt x="96" y="229"/>
                  <a:pt x="107" y="229"/>
                  <a:pt x="113" y="222"/>
                </a:cubicBezTo>
                <a:lnTo>
                  <a:pt x="136" y="198"/>
                </a:lnTo>
                <a:cubicBezTo>
                  <a:pt x="142" y="191"/>
                  <a:pt x="142" y="181"/>
                  <a:pt x="135" y="174"/>
                </a:cubicBezTo>
                <a:close/>
                <a:moveTo>
                  <a:pt x="52" y="165"/>
                </a:moveTo>
                <a:lnTo>
                  <a:pt x="46" y="172"/>
                </a:lnTo>
                <a:cubicBezTo>
                  <a:pt x="40" y="178"/>
                  <a:pt x="40" y="189"/>
                  <a:pt x="47" y="195"/>
                </a:cubicBezTo>
                <a:cubicBezTo>
                  <a:pt x="54" y="201"/>
                  <a:pt x="64" y="201"/>
                  <a:pt x="71" y="194"/>
                </a:cubicBezTo>
                <a:lnTo>
                  <a:pt x="76" y="188"/>
                </a:lnTo>
                <a:cubicBezTo>
                  <a:pt x="83" y="181"/>
                  <a:pt x="82" y="171"/>
                  <a:pt x="76" y="165"/>
                </a:cubicBezTo>
                <a:cubicBezTo>
                  <a:pt x="69" y="158"/>
                  <a:pt x="58" y="159"/>
                  <a:pt x="52" y="165"/>
                </a:cubicBezTo>
                <a:close/>
                <a:moveTo>
                  <a:pt x="190" y="237"/>
                </a:moveTo>
                <a:lnTo>
                  <a:pt x="173" y="256"/>
                </a:lnTo>
                <a:cubicBezTo>
                  <a:pt x="167" y="262"/>
                  <a:pt x="167" y="273"/>
                  <a:pt x="174" y="279"/>
                </a:cubicBezTo>
                <a:lnTo>
                  <a:pt x="174" y="279"/>
                </a:lnTo>
                <a:cubicBezTo>
                  <a:pt x="181" y="285"/>
                  <a:pt x="191" y="285"/>
                  <a:pt x="197" y="278"/>
                </a:cubicBezTo>
                <a:lnTo>
                  <a:pt x="215" y="260"/>
                </a:lnTo>
                <a:cubicBezTo>
                  <a:pt x="221" y="253"/>
                  <a:pt x="220" y="243"/>
                  <a:pt x="214" y="236"/>
                </a:cubicBezTo>
                <a:cubicBezTo>
                  <a:pt x="207" y="230"/>
                  <a:pt x="196" y="231"/>
                  <a:pt x="190" y="237"/>
                </a:cubicBezTo>
                <a:close/>
                <a:moveTo>
                  <a:pt x="184" y="220"/>
                </a:moveTo>
                <a:lnTo>
                  <a:pt x="155" y="250"/>
                </a:lnTo>
                <a:cubicBezTo>
                  <a:pt x="149" y="257"/>
                  <a:pt x="138" y="257"/>
                  <a:pt x="132" y="251"/>
                </a:cubicBezTo>
                <a:cubicBezTo>
                  <a:pt x="125" y="245"/>
                  <a:pt x="125" y="234"/>
                  <a:pt x="131" y="228"/>
                </a:cubicBezTo>
                <a:lnTo>
                  <a:pt x="159" y="197"/>
                </a:lnTo>
                <a:cubicBezTo>
                  <a:pt x="166" y="190"/>
                  <a:pt x="176" y="190"/>
                  <a:pt x="183" y="196"/>
                </a:cubicBezTo>
                <a:cubicBezTo>
                  <a:pt x="190" y="203"/>
                  <a:pt x="190" y="213"/>
                  <a:pt x="184" y="2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p>
        </p:txBody>
      </p:sp>
      <p:grpSp>
        <p:nvGrpSpPr>
          <p:cNvPr id="97" name="Gruppieren 96">
            <a:extLst>
              <a:ext uri="{FF2B5EF4-FFF2-40B4-BE49-F238E27FC236}">
                <a16:creationId xmlns:a16="http://schemas.microsoft.com/office/drawing/2014/main" id="{25C4F4F1-1C59-4C46-AC46-0032E1BF0182}"/>
              </a:ext>
            </a:extLst>
          </p:cNvPr>
          <p:cNvGrpSpPr/>
          <p:nvPr/>
        </p:nvGrpSpPr>
        <p:grpSpPr>
          <a:xfrm>
            <a:off x="8541625" y="1892194"/>
            <a:ext cx="490020" cy="444922"/>
            <a:chOff x="4438428" y="2439511"/>
            <a:chExt cx="1352772" cy="1357178"/>
          </a:xfrm>
        </p:grpSpPr>
        <p:sp>
          <p:nvSpPr>
            <p:cNvPr id="98" name="Freeform 9">
              <a:extLst>
                <a:ext uri="{FF2B5EF4-FFF2-40B4-BE49-F238E27FC236}">
                  <a16:creationId xmlns:a16="http://schemas.microsoft.com/office/drawing/2014/main" id="{C2B449BA-9E8B-4165-84D0-008A283EBE20}"/>
                </a:ext>
              </a:extLst>
            </p:cNvPr>
            <p:cNvSpPr>
              <a:spLocks noEditPoints="1"/>
            </p:cNvSpPr>
            <p:nvPr/>
          </p:nvSpPr>
          <p:spPr bwMode="auto">
            <a:xfrm>
              <a:off x="4438428" y="2439511"/>
              <a:ext cx="1352772" cy="1357178"/>
            </a:xfrm>
            <a:custGeom>
              <a:avLst/>
              <a:gdLst>
                <a:gd name="T0" fmla="*/ 375 w 400"/>
                <a:gd name="T1" fmla="*/ 227 h 400"/>
                <a:gd name="T2" fmla="*/ 349 w 400"/>
                <a:gd name="T3" fmla="*/ 207 h 400"/>
                <a:gd name="T4" fmla="*/ 214 w 400"/>
                <a:gd name="T5" fmla="*/ 349 h 400"/>
                <a:gd name="T6" fmla="*/ 194 w 400"/>
                <a:gd name="T7" fmla="*/ 375 h 400"/>
                <a:gd name="T8" fmla="*/ 213 w 400"/>
                <a:gd name="T9" fmla="*/ 399 h 400"/>
                <a:gd name="T10" fmla="*/ 400 w 400"/>
                <a:gd name="T11" fmla="*/ 207 h 400"/>
                <a:gd name="T12" fmla="*/ 375 w 400"/>
                <a:gd name="T13" fmla="*/ 227 h 400"/>
                <a:gd name="T14" fmla="*/ 50 w 400"/>
                <a:gd name="T15" fmla="*/ 192 h 400"/>
                <a:gd name="T16" fmla="*/ 185 w 400"/>
                <a:gd name="T17" fmla="*/ 50 h 400"/>
                <a:gd name="T18" fmla="*/ 206 w 400"/>
                <a:gd name="T19" fmla="*/ 25 h 400"/>
                <a:gd name="T20" fmla="*/ 186 w 400"/>
                <a:gd name="T21" fmla="*/ 0 h 400"/>
                <a:gd name="T22" fmla="*/ 0 w 400"/>
                <a:gd name="T23" fmla="*/ 192 h 400"/>
                <a:gd name="T24" fmla="*/ 25 w 400"/>
                <a:gd name="T25" fmla="*/ 172 h 400"/>
                <a:gd name="T26" fmla="*/ 50 w 400"/>
                <a:gd name="T27" fmla="*/ 192 h 400"/>
                <a:gd name="T28" fmla="*/ 50 w 400"/>
                <a:gd name="T29" fmla="*/ 214 h 400"/>
                <a:gd name="T30" fmla="*/ 25 w 400"/>
                <a:gd name="T31" fmla="*/ 194 h 400"/>
                <a:gd name="T32" fmla="*/ 0 w 400"/>
                <a:gd name="T33" fmla="*/ 213 h 400"/>
                <a:gd name="T34" fmla="*/ 192 w 400"/>
                <a:gd name="T35" fmla="*/ 400 h 400"/>
                <a:gd name="T36" fmla="*/ 172 w 400"/>
                <a:gd name="T37" fmla="*/ 375 h 400"/>
                <a:gd name="T38" fmla="*/ 192 w 400"/>
                <a:gd name="T39" fmla="*/ 349 h 400"/>
                <a:gd name="T40" fmla="*/ 50 w 400"/>
                <a:gd name="T41" fmla="*/ 214 h 400"/>
                <a:gd name="T42" fmla="*/ 349 w 400"/>
                <a:gd name="T43" fmla="*/ 185 h 400"/>
                <a:gd name="T44" fmla="*/ 375 w 400"/>
                <a:gd name="T45" fmla="*/ 206 h 400"/>
                <a:gd name="T46" fmla="*/ 399 w 400"/>
                <a:gd name="T47" fmla="*/ 186 h 400"/>
                <a:gd name="T48" fmla="*/ 207 w 400"/>
                <a:gd name="T49" fmla="*/ 0 h 400"/>
                <a:gd name="T50" fmla="*/ 227 w 400"/>
                <a:gd name="T51" fmla="*/ 25 h 400"/>
                <a:gd name="T52" fmla="*/ 207 w 400"/>
                <a:gd name="T53" fmla="*/ 50 h 400"/>
                <a:gd name="T54" fmla="*/ 349 w 400"/>
                <a:gd name="T55" fmla="*/ 185 h 400"/>
                <a:gd name="T56" fmla="*/ 175 w 400"/>
                <a:gd name="T57" fmla="*/ 283 h 400"/>
                <a:gd name="T58" fmla="*/ 175 w 400"/>
                <a:gd name="T59" fmla="*/ 225 h 400"/>
                <a:gd name="T60" fmla="*/ 116 w 400"/>
                <a:gd name="T61" fmla="*/ 225 h 400"/>
                <a:gd name="T62" fmla="*/ 116 w 400"/>
                <a:gd name="T63" fmla="*/ 175 h 400"/>
                <a:gd name="T64" fmla="*/ 175 w 400"/>
                <a:gd name="T65" fmla="*/ 175 h 400"/>
                <a:gd name="T66" fmla="*/ 175 w 400"/>
                <a:gd name="T67" fmla="*/ 116 h 400"/>
                <a:gd name="T68" fmla="*/ 225 w 400"/>
                <a:gd name="T69" fmla="*/ 116 h 400"/>
                <a:gd name="T70" fmla="*/ 225 w 400"/>
                <a:gd name="T71" fmla="*/ 175 h 400"/>
                <a:gd name="T72" fmla="*/ 283 w 400"/>
                <a:gd name="T73" fmla="*/ 175 h 400"/>
                <a:gd name="T74" fmla="*/ 283 w 400"/>
                <a:gd name="T75" fmla="*/ 225 h 400"/>
                <a:gd name="T76" fmla="*/ 225 w 400"/>
                <a:gd name="T77" fmla="*/ 225 h 400"/>
                <a:gd name="T78" fmla="*/ 225 w 400"/>
                <a:gd name="T79" fmla="*/ 283 h 400"/>
                <a:gd name="T80" fmla="*/ 175 w 400"/>
                <a:gd name="T81" fmla="*/ 28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0" h="400">
                  <a:moveTo>
                    <a:pt x="375" y="227"/>
                  </a:moveTo>
                  <a:lnTo>
                    <a:pt x="349" y="207"/>
                  </a:lnTo>
                  <a:cubicBezTo>
                    <a:pt x="346" y="282"/>
                    <a:pt x="288" y="342"/>
                    <a:pt x="214" y="349"/>
                  </a:cubicBezTo>
                  <a:lnTo>
                    <a:pt x="194" y="375"/>
                  </a:lnTo>
                  <a:lnTo>
                    <a:pt x="213" y="399"/>
                  </a:lnTo>
                  <a:cubicBezTo>
                    <a:pt x="315" y="392"/>
                    <a:pt x="396" y="310"/>
                    <a:pt x="400" y="207"/>
                  </a:cubicBezTo>
                  <a:lnTo>
                    <a:pt x="375" y="227"/>
                  </a:lnTo>
                  <a:close/>
                  <a:moveTo>
                    <a:pt x="50" y="192"/>
                  </a:moveTo>
                  <a:cubicBezTo>
                    <a:pt x="53" y="118"/>
                    <a:pt x="111" y="57"/>
                    <a:pt x="185" y="50"/>
                  </a:cubicBezTo>
                  <a:lnTo>
                    <a:pt x="206" y="25"/>
                  </a:lnTo>
                  <a:lnTo>
                    <a:pt x="186" y="0"/>
                  </a:lnTo>
                  <a:cubicBezTo>
                    <a:pt x="84" y="7"/>
                    <a:pt x="4" y="90"/>
                    <a:pt x="0" y="192"/>
                  </a:cubicBezTo>
                  <a:lnTo>
                    <a:pt x="25" y="172"/>
                  </a:lnTo>
                  <a:lnTo>
                    <a:pt x="50" y="192"/>
                  </a:lnTo>
                  <a:close/>
                  <a:moveTo>
                    <a:pt x="50" y="214"/>
                  </a:moveTo>
                  <a:lnTo>
                    <a:pt x="25" y="194"/>
                  </a:lnTo>
                  <a:lnTo>
                    <a:pt x="0" y="213"/>
                  </a:lnTo>
                  <a:cubicBezTo>
                    <a:pt x="7" y="315"/>
                    <a:pt x="90" y="396"/>
                    <a:pt x="192" y="400"/>
                  </a:cubicBezTo>
                  <a:lnTo>
                    <a:pt x="172" y="375"/>
                  </a:lnTo>
                  <a:lnTo>
                    <a:pt x="192" y="349"/>
                  </a:lnTo>
                  <a:cubicBezTo>
                    <a:pt x="118" y="346"/>
                    <a:pt x="57" y="288"/>
                    <a:pt x="50" y="214"/>
                  </a:cubicBezTo>
                  <a:moveTo>
                    <a:pt x="349" y="185"/>
                  </a:moveTo>
                  <a:lnTo>
                    <a:pt x="375" y="206"/>
                  </a:lnTo>
                  <a:lnTo>
                    <a:pt x="399" y="186"/>
                  </a:lnTo>
                  <a:cubicBezTo>
                    <a:pt x="392" y="84"/>
                    <a:pt x="310" y="4"/>
                    <a:pt x="207" y="0"/>
                  </a:cubicBezTo>
                  <a:lnTo>
                    <a:pt x="227" y="25"/>
                  </a:lnTo>
                  <a:lnTo>
                    <a:pt x="207" y="50"/>
                  </a:lnTo>
                  <a:cubicBezTo>
                    <a:pt x="281" y="53"/>
                    <a:pt x="342" y="111"/>
                    <a:pt x="349" y="185"/>
                  </a:cubicBezTo>
                  <a:close/>
                  <a:moveTo>
                    <a:pt x="175" y="283"/>
                  </a:moveTo>
                  <a:lnTo>
                    <a:pt x="175" y="225"/>
                  </a:lnTo>
                  <a:lnTo>
                    <a:pt x="116" y="225"/>
                  </a:lnTo>
                  <a:lnTo>
                    <a:pt x="116" y="175"/>
                  </a:lnTo>
                  <a:lnTo>
                    <a:pt x="175" y="175"/>
                  </a:lnTo>
                  <a:lnTo>
                    <a:pt x="175" y="116"/>
                  </a:lnTo>
                  <a:lnTo>
                    <a:pt x="225" y="116"/>
                  </a:lnTo>
                  <a:lnTo>
                    <a:pt x="225" y="175"/>
                  </a:lnTo>
                  <a:lnTo>
                    <a:pt x="283" y="175"/>
                  </a:lnTo>
                  <a:lnTo>
                    <a:pt x="283" y="225"/>
                  </a:lnTo>
                  <a:lnTo>
                    <a:pt x="225" y="225"/>
                  </a:lnTo>
                  <a:lnTo>
                    <a:pt x="225" y="283"/>
                  </a:lnTo>
                  <a:lnTo>
                    <a:pt x="175" y="2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p>
          </p:txBody>
        </p:sp>
        <p:grpSp>
          <p:nvGrpSpPr>
            <p:cNvPr id="99" name="Gruppieren 98">
              <a:extLst>
                <a:ext uri="{FF2B5EF4-FFF2-40B4-BE49-F238E27FC236}">
                  <a16:creationId xmlns:a16="http://schemas.microsoft.com/office/drawing/2014/main" id="{0C995430-7439-4BF1-8D70-B3E9871EFDBB}"/>
                </a:ext>
              </a:extLst>
            </p:cNvPr>
            <p:cNvGrpSpPr/>
            <p:nvPr/>
          </p:nvGrpSpPr>
          <p:grpSpPr>
            <a:xfrm>
              <a:off x="4656694" y="2532599"/>
              <a:ext cx="914400" cy="1188158"/>
              <a:chOff x="4656694" y="2532599"/>
              <a:chExt cx="914400" cy="1188158"/>
            </a:xfrm>
          </p:grpSpPr>
          <p:sp>
            <p:nvSpPr>
              <p:cNvPr id="100" name="Ellipse 99">
                <a:extLst>
                  <a:ext uri="{FF2B5EF4-FFF2-40B4-BE49-F238E27FC236}">
                    <a16:creationId xmlns:a16="http://schemas.microsoft.com/office/drawing/2014/main" id="{900AA144-41BC-432C-8C69-82DDAD9F812D}"/>
                  </a:ext>
                </a:extLst>
              </p:cNvPr>
              <p:cNvSpPr/>
              <p:nvPr/>
            </p:nvSpPr>
            <p:spPr>
              <a:xfrm>
                <a:off x="4656694" y="2532599"/>
                <a:ext cx="914400" cy="1188158"/>
              </a:xfrm>
              <a:prstGeom prst="ellipse">
                <a:avLst/>
              </a:prstGeom>
              <a:solidFill>
                <a:schemeClr val="bg1"/>
              </a:solidFill>
            </p:spPr>
            <p:txBody>
              <a:bodyPr wrap="square" lIns="0" tIns="0" rIns="0" bIns="0" rtlCol="0" anchor="ctr">
                <a:spAutoFit/>
              </a:bodyPr>
              <a:lstStyle/>
              <a:p>
                <a:pPr marL="3175" algn="ctr"/>
                <a:endParaRPr lang="en-US" sz="1800" b="1">
                  <a:solidFill>
                    <a:srgbClr val="EC6602"/>
                  </a:solidFill>
                </a:endParaRPr>
              </a:p>
            </p:txBody>
          </p:sp>
          <p:sp>
            <p:nvSpPr>
              <p:cNvPr id="101" name="Freeform 32">
                <a:extLst>
                  <a:ext uri="{FF2B5EF4-FFF2-40B4-BE49-F238E27FC236}">
                    <a16:creationId xmlns:a16="http://schemas.microsoft.com/office/drawing/2014/main" id="{5522679F-20E1-4E27-8386-6C9F060DB30D}"/>
                  </a:ext>
                </a:extLst>
              </p:cNvPr>
              <p:cNvSpPr>
                <a:spLocks/>
              </p:cNvSpPr>
              <p:nvPr/>
            </p:nvSpPr>
            <p:spPr bwMode="auto">
              <a:xfrm>
                <a:off x="4937836" y="2732219"/>
                <a:ext cx="352116" cy="788918"/>
              </a:xfrm>
              <a:custGeom>
                <a:avLst/>
                <a:gdLst/>
                <a:ahLst/>
                <a:cxnLst>
                  <a:cxn ang="0">
                    <a:pos x="391" y="299"/>
                  </a:cxn>
                  <a:cxn ang="0">
                    <a:pos x="166" y="299"/>
                  </a:cxn>
                  <a:cxn ang="0">
                    <a:pos x="285" y="0"/>
                  </a:cxn>
                  <a:cxn ang="0">
                    <a:pos x="164" y="0"/>
                  </a:cxn>
                  <a:cxn ang="0">
                    <a:pos x="0" y="411"/>
                  </a:cxn>
                  <a:cxn ang="0">
                    <a:pos x="225" y="411"/>
                  </a:cxn>
                  <a:cxn ang="0">
                    <a:pos x="136" y="634"/>
                  </a:cxn>
                  <a:cxn ang="0">
                    <a:pos x="58" y="602"/>
                  </a:cxn>
                  <a:cxn ang="0">
                    <a:pos x="97" y="881"/>
                  </a:cxn>
                  <a:cxn ang="0">
                    <a:pos x="318" y="707"/>
                  </a:cxn>
                  <a:cxn ang="0">
                    <a:pos x="240" y="676"/>
                  </a:cxn>
                  <a:cxn ang="0">
                    <a:pos x="391" y="299"/>
                  </a:cxn>
                </a:cxnLst>
                <a:rect l="0" t="0" r="r" b="b"/>
                <a:pathLst>
                  <a:path w="391" h="881">
                    <a:moveTo>
                      <a:pt x="391" y="299"/>
                    </a:moveTo>
                    <a:lnTo>
                      <a:pt x="166" y="299"/>
                    </a:lnTo>
                    <a:lnTo>
                      <a:pt x="285" y="0"/>
                    </a:lnTo>
                    <a:lnTo>
                      <a:pt x="164" y="0"/>
                    </a:lnTo>
                    <a:lnTo>
                      <a:pt x="0" y="411"/>
                    </a:lnTo>
                    <a:lnTo>
                      <a:pt x="225" y="411"/>
                    </a:lnTo>
                    <a:lnTo>
                      <a:pt x="136" y="634"/>
                    </a:lnTo>
                    <a:lnTo>
                      <a:pt x="58" y="602"/>
                    </a:lnTo>
                    <a:lnTo>
                      <a:pt x="97" y="881"/>
                    </a:lnTo>
                    <a:lnTo>
                      <a:pt x="318" y="707"/>
                    </a:lnTo>
                    <a:lnTo>
                      <a:pt x="240" y="676"/>
                    </a:lnTo>
                    <a:lnTo>
                      <a:pt x="391" y="29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b="1"/>
              </a:p>
            </p:txBody>
          </p:sp>
        </p:grpSp>
      </p:grpSp>
      <p:grpSp>
        <p:nvGrpSpPr>
          <p:cNvPr id="102" name="Gruppieren 101">
            <a:extLst>
              <a:ext uri="{FF2B5EF4-FFF2-40B4-BE49-F238E27FC236}">
                <a16:creationId xmlns:a16="http://schemas.microsoft.com/office/drawing/2014/main" id="{1CC637F5-734A-4ED5-8FCF-D2B857DD5C10}"/>
              </a:ext>
            </a:extLst>
          </p:cNvPr>
          <p:cNvGrpSpPr/>
          <p:nvPr/>
        </p:nvGrpSpPr>
        <p:grpSpPr>
          <a:xfrm>
            <a:off x="8513526" y="3878820"/>
            <a:ext cx="526871" cy="559582"/>
            <a:chOff x="543357" y="4801524"/>
            <a:chExt cx="655527" cy="651452"/>
          </a:xfrm>
          <a:solidFill>
            <a:schemeClr val="tx1"/>
          </a:solidFill>
        </p:grpSpPr>
        <p:sp>
          <p:nvSpPr>
            <p:cNvPr id="103" name="Freeform 5">
              <a:extLst>
                <a:ext uri="{FF2B5EF4-FFF2-40B4-BE49-F238E27FC236}">
                  <a16:creationId xmlns:a16="http://schemas.microsoft.com/office/drawing/2014/main" id="{F61E1E70-E9A3-4AB2-BE2C-A08A98608852}"/>
                </a:ext>
              </a:extLst>
            </p:cNvPr>
            <p:cNvSpPr>
              <a:spLocks/>
            </p:cNvSpPr>
            <p:nvPr/>
          </p:nvSpPr>
          <p:spPr bwMode="auto">
            <a:xfrm rot="19990401">
              <a:off x="543357" y="4801524"/>
              <a:ext cx="655527" cy="651452"/>
            </a:xfrm>
            <a:custGeom>
              <a:avLst/>
              <a:gdLst>
                <a:gd name="T0" fmla="*/ 4339 w 4343"/>
                <a:gd name="T1" fmla="*/ 2268 h 4316"/>
                <a:gd name="T2" fmla="*/ 4297 w 4343"/>
                <a:gd name="T3" fmla="*/ 2593 h 4316"/>
                <a:gd name="T4" fmla="*/ 4210 w 4343"/>
                <a:gd name="T5" fmla="*/ 2900 h 4316"/>
                <a:gd name="T6" fmla="*/ 4079 w 4343"/>
                <a:gd name="T7" fmla="*/ 3186 h 4316"/>
                <a:gd name="T8" fmla="*/ 3912 w 4343"/>
                <a:gd name="T9" fmla="*/ 3450 h 4316"/>
                <a:gd name="T10" fmla="*/ 3707 w 4343"/>
                <a:gd name="T11" fmla="*/ 3684 h 4316"/>
                <a:gd name="T12" fmla="*/ 3470 w 4343"/>
                <a:gd name="T13" fmla="*/ 3887 h 4316"/>
                <a:gd name="T14" fmla="*/ 3207 w 4343"/>
                <a:gd name="T15" fmla="*/ 4056 h 4316"/>
                <a:gd name="T16" fmla="*/ 2919 w 4343"/>
                <a:gd name="T17" fmla="*/ 4184 h 4316"/>
                <a:gd name="T18" fmla="*/ 2608 w 4343"/>
                <a:gd name="T19" fmla="*/ 4273 h 4316"/>
                <a:gd name="T20" fmla="*/ 2284 w 4343"/>
                <a:gd name="T21" fmla="*/ 4314 h 4316"/>
                <a:gd name="T22" fmla="*/ 1948 w 4343"/>
                <a:gd name="T23" fmla="*/ 4305 h 4316"/>
                <a:gd name="T24" fmla="*/ 1628 w 4343"/>
                <a:gd name="T25" fmla="*/ 4247 h 4316"/>
                <a:gd name="T26" fmla="*/ 1326 w 4343"/>
                <a:gd name="T27" fmla="*/ 4145 h 4316"/>
                <a:gd name="T28" fmla="*/ 1047 w 4343"/>
                <a:gd name="T29" fmla="*/ 4004 h 4316"/>
                <a:gd name="T30" fmla="*/ 788 w 4343"/>
                <a:gd name="T31" fmla="*/ 3825 h 4316"/>
                <a:gd name="T32" fmla="*/ 564 w 4343"/>
                <a:gd name="T33" fmla="*/ 3608 h 4316"/>
                <a:gd name="T34" fmla="*/ 370 w 4343"/>
                <a:gd name="T35" fmla="*/ 3366 h 4316"/>
                <a:gd name="T36" fmla="*/ 213 w 4343"/>
                <a:gd name="T37" fmla="*/ 3093 h 4316"/>
                <a:gd name="T38" fmla="*/ 98 w 4343"/>
                <a:gd name="T39" fmla="*/ 2801 h 4316"/>
                <a:gd name="T40" fmla="*/ 22 w 4343"/>
                <a:gd name="T41" fmla="*/ 2487 h 4316"/>
                <a:gd name="T42" fmla="*/ 0 w 4343"/>
                <a:gd name="T43" fmla="*/ 2156 h 4316"/>
                <a:gd name="T44" fmla="*/ 22 w 4343"/>
                <a:gd name="T45" fmla="*/ 1829 h 4316"/>
                <a:gd name="T46" fmla="*/ 98 w 4343"/>
                <a:gd name="T47" fmla="*/ 1515 h 4316"/>
                <a:gd name="T48" fmla="*/ 213 w 4343"/>
                <a:gd name="T49" fmla="*/ 1221 h 4316"/>
                <a:gd name="T50" fmla="*/ 370 w 4343"/>
                <a:gd name="T51" fmla="*/ 948 h 4316"/>
                <a:gd name="T52" fmla="*/ 564 w 4343"/>
                <a:gd name="T53" fmla="*/ 706 h 4316"/>
                <a:gd name="T54" fmla="*/ 788 w 4343"/>
                <a:gd name="T55" fmla="*/ 492 h 4316"/>
                <a:gd name="T56" fmla="*/ 1047 w 4343"/>
                <a:gd name="T57" fmla="*/ 310 h 4316"/>
                <a:gd name="T58" fmla="*/ 1326 w 4343"/>
                <a:gd name="T59" fmla="*/ 169 h 4316"/>
                <a:gd name="T60" fmla="*/ 1628 w 4343"/>
                <a:gd name="T61" fmla="*/ 67 h 4316"/>
                <a:gd name="T62" fmla="*/ 1948 w 4343"/>
                <a:gd name="T63" fmla="*/ 11 h 4316"/>
                <a:gd name="T64" fmla="*/ 2284 w 4343"/>
                <a:gd name="T65" fmla="*/ 2 h 4316"/>
                <a:gd name="T66" fmla="*/ 2608 w 4343"/>
                <a:gd name="T67" fmla="*/ 44 h 4316"/>
                <a:gd name="T68" fmla="*/ 2919 w 4343"/>
                <a:gd name="T69" fmla="*/ 132 h 4316"/>
                <a:gd name="T70" fmla="*/ 3207 w 4343"/>
                <a:gd name="T71" fmla="*/ 258 h 4316"/>
                <a:gd name="T72" fmla="*/ 3470 w 4343"/>
                <a:gd name="T73" fmla="*/ 429 h 4316"/>
                <a:gd name="T74" fmla="*/ 3707 w 4343"/>
                <a:gd name="T75" fmla="*/ 632 h 4316"/>
                <a:gd name="T76" fmla="*/ 3912 w 4343"/>
                <a:gd name="T77" fmla="*/ 866 h 4316"/>
                <a:gd name="T78" fmla="*/ 4079 w 4343"/>
                <a:gd name="T79" fmla="*/ 1130 h 4316"/>
                <a:gd name="T80" fmla="*/ 4210 w 4343"/>
                <a:gd name="T81" fmla="*/ 1414 h 4316"/>
                <a:gd name="T82" fmla="*/ 4297 w 4343"/>
                <a:gd name="T83" fmla="*/ 1723 h 4316"/>
                <a:gd name="T84" fmla="*/ 4339 w 4343"/>
                <a:gd name="T85" fmla="*/ 20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43" h="4316">
                  <a:moveTo>
                    <a:pt x="4343" y="2156"/>
                  </a:moveTo>
                  <a:lnTo>
                    <a:pt x="4343" y="2156"/>
                  </a:lnTo>
                  <a:lnTo>
                    <a:pt x="4339" y="2268"/>
                  </a:lnTo>
                  <a:lnTo>
                    <a:pt x="4330" y="2381"/>
                  </a:lnTo>
                  <a:lnTo>
                    <a:pt x="4319" y="2487"/>
                  </a:lnTo>
                  <a:lnTo>
                    <a:pt x="4297" y="2593"/>
                  </a:lnTo>
                  <a:lnTo>
                    <a:pt x="4273" y="2697"/>
                  </a:lnTo>
                  <a:lnTo>
                    <a:pt x="4245" y="2801"/>
                  </a:lnTo>
                  <a:lnTo>
                    <a:pt x="4210" y="2900"/>
                  </a:lnTo>
                  <a:lnTo>
                    <a:pt x="4169" y="2996"/>
                  </a:lnTo>
                  <a:lnTo>
                    <a:pt x="4127" y="3093"/>
                  </a:lnTo>
                  <a:lnTo>
                    <a:pt x="4079" y="3186"/>
                  </a:lnTo>
                  <a:lnTo>
                    <a:pt x="4027" y="3275"/>
                  </a:lnTo>
                  <a:lnTo>
                    <a:pt x="3973" y="3366"/>
                  </a:lnTo>
                  <a:lnTo>
                    <a:pt x="3912" y="3450"/>
                  </a:lnTo>
                  <a:lnTo>
                    <a:pt x="3849" y="3530"/>
                  </a:lnTo>
                  <a:lnTo>
                    <a:pt x="3779" y="3608"/>
                  </a:lnTo>
                  <a:lnTo>
                    <a:pt x="3707" y="3684"/>
                  </a:lnTo>
                  <a:lnTo>
                    <a:pt x="3631" y="3755"/>
                  </a:lnTo>
                  <a:lnTo>
                    <a:pt x="3553" y="3825"/>
                  </a:lnTo>
                  <a:lnTo>
                    <a:pt x="3470" y="3887"/>
                  </a:lnTo>
                  <a:lnTo>
                    <a:pt x="3385" y="3948"/>
                  </a:lnTo>
                  <a:lnTo>
                    <a:pt x="3296" y="4004"/>
                  </a:lnTo>
                  <a:lnTo>
                    <a:pt x="3207" y="4056"/>
                  </a:lnTo>
                  <a:lnTo>
                    <a:pt x="3111" y="4104"/>
                  </a:lnTo>
                  <a:lnTo>
                    <a:pt x="3015" y="4145"/>
                  </a:lnTo>
                  <a:lnTo>
                    <a:pt x="2919" y="4184"/>
                  </a:lnTo>
                  <a:lnTo>
                    <a:pt x="2817" y="4221"/>
                  </a:lnTo>
                  <a:lnTo>
                    <a:pt x="2715" y="4247"/>
                  </a:lnTo>
                  <a:lnTo>
                    <a:pt x="2608" y="4273"/>
                  </a:lnTo>
                  <a:lnTo>
                    <a:pt x="2503" y="4292"/>
                  </a:lnTo>
                  <a:lnTo>
                    <a:pt x="2395" y="4305"/>
                  </a:lnTo>
                  <a:lnTo>
                    <a:pt x="2284" y="4314"/>
                  </a:lnTo>
                  <a:lnTo>
                    <a:pt x="2170" y="4316"/>
                  </a:lnTo>
                  <a:lnTo>
                    <a:pt x="2059" y="4314"/>
                  </a:lnTo>
                  <a:lnTo>
                    <a:pt x="1948" y="4305"/>
                  </a:lnTo>
                  <a:lnTo>
                    <a:pt x="1839" y="4292"/>
                  </a:lnTo>
                  <a:lnTo>
                    <a:pt x="1735" y="4273"/>
                  </a:lnTo>
                  <a:lnTo>
                    <a:pt x="1628" y="4247"/>
                  </a:lnTo>
                  <a:lnTo>
                    <a:pt x="1526" y="4221"/>
                  </a:lnTo>
                  <a:lnTo>
                    <a:pt x="1422" y="4184"/>
                  </a:lnTo>
                  <a:lnTo>
                    <a:pt x="1326" y="4145"/>
                  </a:lnTo>
                  <a:lnTo>
                    <a:pt x="1230" y="4104"/>
                  </a:lnTo>
                  <a:lnTo>
                    <a:pt x="1136" y="4056"/>
                  </a:lnTo>
                  <a:lnTo>
                    <a:pt x="1047" y="4004"/>
                  </a:lnTo>
                  <a:lnTo>
                    <a:pt x="956" y="3948"/>
                  </a:lnTo>
                  <a:lnTo>
                    <a:pt x="873" y="3887"/>
                  </a:lnTo>
                  <a:lnTo>
                    <a:pt x="788" y="3825"/>
                  </a:lnTo>
                  <a:lnTo>
                    <a:pt x="712" y="3755"/>
                  </a:lnTo>
                  <a:lnTo>
                    <a:pt x="636" y="3684"/>
                  </a:lnTo>
                  <a:lnTo>
                    <a:pt x="564" y="3608"/>
                  </a:lnTo>
                  <a:lnTo>
                    <a:pt x="494" y="3530"/>
                  </a:lnTo>
                  <a:lnTo>
                    <a:pt x="431" y="3450"/>
                  </a:lnTo>
                  <a:lnTo>
                    <a:pt x="370" y="3366"/>
                  </a:lnTo>
                  <a:lnTo>
                    <a:pt x="314" y="3275"/>
                  </a:lnTo>
                  <a:lnTo>
                    <a:pt x="263" y="3186"/>
                  </a:lnTo>
                  <a:lnTo>
                    <a:pt x="213" y="3093"/>
                  </a:lnTo>
                  <a:lnTo>
                    <a:pt x="172" y="2996"/>
                  </a:lnTo>
                  <a:lnTo>
                    <a:pt x="133" y="2900"/>
                  </a:lnTo>
                  <a:lnTo>
                    <a:pt x="98" y="2801"/>
                  </a:lnTo>
                  <a:lnTo>
                    <a:pt x="70" y="2697"/>
                  </a:lnTo>
                  <a:lnTo>
                    <a:pt x="46" y="2593"/>
                  </a:lnTo>
                  <a:lnTo>
                    <a:pt x="22" y="2487"/>
                  </a:lnTo>
                  <a:lnTo>
                    <a:pt x="11" y="2381"/>
                  </a:lnTo>
                  <a:lnTo>
                    <a:pt x="2" y="2268"/>
                  </a:lnTo>
                  <a:lnTo>
                    <a:pt x="0" y="2156"/>
                  </a:lnTo>
                  <a:lnTo>
                    <a:pt x="2" y="2048"/>
                  </a:lnTo>
                  <a:lnTo>
                    <a:pt x="11" y="1935"/>
                  </a:lnTo>
                  <a:lnTo>
                    <a:pt x="22" y="1829"/>
                  </a:lnTo>
                  <a:lnTo>
                    <a:pt x="46" y="1723"/>
                  </a:lnTo>
                  <a:lnTo>
                    <a:pt x="70" y="1619"/>
                  </a:lnTo>
                  <a:lnTo>
                    <a:pt x="98" y="1515"/>
                  </a:lnTo>
                  <a:lnTo>
                    <a:pt x="133" y="1414"/>
                  </a:lnTo>
                  <a:lnTo>
                    <a:pt x="172" y="1316"/>
                  </a:lnTo>
                  <a:lnTo>
                    <a:pt x="213" y="1221"/>
                  </a:lnTo>
                  <a:lnTo>
                    <a:pt x="263" y="1130"/>
                  </a:lnTo>
                  <a:lnTo>
                    <a:pt x="314" y="1037"/>
                  </a:lnTo>
                  <a:lnTo>
                    <a:pt x="370" y="948"/>
                  </a:lnTo>
                  <a:lnTo>
                    <a:pt x="431" y="866"/>
                  </a:lnTo>
                  <a:lnTo>
                    <a:pt x="494" y="784"/>
                  </a:lnTo>
                  <a:lnTo>
                    <a:pt x="564" y="706"/>
                  </a:lnTo>
                  <a:lnTo>
                    <a:pt x="636" y="632"/>
                  </a:lnTo>
                  <a:lnTo>
                    <a:pt x="712" y="561"/>
                  </a:lnTo>
                  <a:lnTo>
                    <a:pt x="788" y="492"/>
                  </a:lnTo>
                  <a:lnTo>
                    <a:pt x="873" y="429"/>
                  </a:lnTo>
                  <a:lnTo>
                    <a:pt x="956" y="368"/>
                  </a:lnTo>
                  <a:lnTo>
                    <a:pt x="1047" y="310"/>
                  </a:lnTo>
                  <a:lnTo>
                    <a:pt x="1136" y="258"/>
                  </a:lnTo>
                  <a:lnTo>
                    <a:pt x="1230" y="212"/>
                  </a:lnTo>
                  <a:lnTo>
                    <a:pt x="1326" y="169"/>
                  </a:lnTo>
                  <a:lnTo>
                    <a:pt x="1422" y="132"/>
                  </a:lnTo>
                  <a:lnTo>
                    <a:pt x="1526" y="95"/>
                  </a:lnTo>
                  <a:lnTo>
                    <a:pt x="1628" y="67"/>
                  </a:lnTo>
                  <a:lnTo>
                    <a:pt x="1735" y="44"/>
                  </a:lnTo>
                  <a:lnTo>
                    <a:pt x="1839" y="22"/>
                  </a:lnTo>
                  <a:lnTo>
                    <a:pt x="1948" y="11"/>
                  </a:lnTo>
                  <a:lnTo>
                    <a:pt x="2059" y="2"/>
                  </a:lnTo>
                  <a:lnTo>
                    <a:pt x="2170" y="0"/>
                  </a:lnTo>
                  <a:lnTo>
                    <a:pt x="2284" y="2"/>
                  </a:lnTo>
                  <a:lnTo>
                    <a:pt x="2395" y="11"/>
                  </a:lnTo>
                  <a:lnTo>
                    <a:pt x="2503" y="22"/>
                  </a:lnTo>
                  <a:lnTo>
                    <a:pt x="2608" y="44"/>
                  </a:lnTo>
                  <a:lnTo>
                    <a:pt x="2715" y="67"/>
                  </a:lnTo>
                  <a:lnTo>
                    <a:pt x="2817" y="95"/>
                  </a:lnTo>
                  <a:lnTo>
                    <a:pt x="2919" y="132"/>
                  </a:lnTo>
                  <a:lnTo>
                    <a:pt x="3015" y="169"/>
                  </a:lnTo>
                  <a:lnTo>
                    <a:pt x="3111" y="212"/>
                  </a:lnTo>
                  <a:lnTo>
                    <a:pt x="3207" y="258"/>
                  </a:lnTo>
                  <a:lnTo>
                    <a:pt x="3296" y="310"/>
                  </a:lnTo>
                  <a:lnTo>
                    <a:pt x="3385" y="368"/>
                  </a:lnTo>
                  <a:lnTo>
                    <a:pt x="3470" y="429"/>
                  </a:lnTo>
                  <a:lnTo>
                    <a:pt x="3553" y="492"/>
                  </a:lnTo>
                  <a:lnTo>
                    <a:pt x="3631" y="561"/>
                  </a:lnTo>
                  <a:lnTo>
                    <a:pt x="3707" y="632"/>
                  </a:lnTo>
                  <a:lnTo>
                    <a:pt x="3779" y="706"/>
                  </a:lnTo>
                  <a:lnTo>
                    <a:pt x="3849" y="784"/>
                  </a:lnTo>
                  <a:lnTo>
                    <a:pt x="3912" y="866"/>
                  </a:lnTo>
                  <a:lnTo>
                    <a:pt x="3973" y="948"/>
                  </a:lnTo>
                  <a:lnTo>
                    <a:pt x="4027" y="1037"/>
                  </a:lnTo>
                  <a:lnTo>
                    <a:pt x="4079" y="1130"/>
                  </a:lnTo>
                  <a:lnTo>
                    <a:pt x="4127" y="1221"/>
                  </a:lnTo>
                  <a:lnTo>
                    <a:pt x="4169" y="1316"/>
                  </a:lnTo>
                  <a:lnTo>
                    <a:pt x="4210" y="1414"/>
                  </a:lnTo>
                  <a:lnTo>
                    <a:pt x="4245" y="1515"/>
                  </a:lnTo>
                  <a:lnTo>
                    <a:pt x="4273" y="1619"/>
                  </a:lnTo>
                  <a:lnTo>
                    <a:pt x="4297" y="1723"/>
                  </a:lnTo>
                  <a:lnTo>
                    <a:pt x="4319" y="1829"/>
                  </a:lnTo>
                  <a:lnTo>
                    <a:pt x="4330" y="1935"/>
                  </a:lnTo>
                  <a:lnTo>
                    <a:pt x="4339" y="2048"/>
                  </a:lnTo>
                  <a:lnTo>
                    <a:pt x="4343" y="2156"/>
                  </a:lnTo>
                  <a:lnTo>
                    <a:pt x="4343" y="2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119" rtl="0" eaLnBrk="1" fontAlgn="auto" latinLnBrk="0" hangingPunct="1">
                <a:spcBef>
                  <a:spcPts val="0"/>
                </a:spcBef>
                <a:spcAft>
                  <a:spcPts val="0"/>
                </a:spcAft>
                <a:buClrTx/>
                <a:buSzTx/>
                <a:buFontTx/>
                <a:buNone/>
                <a:tabLst/>
                <a:defRPr/>
              </a:pPr>
              <a:endParaRPr kumimoji="0" lang="de-DE" sz="1400" b="1" i="0" u="none" strike="noStrike" kern="1200" cap="none" spc="0" normalizeH="0" baseline="0" noProof="0">
                <a:ln>
                  <a:noFill/>
                </a:ln>
                <a:solidFill>
                  <a:srgbClr val="000000"/>
                </a:solidFill>
                <a:effectLst/>
                <a:uLnTx/>
                <a:uFillTx/>
                <a:latin typeface="Calibri"/>
                <a:ea typeface="+mn-ea"/>
                <a:cs typeface="+mn-cs"/>
              </a:endParaRPr>
            </a:p>
          </p:txBody>
        </p:sp>
        <p:grpSp>
          <p:nvGrpSpPr>
            <p:cNvPr id="104" name="Gruppieren 103">
              <a:extLst>
                <a:ext uri="{FF2B5EF4-FFF2-40B4-BE49-F238E27FC236}">
                  <a16:creationId xmlns:a16="http://schemas.microsoft.com/office/drawing/2014/main" id="{8B13F97B-6963-4C13-9B57-ED0DFFC7B6E7}"/>
                </a:ext>
              </a:extLst>
            </p:cNvPr>
            <p:cNvGrpSpPr/>
            <p:nvPr/>
          </p:nvGrpSpPr>
          <p:grpSpPr>
            <a:xfrm rot="19913061" flipH="1">
              <a:off x="669714" y="4909278"/>
              <a:ext cx="438721" cy="233152"/>
              <a:chOff x="584893" y="4987963"/>
              <a:chExt cx="519736" cy="276206"/>
            </a:xfrm>
            <a:grpFill/>
          </p:grpSpPr>
          <p:sp>
            <p:nvSpPr>
              <p:cNvPr id="109" name="Freeform 7">
                <a:extLst>
                  <a:ext uri="{FF2B5EF4-FFF2-40B4-BE49-F238E27FC236}">
                    <a16:creationId xmlns:a16="http://schemas.microsoft.com/office/drawing/2014/main" id="{78B50BFB-0799-409D-87CE-C1DEDC4B4B22}"/>
                  </a:ext>
                </a:extLst>
              </p:cNvPr>
              <p:cNvSpPr>
                <a:spLocks/>
              </p:cNvSpPr>
              <p:nvPr/>
            </p:nvSpPr>
            <p:spPr bwMode="auto">
              <a:xfrm rot="19990401">
                <a:off x="584893" y="4990987"/>
                <a:ext cx="507607" cy="144298"/>
              </a:xfrm>
              <a:custGeom>
                <a:avLst/>
                <a:gdLst>
                  <a:gd name="T0" fmla="*/ 1680 w 3363"/>
                  <a:gd name="T1" fmla="*/ 956 h 956"/>
                  <a:gd name="T2" fmla="*/ 3363 w 3363"/>
                  <a:gd name="T3" fmla="*/ 478 h 956"/>
                  <a:gd name="T4" fmla="*/ 1680 w 3363"/>
                  <a:gd name="T5" fmla="*/ 0 h 956"/>
                  <a:gd name="T6" fmla="*/ 0 w 3363"/>
                  <a:gd name="T7" fmla="*/ 478 h 956"/>
                  <a:gd name="T8" fmla="*/ 1680 w 3363"/>
                  <a:gd name="T9" fmla="*/ 956 h 956"/>
                  <a:gd name="T10" fmla="*/ 1680 w 3363"/>
                  <a:gd name="T11" fmla="*/ 956 h 956"/>
                </a:gdLst>
                <a:ahLst/>
                <a:cxnLst>
                  <a:cxn ang="0">
                    <a:pos x="T0" y="T1"/>
                  </a:cxn>
                  <a:cxn ang="0">
                    <a:pos x="T2" y="T3"/>
                  </a:cxn>
                  <a:cxn ang="0">
                    <a:pos x="T4" y="T5"/>
                  </a:cxn>
                  <a:cxn ang="0">
                    <a:pos x="T6" y="T7"/>
                  </a:cxn>
                  <a:cxn ang="0">
                    <a:pos x="T8" y="T9"/>
                  </a:cxn>
                  <a:cxn ang="0">
                    <a:pos x="T10" y="T11"/>
                  </a:cxn>
                </a:cxnLst>
                <a:rect l="0" t="0" r="r" b="b"/>
                <a:pathLst>
                  <a:path w="3363" h="956">
                    <a:moveTo>
                      <a:pt x="1680" y="956"/>
                    </a:moveTo>
                    <a:lnTo>
                      <a:pt x="3363" y="478"/>
                    </a:lnTo>
                    <a:lnTo>
                      <a:pt x="1680" y="0"/>
                    </a:lnTo>
                    <a:lnTo>
                      <a:pt x="0" y="478"/>
                    </a:lnTo>
                    <a:lnTo>
                      <a:pt x="1680" y="956"/>
                    </a:lnTo>
                    <a:lnTo>
                      <a:pt x="1680" y="9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119" rtl="0" eaLnBrk="1" fontAlgn="auto" latinLnBrk="0" hangingPunct="1">
                  <a:spcBef>
                    <a:spcPts val="0"/>
                  </a:spcBef>
                  <a:spcAft>
                    <a:spcPts val="0"/>
                  </a:spcAft>
                  <a:buClrTx/>
                  <a:buSzTx/>
                  <a:buFontTx/>
                  <a:buNone/>
                  <a:tabLst/>
                  <a:defRPr/>
                </a:pPr>
                <a:endParaRPr kumimoji="0" lang="de-DE" sz="1400" b="1" i="0" u="none" strike="noStrike" kern="1200" cap="none" spc="0" normalizeH="0" baseline="0" noProof="0">
                  <a:ln>
                    <a:noFill/>
                  </a:ln>
                  <a:solidFill>
                    <a:srgbClr val="000000"/>
                  </a:solidFill>
                  <a:effectLst/>
                  <a:uLnTx/>
                  <a:uFillTx/>
                  <a:latin typeface="Calibri"/>
                  <a:ea typeface="+mn-ea"/>
                  <a:cs typeface="+mn-cs"/>
                </a:endParaRPr>
              </a:p>
            </p:txBody>
          </p:sp>
          <p:sp>
            <p:nvSpPr>
              <p:cNvPr id="110" name="Freeform 8">
                <a:extLst>
                  <a:ext uri="{FF2B5EF4-FFF2-40B4-BE49-F238E27FC236}">
                    <a16:creationId xmlns:a16="http://schemas.microsoft.com/office/drawing/2014/main" id="{8B81208E-824A-430D-BAB4-8CFE7EFCB118}"/>
                  </a:ext>
                </a:extLst>
              </p:cNvPr>
              <p:cNvSpPr>
                <a:spLocks/>
              </p:cNvSpPr>
              <p:nvPr/>
            </p:nvSpPr>
            <p:spPr bwMode="auto">
              <a:xfrm rot="19990401">
                <a:off x="738035" y="5110815"/>
                <a:ext cx="326933" cy="153354"/>
              </a:xfrm>
              <a:custGeom>
                <a:avLst/>
                <a:gdLst>
                  <a:gd name="T0" fmla="*/ 1150 w 2166"/>
                  <a:gd name="T1" fmla="*/ 290 h 1016"/>
                  <a:gd name="T2" fmla="*/ 1082 w 2166"/>
                  <a:gd name="T3" fmla="*/ 308 h 1016"/>
                  <a:gd name="T4" fmla="*/ 1017 w 2166"/>
                  <a:gd name="T5" fmla="*/ 290 h 1016"/>
                  <a:gd name="T6" fmla="*/ 0 w 2166"/>
                  <a:gd name="T7" fmla="*/ 0 h 1016"/>
                  <a:gd name="T8" fmla="*/ 0 w 2166"/>
                  <a:gd name="T9" fmla="*/ 658 h 1016"/>
                  <a:gd name="T10" fmla="*/ 0 w 2166"/>
                  <a:gd name="T11" fmla="*/ 676 h 1016"/>
                  <a:gd name="T12" fmla="*/ 9 w 2166"/>
                  <a:gd name="T13" fmla="*/ 695 h 1016"/>
                  <a:gd name="T14" fmla="*/ 14 w 2166"/>
                  <a:gd name="T15" fmla="*/ 713 h 1016"/>
                  <a:gd name="T16" fmla="*/ 22 w 2166"/>
                  <a:gd name="T17" fmla="*/ 730 h 1016"/>
                  <a:gd name="T18" fmla="*/ 35 w 2166"/>
                  <a:gd name="T19" fmla="*/ 747 h 1016"/>
                  <a:gd name="T20" fmla="*/ 48 w 2166"/>
                  <a:gd name="T21" fmla="*/ 764 h 1016"/>
                  <a:gd name="T22" fmla="*/ 68 w 2166"/>
                  <a:gd name="T23" fmla="*/ 782 h 1016"/>
                  <a:gd name="T24" fmla="*/ 88 w 2166"/>
                  <a:gd name="T25" fmla="*/ 799 h 1016"/>
                  <a:gd name="T26" fmla="*/ 131 w 2166"/>
                  <a:gd name="T27" fmla="*/ 827 h 1016"/>
                  <a:gd name="T28" fmla="*/ 186 w 2166"/>
                  <a:gd name="T29" fmla="*/ 858 h 1016"/>
                  <a:gd name="T30" fmla="*/ 249 w 2166"/>
                  <a:gd name="T31" fmla="*/ 886 h 1016"/>
                  <a:gd name="T32" fmla="*/ 316 w 2166"/>
                  <a:gd name="T33" fmla="*/ 912 h 1016"/>
                  <a:gd name="T34" fmla="*/ 394 w 2166"/>
                  <a:gd name="T35" fmla="*/ 933 h 1016"/>
                  <a:gd name="T36" fmla="*/ 477 w 2166"/>
                  <a:gd name="T37" fmla="*/ 957 h 1016"/>
                  <a:gd name="T38" fmla="*/ 566 w 2166"/>
                  <a:gd name="T39" fmla="*/ 974 h 1016"/>
                  <a:gd name="T40" fmla="*/ 662 w 2166"/>
                  <a:gd name="T41" fmla="*/ 990 h 1016"/>
                  <a:gd name="T42" fmla="*/ 762 w 2166"/>
                  <a:gd name="T43" fmla="*/ 1000 h 1016"/>
                  <a:gd name="T44" fmla="*/ 863 w 2166"/>
                  <a:gd name="T45" fmla="*/ 1009 h 1016"/>
                  <a:gd name="T46" fmla="*/ 974 w 2166"/>
                  <a:gd name="T47" fmla="*/ 1011 h 1016"/>
                  <a:gd name="T48" fmla="*/ 1082 w 2166"/>
                  <a:gd name="T49" fmla="*/ 1016 h 1016"/>
                  <a:gd name="T50" fmla="*/ 1193 w 2166"/>
                  <a:gd name="T51" fmla="*/ 1011 h 1016"/>
                  <a:gd name="T52" fmla="*/ 1302 w 2166"/>
                  <a:gd name="T53" fmla="*/ 1009 h 1016"/>
                  <a:gd name="T54" fmla="*/ 1405 w 2166"/>
                  <a:gd name="T55" fmla="*/ 1000 h 1016"/>
                  <a:gd name="T56" fmla="*/ 1503 w 2166"/>
                  <a:gd name="T57" fmla="*/ 990 h 1016"/>
                  <a:gd name="T58" fmla="*/ 1598 w 2166"/>
                  <a:gd name="T59" fmla="*/ 974 h 1016"/>
                  <a:gd name="T60" fmla="*/ 1688 w 2166"/>
                  <a:gd name="T61" fmla="*/ 957 h 1016"/>
                  <a:gd name="T62" fmla="*/ 1772 w 2166"/>
                  <a:gd name="T63" fmla="*/ 933 h 1016"/>
                  <a:gd name="T64" fmla="*/ 1851 w 2166"/>
                  <a:gd name="T65" fmla="*/ 912 h 1016"/>
                  <a:gd name="T66" fmla="*/ 1916 w 2166"/>
                  <a:gd name="T67" fmla="*/ 886 h 1016"/>
                  <a:gd name="T68" fmla="*/ 1981 w 2166"/>
                  <a:gd name="T69" fmla="*/ 858 h 1016"/>
                  <a:gd name="T70" fmla="*/ 2036 w 2166"/>
                  <a:gd name="T71" fmla="*/ 827 h 1016"/>
                  <a:gd name="T72" fmla="*/ 2079 w 2166"/>
                  <a:gd name="T73" fmla="*/ 799 h 1016"/>
                  <a:gd name="T74" fmla="*/ 2099 w 2166"/>
                  <a:gd name="T75" fmla="*/ 782 h 1016"/>
                  <a:gd name="T76" fmla="*/ 2116 w 2166"/>
                  <a:gd name="T77" fmla="*/ 764 h 1016"/>
                  <a:gd name="T78" fmla="*/ 2132 w 2166"/>
                  <a:gd name="T79" fmla="*/ 747 h 1016"/>
                  <a:gd name="T80" fmla="*/ 2142 w 2166"/>
                  <a:gd name="T81" fmla="*/ 730 h 1016"/>
                  <a:gd name="T82" fmla="*/ 2151 w 2166"/>
                  <a:gd name="T83" fmla="*/ 713 h 1016"/>
                  <a:gd name="T84" fmla="*/ 2158 w 2166"/>
                  <a:gd name="T85" fmla="*/ 695 h 1016"/>
                  <a:gd name="T86" fmla="*/ 2166 w 2166"/>
                  <a:gd name="T87" fmla="*/ 676 h 1016"/>
                  <a:gd name="T88" fmla="*/ 2166 w 2166"/>
                  <a:gd name="T89" fmla="*/ 658 h 1016"/>
                  <a:gd name="T90" fmla="*/ 2166 w 2166"/>
                  <a:gd name="T91" fmla="*/ 0 h 1016"/>
                  <a:gd name="T92" fmla="*/ 1150 w 2166"/>
                  <a:gd name="T93" fmla="*/ 290 h 1016"/>
                  <a:gd name="T94" fmla="*/ 1150 w 2166"/>
                  <a:gd name="T95" fmla="*/ 29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66" h="1016">
                    <a:moveTo>
                      <a:pt x="1150" y="290"/>
                    </a:moveTo>
                    <a:lnTo>
                      <a:pt x="1082" y="308"/>
                    </a:lnTo>
                    <a:lnTo>
                      <a:pt x="1017" y="290"/>
                    </a:lnTo>
                    <a:lnTo>
                      <a:pt x="0" y="0"/>
                    </a:lnTo>
                    <a:lnTo>
                      <a:pt x="0" y="658"/>
                    </a:lnTo>
                    <a:lnTo>
                      <a:pt x="0" y="676"/>
                    </a:lnTo>
                    <a:lnTo>
                      <a:pt x="9" y="695"/>
                    </a:lnTo>
                    <a:lnTo>
                      <a:pt x="14" y="713"/>
                    </a:lnTo>
                    <a:lnTo>
                      <a:pt x="22" y="730"/>
                    </a:lnTo>
                    <a:lnTo>
                      <a:pt x="35" y="747"/>
                    </a:lnTo>
                    <a:lnTo>
                      <a:pt x="48" y="764"/>
                    </a:lnTo>
                    <a:lnTo>
                      <a:pt x="68" y="782"/>
                    </a:lnTo>
                    <a:lnTo>
                      <a:pt x="88" y="799"/>
                    </a:lnTo>
                    <a:lnTo>
                      <a:pt x="131" y="827"/>
                    </a:lnTo>
                    <a:lnTo>
                      <a:pt x="186" y="858"/>
                    </a:lnTo>
                    <a:lnTo>
                      <a:pt x="249" y="886"/>
                    </a:lnTo>
                    <a:lnTo>
                      <a:pt x="316" y="912"/>
                    </a:lnTo>
                    <a:lnTo>
                      <a:pt x="394" y="933"/>
                    </a:lnTo>
                    <a:lnTo>
                      <a:pt x="477" y="957"/>
                    </a:lnTo>
                    <a:lnTo>
                      <a:pt x="566" y="974"/>
                    </a:lnTo>
                    <a:lnTo>
                      <a:pt x="662" y="990"/>
                    </a:lnTo>
                    <a:lnTo>
                      <a:pt x="762" y="1000"/>
                    </a:lnTo>
                    <a:lnTo>
                      <a:pt x="863" y="1009"/>
                    </a:lnTo>
                    <a:lnTo>
                      <a:pt x="974" y="1011"/>
                    </a:lnTo>
                    <a:lnTo>
                      <a:pt x="1082" y="1016"/>
                    </a:lnTo>
                    <a:lnTo>
                      <a:pt x="1193" y="1011"/>
                    </a:lnTo>
                    <a:lnTo>
                      <a:pt x="1302" y="1009"/>
                    </a:lnTo>
                    <a:lnTo>
                      <a:pt x="1405" y="1000"/>
                    </a:lnTo>
                    <a:lnTo>
                      <a:pt x="1503" y="990"/>
                    </a:lnTo>
                    <a:lnTo>
                      <a:pt x="1598" y="974"/>
                    </a:lnTo>
                    <a:lnTo>
                      <a:pt x="1688" y="957"/>
                    </a:lnTo>
                    <a:lnTo>
                      <a:pt x="1772" y="933"/>
                    </a:lnTo>
                    <a:lnTo>
                      <a:pt x="1851" y="912"/>
                    </a:lnTo>
                    <a:lnTo>
                      <a:pt x="1916" y="886"/>
                    </a:lnTo>
                    <a:lnTo>
                      <a:pt x="1981" y="858"/>
                    </a:lnTo>
                    <a:lnTo>
                      <a:pt x="2036" y="827"/>
                    </a:lnTo>
                    <a:lnTo>
                      <a:pt x="2079" y="799"/>
                    </a:lnTo>
                    <a:lnTo>
                      <a:pt x="2099" y="782"/>
                    </a:lnTo>
                    <a:lnTo>
                      <a:pt x="2116" y="764"/>
                    </a:lnTo>
                    <a:lnTo>
                      <a:pt x="2132" y="747"/>
                    </a:lnTo>
                    <a:lnTo>
                      <a:pt x="2142" y="730"/>
                    </a:lnTo>
                    <a:lnTo>
                      <a:pt x="2151" y="713"/>
                    </a:lnTo>
                    <a:lnTo>
                      <a:pt x="2158" y="695"/>
                    </a:lnTo>
                    <a:lnTo>
                      <a:pt x="2166" y="676"/>
                    </a:lnTo>
                    <a:lnTo>
                      <a:pt x="2166" y="658"/>
                    </a:lnTo>
                    <a:lnTo>
                      <a:pt x="2166" y="0"/>
                    </a:lnTo>
                    <a:lnTo>
                      <a:pt x="1150" y="290"/>
                    </a:lnTo>
                    <a:lnTo>
                      <a:pt x="1150" y="2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119" rtl="0" eaLnBrk="1" fontAlgn="auto" latinLnBrk="0" hangingPunct="1">
                  <a:spcBef>
                    <a:spcPts val="0"/>
                  </a:spcBef>
                  <a:spcAft>
                    <a:spcPts val="0"/>
                  </a:spcAft>
                  <a:buClrTx/>
                  <a:buSzTx/>
                  <a:buFontTx/>
                  <a:buNone/>
                  <a:tabLst/>
                  <a:defRPr/>
                </a:pPr>
                <a:endParaRPr kumimoji="0" lang="de-DE" sz="1400" b="1" i="0" u="none" strike="noStrike" kern="1200" cap="none" spc="0" normalizeH="0" baseline="0" noProof="0">
                  <a:ln>
                    <a:noFill/>
                  </a:ln>
                  <a:solidFill>
                    <a:srgbClr val="000000"/>
                  </a:solidFill>
                  <a:effectLst/>
                  <a:uLnTx/>
                  <a:uFillTx/>
                  <a:latin typeface="Calibri"/>
                  <a:ea typeface="+mn-ea"/>
                  <a:cs typeface="+mn-cs"/>
                </a:endParaRPr>
              </a:p>
            </p:txBody>
          </p:sp>
          <p:sp>
            <p:nvSpPr>
              <p:cNvPr id="111" name="Freeform 9">
                <a:extLst>
                  <a:ext uri="{FF2B5EF4-FFF2-40B4-BE49-F238E27FC236}">
                    <a16:creationId xmlns:a16="http://schemas.microsoft.com/office/drawing/2014/main" id="{202FF155-B232-491B-987A-9DF369B42F76}"/>
                  </a:ext>
                </a:extLst>
              </p:cNvPr>
              <p:cNvSpPr>
                <a:spLocks/>
              </p:cNvSpPr>
              <p:nvPr/>
            </p:nvSpPr>
            <p:spPr bwMode="auto">
              <a:xfrm rot="19990401">
                <a:off x="1050744" y="4987963"/>
                <a:ext cx="53885" cy="90111"/>
              </a:xfrm>
              <a:custGeom>
                <a:avLst/>
                <a:gdLst>
                  <a:gd name="T0" fmla="*/ 340 w 357"/>
                  <a:gd name="T1" fmla="*/ 340 h 597"/>
                  <a:gd name="T2" fmla="*/ 174 w 357"/>
                  <a:gd name="T3" fmla="*/ 0 h 597"/>
                  <a:gd name="T4" fmla="*/ 17 w 357"/>
                  <a:gd name="T5" fmla="*/ 340 h 597"/>
                  <a:gd name="T6" fmla="*/ 11 w 357"/>
                  <a:gd name="T7" fmla="*/ 359 h 597"/>
                  <a:gd name="T8" fmla="*/ 7 w 357"/>
                  <a:gd name="T9" fmla="*/ 377 h 597"/>
                  <a:gd name="T10" fmla="*/ 0 w 357"/>
                  <a:gd name="T11" fmla="*/ 396 h 597"/>
                  <a:gd name="T12" fmla="*/ 0 w 357"/>
                  <a:gd name="T13" fmla="*/ 418 h 597"/>
                  <a:gd name="T14" fmla="*/ 0 w 357"/>
                  <a:gd name="T15" fmla="*/ 437 h 597"/>
                  <a:gd name="T16" fmla="*/ 2 w 357"/>
                  <a:gd name="T17" fmla="*/ 454 h 597"/>
                  <a:gd name="T18" fmla="*/ 15 w 357"/>
                  <a:gd name="T19" fmla="*/ 485 h 597"/>
                  <a:gd name="T20" fmla="*/ 28 w 357"/>
                  <a:gd name="T21" fmla="*/ 519 h 597"/>
                  <a:gd name="T22" fmla="*/ 52 w 357"/>
                  <a:gd name="T23" fmla="*/ 543 h 597"/>
                  <a:gd name="T24" fmla="*/ 76 w 357"/>
                  <a:gd name="T25" fmla="*/ 567 h 597"/>
                  <a:gd name="T26" fmla="*/ 111 w 357"/>
                  <a:gd name="T27" fmla="*/ 580 h 597"/>
                  <a:gd name="T28" fmla="*/ 142 w 357"/>
                  <a:gd name="T29" fmla="*/ 595 h 597"/>
                  <a:gd name="T30" fmla="*/ 159 w 357"/>
                  <a:gd name="T31" fmla="*/ 597 h 597"/>
                  <a:gd name="T32" fmla="*/ 179 w 357"/>
                  <a:gd name="T33" fmla="*/ 597 h 597"/>
                  <a:gd name="T34" fmla="*/ 196 w 357"/>
                  <a:gd name="T35" fmla="*/ 597 h 597"/>
                  <a:gd name="T36" fmla="*/ 216 w 357"/>
                  <a:gd name="T37" fmla="*/ 595 h 597"/>
                  <a:gd name="T38" fmla="*/ 246 w 357"/>
                  <a:gd name="T39" fmla="*/ 580 h 597"/>
                  <a:gd name="T40" fmla="*/ 281 w 357"/>
                  <a:gd name="T41" fmla="*/ 567 h 597"/>
                  <a:gd name="T42" fmla="*/ 305 w 357"/>
                  <a:gd name="T43" fmla="*/ 543 h 597"/>
                  <a:gd name="T44" fmla="*/ 329 w 357"/>
                  <a:gd name="T45" fmla="*/ 519 h 597"/>
                  <a:gd name="T46" fmla="*/ 342 w 357"/>
                  <a:gd name="T47" fmla="*/ 485 h 597"/>
                  <a:gd name="T48" fmla="*/ 355 w 357"/>
                  <a:gd name="T49" fmla="*/ 454 h 597"/>
                  <a:gd name="T50" fmla="*/ 357 w 357"/>
                  <a:gd name="T51" fmla="*/ 437 h 597"/>
                  <a:gd name="T52" fmla="*/ 357 w 357"/>
                  <a:gd name="T53" fmla="*/ 418 h 597"/>
                  <a:gd name="T54" fmla="*/ 357 w 357"/>
                  <a:gd name="T55" fmla="*/ 396 h 597"/>
                  <a:gd name="T56" fmla="*/ 351 w 357"/>
                  <a:gd name="T57" fmla="*/ 377 h 597"/>
                  <a:gd name="T58" fmla="*/ 346 w 357"/>
                  <a:gd name="T59" fmla="*/ 359 h 597"/>
                  <a:gd name="T60" fmla="*/ 340 w 357"/>
                  <a:gd name="T61" fmla="*/ 340 h 597"/>
                  <a:gd name="T62" fmla="*/ 340 w 357"/>
                  <a:gd name="T63" fmla="*/ 34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7" h="597">
                    <a:moveTo>
                      <a:pt x="340" y="340"/>
                    </a:moveTo>
                    <a:lnTo>
                      <a:pt x="174" y="0"/>
                    </a:lnTo>
                    <a:lnTo>
                      <a:pt x="17" y="340"/>
                    </a:lnTo>
                    <a:lnTo>
                      <a:pt x="11" y="359"/>
                    </a:lnTo>
                    <a:lnTo>
                      <a:pt x="7" y="377"/>
                    </a:lnTo>
                    <a:lnTo>
                      <a:pt x="0" y="396"/>
                    </a:lnTo>
                    <a:lnTo>
                      <a:pt x="0" y="418"/>
                    </a:lnTo>
                    <a:lnTo>
                      <a:pt x="0" y="437"/>
                    </a:lnTo>
                    <a:lnTo>
                      <a:pt x="2" y="454"/>
                    </a:lnTo>
                    <a:lnTo>
                      <a:pt x="15" y="485"/>
                    </a:lnTo>
                    <a:lnTo>
                      <a:pt x="28" y="519"/>
                    </a:lnTo>
                    <a:lnTo>
                      <a:pt x="52" y="543"/>
                    </a:lnTo>
                    <a:lnTo>
                      <a:pt x="76" y="567"/>
                    </a:lnTo>
                    <a:lnTo>
                      <a:pt x="111" y="580"/>
                    </a:lnTo>
                    <a:lnTo>
                      <a:pt x="142" y="595"/>
                    </a:lnTo>
                    <a:lnTo>
                      <a:pt x="159" y="597"/>
                    </a:lnTo>
                    <a:lnTo>
                      <a:pt x="179" y="597"/>
                    </a:lnTo>
                    <a:lnTo>
                      <a:pt x="196" y="597"/>
                    </a:lnTo>
                    <a:lnTo>
                      <a:pt x="216" y="595"/>
                    </a:lnTo>
                    <a:lnTo>
                      <a:pt x="246" y="580"/>
                    </a:lnTo>
                    <a:lnTo>
                      <a:pt x="281" y="567"/>
                    </a:lnTo>
                    <a:lnTo>
                      <a:pt x="305" y="543"/>
                    </a:lnTo>
                    <a:lnTo>
                      <a:pt x="329" y="519"/>
                    </a:lnTo>
                    <a:lnTo>
                      <a:pt x="342" y="485"/>
                    </a:lnTo>
                    <a:lnTo>
                      <a:pt x="355" y="454"/>
                    </a:lnTo>
                    <a:lnTo>
                      <a:pt x="357" y="437"/>
                    </a:lnTo>
                    <a:lnTo>
                      <a:pt x="357" y="418"/>
                    </a:lnTo>
                    <a:lnTo>
                      <a:pt x="357" y="396"/>
                    </a:lnTo>
                    <a:lnTo>
                      <a:pt x="351" y="377"/>
                    </a:lnTo>
                    <a:lnTo>
                      <a:pt x="346" y="359"/>
                    </a:lnTo>
                    <a:lnTo>
                      <a:pt x="340" y="340"/>
                    </a:lnTo>
                    <a:lnTo>
                      <a:pt x="340" y="3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119" rtl="0" eaLnBrk="1" fontAlgn="auto" latinLnBrk="0" hangingPunct="1">
                  <a:spcBef>
                    <a:spcPts val="0"/>
                  </a:spcBef>
                  <a:spcAft>
                    <a:spcPts val="0"/>
                  </a:spcAft>
                  <a:buClrTx/>
                  <a:buSzTx/>
                  <a:buFontTx/>
                  <a:buNone/>
                  <a:tabLst/>
                  <a:defRPr/>
                </a:pPr>
                <a:endParaRPr kumimoji="0" lang="de-DE" sz="1400" b="1"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105" name="Gruppieren 104">
              <a:extLst>
                <a:ext uri="{FF2B5EF4-FFF2-40B4-BE49-F238E27FC236}">
                  <a16:creationId xmlns:a16="http://schemas.microsoft.com/office/drawing/2014/main" id="{5C3191A5-4E7F-491D-88B9-B15995F5E4B8}"/>
                </a:ext>
              </a:extLst>
            </p:cNvPr>
            <p:cNvGrpSpPr/>
            <p:nvPr/>
          </p:nvGrpSpPr>
          <p:grpSpPr>
            <a:xfrm>
              <a:off x="800155" y="5091411"/>
              <a:ext cx="258404" cy="259200"/>
              <a:chOff x="13228638" y="4967288"/>
              <a:chExt cx="6892925" cy="6914167"/>
            </a:xfrm>
            <a:grpFill/>
          </p:grpSpPr>
          <p:sp>
            <p:nvSpPr>
              <p:cNvPr id="106" name="Oval 12">
                <a:extLst>
                  <a:ext uri="{FF2B5EF4-FFF2-40B4-BE49-F238E27FC236}">
                    <a16:creationId xmlns:a16="http://schemas.microsoft.com/office/drawing/2014/main" id="{94F5F7A2-8389-4703-AD53-88C00388DBBA}"/>
                  </a:ext>
                </a:extLst>
              </p:cNvPr>
              <p:cNvSpPr>
                <a:spLocks noChangeArrowheads="1"/>
              </p:cNvSpPr>
              <p:nvPr/>
            </p:nvSpPr>
            <p:spPr bwMode="auto">
              <a:xfrm>
                <a:off x="13228638" y="4967288"/>
                <a:ext cx="6892925" cy="6914167"/>
              </a:xfrm>
              <a:prstGeom prst="ellipse">
                <a:avLst/>
              </a:prstGeom>
              <a:grpFill/>
              <a:ln w="12700">
                <a:solidFill>
                  <a:schemeClr val="bg1"/>
                </a:solidFill>
                <a:round/>
                <a:headEnd/>
                <a:tailEnd/>
              </a:ln>
            </p:spPr>
            <p:txBody>
              <a:bodyPr vert="horz" wrap="square" lIns="266446" tIns="133223" rIns="266446" bIns="133223" numCol="1" anchor="t" anchorCtr="0" compatLnSpc="1">
                <a:prstTxWarp prst="textNoShape">
                  <a:avLst/>
                </a:prstTxWarp>
              </a:bodyPr>
              <a:lstStyle/>
              <a:p>
                <a:pPr marL="0" marR="0" lvl="0" indent="0" algn="l" defTabSz="914119" rtl="0" eaLnBrk="1" fontAlgn="auto" latinLnBrk="0" hangingPunct="1">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7" name="Freeform 13">
                <a:extLst>
                  <a:ext uri="{FF2B5EF4-FFF2-40B4-BE49-F238E27FC236}">
                    <a16:creationId xmlns:a16="http://schemas.microsoft.com/office/drawing/2014/main" id="{D1F1CC1D-03CC-439D-A3E3-C2A86B85D3D1}"/>
                  </a:ext>
                </a:extLst>
              </p:cNvPr>
              <p:cNvSpPr>
                <a:spLocks/>
              </p:cNvSpPr>
              <p:nvPr/>
            </p:nvSpPr>
            <p:spPr bwMode="auto">
              <a:xfrm>
                <a:off x="16671926" y="6459538"/>
                <a:ext cx="1800225" cy="3895725"/>
              </a:xfrm>
              <a:custGeom>
                <a:avLst/>
                <a:gdLst>
                  <a:gd name="T0" fmla="*/ 2673 w 2974"/>
                  <a:gd name="T1" fmla="*/ 1228 h 6473"/>
                  <a:gd name="T2" fmla="*/ 208 w 2974"/>
                  <a:gd name="T3" fmla="*/ 59 h 6473"/>
                  <a:gd name="T4" fmla="*/ 0 w 2974"/>
                  <a:gd name="T5" fmla="*/ 0 h 6473"/>
                  <a:gd name="T6" fmla="*/ 0 w 2974"/>
                  <a:gd name="T7" fmla="*/ 6473 h 6473"/>
                  <a:gd name="T8" fmla="*/ 192 w 2974"/>
                  <a:gd name="T9" fmla="*/ 6439 h 6473"/>
                  <a:gd name="T10" fmla="*/ 2796 w 2974"/>
                  <a:gd name="T11" fmla="*/ 3256 h 6473"/>
                  <a:gd name="T12" fmla="*/ 2799 w 2974"/>
                  <a:gd name="T13" fmla="*/ 3237 h 6473"/>
                  <a:gd name="T14" fmla="*/ 2957 w 2974"/>
                  <a:gd name="T15" fmla="*/ 1687 h 6473"/>
                  <a:gd name="T16" fmla="*/ 2673 w 2974"/>
                  <a:gd name="T17" fmla="*/ 1228 h 6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4" h="6473">
                    <a:moveTo>
                      <a:pt x="2673" y="1228"/>
                    </a:moveTo>
                    <a:cubicBezTo>
                      <a:pt x="1851" y="838"/>
                      <a:pt x="1031" y="447"/>
                      <a:pt x="208" y="59"/>
                    </a:cubicBezTo>
                    <a:cubicBezTo>
                      <a:pt x="149" y="31"/>
                      <a:pt x="79" y="21"/>
                      <a:pt x="0" y="0"/>
                    </a:cubicBezTo>
                    <a:cubicBezTo>
                      <a:pt x="0" y="6473"/>
                      <a:pt x="0" y="6473"/>
                      <a:pt x="0" y="6473"/>
                    </a:cubicBezTo>
                    <a:cubicBezTo>
                      <a:pt x="69" y="6473"/>
                      <a:pt x="138" y="6463"/>
                      <a:pt x="192" y="6439"/>
                    </a:cubicBezTo>
                    <a:cubicBezTo>
                      <a:pt x="1602" y="5825"/>
                      <a:pt x="2489" y="4765"/>
                      <a:pt x="2796" y="3256"/>
                    </a:cubicBezTo>
                    <a:cubicBezTo>
                      <a:pt x="2797" y="3250"/>
                      <a:pt x="2798" y="3243"/>
                      <a:pt x="2799" y="3237"/>
                    </a:cubicBezTo>
                    <a:cubicBezTo>
                      <a:pt x="2900" y="2730"/>
                      <a:pt x="2916" y="2205"/>
                      <a:pt x="2957" y="1687"/>
                    </a:cubicBezTo>
                    <a:cubicBezTo>
                      <a:pt x="2974" y="1479"/>
                      <a:pt x="2867" y="1320"/>
                      <a:pt x="2673" y="122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119" rtl="0" eaLnBrk="1" fontAlgn="auto" latinLnBrk="0" hangingPunct="1">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8" name="Freeform 14">
                <a:extLst>
                  <a:ext uri="{FF2B5EF4-FFF2-40B4-BE49-F238E27FC236}">
                    <a16:creationId xmlns:a16="http://schemas.microsoft.com/office/drawing/2014/main" id="{33EEF1E1-785F-4503-9643-E98E22BC5671}"/>
                  </a:ext>
                </a:extLst>
              </p:cNvPr>
              <p:cNvSpPr>
                <a:spLocks noEditPoints="1"/>
              </p:cNvSpPr>
              <p:nvPr/>
            </p:nvSpPr>
            <p:spPr bwMode="auto">
              <a:xfrm>
                <a:off x="14871701" y="6457951"/>
                <a:ext cx="3600450" cy="3906838"/>
              </a:xfrm>
              <a:custGeom>
                <a:avLst/>
                <a:gdLst>
                  <a:gd name="T0" fmla="*/ 5649 w 5950"/>
                  <a:gd name="T1" fmla="*/ 1231 h 6492"/>
                  <a:gd name="T2" fmla="*/ 3184 w 5950"/>
                  <a:gd name="T3" fmla="*/ 62 h 6492"/>
                  <a:gd name="T4" fmla="*/ 2964 w 5950"/>
                  <a:gd name="T5" fmla="*/ 0 h 6492"/>
                  <a:gd name="T6" fmla="*/ 2697 w 5950"/>
                  <a:gd name="T7" fmla="*/ 92 h 6492"/>
                  <a:gd name="T8" fmla="*/ 322 w 5950"/>
                  <a:gd name="T9" fmla="*/ 1219 h 6492"/>
                  <a:gd name="T10" fmla="*/ 19 w 5950"/>
                  <a:gd name="T11" fmla="*/ 1717 h 6492"/>
                  <a:gd name="T12" fmla="*/ 150 w 5950"/>
                  <a:gd name="T13" fmla="*/ 3124 h 6492"/>
                  <a:gd name="T14" fmla="*/ 2760 w 5950"/>
                  <a:gd name="T15" fmla="*/ 6435 h 6492"/>
                  <a:gd name="T16" fmla="*/ 3168 w 5950"/>
                  <a:gd name="T17" fmla="*/ 6442 h 6492"/>
                  <a:gd name="T18" fmla="*/ 5772 w 5950"/>
                  <a:gd name="T19" fmla="*/ 3259 h 6492"/>
                  <a:gd name="T20" fmla="*/ 5933 w 5950"/>
                  <a:gd name="T21" fmla="*/ 1690 h 6492"/>
                  <a:gd name="T22" fmla="*/ 5649 w 5950"/>
                  <a:gd name="T23" fmla="*/ 1231 h 6492"/>
                  <a:gd name="T24" fmla="*/ 5190 w 5950"/>
                  <a:gd name="T25" fmla="*/ 3255 h 6492"/>
                  <a:gd name="T26" fmla="*/ 3128 w 5950"/>
                  <a:gd name="T27" fmla="*/ 5775 h 6492"/>
                  <a:gd name="T28" fmla="*/ 2805 w 5950"/>
                  <a:gd name="T29" fmla="*/ 5769 h 6492"/>
                  <a:gd name="T30" fmla="*/ 739 w 5950"/>
                  <a:gd name="T31" fmla="*/ 3148 h 6492"/>
                  <a:gd name="T32" fmla="*/ 635 w 5950"/>
                  <a:gd name="T33" fmla="*/ 2034 h 6492"/>
                  <a:gd name="T34" fmla="*/ 875 w 5950"/>
                  <a:gd name="T35" fmla="*/ 1640 h 6492"/>
                  <a:gd name="T36" fmla="*/ 2755 w 5950"/>
                  <a:gd name="T37" fmla="*/ 747 h 6492"/>
                  <a:gd name="T38" fmla="*/ 2967 w 5950"/>
                  <a:gd name="T39" fmla="*/ 675 h 6492"/>
                  <a:gd name="T40" fmla="*/ 3141 w 5950"/>
                  <a:gd name="T41" fmla="*/ 724 h 6492"/>
                  <a:gd name="T42" fmla="*/ 5092 w 5950"/>
                  <a:gd name="T43" fmla="*/ 1649 h 6492"/>
                  <a:gd name="T44" fmla="*/ 5317 w 5950"/>
                  <a:gd name="T45" fmla="*/ 2013 h 6492"/>
                  <a:gd name="T46" fmla="*/ 5190 w 5950"/>
                  <a:gd name="T47" fmla="*/ 3255 h 6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50" h="6492">
                    <a:moveTo>
                      <a:pt x="5649" y="1231"/>
                    </a:moveTo>
                    <a:cubicBezTo>
                      <a:pt x="4827" y="841"/>
                      <a:pt x="4007" y="450"/>
                      <a:pt x="3184" y="62"/>
                    </a:cubicBezTo>
                    <a:cubicBezTo>
                      <a:pt x="3122" y="32"/>
                      <a:pt x="3049" y="24"/>
                      <a:pt x="2964" y="0"/>
                    </a:cubicBezTo>
                    <a:cubicBezTo>
                      <a:pt x="2880" y="29"/>
                      <a:pt x="2784" y="51"/>
                      <a:pt x="2697" y="92"/>
                    </a:cubicBezTo>
                    <a:cubicBezTo>
                      <a:pt x="1904" y="466"/>
                      <a:pt x="1113" y="843"/>
                      <a:pt x="322" y="1219"/>
                    </a:cubicBezTo>
                    <a:cubicBezTo>
                      <a:pt x="111" y="1319"/>
                      <a:pt x="0" y="1482"/>
                      <a:pt x="19" y="1717"/>
                    </a:cubicBezTo>
                    <a:cubicBezTo>
                      <a:pt x="58" y="2187"/>
                      <a:pt x="68" y="2662"/>
                      <a:pt x="150" y="3124"/>
                    </a:cubicBezTo>
                    <a:cubicBezTo>
                      <a:pt x="429" y="4686"/>
                      <a:pt x="1312" y="5790"/>
                      <a:pt x="2760" y="6435"/>
                    </a:cubicBezTo>
                    <a:cubicBezTo>
                      <a:pt x="2876" y="6487"/>
                      <a:pt x="3053" y="6492"/>
                      <a:pt x="3168" y="6442"/>
                    </a:cubicBezTo>
                    <a:cubicBezTo>
                      <a:pt x="4578" y="5828"/>
                      <a:pt x="5465" y="4768"/>
                      <a:pt x="5772" y="3259"/>
                    </a:cubicBezTo>
                    <a:cubicBezTo>
                      <a:pt x="5877" y="2747"/>
                      <a:pt x="5891" y="2215"/>
                      <a:pt x="5933" y="1690"/>
                    </a:cubicBezTo>
                    <a:cubicBezTo>
                      <a:pt x="5950" y="1481"/>
                      <a:pt x="5843" y="1323"/>
                      <a:pt x="5649" y="1231"/>
                    </a:cubicBezTo>
                    <a:close/>
                    <a:moveTo>
                      <a:pt x="5190" y="3255"/>
                    </a:moveTo>
                    <a:cubicBezTo>
                      <a:pt x="4946" y="4449"/>
                      <a:pt x="4244" y="5289"/>
                      <a:pt x="3128" y="5775"/>
                    </a:cubicBezTo>
                    <a:cubicBezTo>
                      <a:pt x="3037" y="5815"/>
                      <a:pt x="2897" y="5811"/>
                      <a:pt x="2805" y="5769"/>
                    </a:cubicBezTo>
                    <a:cubicBezTo>
                      <a:pt x="1659" y="5259"/>
                      <a:pt x="960" y="4384"/>
                      <a:pt x="739" y="3148"/>
                    </a:cubicBezTo>
                    <a:cubicBezTo>
                      <a:pt x="673" y="2782"/>
                      <a:pt x="666" y="2406"/>
                      <a:pt x="635" y="2034"/>
                    </a:cubicBezTo>
                    <a:cubicBezTo>
                      <a:pt x="620" y="1848"/>
                      <a:pt x="708" y="1719"/>
                      <a:pt x="875" y="1640"/>
                    </a:cubicBezTo>
                    <a:cubicBezTo>
                      <a:pt x="1501" y="1342"/>
                      <a:pt x="2127" y="1043"/>
                      <a:pt x="2755" y="747"/>
                    </a:cubicBezTo>
                    <a:cubicBezTo>
                      <a:pt x="2824" y="715"/>
                      <a:pt x="2900" y="697"/>
                      <a:pt x="2967" y="675"/>
                    </a:cubicBezTo>
                    <a:cubicBezTo>
                      <a:pt x="3034" y="693"/>
                      <a:pt x="3091" y="700"/>
                      <a:pt x="3141" y="724"/>
                    </a:cubicBezTo>
                    <a:cubicBezTo>
                      <a:pt x="3792" y="1031"/>
                      <a:pt x="4442" y="1341"/>
                      <a:pt x="5092" y="1649"/>
                    </a:cubicBezTo>
                    <a:cubicBezTo>
                      <a:pt x="5246" y="1722"/>
                      <a:pt x="5330" y="1848"/>
                      <a:pt x="5317" y="2013"/>
                    </a:cubicBezTo>
                    <a:cubicBezTo>
                      <a:pt x="5284" y="2428"/>
                      <a:pt x="5272" y="2849"/>
                      <a:pt x="5190" y="325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119" rtl="0" eaLnBrk="1" fontAlgn="auto" latinLnBrk="0" hangingPunct="1">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pic>
        <p:nvPicPr>
          <p:cNvPr id="3" name="Grafik 7" descr="LKW">
            <a:extLst>
              <a:ext uri="{FF2B5EF4-FFF2-40B4-BE49-F238E27FC236}">
                <a16:creationId xmlns:a16="http://schemas.microsoft.com/office/drawing/2014/main" id="{B7EE7BEF-890B-48B5-A12E-A7F1C0CE9F6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047105" y="3881667"/>
            <a:ext cx="513116" cy="520972"/>
          </a:xfrm>
          <a:prstGeom prst="rect">
            <a:avLst/>
          </a:prstGeom>
        </p:spPr>
      </p:pic>
      <p:sp>
        <p:nvSpPr>
          <p:cNvPr id="75" name="Textplatzhalter 3">
            <a:extLst>
              <a:ext uri="{FF2B5EF4-FFF2-40B4-BE49-F238E27FC236}">
                <a16:creationId xmlns:a16="http://schemas.microsoft.com/office/drawing/2014/main" id="{A62CC830-63CB-414F-8F0D-565058FF04E4}"/>
              </a:ext>
            </a:extLst>
          </p:cNvPr>
          <p:cNvSpPr txBox="1">
            <a:spLocks/>
          </p:cNvSpPr>
          <p:nvPr/>
        </p:nvSpPr>
        <p:spPr>
          <a:xfrm>
            <a:off x="539997" y="6297348"/>
            <a:ext cx="8647215" cy="360000"/>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r>
              <a:rPr lang="en-US" sz="1000" b="0" baseline="30000" dirty="0"/>
              <a:t>1</a:t>
            </a:r>
            <a:r>
              <a:rPr lang="en-US" sz="1000" b="0" dirty="0"/>
              <a:t> Connection needs to fulfill minimum bandwidth and latency requirements. Prerequisite is a secure VPN connection to the department network</a:t>
            </a:r>
            <a:endParaRPr lang="de-DE" sz="1000" b="0" dirty="0"/>
          </a:p>
        </p:txBody>
      </p:sp>
    </p:spTree>
    <p:extLst>
      <p:ext uri="{BB962C8B-B14F-4D97-AF65-F5344CB8AC3E}">
        <p14:creationId xmlns:p14="http://schemas.microsoft.com/office/powerpoint/2010/main" val="1227009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7CEE0FBD-A92E-4839-B462-82E51AC8F23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1997" r="11997"/>
          <a:stretch/>
        </p:blipFill>
        <p:spPr/>
      </p:pic>
      <p:sp>
        <p:nvSpPr>
          <p:cNvPr id="8" name="Untertitel 7">
            <a:extLst>
              <a:ext uri="{FF2B5EF4-FFF2-40B4-BE49-F238E27FC236}">
                <a16:creationId xmlns:a16="http://schemas.microsoft.com/office/drawing/2014/main" id="{224B8244-36F7-0C47-AA9A-FE0ACDF2B981}"/>
              </a:ext>
            </a:extLst>
          </p:cNvPr>
          <p:cNvSpPr>
            <a:spLocks noGrp="1"/>
          </p:cNvSpPr>
          <p:nvPr>
            <p:ph type="subTitle" idx="1"/>
          </p:nvPr>
        </p:nvSpPr>
        <p:spPr/>
        <p:txBody>
          <a:bodyPr/>
          <a:lstStyle/>
          <a:p>
            <a:r>
              <a:rPr lang="en-US" dirty="0"/>
              <a:t>One solution</a:t>
            </a:r>
            <a:br>
              <a:rPr lang="en-US" dirty="0"/>
            </a:br>
            <a:r>
              <a:rPr lang="en-US" dirty="0"/>
              <a:t>for many scenarios</a:t>
            </a:r>
          </a:p>
          <a:p>
            <a:pPr lvl="0">
              <a:lnSpc>
                <a:spcPct val="100000"/>
              </a:lnSpc>
              <a:spcBef>
                <a:spcPts val="1500"/>
              </a:spcBef>
            </a:pPr>
            <a:r>
              <a:rPr lang="de-DE" sz="2400" i="1" dirty="0" err="1">
                <a:solidFill>
                  <a:srgbClr val="000000"/>
                </a:solidFill>
              </a:rPr>
              <a:t>syngo</a:t>
            </a:r>
            <a:r>
              <a:rPr lang="de-DE" sz="2400" dirty="0">
                <a:solidFill>
                  <a:srgbClr val="000000"/>
                </a:solidFill>
              </a:rPr>
              <a:t> Virtual Cockpit</a:t>
            </a:r>
          </a:p>
        </p:txBody>
      </p:sp>
      <p:sp>
        <p:nvSpPr>
          <p:cNvPr id="15" name="Titel 6">
            <a:extLst>
              <a:ext uri="{FF2B5EF4-FFF2-40B4-BE49-F238E27FC236}">
                <a16:creationId xmlns:a16="http://schemas.microsoft.com/office/drawing/2014/main" id="{15A3F979-D51D-4A72-9D6B-8E9B23EA7F97}"/>
              </a:ext>
            </a:extLst>
          </p:cNvPr>
          <p:cNvSpPr txBox="1">
            <a:spLocks/>
          </p:cNvSpPr>
          <p:nvPr/>
        </p:nvSpPr>
        <p:spPr>
          <a:xfrm>
            <a:off x="7375358" y="4953701"/>
            <a:ext cx="7336347" cy="623920"/>
          </a:xfrm>
          <a:prstGeom prst="rect">
            <a:avLst/>
          </a:prstGeom>
        </p:spPr>
        <p:txBody>
          <a:bodyPr vert="horz" wrap="none" lIns="360000" tIns="180000" rIns="0" bIns="0" rtlCol="0" anchor="t" anchorCtr="0">
            <a:noAutofit/>
          </a:bodyPr>
          <a:lstStyle>
            <a:lvl1pPr algn="l" defTabSz="914400" rtl="0" eaLnBrk="1" latinLnBrk="0" hangingPunct="1">
              <a:spcBef>
                <a:spcPct val="0"/>
              </a:spcBef>
              <a:buNone/>
              <a:defRPr sz="2600" b="1" kern="1200">
                <a:solidFill>
                  <a:schemeClr val="tx1"/>
                </a:solidFill>
                <a:latin typeface="+mj-lt"/>
                <a:ea typeface="+mj-ea"/>
                <a:cs typeface="+mj-cs"/>
              </a:defRPr>
            </a:lvl1pPr>
          </a:lstStyle>
          <a:p>
            <a:endParaRPr lang="de-DE" dirty="0"/>
          </a:p>
        </p:txBody>
      </p:sp>
      <p:sp>
        <p:nvSpPr>
          <p:cNvPr id="16" name="Untertitel 7">
            <a:extLst>
              <a:ext uri="{FF2B5EF4-FFF2-40B4-BE49-F238E27FC236}">
                <a16:creationId xmlns:a16="http://schemas.microsoft.com/office/drawing/2014/main" id="{F5A553DA-EFF1-48E7-9FC5-D7F218BE7565}"/>
              </a:ext>
            </a:extLst>
          </p:cNvPr>
          <p:cNvSpPr txBox="1">
            <a:spLocks/>
          </p:cNvSpPr>
          <p:nvPr/>
        </p:nvSpPr>
        <p:spPr>
          <a:xfrm>
            <a:off x="3282968" y="3009330"/>
            <a:ext cx="8410102" cy="778900"/>
          </a:xfrm>
          <a:prstGeom prst="rect">
            <a:avLst/>
          </a:prstGeom>
        </p:spPr>
        <p:txBody>
          <a:bodyPr vert="horz" lIns="360000" tIns="0" rIns="0" bIns="0" rtlCol="0" anchor="t">
            <a:noAutofit/>
          </a:bodyPr>
          <a:lstStyle>
            <a:lvl1pPr marL="0" marR="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sz="5200" b="1" kern="1200" baseline="0">
                <a:solidFill>
                  <a:schemeClr val="bg2"/>
                </a:solidFill>
                <a:latin typeface="+mn-lt"/>
                <a:ea typeface="+mn-ea"/>
                <a:cs typeface="+mn-cs"/>
              </a:defRPr>
            </a:lvl1pPr>
            <a:lvl2pPr marL="457200" indent="0" algn="ctr"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lnSpc>
                <a:spcPct val="100000"/>
              </a:lnSpc>
              <a:spcBef>
                <a:spcPts val="0"/>
              </a:spcBef>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100000"/>
              </a:lnSpc>
              <a:spcBef>
                <a:spcPts val="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100000"/>
              </a:lnSpc>
              <a:spcBef>
                <a:spcPts val="0"/>
              </a:spcBef>
              <a:buFont typeface="Arial" panose="020B0604020202020204" pitchFamily="34" charset="0"/>
              <a:buNone/>
              <a:defRPr sz="1800" kern="1200">
                <a:solidFill>
                  <a:schemeClr val="tx1">
                    <a:tint val="75000"/>
                  </a:schemeClr>
                </a:solidFill>
                <a:latin typeface="+mn-lt"/>
                <a:ea typeface="+mn-ea"/>
                <a:cs typeface="+mn-cs"/>
              </a:defRPr>
            </a:lvl5pPr>
            <a:lvl6pPr marL="228600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800" kern="1200">
                <a:solidFill>
                  <a:schemeClr val="tx1">
                    <a:tint val="75000"/>
                  </a:schemeClr>
                </a:solidFill>
                <a:latin typeface="+mn-lt"/>
                <a:ea typeface="+mn-ea"/>
                <a:cs typeface="+mn-cs"/>
              </a:defRPr>
            </a:lvl6pPr>
            <a:lvl7pPr marL="2743200" indent="0" algn="ctr" defTabSz="914400" rtl="0" eaLnBrk="1" latinLnBrk="0" hangingPunct="1">
              <a:spcBef>
                <a:spcPts val="0"/>
              </a:spcBef>
              <a:buFont typeface="Arial" panose="020B0604020202020204" pitchFamily="34" charset="0"/>
              <a:buNone/>
              <a:defRPr sz="1800" kern="1200">
                <a:solidFill>
                  <a:schemeClr val="tx1">
                    <a:tint val="75000"/>
                  </a:schemeClr>
                </a:solidFill>
                <a:latin typeface="+mn-lt"/>
                <a:ea typeface="+mn-ea"/>
                <a:cs typeface="+mn-cs"/>
              </a:defRPr>
            </a:lvl7pPr>
            <a:lvl8pPr marL="320040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800" kern="1200">
                <a:solidFill>
                  <a:schemeClr val="tx1">
                    <a:tint val="75000"/>
                  </a:schemeClr>
                </a:solidFill>
                <a:latin typeface="+mn-lt"/>
                <a:ea typeface="+mn-ea"/>
                <a:cs typeface="+mn-cs"/>
              </a:defRPr>
            </a:lvl8pPr>
            <a:lvl9pPr marL="3657600" indent="0" algn="ctr" defTabSz="914400" rtl="0" eaLnBrk="1" latinLnBrk="0" hangingPunct="1">
              <a:spcBef>
                <a:spcPts val="1600"/>
              </a:spcBef>
              <a:buFontTx/>
              <a:buNone/>
              <a:defRPr sz="1400" kern="1200">
                <a:solidFill>
                  <a:schemeClr val="tx1">
                    <a:tint val="75000"/>
                  </a:schemeClr>
                </a:solidFill>
                <a:latin typeface="+mn-lt"/>
                <a:ea typeface="+mn-ea"/>
                <a:cs typeface="+mn-cs"/>
              </a:defRPr>
            </a:lvl9pPr>
          </a:lstStyle>
          <a:p>
            <a:endParaRPr lang="de-DE" dirty="0"/>
          </a:p>
        </p:txBody>
      </p:sp>
    </p:spTree>
    <p:extLst>
      <p:ext uri="{BB962C8B-B14F-4D97-AF65-F5344CB8AC3E}">
        <p14:creationId xmlns:p14="http://schemas.microsoft.com/office/powerpoint/2010/main" val="252566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70450" y="4737100"/>
            <a:ext cx="2133600" cy="263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p:cNvSpPr>
            <a:spLocks noGrp="1"/>
          </p:cNvSpPr>
          <p:nvPr>
            <p:ph type="title"/>
          </p:nvPr>
        </p:nvSpPr>
        <p:spPr>
          <a:xfrm>
            <a:off x="539999" y="219599"/>
            <a:ext cx="9648063" cy="1234628"/>
          </a:xfrm>
        </p:spPr>
        <p:txBody>
          <a:bodyPr/>
          <a:lstStyle/>
          <a:p>
            <a:r>
              <a:rPr lang="en-US" dirty="0"/>
              <a:t>Transforming care delivery: </a:t>
            </a:r>
            <a:r>
              <a:rPr lang="de-DE" dirty="0" err="1"/>
              <a:t>Improving</a:t>
            </a:r>
            <a:r>
              <a:rPr lang="de-DE" dirty="0"/>
              <a:t> </a:t>
            </a:r>
            <a:r>
              <a:rPr lang="de-DE" dirty="0" err="1"/>
              <a:t>healthcare</a:t>
            </a:r>
            <a:r>
              <a:rPr lang="de-DE" dirty="0"/>
              <a:t> </a:t>
            </a:r>
            <a:r>
              <a:rPr lang="de-DE" dirty="0" err="1"/>
              <a:t>quality</a:t>
            </a:r>
            <a:r>
              <a:rPr lang="de-DE" dirty="0"/>
              <a:t> and </a:t>
            </a:r>
            <a:r>
              <a:rPr lang="de-DE" dirty="0" err="1"/>
              <a:t>access</a:t>
            </a:r>
            <a:r>
              <a:rPr lang="de-DE" dirty="0"/>
              <a:t> </a:t>
            </a:r>
            <a:r>
              <a:rPr lang="de-DE" dirty="0" err="1"/>
              <a:t>through</a:t>
            </a:r>
            <a:r>
              <a:rPr lang="de-DE" dirty="0"/>
              <a:t> digital </a:t>
            </a:r>
            <a:r>
              <a:rPr lang="de-DE" dirty="0" err="1"/>
              <a:t>solutions</a:t>
            </a:r>
            <a:endParaRPr lang="en-US" dirty="0"/>
          </a:p>
        </p:txBody>
      </p:sp>
      <p:sp>
        <p:nvSpPr>
          <p:cNvPr id="2" name="Fußzeilenplatzhalter 1"/>
          <p:cNvSpPr>
            <a:spLocks noGrp="1"/>
          </p:cNvSpPr>
          <p:nvPr>
            <p:ph type="ftr"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SHS ES</a:t>
            </a:r>
          </a:p>
        </p:txBody>
      </p:sp>
      <p:sp>
        <p:nvSpPr>
          <p:cNvPr id="9" name="Rechteck 8"/>
          <p:cNvSpPr/>
          <p:nvPr/>
        </p:nvSpPr>
        <p:spPr bwMode="gray">
          <a:xfrm>
            <a:off x="4957652" y="3691929"/>
            <a:ext cx="682657" cy="464230"/>
          </a:xfrm>
          <a:prstGeom prst="rect">
            <a:avLst/>
          </a:prstGeom>
        </p:spPr>
        <p:txBody>
          <a:bodyPr wrap="square" lIns="0" tIns="0" rIns="0" bIns="0">
            <a:spAutoFit/>
          </a:bodyPr>
          <a:lstStyle/>
          <a:p>
            <a:pPr marL="0" marR="0" lvl="0" indent="0" algn="l" defTabSz="1090145" rtl="0" eaLnBrk="1" fontAlgn="auto" latinLnBrk="0" hangingPunct="1">
              <a:lnSpc>
                <a:spcPct val="100000"/>
              </a:lnSpc>
              <a:spcBef>
                <a:spcPts val="200"/>
              </a:spcBef>
              <a:spcAft>
                <a:spcPts val="3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Solution</a:t>
            </a:r>
          </a:p>
          <a:p>
            <a:pPr marL="171365" marR="0" lvl="0" indent="-171365" algn="l" defTabSz="915396" rtl="0" eaLnBrk="1" fontAlgn="auto" latinLnBrk="0" hangingPunct="1">
              <a:lnSpc>
                <a:spcPct val="100000"/>
              </a:lnSpc>
              <a:spcBef>
                <a:spcPts val="200"/>
              </a:spcBef>
              <a:spcAft>
                <a:spcPts val="3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Calibri"/>
              <a:ea typeface="ＭＳ Ｐゴシック" charset="-128"/>
              <a:cs typeface="+mn-cs"/>
            </a:endParaRPr>
          </a:p>
        </p:txBody>
      </p:sp>
      <p:sp>
        <p:nvSpPr>
          <p:cNvPr id="10" name="Textplatzhalter 1"/>
          <p:cNvSpPr txBox="1">
            <a:spLocks/>
          </p:cNvSpPr>
          <p:nvPr/>
        </p:nvSpPr>
        <p:spPr bwMode="gray">
          <a:xfrm>
            <a:off x="541016" y="1544849"/>
            <a:ext cx="3627438" cy="377814"/>
          </a:xfrm>
          <a:prstGeom prst="rect">
            <a:avLst/>
          </a:prstGeom>
          <a:solidFill>
            <a:schemeClr val="bg1"/>
          </a:solidFill>
        </p:spPr>
        <p:txBody>
          <a:bodyPr vert="horz" lIns="107945" tIns="71965" rIns="107945" bIns="71965" rtlCol="0" anchor="ctr" anchorCtr="0">
            <a:noAutofit/>
          </a:bodyPr>
          <a:lstStyle>
            <a:lvl1pPr indent="0">
              <a:lnSpc>
                <a:spcPts val="2160"/>
              </a:lnSpc>
              <a:spcBef>
                <a:spcPts val="0"/>
              </a:spcBef>
              <a:buFont typeface="Arial" panose="020B0604020202020204" pitchFamily="34" charset="0"/>
              <a:buNone/>
              <a:defRPr sz="1400" b="1">
                <a:solidFill>
                  <a:schemeClr val="bg1"/>
                </a:solidFill>
                <a:latin typeface="Calibri" panose="020F0502020204030204" pitchFamily="34" charset="0"/>
              </a:defRPr>
            </a:lvl1pPr>
            <a:lvl2pPr marL="0" indent="0">
              <a:lnSpc>
                <a:spcPts val="2160"/>
              </a:lnSpc>
              <a:spcBef>
                <a:spcPts val="0"/>
              </a:spcBef>
              <a:buClr>
                <a:schemeClr val="bg2"/>
              </a:buClr>
              <a:buFont typeface="Arial" panose="020B0604020202020204" pitchFamily="34" charset="0"/>
              <a:buNone/>
              <a:defRPr sz="1400" b="1">
                <a:latin typeface="Bree Rg" pitchFamily="50" charset="0"/>
              </a:defRPr>
            </a:lvl2pPr>
            <a:lvl3pPr marL="219600" indent="-219600">
              <a:lnSpc>
                <a:spcPts val="2160"/>
              </a:lnSpc>
              <a:spcBef>
                <a:spcPts val="0"/>
              </a:spcBef>
              <a:buClr>
                <a:schemeClr val="bg2"/>
              </a:buClr>
              <a:buFont typeface="Arial" panose="020B0604020202020204" pitchFamily="34" charset="0"/>
              <a:buChar char="•"/>
              <a:defRPr sz="1400" b="1">
                <a:latin typeface="Bree Rg" pitchFamily="50" charset="0"/>
              </a:defRPr>
            </a:lvl3pPr>
            <a:lvl4pPr marL="0" indent="0">
              <a:lnSpc>
                <a:spcPts val="1550"/>
              </a:lnSpc>
              <a:spcBef>
                <a:spcPts val="1550"/>
              </a:spcBef>
              <a:buFont typeface="Arial" panose="020B0604020202020204" pitchFamily="34" charset="0"/>
              <a:buNone/>
              <a:defRPr sz="1400" b="1">
                <a:latin typeface="Bree Rg" pitchFamily="50" charset="0"/>
              </a:defRPr>
            </a:lvl4pPr>
            <a:lvl5pPr marL="2057400" indent="-228600">
              <a:lnSpc>
                <a:spcPts val="2160"/>
              </a:lnSpc>
              <a:spcBef>
                <a:spcPts val="0"/>
              </a:spcBef>
              <a:buFont typeface="Arial" panose="020B0604020202020204" pitchFamily="34" charset="0"/>
              <a:buChar char="»"/>
              <a:defRPr sz="1400" b="1">
                <a:latin typeface="Bree Rg" pitchFamily="50"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marR="0" lvl="0" indent="0" algn="l" defTabSz="915396" rtl="0" eaLnBrk="1" fontAlgn="auto" latinLnBrk="0" hangingPunct="1">
              <a:lnSpc>
                <a:spcPts val="216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Radiology Network</a:t>
            </a:r>
          </a:p>
        </p:txBody>
      </p:sp>
      <p:sp>
        <p:nvSpPr>
          <p:cNvPr id="18" name="Textplatzhalter 134"/>
          <p:cNvSpPr txBox="1">
            <a:spLocks/>
          </p:cNvSpPr>
          <p:nvPr/>
        </p:nvSpPr>
        <p:spPr bwMode="gray">
          <a:xfrm>
            <a:off x="6026886" y="1652948"/>
            <a:ext cx="1509449" cy="1588127"/>
          </a:xfrm>
          <a:prstGeom prst="rect">
            <a:avLst/>
          </a:prstGeom>
        </p:spPr>
        <p:txBody>
          <a:bodyPr wrap="square" lIns="0" tIns="0" rIns="0" bIns="0">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lvl="0">
              <a:buClr>
                <a:srgbClr val="D5D2D0"/>
              </a:buClr>
              <a:defRPr/>
            </a:pPr>
            <a:r>
              <a:rPr lang="en-US" sz="1200" b="1" dirty="0">
                <a:solidFill>
                  <a:srgbClr val="EC6602"/>
                </a:solidFill>
              </a:rPr>
              <a:t>Healthcare delivery</a:t>
            </a:r>
          </a:p>
          <a:p>
            <a:pPr>
              <a:buClr>
                <a:srgbClr val="D5D2D0"/>
              </a:buClr>
              <a:defRPr/>
            </a:pPr>
            <a:r>
              <a:rPr lang="en-US" sz="1200" dirty="0">
                <a:solidFill>
                  <a:srgbClr val="000000"/>
                </a:solidFill>
              </a:rPr>
              <a:t>Provide consistent, high-quality care across the region from </a:t>
            </a:r>
            <a:r>
              <a:rPr lang="en-US" sz="1200" dirty="0">
                <a:solidFill>
                  <a:srgbClr val="000000"/>
                </a:solidFill>
                <a:latin typeface="Calibri" panose="020F0502020204030204" pitchFamily="34" charset="0"/>
                <a:cs typeface="Calibri" panose="020F0502020204030204" pitchFamily="34" charset="0"/>
              </a:rPr>
              <a:t>5.30am to 11pm &amp; on-call  with shortage of  Expert  Technologist </a:t>
            </a:r>
          </a:p>
          <a:p>
            <a:pPr>
              <a:buClr>
                <a:srgbClr val="D5D2D0"/>
              </a:buClr>
              <a:defRPr/>
            </a:pPr>
            <a:endParaRPr lang="en-US" sz="1200" dirty="0">
              <a:solidFill>
                <a:srgbClr val="000000"/>
              </a:solidFill>
            </a:endParaRPr>
          </a:p>
        </p:txBody>
      </p:sp>
      <p:sp>
        <p:nvSpPr>
          <p:cNvPr id="19" name="Textplatzhalter 129"/>
          <p:cNvSpPr txBox="1">
            <a:spLocks/>
          </p:cNvSpPr>
          <p:nvPr/>
        </p:nvSpPr>
        <p:spPr bwMode="gray">
          <a:xfrm>
            <a:off x="5049800" y="2290855"/>
            <a:ext cx="1903815" cy="523182"/>
          </a:xfrm>
          <a:prstGeom prst="rect">
            <a:avLst/>
          </a:prstGeom>
        </p:spPr>
        <p:txBody>
          <a:bodyPr wrap="square" lIns="0" tIns="0" rIns="0" bIns="0">
            <a:no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088959" rtl="0" eaLnBrk="1" fontAlgn="auto" latinLnBrk="0" hangingPunct="1">
              <a:lnSpc>
                <a:spcPct val="100000"/>
              </a:lnSpc>
              <a:spcBef>
                <a:spcPct val="20000"/>
              </a:spcBef>
              <a:spcAft>
                <a:spcPts val="0"/>
              </a:spcAft>
              <a:buClr>
                <a:srgbClr val="D5D2D0"/>
              </a:buClr>
              <a:buSzTx/>
              <a:buFont typeface="Arial" panose="020B0604020202020204" pitchFamily="34" charset="0"/>
              <a:buNone/>
              <a:tabLst/>
              <a:defRPr/>
            </a:pP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Textplatzhalter 132"/>
          <p:cNvSpPr txBox="1">
            <a:spLocks/>
          </p:cNvSpPr>
          <p:nvPr/>
        </p:nvSpPr>
        <p:spPr bwMode="gray">
          <a:xfrm>
            <a:off x="10147778" y="1653092"/>
            <a:ext cx="1504866" cy="1700466"/>
          </a:xfrm>
          <a:prstGeom prst="rect">
            <a:avLst/>
          </a:prstGeom>
        </p:spPr>
        <p:txBody>
          <a:bodyPr wrap="square" lIns="0" tIns="0" rIns="0" bIns="0">
            <a:spAutoFit/>
          </a:bodyPr>
          <a:lstStyle>
            <a:defPPr>
              <a:defRPr lang="de-DE"/>
            </a:defPPr>
            <a:lvl1pPr indent="0" defTabSz="1088959">
              <a:spcBef>
                <a:spcPct val="20000"/>
              </a:spcBef>
              <a:buClr>
                <a:srgbClr val="D5D2D0"/>
              </a:buClr>
              <a:buFont typeface="Arial" panose="020B0604020202020204" pitchFamily="34" charset="0"/>
              <a:buNone/>
              <a:defRPr sz="1000" b="1">
                <a:solidFill>
                  <a:srgbClr val="EC6602"/>
                </a:solidFill>
              </a:defRPr>
            </a:lvl1pPr>
            <a:lvl2pPr marL="266700" indent="-266700" defTabSz="1088959">
              <a:spcBef>
                <a:spcPts val="1200"/>
              </a:spcBef>
              <a:buClr>
                <a:schemeClr val="tx2"/>
              </a:buClr>
              <a:buFont typeface="Arial" panose="020B0604020202020204" pitchFamily="34" charset="0"/>
              <a:buChar char="•"/>
              <a:defRPr sz="2600" baseline="0"/>
            </a:lvl2pPr>
            <a:lvl3pPr marL="542925" indent="-276225" defTabSz="1088959">
              <a:spcBef>
                <a:spcPts val="400"/>
              </a:spcBef>
              <a:buClr>
                <a:schemeClr val="tx2"/>
              </a:buClr>
              <a:buFont typeface="Arial" panose="020B0604020202020204" pitchFamily="34" charset="0"/>
              <a:buChar char="•"/>
              <a:defRPr sz="2600"/>
            </a:lvl3pPr>
            <a:lvl4pPr marL="809625" indent="-266700" defTabSz="1088959">
              <a:spcBef>
                <a:spcPts val="400"/>
              </a:spcBef>
              <a:buClr>
                <a:schemeClr val="tx2"/>
              </a:buClr>
              <a:buFont typeface="Arial" panose="020B0604020202020204" pitchFamily="34" charset="0"/>
              <a:buChar char="•"/>
              <a:defRPr sz="2600"/>
            </a:lvl4pPr>
            <a:lvl5pPr marL="1076325" indent="-266700" defTabSz="1088959">
              <a:spcBef>
                <a:spcPts val="400"/>
              </a:spcBef>
              <a:buClr>
                <a:schemeClr val="tx2"/>
              </a:buClr>
              <a:buFont typeface="Arial" panose="020B0604020202020204" pitchFamily="34" charset="0"/>
              <a:buChar char="•"/>
              <a:defRPr sz="2600"/>
            </a:lvl5pPr>
            <a:lvl6pPr marL="2994637" indent="-272240" defTabSz="1088959">
              <a:spcBef>
                <a:spcPct val="20000"/>
              </a:spcBef>
              <a:buFont typeface="Arial" panose="020B0604020202020204" pitchFamily="34" charset="0"/>
              <a:buChar char="•"/>
              <a:defRPr sz="2400"/>
            </a:lvl6pPr>
            <a:lvl7pPr marL="3539117" indent="-272240" defTabSz="1088959">
              <a:spcBef>
                <a:spcPct val="20000"/>
              </a:spcBef>
              <a:buFont typeface="Arial" panose="020B0604020202020204" pitchFamily="34" charset="0"/>
              <a:buChar char="•"/>
              <a:defRPr sz="2400"/>
            </a:lvl7pPr>
            <a:lvl8pPr marL="4083596" indent="-272240" defTabSz="1088959">
              <a:spcBef>
                <a:spcPct val="20000"/>
              </a:spcBef>
              <a:buFont typeface="Arial" panose="020B0604020202020204" pitchFamily="34" charset="0"/>
              <a:buChar char="•"/>
              <a:defRPr sz="2400"/>
            </a:lvl8pPr>
            <a:lvl9pPr marL="4628076" indent="-272240" defTabSz="1088959">
              <a:spcBef>
                <a:spcPct val="20000"/>
              </a:spcBef>
              <a:buFont typeface="Arial" panose="020B0604020202020204" pitchFamily="34" charset="0"/>
              <a:buChar char="•"/>
              <a:defRPr sz="2400"/>
            </a:lvl9pPr>
          </a:lstStyle>
          <a:p>
            <a:pPr lvl="0">
              <a:spcBef>
                <a:spcPts val="288"/>
              </a:spcBef>
              <a:defRPr/>
            </a:pPr>
            <a:r>
              <a:rPr lang="en-US" sz="1200" dirty="0"/>
              <a:t>Increase process efficiency </a:t>
            </a:r>
          </a:p>
          <a:p>
            <a:pPr marL="219531" indent="-219531" defTabSz="914119">
              <a:spcBef>
                <a:spcPts val="0"/>
              </a:spcBef>
              <a:buClr>
                <a:srgbClr val="000000"/>
              </a:buClr>
              <a:buFont typeface="Arial" panose="020B0604020202020204" pitchFamily="34" charset="0"/>
              <a:buChar char="•"/>
              <a:tabLst>
                <a:tab pos="4508703" algn="r"/>
              </a:tabLst>
              <a:defRPr/>
            </a:pPr>
            <a:r>
              <a:rPr lang="en-US" sz="1200" b="0" dirty="0">
                <a:solidFill>
                  <a:srgbClr val="000000"/>
                </a:solidFill>
                <a:latin typeface="Calibri" panose="020F0502020204030204" pitchFamily="34" charset="0"/>
                <a:cs typeface="Calibri" panose="020F0502020204030204" pitchFamily="34" charset="0"/>
              </a:rPr>
              <a:t>MR Supervisor &amp; Super-Users need to commute between locations</a:t>
            </a:r>
          </a:p>
          <a:p>
            <a:pPr marL="219531" indent="-219531" defTabSz="914119">
              <a:spcBef>
                <a:spcPts val="0"/>
              </a:spcBef>
              <a:buClr>
                <a:srgbClr val="000000"/>
              </a:buClr>
              <a:buFont typeface="Arial" panose="020B0604020202020204" pitchFamily="34" charset="0"/>
              <a:buChar char="•"/>
              <a:tabLst>
                <a:tab pos="4508703" algn="r"/>
              </a:tabLst>
              <a:defRPr/>
            </a:pPr>
            <a:r>
              <a:rPr lang="en-US" sz="1200" b="0" dirty="0">
                <a:solidFill>
                  <a:srgbClr val="000000"/>
                </a:solidFill>
                <a:latin typeface="Calibri" panose="020F0502020204030204" pitchFamily="34" charset="0"/>
                <a:cs typeface="Calibri" panose="020F0502020204030204" pitchFamily="34" charset="0"/>
              </a:rPr>
              <a:t>Protocol alignment time consuming.</a:t>
            </a:r>
          </a:p>
          <a:p>
            <a:pPr lvl="0">
              <a:spcBef>
                <a:spcPts val="288"/>
              </a:spcBef>
              <a:defRPr/>
            </a:pPr>
            <a:endParaRPr lang="en-US" sz="1200" b="0" dirty="0">
              <a:solidFill>
                <a:srgbClr val="000000"/>
              </a:solidFill>
            </a:endParaRPr>
          </a:p>
        </p:txBody>
      </p:sp>
      <p:sp>
        <p:nvSpPr>
          <p:cNvPr id="22" name="Textplatzhalter 129"/>
          <p:cNvSpPr txBox="1">
            <a:spLocks/>
          </p:cNvSpPr>
          <p:nvPr/>
        </p:nvSpPr>
        <p:spPr bwMode="gray">
          <a:xfrm>
            <a:off x="9596553" y="2447012"/>
            <a:ext cx="1903815" cy="523182"/>
          </a:xfrm>
          <a:prstGeom prst="rect">
            <a:avLst/>
          </a:prstGeom>
        </p:spPr>
        <p:txBody>
          <a:bodyPr wrap="square" lIns="0" tIns="0" rIns="0" bIns="0">
            <a:no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088959" rtl="0" eaLnBrk="1" fontAlgn="auto" latinLnBrk="0" hangingPunct="1">
              <a:lnSpc>
                <a:spcPct val="100000"/>
              </a:lnSpc>
              <a:spcBef>
                <a:spcPct val="20000"/>
              </a:spcBef>
              <a:spcAft>
                <a:spcPts val="0"/>
              </a:spcAft>
              <a:buClr>
                <a:srgbClr val="D5D2D0"/>
              </a:buClr>
              <a:buSzTx/>
              <a:buFont typeface="Arial" panose="020B0604020202020204" pitchFamily="34" charset="0"/>
              <a:buNone/>
              <a:tabLst/>
              <a:defRPr/>
            </a:pP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6" name="Textplatzhalter 3"/>
          <p:cNvSpPr txBox="1">
            <a:spLocks/>
          </p:cNvSpPr>
          <p:nvPr/>
        </p:nvSpPr>
        <p:spPr bwMode="gray">
          <a:xfrm>
            <a:off x="541274" y="3725692"/>
            <a:ext cx="3744976" cy="1815882"/>
          </a:xfrm>
          <a:prstGeom prst="rect">
            <a:avLst/>
          </a:prstGeom>
        </p:spPr>
        <p:txBody>
          <a:bodyPr wrap="square" lIns="0" tIns="0" rIns="0" bIns="0">
            <a:spAutoFit/>
          </a:bodyPr>
          <a:lstStyle>
            <a:defPPr>
              <a:defRPr lang="de-DE"/>
            </a:defPPr>
            <a:lvl1pPr>
              <a:defRPr sz="15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915396" rtl="0" eaLnBrk="1" fontAlgn="auto" latinLnBrk="0" hangingPunct="1">
              <a:spcBef>
                <a:spcPts val="1202"/>
              </a:spcBef>
              <a:spcAft>
                <a:spcPts val="601"/>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University of Missouri </a:t>
            </a:r>
            <a:r>
              <a:rPr lang="en-US" sz="1400" dirty="0">
                <a:solidFill>
                  <a:srgbClr val="000000"/>
                </a:solidFill>
                <a:latin typeface="Calibri"/>
              </a:rPr>
              <a:t>Health Care</a:t>
            </a:r>
            <a:br>
              <a:rPr kumimoji="0" lang="en-US" sz="1400" b="1" i="0" u="none" strike="noStrike" kern="1200" cap="none" spc="0" normalizeH="0" baseline="0" noProof="0" dirty="0">
                <a:ln>
                  <a:noFill/>
                </a:ln>
                <a:solidFill>
                  <a:srgbClr val="000000"/>
                </a:solidFill>
                <a:effectLst/>
                <a:uLnTx/>
                <a:uFillTx/>
                <a:latin typeface="Calibri"/>
                <a:ea typeface="+mn-ea"/>
                <a:cs typeface="+mn-cs"/>
              </a:rPr>
            </a:br>
            <a:r>
              <a:rPr kumimoji="0" lang="en-US" sz="1400" b="1" i="0" u="none" strike="noStrike" kern="1200" cap="none" spc="0" normalizeH="0" baseline="0" noProof="0" dirty="0">
                <a:ln>
                  <a:noFill/>
                </a:ln>
                <a:solidFill>
                  <a:srgbClr val="000000"/>
                </a:solidFill>
                <a:effectLst/>
                <a:uLnTx/>
                <a:uFillTx/>
                <a:latin typeface="Calibri"/>
                <a:ea typeface="+mn-ea"/>
                <a:cs typeface="+mn-cs"/>
              </a:rPr>
              <a:t>Columbia, MO USA</a:t>
            </a:r>
            <a:br>
              <a:rPr lang="nl-NL" sz="1400" dirty="0">
                <a:solidFill>
                  <a:srgbClr val="000000"/>
                </a:solidFill>
                <a:latin typeface="Calibri"/>
              </a:rPr>
            </a:br>
            <a:r>
              <a:rPr kumimoji="0" lang="en-US" sz="1400" b="0" i="0" u="none" strike="noStrike" kern="1200" cap="none" spc="0" normalizeH="0" baseline="0" noProof="0" dirty="0">
                <a:ln>
                  <a:noFill/>
                </a:ln>
                <a:solidFill>
                  <a:srgbClr val="000000"/>
                </a:solidFill>
                <a:effectLst/>
                <a:uLnTx/>
                <a:uFillTx/>
              </a:rPr>
              <a:t>“</a:t>
            </a:r>
            <a:r>
              <a:rPr lang="en-US" sz="1400" b="0" i="1" dirty="0"/>
              <a:t>Having the ability for MU Health </a:t>
            </a:r>
            <a:r>
              <a:rPr lang="en-US" sz="1400" b="0" i="1" dirty="0" err="1"/>
              <a:t>Cares`s</a:t>
            </a:r>
            <a:r>
              <a:rPr lang="en-US" sz="1400" b="0" i="1" dirty="0"/>
              <a:t> expert technologists to be virtually connected whenever and wherever needed, increases our patient access to care inside and outside at MU Health Care, as well as across the state of Missouri</a:t>
            </a:r>
            <a:r>
              <a:rPr lang="en-US" sz="1400" b="0" dirty="0"/>
              <a:t>.”</a:t>
            </a:r>
            <a:br>
              <a:rPr lang="en-US" sz="1400" b="0" dirty="0"/>
            </a:br>
            <a:r>
              <a:rPr lang="en-US" sz="1000" b="0" dirty="0">
                <a:solidFill>
                  <a:srgbClr val="000000"/>
                </a:solidFill>
              </a:rPr>
              <a:t>Curran </a:t>
            </a:r>
            <a:r>
              <a:rPr lang="en-US" sz="1000" b="0" dirty="0" err="1">
                <a:solidFill>
                  <a:srgbClr val="000000"/>
                </a:solidFill>
              </a:rPr>
              <a:t>Eigelberger</a:t>
            </a:r>
            <a:r>
              <a:rPr lang="en-US" sz="1000" b="0" dirty="0">
                <a:solidFill>
                  <a:srgbClr val="000000"/>
                </a:solidFill>
              </a:rPr>
              <a:t>, Project Lead at MU Health Care for </a:t>
            </a:r>
            <a:r>
              <a:rPr lang="en-US" sz="1000" b="0" i="1" dirty="0" err="1">
                <a:solidFill>
                  <a:srgbClr val="000000"/>
                </a:solidFill>
              </a:rPr>
              <a:t>syngo</a:t>
            </a:r>
            <a:r>
              <a:rPr lang="en-US" sz="1000" b="0" dirty="0">
                <a:solidFill>
                  <a:srgbClr val="000000"/>
                </a:solidFill>
              </a:rPr>
              <a:t> Virtual Cockpit</a:t>
            </a: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901" y="3593843"/>
            <a:ext cx="566527" cy="5653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901" y="5621519"/>
            <a:ext cx="566527" cy="5653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901" y="4945626"/>
            <a:ext cx="566527" cy="565330"/>
          </a:xfrm>
          <a:prstGeom prst="rect">
            <a:avLst/>
          </a:prstGeom>
          <a:noFill/>
          <a:extLst>
            <a:ext uri="{909E8E84-426E-40DD-AFC4-6F175D3DCCD1}">
              <a14:hiddenFill xmlns:a14="http://schemas.microsoft.com/office/drawing/2010/main">
                <a:solidFill>
                  <a:srgbClr val="FFFFFF"/>
                </a:solidFill>
              </a14:hiddenFill>
            </a:ext>
          </a:extLst>
        </p:spPr>
      </p:pic>
      <p:sp>
        <p:nvSpPr>
          <p:cNvPr id="36" name="Rechteck 35"/>
          <p:cNvSpPr/>
          <p:nvPr/>
        </p:nvSpPr>
        <p:spPr bwMode="gray">
          <a:xfrm>
            <a:off x="4950755" y="1618984"/>
            <a:ext cx="6179620" cy="215444"/>
          </a:xfrm>
          <a:prstGeom prst="rect">
            <a:avLst/>
          </a:prstGeom>
        </p:spPr>
        <p:txBody>
          <a:bodyPr wrap="square" lIns="0" tIns="0" rIns="0" bIns="0">
            <a:spAutoFit/>
          </a:bodyPr>
          <a:lstStyle/>
          <a:p>
            <a:pPr marL="0" marR="0" lvl="0" indent="0" algn="l" defTabSz="91402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Challenge</a:t>
            </a:r>
          </a:p>
        </p:txBody>
      </p:sp>
      <p:pic>
        <p:nvPicPr>
          <p:cNvPr id="3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5716" y="5531578"/>
            <a:ext cx="566527" cy="565331"/>
          </a:xfrm>
          <a:prstGeom prst="rect">
            <a:avLst/>
          </a:prstGeom>
          <a:noFill/>
          <a:extLst>
            <a:ext uri="{909E8E84-426E-40DD-AFC4-6F175D3DCCD1}">
              <a14:hiddenFill xmlns:a14="http://schemas.microsoft.com/office/drawing/2010/main">
                <a:solidFill>
                  <a:srgbClr val="FFFFFF"/>
                </a:solidFill>
              </a14:hiddenFill>
            </a:ext>
          </a:extLst>
        </p:spPr>
      </p:pic>
      <p:pic>
        <p:nvPicPr>
          <p:cNvPr id="8" name="Bildplatzhalter 7"/>
          <p:cNvPicPr>
            <a:picLocks noGrp="1" noChangeAspect="1"/>
          </p:cNvPicPr>
          <p:nvPr>
            <p:ph type="pic" sz="quarter" idx="13"/>
          </p:nvPr>
        </p:nvPicPr>
        <p:blipFill>
          <a:blip r:embed="rId7" cstate="print">
            <a:extLst>
              <a:ext uri="{28A0092B-C50C-407E-A947-70E740481C1C}">
                <a14:useLocalDpi xmlns:a14="http://schemas.microsoft.com/office/drawing/2010/main" val="0"/>
              </a:ext>
            </a:extLst>
          </a:blip>
          <a:srcRect t="13465" b="13465"/>
          <a:stretch>
            <a:fillRect/>
          </a:stretch>
        </p:blipFill>
        <p:spPr/>
      </p:pic>
      <p:sp>
        <p:nvSpPr>
          <p:cNvPr id="47" name="Textplatzhalter 134"/>
          <p:cNvSpPr txBox="1">
            <a:spLocks/>
          </p:cNvSpPr>
          <p:nvPr/>
        </p:nvSpPr>
        <p:spPr bwMode="gray">
          <a:xfrm>
            <a:off x="8083552" y="1678408"/>
            <a:ext cx="1517009" cy="923330"/>
          </a:xfrm>
          <a:prstGeom prst="rect">
            <a:avLst/>
          </a:prstGeom>
        </p:spPr>
        <p:txBody>
          <a:bodyPr wrap="square" lIns="0" tIns="0" rIns="0" bIns="0">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lvl="0">
              <a:spcBef>
                <a:spcPts val="288"/>
              </a:spcBef>
              <a:buClr>
                <a:srgbClr val="D5D2D0"/>
              </a:buClr>
              <a:defRPr/>
            </a:pPr>
            <a:r>
              <a:rPr lang="en-US" sz="1200" b="1" dirty="0">
                <a:solidFill>
                  <a:srgbClr val="EC6602"/>
                </a:solidFill>
              </a:rPr>
              <a:t>Education &amp; Workforce Development</a:t>
            </a:r>
          </a:p>
          <a:p>
            <a:pPr marL="219531" lvl="0" indent="-219531" defTabSz="914119">
              <a:spcBef>
                <a:spcPts val="0"/>
              </a:spcBef>
              <a:buClr>
                <a:srgbClr val="000000"/>
              </a:buClr>
              <a:buFont typeface="Arial" panose="020B0604020202020204" pitchFamily="34" charset="0"/>
              <a:buChar char="•"/>
              <a:tabLst>
                <a:tab pos="4508703" algn="r"/>
              </a:tabLst>
              <a:defRPr/>
            </a:pPr>
            <a:r>
              <a:rPr lang="de-DE" sz="1200" dirty="0">
                <a:solidFill>
                  <a:srgbClr val="000000"/>
                </a:solidFill>
                <a:latin typeface="Calibri" panose="020F0502020204030204" pitchFamily="34" charset="0"/>
                <a:cs typeface="Calibri" panose="020F0502020204030204" pitchFamily="34" charset="0"/>
              </a:rPr>
              <a:t>Onboarding </a:t>
            </a:r>
            <a:r>
              <a:rPr lang="de-DE" sz="1200" dirty="0" err="1">
                <a:solidFill>
                  <a:srgbClr val="000000"/>
                </a:solidFill>
                <a:latin typeface="Calibri" panose="020F0502020204030204" pitchFamily="34" charset="0"/>
                <a:cs typeface="Calibri" panose="020F0502020204030204" pitchFamily="34" charset="0"/>
              </a:rPr>
              <a:t>new</a:t>
            </a:r>
            <a:r>
              <a:rPr lang="de-DE" sz="1200" dirty="0">
                <a:solidFill>
                  <a:srgbClr val="000000"/>
                </a:solidFill>
                <a:latin typeface="Calibri" panose="020F0502020204030204" pitchFamily="34" charset="0"/>
                <a:cs typeface="Calibri" panose="020F0502020204030204" pitchFamily="34" charset="0"/>
              </a:rPr>
              <a:t> </a:t>
            </a:r>
            <a:r>
              <a:rPr lang="de-DE" sz="1200" dirty="0" err="1">
                <a:solidFill>
                  <a:srgbClr val="000000"/>
                </a:solidFill>
                <a:latin typeface="Calibri" panose="020F0502020204030204" pitchFamily="34" charset="0"/>
                <a:cs typeface="Calibri" panose="020F0502020204030204" pitchFamily="34" charset="0"/>
              </a:rPr>
              <a:t>employees</a:t>
            </a:r>
            <a:r>
              <a:rPr lang="de-DE" sz="1200" dirty="0">
                <a:solidFill>
                  <a:srgbClr val="000000"/>
                </a:solidFill>
                <a:latin typeface="Calibri" panose="020F0502020204030204" pitchFamily="34" charset="0"/>
                <a:cs typeface="Calibri" panose="020F0502020204030204" pitchFamily="34" charset="0"/>
              </a:rPr>
              <a:t> – </a:t>
            </a:r>
            <a:r>
              <a:rPr lang="de-DE" sz="1200" dirty="0" err="1">
                <a:solidFill>
                  <a:srgbClr val="000000"/>
                </a:solidFill>
                <a:latin typeface="Calibri" panose="020F0502020204030204" pitchFamily="34" charset="0"/>
                <a:cs typeface="Calibri" panose="020F0502020204030204" pitchFamily="34" charset="0"/>
              </a:rPr>
              <a:t>up</a:t>
            </a:r>
            <a:r>
              <a:rPr lang="de-DE" sz="1200" dirty="0">
                <a:solidFill>
                  <a:srgbClr val="000000"/>
                </a:solidFill>
                <a:latin typeface="Calibri" panose="020F0502020204030204" pitchFamily="34" charset="0"/>
                <a:cs typeface="Calibri" panose="020F0502020204030204" pitchFamily="34" charset="0"/>
              </a:rPr>
              <a:t> </a:t>
            </a:r>
            <a:r>
              <a:rPr lang="de-DE" sz="1200" dirty="0" err="1">
                <a:solidFill>
                  <a:srgbClr val="000000"/>
                </a:solidFill>
                <a:latin typeface="Calibri" panose="020F0502020204030204" pitchFamily="34" charset="0"/>
                <a:cs typeface="Calibri" panose="020F0502020204030204" pitchFamily="34" charset="0"/>
              </a:rPr>
              <a:t>to</a:t>
            </a:r>
            <a:r>
              <a:rPr lang="de-DE" sz="1200" dirty="0">
                <a:solidFill>
                  <a:srgbClr val="000000"/>
                </a:solidFill>
                <a:latin typeface="Calibri" panose="020F0502020204030204" pitchFamily="34" charset="0"/>
                <a:cs typeface="Calibri" panose="020F0502020204030204" pitchFamily="34" charset="0"/>
              </a:rPr>
              <a:t> 6 </a:t>
            </a:r>
            <a:r>
              <a:rPr lang="de-DE" sz="1200" dirty="0" err="1">
                <a:solidFill>
                  <a:srgbClr val="000000"/>
                </a:solidFill>
                <a:latin typeface="Calibri" panose="020F0502020204030204" pitchFamily="34" charset="0"/>
                <a:cs typeface="Calibri" panose="020F0502020204030204" pitchFamily="34" charset="0"/>
              </a:rPr>
              <a:t>months</a:t>
            </a:r>
            <a:endParaRPr lang="en-US" sz="1200" dirty="0">
              <a:solidFill>
                <a:srgbClr val="000000"/>
              </a:solidFill>
              <a:latin typeface="Calibri" panose="020F0502020204030204" pitchFamily="34" charset="0"/>
              <a:cs typeface="Calibri" panose="020F0502020204030204" pitchFamily="34" charset="0"/>
            </a:endParaRPr>
          </a:p>
        </p:txBody>
      </p:sp>
      <p:cxnSp>
        <p:nvCxnSpPr>
          <p:cNvPr id="11" name="Straight Connector 10"/>
          <p:cNvCxnSpPr/>
          <p:nvPr/>
        </p:nvCxnSpPr>
        <p:spPr>
          <a:xfrm>
            <a:off x="4948599" y="1454227"/>
            <a:ext cx="7061149" cy="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Rechteck 3">
            <a:extLst>
              <a:ext uri="{FF2B5EF4-FFF2-40B4-BE49-F238E27FC236}">
                <a16:creationId xmlns:a16="http://schemas.microsoft.com/office/drawing/2014/main" id="{2B30671D-6EB2-4351-8685-7C92F186B299}"/>
              </a:ext>
            </a:extLst>
          </p:cNvPr>
          <p:cNvSpPr/>
          <p:nvPr/>
        </p:nvSpPr>
        <p:spPr>
          <a:xfrm>
            <a:off x="6001707" y="3674244"/>
            <a:ext cx="6083300" cy="1143903"/>
          </a:xfrm>
          <a:prstGeom prst="rect">
            <a:avLst/>
          </a:prstGeom>
        </p:spPr>
        <p:txBody>
          <a:bodyPr>
            <a:spAutoFit/>
          </a:bodyPr>
          <a:lstStyle/>
          <a:p>
            <a:pPr marL="171365" indent="-171365" defTabSz="915396">
              <a:spcBef>
                <a:spcPts val="200"/>
              </a:spcBef>
              <a:spcAft>
                <a:spcPts val="300"/>
              </a:spcAft>
              <a:buFont typeface="Arial" panose="020B0604020202020204" pitchFamily="34" charset="0"/>
              <a:buChar char="•"/>
              <a:defRPr/>
            </a:pPr>
            <a:r>
              <a:rPr lang="en-US" sz="1200" dirty="0">
                <a:solidFill>
                  <a:srgbClr val="000000"/>
                </a:solidFill>
              </a:rPr>
              <a:t>More flexible working hours to manage bottlenecks &amp; offer support to “on-call” technologists</a:t>
            </a:r>
          </a:p>
          <a:p>
            <a:pPr marL="171365" lvl="0" indent="-171365" defTabSz="915396">
              <a:spcBef>
                <a:spcPts val="200"/>
              </a:spcBef>
              <a:spcAft>
                <a:spcPts val="300"/>
              </a:spcAft>
              <a:buFont typeface="Arial" panose="020B0604020202020204" pitchFamily="34" charset="0"/>
              <a:buChar char="•"/>
              <a:defRPr/>
            </a:pPr>
            <a:r>
              <a:rPr lang="en-US" sz="1200" dirty="0">
                <a:solidFill>
                  <a:srgbClr val="000000"/>
                </a:solidFill>
              </a:rPr>
              <a:t>Simplified training support of less-experienced colleagues</a:t>
            </a:r>
          </a:p>
          <a:p>
            <a:pPr marL="171365" lvl="0" indent="-171365" defTabSz="915396">
              <a:spcBef>
                <a:spcPts val="200"/>
              </a:spcBef>
              <a:spcAft>
                <a:spcPts val="300"/>
              </a:spcAft>
              <a:buFont typeface="Arial" panose="020B0604020202020204" pitchFamily="34" charset="0"/>
              <a:buChar char="•"/>
              <a:defRPr/>
            </a:pPr>
            <a:r>
              <a:rPr lang="en-US" sz="1200" dirty="0">
                <a:solidFill>
                  <a:srgbClr val="000000"/>
                </a:solidFill>
              </a:rPr>
              <a:t>Remote support</a:t>
            </a:r>
            <a:r>
              <a:rPr lang="en-US" sz="1200" baseline="30000" dirty="0">
                <a:solidFill>
                  <a:srgbClr val="000000"/>
                </a:solidFill>
              </a:rPr>
              <a:t>2</a:t>
            </a:r>
            <a:r>
              <a:rPr lang="en-US" sz="1200" dirty="0">
                <a:solidFill>
                  <a:srgbClr val="000000"/>
                </a:solidFill>
              </a:rPr>
              <a:t> &amp; protocol alignment provided by an expert working from a centralized steering workplace and cross scanners</a:t>
            </a:r>
          </a:p>
        </p:txBody>
      </p:sp>
      <p:grpSp>
        <p:nvGrpSpPr>
          <p:cNvPr id="34" name="Gruppieren 33">
            <a:extLst>
              <a:ext uri="{FF2B5EF4-FFF2-40B4-BE49-F238E27FC236}">
                <a16:creationId xmlns:a16="http://schemas.microsoft.com/office/drawing/2014/main" id="{848FA74C-FBD6-4FF3-B55A-7C50A6117380}"/>
              </a:ext>
            </a:extLst>
          </p:cNvPr>
          <p:cNvGrpSpPr/>
          <p:nvPr/>
        </p:nvGrpSpPr>
        <p:grpSpPr>
          <a:xfrm>
            <a:off x="4704309" y="4956311"/>
            <a:ext cx="7501986" cy="1262521"/>
            <a:chOff x="4104000" y="4932000"/>
            <a:chExt cx="7501986" cy="1262521"/>
          </a:xfrm>
        </p:grpSpPr>
        <p:sp>
          <p:nvSpPr>
            <p:cNvPr id="37" name="Textplatzhalter 127">
              <a:extLst>
                <a:ext uri="{FF2B5EF4-FFF2-40B4-BE49-F238E27FC236}">
                  <a16:creationId xmlns:a16="http://schemas.microsoft.com/office/drawing/2014/main" id="{009933BF-0709-4897-B0C3-88F8320CC076}"/>
                </a:ext>
              </a:extLst>
            </p:cNvPr>
            <p:cNvSpPr txBox="1">
              <a:spLocks/>
            </p:cNvSpPr>
            <p:nvPr/>
          </p:nvSpPr>
          <p:spPr bwMode="gray">
            <a:xfrm>
              <a:off x="5450314" y="4976023"/>
              <a:ext cx="1073820" cy="443198"/>
            </a:xfrm>
            <a:prstGeom prst="rect">
              <a:avLst/>
            </a:prstGeom>
            <a:noFill/>
            <a:ln w="9525">
              <a:noFill/>
              <a:miter lim="800000"/>
              <a:headEnd/>
              <a:tailEnd/>
            </a:ln>
          </p:spPr>
          <p:txBody>
            <a:bodyPr vert="horz" wrap="none" lIns="0" tIns="0" rIns="0" bIns="0" numCol="1" anchor="b" anchorCtr="0" compatLnSpc="1">
              <a:prstTxWarp prst="textNoShape">
                <a:avLst/>
              </a:prstTxWarp>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lnSpc>
                  <a:spcPct val="90000"/>
                </a:lnSpc>
                <a:spcBef>
                  <a:spcPts val="0"/>
                </a:spcBef>
                <a:spcAft>
                  <a:spcPts val="599"/>
                </a:spcAft>
                <a:buClr>
                  <a:srgbClr val="D5D2D0"/>
                </a:buClr>
              </a:pPr>
              <a:r>
                <a:rPr lang="en-US" sz="3200" b="1" dirty="0">
                  <a:ea typeface="ＭＳ Ｐゴシック" charset="-128"/>
                </a:rPr>
                <a:t>3 sites</a:t>
              </a:r>
            </a:p>
          </p:txBody>
        </p:sp>
        <p:sp>
          <p:nvSpPr>
            <p:cNvPr id="39" name="Textplatzhalter 128">
              <a:extLst>
                <a:ext uri="{FF2B5EF4-FFF2-40B4-BE49-F238E27FC236}">
                  <a16:creationId xmlns:a16="http://schemas.microsoft.com/office/drawing/2014/main" id="{5CEED70E-4FB4-49D0-8E0F-A33C049AD370}"/>
                </a:ext>
              </a:extLst>
            </p:cNvPr>
            <p:cNvSpPr txBox="1">
              <a:spLocks/>
            </p:cNvSpPr>
            <p:nvPr/>
          </p:nvSpPr>
          <p:spPr bwMode="gray">
            <a:xfrm>
              <a:off x="7593411" y="4932000"/>
              <a:ext cx="1954058" cy="443198"/>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lnSpc>
                  <a:spcPct val="90000"/>
                </a:lnSpc>
                <a:spcBef>
                  <a:spcPts val="0"/>
                </a:spcBef>
                <a:spcAft>
                  <a:spcPts val="599"/>
                </a:spcAft>
                <a:buClr>
                  <a:srgbClr val="D5D2D0"/>
                </a:buClr>
              </a:pPr>
              <a:r>
                <a:rPr lang="de-DE" sz="3200" b="1" dirty="0">
                  <a:ea typeface="ＭＳ Ｐゴシック" charset="-128"/>
                </a:rPr>
                <a:t>More time</a:t>
              </a:r>
              <a:endParaRPr lang="en-US" sz="3200" b="1" dirty="0">
                <a:ea typeface="ＭＳ Ｐゴシック" charset="-128"/>
              </a:endParaRPr>
            </a:p>
          </p:txBody>
        </p:sp>
        <p:sp>
          <p:nvSpPr>
            <p:cNvPr id="40" name="Textplatzhalter 6">
              <a:extLst>
                <a:ext uri="{FF2B5EF4-FFF2-40B4-BE49-F238E27FC236}">
                  <a16:creationId xmlns:a16="http://schemas.microsoft.com/office/drawing/2014/main" id="{03AC5A41-2D8D-4359-AAE7-67B35FF0B6E7}"/>
                </a:ext>
              </a:extLst>
            </p:cNvPr>
            <p:cNvSpPr txBox="1">
              <a:spLocks/>
            </p:cNvSpPr>
            <p:nvPr/>
          </p:nvSpPr>
          <p:spPr bwMode="gray">
            <a:xfrm>
              <a:off x="5234399" y="4992802"/>
              <a:ext cx="65" cy="443198"/>
            </a:xfrm>
            <a:prstGeom prst="rect">
              <a:avLst/>
            </a:prstGeom>
          </p:spPr>
          <p:txBody>
            <a:bodyPr wrap="none" lIns="0" tIns="0" rIns="0" bIns="0" anchor="b">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lnSpc>
                  <a:spcPct val="90000"/>
                </a:lnSpc>
                <a:spcBef>
                  <a:spcPts val="0"/>
                </a:spcBef>
                <a:spcAft>
                  <a:spcPts val="599"/>
                </a:spcAft>
                <a:buClr>
                  <a:srgbClr val="D5D2D0"/>
                </a:buClr>
              </a:pPr>
              <a:endParaRPr lang="en-US" sz="3200" b="1" dirty="0">
                <a:ea typeface="ＭＳ Ｐゴシック" charset="-128"/>
              </a:endParaRPr>
            </a:p>
          </p:txBody>
        </p:sp>
        <p:sp>
          <p:nvSpPr>
            <p:cNvPr id="41" name="Rechteck 40">
              <a:extLst>
                <a:ext uri="{FF2B5EF4-FFF2-40B4-BE49-F238E27FC236}">
                  <a16:creationId xmlns:a16="http://schemas.microsoft.com/office/drawing/2014/main" id="{95BA24CF-FBD0-47F9-938C-810A2AA4BB52}"/>
                </a:ext>
              </a:extLst>
            </p:cNvPr>
            <p:cNvSpPr/>
            <p:nvPr/>
          </p:nvSpPr>
          <p:spPr bwMode="gray">
            <a:xfrm>
              <a:off x="4104000" y="4932000"/>
              <a:ext cx="936000" cy="215444"/>
            </a:xfrm>
            <a:prstGeom prst="rect">
              <a:avLst/>
            </a:prstGeom>
          </p:spPr>
          <p:txBody>
            <a:bodyPr wrap="square" lIns="0" tIns="0" rIns="0" bIns="0">
              <a:spAutoFit/>
            </a:bodyPr>
            <a:lstStyle/>
            <a:p>
              <a:pPr algn="r"/>
              <a:r>
                <a:rPr lang="en-US" sz="1400" b="1" dirty="0"/>
                <a:t>Benefits</a:t>
              </a:r>
            </a:p>
          </p:txBody>
        </p:sp>
        <p:sp>
          <p:nvSpPr>
            <p:cNvPr id="43" name="Rechteck 42">
              <a:extLst>
                <a:ext uri="{FF2B5EF4-FFF2-40B4-BE49-F238E27FC236}">
                  <a16:creationId xmlns:a16="http://schemas.microsoft.com/office/drawing/2014/main" id="{8A7ECA96-E261-4ECC-91ED-5040DFB10A4C}"/>
                </a:ext>
              </a:extLst>
            </p:cNvPr>
            <p:cNvSpPr>
              <a:spLocks/>
            </p:cNvSpPr>
            <p:nvPr/>
          </p:nvSpPr>
          <p:spPr bwMode="gray">
            <a:xfrm>
              <a:off x="7603114" y="5527221"/>
              <a:ext cx="2088000" cy="555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100" dirty="0">
                  <a:solidFill>
                    <a:schemeClr val="bg2"/>
                  </a:solidFill>
                </a:rPr>
                <a:t>For the MR supervisor focusing on the needs of the workflow, his team and their patients, no travelling needed</a:t>
              </a:r>
            </a:p>
          </p:txBody>
        </p:sp>
        <p:sp>
          <p:nvSpPr>
            <p:cNvPr id="44" name="Rechteck 43">
              <a:extLst>
                <a:ext uri="{FF2B5EF4-FFF2-40B4-BE49-F238E27FC236}">
                  <a16:creationId xmlns:a16="http://schemas.microsoft.com/office/drawing/2014/main" id="{0A54276E-D669-481C-9DDF-A6AFC8E7C572}"/>
                </a:ext>
              </a:extLst>
            </p:cNvPr>
            <p:cNvSpPr>
              <a:spLocks/>
            </p:cNvSpPr>
            <p:nvPr/>
          </p:nvSpPr>
          <p:spPr bwMode="gray">
            <a:xfrm>
              <a:off x="5463344" y="5563940"/>
              <a:ext cx="2088000" cy="555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en-US" sz="1100" dirty="0">
                  <a:solidFill>
                    <a:schemeClr val="bg2"/>
                  </a:solidFill>
                  <a:ea typeface="ＭＳ Ｐゴシック" charset="-128"/>
                </a:rPr>
                <a:t>Get direct support therefore improved patient satisfaction through increased appointment availability at all 3 sites</a:t>
              </a:r>
            </a:p>
          </p:txBody>
        </p:sp>
        <p:grpSp>
          <p:nvGrpSpPr>
            <p:cNvPr id="45" name="Gruppieren 2">
              <a:extLst>
                <a:ext uri="{FF2B5EF4-FFF2-40B4-BE49-F238E27FC236}">
                  <a16:creationId xmlns:a16="http://schemas.microsoft.com/office/drawing/2014/main" id="{BD205FF1-0F87-4BD3-A43A-13A14CEB1FB5}"/>
                </a:ext>
              </a:extLst>
            </p:cNvPr>
            <p:cNvGrpSpPr/>
            <p:nvPr/>
          </p:nvGrpSpPr>
          <p:grpSpPr>
            <a:xfrm>
              <a:off x="5233986" y="5472000"/>
              <a:ext cx="6372000" cy="722521"/>
              <a:chOff x="540000" y="5472000"/>
              <a:chExt cx="11088438" cy="722521"/>
            </a:xfrm>
          </p:grpSpPr>
          <p:cxnSp>
            <p:nvCxnSpPr>
              <p:cNvPr id="49" name="Line buttom">
                <a:extLst>
                  <a:ext uri="{FF2B5EF4-FFF2-40B4-BE49-F238E27FC236}">
                    <a16:creationId xmlns:a16="http://schemas.microsoft.com/office/drawing/2014/main" id="{DB0EC4BA-6958-412A-8F04-2506519B7212}"/>
                  </a:ext>
                </a:extLst>
              </p:cNvPr>
              <p:cNvCxnSpPr>
                <a:cxnSpLocks/>
              </p:cNvCxnSpPr>
              <p:nvPr/>
            </p:nvCxnSpPr>
            <p:spPr>
              <a:xfrm>
                <a:off x="540000" y="6194521"/>
                <a:ext cx="11088438"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50" name="Line buttom">
                <a:extLst>
                  <a:ext uri="{FF2B5EF4-FFF2-40B4-BE49-F238E27FC236}">
                    <a16:creationId xmlns:a16="http://schemas.microsoft.com/office/drawing/2014/main" id="{31DFA222-3D8F-4733-839E-93B7313B89DE}"/>
                  </a:ext>
                </a:extLst>
              </p:cNvPr>
              <p:cNvCxnSpPr>
                <a:cxnSpLocks/>
              </p:cNvCxnSpPr>
              <p:nvPr/>
            </p:nvCxnSpPr>
            <p:spPr>
              <a:xfrm>
                <a:off x="540000" y="5472000"/>
                <a:ext cx="11088438"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428436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Grafik 66">
            <a:extLst>
              <a:ext uri="{FF2B5EF4-FFF2-40B4-BE49-F238E27FC236}">
                <a16:creationId xmlns:a16="http://schemas.microsoft.com/office/drawing/2014/main" id="{67308578-BF3B-4244-82D0-D79FB48DBF00}"/>
              </a:ext>
            </a:extLst>
          </p:cNvPr>
          <p:cNvPicPr>
            <a:picLocks noChangeAspect="1"/>
          </p:cNvPicPr>
          <p:nvPr/>
        </p:nvPicPr>
        <p:blipFill rotWithShape="1">
          <a:blip r:embed="rId3">
            <a:extLst>
              <a:ext uri="{28A0092B-C50C-407E-A947-70E740481C1C}">
                <a14:useLocalDpi xmlns:a14="http://schemas.microsoft.com/office/drawing/2010/main" val="0"/>
              </a:ext>
            </a:extLst>
          </a:blip>
          <a:srcRect t="15061" b="9811"/>
          <a:stretch/>
        </p:blipFill>
        <p:spPr>
          <a:xfrm>
            <a:off x="540000" y="1980000"/>
            <a:ext cx="3239999" cy="1620000"/>
          </a:xfrm>
          <a:prstGeom prst="rect">
            <a:avLst/>
          </a:prstGeom>
        </p:spPr>
      </p:pic>
      <p:sp>
        <p:nvSpPr>
          <p:cNvPr id="4" name="Textplatzhalter 3">
            <a:extLst>
              <a:ext uri="{FF2B5EF4-FFF2-40B4-BE49-F238E27FC236}">
                <a16:creationId xmlns:a16="http://schemas.microsoft.com/office/drawing/2014/main" id="{BF0721DF-4ABA-4ECD-86F6-C5FA88E7A433}"/>
              </a:ext>
            </a:extLst>
          </p:cNvPr>
          <p:cNvSpPr>
            <a:spLocks noGrp="1"/>
          </p:cNvSpPr>
          <p:nvPr>
            <p:ph type="body" sz="quarter" idx="15"/>
          </p:nvPr>
        </p:nvSpPr>
        <p:spPr>
          <a:xfrm>
            <a:off x="539997" y="6297348"/>
            <a:ext cx="8647215" cy="360000"/>
          </a:xfrm>
        </p:spPr>
        <p:txBody>
          <a:bodyPr/>
          <a:lstStyle/>
          <a:p>
            <a:pPr>
              <a:lnSpc>
                <a:spcPct val="100000"/>
              </a:lnSpc>
            </a:pPr>
            <a:r>
              <a:rPr lang="en-US" dirty="0"/>
              <a:t>The results by Siemens Healthineers customers described herein are based on results that were achieved in the customer's unique setting. Since there is no “typical” hospital and many variables exist (e.g. hospital size, case mix, level of IT adoption), it cannot be guaranteed that other customers will achieve the same results.</a:t>
            </a:r>
            <a:endParaRPr lang="de-DE" dirty="0"/>
          </a:p>
        </p:txBody>
      </p:sp>
      <p:sp>
        <p:nvSpPr>
          <p:cNvPr id="113" name="Textplatzhalter 3">
            <a:extLst>
              <a:ext uri="{FF2B5EF4-FFF2-40B4-BE49-F238E27FC236}">
                <a16:creationId xmlns:a16="http://schemas.microsoft.com/office/drawing/2014/main" id="{88B1EB9D-74E8-41BB-8F85-747210E4FE1D}"/>
              </a:ext>
            </a:extLst>
          </p:cNvPr>
          <p:cNvSpPr txBox="1">
            <a:spLocks/>
          </p:cNvSpPr>
          <p:nvPr/>
        </p:nvSpPr>
        <p:spPr bwMode="gray">
          <a:xfrm>
            <a:off x="539999" y="3779999"/>
            <a:ext cx="3240000" cy="1440394"/>
          </a:xfrm>
          <a:prstGeom prst="rect">
            <a:avLst/>
          </a:prstGeom>
        </p:spPr>
        <p:txBody>
          <a:bodyPr wrap="square" lIns="0" tIns="0" rIns="0" bIns="0">
            <a:spAutoFit/>
          </a:bodyPr>
          <a:lstStyle>
            <a:defPPr>
              <a:defRPr lang="de-DE"/>
            </a:defPPr>
            <a:lvl1pPr>
              <a:defRPr sz="15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90000"/>
              </a:lnSpc>
              <a:spcBef>
                <a:spcPts val="1200"/>
              </a:spcBef>
              <a:spcAft>
                <a:spcPts val="600"/>
              </a:spcAft>
            </a:pPr>
            <a:r>
              <a:rPr lang="nl-NL" sz="1400"/>
              <a:t>Advent Health, Orlando, USA </a:t>
            </a:r>
          </a:p>
          <a:p>
            <a:r>
              <a:rPr lang="en-US" sz="1400" b="0" i="1"/>
              <a:t>“Our patients are experiencing improved access to care – outpatients can get scanned closer to home or work and inpatients do not need to be transferred to our main hospital.”</a:t>
            </a:r>
          </a:p>
          <a:p>
            <a:endParaRPr lang="pt-BR" sz="1000" b="0"/>
          </a:p>
          <a:p>
            <a:r>
              <a:rPr lang="en-US" sz="1000" b="0"/>
              <a:t>Ann Hester, MRI Service Line Modality Manager</a:t>
            </a:r>
            <a:endParaRPr lang="pt-BR" sz="1000" b="0"/>
          </a:p>
        </p:txBody>
      </p:sp>
      <p:sp>
        <p:nvSpPr>
          <p:cNvPr id="114" name="Rechteck 113">
            <a:extLst>
              <a:ext uri="{FF2B5EF4-FFF2-40B4-BE49-F238E27FC236}">
                <a16:creationId xmlns:a16="http://schemas.microsoft.com/office/drawing/2014/main" id="{6B65D695-7122-4BA5-9016-7AB99D26165E}"/>
              </a:ext>
            </a:extLst>
          </p:cNvPr>
          <p:cNvSpPr/>
          <p:nvPr/>
        </p:nvSpPr>
        <p:spPr bwMode="gray">
          <a:xfrm>
            <a:off x="4284000" y="1618984"/>
            <a:ext cx="756000" cy="215444"/>
          </a:xfrm>
          <a:prstGeom prst="rect">
            <a:avLst/>
          </a:prstGeom>
        </p:spPr>
        <p:txBody>
          <a:bodyPr wrap="square" lIns="0" tIns="0" rIns="0" bIns="0">
            <a:spAutoFit/>
          </a:bodyPr>
          <a:lstStyle/>
          <a:p>
            <a:pPr algn="r"/>
            <a:r>
              <a:rPr lang="en-US" sz="1400" b="1"/>
              <a:t>Challenge</a:t>
            </a:r>
          </a:p>
        </p:txBody>
      </p:sp>
      <p:sp>
        <p:nvSpPr>
          <p:cNvPr id="115" name="Textplatzhalter 134">
            <a:extLst>
              <a:ext uri="{FF2B5EF4-FFF2-40B4-BE49-F238E27FC236}">
                <a16:creationId xmlns:a16="http://schemas.microsoft.com/office/drawing/2014/main" id="{AC99412F-D661-45A6-A692-697888D29274}"/>
              </a:ext>
            </a:extLst>
          </p:cNvPr>
          <p:cNvSpPr txBox="1">
            <a:spLocks/>
          </p:cNvSpPr>
          <p:nvPr/>
        </p:nvSpPr>
        <p:spPr bwMode="gray">
          <a:xfrm>
            <a:off x="9540438" y="1620000"/>
            <a:ext cx="1800000" cy="923330"/>
          </a:xfrm>
          <a:prstGeom prst="rect">
            <a:avLst/>
          </a:prstGeom>
        </p:spPr>
        <p:txBody>
          <a:bodyPr wrap="square" lIns="0" tIns="0" rIns="0" bIns="0">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spcBef>
                <a:spcPts val="0"/>
              </a:spcBef>
              <a:buClr>
                <a:srgbClr val="D5D2D0"/>
              </a:buClr>
            </a:pPr>
            <a:r>
              <a:rPr lang="en-US" sz="1200" b="1">
                <a:solidFill>
                  <a:srgbClr val="EC6602"/>
                </a:solidFill>
              </a:rPr>
              <a:t>Improve access to care</a:t>
            </a:r>
            <a:br>
              <a:rPr lang="en-US" sz="1200" b="1">
                <a:solidFill>
                  <a:srgbClr val="EC6602"/>
                </a:solidFill>
              </a:rPr>
            </a:br>
            <a:endParaRPr lang="en-US" sz="1200" b="1">
              <a:solidFill>
                <a:srgbClr val="EC6602"/>
              </a:solidFill>
            </a:endParaRPr>
          </a:p>
          <a:p>
            <a:pPr>
              <a:spcBef>
                <a:spcPts val="0"/>
              </a:spcBef>
              <a:buClr>
                <a:srgbClr val="D5D2D0"/>
              </a:buClr>
            </a:pPr>
            <a:r>
              <a:rPr lang="en-US" sz="1200">
                <a:solidFill>
                  <a:srgbClr val="000000"/>
                </a:solidFill>
              </a:rPr>
              <a:t>Cardiac patients travelling </a:t>
            </a:r>
            <a:br>
              <a:rPr lang="en-US" sz="1200">
                <a:solidFill>
                  <a:srgbClr val="000000"/>
                </a:solidFill>
              </a:rPr>
            </a:br>
            <a:r>
              <a:rPr lang="en-US" sz="1200">
                <a:solidFill>
                  <a:srgbClr val="000000"/>
                </a:solidFill>
              </a:rPr>
              <a:t>to site where examination is offered</a:t>
            </a:r>
          </a:p>
        </p:txBody>
      </p:sp>
      <p:sp>
        <p:nvSpPr>
          <p:cNvPr id="116" name="Textplatzhalter 132">
            <a:extLst>
              <a:ext uri="{FF2B5EF4-FFF2-40B4-BE49-F238E27FC236}">
                <a16:creationId xmlns:a16="http://schemas.microsoft.com/office/drawing/2014/main" id="{6AFB8109-B056-4536-975A-BF893FDE8B17}"/>
              </a:ext>
            </a:extLst>
          </p:cNvPr>
          <p:cNvSpPr txBox="1">
            <a:spLocks/>
          </p:cNvSpPr>
          <p:nvPr/>
        </p:nvSpPr>
        <p:spPr bwMode="gray">
          <a:xfrm>
            <a:off x="5233987" y="1620000"/>
            <a:ext cx="1800000" cy="738664"/>
          </a:xfrm>
          <a:prstGeom prst="rect">
            <a:avLst/>
          </a:prstGeom>
        </p:spPr>
        <p:txBody>
          <a:bodyPr wrap="square" lIns="0" tIns="0" rIns="0" bIns="0">
            <a:spAutoFit/>
          </a:bodyPr>
          <a:lstStyle>
            <a:defPPr>
              <a:defRPr lang="de-DE"/>
            </a:defPPr>
            <a:lvl1pPr indent="0" defTabSz="1088959">
              <a:spcBef>
                <a:spcPct val="20000"/>
              </a:spcBef>
              <a:buClr>
                <a:srgbClr val="D5D2D0"/>
              </a:buClr>
              <a:buFont typeface="Arial" panose="020B0604020202020204" pitchFamily="34" charset="0"/>
              <a:buNone/>
              <a:defRPr sz="1000" b="1">
                <a:solidFill>
                  <a:srgbClr val="EC6602"/>
                </a:solidFill>
              </a:defRPr>
            </a:lvl1pPr>
            <a:lvl2pPr marL="266700" indent="-266700" defTabSz="1088959">
              <a:spcBef>
                <a:spcPts val="1200"/>
              </a:spcBef>
              <a:buClr>
                <a:schemeClr val="tx2"/>
              </a:buClr>
              <a:buFont typeface="Arial" panose="020B0604020202020204" pitchFamily="34" charset="0"/>
              <a:buChar char="•"/>
              <a:defRPr sz="2600" baseline="0"/>
            </a:lvl2pPr>
            <a:lvl3pPr marL="542925" indent="-276225" defTabSz="1088959">
              <a:spcBef>
                <a:spcPts val="400"/>
              </a:spcBef>
              <a:buClr>
                <a:schemeClr val="tx2"/>
              </a:buClr>
              <a:buFont typeface="Arial" panose="020B0604020202020204" pitchFamily="34" charset="0"/>
              <a:buChar char="•"/>
              <a:defRPr sz="2600"/>
            </a:lvl3pPr>
            <a:lvl4pPr marL="809625" indent="-266700" defTabSz="1088959">
              <a:spcBef>
                <a:spcPts val="400"/>
              </a:spcBef>
              <a:buClr>
                <a:schemeClr val="tx2"/>
              </a:buClr>
              <a:buFont typeface="Arial" panose="020B0604020202020204" pitchFamily="34" charset="0"/>
              <a:buChar char="•"/>
              <a:defRPr sz="2600"/>
            </a:lvl4pPr>
            <a:lvl5pPr marL="1076325" indent="-266700" defTabSz="1088959">
              <a:spcBef>
                <a:spcPts val="400"/>
              </a:spcBef>
              <a:buClr>
                <a:schemeClr val="tx2"/>
              </a:buClr>
              <a:buFont typeface="Arial" panose="020B0604020202020204" pitchFamily="34" charset="0"/>
              <a:buChar char="•"/>
              <a:defRPr sz="2600"/>
            </a:lvl5pPr>
            <a:lvl6pPr marL="2994637" indent="-272240" defTabSz="1088959">
              <a:spcBef>
                <a:spcPct val="20000"/>
              </a:spcBef>
              <a:buFont typeface="Arial" panose="020B0604020202020204" pitchFamily="34" charset="0"/>
              <a:buChar char="•"/>
              <a:defRPr sz="2400"/>
            </a:lvl6pPr>
            <a:lvl7pPr marL="3539117" indent="-272240" defTabSz="1088959">
              <a:spcBef>
                <a:spcPct val="20000"/>
              </a:spcBef>
              <a:buFont typeface="Arial" panose="020B0604020202020204" pitchFamily="34" charset="0"/>
              <a:buChar char="•"/>
              <a:defRPr sz="2400"/>
            </a:lvl7pPr>
            <a:lvl8pPr marL="4083596" indent="-272240" defTabSz="1088959">
              <a:spcBef>
                <a:spcPct val="20000"/>
              </a:spcBef>
              <a:buFont typeface="Arial" panose="020B0604020202020204" pitchFamily="34" charset="0"/>
              <a:buChar char="•"/>
              <a:defRPr sz="2400"/>
            </a:lvl8pPr>
            <a:lvl9pPr marL="4628076" indent="-272240" defTabSz="1088959">
              <a:spcBef>
                <a:spcPct val="20000"/>
              </a:spcBef>
              <a:buFont typeface="Arial" panose="020B0604020202020204" pitchFamily="34" charset="0"/>
              <a:buChar char="•"/>
              <a:defRPr sz="2400"/>
            </a:lvl9pPr>
          </a:lstStyle>
          <a:p>
            <a:pPr>
              <a:spcBef>
                <a:spcPts val="0"/>
              </a:spcBef>
            </a:pPr>
            <a:r>
              <a:rPr lang="en-US" sz="1200"/>
              <a:t>Extend clinical capabilities</a:t>
            </a:r>
            <a:br>
              <a:rPr lang="en-US" sz="1200"/>
            </a:br>
            <a:endParaRPr lang="en-US" sz="1200" b="0"/>
          </a:p>
          <a:p>
            <a:pPr>
              <a:spcBef>
                <a:spcPts val="0"/>
              </a:spcBef>
            </a:pPr>
            <a:r>
              <a:rPr lang="en-US" sz="1200" b="0">
                <a:solidFill>
                  <a:schemeClr val="tx1"/>
                </a:solidFill>
              </a:rPr>
              <a:t>Extensive cardiac </a:t>
            </a:r>
            <a:r>
              <a:rPr lang="en-US" sz="1200" b="0" err="1">
                <a:solidFill>
                  <a:schemeClr val="tx1"/>
                </a:solidFill>
              </a:rPr>
              <a:t>examina-tions</a:t>
            </a:r>
            <a:r>
              <a:rPr lang="en-US" sz="1200" b="0">
                <a:solidFill>
                  <a:schemeClr val="tx1"/>
                </a:solidFill>
              </a:rPr>
              <a:t> only offered at 1 site</a:t>
            </a:r>
          </a:p>
        </p:txBody>
      </p:sp>
      <p:sp>
        <p:nvSpPr>
          <p:cNvPr id="117" name="Textplatzhalter 134">
            <a:extLst>
              <a:ext uri="{FF2B5EF4-FFF2-40B4-BE49-F238E27FC236}">
                <a16:creationId xmlns:a16="http://schemas.microsoft.com/office/drawing/2014/main" id="{9469C88E-F85B-4C92-A9FF-9BDC567983F4}"/>
              </a:ext>
            </a:extLst>
          </p:cNvPr>
          <p:cNvSpPr txBox="1">
            <a:spLocks/>
          </p:cNvSpPr>
          <p:nvPr/>
        </p:nvSpPr>
        <p:spPr bwMode="gray">
          <a:xfrm>
            <a:off x="7387213" y="1620000"/>
            <a:ext cx="1800000" cy="738664"/>
          </a:xfrm>
          <a:prstGeom prst="rect">
            <a:avLst/>
          </a:prstGeom>
        </p:spPr>
        <p:txBody>
          <a:bodyPr wrap="square" lIns="0" tIns="0" rIns="0" bIns="0">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spcBef>
                <a:spcPts val="0"/>
              </a:spcBef>
              <a:buClr>
                <a:srgbClr val="D5D2D0"/>
              </a:buClr>
            </a:pPr>
            <a:r>
              <a:rPr lang="en-US" sz="1200" b="1" dirty="0">
                <a:solidFill>
                  <a:srgbClr val="EC6602"/>
                </a:solidFill>
              </a:rPr>
              <a:t>Increase process efficiency</a:t>
            </a:r>
            <a:br>
              <a:rPr lang="en-US" sz="1200" b="1" dirty="0">
                <a:solidFill>
                  <a:srgbClr val="EC6602"/>
                </a:solidFill>
              </a:rPr>
            </a:br>
            <a:endParaRPr lang="en-US" sz="1200" dirty="0">
              <a:solidFill>
                <a:srgbClr val="EC6602"/>
              </a:solidFill>
            </a:endParaRPr>
          </a:p>
          <a:p>
            <a:pPr>
              <a:spcBef>
                <a:spcPts val="0"/>
              </a:spcBef>
              <a:buClr>
                <a:srgbClr val="D5D2D0"/>
              </a:buClr>
            </a:pPr>
            <a:r>
              <a:rPr lang="en-US" sz="1200" dirty="0"/>
              <a:t>Experts travelling to </a:t>
            </a:r>
            <a:br>
              <a:rPr lang="en-US" sz="1200" dirty="0"/>
            </a:br>
            <a:r>
              <a:rPr lang="en-US" sz="1200" dirty="0"/>
              <a:t>various sites</a:t>
            </a:r>
          </a:p>
        </p:txBody>
      </p:sp>
      <p:sp>
        <p:nvSpPr>
          <p:cNvPr id="120" name="Rechteck 119">
            <a:extLst>
              <a:ext uri="{FF2B5EF4-FFF2-40B4-BE49-F238E27FC236}">
                <a16:creationId xmlns:a16="http://schemas.microsoft.com/office/drawing/2014/main" id="{4319E665-5202-4CAF-80A9-05FFFA54F181}"/>
              </a:ext>
            </a:extLst>
          </p:cNvPr>
          <p:cNvSpPr/>
          <p:nvPr/>
        </p:nvSpPr>
        <p:spPr bwMode="gray">
          <a:xfrm>
            <a:off x="540000" y="1619999"/>
            <a:ext cx="3744000" cy="215444"/>
          </a:xfrm>
          <a:prstGeom prst="rect">
            <a:avLst/>
          </a:prstGeom>
        </p:spPr>
        <p:txBody>
          <a:bodyPr wrap="square" lIns="0" tIns="0" rIns="0" bIns="0">
            <a:spAutoFit/>
          </a:bodyPr>
          <a:lstStyle/>
          <a:p>
            <a:r>
              <a:rPr lang="en-US" sz="1400" b="1" dirty="0"/>
              <a:t>Radiology Network</a:t>
            </a:r>
          </a:p>
        </p:txBody>
      </p:sp>
      <p:grpSp>
        <p:nvGrpSpPr>
          <p:cNvPr id="121" name="Gruppieren 120">
            <a:extLst>
              <a:ext uri="{FF2B5EF4-FFF2-40B4-BE49-F238E27FC236}">
                <a16:creationId xmlns:a16="http://schemas.microsoft.com/office/drawing/2014/main" id="{9F3B9074-5491-49E1-BED8-529703C42594}"/>
              </a:ext>
            </a:extLst>
          </p:cNvPr>
          <p:cNvGrpSpPr/>
          <p:nvPr/>
        </p:nvGrpSpPr>
        <p:grpSpPr>
          <a:xfrm>
            <a:off x="4038992" y="4632802"/>
            <a:ext cx="7589008" cy="1201719"/>
            <a:chOff x="4038992" y="4992802"/>
            <a:chExt cx="7589008" cy="1201719"/>
          </a:xfrm>
        </p:grpSpPr>
        <p:sp>
          <p:nvSpPr>
            <p:cNvPr id="122" name="Textplatzhalter 127">
              <a:extLst>
                <a:ext uri="{FF2B5EF4-FFF2-40B4-BE49-F238E27FC236}">
                  <a16:creationId xmlns:a16="http://schemas.microsoft.com/office/drawing/2014/main" id="{3B257E15-0127-4155-AEC8-2900F4E05437}"/>
                </a:ext>
              </a:extLst>
            </p:cNvPr>
            <p:cNvSpPr txBox="1">
              <a:spLocks/>
            </p:cNvSpPr>
            <p:nvPr/>
          </p:nvSpPr>
          <p:spPr bwMode="gray">
            <a:xfrm>
              <a:off x="7387200" y="4992802"/>
              <a:ext cx="1073820" cy="443198"/>
            </a:xfrm>
            <a:prstGeom prst="rect">
              <a:avLst/>
            </a:prstGeom>
            <a:noFill/>
            <a:ln w="9525">
              <a:noFill/>
              <a:miter lim="800000"/>
              <a:headEnd/>
              <a:tailEnd/>
            </a:ln>
          </p:spPr>
          <p:txBody>
            <a:bodyPr vert="horz" wrap="none" lIns="0" tIns="0" rIns="0" bIns="0" numCol="1" anchor="b" anchorCtr="0" compatLnSpc="1">
              <a:prstTxWarp prst="textNoShape">
                <a:avLst/>
              </a:prstTxWarp>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lnSpc>
                  <a:spcPct val="90000"/>
                </a:lnSpc>
                <a:spcBef>
                  <a:spcPts val="0"/>
                </a:spcBef>
                <a:spcAft>
                  <a:spcPts val="599"/>
                </a:spcAft>
                <a:buClr>
                  <a:srgbClr val="D5D2D0"/>
                </a:buClr>
              </a:pPr>
              <a:r>
                <a:rPr lang="en-US" sz="3200" b="1">
                  <a:ea typeface="ＭＳ Ｐゴシック" charset="-128"/>
                </a:rPr>
                <a:t>3 sites</a:t>
              </a:r>
            </a:p>
          </p:txBody>
        </p:sp>
        <p:sp>
          <p:nvSpPr>
            <p:cNvPr id="123" name="Textplatzhalter 128">
              <a:extLst>
                <a:ext uri="{FF2B5EF4-FFF2-40B4-BE49-F238E27FC236}">
                  <a16:creationId xmlns:a16="http://schemas.microsoft.com/office/drawing/2014/main" id="{2F69A71D-21DC-4333-87F0-62FECAD3B1D8}"/>
                </a:ext>
              </a:extLst>
            </p:cNvPr>
            <p:cNvSpPr txBox="1">
              <a:spLocks/>
            </p:cNvSpPr>
            <p:nvPr/>
          </p:nvSpPr>
          <p:spPr bwMode="gray">
            <a:xfrm>
              <a:off x="9540000" y="4992802"/>
              <a:ext cx="1805174" cy="443198"/>
            </a:xfrm>
            <a:prstGeom prst="rect">
              <a:avLst/>
            </a:prstGeom>
            <a:noFill/>
            <a:ln w="9525">
              <a:noFill/>
              <a:miter lim="800000"/>
              <a:headEnd/>
              <a:tailEnd/>
            </a:ln>
          </p:spPr>
          <p:txBody>
            <a:bodyPr vert="horz" wrap="none" lIns="0" tIns="0" rIns="0" bIns="0" numCol="1" anchor="b" anchorCtr="0" compatLnSpc="1">
              <a:prstTxWarp prst="textNoShape">
                <a:avLst/>
              </a:prstTxWarp>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lnSpc>
                  <a:spcPct val="90000"/>
                </a:lnSpc>
                <a:spcBef>
                  <a:spcPts val="0"/>
                </a:spcBef>
                <a:spcAft>
                  <a:spcPts val="599"/>
                </a:spcAft>
                <a:buClr>
                  <a:srgbClr val="D5D2D0"/>
                </a:buClr>
              </a:pPr>
              <a:r>
                <a:rPr lang="de-DE" sz="3200" b="1">
                  <a:ea typeface="ＭＳ Ｐゴシック" charset="-128"/>
                </a:rPr>
                <a:t>More time</a:t>
              </a:r>
              <a:endParaRPr lang="en-US" sz="3200" b="1">
                <a:ea typeface="ＭＳ Ｐゴシック" charset="-128"/>
              </a:endParaRPr>
            </a:p>
          </p:txBody>
        </p:sp>
        <p:sp>
          <p:nvSpPr>
            <p:cNvPr id="124" name="Textplatzhalter 6">
              <a:extLst>
                <a:ext uri="{FF2B5EF4-FFF2-40B4-BE49-F238E27FC236}">
                  <a16:creationId xmlns:a16="http://schemas.microsoft.com/office/drawing/2014/main" id="{AA5D0AF1-8932-426B-BE23-CD0B2F258A38}"/>
                </a:ext>
              </a:extLst>
            </p:cNvPr>
            <p:cNvSpPr txBox="1">
              <a:spLocks/>
            </p:cNvSpPr>
            <p:nvPr/>
          </p:nvSpPr>
          <p:spPr bwMode="gray">
            <a:xfrm>
              <a:off x="5234399" y="4992802"/>
              <a:ext cx="1014701" cy="443198"/>
            </a:xfrm>
            <a:prstGeom prst="rect">
              <a:avLst/>
            </a:prstGeom>
          </p:spPr>
          <p:txBody>
            <a:bodyPr wrap="none" lIns="0" tIns="0" rIns="0" bIns="0" anchor="b">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lnSpc>
                  <a:spcPct val="90000"/>
                </a:lnSpc>
                <a:spcBef>
                  <a:spcPts val="0"/>
                </a:spcBef>
                <a:spcAft>
                  <a:spcPts val="599"/>
                </a:spcAft>
                <a:buClr>
                  <a:srgbClr val="D5D2D0"/>
                </a:buClr>
              </a:pPr>
              <a:r>
                <a:rPr lang="en-US" sz="3200" b="1">
                  <a:ea typeface="ＭＳ Ｐゴシック" charset="-128"/>
                </a:rPr>
                <a:t>+ 35%</a:t>
              </a:r>
            </a:p>
          </p:txBody>
        </p:sp>
        <p:sp>
          <p:nvSpPr>
            <p:cNvPr id="125" name="Rechteck 124">
              <a:extLst>
                <a:ext uri="{FF2B5EF4-FFF2-40B4-BE49-F238E27FC236}">
                  <a16:creationId xmlns:a16="http://schemas.microsoft.com/office/drawing/2014/main" id="{E7C81CF6-56DC-4B54-BE6C-38F409F1DD19}"/>
                </a:ext>
              </a:extLst>
            </p:cNvPr>
            <p:cNvSpPr/>
            <p:nvPr/>
          </p:nvSpPr>
          <p:spPr bwMode="gray">
            <a:xfrm>
              <a:off x="4038992" y="5085945"/>
              <a:ext cx="936000" cy="215444"/>
            </a:xfrm>
            <a:prstGeom prst="rect">
              <a:avLst/>
            </a:prstGeom>
          </p:spPr>
          <p:txBody>
            <a:bodyPr wrap="square" lIns="0" tIns="0" rIns="0" bIns="0">
              <a:spAutoFit/>
            </a:bodyPr>
            <a:lstStyle/>
            <a:p>
              <a:pPr algn="r"/>
              <a:r>
                <a:rPr lang="en-US" sz="1400" b="1" dirty="0"/>
                <a:t>Benefits</a:t>
              </a:r>
            </a:p>
          </p:txBody>
        </p:sp>
        <p:sp>
          <p:nvSpPr>
            <p:cNvPr id="126" name="Rechteck 125">
              <a:extLst>
                <a:ext uri="{FF2B5EF4-FFF2-40B4-BE49-F238E27FC236}">
                  <a16:creationId xmlns:a16="http://schemas.microsoft.com/office/drawing/2014/main" id="{1A6A1B46-02E6-4F45-8D38-C38C10BA6962}"/>
                </a:ext>
              </a:extLst>
            </p:cNvPr>
            <p:cNvSpPr>
              <a:spLocks/>
            </p:cNvSpPr>
            <p:nvPr/>
          </p:nvSpPr>
          <p:spPr bwMode="gray">
            <a:xfrm>
              <a:off x="5234400" y="5544000"/>
              <a:ext cx="2088000" cy="555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en-US" sz="1100">
                  <a:solidFill>
                    <a:schemeClr val="bg2"/>
                  </a:solidFill>
                  <a:ea typeface="ＭＳ Ｐゴシック" charset="-128"/>
                </a:rPr>
                <a:t>Growth in cardiac examination revenue</a:t>
              </a:r>
            </a:p>
          </p:txBody>
        </p:sp>
        <p:sp>
          <p:nvSpPr>
            <p:cNvPr id="127" name="Rechteck 126">
              <a:extLst>
                <a:ext uri="{FF2B5EF4-FFF2-40B4-BE49-F238E27FC236}">
                  <a16:creationId xmlns:a16="http://schemas.microsoft.com/office/drawing/2014/main" id="{66DBE90F-E621-4B0F-87EA-0E1E4ABC2477}"/>
                </a:ext>
              </a:extLst>
            </p:cNvPr>
            <p:cNvSpPr>
              <a:spLocks/>
            </p:cNvSpPr>
            <p:nvPr/>
          </p:nvSpPr>
          <p:spPr bwMode="gray">
            <a:xfrm>
              <a:off x="9540000" y="5544000"/>
              <a:ext cx="2088000" cy="555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100">
                  <a:solidFill>
                    <a:schemeClr val="bg2"/>
                  </a:solidFill>
                </a:rPr>
                <a:t>For the MR supervisor focusing on the needs of his team and their patients, no travelling needed</a:t>
              </a:r>
            </a:p>
          </p:txBody>
        </p:sp>
        <p:sp>
          <p:nvSpPr>
            <p:cNvPr id="128" name="Rechteck 127">
              <a:extLst>
                <a:ext uri="{FF2B5EF4-FFF2-40B4-BE49-F238E27FC236}">
                  <a16:creationId xmlns:a16="http://schemas.microsoft.com/office/drawing/2014/main" id="{E859F6E1-634D-4730-BF44-F204C28E4267}"/>
                </a:ext>
              </a:extLst>
            </p:cNvPr>
            <p:cNvSpPr>
              <a:spLocks/>
            </p:cNvSpPr>
            <p:nvPr/>
          </p:nvSpPr>
          <p:spPr bwMode="gray">
            <a:xfrm>
              <a:off x="7387213" y="5544000"/>
              <a:ext cx="2088000" cy="555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en-US" sz="1100">
                  <a:solidFill>
                    <a:schemeClr val="bg2"/>
                  </a:solidFill>
                  <a:ea typeface="ＭＳ Ｐゴシック" charset="-128"/>
                </a:rPr>
                <a:t>Improved patient satisfaction through increased appointment availability at all 3 sites</a:t>
              </a:r>
            </a:p>
          </p:txBody>
        </p:sp>
        <p:grpSp>
          <p:nvGrpSpPr>
            <p:cNvPr id="129" name="Gruppieren 2">
              <a:extLst>
                <a:ext uri="{FF2B5EF4-FFF2-40B4-BE49-F238E27FC236}">
                  <a16:creationId xmlns:a16="http://schemas.microsoft.com/office/drawing/2014/main" id="{EECA2F28-B3EA-4253-A710-BE005E193066}"/>
                </a:ext>
              </a:extLst>
            </p:cNvPr>
            <p:cNvGrpSpPr/>
            <p:nvPr/>
          </p:nvGrpSpPr>
          <p:grpSpPr>
            <a:xfrm>
              <a:off x="5233986" y="5472000"/>
              <a:ext cx="6372000" cy="722521"/>
              <a:chOff x="540000" y="5472000"/>
              <a:chExt cx="11088438" cy="722521"/>
            </a:xfrm>
          </p:grpSpPr>
          <p:cxnSp>
            <p:nvCxnSpPr>
              <p:cNvPr id="130" name="Line buttom">
                <a:extLst>
                  <a:ext uri="{FF2B5EF4-FFF2-40B4-BE49-F238E27FC236}">
                    <a16:creationId xmlns:a16="http://schemas.microsoft.com/office/drawing/2014/main" id="{9C4A9665-6A62-48CA-A71D-9D0F600BC3CB}"/>
                  </a:ext>
                </a:extLst>
              </p:cNvPr>
              <p:cNvCxnSpPr>
                <a:cxnSpLocks/>
              </p:cNvCxnSpPr>
              <p:nvPr/>
            </p:nvCxnSpPr>
            <p:spPr>
              <a:xfrm>
                <a:off x="540000" y="6194521"/>
                <a:ext cx="11088438"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31" name="Line buttom">
                <a:extLst>
                  <a:ext uri="{FF2B5EF4-FFF2-40B4-BE49-F238E27FC236}">
                    <a16:creationId xmlns:a16="http://schemas.microsoft.com/office/drawing/2014/main" id="{743B9BCD-80B0-4BCB-872E-D31374DFC09B}"/>
                  </a:ext>
                </a:extLst>
              </p:cNvPr>
              <p:cNvCxnSpPr>
                <a:cxnSpLocks/>
              </p:cNvCxnSpPr>
              <p:nvPr/>
            </p:nvCxnSpPr>
            <p:spPr>
              <a:xfrm>
                <a:off x="540000" y="5472000"/>
                <a:ext cx="11088438"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2" name="Gruppieren 131">
            <a:extLst>
              <a:ext uri="{FF2B5EF4-FFF2-40B4-BE49-F238E27FC236}">
                <a16:creationId xmlns:a16="http://schemas.microsoft.com/office/drawing/2014/main" id="{05C9C0CA-ACE8-40C2-8AFF-B02AD334707E}"/>
              </a:ext>
            </a:extLst>
          </p:cNvPr>
          <p:cNvGrpSpPr/>
          <p:nvPr/>
        </p:nvGrpSpPr>
        <p:grpSpPr>
          <a:xfrm>
            <a:off x="4284000" y="3060000"/>
            <a:ext cx="7321988" cy="1184940"/>
            <a:chOff x="4284000" y="3240000"/>
            <a:chExt cx="7321988" cy="1184940"/>
          </a:xfrm>
        </p:grpSpPr>
        <p:sp>
          <p:nvSpPr>
            <p:cNvPr id="133" name="Rechteck 132">
              <a:extLst>
                <a:ext uri="{FF2B5EF4-FFF2-40B4-BE49-F238E27FC236}">
                  <a16:creationId xmlns:a16="http://schemas.microsoft.com/office/drawing/2014/main" id="{FFB7AF48-0186-4DF1-A17E-A0458A5E1EA9}"/>
                </a:ext>
              </a:extLst>
            </p:cNvPr>
            <p:cNvSpPr/>
            <p:nvPr/>
          </p:nvSpPr>
          <p:spPr bwMode="gray">
            <a:xfrm>
              <a:off x="5233988" y="3240000"/>
              <a:ext cx="6372000" cy="1184940"/>
            </a:xfrm>
            <a:prstGeom prst="rect">
              <a:avLst/>
            </a:prstGeom>
          </p:spPr>
          <p:txBody>
            <a:bodyPr wrap="square" lIns="0" tIns="0" rIns="0" bIns="0">
              <a:spAutoFit/>
            </a:bodyPr>
            <a:lstStyle/>
            <a:p>
              <a:pPr marL="171450" indent="-171450" defTabSz="1088959">
                <a:spcBef>
                  <a:spcPts val="200"/>
                </a:spcBef>
                <a:buFont typeface="Arial" panose="020B0604020202020204" pitchFamily="34" charset="0"/>
                <a:buChar char="•"/>
              </a:pPr>
              <a:r>
                <a:rPr lang="en-US" sz="1200" dirty="0">
                  <a:solidFill>
                    <a:srgbClr val="000000"/>
                  </a:solidFill>
                </a:rPr>
                <a:t>Pediatric and congenital cardiac examinations now available at 3 separate sites</a:t>
              </a:r>
            </a:p>
            <a:p>
              <a:pPr marL="171450" indent="-171450" defTabSz="1088959">
                <a:spcBef>
                  <a:spcPts val="200"/>
                </a:spcBef>
                <a:buFont typeface="Arial" panose="020B0604020202020204" pitchFamily="34" charset="0"/>
                <a:buChar char="•"/>
              </a:pPr>
              <a:r>
                <a:rPr lang="en-US" sz="1200" dirty="0">
                  <a:solidFill>
                    <a:srgbClr val="000000"/>
                  </a:solidFill>
                </a:rPr>
                <a:t>MR supervisors support all 3 sites (Altamonte-, Apopka-, Celebration Hospital) from </a:t>
              </a:r>
              <a:br>
                <a:rPr lang="en-US" sz="1200" dirty="0">
                  <a:solidFill>
                    <a:srgbClr val="000000"/>
                  </a:solidFill>
                </a:rPr>
              </a:br>
              <a:r>
                <a:rPr lang="en-US" sz="1200" dirty="0">
                  <a:solidFill>
                    <a:srgbClr val="000000"/>
                  </a:solidFill>
                </a:rPr>
                <a:t>one single location</a:t>
              </a:r>
            </a:p>
            <a:p>
              <a:pPr marL="171450" indent="-171450" defTabSz="1088959">
                <a:spcBef>
                  <a:spcPts val="200"/>
                </a:spcBef>
                <a:buFont typeface="Arial" panose="020B0604020202020204" pitchFamily="34" charset="0"/>
                <a:buChar char="•"/>
              </a:pPr>
              <a:r>
                <a:rPr lang="en-US" sz="1200" dirty="0">
                  <a:solidFill>
                    <a:srgbClr val="000000"/>
                  </a:solidFill>
                </a:rPr>
                <a:t>Appointment availability increased for patients across 3 sites from day 1</a:t>
              </a:r>
            </a:p>
            <a:p>
              <a:pPr marL="171450" indent="-171450" defTabSz="1088959">
                <a:spcBef>
                  <a:spcPts val="200"/>
                </a:spcBef>
                <a:buFont typeface="Arial" panose="020B0604020202020204" pitchFamily="34" charset="0"/>
                <a:buChar char="•"/>
              </a:pPr>
              <a:r>
                <a:rPr lang="en-US" sz="1200" dirty="0">
                  <a:solidFill>
                    <a:srgbClr val="000000"/>
                  </a:solidFill>
                </a:rPr>
                <a:t>Optimized virtual workflow training provides a customized plan to minimize the risk of safety incidents by driving virtual workflow knowledge across the institution</a:t>
              </a:r>
            </a:p>
          </p:txBody>
        </p:sp>
        <p:sp>
          <p:nvSpPr>
            <p:cNvPr id="134" name="Rechteck 133">
              <a:extLst>
                <a:ext uri="{FF2B5EF4-FFF2-40B4-BE49-F238E27FC236}">
                  <a16:creationId xmlns:a16="http://schemas.microsoft.com/office/drawing/2014/main" id="{8EE0737E-E5D5-44BB-B7B2-4EAE821EBABD}"/>
                </a:ext>
              </a:extLst>
            </p:cNvPr>
            <p:cNvSpPr/>
            <p:nvPr/>
          </p:nvSpPr>
          <p:spPr bwMode="gray">
            <a:xfrm>
              <a:off x="4284000" y="3240000"/>
              <a:ext cx="756000" cy="215444"/>
            </a:xfrm>
            <a:prstGeom prst="rect">
              <a:avLst/>
            </a:prstGeom>
          </p:spPr>
          <p:txBody>
            <a:bodyPr wrap="square" lIns="0" tIns="0" rIns="0" bIns="0">
              <a:spAutoFit/>
            </a:bodyPr>
            <a:lstStyle/>
            <a:p>
              <a:pPr algn="r"/>
              <a:r>
                <a:rPr lang="en-US" sz="1400" b="1"/>
                <a:t>Solution</a:t>
              </a:r>
            </a:p>
          </p:txBody>
        </p:sp>
      </p:grpSp>
      <p:sp>
        <p:nvSpPr>
          <p:cNvPr id="10" name="Titel 9">
            <a:extLst>
              <a:ext uri="{FF2B5EF4-FFF2-40B4-BE49-F238E27FC236}">
                <a16:creationId xmlns:a16="http://schemas.microsoft.com/office/drawing/2014/main" id="{DD30C9E7-00E0-452E-8A68-CEB5921B075B}"/>
              </a:ext>
            </a:extLst>
          </p:cNvPr>
          <p:cNvSpPr>
            <a:spLocks noGrp="1"/>
          </p:cNvSpPr>
          <p:nvPr>
            <p:ph type="title"/>
          </p:nvPr>
        </p:nvSpPr>
        <p:spPr>
          <a:xfrm>
            <a:off x="540000" y="219599"/>
            <a:ext cx="9774432" cy="832913"/>
          </a:xfrm>
        </p:spPr>
        <p:txBody>
          <a:bodyPr/>
          <a:lstStyle/>
          <a:p>
            <a:r>
              <a:rPr lang="de-DE" err="1"/>
              <a:t>Transforming</a:t>
            </a:r>
            <a:r>
              <a:rPr lang="de-DE"/>
              <a:t> care </a:t>
            </a:r>
            <a:r>
              <a:rPr lang="de-DE" err="1"/>
              <a:t>delivery</a:t>
            </a:r>
            <a:r>
              <a:rPr lang="de-DE"/>
              <a:t> </a:t>
            </a:r>
            <a:br>
              <a:rPr lang="de-DE"/>
            </a:br>
            <a:r>
              <a:rPr lang="de-DE" err="1"/>
              <a:t>Expand</a:t>
            </a:r>
            <a:r>
              <a:rPr lang="de-DE"/>
              <a:t> </a:t>
            </a:r>
            <a:r>
              <a:rPr lang="de-DE" err="1"/>
              <a:t>complex</a:t>
            </a:r>
            <a:r>
              <a:rPr lang="de-DE"/>
              <a:t> MRI </a:t>
            </a:r>
            <a:r>
              <a:rPr lang="de-DE" err="1"/>
              <a:t>exams</a:t>
            </a:r>
            <a:r>
              <a:rPr lang="de-DE"/>
              <a:t> </a:t>
            </a:r>
            <a:r>
              <a:rPr lang="de-DE" err="1"/>
              <a:t>access</a:t>
            </a:r>
            <a:r>
              <a:rPr lang="de-DE"/>
              <a:t> </a:t>
            </a:r>
            <a:r>
              <a:rPr lang="de-DE" err="1"/>
              <a:t>without</a:t>
            </a:r>
            <a:r>
              <a:rPr lang="de-DE"/>
              <a:t> </a:t>
            </a:r>
            <a:r>
              <a:rPr lang="de-DE" err="1"/>
              <a:t>growing</a:t>
            </a:r>
            <a:r>
              <a:rPr lang="de-DE"/>
              <a:t> </a:t>
            </a:r>
            <a:r>
              <a:rPr lang="de-DE" err="1"/>
              <a:t>existing</a:t>
            </a:r>
            <a:r>
              <a:rPr lang="de-DE"/>
              <a:t> </a:t>
            </a:r>
            <a:r>
              <a:rPr lang="de-DE" err="1"/>
              <a:t>staff</a:t>
            </a:r>
            <a:endParaRPr lang="de-DE"/>
          </a:p>
        </p:txBody>
      </p:sp>
      <p:grpSp>
        <p:nvGrpSpPr>
          <p:cNvPr id="69" name="Gruppieren 68">
            <a:extLst>
              <a:ext uri="{FF2B5EF4-FFF2-40B4-BE49-F238E27FC236}">
                <a16:creationId xmlns:a16="http://schemas.microsoft.com/office/drawing/2014/main" id="{82167A16-2EDE-40A1-B972-91E34092EB7F}"/>
              </a:ext>
            </a:extLst>
          </p:cNvPr>
          <p:cNvGrpSpPr/>
          <p:nvPr/>
        </p:nvGrpSpPr>
        <p:grpSpPr>
          <a:xfrm>
            <a:off x="4502166" y="5192484"/>
            <a:ext cx="537834" cy="538529"/>
            <a:chOff x="1305307" y="5365620"/>
            <a:chExt cx="592126" cy="592891"/>
          </a:xfrm>
        </p:grpSpPr>
        <p:sp>
          <p:nvSpPr>
            <p:cNvPr id="70" name="Freihandform: Form 48">
              <a:extLst>
                <a:ext uri="{FF2B5EF4-FFF2-40B4-BE49-F238E27FC236}">
                  <a16:creationId xmlns:a16="http://schemas.microsoft.com/office/drawing/2014/main" id="{50698446-CD83-4BB3-9520-0A54F8083DC7}"/>
                </a:ext>
              </a:extLst>
            </p:cNvPr>
            <p:cNvSpPr/>
            <p:nvPr/>
          </p:nvSpPr>
          <p:spPr>
            <a:xfrm>
              <a:off x="1305307" y="5365620"/>
              <a:ext cx="592126" cy="592891"/>
            </a:xfrm>
            <a:custGeom>
              <a:avLst/>
              <a:gdLst>
                <a:gd name="connsiteX0" fmla="*/ 315615 w 627156"/>
                <a:gd name="connsiteY0" fmla="*/ 625121 h 627156"/>
                <a:gd name="connsiteX1" fmla="*/ 625121 w 627156"/>
                <a:gd name="connsiteY1" fmla="*/ 315615 h 627156"/>
                <a:gd name="connsiteX2" fmla="*/ 315615 w 627156"/>
                <a:gd name="connsiteY2" fmla="*/ 6109 h 627156"/>
                <a:gd name="connsiteX3" fmla="*/ 6109 w 627156"/>
                <a:gd name="connsiteY3" fmla="*/ 315615 h 627156"/>
                <a:gd name="connsiteX4" fmla="*/ 315615 w 627156"/>
                <a:gd name="connsiteY4" fmla="*/ 625121 h 62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56" h="627156">
                  <a:moveTo>
                    <a:pt x="315615" y="625121"/>
                  </a:moveTo>
                  <a:cubicBezTo>
                    <a:pt x="486657" y="625121"/>
                    <a:pt x="625121" y="486657"/>
                    <a:pt x="625121" y="315615"/>
                  </a:cubicBezTo>
                  <a:cubicBezTo>
                    <a:pt x="625121" y="144572"/>
                    <a:pt x="486657" y="6109"/>
                    <a:pt x="315615" y="6109"/>
                  </a:cubicBezTo>
                  <a:cubicBezTo>
                    <a:pt x="144572" y="6109"/>
                    <a:pt x="6109" y="144572"/>
                    <a:pt x="6109" y="315615"/>
                  </a:cubicBezTo>
                  <a:cubicBezTo>
                    <a:pt x="6109" y="486657"/>
                    <a:pt x="144572" y="625121"/>
                    <a:pt x="315615" y="625121"/>
                  </a:cubicBezTo>
                </a:path>
              </a:pathLst>
            </a:custGeom>
            <a:solidFill>
              <a:schemeClr val="bg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ea typeface="+mn-ea"/>
                <a:cs typeface="+mn-cs"/>
              </a:endParaRPr>
            </a:p>
          </p:txBody>
        </p:sp>
        <p:sp>
          <p:nvSpPr>
            <p:cNvPr id="71" name="Freihandform: Form 49">
              <a:extLst>
                <a:ext uri="{FF2B5EF4-FFF2-40B4-BE49-F238E27FC236}">
                  <a16:creationId xmlns:a16="http://schemas.microsoft.com/office/drawing/2014/main" id="{02BC8735-A951-4C01-A793-240C66BDB113}"/>
                </a:ext>
              </a:extLst>
            </p:cNvPr>
            <p:cNvSpPr/>
            <p:nvPr/>
          </p:nvSpPr>
          <p:spPr>
            <a:xfrm>
              <a:off x="1403736" y="5625107"/>
              <a:ext cx="399877" cy="92399"/>
            </a:xfrm>
            <a:custGeom>
              <a:avLst/>
              <a:gdLst>
                <a:gd name="connsiteX0" fmla="*/ 420684 w 423534"/>
                <a:gd name="connsiteY0" fmla="*/ 49277 h 97738"/>
                <a:gd name="connsiteX1" fmla="*/ 386475 w 423534"/>
                <a:gd name="connsiteY1" fmla="*/ 86743 h 97738"/>
                <a:gd name="connsiteX2" fmla="*/ 372629 w 423534"/>
                <a:gd name="connsiteY2" fmla="*/ 92445 h 97738"/>
                <a:gd name="connsiteX3" fmla="*/ 6109 w 423534"/>
                <a:gd name="connsiteY3" fmla="*/ 92445 h 97738"/>
                <a:gd name="connsiteX4" fmla="*/ 40317 w 423534"/>
                <a:gd name="connsiteY4" fmla="*/ 49277 h 97738"/>
                <a:gd name="connsiteX5" fmla="*/ 6109 w 423534"/>
                <a:gd name="connsiteY5" fmla="*/ 6109 h 97738"/>
                <a:gd name="connsiteX6" fmla="*/ 372629 w 423534"/>
                <a:gd name="connsiteY6" fmla="*/ 6109 h 97738"/>
                <a:gd name="connsiteX7" fmla="*/ 386475 w 423534"/>
                <a:gd name="connsiteY7" fmla="*/ 11810 h 97738"/>
                <a:gd name="connsiteX8" fmla="*/ 420684 w 423534"/>
                <a:gd name="connsiteY8" fmla="*/ 49277 h 9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534" h="97738">
                  <a:moveTo>
                    <a:pt x="420684" y="49277"/>
                  </a:moveTo>
                  <a:cubicBezTo>
                    <a:pt x="420684" y="49277"/>
                    <a:pt x="387290" y="85929"/>
                    <a:pt x="386475" y="86743"/>
                  </a:cubicBezTo>
                  <a:cubicBezTo>
                    <a:pt x="383217" y="90816"/>
                    <a:pt x="379145" y="92445"/>
                    <a:pt x="372629" y="92445"/>
                  </a:cubicBezTo>
                  <a:lnTo>
                    <a:pt x="6109" y="92445"/>
                  </a:lnTo>
                  <a:lnTo>
                    <a:pt x="40317" y="49277"/>
                  </a:lnTo>
                  <a:lnTo>
                    <a:pt x="6109" y="6109"/>
                  </a:lnTo>
                  <a:lnTo>
                    <a:pt x="372629" y="6109"/>
                  </a:lnTo>
                  <a:cubicBezTo>
                    <a:pt x="379145" y="6109"/>
                    <a:pt x="383217" y="8552"/>
                    <a:pt x="386475" y="11810"/>
                  </a:cubicBezTo>
                  <a:cubicBezTo>
                    <a:pt x="387290" y="12625"/>
                    <a:pt x="420684" y="49277"/>
                    <a:pt x="420684" y="49277"/>
                  </a:cubicBezTo>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ea typeface="+mn-ea"/>
                <a:cs typeface="+mn-cs"/>
              </a:endParaRPr>
            </a:p>
          </p:txBody>
        </p:sp>
        <p:sp>
          <p:nvSpPr>
            <p:cNvPr id="72" name="Freihandform: Form 50">
              <a:extLst>
                <a:ext uri="{FF2B5EF4-FFF2-40B4-BE49-F238E27FC236}">
                  <a16:creationId xmlns:a16="http://schemas.microsoft.com/office/drawing/2014/main" id="{2A8F0B77-1603-428B-AD2E-BE19314A56E5}"/>
                </a:ext>
              </a:extLst>
            </p:cNvPr>
            <p:cNvSpPr/>
            <p:nvPr/>
          </p:nvSpPr>
          <p:spPr>
            <a:xfrm>
              <a:off x="1437574" y="5462638"/>
              <a:ext cx="330667" cy="369594"/>
            </a:xfrm>
            <a:custGeom>
              <a:avLst/>
              <a:gdLst>
                <a:gd name="connsiteX0" fmla="*/ 212989 w 350230"/>
                <a:gd name="connsiteY0" fmla="*/ 327832 h 390954"/>
                <a:gd name="connsiteX1" fmla="*/ 212989 w 350230"/>
                <a:gd name="connsiteY1" fmla="*/ 373443 h 390954"/>
                <a:gd name="connsiteX2" fmla="*/ 201586 w 350230"/>
                <a:gd name="connsiteY2" fmla="*/ 384846 h 390954"/>
                <a:gd name="connsiteX3" fmla="*/ 155975 w 350230"/>
                <a:gd name="connsiteY3" fmla="*/ 384846 h 390954"/>
                <a:gd name="connsiteX4" fmla="*/ 144572 w 350230"/>
                <a:gd name="connsiteY4" fmla="*/ 373443 h 390954"/>
                <a:gd name="connsiteX5" fmla="*/ 144572 w 350230"/>
                <a:gd name="connsiteY5" fmla="*/ 327832 h 390954"/>
                <a:gd name="connsiteX6" fmla="*/ 155975 w 350230"/>
                <a:gd name="connsiteY6" fmla="*/ 316429 h 390954"/>
                <a:gd name="connsiteX7" fmla="*/ 170635 w 350230"/>
                <a:gd name="connsiteY7" fmla="*/ 316429 h 390954"/>
                <a:gd name="connsiteX8" fmla="*/ 170635 w 350230"/>
                <a:gd name="connsiteY8" fmla="*/ 282221 h 390954"/>
                <a:gd name="connsiteX9" fmla="*/ 187740 w 350230"/>
                <a:gd name="connsiteY9" fmla="*/ 282221 h 390954"/>
                <a:gd name="connsiteX10" fmla="*/ 187740 w 350230"/>
                <a:gd name="connsiteY10" fmla="*/ 316429 h 390954"/>
                <a:gd name="connsiteX11" fmla="*/ 202401 w 350230"/>
                <a:gd name="connsiteY11" fmla="*/ 316429 h 390954"/>
                <a:gd name="connsiteX12" fmla="*/ 212989 w 350230"/>
                <a:gd name="connsiteY12" fmla="*/ 327832 h 390954"/>
                <a:gd name="connsiteX13" fmla="*/ 350638 w 350230"/>
                <a:gd name="connsiteY13" fmla="*/ 327832 h 390954"/>
                <a:gd name="connsiteX14" fmla="*/ 350638 w 350230"/>
                <a:gd name="connsiteY14" fmla="*/ 373443 h 390954"/>
                <a:gd name="connsiteX15" fmla="*/ 339235 w 350230"/>
                <a:gd name="connsiteY15" fmla="*/ 384846 h 390954"/>
                <a:gd name="connsiteX16" fmla="*/ 293623 w 350230"/>
                <a:gd name="connsiteY16" fmla="*/ 384846 h 390954"/>
                <a:gd name="connsiteX17" fmla="*/ 282220 w 350230"/>
                <a:gd name="connsiteY17" fmla="*/ 373443 h 390954"/>
                <a:gd name="connsiteX18" fmla="*/ 282220 w 350230"/>
                <a:gd name="connsiteY18" fmla="*/ 327832 h 390954"/>
                <a:gd name="connsiteX19" fmla="*/ 293623 w 350230"/>
                <a:gd name="connsiteY19" fmla="*/ 316429 h 390954"/>
                <a:gd name="connsiteX20" fmla="*/ 308284 w 350230"/>
                <a:gd name="connsiteY20" fmla="*/ 316429 h 390954"/>
                <a:gd name="connsiteX21" fmla="*/ 308284 w 350230"/>
                <a:gd name="connsiteY21" fmla="*/ 282221 h 390954"/>
                <a:gd name="connsiteX22" fmla="*/ 325388 w 350230"/>
                <a:gd name="connsiteY22" fmla="*/ 282221 h 390954"/>
                <a:gd name="connsiteX23" fmla="*/ 325388 w 350230"/>
                <a:gd name="connsiteY23" fmla="*/ 316429 h 390954"/>
                <a:gd name="connsiteX24" fmla="*/ 340049 w 350230"/>
                <a:gd name="connsiteY24" fmla="*/ 316429 h 390954"/>
                <a:gd name="connsiteX25" fmla="*/ 350638 w 350230"/>
                <a:gd name="connsiteY25" fmla="*/ 327832 h 390954"/>
                <a:gd name="connsiteX26" fmla="*/ 74526 w 350230"/>
                <a:gd name="connsiteY26" fmla="*/ 327832 h 390954"/>
                <a:gd name="connsiteX27" fmla="*/ 74526 w 350230"/>
                <a:gd name="connsiteY27" fmla="*/ 373443 h 390954"/>
                <a:gd name="connsiteX28" fmla="*/ 63123 w 350230"/>
                <a:gd name="connsiteY28" fmla="*/ 384846 h 390954"/>
                <a:gd name="connsiteX29" fmla="*/ 17511 w 350230"/>
                <a:gd name="connsiteY29" fmla="*/ 384846 h 390954"/>
                <a:gd name="connsiteX30" fmla="*/ 6109 w 350230"/>
                <a:gd name="connsiteY30" fmla="*/ 373443 h 390954"/>
                <a:gd name="connsiteX31" fmla="*/ 6109 w 350230"/>
                <a:gd name="connsiteY31" fmla="*/ 327832 h 390954"/>
                <a:gd name="connsiteX32" fmla="*/ 17511 w 350230"/>
                <a:gd name="connsiteY32" fmla="*/ 316429 h 390954"/>
                <a:gd name="connsiteX33" fmla="*/ 32172 w 350230"/>
                <a:gd name="connsiteY33" fmla="*/ 316429 h 390954"/>
                <a:gd name="connsiteX34" fmla="*/ 32172 w 350230"/>
                <a:gd name="connsiteY34" fmla="*/ 282221 h 390954"/>
                <a:gd name="connsiteX35" fmla="*/ 49277 w 350230"/>
                <a:gd name="connsiteY35" fmla="*/ 282221 h 390954"/>
                <a:gd name="connsiteX36" fmla="*/ 49277 w 350230"/>
                <a:gd name="connsiteY36" fmla="*/ 316429 h 390954"/>
                <a:gd name="connsiteX37" fmla="*/ 63937 w 350230"/>
                <a:gd name="connsiteY37" fmla="*/ 316429 h 390954"/>
                <a:gd name="connsiteX38" fmla="*/ 74526 w 350230"/>
                <a:gd name="connsiteY38" fmla="*/ 327832 h 390954"/>
                <a:gd name="connsiteX39" fmla="*/ 213803 w 350230"/>
                <a:gd name="connsiteY39" fmla="*/ 108734 h 390954"/>
                <a:gd name="connsiteX40" fmla="*/ 190998 w 350230"/>
                <a:gd name="connsiteY40" fmla="*/ 108734 h 390954"/>
                <a:gd name="connsiteX41" fmla="*/ 190998 w 350230"/>
                <a:gd name="connsiteY41" fmla="*/ 75340 h 390954"/>
                <a:gd name="connsiteX42" fmla="*/ 164120 w 350230"/>
                <a:gd name="connsiteY42" fmla="*/ 75340 h 390954"/>
                <a:gd name="connsiteX43" fmla="*/ 164120 w 350230"/>
                <a:gd name="connsiteY43" fmla="*/ 108734 h 390954"/>
                <a:gd name="connsiteX44" fmla="*/ 142128 w 350230"/>
                <a:gd name="connsiteY44" fmla="*/ 108734 h 390954"/>
                <a:gd name="connsiteX45" fmla="*/ 142128 w 350230"/>
                <a:gd name="connsiteY45" fmla="*/ 22398 h 390954"/>
                <a:gd name="connsiteX46" fmla="*/ 164120 w 350230"/>
                <a:gd name="connsiteY46" fmla="*/ 22398 h 390954"/>
                <a:gd name="connsiteX47" fmla="*/ 164120 w 350230"/>
                <a:gd name="connsiteY47" fmla="*/ 55793 h 390954"/>
                <a:gd name="connsiteX48" fmla="*/ 190998 w 350230"/>
                <a:gd name="connsiteY48" fmla="*/ 55793 h 390954"/>
                <a:gd name="connsiteX49" fmla="*/ 190998 w 350230"/>
                <a:gd name="connsiteY49" fmla="*/ 22398 h 390954"/>
                <a:gd name="connsiteX50" fmla="*/ 213803 w 350230"/>
                <a:gd name="connsiteY50" fmla="*/ 22398 h 390954"/>
                <a:gd name="connsiteX51" fmla="*/ 213803 w 350230"/>
                <a:gd name="connsiteY51" fmla="*/ 108734 h 390954"/>
                <a:gd name="connsiteX52" fmla="*/ 238238 w 350230"/>
                <a:gd name="connsiteY52" fmla="*/ 74526 h 390954"/>
                <a:gd name="connsiteX53" fmla="*/ 238238 w 350230"/>
                <a:gd name="connsiteY53" fmla="*/ 24027 h 390954"/>
                <a:gd name="connsiteX54" fmla="*/ 233351 w 350230"/>
                <a:gd name="connsiteY54" fmla="*/ 10996 h 390954"/>
                <a:gd name="connsiteX55" fmla="*/ 220319 w 350230"/>
                <a:gd name="connsiteY55" fmla="*/ 6109 h 390954"/>
                <a:gd name="connsiteX56" fmla="*/ 135612 w 350230"/>
                <a:gd name="connsiteY56" fmla="*/ 6109 h 390954"/>
                <a:gd name="connsiteX57" fmla="*/ 122581 w 350230"/>
                <a:gd name="connsiteY57" fmla="*/ 10996 h 390954"/>
                <a:gd name="connsiteX58" fmla="*/ 117694 w 350230"/>
                <a:gd name="connsiteY58" fmla="*/ 24027 h 390954"/>
                <a:gd name="connsiteX59" fmla="*/ 117694 w 350230"/>
                <a:gd name="connsiteY59" fmla="*/ 75340 h 390954"/>
                <a:gd name="connsiteX60" fmla="*/ 31358 w 350230"/>
                <a:gd name="connsiteY60" fmla="*/ 75340 h 390954"/>
                <a:gd name="connsiteX61" fmla="*/ 31358 w 350230"/>
                <a:gd name="connsiteY61" fmla="*/ 161676 h 390954"/>
                <a:gd name="connsiteX62" fmla="*/ 48462 w 350230"/>
                <a:gd name="connsiteY62" fmla="*/ 161676 h 390954"/>
                <a:gd name="connsiteX63" fmla="*/ 48462 w 350230"/>
                <a:gd name="connsiteY63" fmla="*/ 92445 h 390954"/>
                <a:gd name="connsiteX64" fmla="*/ 117694 w 350230"/>
                <a:gd name="connsiteY64" fmla="*/ 92445 h 390954"/>
                <a:gd name="connsiteX65" fmla="*/ 117694 w 350230"/>
                <a:gd name="connsiteY65" fmla="*/ 108734 h 390954"/>
                <a:gd name="connsiteX66" fmla="*/ 122581 w 350230"/>
                <a:gd name="connsiteY66" fmla="*/ 121766 h 390954"/>
                <a:gd name="connsiteX67" fmla="*/ 135612 w 350230"/>
                <a:gd name="connsiteY67" fmla="*/ 126653 h 390954"/>
                <a:gd name="connsiteX68" fmla="*/ 169007 w 350230"/>
                <a:gd name="connsiteY68" fmla="*/ 126653 h 390954"/>
                <a:gd name="connsiteX69" fmla="*/ 169007 w 350230"/>
                <a:gd name="connsiteY69" fmla="*/ 160862 h 390954"/>
                <a:gd name="connsiteX70" fmla="*/ 186111 w 350230"/>
                <a:gd name="connsiteY70" fmla="*/ 160862 h 390954"/>
                <a:gd name="connsiteX71" fmla="*/ 186111 w 350230"/>
                <a:gd name="connsiteY71" fmla="*/ 126653 h 390954"/>
                <a:gd name="connsiteX72" fmla="*/ 219505 w 350230"/>
                <a:gd name="connsiteY72" fmla="*/ 126653 h 390954"/>
                <a:gd name="connsiteX73" fmla="*/ 232537 w 350230"/>
                <a:gd name="connsiteY73" fmla="*/ 121766 h 390954"/>
                <a:gd name="connsiteX74" fmla="*/ 237424 w 350230"/>
                <a:gd name="connsiteY74" fmla="*/ 108734 h 390954"/>
                <a:gd name="connsiteX75" fmla="*/ 237424 w 350230"/>
                <a:gd name="connsiteY75" fmla="*/ 92445 h 390954"/>
                <a:gd name="connsiteX76" fmla="*/ 306655 w 350230"/>
                <a:gd name="connsiteY76" fmla="*/ 92445 h 390954"/>
                <a:gd name="connsiteX77" fmla="*/ 306655 w 350230"/>
                <a:gd name="connsiteY77" fmla="*/ 161676 h 390954"/>
                <a:gd name="connsiteX78" fmla="*/ 323759 w 350230"/>
                <a:gd name="connsiteY78" fmla="*/ 161676 h 390954"/>
                <a:gd name="connsiteX79" fmla="*/ 323759 w 350230"/>
                <a:gd name="connsiteY79" fmla="*/ 74526 h 390954"/>
                <a:gd name="connsiteX80" fmla="*/ 238238 w 350230"/>
                <a:gd name="connsiteY80" fmla="*/ 74526 h 39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50230" h="390954">
                  <a:moveTo>
                    <a:pt x="212989" y="327832"/>
                  </a:moveTo>
                  <a:lnTo>
                    <a:pt x="212989" y="373443"/>
                  </a:lnTo>
                  <a:cubicBezTo>
                    <a:pt x="212989" y="379959"/>
                    <a:pt x="208102" y="384846"/>
                    <a:pt x="201586" y="384846"/>
                  </a:cubicBezTo>
                  <a:lnTo>
                    <a:pt x="155975" y="384846"/>
                  </a:lnTo>
                  <a:cubicBezTo>
                    <a:pt x="149459" y="384846"/>
                    <a:pt x="144572" y="379959"/>
                    <a:pt x="144572" y="373443"/>
                  </a:cubicBezTo>
                  <a:lnTo>
                    <a:pt x="144572" y="327832"/>
                  </a:lnTo>
                  <a:cubicBezTo>
                    <a:pt x="144572" y="321316"/>
                    <a:pt x="149459" y="316429"/>
                    <a:pt x="155975" y="316429"/>
                  </a:cubicBezTo>
                  <a:lnTo>
                    <a:pt x="170635" y="316429"/>
                  </a:lnTo>
                  <a:lnTo>
                    <a:pt x="170635" y="282221"/>
                  </a:lnTo>
                  <a:lnTo>
                    <a:pt x="187740" y="282221"/>
                  </a:lnTo>
                  <a:lnTo>
                    <a:pt x="187740" y="316429"/>
                  </a:lnTo>
                  <a:lnTo>
                    <a:pt x="202401" y="316429"/>
                  </a:lnTo>
                  <a:cubicBezTo>
                    <a:pt x="207287" y="315615"/>
                    <a:pt x="212989" y="321316"/>
                    <a:pt x="212989" y="327832"/>
                  </a:cubicBezTo>
                  <a:moveTo>
                    <a:pt x="350638" y="327832"/>
                  </a:moveTo>
                  <a:lnTo>
                    <a:pt x="350638" y="373443"/>
                  </a:lnTo>
                  <a:cubicBezTo>
                    <a:pt x="350638" y="379959"/>
                    <a:pt x="345751" y="384846"/>
                    <a:pt x="339235" y="384846"/>
                  </a:cubicBezTo>
                  <a:lnTo>
                    <a:pt x="293623" y="384846"/>
                  </a:lnTo>
                  <a:cubicBezTo>
                    <a:pt x="287107" y="384846"/>
                    <a:pt x="282220" y="379959"/>
                    <a:pt x="282220" y="373443"/>
                  </a:cubicBezTo>
                  <a:lnTo>
                    <a:pt x="282220" y="327832"/>
                  </a:lnTo>
                  <a:cubicBezTo>
                    <a:pt x="282220" y="321316"/>
                    <a:pt x="287107" y="316429"/>
                    <a:pt x="293623" y="316429"/>
                  </a:cubicBezTo>
                  <a:lnTo>
                    <a:pt x="308284" y="316429"/>
                  </a:lnTo>
                  <a:lnTo>
                    <a:pt x="308284" y="282221"/>
                  </a:lnTo>
                  <a:lnTo>
                    <a:pt x="325388" y="282221"/>
                  </a:lnTo>
                  <a:lnTo>
                    <a:pt x="325388" y="316429"/>
                  </a:lnTo>
                  <a:lnTo>
                    <a:pt x="340049" y="316429"/>
                  </a:lnTo>
                  <a:cubicBezTo>
                    <a:pt x="345751" y="315615"/>
                    <a:pt x="350638" y="321316"/>
                    <a:pt x="350638" y="327832"/>
                  </a:cubicBezTo>
                  <a:moveTo>
                    <a:pt x="74526" y="327832"/>
                  </a:moveTo>
                  <a:lnTo>
                    <a:pt x="74526" y="373443"/>
                  </a:lnTo>
                  <a:cubicBezTo>
                    <a:pt x="74526" y="379959"/>
                    <a:pt x="69639" y="384846"/>
                    <a:pt x="63123" y="384846"/>
                  </a:cubicBezTo>
                  <a:lnTo>
                    <a:pt x="17511" y="384846"/>
                  </a:lnTo>
                  <a:cubicBezTo>
                    <a:pt x="10996" y="384846"/>
                    <a:pt x="6109" y="379959"/>
                    <a:pt x="6109" y="373443"/>
                  </a:cubicBezTo>
                  <a:lnTo>
                    <a:pt x="6109" y="327832"/>
                  </a:lnTo>
                  <a:cubicBezTo>
                    <a:pt x="6109" y="321316"/>
                    <a:pt x="10996" y="316429"/>
                    <a:pt x="17511" y="316429"/>
                  </a:cubicBezTo>
                  <a:lnTo>
                    <a:pt x="32172" y="316429"/>
                  </a:lnTo>
                  <a:lnTo>
                    <a:pt x="32172" y="282221"/>
                  </a:lnTo>
                  <a:lnTo>
                    <a:pt x="49277" y="282221"/>
                  </a:lnTo>
                  <a:lnTo>
                    <a:pt x="49277" y="316429"/>
                  </a:lnTo>
                  <a:lnTo>
                    <a:pt x="63937" y="316429"/>
                  </a:lnTo>
                  <a:cubicBezTo>
                    <a:pt x="69639" y="315615"/>
                    <a:pt x="74526" y="321316"/>
                    <a:pt x="74526" y="327832"/>
                  </a:cubicBezTo>
                  <a:moveTo>
                    <a:pt x="213803" y="108734"/>
                  </a:moveTo>
                  <a:lnTo>
                    <a:pt x="190998" y="108734"/>
                  </a:lnTo>
                  <a:lnTo>
                    <a:pt x="190998" y="75340"/>
                  </a:lnTo>
                  <a:lnTo>
                    <a:pt x="164120" y="75340"/>
                  </a:lnTo>
                  <a:lnTo>
                    <a:pt x="164120" y="108734"/>
                  </a:lnTo>
                  <a:lnTo>
                    <a:pt x="142128" y="108734"/>
                  </a:lnTo>
                  <a:lnTo>
                    <a:pt x="142128" y="22398"/>
                  </a:lnTo>
                  <a:lnTo>
                    <a:pt x="164120" y="22398"/>
                  </a:lnTo>
                  <a:lnTo>
                    <a:pt x="164120" y="55793"/>
                  </a:lnTo>
                  <a:lnTo>
                    <a:pt x="190998" y="55793"/>
                  </a:lnTo>
                  <a:lnTo>
                    <a:pt x="190998" y="22398"/>
                  </a:lnTo>
                  <a:lnTo>
                    <a:pt x="213803" y="22398"/>
                  </a:lnTo>
                  <a:lnTo>
                    <a:pt x="213803" y="108734"/>
                  </a:lnTo>
                  <a:close/>
                  <a:moveTo>
                    <a:pt x="238238" y="74526"/>
                  </a:moveTo>
                  <a:lnTo>
                    <a:pt x="238238" y="24027"/>
                  </a:lnTo>
                  <a:cubicBezTo>
                    <a:pt x="238238" y="19140"/>
                    <a:pt x="236609" y="15068"/>
                    <a:pt x="233351" y="10996"/>
                  </a:cubicBezTo>
                  <a:cubicBezTo>
                    <a:pt x="230093" y="7738"/>
                    <a:pt x="225206" y="6109"/>
                    <a:pt x="220319" y="6109"/>
                  </a:cubicBezTo>
                  <a:lnTo>
                    <a:pt x="135612" y="6109"/>
                  </a:lnTo>
                  <a:cubicBezTo>
                    <a:pt x="130726" y="6109"/>
                    <a:pt x="126653" y="7738"/>
                    <a:pt x="122581" y="10996"/>
                  </a:cubicBezTo>
                  <a:cubicBezTo>
                    <a:pt x="119323" y="14254"/>
                    <a:pt x="117694" y="19140"/>
                    <a:pt x="117694" y="24027"/>
                  </a:cubicBezTo>
                  <a:lnTo>
                    <a:pt x="117694" y="75340"/>
                  </a:lnTo>
                  <a:lnTo>
                    <a:pt x="31358" y="75340"/>
                  </a:lnTo>
                  <a:lnTo>
                    <a:pt x="31358" y="161676"/>
                  </a:lnTo>
                  <a:lnTo>
                    <a:pt x="48462" y="161676"/>
                  </a:lnTo>
                  <a:lnTo>
                    <a:pt x="48462" y="92445"/>
                  </a:lnTo>
                  <a:lnTo>
                    <a:pt x="117694" y="92445"/>
                  </a:lnTo>
                  <a:lnTo>
                    <a:pt x="117694" y="108734"/>
                  </a:lnTo>
                  <a:cubicBezTo>
                    <a:pt x="117694" y="113621"/>
                    <a:pt x="119323" y="117694"/>
                    <a:pt x="122581" y="121766"/>
                  </a:cubicBezTo>
                  <a:cubicBezTo>
                    <a:pt x="125839" y="125024"/>
                    <a:pt x="130726" y="126653"/>
                    <a:pt x="135612" y="126653"/>
                  </a:cubicBezTo>
                  <a:lnTo>
                    <a:pt x="169007" y="126653"/>
                  </a:lnTo>
                  <a:lnTo>
                    <a:pt x="169007" y="160862"/>
                  </a:lnTo>
                  <a:lnTo>
                    <a:pt x="186111" y="160862"/>
                  </a:lnTo>
                  <a:lnTo>
                    <a:pt x="186111" y="126653"/>
                  </a:lnTo>
                  <a:lnTo>
                    <a:pt x="219505" y="126653"/>
                  </a:lnTo>
                  <a:cubicBezTo>
                    <a:pt x="224392" y="126653"/>
                    <a:pt x="228464" y="125024"/>
                    <a:pt x="232537" y="121766"/>
                  </a:cubicBezTo>
                  <a:cubicBezTo>
                    <a:pt x="235795" y="118508"/>
                    <a:pt x="237424" y="113621"/>
                    <a:pt x="237424" y="108734"/>
                  </a:cubicBezTo>
                  <a:lnTo>
                    <a:pt x="237424" y="92445"/>
                  </a:lnTo>
                  <a:lnTo>
                    <a:pt x="306655" y="92445"/>
                  </a:lnTo>
                  <a:lnTo>
                    <a:pt x="306655" y="161676"/>
                  </a:lnTo>
                  <a:lnTo>
                    <a:pt x="323759" y="161676"/>
                  </a:lnTo>
                  <a:lnTo>
                    <a:pt x="323759" y="74526"/>
                  </a:lnTo>
                  <a:lnTo>
                    <a:pt x="238238" y="74526"/>
                  </a:lnTo>
                  <a:close/>
                </a:path>
              </a:pathLst>
            </a:custGeom>
            <a:solidFill>
              <a:srgbClr val="F9B59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ea typeface="+mn-ea"/>
                <a:cs typeface="+mn-cs"/>
              </a:endParaRPr>
            </a:p>
          </p:txBody>
        </p:sp>
      </p:grpSp>
    </p:spTree>
    <p:extLst>
      <p:ext uri="{BB962C8B-B14F-4D97-AF65-F5344CB8AC3E}">
        <p14:creationId xmlns:p14="http://schemas.microsoft.com/office/powerpoint/2010/main" val="205933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BF0721DF-4ABA-4ECD-86F6-C5FA88E7A433}"/>
              </a:ext>
            </a:extLst>
          </p:cNvPr>
          <p:cNvSpPr>
            <a:spLocks noGrp="1"/>
          </p:cNvSpPr>
          <p:nvPr>
            <p:ph type="body" sz="quarter" idx="15"/>
          </p:nvPr>
        </p:nvSpPr>
        <p:spPr>
          <a:xfrm>
            <a:off x="539997" y="6297348"/>
            <a:ext cx="8647215" cy="360000"/>
          </a:xfrm>
        </p:spPr>
        <p:txBody>
          <a:bodyPr/>
          <a:lstStyle/>
          <a:p>
            <a:pPr>
              <a:lnSpc>
                <a:spcPct val="100000"/>
              </a:lnSpc>
            </a:pPr>
            <a:r>
              <a:rPr lang="en-US" dirty="0"/>
              <a:t>The results by Siemens Healthineers customers described herein are based on results that were achieved in the customer's unique setting. Since there is no “typical” hospital and many variables exist (e.g. hospital size, case mix, level of IT adoption), it cannot be guaranteed that other customers will achieve the same results. </a:t>
            </a:r>
          </a:p>
          <a:p>
            <a:pPr>
              <a:lnSpc>
                <a:spcPct val="100000"/>
              </a:lnSpc>
            </a:pPr>
            <a:r>
              <a:rPr lang="en-US" baseline="30000" dirty="0"/>
              <a:t>2</a:t>
            </a:r>
            <a:r>
              <a:rPr lang="en-US" dirty="0"/>
              <a:t> Connection needs to fulfill minimum bandwidth and latency requirements. Prerequisite is a secure VPN connection to the department network</a:t>
            </a:r>
            <a:endParaRPr lang="de-DE" dirty="0"/>
          </a:p>
        </p:txBody>
      </p:sp>
      <p:sp>
        <p:nvSpPr>
          <p:cNvPr id="113" name="Textplatzhalter 3">
            <a:extLst>
              <a:ext uri="{FF2B5EF4-FFF2-40B4-BE49-F238E27FC236}">
                <a16:creationId xmlns:a16="http://schemas.microsoft.com/office/drawing/2014/main" id="{88B1EB9D-74E8-41BB-8F85-747210E4FE1D}"/>
              </a:ext>
            </a:extLst>
          </p:cNvPr>
          <p:cNvSpPr txBox="1">
            <a:spLocks/>
          </p:cNvSpPr>
          <p:nvPr/>
        </p:nvSpPr>
        <p:spPr bwMode="gray">
          <a:xfrm>
            <a:off x="539999" y="3779999"/>
            <a:ext cx="3240000" cy="2246769"/>
          </a:xfrm>
          <a:prstGeom prst="rect">
            <a:avLst/>
          </a:prstGeom>
        </p:spPr>
        <p:txBody>
          <a:bodyPr wrap="square" lIns="0" tIns="0" rIns="0" bIns="0">
            <a:spAutoFit/>
          </a:bodyPr>
          <a:lstStyle>
            <a:defPPr>
              <a:defRPr lang="de-DE"/>
            </a:defPPr>
            <a:lvl1pPr>
              <a:defRPr sz="15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1400" dirty="0"/>
              <a:t>Shandong Medical Imaging Research Institute, China </a:t>
            </a:r>
          </a:p>
          <a:p>
            <a:r>
              <a:rPr lang="en-US" sz="1400" b="0" i="1" dirty="0"/>
              <a:t>“In the medical institution sVC is used to connect experienced technologists with techs. from primary clinics . When the staff encounters complex cases, they can turn to the senior techs. or doctors in the sVC center to assist them in scanning, using remote operation.”</a:t>
            </a:r>
          </a:p>
          <a:p>
            <a:endParaRPr lang="pt-BR" sz="1000" b="0" dirty="0"/>
          </a:p>
          <a:p>
            <a:r>
              <a:rPr lang="en-US" sz="1000" b="0" dirty="0"/>
              <a:t>...</a:t>
            </a:r>
            <a:endParaRPr lang="pt-BR" sz="1000" b="0" dirty="0"/>
          </a:p>
        </p:txBody>
      </p:sp>
      <p:sp>
        <p:nvSpPr>
          <p:cNvPr id="114" name="Rechteck 113">
            <a:extLst>
              <a:ext uri="{FF2B5EF4-FFF2-40B4-BE49-F238E27FC236}">
                <a16:creationId xmlns:a16="http://schemas.microsoft.com/office/drawing/2014/main" id="{6B65D695-7122-4BA5-9016-7AB99D26165E}"/>
              </a:ext>
            </a:extLst>
          </p:cNvPr>
          <p:cNvSpPr/>
          <p:nvPr/>
        </p:nvSpPr>
        <p:spPr bwMode="gray">
          <a:xfrm>
            <a:off x="4284000" y="1618984"/>
            <a:ext cx="756000" cy="215444"/>
          </a:xfrm>
          <a:prstGeom prst="rect">
            <a:avLst/>
          </a:prstGeom>
        </p:spPr>
        <p:txBody>
          <a:bodyPr wrap="square" lIns="0" tIns="0" rIns="0" bIns="0">
            <a:spAutoFit/>
          </a:bodyPr>
          <a:lstStyle/>
          <a:p>
            <a:pPr algn="r"/>
            <a:r>
              <a:rPr lang="en-US" sz="1400" b="1"/>
              <a:t>Challenge</a:t>
            </a:r>
          </a:p>
        </p:txBody>
      </p:sp>
      <p:sp>
        <p:nvSpPr>
          <p:cNvPr id="115" name="Textplatzhalter 134">
            <a:extLst>
              <a:ext uri="{FF2B5EF4-FFF2-40B4-BE49-F238E27FC236}">
                <a16:creationId xmlns:a16="http://schemas.microsoft.com/office/drawing/2014/main" id="{AC99412F-D661-45A6-A692-697888D29274}"/>
              </a:ext>
            </a:extLst>
          </p:cNvPr>
          <p:cNvSpPr txBox="1">
            <a:spLocks/>
          </p:cNvSpPr>
          <p:nvPr/>
        </p:nvSpPr>
        <p:spPr bwMode="gray">
          <a:xfrm>
            <a:off x="9540438" y="1620000"/>
            <a:ext cx="1800000" cy="923330"/>
          </a:xfrm>
          <a:prstGeom prst="rect">
            <a:avLst/>
          </a:prstGeom>
        </p:spPr>
        <p:txBody>
          <a:bodyPr wrap="square" lIns="0" tIns="0" rIns="0" bIns="0">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spcBef>
                <a:spcPts val="0"/>
              </a:spcBef>
              <a:buClr>
                <a:srgbClr val="D5D2D0"/>
              </a:buClr>
            </a:pPr>
            <a:r>
              <a:rPr lang="en-US" sz="1200" b="1" dirty="0">
                <a:solidFill>
                  <a:srgbClr val="EC6602"/>
                </a:solidFill>
              </a:rPr>
              <a:t>Improve access to care</a:t>
            </a:r>
            <a:br>
              <a:rPr lang="en-US" sz="1200" b="1" dirty="0">
                <a:solidFill>
                  <a:srgbClr val="EC6602"/>
                </a:solidFill>
              </a:rPr>
            </a:br>
            <a:endParaRPr lang="en-US" sz="1200" b="1" dirty="0">
              <a:solidFill>
                <a:srgbClr val="EC6602"/>
              </a:solidFill>
            </a:endParaRPr>
          </a:p>
          <a:p>
            <a:pPr marL="219531" indent="-219531" defTabSz="914119">
              <a:spcBef>
                <a:spcPts val="0"/>
              </a:spcBef>
              <a:buClr>
                <a:srgbClr val="000000"/>
              </a:buClr>
              <a:buFont typeface="Arial" panose="020B0604020202020204" pitchFamily="34" charset="0"/>
              <a:buChar char="•"/>
              <a:tabLst>
                <a:tab pos="4508703" algn="r"/>
              </a:tabLst>
              <a:defRPr/>
            </a:pPr>
            <a:r>
              <a:rPr lang="en-US" sz="1200" dirty="0">
                <a:solidFill>
                  <a:srgbClr val="000000"/>
                </a:solidFill>
                <a:latin typeface="Calibri" panose="020F0502020204030204" pitchFamily="34" charset="0"/>
                <a:cs typeface="Calibri" panose="020F0502020204030204" pitchFamily="34" charset="0"/>
              </a:rPr>
              <a:t>Patients travelling </a:t>
            </a:r>
            <a:br>
              <a:rPr lang="en-US" sz="1200" dirty="0">
                <a:solidFill>
                  <a:srgbClr val="000000"/>
                </a:solidFill>
                <a:latin typeface="Calibri" panose="020F0502020204030204" pitchFamily="34" charset="0"/>
                <a:cs typeface="Calibri" panose="020F0502020204030204" pitchFamily="34" charset="0"/>
              </a:rPr>
            </a:br>
            <a:r>
              <a:rPr lang="en-US" sz="1200" dirty="0">
                <a:solidFill>
                  <a:srgbClr val="000000"/>
                </a:solidFill>
                <a:latin typeface="Calibri" panose="020F0502020204030204" pitchFamily="34" charset="0"/>
                <a:cs typeface="Calibri" panose="020F0502020204030204" pitchFamily="34" charset="0"/>
              </a:rPr>
              <a:t>to site where examination is offered</a:t>
            </a:r>
          </a:p>
        </p:txBody>
      </p:sp>
      <p:sp>
        <p:nvSpPr>
          <p:cNvPr id="116" name="Textplatzhalter 132">
            <a:extLst>
              <a:ext uri="{FF2B5EF4-FFF2-40B4-BE49-F238E27FC236}">
                <a16:creationId xmlns:a16="http://schemas.microsoft.com/office/drawing/2014/main" id="{6AFB8109-B056-4536-975A-BF893FDE8B17}"/>
              </a:ext>
            </a:extLst>
          </p:cNvPr>
          <p:cNvSpPr txBox="1">
            <a:spLocks/>
          </p:cNvSpPr>
          <p:nvPr/>
        </p:nvSpPr>
        <p:spPr bwMode="gray">
          <a:xfrm>
            <a:off x="5233987" y="1620000"/>
            <a:ext cx="1800000" cy="1292662"/>
          </a:xfrm>
          <a:prstGeom prst="rect">
            <a:avLst/>
          </a:prstGeom>
        </p:spPr>
        <p:txBody>
          <a:bodyPr wrap="square" lIns="0" tIns="0" rIns="0" bIns="0">
            <a:spAutoFit/>
          </a:bodyPr>
          <a:lstStyle>
            <a:defPPr>
              <a:defRPr lang="de-DE"/>
            </a:defPPr>
            <a:lvl1pPr indent="0" defTabSz="1088959">
              <a:spcBef>
                <a:spcPct val="20000"/>
              </a:spcBef>
              <a:buClr>
                <a:srgbClr val="D5D2D0"/>
              </a:buClr>
              <a:buFont typeface="Arial" panose="020B0604020202020204" pitchFamily="34" charset="0"/>
              <a:buNone/>
              <a:defRPr sz="1000" b="1">
                <a:solidFill>
                  <a:srgbClr val="EC6602"/>
                </a:solidFill>
              </a:defRPr>
            </a:lvl1pPr>
            <a:lvl2pPr marL="266700" indent="-266700" defTabSz="1088959">
              <a:spcBef>
                <a:spcPts val="1200"/>
              </a:spcBef>
              <a:buClr>
                <a:schemeClr val="tx2"/>
              </a:buClr>
              <a:buFont typeface="Arial" panose="020B0604020202020204" pitchFamily="34" charset="0"/>
              <a:buChar char="•"/>
              <a:defRPr sz="2600" baseline="0"/>
            </a:lvl2pPr>
            <a:lvl3pPr marL="542925" indent="-276225" defTabSz="1088959">
              <a:spcBef>
                <a:spcPts val="400"/>
              </a:spcBef>
              <a:buClr>
                <a:schemeClr val="tx2"/>
              </a:buClr>
              <a:buFont typeface="Arial" panose="020B0604020202020204" pitchFamily="34" charset="0"/>
              <a:buChar char="•"/>
              <a:defRPr sz="2600"/>
            </a:lvl3pPr>
            <a:lvl4pPr marL="809625" indent="-266700" defTabSz="1088959">
              <a:spcBef>
                <a:spcPts val="400"/>
              </a:spcBef>
              <a:buClr>
                <a:schemeClr val="tx2"/>
              </a:buClr>
              <a:buFont typeface="Arial" panose="020B0604020202020204" pitchFamily="34" charset="0"/>
              <a:buChar char="•"/>
              <a:defRPr sz="2600"/>
            </a:lvl4pPr>
            <a:lvl5pPr marL="1076325" indent="-266700" defTabSz="1088959">
              <a:spcBef>
                <a:spcPts val="400"/>
              </a:spcBef>
              <a:buClr>
                <a:schemeClr val="tx2"/>
              </a:buClr>
              <a:buFont typeface="Arial" panose="020B0604020202020204" pitchFamily="34" charset="0"/>
              <a:buChar char="•"/>
              <a:defRPr sz="2600"/>
            </a:lvl5pPr>
            <a:lvl6pPr marL="2994637" indent="-272240" defTabSz="1088959">
              <a:spcBef>
                <a:spcPct val="20000"/>
              </a:spcBef>
              <a:buFont typeface="Arial" panose="020B0604020202020204" pitchFamily="34" charset="0"/>
              <a:buChar char="•"/>
              <a:defRPr sz="2400"/>
            </a:lvl6pPr>
            <a:lvl7pPr marL="3539117" indent="-272240" defTabSz="1088959">
              <a:spcBef>
                <a:spcPct val="20000"/>
              </a:spcBef>
              <a:buFont typeface="Arial" panose="020B0604020202020204" pitchFamily="34" charset="0"/>
              <a:buChar char="•"/>
              <a:defRPr sz="2400"/>
            </a:lvl7pPr>
            <a:lvl8pPr marL="4083596" indent="-272240" defTabSz="1088959">
              <a:spcBef>
                <a:spcPct val="20000"/>
              </a:spcBef>
              <a:buFont typeface="Arial" panose="020B0604020202020204" pitchFamily="34" charset="0"/>
              <a:buChar char="•"/>
              <a:defRPr sz="2400"/>
            </a:lvl8pPr>
            <a:lvl9pPr marL="4628076" indent="-272240" defTabSz="1088959">
              <a:spcBef>
                <a:spcPct val="20000"/>
              </a:spcBef>
              <a:buFont typeface="Arial" panose="020B0604020202020204" pitchFamily="34" charset="0"/>
              <a:buChar char="•"/>
              <a:defRPr sz="2400"/>
            </a:lvl9pPr>
          </a:lstStyle>
          <a:p>
            <a:pPr>
              <a:spcBef>
                <a:spcPts val="0"/>
              </a:spcBef>
            </a:pPr>
            <a:r>
              <a:rPr lang="en-US" sz="1200" dirty="0"/>
              <a:t>Extend clinical capabilities</a:t>
            </a:r>
            <a:br>
              <a:rPr lang="en-US" sz="1200" dirty="0"/>
            </a:br>
            <a:endParaRPr lang="en-US" sz="1200" b="0" dirty="0"/>
          </a:p>
          <a:p>
            <a:pPr marL="219531" indent="-219531" defTabSz="914119">
              <a:spcBef>
                <a:spcPts val="0"/>
              </a:spcBef>
              <a:buClr>
                <a:srgbClr val="000000"/>
              </a:buClr>
              <a:buFont typeface="Arial" panose="020B0604020202020204" pitchFamily="34" charset="0"/>
              <a:buChar char="•"/>
              <a:tabLst>
                <a:tab pos="4508703" algn="r"/>
              </a:tabLst>
              <a:defRPr/>
            </a:pPr>
            <a:r>
              <a:rPr lang="en-US" sz="1200" b="0" dirty="0">
                <a:solidFill>
                  <a:srgbClr val="000000"/>
                </a:solidFill>
                <a:latin typeface="Calibri" panose="020F0502020204030204" pitchFamily="34" charset="0"/>
                <a:cs typeface="Calibri" panose="020F0502020204030204" pitchFamily="34" charset="0"/>
              </a:rPr>
              <a:t>Lack of senior technologists</a:t>
            </a:r>
          </a:p>
          <a:p>
            <a:pPr marL="219531" indent="-219531" defTabSz="914119">
              <a:spcBef>
                <a:spcPts val="0"/>
              </a:spcBef>
              <a:buClr>
                <a:srgbClr val="000000"/>
              </a:buClr>
              <a:buFont typeface="Arial" panose="020B0604020202020204" pitchFamily="34" charset="0"/>
              <a:buChar char="•"/>
              <a:tabLst>
                <a:tab pos="4508703" algn="r"/>
              </a:tabLst>
              <a:defRPr/>
            </a:pPr>
            <a:r>
              <a:rPr lang="en-US" sz="1200" b="0" dirty="0">
                <a:solidFill>
                  <a:srgbClr val="000000"/>
                </a:solidFill>
                <a:latin typeface="Calibri" panose="020F0502020204030204" pitchFamily="34" charset="0"/>
                <a:cs typeface="Calibri" panose="020F0502020204030204" pitchFamily="34" charset="0"/>
              </a:rPr>
              <a:t>Complex examinations are not able to executed at rural hospital</a:t>
            </a:r>
          </a:p>
        </p:txBody>
      </p:sp>
      <p:sp>
        <p:nvSpPr>
          <p:cNvPr id="117" name="Textplatzhalter 134">
            <a:extLst>
              <a:ext uri="{FF2B5EF4-FFF2-40B4-BE49-F238E27FC236}">
                <a16:creationId xmlns:a16="http://schemas.microsoft.com/office/drawing/2014/main" id="{9469C88E-F85B-4C92-A9FF-9BDC567983F4}"/>
              </a:ext>
            </a:extLst>
          </p:cNvPr>
          <p:cNvSpPr txBox="1">
            <a:spLocks/>
          </p:cNvSpPr>
          <p:nvPr/>
        </p:nvSpPr>
        <p:spPr bwMode="gray">
          <a:xfrm>
            <a:off x="7387213" y="1620000"/>
            <a:ext cx="1800000" cy="738664"/>
          </a:xfrm>
          <a:prstGeom prst="rect">
            <a:avLst/>
          </a:prstGeom>
        </p:spPr>
        <p:txBody>
          <a:bodyPr wrap="square" lIns="0" tIns="0" rIns="0" bIns="0">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spcBef>
                <a:spcPts val="0"/>
              </a:spcBef>
              <a:buClr>
                <a:srgbClr val="D5D2D0"/>
              </a:buClr>
            </a:pPr>
            <a:r>
              <a:rPr lang="en-US" sz="1200" b="1" dirty="0">
                <a:solidFill>
                  <a:srgbClr val="EC6602"/>
                </a:solidFill>
              </a:rPr>
              <a:t>Increase process efficiency</a:t>
            </a:r>
            <a:br>
              <a:rPr lang="en-US" sz="1200" b="1" dirty="0">
                <a:solidFill>
                  <a:srgbClr val="EC6602"/>
                </a:solidFill>
              </a:rPr>
            </a:br>
            <a:endParaRPr lang="en-US" sz="1200" dirty="0">
              <a:solidFill>
                <a:srgbClr val="EC6602"/>
              </a:solidFill>
            </a:endParaRPr>
          </a:p>
          <a:p>
            <a:pPr marL="219531" lvl="0" indent="-219531" defTabSz="914119">
              <a:spcBef>
                <a:spcPts val="0"/>
              </a:spcBef>
              <a:buClr>
                <a:srgbClr val="000000"/>
              </a:buClr>
              <a:buFont typeface="Arial" panose="020B0604020202020204" pitchFamily="34" charset="0"/>
              <a:buChar char="•"/>
              <a:tabLst>
                <a:tab pos="4508703" algn="r"/>
              </a:tabLst>
              <a:defRPr/>
            </a:pPr>
            <a:r>
              <a:rPr lang="en-US" sz="1200" dirty="0">
                <a:solidFill>
                  <a:srgbClr val="000000"/>
                </a:solidFill>
                <a:latin typeface="Calibri" panose="020F0502020204030204" pitchFamily="34" charset="0"/>
                <a:cs typeface="Calibri" panose="020F0502020204030204" pitchFamily="34" charset="0"/>
              </a:rPr>
              <a:t>Missing standardized scanning protocols</a:t>
            </a:r>
          </a:p>
        </p:txBody>
      </p:sp>
      <p:sp>
        <p:nvSpPr>
          <p:cNvPr id="120" name="Rechteck 119">
            <a:extLst>
              <a:ext uri="{FF2B5EF4-FFF2-40B4-BE49-F238E27FC236}">
                <a16:creationId xmlns:a16="http://schemas.microsoft.com/office/drawing/2014/main" id="{4319E665-5202-4CAF-80A9-05FFFA54F181}"/>
              </a:ext>
            </a:extLst>
          </p:cNvPr>
          <p:cNvSpPr/>
          <p:nvPr/>
        </p:nvSpPr>
        <p:spPr bwMode="gray">
          <a:xfrm>
            <a:off x="540000" y="1619999"/>
            <a:ext cx="3744000" cy="430887"/>
          </a:xfrm>
          <a:prstGeom prst="rect">
            <a:avLst/>
          </a:prstGeom>
        </p:spPr>
        <p:txBody>
          <a:bodyPr wrap="square" lIns="0" tIns="0" rIns="0" bIns="0">
            <a:spAutoFit/>
          </a:bodyPr>
          <a:lstStyle/>
          <a:p>
            <a:r>
              <a:rPr lang="en-US" sz="1400" b="1" dirty="0"/>
              <a:t>Standalone Imaging Center covering entire population of Shandong Province</a:t>
            </a:r>
          </a:p>
        </p:txBody>
      </p:sp>
      <p:grpSp>
        <p:nvGrpSpPr>
          <p:cNvPr id="121" name="Gruppieren 120">
            <a:extLst>
              <a:ext uri="{FF2B5EF4-FFF2-40B4-BE49-F238E27FC236}">
                <a16:creationId xmlns:a16="http://schemas.microsoft.com/office/drawing/2014/main" id="{9F3B9074-5491-49E1-BED8-529703C42594}"/>
              </a:ext>
            </a:extLst>
          </p:cNvPr>
          <p:cNvGrpSpPr/>
          <p:nvPr/>
        </p:nvGrpSpPr>
        <p:grpSpPr>
          <a:xfrm>
            <a:off x="4038992" y="4632802"/>
            <a:ext cx="7589008" cy="1201719"/>
            <a:chOff x="4038992" y="4992802"/>
            <a:chExt cx="7589008" cy="1201719"/>
          </a:xfrm>
        </p:grpSpPr>
        <p:sp>
          <p:nvSpPr>
            <p:cNvPr id="122" name="Textplatzhalter 127">
              <a:extLst>
                <a:ext uri="{FF2B5EF4-FFF2-40B4-BE49-F238E27FC236}">
                  <a16:creationId xmlns:a16="http://schemas.microsoft.com/office/drawing/2014/main" id="{3B257E15-0127-4155-AEC8-2900F4E05437}"/>
                </a:ext>
              </a:extLst>
            </p:cNvPr>
            <p:cNvSpPr txBox="1">
              <a:spLocks/>
            </p:cNvSpPr>
            <p:nvPr/>
          </p:nvSpPr>
          <p:spPr bwMode="gray">
            <a:xfrm>
              <a:off x="7387200" y="4992802"/>
              <a:ext cx="1029128" cy="443198"/>
            </a:xfrm>
            <a:prstGeom prst="rect">
              <a:avLst/>
            </a:prstGeom>
            <a:noFill/>
            <a:ln w="9525">
              <a:noFill/>
              <a:miter lim="800000"/>
              <a:headEnd/>
              <a:tailEnd/>
            </a:ln>
          </p:spPr>
          <p:txBody>
            <a:bodyPr vert="horz" wrap="none" lIns="0" tIns="0" rIns="0" bIns="0" numCol="1" anchor="b" anchorCtr="0" compatLnSpc="1">
              <a:prstTxWarp prst="textNoShape">
                <a:avLst/>
              </a:prstTxWarp>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lnSpc>
                  <a:spcPct val="90000"/>
                </a:lnSpc>
                <a:spcBef>
                  <a:spcPts val="0"/>
                </a:spcBef>
                <a:spcAft>
                  <a:spcPts val="599"/>
                </a:spcAft>
                <a:buClr>
                  <a:srgbClr val="D5D2D0"/>
                </a:buClr>
              </a:pPr>
              <a:r>
                <a:rPr lang="en-US" sz="3200" b="1" dirty="0">
                  <a:ea typeface="ＭＳ Ｐゴシック" charset="-128"/>
                </a:rPr>
                <a:t>Faster</a:t>
              </a:r>
            </a:p>
          </p:txBody>
        </p:sp>
        <p:sp>
          <p:nvSpPr>
            <p:cNvPr id="123" name="Textplatzhalter 128">
              <a:extLst>
                <a:ext uri="{FF2B5EF4-FFF2-40B4-BE49-F238E27FC236}">
                  <a16:creationId xmlns:a16="http://schemas.microsoft.com/office/drawing/2014/main" id="{2F69A71D-21DC-4333-87F0-62FECAD3B1D8}"/>
                </a:ext>
              </a:extLst>
            </p:cNvPr>
            <p:cNvSpPr txBox="1">
              <a:spLocks/>
            </p:cNvSpPr>
            <p:nvPr/>
          </p:nvSpPr>
          <p:spPr bwMode="gray">
            <a:xfrm>
              <a:off x="9540000" y="4992802"/>
              <a:ext cx="1062983" cy="443198"/>
            </a:xfrm>
            <a:prstGeom prst="rect">
              <a:avLst/>
            </a:prstGeom>
            <a:noFill/>
            <a:ln w="9525">
              <a:noFill/>
              <a:miter lim="800000"/>
              <a:headEnd/>
              <a:tailEnd/>
            </a:ln>
          </p:spPr>
          <p:txBody>
            <a:bodyPr vert="horz" wrap="none" lIns="0" tIns="0" rIns="0" bIns="0" numCol="1" anchor="b" anchorCtr="0" compatLnSpc="1">
              <a:prstTxWarp prst="textNoShape">
                <a:avLst/>
              </a:prstTxWarp>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lnSpc>
                  <a:spcPct val="90000"/>
                </a:lnSpc>
                <a:spcBef>
                  <a:spcPts val="0"/>
                </a:spcBef>
                <a:spcAft>
                  <a:spcPts val="599"/>
                </a:spcAft>
                <a:buClr>
                  <a:srgbClr val="D5D2D0"/>
                </a:buClr>
              </a:pPr>
              <a:r>
                <a:rPr lang="de-DE" sz="3200" b="1" dirty="0" err="1">
                  <a:ea typeface="ＭＳ Ｐゴシック" charset="-128"/>
                </a:rPr>
                <a:t>Better</a:t>
              </a:r>
              <a:endParaRPr lang="en-US" sz="3200" b="1" dirty="0">
                <a:ea typeface="ＭＳ Ｐゴシック" charset="-128"/>
              </a:endParaRPr>
            </a:p>
          </p:txBody>
        </p:sp>
        <p:sp>
          <p:nvSpPr>
            <p:cNvPr id="124" name="Textplatzhalter 6">
              <a:extLst>
                <a:ext uri="{FF2B5EF4-FFF2-40B4-BE49-F238E27FC236}">
                  <a16:creationId xmlns:a16="http://schemas.microsoft.com/office/drawing/2014/main" id="{AA5D0AF1-8932-426B-BE23-CD0B2F258A38}"/>
                </a:ext>
              </a:extLst>
            </p:cNvPr>
            <p:cNvSpPr txBox="1">
              <a:spLocks/>
            </p:cNvSpPr>
            <p:nvPr/>
          </p:nvSpPr>
          <p:spPr bwMode="gray">
            <a:xfrm>
              <a:off x="5234399" y="4992802"/>
              <a:ext cx="928331" cy="443198"/>
            </a:xfrm>
            <a:prstGeom prst="rect">
              <a:avLst/>
            </a:prstGeom>
          </p:spPr>
          <p:txBody>
            <a:bodyPr wrap="none" lIns="0" tIns="0" rIns="0" bIns="0" anchor="b">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lnSpc>
                  <a:spcPct val="90000"/>
                </a:lnSpc>
                <a:spcBef>
                  <a:spcPts val="0"/>
                </a:spcBef>
                <a:spcAft>
                  <a:spcPts val="599"/>
                </a:spcAft>
                <a:buClr>
                  <a:srgbClr val="D5D2D0"/>
                </a:buClr>
              </a:pPr>
              <a:r>
                <a:rPr lang="en-US" sz="3200" b="1" dirty="0">
                  <a:ea typeface="ＭＳ Ｐゴシック" charset="-128"/>
                </a:rPr>
                <a:t>More</a:t>
              </a:r>
            </a:p>
          </p:txBody>
        </p:sp>
        <p:sp>
          <p:nvSpPr>
            <p:cNvPr id="125" name="Rechteck 124">
              <a:extLst>
                <a:ext uri="{FF2B5EF4-FFF2-40B4-BE49-F238E27FC236}">
                  <a16:creationId xmlns:a16="http://schemas.microsoft.com/office/drawing/2014/main" id="{E7C81CF6-56DC-4B54-BE6C-38F409F1DD19}"/>
                </a:ext>
              </a:extLst>
            </p:cNvPr>
            <p:cNvSpPr/>
            <p:nvPr/>
          </p:nvSpPr>
          <p:spPr bwMode="gray">
            <a:xfrm>
              <a:off x="4038992" y="5085945"/>
              <a:ext cx="936000" cy="215444"/>
            </a:xfrm>
            <a:prstGeom prst="rect">
              <a:avLst/>
            </a:prstGeom>
          </p:spPr>
          <p:txBody>
            <a:bodyPr wrap="square" lIns="0" tIns="0" rIns="0" bIns="0">
              <a:spAutoFit/>
            </a:bodyPr>
            <a:lstStyle/>
            <a:p>
              <a:pPr algn="r"/>
              <a:r>
                <a:rPr lang="en-US" sz="1400" b="1" dirty="0"/>
                <a:t>Benefits</a:t>
              </a:r>
            </a:p>
          </p:txBody>
        </p:sp>
        <p:sp>
          <p:nvSpPr>
            <p:cNvPr id="126" name="Rechteck 125">
              <a:extLst>
                <a:ext uri="{FF2B5EF4-FFF2-40B4-BE49-F238E27FC236}">
                  <a16:creationId xmlns:a16="http://schemas.microsoft.com/office/drawing/2014/main" id="{1A6A1B46-02E6-4F45-8D38-C38C10BA6962}"/>
                </a:ext>
              </a:extLst>
            </p:cNvPr>
            <p:cNvSpPr>
              <a:spLocks/>
            </p:cNvSpPr>
            <p:nvPr/>
          </p:nvSpPr>
          <p:spPr bwMode="gray">
            <a:xfrm>
              <a:off x="5234400" y="5544000"/>
              <a:ext cx="2088000" cy="555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en-US" sz="1100" dirty="0">
                  <a:solidFill>
                    <a:schemeClr val="bg2"/>
                  </a:solidFill>
                  <a:ea typeface="ＭＳ Ｐゴシック" charset="-128"/>
                </a:rPr>
                <a:t>Growth in number of advanced  examination at rural hospitals</a:t>
              </a:r>
            </a:p>
          </p:txBody>
        </p:sp>
        <p:sp>
          <p:nvSpPr>
            <p:cNvPr id="127" name="Rechteck 126">
              <a:extLst>
                <a:ext uri="{FF2B5EF4-FFF2-40B4-BE49-F238E27FC236}">
                  <a16:creationId xmlns:a16="http://schemas.microsoft.com/office/drawing/2014/main" id="{66DBE90F-E621-4B0F-87EA-0E1E4ABC2477}"/>
                </a:ext>
              </a:extLst>
            </p:cNvPr>
            <p:cNvSpPr>
              <a:spLocks/>
            </p:cNvSpPr>
            <p:nvPr/>
          </p:nvSpPr>
          <p:spPr bwMode="gray">
            <a:xfrm>
              <a:off x="9540000" y="5544000"/>
              <a:ext cx="2088000" cy="555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100" dirty="0">
                  <a:solidFill>
                    <a:schemeClr val="bg2"/>
                  </a:solidFill>
                </a:rPr>
                <a:t>Reliable diagnosis due to standardized scan protocols and better image quality at all sites</a:t>
              </a:r>
            </a:p>
          </p:txBody>
        </p:sp>
        <p:sp>
          <p:nvSpPr>
            <p:cNvPr id="128" name="Rechteck 127">
              <a:extLst>
                <a:ext uri="{FF2B5EF4-FFF2-40B4-BE49-F238E27FC236}">
                  <a16:creationId xmlns:a16="http://schemas.microsoft.com/office/drawing/2014/main" id="{E859F6E1-634D-4730-BF44-F204C28E4267}"/>
                </a:ext>
              </a:extLst>
            </p:cNvPr>
            <p:cNvSpPr>
              <a:spLocks/>
            </p:cNvSpPr>
            <p:nvPr/>
          </p:nvSpPr>
          <p:spPr bwMode="gray">
            <a:xfrm>
              <a:off x="7387213" y="5544000"/>
              <a:ext cx="2088000" cy="555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en-US" sz="1100" dirty="0">
                  <a:solidFill>
                    <a:schemeClr val="bg2"/>
                  </a:solidFill>
                  <a:ea typeface="ＭＳ Ｐゴシック" charset="-128"/>
                </a:rPr>
                <a:t>Faster diagnosis and treatment for patients in rural areas</a:t>
              </a:r>
            </a:p>
          </p:txBody>
        </p:sp>
        <p:grpSp>
          <p:nvGrpSpPr>
            <p:cNvPr id="129" name="Gruppieren 2">
              <a:extLst>
                <a:ext uri="{FF2B5EF4-FFF2-40B4-BE49-F238E27FC236}">
                  <a16:creationId xmlns:a16="http://schemas.microsoft.com/office/drawing/2014/main" id="{EECA2F28-B3EA-4253-A710-BE005E193066}"/>
                </a:ext>
              </a:extLst>
            </p:cNvPr>
            <p:cNvGrpSpPr/>
            <p:nvPr/>
          </p:nvGrpSpPr>
          <p:grpSpPr>
            <a:xfrm>
              <a:off x="5233986" y="5472000"/>
              <a:ext cx="6372000" cy="722521"/>
              <a:chOff x="540000" y="5472000"/>
              <a:chExt cx="11088438" cy="722521"/>
            </a:xfrm>
          </p:grpSpPr>
          <p:cxnSp>
            <p:nvCxnSpPr>
              <p:cNvPr id="130" name="Line buttom">
                <a:extLst>
                  <a:ext uri="{FF2B5EF4-FFF2-40B4-BE49-F238E27FC236}">
                    <a16:creationId xmlns:a16="http://schemas.microsoft.com/office/drawing/2014/main" id="{9C4A9665-6A62-48CA-A71D-9D0F600BC3CB}"/>
                  </a:ext>
                </a:extLst>
              </p:cNvPr>
              <p:cNvCxnSpPr>
                <a:cxnSpLocks/>
              </p:cNvCxnSpPr>
              <p:nvPr/>
            </p:nvCxnSpPr>
            <p:spPr>
              <a:xfrm>
                <a:off x="540000" y="6194521"/>
                <a:ext cx="11088438"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31" name="Line buttom">
                <a:extLst>
                  <a:ext uri="{FF2B5EF4-FFF2-40B4-BE49-F238E27FC236}">
                    <a16:creationId xmlns:a16="http://schemas.microsoft.com/office/drawing/2014/main" id="{743B9BCD-80B0-4BCB-872E-D31374DFC09B}"/>
                  </a:ext>
                </a:extLst>
              </p:cNvPr>
              <p:cNvCxnSpPr>
                <a:cxnSpLocks/>
              </p:cNvCxnSpPr>
              <p:nvPr/>
            </p:nvCxnSpPr>
            <p:spPr>
              <a:xfrm>
                <a:off x="540000" y="5472000"/>
                <a:ext cx="11088438"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2" name="Gruppieren 131">
            <a:extLst>
              <a:ext uri="{FF2B5EF4-FFF2-40B4-BE49-F238E27FC236}">
                <a16:creationId xmlns:a16="http://schemas.microsoft.com/office/drawing/2014/main" id="{05C9C0CA-ACE8-40C2-8AFF-B02AD334707E}"/>
              </a:ext>
            </a:extLst>
          </p:cNvPr>
          <p:cNvGrpSpPr/>
          <p:nvPr/>
        </p:nvGrpSpPr>
        <p:grpSpPr>
          <a:xfrm>
            <a:off x="4284000" y="3060000"/>
            <a:ext cx="7321988" cy="1395254"/>
            <a:chOff x="4284000" y="3240000"/>
            <a:chExt cx="7321988" cy="1395254"/>
          </a:xfrm>
        </p:grpSpPr>
        <p:sp>
          <p:nvSpPr>
            <p:cNvPr id="133" name="Rechteck 132">
              <a:extLst>
                <a:ext uri="{FF2B5EF4-FFF2-40B4-BE49-F238E27FC236}">
                  <a16:creationId xmlns:a16="http://schemas.microsoft.com/office/drawing/2014/main" id="{FFB7AF48-0186-4DF1-A17E-A0458A5E1EA9}"/>
                </a:ext>
              </a:extLst>
            </p:cNvPr>
            <p:cNvSpPr/>
            <p:nvPr/>
          </p:nvSpPr>
          <p:spPr bwMode="gray">
            <a:xfrm>
              <a:off x="5233988" y="3240000"/>
              <a:ext cx="6372000" cy="1395254"/>
            </a:xfrm>
            <a:prstGeom prst="rect">
              <a:avLst/>
            </a:prstGeom>
          </p:spPr>
          <p:txBody>
            <a:bodyPr wrap="square" lIns="0" tIns="0" rIns="0" bIns="0">
              <a:spAutoFit/>
            </a:bodyPr>
            <a:lstStyle/>
            <a:p>
              <a:pPr marL="171450" indent="-171450" defTabSz="1088959">
                <a:spcBef>
                  <a:spcPts val="200"/>
                </a:spcBef>
                <a:buFont typeface="Arial" panose="020B0604020202020204" pitchFamily="34" charset="0"/>
                <a:buChar char="•"/>
              </a:pPr>
              <a:r>
                <a:rPr lang="en-US" sz="1200" dirty="0">
                  <a:solidFill>
                    <a:sysClr val="windowText" lastClr="000000"/>
                  </a:solidFill>
                  <a:latin typeface="Calibri" panose="020F0502020204030204" pitchFamily="34" charset="0"/>
                  <a:cs typeface="Calibri" panose="020F0502020204030204" pitchFamily="34" charset="0"/>
                </a:rPr>
                <a:t>Complex examinations can now be offered also at rural hospitals</a:t>
              </a:r>
            </a:p>
            <a:p>
              <a:pPr marL="171450" indent="-171450" defTabSz="1088959">
                <a:spcBef>
                  <a:spcPts val="200"/>
                </a:spcBef>
                <a:buFont typeface="Arial" panose="020B0604020202020204" pitchFamily="34" charset="0"/>
                <a:buChar char="•"/>
              </a:pPr>
              <a:r>
                <a:rPr lang="en-US" sz="1200" dirty="0">
                  <a:solidFill>
                    <a:sysClr val="windowText" lastClr="000000"/>
                  </a:solidFill>
                  <a:latin typeface="Calibri" panose="020F0502020204030204" pitchFamily="34" charset="0"/>
                  <a:cs typeface="Calibri" panose="020F0502020204030204" pitchFamily="34" charset="0"/>
                </a:rPr>
                <a:t>Standardized scanning protocols across all connected sites lead to more precise diagnoses </a:t>
              </a:r>
            </a:p>
            <a:p>
              <a:pPr marL="171450" indent="-171450" defTabSz="1088959">
                <a:spcBef>
                  <a:spcPts val="200"/>
                </a:spcBef>
                <a:buFont typeface="Arial" panose="020B0604020202020204" pitchFamily="34" charset="0"/>
                <a:buChar char="•"/>
              </a:pPr>
              <a:r>
                <a:rPr lang="en-US" sz="1200" dirty="0">
                  <a:solidFill>
                    <a:srgbClr val="000000"/>
                  </a:solidFill>
                </a:rPr>
                <a:t>Simplified training support of less-experienced colleagues</a:t>
              </a:r>
            </a:p>
            <a:p>
              <a:pPr marL="171450" indent="-171450" defTabSz="1088959">
                <a:spcBef>
                  <a:spcPts val="200"/>
                </a:spcBef>
                <a:buFont typeface="Arial" panose="020B0604020202020204" pitchFamily="34" charset="0"/>
                <a:buChar char="•"/>
              </a:pPr>
              <a:r>
                <a:rPr lang="en-US" sz="1200" dirty="0">
                  <a:solidFill>
                    <a:srgbClr val="000000"/>
                  </a:solidFill>
                </a:rPr>
                <a:t>After the scan is completed, it will be diagnosed remotely</a:t>
              </a:r>
              <a:r>
                <a:rPr lang="en-US" sz="1200" baseline="30000" dirty="0">
                  <a:solidFill>
                    <a:srgbClr val="000000"/>
                  </a:solidFill>
                </a:rPr>
                <a:t>2</a:t>
              </a:r>
              <a:r>
                <a:rPr lang="en-US" sz="1200" dirty="0">
                  <a:solidFill>
                    <a:srgbClr val="000000"/>
                  </a:solidFill>
                </a:rPr>
                <a:t> by senior doctors. Now they have a remote service for the entire image chain, which has solved the lack of experienced personnel, especially the lack of advanced technologists.</a:t>
              </a:r>
            </a:p>
            <a:p>
              <a:pPr marL="171450" indent="-171450" defTabSz="1088959">
                <a:spcBef>
                  <a:spcPts val="200"/>
                </a:spcBef>
                <a:buFont typeface="Arial" panose="020B0604020202020204" pitchFamily="34" charset="0"/>
                <a:buChar char="•"/>
              </a:pPr>
              <a:endParaRPr lang="en-US" sz="1200" dirty="0">
                <a:solidFill>
                  <a:srgbClr val="000000"/>
                </a:solidFill>
              </a:endParaRPr>
            </a:p>
          </p:txBody>
        </p:sp>
        <p:sp>
          <p:nvSpPr>
            <p:cNvPr id="134" name="Rechteck 133">
              <a:extLst>
                <a:ext uri="{FF2B5EF4-FFF2-40B4-BE49-F238E27FC236}">
                  <a16:creationId xmlns:a16="http://schemas.microsoft.com/office/drawing/2014/main" id="{8EE0737E-E5D5-44BB-B7B2-4EAE821EBABD}"/>
                </a:ext>
              </a:extLst>
            </p:cNvPr>
            <p:cNvSpPr/>
            <p:nvPr/>
          </p:nvSpPr>
          <p:spPr bwMode="gray">
            <a:xfrm>
              <a:off x="4284000" y="3240000"/>
              <a:ext cx="756000" cy="215444"/>
            </a:xfrm>
            <a:prstGeom prst="rect">
              <a:avLst/>
            </a:prstGeom>
          </p:spPr>
          <p:txBody>
            <a:bodyPr wrap="square" lIns="0" tIns="0" rIns="0" bIns="0">
              <a:spAutoFit/>
            </a:bodyPr>
            <a:lstStyle/>
            <a:p>
              <a:pPr algn="r"/>
              <a:r>
                <a:rPr lang="en-US" sz="1400" b="1"/>
                <a:t>Solution</a:t>
              </a:r>
            </a:p>
          </p:txBody>
        </p:sp>
      </p:grpSp>
      <p:sp>
        <p:nvSpPr>
          <p:cNvPr id="10" name="Titel 9">
            <a:extLst>
              <a:ext uri="{FF2B5EF4-FFF2-40B4-BE49-F238E27FC236}">
                <a16:creationId xmlns:a16="http://schemas.microsoft.com/office/drawing/2014/main" id="{DD30C9E7-00E0-452E-8A68-CEB5921B075B}"/>
              </a:ext>
            </a:extLst>
          </p:cNvPr>
          <p:cNvSpPr>
            <a:spLocks noGrp="1"/>
          </p:cNvSpPr>
          <p:nvPr>
            <p:ph type="title"/>
          </p:nvPr>
        </p:nvSpPr>
        <p:spPr>
          <a:xfrm>
            <a:off x="540000" y="219599"/>
            <a:ext cx="9774432" cy="832913"/>
          </a:xfrm>
        </p:spPr>
        <p:txBody>
          <a:bodyPr/>
          <a:lstStyle/>
          <a:p>
            <a:r>
              <a:rPr lang="de-DE" dirty="0" err="1"/>
              <a:t>Transforming</a:t>
            </a:r>
            <a:r>
              <a:rPr lang="de-DE" dirty="0"/>
              <a:t> care </a:t>
            </a:r>
            <a:r>
              <a:rPr lang="de-DE" dirty="0" err="1"/>
              <a:t>delivery</a:t>
            </a:r>
            <a:r>
              <a:rPr lang="de-DE" dirty="0"/>
              <a:t> </a:t>
            </a:r>
            <a:br>
              <a:rPr lang="de-DE" dirty="0"/>
            </a:br>
            <a:r>
              <a:rPr lang="de-DE" dirty="0"/>
              <a:t>Deliver </a:t>
            </a:r>
            <a:r>
              <a:rPr lang="de-DE" dirty="0" err="1"/>
              <a:t>medical</a:t>
            </a:r>
            <a:r>
              <a:rPr lang="de-DE" dirty="0"/>
              <a:t> </a:t>
            </a:r>
            <a:r>
              <a:rPr lang="de-DE" dirty="0" err="1"/>
              <a:t>service</a:t>
            </a:r>
            <a:r>
              <a:rPr lang="de-DE" dirty="0"/>
              <a:t> </a:t>
            </a:r>
            <a:r>
              <a:rPr lang="de-DE" dirty="0" err="1"/>
              <a:t>for</a:t>
            </a:r>
            <a:r>
              <a:rPr lang="de-DE" dirty="0"/>
              <a:t> a </a:t>
            </a:r>
            <a:r>
              <a:rPr lang="de-DE" dirty="0" err="1"/>
              <a:t>population</a:t>
            </a:r>
            <a:r>
              <a:rPr lang="de-DE" dirty="0"/>
              <a:t> </a:t>
            </a:r>
            <a:r>
              <a:rPr lang="de-DE" dirty="0" err="1"/>
              <a:t>of</a:t>
            </a:r>
            <a:r>
              <a:rPr lang="de-DE" dirty="0"/>
              <a:t> 100 </a:t>
            </a:r>
            <a:r>
              <a:rPr lang="de-DE" dirty="0" err="1"/>
              <a:t>million</a:t>
            </a:r>
            <a:endParaRPr lang="de-DE" dirty="0"/>
          </a:p>
        </p:txBody>
      </p:sp>
      <p:grpSp>
        <p:nvGrpSpPr>
          <p:cNvPr id="69" name="Gruppieren 68">
            <a:extLst>
              <a:ext uri="{FF2B5EF4-FFF2-40B4-BE49-F238E27FC236}">
                <a16:creationId xmlns:a16="http://schemas.microsoft.com/office/drawing/2014/main" id="{82167A16-2EDE-40A1-B972-91E34092EB7F}"/>
              </a:ext>
            </a:extLst>
          </p:cNvPr>
          <p:cNvGrpSpPr/>
          <p:nvPr/>
        </p:nvGrpSpPr>
        <p:grpSpPr>
          <a:xfrm>
            <a:off x="4502166" y="5192484"/>
            <a:ext cx="537834" cy="538529"/>
            <a:chOff x="1305307" y="5365620"/>
            <a:chExt cx="592126" cy="592891"/>
          </a:xfrm>
        </p:grpSpPr>
        <p:sp>
          <p:nvSpPr>
            <p:cNvPr id="70" name="Freihandform: Form 48">
              <a:extLst>
                <a:ext uri="{FF2B5EF4-FFF2-40B4-BE49-F238E27FC236}">
                  <a16:creationId xmlns:a16="http://schemas.microsoft.com/office/drawing/2014/main" id="{50698446-CD83-4BB3-9520-0A54F8083DC7}"/>
                </a:ext>
              </a:extLst>
            </p:cNvPr>
            <p:cNvSpPr/>
            <p:nvPr/>
          </p:nvSpPr>
          <p:spPr>
            <a:xfrm>
              <a:off x="1305307" y="5365620"/>
              <a:ext cx="592126" cy="592891"/>
            </a:xfrm>
            <a:custGeom>
              <a:avLst/>
              <a:gdLst>
                <a:gd name="connsiteX0" fmla="*/ 315615 w 627156"/>
                <a:gd name="connsiteY0" fmla="*/ 625121 h 627156"/>
                <a:gd name="connsiteX1" fmla="*/ 625121 w 627156"/>
                <a:gd name="connsiteY1" fmla="*/ 315615 h 627156"/>
                <a:gd name="connsiteX2" fmla="*/ 315615 w 627156"/>
                <a:gd name="connsiteY2" fmla="*/ 6109 h 627156"/>
                <a:gd name="connsiteX3" fmla="*/ 6109 w 627156"/>
                <a:gd name="connsiteY3" fmla="*/ 315615 h 627156"/>
                <a:gd name="connsiteX4" fmla="*/ 315615 w 627156"/>
                <a:gd name="connsiteY4" fmla="*/ 625121 h 62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56" h="627156">
                  <a:moveTo>
                    <a:pt x="315615" y="625121"/>
                  </a:moveTo>
                  <a:cubicBezTo>
                    <a:pt x="486657" y="625121"/>
                    <a:pt x="625121" y="486657"/>
                    <a:pt x="625121" y="315615"/>
                  </a:cubicBezTo>
                  <a:cubicBezTo>
                    <a:pt x="625121" y="144572"/>
                    <a:pt x="486657" y="6109"/>
                    <a:pt x="315615" y="6109"/>
                  </a:cubicBezTo>
                  <a:cubicBezTo>
                    <a:pt x="144572" y="6109"/>
                    <a:pt x="6109" y="144572"/>
                    <a:pt x="6109" y="315615"/>
                  </a:cubicBezTo>
                  <a:cubicBezTo>
                    <a:pt x="6109" y="486657"/>
                    <a:pt x="144572" y="625121"/>
                    <a:pt x="315615" y="625121"/>
                  </a:cubicBezTo>
                </a:path>
              </a:pathLst>
            </a:custGeom>
            <a:solidFill>
              <a:schemeClr val="bg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ea typeface="+mn-ea"/>
                <a:cs typeface="+mn-cs"/>
              </a:endParaRPr>
            </a:p>
          </p:txBody>
        </p:sp>
        <p:sp>
          <p:nvSpPr>
            <p:cNvPr id="71" name="Freihandform: Form 49">
              <a:extLst>
                <a:ext uri="{FF2B5EF4-FFF2-40B4-BE49-F238E27FC236}">
                  <a16:creationId xmlns:a16="http://schemas.microsoft.com/office/drawing/2014/main" id="{02BC8735-A951-4C01-A793-240C66BDB113}"/>
                </a:ext>
              </a:extLst>
            </p:cNvPr>
            <p:cNvSpPr/>
            <p:nvPr/>
          </p:nvSpPr>
          <p:spPr>
            <a:xfrm>
              <a:off x="1403736" y="5625107"/>
              <a:ext cx="399877" cy="92399"/>
            </a:xfrm>
            <a:custGeom>
              <a:avLst/>
              <a:gdLst>
                <a:gd name="connsiteX0" fmla="*/ 420684 w 423534"/>
                <a:gd name="connsiteY0" fmla="*/ 49277 h 97738"/>
                <a:gd name="connsiteX1" fmla="*/ 386475 w 423534"/>
                <a:gd name="connsiteY1" fmla="*/ 86743 h 97738"/>
                <a:gd name="connsiteX2" fmla="*/ 372629 w 423534"/>
                <a:gd name="connsiteY2" fmla="*/ 92445 h 97738"/>
                <a:gd name="connsiteX3" fmla="*/ 6109 w 423534"/>
                <a:gd name="connsiteY3" fmla="*/ 92445 h 97738"/>
                <a:gd name="connsiteX4" fmla="*/ 40317 w 423534"/>
                <a:gd name="connsiteY4" fmla="*/ 49277 h 97738"/>
                <a:gd name="connsiteX5" fmla="*/ 6109 w 423534"/>
                <a:gd name="connsiteY5" fmla="*/ 6109 h 97738"/>
                <a:gd name="connsiteX6" fmla="*/ 372629 w 423534"/>
                <a:gd name="connsiteY6" fmla="*/ 6109 h 97738"/>
                <a:gd name="connsiteX7" fmla="*/ 386475 w 423534"/>
                <a:gd name="connsiteY7" fmla="*/ 11810 h 97738"/>
                <a:gd name="connsiteX8" fmla="*/ 420684 w 423534"/>
                <a:gd name="connsiteY8" fmla="*/ 49277 h 9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534" h="97738">
                  <a:moveTo>
                    <a:pt x="420684" y="49277"/>
                  </a:moveTo>
                  <a:cubicBezTo>
                    <a:pt x="420684" y="49277"/>
                    <a:pt x="387290" y="85929"/>
                    <a:pt x="386475" y="86743"/>
                  </a:cubicBezTo>
                  <a:cubicBezTo>
                    <a:pt x="383217" y="90816"/>
                    <a:pt x="379145" y="92445"/>
                    <a:pt x="372629" y="92445"/>
                  </a:cubicBezTo>
                  <a:lnTo>
                    <a:pt x="6109" y="92445"/>
                  </a:lnTo>
                  <a:lnTo>
                    <a:pt x="40317" y="49277"/>
                  </a:lnTo>
                  <a:lnTo>
                    <a:pt x="6109" y="6109"/>
                  </a:lnTo>
                  <a:lnTo>
                    <a:pt x="372629" y="6109"/>
                  </a:lnTo>
                  <a:cubicBezTo>
                    <a:pt x="379145" y="6109"/>
                    <a:pt x="383217" y="8552"/>
                    <a:pt x="386475" y="11810"/>
                  </a:cubicBezTo>
                  <a:cubicBezTo>
                    <a:pt x="387290" y="12625"/>
                    <a:pt x="420684" y="49277"/>
                    <a:pt x="420684" y="49277"/>
                  </a:cubicBezTo>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ea typeface="+mn-ea"/>
                <a:cs typeface="+mn-cs"/>
              </a:endParaRPr>
            </a:p>
          </p:txBody>
        </p:sp>
        <p:sp>
          <p:nvSpPr>
            <p:cNvPr id="72" name="Freihandform: Form 50">
              <a:extLst>
                <a:ext uri="{FF2B5EF4-FFF2-40B4-BE49-F238E27FC236}">
                  <a16:creationId xmlns:a16="http://schemas.microsoft.com/office/drawing/2014/main" id="{2A8F0B77-1603-428B-AD2E-BE19314A56E5}"/>
                </a:ext>
              </a:extLst>
            </p:cNvPr>
            <p:cNvSpPr/>
            <p:nvPr/>
          </p:nvSpPr>
          <p:spPr>
            <a:xfrm>
              <a:off x="1437574" y="5462638"/>
              <a:ext cx="330667" cy="369594"/>
            </a:xfrm>
            <a:custGeom>
              <a:avLst/>
              <a:gdLst>
                <a:gd name="connsiteX0" fmla="*/ 212989 w 350230"/>
                <a:gd name="connsiteY0" fmla="*/ 327832 h 390954"/>
                <a:gd name="connsiteX1" fmla="*/ 212989 w 350230"/>
                <a:gd name="connsiteY1" fmla="*/ 373443 h 390954"/>
                <a:gd name="connsiteX2" fmla="*/ 201586 w 350230"/>
                <a:gd name="connsiteY2" fmla="*/ 384846 h 390954"/>
                <a:gd name="connsiteX3" fmla="*/ 155975 w 350230"/>
                <a:gd name="connsiteY3" fmla="*/ 384846 h 390954"/>
                <a:gd name="connsiteX4" fmla="*/ 144572 w 350230"/>
                <a:gd name="connsiteY4" fmla="*/ 373443 h 390954"/>
                <a:gd name="connsiteX5" fmla="*/ 144572 w 350230"/>
                <a:gd name="connsiteY5" fmla="*/ 327832 h 390954"/>
                <a:gd name="connsiteX6" fmla="*/ 155975 w 350230"/>
                <a:gd name="connsiteY6" fmla="*/ 316429 h 390954"/>
                <a:gd name="connsiteX7" fmla="*/ 170635 w 350230"/>
                <a:gd name="connsiteY7" fmla="*/ 316429 h 390954"/>
                <a:gd name="connsiteX8" fmla="*/ 170635 w 350230"/>
                <a:gd name="connsiteY8" fmla="*/ 282221 h 390954"/>
                <a:gd name="connsiteX9" fmla="*/ 187740 w 350230"/>
                <a:gd name="connsiteY9" fmla="*/ 282221 h 390954"/>
                <a:gd name="connsiteX10" fmla="*/ 187740 w 350230"/>
                <a:gd name="connsiteY10" fmla="*/ 316429 h 390954"/>
                <a:gd name="connsiteX11" fmla="*/ 202401 w 350230"/>
                <a:gd name="connsiteY11" fmla="*/ 316429 h 390954"/>
                <a:gd name="connsiteX12" fmla="*/ 212989 w 350230"/>
                <a:gd name="connsiteY12" fmla="*/ 327832 h 390954"/>
                <a:gd name="connsiteX13" fmla="*/ 350638 w 350230"/>
                <a:gd name="connsiteY13" fmla="*/ 327832 h 390954"/>
                <a:gd name="connsiteX14" fmla="*/ 350638 w 350230"/>
                <a:gd name="connsiteY14" fmla="*/ 373443 h 390954"/>
                <a:gd name="connsiteX15" fmla="*/ 339235 w 350230"/>
                <a:gd name="connsiteY15" fmla="*/ 384846 h 390954"/>
                <a:gd name="connsiteX16" fmla="*/ 293623 w 350230"/>
                <a:gd name="connsiteY16" fmla="*/ 384846 h 390954"/>
                <a:gd name="connsiteX17" fmla="*/ 282220 w 350230"/>
                <a:gd name="connsiteY17" fmla="*/ 373443 h 390954"/>
                <a:gd name="connsiteX18" fmla="*/ 282220 w 350230"/>
                <a:gd name="connsiteY18" fmla="*/ 327832 h 390954"/>
                <a:gd name="connsiteX19" fmla="*/ 293623 w 350230"/>
                <a:gd name="connsiteY19" fmla="*/ 316429 h 390954"/>
                <a:gd name="connsiteX20" fmla="*/ 308284 w 350230"/>
                <a:gd name="connsiteY20" fmla="*/ 316429 h 390954"/>
                <a:gd name="connsiteX21" fmla="*/ 308284 w 350230"/>
                <a:gd name="connsiteY21" fmla="*/ 282221 h 390954"/>
                <a:gd name="connsiteX22" fmla="*/ 325388 w 350230"/>
                <a:gd name="connsiteY22" fmla="*/ 282221 h 390954"/>
                <a:gd name="connsiteX23" fmla="*/ 325388 w 350230"/>
                <a:gd name="connsiteY23" fmla="*/ 316429 h 390954"/>
                <a:gd name="connsiteX24" fmla="*/ 340049 w 350230"/>
                <a:gd name="connsiteY24" fmla="*/ 316429 h 390954"/>
                <a:gd name="connsiteX25" fmla="*/ 350638 w 350230"/>
                <a:gd name="connsiteY25" fmla="*/ 327832 h 390954"/>
                <a:gd name="connsiteX26" fmla="*/ 74526 w 350230"/>
                <a:gd name="connsiteY26" fmla="*/ 327832 h 390954"/>
                <a:gd name="connsiteX27" fmla="*/ 74526 w 350230"/>
                <a:gd name="connsiteY27" fmla="*/ 373443 h 390954"/>
                <a:gd name="connsiteX28" fmla="*/ 63123 w 350230"/>
                <a:gd name="connsiteY28" fmla="*/ 384846 h 390954"/>
                <a:gd name="connsiteX29" fmla="*/ 17511 w 350230"/>
                <a:gd name="connsiteY29" fmla="*/ 384846 h 390954"/>
                <a:gd name="connsiteX30" fmla="*/ 6109 w 350230"/>
                <a:gd name="connsiteY30" fmla="*/ 373443 h 390954"/>
                <a:gd name="connsiteX31" fmla="*/ 6109 w 350230"/>
                <a:gd name="connsiteY31" fmla="*/ 327832 h 390954"/>
                <a:gd name="connsiteX32" fmla="*/ 17511 w 350230"/>
                <a:gd name="connsiteY32" fmla="*/ 316429 h 390954"/>
                <a:gd name="connsiteX33" fmla="*/ 32172 w 350230"/>
                <a:gd name="connsiteY33" fmla="*/ 316429 h 390954"/>
                <a:gd name="connsiteX34" fmla="*/ 32172 w 350230"/>
                <a:gd name="connsiteY34" fmla="*/ 282221 h 390954"/>
                <a:gd name="connsiteX35" fmla="*/ 49277 w 350230"/>
                <a:gd name="connsiteY35" fmla="*/ 282221 h 390954"/>
                <a:gd name="connsiteX36" fmla="*/ 49277 w 350230"/>
                <a:gd name="connsiteY36" fmla="*/ 316429 h 390954"/>
                <a:gd name="connsiteX37" fmla="*/ 63937 w 350230"/>
                <a:gd name="connsiteY37" fmla="*/ 316429 h 390954"/>
                <a:gd name="connsiteX38" fmla="*/ 74526 w 350230"/>
                <a:gd name="connsiteY38" fmla="*/ 327832 h 390954"/>
                <a:gd name="connsiteX39" fmla="*/ 213803 w 350230"/>
                <a:gd name="connsiteY39" fmla="*/ 108734 h 390954"/>
                <a:gd name="connsiteX40" fmla="*/ 190998 w 350230"/>
                <a:gd name="connsiteY40" fmla="*/ 108734 h 390954"/>
                <a:gd name="connsiteX41" fmla="*/ 190998 w 350230"/>
                <a:gd name="connsiteY41" fmla="*/ 75340 h 390954"/>
                <a:gd name="connsiteX42" fmla="*/ 164120 w 350230"/>
                <a:gd name="connsiteY42" fmla="*/ 75340 h 390954"/>
                <a:gd name="connsiteX43" fmla="*/ 164120 w 350230"/>
                <a:gd name="connsiteY43" fmla="*/ 108734 h 390954"/>
                <a:gd name="connsiteX44" fmla="*/ 142128 w 350230"/>
                <a:gd name="connsiteY44" fmla="*/ 108734 h 390954"/>
                <a:gd name="connsiteX45" fmla="*/ 142128 w 350230"/>
                <a:gd name="connsiteY45" fmla="*/ 22398 h 390954"/>
                <a:gd name="connsiteX46" fmla="*/ 164120 w 350230"/>
                <a:gd name="connsiteY46" fmla="*/ 22398 h 390954"/>
                <a:gd name="connsiteX47" fmla="*/ 164120 w 350230"/>
                <a:gd name="connsiteY47" fmla="*/ 55793 h 390954"/>
                <a:gd name="connsiteX48" fmla="*/ 190998 w 350230"/>
                <a:gd name="connsiteY48" fmla="*/ 55793 h 390954"/>
                <a:gd name="connsiteX49" fmla="*/ 190998 w 350230"/>
                <a:gd name="connsiteY49" fmla="*/ 22398 h 390954"/>
                <a:gd name="connsiteX50" fmla="*/ 213803 w 350230"/>
                <a:gd name="connsiteY50" fmla="*/ 22398 h 390954"/>
                <a:gd name="connsiteX51" fmla="*/ 213803 w 350230"/>
                <a:gd name="connsiteY51" fmla="*/ 108734 h 390954"/>
                <a:gd name="connsiteX52" fmla="*/ 238238 w 350230"/>
                <a:gd name="connsiteY52" fmla="*/ 74526 h 390954"/>
                <a:gd name="connsiteX53" fmla="*/ 238238 w 350230"/>
                <a:gd name="connsiteY53" fmla="*/ 24027 h 390954"/>
                <a:gd name="connsiteX54" fmla="*/ 233351 w 350230"/>
                <a:gd name="connsiteY54" fmla="*/ 10996 h 390954"/>
                <a:gd name="connsiteX55" fmla="*/ 220319 w 350230"/>
                <a:gd name="connsiteY55" fmla="*/ 6109 h 390954"/>
                <a:gd name="connsiteX56" fmla="*/ 135612 w 350230"/>
                <a:gd name="connsiteY56" fmla="*/ 6109 h 390954"/>
                <a:gd name="connsiteX57" fmla="*/ 122581 w 350230"/>
                <a:gd name="connsiteY57" fmla="*/ 10996 h 390954"/>
                <a:gd name="connsiteX58" fmla="*/ 117694 w 350230"/>
                <a:gd name="connsiteY58" fmla="*/ 24027 h 390954"/>
                <a:gd name="connsiteX59" fmla="*/ 117694 w 350230"/>
                <a:gd name="connsiteY59" fmla="*/ 75340 h 390954"/>
                <a:gd name="connsiteX60" fmla="*/ 31358 w 350230"/>
                <a:gd name="connsiteY60" fmla="*/ 75340 h 390954"/>
                <a:gd name="connsiteX61" fmla="*/ 31358 w 350230"/>
                <a:gd name="connsiteY61" fmla="*/ 161676 h 390954"/>
                <a:gd name="connsiteX62" fmla="*/ 48462 w 350230"/>
                <a:gd name="connsiteY62" fmla="*/ 161676 h 390954"/>
                <a:gd name="connsiteX63" fmla="*/ 48462 w 350230"/>
                <a:gd name="connsiteY63" fmla="*/ 92445 h 390954"/>
                <a:gd name="connsiteX64" fmla="*/ 117694 w 350230"/>
                <a:gd name="connsiteY64" fmla="*/ 92445 h 390954"/>
                <a:gd name="connsiteX65" fmla="*/ 117694 w 350230"/>
                <a:gd name="connsiteY65" fmla="*/ 108734 h 390954"/>
                <a:gd name="connsiteX66" fmla="*/ 122581 w 350230"/>
                <a:gd name="connsiteY66" fmla="*/ 121766 h 390954"/>
                <a:gd name="connsiteX67" fmla="*/ 135612 w 350230"/>
                <a:gd name="connsiteY67" fmla="*/ 126653 h 390954"/>
                <a:gd name="connsiteX68" fmla="*/ 169007 w 350230"/>
                <a:gd name="connsiteY68" fmla="*/ 126653 h 390954"/>
                <a:gd name="connsiteX69" fmla="*/ 169007 w 350230"/>
                <a:gd name="connsiteY69" fmla="*/ 160862 h 390954"/>
                <a:gd name="connsiteX70" fmla="*/ 186111 w 350230"/>
                <a:gd name="connsiteY70" fmla="*/ 160862 h 390954"/>
                <a:gd name="connsiteX71" fmla="*/ 186111 w 350230"/>
                <a:gd name="connsiteY71" fmla="*/ 126653 h 390954"/>
                <a:gd name="connsiteX72" fmla="*/ 219505 w 350230"/>
                <a:gd name="connsiteY72" fmla="*/ 126653 h 390954"/>
                <a:gd name="connsiteX73" fmla="*/ 232537 w 350230"/>
                <a:gd name="connsiteY73" fmla="*/ 121766 h 390954"/>
                <a:gd name="connsiteX74" fmla="*/ 237424 w 350230"/>
                <a:gd name="connsiteY74" fmla="*/ 108734 h 390954"/>
                <a:gd name="connsiteX75" fmla="*/ 237424 w 350230"/>
                <a:gd name="connsiteY75" fmla="*/ 92445 h 390954"/>
                <a:gd name="connsiteX76" fmla="*/ 306655 w 350230"/>
                <a:gd name="connsiteY76" fmla="*/ 92445 h 390954"/>
                <a:gd name="connsiteX77" fmla="*/ 306655 w 350230"/>
                <a:gd name="connsiteY77" fmla="*/ 161676 h 390954"/>
                <a:gd name="connsiteX78" fmla="*/ 323759 w 350230"/>
                <a:gd name="connsiteY78" fmla="*/ 161676 h 390954"/>
                <a:gd name="connsiteX79" fmla="*/ 323759 w 350230"/>
                <a:gd name="connsiteY79" fmla="*/ 74526 h 390954"/>
                <a:gd name="connsiteX80" fmla="*/ 238238 w 350230"/>
                <a:gd name="connsiteY80" fmla="*/ 74526 h 39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50230" h="390954">
                  <a:moveTo>
                    <a:pt x="212989" y="327832"/>
                  </a:moveTo>
                  <a:lnTo>
                    <a:pt x="212989" y="373443"/>
                  </a:lnTo>
                  <a:cubicBezTo>
                    <a:pt x="212989" y="379959"/>
                    <a:pt x="208102" y="384846"/>
                    <a:pt x="201586" y="384846"/>
                  </a:cubicBezTo>
                  <a:lnTo>
                    <a:pt x="155975" y="384846"/>
                  </a:lnTo>
                  <a:cubicBezTo>
                    <a:pt x="149459" y="384846"/>
                    <a:pt x="144572" y="379959"/>
                    <a:pt x="144572" y="373443"/>
                  </a:cubicBezTo>
                  <a:lnTo>
                    <a:pt x="144572" y="327832"/>
                  </a:lnTo>
                  <a:cubicBezTo>
                    <a:pt x="144572" y="321316"/>
                    <a:pt x="149459" y="316429"/>
                    <a:pt x="155975" y="316429"/>
                  </a:cubicBezTo>
                  <a:lnTo>
                    <a:pt x="170635" y="316429"/>
                  </a:lnTo>
                  <a:lnTo>
                    <a:pt x="170635" y="282221"/>
                  </a:lnTo>
                  <a:lnTo>
                    <a:pt x="187740" y="282221"/>
                  </a:lnTo>
                  <a:lnTo>
                    <a:pt x="187740" y="316429"/>
                  </a:lnTo>
                  <a:lnTo>
                    <a:pt x="202401" y="316429"/>
                  </a:lnTo>
                  <a:cubicBezTo>
                    <a:pt x="207287" y="315615"/>
                    <a:pt x="212989" y="321316"/>
                    <a:pt x="212989" y="327832"/>
                  </a:cubicBezTo>
                  <a:moveTo>
                    <a:pt x="350638" y="327832"/>
                  </a:moveTo>
                  <a:lnTo>
                    <a:pt x="350638" y="373443"/>
                  </a:lnTo>
                  <a:cubicBezTo>
                    <a:pt x="350638" y="379959"/>
                    <a:pt x="345751" y="384846"/>
                    <a:pt x="339235" y="384846"/>
                  </a:cubicBezTo>
                  <a:lnTo>
                    <a:pt x="293623" y="384846"/>
                  </a:lnTo>
                  <a:cubicBezTo>
                    <a:pt x="287107" y="384846"/>
                    <a:pt x="282220" y="379959"/>
                    <a:pt x="282220" y="373443"/>
                  </a:cubicBezTo>
                  <a:lnTo>
                    <a:pt x="282220" y="327832"/>
                  </a:lnTo>
                  <a:cubicBezTo>
                    <a:pt x="282220" y="321316"/>
                    <a:pt x="287107" y="316429"/>
                    <a:pt x="293623" y="316429"/>
                  </a:cubicBezTo>
                  <a:lnTo>
                    <a:pt x="308284" y="316429"/>
                  </a:lnTo>
                  <a:lnTo>
                    <a:pt x="308284" y="282221"/>
                  </a:lnTo>
                  <a:lnTo>
                    <a:pt x="325388" y="282221"/>
                  </a:lnTo>
                  <a:lnTo>
                    <a:pt x="325388" y="316429"/>
                  </a:lnTo>
                  <a:lnTo>
                    <a:pt x="340049" y="316429"/>
                  </a:lnTo>
                  <a:cubicBezTo>
                    <a:pt x="345751" y="315615"/>
                    <a:pt x="350638" y="321316"/>
                    <a:pt x="350638" y="327832"/>
                  </a:cubicBezTo>
                  <a:moveTo>
                    <a:pt x="74526" y="327832"/>
                  </a:moveTo>
                  <a:lnTo>
                    <a:pt x="74526" y="373443"/>
                  </a:lnTo>
                  <a:cubicBezTo>
                    <a:pt x="74526" y="379959"/>
                    <a:pt x="69639" y="384846"/>
                    <a:pt x="63123" y="384846"/>
                  </a:cubicBezTo>
                  <a:lnTo>
                    <a:pt x="17511" y="384846"/>
                  </a:lnTo>
                  <a:cubicBezTo>
                    <a:pt x="10996" y="384846"/>
                    <a:pt x="6109" y="379959"/>
                    <a:pt x="6109" y="373443"/>
                  </a:cubicBezTo>
                  <a:lnTo>
                    <a:pt x="6109" y="327832"/>
                  </a:lnTo>
                  <a:cubicBezTo>
                    <a:pt x="6109" y="321316"/>
                    <a:pt x="10996" y="316429"/>
                    <a:pt x="17511" y="316429"/>
                  </a:cubicBezTo>
                  <a:lnTo>
                    <a:pt x="32172" y="316429"/>
                  </a:lnTo>
                  <a:lnTo>
                    <a:pt x="32172" y="282221"/>
                  </a:lnTo>
                  <a:lnTo>
                    <a:pt x="49277" y="282221"/>
                  </a:lnTo>
                  <a:lnTo>
                    <a:pt x="49277" y="316429"/>
                  </a:lnTo>
                  <a:lnTo>
                    <a:pt x="63937" y="316429"/>
                  </a:lnTo>
                  <a:cubicBezTo>
                    <a:pt x="69639" y="315615"/>
                    <a:pt x="74526" y="321316"/>
                    <a:pt x="74526" y="327832"/>
                  </a:cubicBezTo>
                  <a:moveTo>
                    <a:pt x="213803" y="108734"/>
                  </a:moveTo>
                  <a:lnTo>
                    <a:pt x="190998" y="108734"/>
                  </a:lnTo>
                  <a:lnTo>
                    <a:pt x="190998" y="75340"/>
                  </a:lnTo>
                  <a:lnTo>
                    <a:pt x="164120" y="75340"/>
                  </a:lnTo>
                  <a:lnTo>
                    <a:pt x="164120" y="108734"/>
                  </a:lnTo>
                  <a:lnTo>
                    <a:pt x="142128" y="108734"/>
                  </a:lnTo>
                  <a:lnTo>
                    <a:pt x="142128" y="22398"/>
                  </a:lnTo>
                  <a:lnTo>
                    <a:pt x="164120" y="22398"/>
                  </a:lnTo>
                  <a:lnTo>
                    <a:pt x="164120" y="55793"/>
                  </a:lnTo>
                  <a:lnTo>
                    <a:pt x="190998" y="55793"/>
                  </a:lnTo>
                  <a:lnTo>
                    <a:pt x="190998" y="22398"/>
                  </a:lnTo>
                  <a:lnTo>
                    <a:pt x="213803" y="22398"/>
                  </a:lnTo>
                  <a:lnTo>
                    <a:pt x="213803" y="108734"/>
                  </a:lnTo>
                  <a:close/>
                  <a:moveTo>
                    <a:pt x="238238" y="74526"/>
                  </a:moveTo>
                  <a:lnTo>
                    <a:pt x="238238" y="24027"/>
                  </a:lnTo>
                  <a:cubicBezTo>
                    <a:pt x="238238" y="19140"/>
                    <a:pt x="236609" y="15068"/>
                    <a:pt x="233351" y="10996"/>
                  </a:cubicBezTo>
                  <a:cubicBezTo>
                    <a:pt x="230093" y="7738"/>
                    <a:pt x="225206" y="6109"/>
                    <a:pt x="220319" y="6109"/>
                  </a:cubicBezTo>
                  <a:lnTo>
                    <a:pt x="135612" y="6109"/>
                  </a:lnTo>
                  <a:cubicBezTo>
                    <a:pt x="130726" y="6109"/>
                    <a:pt x="126653" y="7738"/>
                    <a:pt x="122581" y="10996"/>
                  </a:cubicBezTo>
                  <a:cubicBezTo>
                    <a:pt x="119323" y="14254"/>
                    <a:pt x="117694" y="19140"/>
                    <a:pt x="117694" y="24027"/>
                  </a:cubicBezTo>
                  <a:lnTo>
                    <a:pt x="117694" y="75340"/>
                  </a:lnTo>
                  <a:lnTo>
                    <a:pt x="31358" y="75340"/>
                  </a:lnTo>
                  <a:lnTo>
                    <a:pt x="31358" y="161676"/>
                  </a:lnTo>
                  <a:lnTo>
                    <a:pt x="48462" y="161676"/>
                  </a:lnTo>
                  <a:lnTo>
                    <a:pt x="48462" y="92445"/>
                  </a:lnTo>
                  <a:lnTo>
                    <a:pt x="117694" y="92445"/>
                  </a:lnTo>
                  <a:lnTo>
                    <a:pt x="117694" y="108734"/>
                  </a:lnTo>
                  <a:cubicBezTo>
                    <a:pt x="117694" y="113621"/>
                    <a:pt x="119323" y="117694"/>
                    <a:pt x="122581" y="121766"/>
                  </a:cubicBezTo>
                  <a:cubicBezTo>
                    <a:pt x="125839" y="125024"/>
                    <a:pt x="130726" y="126653"/>
                    <a:pt x="135612" y="126653"/>
                  </a:cubicBezTo>
                  <a:lnTo>
                    <a:pt x="169007" y="126653"/>
                  </a:lnTo>
                  <a:lnTo>
                    <a:pt x="169007" y="160862"/>
                  </a:lnTo>
                  <a:lnTo>
                    <a:pt x="186111" y="160862"/>
                  </a:lnTo>
                  <a:lnTo>
                    <a:pt x="186111" y="126653"/>
                  </a:lnTo>
                  <a:lnTo>
                    <a:pt x="219505" y="126653"/>
                  </a:lnTo>
                  <a:cubicBezTo>
                    <a:pt x="224392" y="126653"/>
                    <a:pt x="228464" y="125024"/>
                    <a:pt x="232537" y="121766"/>
                  </a:cubicBezTo>
                  <a:cubicBezTo>
                    <a:pt x="235795" y="118508"/>
                    <a:pt x="237424" y="113621"/>
                    <a:pt x="237424" y="108734"/>
                  </a:cubicBezTo>
                  <a:lnTo>
                    <a:pt x="237424" y="92445"/>
                  </a:lnTo>
                  <a:lnTo>
                    <a:pt x="306655" y="92445"/>
                  </a:lnTo>
                  <a:lnTo>
                    <a:pt x="306655" y="161676"/>
                  </a:lnTo>
                  <a:lnTo>
                    <a:pt x="323759" y="161676"/>
                  </a:lnTo>
                  <a:lnTo>
                    <a:pt x="323759" y="74526"/>
                  </a:lnTo>
                  <a:lnTo>
                    <a:pt x="238238" y="74526"/>
                  </a:lnTo>
                  <a:close/>
                </a:path>
              </a:pathLst>
            </a:custGeom>
            <a:solidFill>
              <a:srgbClr val="F9B59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ea typeface="+mn-ea"/>
                <a:cs typeface="+mn-cs"/>
              </a:endParaRPr>
            </a:p>
          </p:txBody>
        </p:sp>
      </p:grpSp>
      <p:pic>
        <p:nvPicPr>
          <p:cNvPr id="2" name="Grafik 1">
            <a:extLst>
              <a:ext uri="{FF2B5EF4-FFF2-40B4-BE49-F238E27FC236}">
                <a16:creationId xmlns:a16="http://schemas.microsoft.com/office/drawing/2014/main" id="{307425D2-EEBD-4304-BD92-FA63A0A1E982}"/>
              </a:ext>
            </a:extLst>
          </p:cNvPr>
          <p:cNvPicPr>
            <a:picLocks noChangeAspect="1"/>
          </p:cNvPicPr>
          <p:nvPr/>
        </p:nvPicPr>
        <p:blipFill>
          <a:blip r:embed="rId3"/>
          <a:stretch>
            <a:fillRect/>
          </a:stretch>
        </p:blipFill>
        <p:spPr>
          <a:xfrm>
            <a:off x="539997" y="2551987"/>
            <a:ext cx="2759208" cy="607532"/>
          </a:xfrm>
          <a:prstGeom prst="rect">
            <a:avLst/>
          </a:prstGeom>
        </p:spPr>
      </p:pic>
    </p:spTree>
    <p:extLst>
      <p:ext uri="{BB962C8B-B14F-4D97-AF65-F5344CB8AC3E}">
        <p14:creationId xmlns:p14="http://schemas.microsoft.com/office/powerpoint/2010/main" val="211192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platzhalter 3">
            <a:extLst>
              <a:ext uri="{FF2B5EF4-FFF2-40B4-BE49-F238E27FC236}">
                <a16:creationId xmlns:a16="http://schemas.microsoft.com/office/drawing/2014/main" id="{88B1EB9D-74E8-41BB-8F85-747210E4FE1D}"/>
              </a:ext>
            </a:extLst>
          </p:cNvPr>
          <p:cNvSpPr txBox="1">
            <a:spLocks/>
          </p:cNvSpPr>
          <p:nvPr/>
        </p:nvSpPr>
        <p:spPr bwMode="gray">
          <a:xfrm>
            <a:off x="539999" y="3996000"/>
            <a:ext cx="3240000" cy="1612749"/>
          </a:xfrm>
          <a:prstGeom prst="rect">
            <a:avLst/>
          </a:prstGeom>
        </p:spPr>
        <p:txBody>
          <a:bodyPr wrap="square" lIns="0" tIns="0" rIns="0" bIns="0">
            <a:spAutoFit/>
          </a:bodyPr>
          <a:lstStyle>
            <a:defPPr>
              <a:defRPr lang="de-DE"/>
            </a:defPPr>
            <a:lvl1pPr>
              <a:defRPr sz="15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90000"/>
              </a:lnSpc>
              <a:spcBef>
                <a:spcPts val="1200"/>
              </a:spcBef>
              <a:spcAft>
                <a:spcPts val="600"/>
              </a:spcAft>
            </a:pPr>
            <a:r>
              <a:rPr lang="en-US" sz="1400"/>
              <a:t>Institute of Diagnostic and Interventional Radiology and Neuroradiology, </a:t>
            </a:r>
            <a:br>
              <a:rPr lang="en-US" sz="1400"/>
            </a:br>
            <a:r>
              <a:rPr lang="en-US" sz="1400"/>
              <a:t>University Hospital Essen, Essen, Germany</a:t>
            </a:r>
            <a:r>
              <a:rPr lang="nl-NL" sz="1400"/>
              <a:t> </a:t>
            </a:r>
          </a:p>
          <a:p>
            <a:r>
              <a:rPr lang="en-US" sz="1400" b="0" i="1"/>
              <a:t>„One major advantage of syngo Virtual Cockpit is the chance as a technologist to work from home.“</a:t>
            </a:r>
          </a:p>
          <a:p>
            <a:endParaRPr lang="pt-BR" sz="1000" b="0"/>
          </a:p>
          <a:p>
            <a:r>
              <a:rPr lang="en-US" sz="1000" b="0"/>
              <a:t>Anton S. </a:t>
            </a:r>
            <a:r>
              <a:rPr lang="en-US" sz="1000" b="0" err="1"/>
              <a:t>Quinsten</a:t>
            </a:r>
            <a:r>
              <a:rPr lang="en-US" sz="1000" b="0"/>
              <a:t>, Chief Radiographer</a:t>
            </a:r>
            <a:endParaRPr lang="pt-BR" sz="1000" b="0"/>
          </a:p>
        </p:txBody>
      </p:sp>
      <p:sp>
        <p:nvSpPr>
          <p:cNvPr id="114" name="Rechteck 113">
            <a:extLst>
              <a:ext uri="{FF2B5EF4-FFF2-40B4-BE49-F238E27FC236}">
                <a16:creationId xmlns:a16="http://schemas.microsoft.com/office/drawing/2014/main" id="{6B65D695-7122-4BA5-9016-7AB99D26165E}"/>
              </a:ext>
            </a:extLst>
          </p:cNvPr>
          <p:cNvSpPr/>
          <p:nvPr/>
        </p:nvSpPr>
        <p:spPr bwMode="gray">
          <a:xfrm>
            <a:off x="4284000" y="1618984"/>
            <a:ext cx="756000" cy="215444"/>
          </a:xfrm>
          <a:prstGeom prst="rect">
            <a:avLst/>
          </a:prstGeom>
        </p:spPr>
        <p:txBody>
          <a:bodyPr wrap="square" lIns="0" tIns="0" rIns="0" bIns="0">
            <a:spAutoFit/>
          </a:bodyPr>
          <a:lstStyle/>
          <a:p>
            <a:pPr algn="r"/>
            <a:r>
              <a:rPr lang="en-US" sz="1400" b="1"/>
              <a:t>Challenge</a:t>
            </a:r>
          </a:p>
        </p:txBody>
      </p:sp>
      <p:sp>
        <p:nvSpPr>
          <p:cNvPr id="115" name="Textplatzhalter 134">
            <a:extLst>
              <a:ext uri="{FF2B5EF4-FFF2-40B4-BE49-F238E27FC236}">
                <a16:creationId xmlns:a16="http://schemas.microsoft.com/office/drawing/2014/main" id="{AC99412F-D661-45A6-A692-697888D29274}"/>
              </a:ext>
            </a:extLst>
          </p:cNvPr>
          <p:cNvSpPr txBox="1">
            <a:spLocks/>
          </p:cNvSpPr>
          <p:nvPr/>
        </p:nvSpPr>
        <p:spPr bwMode="gray">
          <a:xfrm>
            <a:off x="9540438" y="1620000"/>
            <a:ext cx="1800000" cy="553998"/>
          </a:xfrm>
          <a:prstGeom prst="rect">
            <a:avLst/>
          </a:prstGeom>
        </p:spPr>
        <p:txBody>
          <a:bodyPr wrap="square" lIns="0" tIns="0" rIns="0" bIns="0">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spcBef>
                <a:spcPts val="0"/>
              </a:spcBef>
              <a:buClr>
                <a:srgbClr val="D5D2D0"/>
              </a:buClr>
            </a:pPr>
            <a:r>
              <a:rPr lang="en-US" sz="1200" b="1">
                <a:solidFill>
                  <a:srgbClr val="EC6602"/>
                </a:solidFill>
              </a:rPr>
              <a:t>Standardize care</a:t>
            </a:r>
            <a:br>
              <a:rPr lang="en-US" sz="1200" b="1">
                <a:solidFill>
                  <a:srgbClr val="EC6602"/>
                </a:solidFill>
              </a:rPr>
            </a:br>
            <a:endParaRPr lang="en-US" sz="1200" b="1">
              <a:solidFill>
                <a:srgbClr val="EC6602"/>
              </a:solidFill>
            </a:endParaRPr>
          </a:p>
          <a:p>
            <a:pPr>
              <a:spcBef>
                <a:spcPts val="0"/>
              </a:spcBef>
              <a:buClr>
                <a:srgbClr val="D5D2D0"/>
              </a:buClr>
            </a:pPr>
            <a:r>
              <a:rPr lang="en-US" sz="1200">
                <a:solidFill>
                  <a:srgbClr val="000000"/>
                </a:solidFill>
              </a:rPr>
              <a:t>Variations in exam quality</a:t>
            </a:r>
          </a:p>
        </p:txBody>
      </p:sp>
      <p:sp>
        <p:nvSpPr>
          <p:cNvPr id="116" name="Textplatzhalter 132">
            <a:extLst>
              <a:ext uri="{FF2B5EF4-FFF2-40B4-BE49-F238E27FC236}">
                <a16:creationId xmlns:a16="http://schemas.microsoft.com/office/drawing/2014/main" id="{6AFB8109-B056-4536-975A-BF893FDE8B17}"/>
              </a:ext>
            </a:extLst>
          </p:cNvPr>
          <p:cNvSpPr txBox="1">
            <a:spLocks/>
          </p:cNvSpPr>
          <p:nvPr/>
        </p:nvSpPr>
        <p:spPr bwMode="gray">
          <a:xfrm>
            <a:off x="5233987" y="1620000"/>
            <a:ext cx="1800000" cy="1477328"/>
          </a:xfrm>
          <a:prstGeom prst="rect">
            <a:avLst/>
          </a:prstGeom>
        </p:spPr>
        <p:txBody>
          <a:bodyPr wrap="square" lIns="0" tIns="0" rIns="0" bIns="0">
            <a:spAutoFit/>
          </a:bodyPr>
          <a:lstStyle>
            <a:defPPr>
              <a:defRPr lang="de-DE"/>
            </a:defPPr>
            <a:lvl1pPr indent="0" defTabSz="1088959">
              <a:spcBef>
                <a:spcPct val="20000"/>
              </a:spcBef>
              <a:buClr>
                <a:srgbClr val="D5D2D0"/>
              </a:buClr>
              <a:buFont typeface="Arial" panose="020B0604020202020204" pitchFamily="34" charset="0"/>
              <a:buNone/>
              <a:defRPr sz="1000" b="1">
                <a:solidFill>
                  <a:srgbClr val="EC6602"/>
                </a:solidFill>
              </a:defRPr>
            </a:lvl1pPr>
            <a:lvl2pPr marL="266700" indent="-266700" defTabSz="1088959">
              <a:spcBef>
                <a:spcPts val="1200"/>
              </a:spcBef>
              <a:buClr>
                <a:schemeClr val="tx2"/>
              </a:buClr>
              <a:buFont typeface="Arial" panose="020B0604020202020204" pitchFamily="34" charset="0"/>
              <a:buChar char="•"/>
              <a:defRPr sz="2600" baseline="0"/>
            </a:lvl2pPr>
            <a:lvl3pPr marL="542925" indent="-276225" defTabSz="1088959">
              <a:spcBef>
                <a:spcPts val="400"/>
              </a:spcBef>
              <a:buClr>
                <a:schemeClr val="tx2"/>
              </a:buClr>
              <a:buFont typeface="Arial" panose="020B0604020202020204" pitchFamily="34" charset="0"/>
              <a:buChar char="•"/>
              <a:defRPr sz="2600"/>
            </a:lvl3pPr>
            <a:lvl4pPr marL="809625" indent="-266700" defTabSz="1088959">
              <a:spcBef>
                <a:spcPts val="400"/>
              </a:spcBef>
              <a:buClr>
                <a:schemeClr val="tx2"/>
              </a:buClr>
              <a:buFont typeface="Arial" panose="020B0604020202020204" pitchFamily="34" charset="0"/>
              <a:buChar char="•"/>
              <a:defRPr sz="2600"/>
            </a:lvl4pPr>
            <a:lvl5pPr marL="1076325" indent="-266700" defTabSz="1088959">
              <a:spcBef>
                <a:spcPts val="400"/>
              </a:spcBef>
              <a:buClr>
                <a:schemeClr val="tx2"/>
              </a:buClr>
              <a:buFont typeface="Arial" panose="020B0604020202020204" pitchFamily="34" charset="0"/>
              <a:buChar char="•"/>
              <a:defRPr sz="2600"/>
            </a:lvl5pPr>
            <a:lvl6pPr marL="2994637" indent="-272240" defTabSz="1088959">
              <a:spcBef>
                <a:spcPct val="20000"/>
              </a:spcBef>
              <a:buFont typeface="Arial" panose="020B0604020202020204" pitchFamily="34" charset="0"/>
              <a:buChar char="•"/>
              <a:defRPr sz="2400"/>
            </a:lvl6pPr>
            <a:lvl7pPr marL="3539117" indent="-272240" defTabSz="1088959">
              <a:spcBef>
                <a:spcPct val="20000"/>
              </a:spcBef>
              <a:buFont typeface="Arial" panose="020B0604020202020204" pitchFamily="34" charset="0"/>
              <a:buChar char="•"/>
              <a:defRPr sz="2400"/>
            </a:lvl7pPr>
            <a:lvl8pPr marL="4083596" indent="-272240" defTabSz="1088959">
              <a:spcBef>
                <a:spcPct val="20000"/>
              </a:spcBef>
              <a:buFont typeface="Arial" panose="020B0604020202020204" pitchFamily="34" charset="0"/>
              <a:buChar char="•"/>
              <a:defRPr sz="2400"/>
            </a:lvl8pPr>
            <a:lvl9pPr marL="4628076" indent="-272240" defTabSz="1088959">
              <a:spcBef>
                <a:spcPct val="20000"/>
              </a:spcBef>
              <a:buFont typeface="Arial" panose="020B0604020202020204" pitchFamily="34" charset="0"/>
              <a:buChar char="•"/>
              <a:defRPr sz="2400"/>
            </a:lvl9pPr>
          </a:lstStyle>
          <a:p>
            <a:pPr>
              <a:spcBef>
                <a:spcPts val="0"/>
              </a:spcBef>
            </a:pPr>
            <a:r>
              <a:rPr lang="en-US" sz="1200" dirty="0"/>
              <a:t>Increase process efficiency</a:t>
            </a:r>
            <a:br>
              <a:rPr lang="en-US" sz="1200" dirty="0"/>
            </a:br>
            <a:endParaRPr lang="en-US" sz="1200" b="0" dirty="0"/>
          </a:p>
          <a:p>
            <a:pPr marL="171450" indent="-171450">
              <a:spcBef>
                <a:spcPts val="0"/>
              </a:spcBef>
              <a:buClrTx/>
              <a:buFont typeface="Arial" panose="020B0604020202020204" pitchFamily="34" charset="0"/>
              <a:buChar char="•"/>
            </a:pPr>
            <a:r>
              <a:rPr lang="en-US" sz="1200" b="0" dirty="0">
                <a:solidFill>
                  <a:schemeClr val="tx1"/>
                </a:solidFill>
              </a:rPr>
              <a:t>Support challenging and time critical cases during night shifts without wasted time</a:t>
            </a:r>
          </a:p>
          <a:p>
            <a:pPr marL="171450" indent="-171450">
              <a:spcBef>
                <a:spcPts val="0"/>
              </a:spcBef>
              <a:buClrTx/>
              <a:buFont typeface="Arial" panose="020B0604020202020204" pitchFamily="34" charset="0"/>
              <a:buChar char="•"/>
            </a:pPr>
            <a:r>
              <a:rPr lang="en-US" sz="1200" b="0" dirty="0">
                <a:solidFill>
                  <a:schemeClr val="tx1"/>
                </a:solidFill>
              </a:rPr>
              <a:t>Protect radiology staff from infection</a:t>
            </a:r>
          </a:p>
        </p:txBody>
      </p:sp>
      <p:sp>
        <p:nvSpPr>
          <p:cNvPr id="117" name="Textplatzhalter 134">
            <a:extLst>
              <a:ext uri="{FF2B5EF4-FFF2-40B4-BE49-F238E27FC236}">
                <a16:creationId xmlns:a16="http://schemas.microsoft.com/office/drawing/2014/main" id="{9469C88E-F85B-4C92-A9FF-9BDC567983F4}"/>
              </a:ext>
            </a:extLst>
          </p:cNvPr>
          <p:cNvSpPr txBox="1">
            <a:spLocks/>
          </p:cNvSpPr>
          <p:nvPr/>
        </p:nvSpPr>
        <p:spPr bwMode="gray">
          <a:xfrm>
            <a:off x="7387213" y="1620000"/>
            <a:ext cx="1800000" cy="923330"/>
          </a:xfrm>
          <a:prstGeom prst="rect">
            <a:avLst/>
          </a:prstGeom>
        </p:spPr>
        <p:txBody>
          <a:bodyPr wrap="square" lIns="0" tIns="0" rIns="0" bIns="0">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spcBef>
                <a:spcPts val="0"/>
              </a:spcBef>
              <a:buClr>
                <a:srgbClr val="D5D2D0"/>
              </a:buClr>
            </a:pPr>
            <a:r>
              <a:rPr lang="en-US" sz="1200" b="1" dirty="0">
                <a:solidFill>
                  <a:srgbClr val="EC6602"/>
                </a:solidFill>
              </a:rPr>
              <a:t>Drive workforce excellence</a:t>
            </a:r>
            <a:br>
              <a:rPr lang="en-US" sz="1200" b="1" dirty="0">
                <a:solidFill>
                  <a:srgbClr val="EC6602"/>
                </a:solidFill>
              </a:rPr>
            </a:br>
            <a:endParaRPr lang="en-US" sz="1200" dirty="0">
              <a:solidFill>
                <a:srgbClr val="EC6602"/>
              </a:solidFill>
            </a:endParaRPr>
          </a:p>
          <a:p>
            <a:pPr marL="171450" indent="-171450">
              <a:spcBef>
                <a:spcPts val="0"/>
              </a:spcBef>
              <a:buClrTx/>
              <a:buFont typeface="Arial" panose="020B0604020202020204" pitchFamily="34" charset="0"/>
              <a:buChar char="•"/>
            </a:pPr>
            <a:r>
              <a:rPr lang="en-US" sz="1200" dirty="0"/>
              <a:t>Lack of experienced technologists</a:t>
            </a:r>
          </a:p>
          <a:p>
            <a:pPr marL="171450" indent="-171450">
              <a:spcBef>
                <a:spcPts val="0"/>
              </a:spcBef>
              <a:buClrTx/>
              <a:buFont typeface="Arial" panose="020B0604020202020204" pitchFamily="34" charset="0"/>
              <a:buChar char="•"/>
            </a:pPr>
            <a:r>
              <a:rPr lang="en-US" sz="1200" dirty="0"/>
              <a:t>Long onboarding times</a:t>
            </a:r>
          </a:p>
        </p:txBody>
      </p:sp>
      <p:sp>
        <p:nvSpPr>
          <p:cNvPr id="120" name="Rechteck 119">
            <a:extLst>
              <a:ext uri="{FF2B5EF4-FFF2-40B4-BE49-F238E27FC236}">
                <a16:creationId xmlns:a16="http://schemas.microsoft.com/office/drawing/2014/main" id="{4319E665-5202-4CAF-80A9-05FFFA54F181}"/>
              </a:ext>
            </a:extLst>
          </p:cNvPr>
          <p:cNvSpPr/>
          <p:nvPr/>
        </p:nvSpPr>
        <p:spPr bwMode="gray">
          <a:xfrm>
            <a:off x="540000" y="1619999"/>
            <a:ext cx="3744000" cy="215444"/>
          </a:xfrm>
          <a:prstGeom prst="rect">
            <a:avLst/>
          </a:prstGeom>
        </p:spPr>
        <p:txBody>
          <a:bodyPr wrap="square" lIns="0" tIns="0" rIns="0" bIns="0">
            <a:spAutoFit/>
          </a:bodyPr>
          <a:lstStyle/>
          <a:p>
            <a:r>
              <a:rPr lang="en-US" sz="1400" b="1"/>
              <a:t>University Hospital Radiology</a:t>
            </a:r>
          </a:p>
        </p:txBody>
      </p:sp>
      <p:grpSp>
        <p:nvGrpSpPr>
          <p:cNvPr id="121" name="Gruppieren 120">
            <a:extLst>
              <a:ext uri="{FF2B5EF4-FFF2-40B4-BE49-F238E27FC236}">
                <a16:creationId xmlns:a16="http://schemas.microsoft.com/office/drawing/2014/main" id="{9F3B9074-5491-49E1-BED8-529703C42594}"/>
              </a:ext>
            </a:extLst>
          </p:cNvPr>
          <p:cNvGrpSpPr/>
          <p:nvPr/>
        </p:nvGrpSpPr>
        <p:grpSpPr>
          <a:xfrm>
            <a:off x="4104000" y="4572000"/>
            <a:ext cx="7566391" cy="1296000"/>
            <a:chOff x="4104000" y="4932000"/>
            <a:chExt cx="7566391" cy="1296000"/>
          </a:xfrm>
        </p:grpSpPr>
        <p:sp>
          <p:nvSpPr>
            <p:cNvPr id="122" name="Textplatzhalter 127">
              <a:extLst>
                <a:ext uri="{FF2B5EF4-FFF2-40B4-BE49-F238E27FC236}">
                  <a16:creationId xmlns:a16="http://schemas.microsoft.com/office/drawing/2014/main" id="{3B257E15-0127-4155-AEC8-2900F4E05437}"/>
                </a:ext>
              </a:extLst>
            </p:cNvPr>
            <p:cNvSpPr txBox="1">
              <a:spLocks/>
            </p:cNvSpPr>
            <p:nvPr/>
          </p:nvSpPr>
          <p:spPr bwMode="gray">
            <a:xfrm>
              <a:off x="7387200" y="4992802"/>
              <a:ext cx="934551" cy="443198"/>
            </a:xfrm>
            <a:prstGeom prst="rect">
              <a:avLst/>
            </a:prstGeom>
            <a:noFill/>
            <a:ln w="9525">
              <a:noFill/>
              <a:miter lim="800000"/>
              <a:headEnd/>
              <a:tailEnd/>
            </a:ln>
          </p:spPr>
          <p:txBody>
            <a:bodyPr vert="horz" wrap="none" lIns="0" tIns="0" rIns="0" bIns="0" numCol="1" anchor="b" anchorCtr="0" compatLnSpc="1">
              <a:prstTxWarp prst="textNoShape">
                <a:avLst/>
              </a:prstTxWarp>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lnSpc>
                  <a:spcPct val="90000"/>
                </a:lnSpc>
                <a:spcBef>
                  <a:spcPts val="0"/>
                </a:spcBef>
                <a:spcAft>
                  <a:spcPts val="599"/>
                </a:spcAft>
                <a:buClr>
                  <a:srgbClr val="D5D2D0"/>
                </a:buClr>
              </a:pPr>
              <a:r>
                <a:rPr lang="en-US" sz="3200" b="1" dirty="0">
                  <a:ea typeface="ＭＳ Ｐゴシック" charset="-128"/>
                </a:rPr>
                <a:t>- 25%</a:t>
              </a:r>
            </a:p>
          </p:txBody>
        </p:sp>
        <p:sp>
          <p:nvSpPr>
            <p:cNvPr id="123" name="Textplatzhalter 128">
              <a:extLst>
                <a:ext uri="{FF2B5EF4-FFF2-40B4-BE49-F238E27FC236}">
                  <a16:creationId xmlns:a16="http://schemas.microsoft.com/office/drawing/2014/main" id="{2F69A71D-21DC-4333-87F0-62FECAD3B1D8}"/>
                </a:ext>
              </a:extLst>
            </p:cNvPr>
            <p:cNvSpPr txBox="1">
              <a:spLocks/>
            </p:cNvSpPr>
            <p:nvPr/>
          </p:nvSpPr>
          <p:spPr bwMode="gray">
            <a:xfrm>
              <a:off x="9540000" y="4992802"/>
              <a:ext cx="2130391" cy="443198"/>
            </a:xfrm>
            <a:prstGeom prst="rect">
              <a:avLst/>
            </a:prstGeom>
            <a:noFill/>
            <a:ln w="9525">
              <a:noFill/>
              <a:miter lim="800000"/>
              <a:headEnd/>
              <a:tailEnd/>
            </a:ln>
          </p:spPr>
          <p:txBody>
            <a:bodyPr vert="horz" wrap="none" lIns="0" tIns="0" rIns="0" bIns="0" numCol="1" anchor="b" anchorCtr="0" compatLnSpc="1">
              <a:prstTxWarp prst="textNoShape">
                <a:avLst/>
              </a:prstTxWarp>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lnSpc>
                  <a:spcPct val="90000"/>
                </a:lnSpc>
                <a:spcBef>
                  <a:spcPts val="0"/>
                </a:spcBef>
                <a:spcAft>
                  <a:spcPts val="599"/>
                </a:spcAft>
                <a:buClr>
                  <a:srgbClr val="D5D2D0"/>
                </a:buClr>
              </a:pPr>
              <a:r>
                <a:rPr lang="de-DE" sz="3200" b="1">
                  <a:ea typeface="ＭＳ Ｐゴシック" charset="-128"/>
                </a:rPr>
                <a:t>Home Office</a:t>
              </a:r>
              <a:endParaRPr lang="en-US" sz="3200" b="1">
                <a:ea typeface="ＭＳ Ｐゴシック" charset="-128"/>
              </a:endParaRPr>
            </a:p>
          </p:txBody>
        </p:sp>
        <p:sp>
          <p:nvSpPr>
            <p:cNvPr id="124" name="Textplatzhalter 6">
              <a:extLst>
                <a:ext uri="{FF2B5EF4-FFF2-40B4-BE49-F238E27FC236}">
                  <a16:creationId xmlns:a16="http://schemas.microsoft.com/office/drawing/2014/main" id="{AA5D0AF1-8932-426B-BE23-CD0B2F258A38}"/>
                </a:ext>
              </a:extLst>
            </p:cNvPr>
            <p:cNvSpPr txBox="1">
              <a:spLocks/>
            </p:cNvSpPr>
            <p:nvPr/>
          </p:nvSpPr>
          <p:spPr bwMode="gray">
            <a:xfrm>
              <a:off x="5234399" y="4992802"/>
              <a:ext cx="1725601" cy="443198"/>
            </a:xfrm>
            <a:prstGeom prst="rect">
              <a:avLst/>
            </a:prstGeom>
          </p:spPr>
          <p:txBody>
            <a:bodyPr wrap="none" lIns="0" tIns="0" rIns="0" bIns="0" anchor="b">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lnSpc>
                  <a:spcPct val="90000"/>
                </a:lnSpc>
                <a:spcBef>
                  <a:spcPts val="0"/>
                </a:spcBef>
                <a:spcAft>
                  <a:spcPts val="599"/>
                </a:spcAft>
                <a:buClr>
                  <a:srgbClr val="D5D2D0"/>
                </a:buClr>
              </a:pPr>
              <a:r>
                <a:rPr lang="en-US" sz="3200" b="1" dirty="0">
                  <a:ea typeface="ＭＳ Ｐゴシック" charset="-128"/>
                </a:rPr>
                <a:t>~ 90 scans</a:t>
              </a:r>
            </a:p>
          </p:txBody>
        </p:sp>
        <p:sp>
          <p:nvSpPr>
            <p:cNvPr id="125" name="Rechteck 124">
              <a:extLst>
                <a:ext uri="{FF2B5EF4-FFF2-40B4-BE49-F238E27FC236}">
                  <a16:creationId xmlns:a16="http://schemas.microsoft.com/office/drawing/2014/main" id="{E7C81CF6-56DC-4B54-BE6C-38F409F1DD19}"/>
                </a:ext>
              </a:extLst>
            </p:cNvPr>
            <p:cNvSpPr/>
            <p:nvPr/>
          </p:nvSpPr>
          <p:spPr bwMode="gray">
            <a:xfrm>
              <a:off x="4104000" y="4932000"/>
              <a:ext cx="936000" cy="215444"/>
            </a:xfrm>
            <a:prstGeom prst="rect">
              <a:avLst/>
            </a:prstGeom>
          </p:spPr>
          <p:txBody>
            <a:bodyPr wrap="square" lIns="0" tIns="0" rIns="0" bIns="0">
              <a:spAutoFit/>
            </a:bodyPr>
            <a:lstStyle/>
            <a:p>
              <a:pPr algn="r"/>
              <a:r>
                <a:rPr lang="en-US" sz="1400" b="1" dirty="0"/>
                <a:t>Benefits</a:t>
              </a:r>
            </a:p>
          </p:txBody>
        </p:sp>
        <p:sp>
          <p:nvSpPr>
            <p:cNvPr id="126" name="Rechteck 125">
              <a:extLst>
                <a:ext uri="{FF2B5EF4-FFF2-40B4-BE49-F238E27FC236}">
                  <a16:creationId xmlns:a16="http://schemas.microsoft.com/office/drawing/2014/main" id="{1A6A1B46-02E6-4F45-8D38-C38C10BA6962}"/>
                </a:ext>
              </a:extLst>
            </p:cNvPr>
            <p:cNvSpPr>
              <a:spLocks/>
            </p:cNvSpPr>
            <p:nvPr/>
          </p:nvSpPr>
          <p:spPr bwMode="gray">
            <a:xfrm>
              <a:off x="5234400" y="5544000"/>
              <a:ext cx="2088000" cy="68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en-US" sz="1100" dirty="0">
                  <a:solidFill>
                    <a:schemeClr val="bg2"/>
                  </a:solidFill>
                  <a:ea typeface="ＭＳ Ｐゴシック" charset="-128"/>
                </a:rPr>
                <a:t>~ 90 scans per day are </a:t>
              </a:r>
              <a:br>
                <a:rPr lang="en-US" sz="1100" dirty="0">
                  <a:solidFill>
                    <a:schemeClr val="bg2"/>
                  </a:solidFill>
                  <a:ea typeface="ＭＳ Ｐゴシック" charset="-128"/>
                </a:rPr>
              </a:br>
              <a:r>
                <a:rPr lang="en-US" sz="1100" dirty="0">
                  <a:solidFill>
                    <a:schemeClr val="bg2"/>
                  </a:solidFill>
                  <a:ea typeface="ＭＳ Ｐゴシック" charset="-128"/>
                </a:rPr>
                <a:t>supported remotely by high </a:t>
              </a:r>
              <a:br>
                <a:rPr lang="en-US" sz="1100" dirty="0">
                  <a:solidFill>
                    <a:schemeClr val="bg2"/>
                  </a:solidFill>
                  <a:ea typeface="ＭＳ Ｐゴシック" charset="-128"/>
                </a:rPr>
              </a:br>
              <a:r>
                <a:rPr lang="en-US" sz="1100" dirty="0">
                  <a:solidFill>
                    <a:schemeClr val="bg2"/>
                  </a:solidFill>
                  <a:ea typeface="ＭＳ Ｐゴシック" charset="-128"/>
                </a:rPr>
                <a:t>qualified expert technologists</a:t>
              </a:r>
            </a:p>
          </p:txBody>
        </p:sp>
        <p:sp>
          <p:nvSpPr>
            <p:cNvPr id="127" name="Rechteck 126">
              <a:extLst>
                <a:ext uri="{FF2B5EF4-FFF2-40B4-BE49-F238E27FC236}">
                  <a16:creationId xmlns:a16="http://schemas.microsoft.com/office/drawing/2014/main" id="{66DBE90F-E621-4B0F-87EA-0E1E4ABC2477}"/>
                </a:ext>
              </a:extLst>
            </p:cNvPr>
            <p:cNvSpPr>
              <a:spLocks/>
            </p:cNvSpPr>
            <p:nvPr/>
          </p:nvSpPr>
          <p:spPr bwMode="gray">
            <a:xfrm>
              <a:off x="9540000" y="5544000"/>
              <a:ext cx="2088000" cy="68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100">
                  <a:solidFill>
                    <a:schemeClr val="bg2"/>
                  </a:solidFill>
                </a:rPr>
                <a:t>Home office for technologists speed up the process in radiology while protecting their valuable time and the risk of infections</a:t>
              </a:r>
            </a:p>
          </p:txBody>
        </p:sp>
        <p:sp>
          <p:nvSpPr>
            <p:cNvPr id="128" name="Rechteck 127">
              <a:extLst>
                <a:ext uri="{FF2B5EF4-FFF2-40B4-BE49-F238E27FC236}">
                  <a16:creationId xmlns:a16="http://schemas.microsoft.com/office/drawing/2014/main" id="{E859F6E1-634D-4730-BF44-F204C28E4267}"/>
                </a:ext>
              </a:extLst>
            </p:cNvPr>
            <p:cNvSpPr>
              <a:spLocks/>
            </p:cNvSpPr>
            <p:nvPr/>
          </p:nvSpPr>
          <p:spPr bwMode="gray">
            <a:xfrm>
              <a:off x="7387213" y="5544000"/>
              <a:ext cx="1800000" cy="68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endParaRPr lang="en-US" sz="1100" dirty="0">
                <a:solidFill>
                  <a:schemeClr val="bg2"/>
                </a:solidFill>
                <a:ea typeface="ＭＳ Ｐゴシック" charset="-128"/>
              </a:endParaRPr>
            </a:p>
            <a:p>
              <a:pPr>
                <a:spcAft>
                  <a:spcPts val="600"/>
                </a:spcAft>
              </a:pPr>
              <a:r>
                <a:rPr lang="en-US" sz="1100" dirty="0">
                  <a:solidFill>
                    <a:schemeClr val="bg2"/>
                  </a:solidFill>
                  <a:ea typeface="ＭＳ Ｐゴシック" charset="-128"/>
                </a:rPr>
                <a:t>Access to different scanner types and a wide range of   examinations in the centralized set up leads to reduced onboarding time of new staff. </a:t>
              </a:r>
            </a:p>
          </p:txBody>
        </p:sp>
        <p:cxnSp>
          <p:nvCxnSpPr>
            <p:cNvPr id="131" name="Line buttom">
              <a:extLst>
                <a:ext uri="{FF2B5EF4-FFF2-40B4-BE49-F238E27FC236}">
                  <a16:creationId xmlns:a16="http://schemas.microsoft.com/office/drawing/2014/main" id="{743B9BCD-80B0-4BCB-872E-D31374DFC09B}"/>
                </a:ext>
              </a:extLst>
            </p:cNvPr>
            <p:cNvCxnSpPr>
              <a:cxnSpLocks/>
            </p:cNvCxnSpPr>
            <p:nvPr/>
          </p:nvCxnSpPr>
          <p:spPr>
            <a:xfrm>
              <a:off x="5233986" y="5472000"/>
              <a:ext cx="6372000"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uppieren 131">
            <a:extLst>
              <a:ext uri="{FF2B5EF4-FFF2-40B4-BE49-F238E27FC236}">
                <a16:creationId xmlns:a16="http://schemas.microsoft.com/office/drawing/2014/main" id="{05C9C0CA-ACE8-40C2-8AFF-B02AD334707E}"/>
              </a:ext>
            </a:extLst>
          </p:cNvPr>
          <p:cNvGrpSpPr/>
          <p:nvPr/>
        </p:nvGrpSpPr>
        <p:grpSpPr>
          <a:xfrm>
            <a:off x="4284000" y="3256818"/>
            <a:ext cx="7321988" cy="1000274"/>
            <a:chOff x="4284000" y="3240000"/>
            <a:chExt cx="7321988" cy="1000274"/>
          </a:xfrm>
        </p:grpSpPr>
        <p:sp>
          <p:nvSpPr>
            <p:cNvPr id="133" name="Rechteck 132">
              <a:extLst>
                <a:ext uri="{FF2B5EF4-FFF2-40B4-BE49-F238E27FC236}">
                  <a16:creationId xmlns:a16="http://schemas.microsoft.com/office/drawing/2014/main" id="{FFB7AF48-0186-4DF1-A17E-A0458A5E1EA9}"/>
                </a:ext>
              </a:extLst>
            </p:cNvPr>
            <p:cNvSpPr/>
            <p:nvPr/>
          </p:nvSpPr>
          <p:spPr bwMode="gray">
            <a:xfrm>
              <a:off x="5233988" y="3240000"/>
              <a:ext cx="6372000" cy="1000274"/>
            </a:xfrm>
            <a:prstGeom prst="rect">
              <a:avLst/>
            </a:prstGeom>
          </p:spPr>
          <p:txBody>
            <a:bodyPr wrap="square" lIns="0" tIns="0" rIns="0" bIns="0">
              <a:spAutoFit/>
            </a:bodyPr>
            <a:lstStyle/>
            <a:p>
              <a:pPr marL="171450" indent="-171450" defTabSz="1088959">
                <a:spcBef>
                  <a:spcPts val="200"/>
                </a:spcBef>
                <a:buFont typeface="Arial" panose="020B0604020202020204" pitchFamily="34" charset="0"/>
                <a:buChar char="•"/>
              </a:pPr>
              <a:r>
                <a:rPr lang="en-US" sz="1200" dirty="0">
                  <a:solidFill>
                    <a:srgbClr val="000000"/>
                  </a:solidFill>
                </a:rPr>
                <a:t>Home office</a:t>
              </a:r>
              <a:r>
                <a:rPr lang="en-US" sz="1200" baseline="30000" dirty="0">
                  <a:solidFill>
                    <a:srgbClr val="000000"/>
                  </a:solidFill>
                </a:rPr>
                <a:t>2</a:t>
              </a:r>
              <a:r>
                <a:rPr lang="en-US" sz="1200" dirty="0">
                  <a:solidFill>
                    <a:srgbClr val="000000"/>
                  </a:solidFill>
                </a:rPr>
                <a:t> during night shifts creates the opportunity to deliver diagnoses faster and reduces the stress level of technologists on duty</a:t>
              </a:r>
            </a:p>
            <a:p>
              <a:pPr marL="171450" indent="-171450" defTabSz="1088959">
                <a:spcBef>
                  <a:spcPts val="200"/>
                </a:spcBef>
                <a:buFont typeface="Arial" panose="020B0604020202020204" pitchFamily="34" charset="0"/>
                <a:buChar char="•"/>
              </a:pPr>
              <a:r>
                <a:rPr lang="en-US" sz="1200" dirty="0">
                  <a:solidFill>
                    <a:srgbClr val="000000"/>
                  </a:solidFill>
                </a:rPr>
                <a:t>Moving the staff behind the COVID-19 frontline by doing home office more often</a:t>
              </a:r>
            </a:p>
            <a:p>
              <a:pPr marL="171450" indent="-171450" defTabSz="1088959">
                <a:spcBef>
                  <a:spcPts val="200"/>
                </a:spcBef>
                <a:buFont typeface="Arial" panose="020B0604020202020204" pitchFamily="34" charset="0"/>
                <a:buChar char="•"/>
              </a:pPr>
              <a:r>
                <a:rPr lang="en-US" sz="1200" dirty="0">
                  <a:solidFill>
                    <a:srgbClr val="000000"/>
                  </a:solidFill>
                </a:rPr>
                <a:t>Centralized expert technologists allow changed workflow at the scanners with less qualified staff</a:t>
              </a:r>
            </a:p>
            <a:p>
              <a:pPr marL="171450" indent="-171450" defTabSz="1088959">
                <a:spcBef>
                  <a:spcPts val="200"/>
                </a:spcBef>
                <a:buFont typeface="Arial" panose="020B0604020202020204" pitchFamily="34" charset="0"/>
                <a:buChar char="•"/>
              </a:pPr>
              <a:r>
                <a:rPr lang="en-US" sz="1200" dirty="0">
                  <a:solidFill>
                    <a:srgbClr val="000000"/>
                  </a:solidFill>
                </a:rPr>
                <a:t>Centralized expert technologists deliver continuous best image quality</a:t>
              </a:r>
            </a:p>
          </p:txBody>
        </p:sp>
        <p:sp>
          <p:nvSpPr>
            <p:cNvPr id="134" name="Rechteck 133">
              <a:extLst>
                <a:ext uri="{FF2B5EF4-FFF2-40B4-BE49-F238E27FC236}">
                  <a16:creationId xmlns:a16="http://schemas.microsoft.com/office/drawing/2014/main" id="{8EE0737E-E5D5-44BB-B7B2-4EAE821EBABD}"/>
                </a:ext>
              </a:extLst>
            </p:cNvPr>
            <p:cNvSpPr/>
            <p:nvPr/>
          </p:nvSpPr>
          <p:spPr bwMode="gray">
            <a:xfrm>
              <a:off x="4284000" y="3240000"/>
              <a:ext cx="756000" cy="215444"/>
            </a:xfrm>
            <a:prstGeom prst="rect">
              <a:avLst/>
            </a:prstGeom>
          </p:spPr>
          <p:txBody>
            <a:bodyPr wrap="square" lIns="0" tIns="0" rIns="0" bIns="0">
              <a:spAutoFit/>
            </a:bodyPr>
            <a:lstStyle/>
            <a:p>
              <a:pPr algn="r"/>
              <a:r>
                <a:rPr lang="en-US" sz="1400" b="1"/>
                <a:t>Solution</a:t>
              </a:r>
            </a:p>
          </p:txBody>
        </p:sp>
      </p:grpSp>
      <p:sp>
        <p:nvSpPr>
          <p:cNvPr id="10" name="Titel 9">
            <a:extLst>
              <a:ext uri="{FF2B5EF4-FFF2-40B4-BE49-F238E27FC236}">
                <a16:creationId xmlns:a16="http://schemas.microsoft.com/office/drawing/2014/main" id="{DD30C9E7-00E0-452E-8A68-CEB5921B075B}"/>
              </a:ext>
            </a:extLst>
          </p:cNvPr>
          <p:cNvSpPr>
            <a:spLocks noGrp="1"/>
          </p:cNvSpPr>
          <p:nvPr>
            <p:ph type="title"/>
          </p:nvPr>
        </p:nvSpPr>
        <p:spPr>
          <a:xfrm>
            <a:off x="540000" y="219599"/>
            <a:ext cx="10297415" cy="832913"/>
          </a:xfrm>
        </p:spPr>
        <p:txBody>
          <a:bodyPr/>
          <a:lstStyle/>
          <a:p>
            <a:r>
              <a:rPr lang="de-DE" dirty="0" err="1"/>
              <a:t>Transforming</a:t>
            </a:r>
            <a:r>
              <a:rPr lang="de-DE" dirty="0"/>
              <a:t> care </a:t>
            </a:r>
            <a:r>
              <a:rPr lang="de-DE" dirty="0" err="1"/>
              <a:t>delivery</a:t>
            </a:r>
            <a:br>
              <a:rPr lang="de-DE" dirty="0"/>
            </a:br>
            <a:r>
              <a:rPr lang="de-DE" dirty="0" err="1"/>
              <a:t>Technologists</a:t>
            </a:r>
            <a:r>
              <a:rPr lang="de-DE" dirty="0"/>
              <a:t> support </a:t>
            </a:r>
            <a:r>
              <a:rPr lang="de-DE" dirty="0" err="1"/>
              <a:t>from</a:t>
            </a:r>
            <a:r>
              <a:rPr lang="de-DE" dirty="0"/>
              <a:t> remote in </a:t>
            </a:r>
            <a:r>
              <a:rPr lang="de-DE" dirty="0" err="1"/>
              <a:t>routine</a:t>
            </a:r>
            <a:r>
              <a:rPr lang="de-DE" dirty="0"/>
              <a:t> and </a:t>
            </a:r>
            <a:r>
              <a:rPr lang="de-DE" dirty="0" err="1"/>
              <a:t>exceptional</a:t>
            </a:r>
            <a:r>
              <a:rPr lang="de-DE" dirty="0"/>
              <a:t> </a:t>
            </a:r>
            <a:r>
              <a:rPr lang="de-DE" dirty="0" err="1"/>
              <a:t>times</a:t>
            </a:r>
            <a:endParaRPr lang="en-US" dirty="0"/>
          </a:p>
        </p:txBody>
      </p:sp>
      <p:pic>
        <p:nvPicPr>
          <p:cNvPr id="135" name="Grafik 134">
            <a:extLst>
              <a:ext uri="{FF2B5EF4-FFF2-40B4-BE49-F238E27FC236}">
                <a16:creationId xmlns:a16="http://schemas.microsoft.com/office/drawing/2014/main" id="{67308578-BF3B-4244-82D0-D79FB48DB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00" y="1980000"/>
            <a:ext cx="2434155" cy="1620000"/>
          </a:xfrm>
          <a:prstGeom prst="rect">
            <a:avLst/>
          </a:prstGeom>
        </p:spPr>
      </p:pic>
      <p:pic>
        <p:nvPicPr>
          <p:cNvPr id="30" name="Grafik 29">
            <a:extLst>
              <a:ext uri="{FF2B5EF4-FFF2-40B4-BE49-F238E27FC236}">
                <a16:creationId xmlns:a16="http://schemas.microsoft.com/office/drawing/2014/main" id="{EA2E6AEE-9FF0-4444-A5D7-16A3011A0A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2758"/>
          <a:stretch/>
        </p:blipFill>
        <p:spPr>
          <a:xfrm>
            <a:off x="549273" y="1980001"/>
            <a:ext cx="3240000" cy="1836000"/>
          </a:xfrm>
          <a:prstGeom prst="rect">
            <a:avLst/>
          </a:prstGeom>
        </p:spPr>
      </p:pic>
      <p:grpSp>
        <p:nvGrpSpPr>
          <p:cNvPr id="31" name="Gruppieren 30">
            <a:extLst>
              <a:ext uri="{FF2B5EF4-FFF2-40B4-BE49-F238E27FC236}">
                <a16:creationId xmlns:a16="http://schemas.microsoft.com/office/drawing/2014/main" id="{53BCF947-8518-4AF5-B37B-46FF83FAC074}"/>
              </a:ext>
            </a:extLst>
          </p:cNvPr>
          <p:cNvGrpSpPr/>
          <p:nvPr/>
        </p:nvGrpSpPr>
        <p:grpSpPr>
          <a:xfrm>
            <a:off x="4502166" y="5256736"/>
            <a:ext cx="537834" cy="538529"/>
            <a:chOff x="1305307" y="5365620"/>
            <a:chExt cx="592126" cy="592891"/>
          </a:xfrm>
        </p:grpSpPr>
        <p:sp>
          <p:nvSpPr>
            <p:cNvPr id="32" name="Freihandform: Form 48">
              <a:extLst>
                <a:ext uri="{FF2B5EF4-FFF2-40B4-BE49-F238E27FC236}">
                  <a16:creationId xmlns:a16="http://schemas.microsoft.com/office/drawing/2014/main" id="{F3655D98-9ABC-42E1-BE51-ED1723281458}"/>
                </a:ext>
              </a:extLst>
            </p:cNvPr>
            <p:cNvSpPr/>
            <p:nvPr/>
          </p:nvSpPr>
          <p:spPr>
            <a:xfrm>
              <a:off x="1305307" y="5365620"/>
              <a:ext cx="592126" cy="592891"/>
            </a:xfrm>
            <a:custGeom>
              <a:avLst/>
              <a:gdLst>
                <a:gd name="connsiteX0" fmla="*/ 315615 w 627156"/>
                <a:gd name="connsiteY0" fmla="*/ 625121 h 627156"/>
                <a:gd name="connsiteX1" fmla="*/ 625121 w 627156"/>
                <a:gd name="connsiteY1" fmla="*/ 315615 h 627156"/>
                <a:gd name="connsiteX2" fmla="*/ 315615 w 627156"/>
                <a:gd name="connsiteY2" fmla="*/ 6109 h 627156"/>
                <a:gd name="connsiteX3" fmla="*/ 6109 w 627156"/>
                <a:gd name="connsiteY3" fmla="*/ 315615 h 627156"/>
                <a:gd name="connsiteX4" fmla="*/ 315615 w 627156"/>
                <a:gd name="connsiteY4" fmla="*/ 625121 h 62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56" h="627156">
                  <a:moveTo>
                    <a:pt x="315615" y="625121"/>
                  </a:moveTo>
                  <a:cubicBezTo>
                    <a:pt x="486657" y="625121"/>
                    <a:pt x="625121" y="486657"/>
                    <a:pt x="625121" y="315615"/>
                  </a:cubicBezTo>
                  <a:cubicBezTo>
                    <a:pt x="625121" y="144572"/>
                    <a:pt x="486657" y="6109"/>
                    <a:pt x="315615" y="6109"/>
                  </a:cubicBezTo>
                  <a:cubicBezTo>
                    <a:pt x="144572" y="6109"/>
                    <a:pt x="6109" y="144572"/>
                    <a:pt x="6109" y="315615"/>
                  </a:cubicBezTo>
                  <a:cubicBezTo>
                    <a:pt x="6109" y="486657"/>
                    <a:pt x="144572" y="625121"/>
                    <a:pt x="315615" y="625121"/>
                  </a:cubicBezTo>
                </a:path>
              </a:pathLst>
            </a:custGeom>
            <a:solidFill>
              <a:schemeClr val="bg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Calibri"/>
                <a:ea typeface="+mn-ea"/>
                <a:cs typeface="+mn-cs"/>
              </a:endParaRPr>
            </a:p>
          </p:txBody>
        </p:sp>
        <p:sp>
          <p:nvSpPr>
            <p:cNvPr id="33" name="Freihandform: Form 49">
              <a:extLst>
                <a:ext uri="{FF2B5EF4-FFF2-40B4-BE49-F238E27FC236}">
                  <a16:creationId xmlns:a16="http://schemas.microsoft.com/office/drawing/2014/main" id="{4A328D77-BEE8-46DA-B6CD-AD2FA997FEBE}"/>
                </a:ext>
              </a:extLst>
            </p:cNvPr>
            <p:cNvSpPr/>
            <p:nvPr/>
          </p:nvSpPr>
          <p:spPr>
            <a:xfrm>
              <a:off x="1403736" y="5625107"/>
              <a:ext cx="399877" cy="92399"/>
            </a:xfrm>
            <a:custGeom>
              <a:avLst/>
              <a:gdLst>
                <a:gd name="connsiteX0" fmla="*/ 420684 w 423534"/>
                <a:gd name="connsiteY0" fmla="*/ 49277 h 97738"/>
                <a:gd name="connsiteX1" fmla="*/ 386475 w 423534"/>
                <a:gd name="connsiteY1" fmla="*/ 86743 h 97738"/>
                <a:gd name="connsiteX2" fmla="*/ 372629 w 423534"/>
                <a:gd name="connsiteY2" fmla="*/ 92445 h 97738"/>
                <a:gd name="connsiteX3" fmla="*/ 6109 w 423534"/>
                <a:gd name="connsiteY3" fmla="*/ 92445 h 97738"/>
                <a:gd name="connsiteX4" fmla="*/ 40317 w 423534"/>
                <a:gd name="connsiteY4" fmla="*/ 49277 h 97738"/>
                <a:gd name="connsiteX5" fmla="*/ 6109 w 423534"/>
                <a:gd name="connsiteY5" fmla="*/ 6109 h 97738"/>
                <a:gd name="connsiteX6" fmla="*/ 372629 w 423534"/>
                <a:gd name="connsiteY6" fmla="*/ 6109 h 97738"/>
                <a:gd name="connsiteX7" fmla="*/ 386475 w 423534"/>
                <a:gd name="connsiteY7" fmla="*/ 11810 h 97738"/>
                <a:gd name="connsiteX8" fmla="*/ 420684 w 423534"/>
                <a:gd name="connsiteY8" fmla="*/ 49277 h 9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534" h="97738">
                  <a:moveTo>
                    <a:pt x="420684" y="49277"/>
                  </a:moveTo>
                  <a:cubicBezTo>
                    <a:pt x="420684" y="49277"/>
                    <a:pt x="387290" y="85929"/>
                    <a:pt x="386475" y="86743"/>
                  </a:cubicBezTo>
                  <a:cubicBezTo>
                    <a:pt x="383217" y="90816"/>
                    <a:pt x="379145" y="92445"/>
                    <a:pt x="372629" y="92445"/>
                  </a:cubicBezTo>
                  <a:lnTo>
                    <a:pt x="6109" y="92445"/>
                  </a:lnTo>
                  <a:lnTo>
                    <a:pt x="40317" y="49277"/>
                  </a:lnTo>
                  <a:lnTo>
                    <a:pt x="6109" y="6109"/>
                  </a:lnTo>
                  <a:lnTo>
                    <a:pt x="372629" y="6109"/>
                  </a:lnTo>
                  <a:cubicBezTo>
                    <a:pt x="379145" y="6109"/>
                    <a:pt x="383217" y="8552"/>
                    <a:pt x="386475" y="11810"/>
                  </a:cubicBezTo>
                  <a:cubicBezTo>
                    <a:pt x="387290" y="12625"/>
                    <a:pt x="420684" y="49277"/>
                    <a:pt x="420684" y="49277"/>
                  </a:cubicBezTo>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Calibri"/>
                <a:ea typeface="+mn-ea"/>
                <a:cs typeface="+mn-cs"/>
              </a:endParaRPr>
            </a:p>
          </p:txBody>
        </p:sp>
        <p:sp>
          <p:nvSpPr>
            <p:cNvPr id="34" name="Freihandform: Form 50">
              <a:extLst>
                <a:ext uri="{FF2B5EF4-FFF2-40B4-BE49-F238E27FC236}">
                  <a16:creationId xmlns:a16="http://schemas.microsoft.com/office/drawing/2014/main" id="{74EB79FE-00D9-47A1-B80B-A796432AB7EE}"/>
                </a:ext>
              </a:extLst>
            </p:cNvPr>
            <p:cNvSpPr/>
            <p:nvPr/>
          </p:nvSpPr>
          <p:spPr>
            <a:xfrm>
              <a:off x="1437574" y="5462638"/>
              <a:ext cx="330667" cy="369594"/>
            </a:xfrm>
            <a:custGeom>
              <a:avLst/>
              <a:gdLst>
                <a:gd name="connsiteX0" fmla="*/ 212989 w 350230"/>
                <a:gd name="connsiteY0" fmla="*/ 327832 h 390954"/>
                <a:gd name="connsiteX1" fmla="*/ 212989 w 350230"/>
                <a:gd name="connsiteY1" fmla="*/ 373443 h 390954"/>
                <a:gd name="connsiteX2" fmla="*/ 201586 w 350230"/>
                <a:gd name="connsiteY2" fmla="*/ 384846 h 390954"/>
                <a:gd name="connsiteX3" fmla="*/ 155975 w 350230"/>
                <a:gd name="connsiteY3" fmla="*/ 384846 h 390954"/>
                <a:gd name="connsiteX4" fmla="*/ 144572 w 350230"/>
                <a:gd name="connsiteY4" fmla="*/ 373443 h 390954"/>
                <a:gd name="connsiteX5" fmla="*/ 144572 w 350230"/>
                <a:gd name="connsiteY5" fmla="*/ 327832 h 390954"/>
                <a:gd name="connsiteX6" fmla="*/ 155975 w 350230"/>
                <a:gd name="connsiteY6" fmla="*/ 316429 h 390954"/>
                <a:gd name="connsiteX7" fmla="*/ 170635 w 350230"/>
                <a:gd name="connsiteY7" fmla="*/ 316429 h 390954"/>
                <a:gd name="connsiteX8" fmla="*/ 170635 w 350230"/>
                <a:gd name="connsiteY8" fmla="*/ 282221 h 390954"/>
                <a:gd name="connsiteX9" fmla="*/ 187740 w 350230"/>
                <a:gd name="connsiteY9" fmla="*/ 282221 h 390954"/>
                <a:gd name="connsiteX10" fmla="*/ 187740 w 350230"/>
                <a:gd name="connsiteY10" fmla="*/ 316429 h 390954"/>
                <a:gd name="connsiteX11" fmla="*/ 202401 w 350230"/>
                <a:gd name="connsiteY11" fmla="*/ 316429 h 390954"/>
                <a:gd name="connsiteX12" fmla="*/ 212989 w 350230"/>
                <a:gd name="connsiteY12" fmla="*/ 327832 h 390954"/>
                <a:gd name="connsiteX13" fmla="*/ 350638 w 350230"/>
                <a:gd name="connsiteY13" fmla="*/ 327832 h 390954"/>
                <a:gd name="connsiteX14" fmla="*/ 350638 w 350230"/>
                <a:gd name="connsiteY14" fmla="*/ 373443 h 390954"/>
                <a:gd name="connsiteX15" fmla="*/ 339235 w 350230"/>
                <a:gd name="connsiteY15" fmla="*/ 384846 h 390954"/>
                <a:gd name="connsiteX16" fmla="*/ 293623 w 350230"/>
                <a:gd name="connsiteY16" fmla="*/ 384846 h 390954"/>
                <a:gd name="connsiteX17" fmla="*/ 282220 w 350230"/>
                <a:gd name="connsiteY17" fmla="*/ 373443 h 390954"/>
                <a:gd name="connsiteX18" fmla="*/ 282220 w 350230"/>
                <a:gd name="connsiteY18" fmla="*/ 327832 h 390954"/>
                <a:gd name="connsiteX19" fmla="*/ 293623 w 350230"/>
                <a:gd name="connsiteY19" fmla="*/ 316429 h 390954"/>
                <a:gd name="connsiteX20" fmla="*/ 308284 w 350230"/>
                <a:gd name="connsiteY20" fmla="*/ 316429 h 390954"/>
                <a:gd name="connsiteX21" fmla="*/ 308284 w 350230"/>
                <a:gd name="connsiteY21" fmla="*/ 282221 h 390954"/>
                <a:gd name="connsiteX22" fmla="*/ 325388 w 350230"/>
                <a:gd name="connsiteY22" fmla="*/ 282221 h 390954"/>
                <a:gd name="connsiteX23" fmla="*/ 325388 w 350230"/>
                <a:gd name="connsiteY23" fmla="*/ 316429 h 390954"/>
                <a:gd name="connsiteX24" fmla="*/ 340049 w 350230"/>
                <a:gd name="connsiteY24" fmla="*/ 316429 h 390954"/>
                <a:gd name="connsiteX25" fmla="*/ 350638 w 350230"/>
                <a:gd name="connsiteY25" fmla="*/ 327832 h 390954"/>
                <a:gd name="connsiteX26" fmla="*/ 74526 w 350230"/>
                <a:gd name="connsiteY26" fmla="*/ 327832 h 390954"/>
                <a:gd name="connsiteX27" fmla="*/ 74526 w 350230"/>
                <a:gd name="connsiteY27" fmla="*/ 373443 h 390954"/>
                <a:gd name="connsiteX28" fmla="*/ 63123 w 350230"/>
                <a:gd name="connsiteY28" fmla="*/ 384846 h 390954"/>
                <a:gd name="connsiteX29" fmla="*/ 17511 w 350230"/>
                <a:gd name="connsiteY29" fmla="*/ 384846 h 390954"/>
                <a:gd name="connsiteX30" fmla="*/ 6109 w 350230"/>
                <a:gd name="connsiteY30" fmla="*/ 373443 h 390954"/>
                <a:gd name="connsiteX31" fmla="*/ 6109 w 350230"/>
                <a:gd name="connsiteY31" fmla="*/ 327832 h 390954"/>
                <a:gd name="connsiteX32" fmla="*/ 17511 w 350230"/>
                <a:gd name="connsiteY32" fmla="*/ 316429 h 390954"/>
                <a:gd name="connsiteX33" fmla="*/ 32172 w 350230"/>
                <a:gd name="connsiteY33" fmla="*/ 316429 h 390954"/>
                <a:gd name="connsiteX34" fmla="*/ 32172 w 350230"/>
                <a:gd name="connsiteY34" fmla="*/ 282221 h 390954"/>
                <a:gd name="connsiteX35" fmla="*/ 49277 w 350230"/>
                <a:gd name="connsiteY35" fmla="*/ 282221 h 390954"/>
                <a:gd name="connsiteX36" fmla="*/ 49277 w 350230"/>
                <a:gd name="connsiteY36" fmla="*/ 316429 h 390954"/>
                <a:gd name="connsiteX37" fmla="*/ 63937 w 350230"/>
                <a:gd name="connsiteY37" fmla="*/ 316429 h 390954"/>
                <a:gd name="connsiteX38" fmla="*/ 74526 w 350230"/>
                <a:gd name="connsiteY38" fmla="*/ 327832 h 390954"/>
                <a:gd name="connsiteX39" fmla="*/ 213803 w 350230"/>
                <a:gd name="connsiteY39" fmla="*/ 108734 h 390954"/>
                <a:gd name="connsiteX40" fmla="*/ 190998 w 350230"/>
                <a:gd name="connsiteY40" fmla="*/ 108734 h 390954"/>
                <a:gd name="connsiteX41" fmla="*/ 190998 w 350230"/>
                <a:gd name="connsiteY41" fmla="*/ 75340 h 390954"/>
                <a:gd name="connsiteX42" fmla="*/ 164120 w 350230"/>
                <a:gd name="connsiteY42" fmla="*/ 75340 h 390954"/>
                <a:gd name="connsiteX43" fmla="*/ 164120 w 350230"/>
                <a:gd name="connsiteY43" fmla="*/ 108734 h 390954"/>
                <a:gd name="connsiteX44" fmla="*/ 142128 w 350230"/>
                <a:gd name="connsiteY44" fmla="*/ 108734 h 390954"/>
                <a:gd name="connsiteX45" fmla="*/ 142128 w 350230"/>
                <a:gd name="connsiteY45" fmla="*/ 22398 h 390954"/>
                <a:gd name="connsiteX46" fmla="*/ 164120 w 350230"/>
                <a:gd name="connsiteY46" fmla="*/ 22398 h 390954"/>
                <a:gd name="connsiteX47" fmla="*/ 164120 w 350230"/>
                <a:gd name="connsiteY47" fmla="*/ 55793 h 390954"/>
                <a:gd name="connsiteX48" fmla="*/ 190998 w 350230"/>
                <a:gd name="connsiteY48" fmla="*/ 55793 h 390954"/>
                <a:gd name="connsiteX49" fmla="*/ 190998 w 350230"/>
                <a:gd name="connsiteY49" fmla="*/ 22398 h 390954"/>
                <a:gd name="connsiteX50" fmla="*/ 213803 w 350230"/>
                <a:gd name="connsiteY50" fmla="*/ 22398 h 390954"/>
                <a:gd name="connsiteX51" fmla="*/ 213803 w 350230"/>
                <a:gd name="connsiteY51" fmla="*/ 108734 h 390954"/>
                <a:gd name="connsiteX52" fmla="*/ 238238 w 350230"/>
                <a:gd name="connsiteY52" fmla="*/ 74526 h 390954"/>
                <a:gd name="connsiteX53" fmla="*/ 238238 w 350230"/>
                <a:gd name="connsiteY53" fmla="*/ 24027 h 390954"/>
                <a:gd name="connsiteX54" fmla="*/ 233351 w 350230"/>
                <a:gd name="connsiteY54" fmla="*/ 10996 h 390954"/>
                <a:gd name="connsiteX55" fmla="*/ 220319 w 350230"/>
                <a:gd name="connsiteY55" fmla="*/ 6109 h 390954"/>
                <a:gd name="connsiteX56" fmla="*/ 135612 w 350230"/>
                <a:gd name="connsiteY56" fmla="*/ 6109 h 390954"/>
                <a:gd name="connsiteX57" fmla="*/ 122581 w 350230"/>
                <a:gd name="connsiteY57" fmla="*/ 10996 h 390954"/>
                <a:gd name="connsiteX58" fmla="*/ 117694 w 350230"/>
                <a:gd name="connsiteY58" fmla="*/ 24027 h 390954"/>
                <a:gd name="connsiteX59" fmla="*/ 117694 w 350230"/>
                <a:gd name="connsiteY59" fmla="*/ 75340 h 390954"/>
                <a:gd name="connsiteX60" fmla="*/ 31358 w 350230"/>
                <a:gd name="connsiteY60" fmla="*/ 75340 h 390954"/>
                <a:gd name="connsiteX61" fmla="*/ 31358 w 350230"/>
                <a:gd name="connsiteY61" fmla="*/ 161676 h 390954"/>
                <a:gd name="connsiteX62" fmla="*/ 48462 w 350230"/>
                <a:gd name="connsiteY62" fmla="*/ 161676 h 390954"/>
                <a:gd name="connsiteX63" fmla="*/ 48462 w 350230"/>
                <a:gd name="connsiteY63" fmla="*/ 92445 h 390954"/>
                <a:gd name="connsiteX64" fmla="*/ 117694 w 350230"/>
                <a:gd name="connsiteY64" fmla="*/ 92445 h 390954"/>
                <a:gd name="connsiteX65" fmla="*/ 117694 w 350230"/>
                <a:gd name="connsiteY65" fmla="*/ 108734 h 390954"/>
                <a:gd name="connsiteX66" fmla="*/ 122581 w 350230"/>
                <a:gd name="connsiteY66" fmla="*/ 121766 h 390954"/>
                <a:gd name="connsiteX67" fmla="*/ 135612 w 350230"/>
                <a:gd name="connsiteY67" fmla="*/ 126653 h 390954"/>
                <a:gd name="connsiteX68" fmla="*/ 169007 w 350230"/>
                <a:gd name="connsiteY68" fmla="*/ 126653 h 390954"/>
                <a:gd name="connsiteX69" fmla="*/ 169007 w 350230"/>
                <a:gd name="connsiteY69" fmla="*/ 160862 h 390954"/>
                <a:gd name="connsiteX70" fmla="*/ 186111 w 350230"/>
                <a:gd name="connsiteY70" fmla="*/ 160862 h 390954"/>
                <a:gd name="connsiteX71" fmla="*/ 186111 w 350230"/>
                <a:gd name="connsiteY71" fmla="*/ 126653 h 390954"/>
                <a:gd name="connsiteX72" fmla="*/ 219505 w 350230"/>
                <a:gd name="connsiteY72" fmla="*/ 126653 h 390954"/>
                <a:gd name="connsiteX73" fmla="*/ 232537 w 350230"/>
                <a:gd name="connsiteY73" fmla="*/ 121766 h 390954"/>
                <a:gd name="connsiteX74" fmla="*/ 237424 w 350230"/>
                <a:gd name="connsiteY74" fmla="*/ 108734 h 390954"/>
                <a:gd name="connsiteX75" fmla="*/ 237424 w 350230"/>
                <a:gd name="connsiteY75" fmla="*/ 92445 h 390954"/>
                <a:gd name="connsiteX76" fmla="*/ 306655 w 350230"/>
                <a:gd name="connsiteY76" fmla="*/ 92445 h 390954"/>
                <a:gd name="connsiteX77" fmla="*/ 306655 w 350230"/>
                <a:gd name="connsiteY77" fmla="*/ 161676 h 390954"/>
                <a:gd name="connsiteX78" fmla="*/ 323759 w 350230"/>
                <a:gd name="connsiteY78" fmla="*/ 161676 h 390954"/>
                <a:gd name="connsiteX79" fmla="*/ 323759 w 350230"/>
                <a:gd name="connsiteY79" fmla="*/ 74526 h 390954"/>
                <a:gd name="connsiteX80" fmla="*/ 238238 w 350230"/>
                <a:gd name="connsiteY80" fmla="*/ 74526 h 39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50230" h="390954">
                  <a:moveTo>
                    <a:pt x="212989" y="327832"/>
                  </a:moveTo>
                  <a:lnTo>
                    <a:pt x="212989" y="373443"/>
                  </a:lnTo>
                  <a:cubicBezTo>
                    <a:pt x="212989" y="379959"/>
                    <a:pt x="208102" y="384846"/>
                    <a:pt x="201586" y="384846"/>
                  </a:cubicBezTo>
                  <a:lnTo>
                    <a:pt x="155975" y="384846"/>
                  </a:lnTo>
                  <a:cubicBezTo>
                    <a:pt x="149459" y="384846"/>
                    <a:pt x="144572" y="379959"/>
                    <a:pt x="144572" y="373443"/>
                  </a:cubicBezTo>
                  <a:lnTo>
                    <a:pt x="144572" y="327832"/>
                  </a:lnTo>
                  <a:cubicBezTo>
                    <a:pt x="144572" y="321316"/>
                    <a:pt x="149459" y="316429"/>
                    <a:pt x="155975" y="316429"/>
                  </a:cubicBezTo>
                  <a:lnTo>
                    <a:pt x="170635" y="316429"/>
                  </a:lnTo>
                  <a:lnTo>
                    <a:pt x="170635" y="282221"/>
                  </a:lnTo>
                  <a:lnTo>
                    <a:pt x="187740" y="282221"/>
                  </a:lnTo>
                  <a:lnTo>
                    <a:pt x="187740" y="316429"/>
                  </a:lnTo>
                  <a:lnTo>
                    <a:pt x="202401" y="316429"/>
                  </a:lnTo>
                  <a:cubicBezTo>
                    <a:pt x="207287" y="315615"/>
                    <a:pt x="212989" y="321316"/>
                    <a:pt x="212989" y="327832"/>
                  </a:cubicBezTo>
                  <a:moveTo>
                    <a:pt x="350638" y="327832"/>
                  </a:moveTo>
                  <a:lnTo>
                    <a:pt x="350638" y="373443"/>
                  </a:lnTo>
                  <a:cubicBezTo>
                    <a:pt x="350638" y="379959"/>
                    <a:pt x="345751" y="384846"/>
                    <a:pt x="339235" y="384846"/>
                  </a:cubicBezTo>
                  <a:lnTo>
                    <a:pt x="293623" y="384846"/>
                  </a:lnTo>
                  <a:cubicBezTo>
                    <a:pt x="287107" y="384846"/>
                    <a:pt x="282220" y="379959"/>
                    <a:pt x="282220" y="373443"/>
                  </a:cubicBezTo>
                  <a:lnTo>
                    <a:pt x="282220" y="327832"/>
                  </a:lnTo>
                  <a:cubicBezTo>
                    <a:pt x="282220" y="321316"/>
                    <a:pt x="287107" y="316429"/>
                    <a:pt x="293623" y="316429"/>
                  </a:cubicBezTo>
                  <a:lnTo>
                    <a:pt x="308284" y="316429"/>
                  </a:lnTo>
                  <a:lnTo>
                    <a:pt x="308284" y="282221"/>
                  </a:lnTo>
                  <a:lnTo>
                    <a:pt x="325388" y="282221"/>
                  </a:lnTo>
                  <a:lnTo>
                    <a:pt x="325388" y="316429"/>
                  </a:lnTo>
                  <a:lnTo>
                    <a:pt x="340049" y="316429"/>
                  </a:lnTo>
                  <a:cubicBezTo>
                    <a:pt x="345751" y="315615"/>
                    <a:pt x="350638" y="321316"/>
                    <a:pt x="350638" y="327832"/>
                  </a:cubicBezTo>
                  <a:moveTo>
                    <a:pt x="74526" y="327832"/>
                  </a:moveTo>
                  <a:lnTo>
                    <a:pt x="74526" y="373443"/>
                  </a:lnTo>
                  <a:cubicBezTo>
                    <a:pt x="74526" y="379959"/>
                    <a:pt x="69639" y="384846"/>
                    <a:pt x="63123" y="384846"/>
                  </a:cubicBezTo>
                  <a:lnTo>
                    <a:pt x="17511" y="384846"/>
                  </a:lnTo>
                  <a:cubicBezTo>
                    <a:pt x="10996" y="384846"/>
                    <a:pt x="6109" y="379959"/>
                    <a:pt x="6109" y="373443"/>
                  </a:cubicBezTo>
                  <a:lnTo>
                    <a:pt x="6109" y="327832"/>
                  </a:lnTo>
                  <a:cubicBezTo>
                    <a:pt x="6109" y="321316"/>
                    <a:pt x="10996" y="316429"/>
                    <a:pt x="17511" y="316429"/>
                  </a:cubicBezTo>
                  <a:lnTo>
                    <a:pt x="32172" y="316429"/>
                  </a:lnTo>
                  <a:lnTo>
                    <a:pt x="32172" y="282221"/>
                  </a:lnTo>
                  <a:lnTo>
                    <a:pt x="49277" y="282221"/>
                  </a:lnTo>
                  <a:lnTo>
                    <a:pt x="49277" y="316429"/>
                  </a:lnTo>
                  <a:lnTo>
                    <a:pt x="63937" y="316429"/>
                  </a:lnTo>
                  <a:cubicBezTo>
                    <a:pt x="69639" y="315615"/>
                    <a:pt x="74526" y="321316"/>
                    <a:pt x="74526" y="327832"/>
                  </a:cubicBezTo>
                  <a:moveTo>
                    <a:pt x="213803" y="108734"/>
                  </a:moveTo>
                  <a:lnTo>
                    <a:pt x="190998" y="108734"/>
                  </a:lnTo>
                  <a:lnTo>
                    <a:pt x="190998" y="75340"/>
                  </a:lnTo>
                  <a:lnTo>
                    <a:pt x="164120" y="75340"/>
                  </a:lnTo>
                  <a:lnTo>
                    <a:pt x="164120" y="108734"/>
                  </a:lnTo>
                  <a:lnTo>
                    <a:pt x="142128" y="108734"/>
                  </a:lnTo>
                  <a:lnTo>
                    <a:pt x="142128" y="22398"/>
                  </a:lnTo>
                  <a:lnTo>
                    <a:pt x="164120" y="22398"/>
                  </a:lnTo>
                  <a:lnTo>
                    <a:pt x="164120" y="55793"/>
                  </a:lnTo>
                  <a:lnTo>
                    <a:pt x="190998" y="55793"/>
                  </a:lnTo>
                  <a:lnTo>
                    <a:pt x="190998" y="22398"/>
                  </a:lnTo>
                  <a:lnTo>
                    <a:pt x="213803" y="22398"/>
                  </a:lnTo>
                  <a:lnTo>
                    <a:pt x="213803" y="108734"/>
                  </a:lnTo>
                  <a:close/>
                  <a:moveTo>
                    <a:pt x="238238" y="74526"/>
                  </a:moveTo>
                  <a:lnTo>
                    <a:pt x="238238" y="24027"/>
                  </a:lnTo>
                  <a:cubicBezTo>
                    <a:pt x="238238" y="19140"/>
                    <a:pt x="236609" y="15068"/>
                    <a:pt x="233351" y="10996"/>
                  </a:cubicBezTo>
                  <a:cubicBezTo>
                    <a:pt x="230093" y="7738"/>
                    <a:pt x="225206" y="6109"/>
                    <a:pt x="220319" y="6109"/>
                  </a:cubicBezTo>
                  <a:lnTo>
                    <a:pt x="135612" y="6109"/>
                  </a:lnTo>
                  <a:cubicBezTo>
                    <a:pt x="130726" y="6109"/>
                    <a:pt x="126653" y="7738"/>
                    <a:pt x="122581" y="10996"/>
                  </a:cubicBezTo>
                  <a:cubicBezTo>
                    <a:pt x="119323" y="14254"/>
                    <a:pt x="117694" y="19140"/>
                    <a:pt x="117694" y="24027"/>
                  </a:cubicBezTo>
                  <a:lnTo>
                    <a:pt x="117694" y="75340"/>
                  </a:lnTo>
                  <a:lnTo>
                    <a:pt x="31358" y="75340"/>
                  </a:lnTo>
                  <a:lnTo>
                    <a:pt x="31358" y="161676"/>
                  </a:lnTo>
                  <a:lnTo>
                    <a:pt x="48462" y="161676"/>
                  </a:lnTo>
                  <a:lnTo>
                    <a:pt x="48462" y="92445"/>
                  </a:lnTo>
                  <a:lnTo>
                    <a:pt x="117694" y="92445"/>
                  </a:lnTo>
                  <a:lnTo>
                    <a:pt x="117694" y="108734"/>
                  </a:lnTo>
                  <a:cubicBezTo>
                    <a:pt x="117694" y="113621"/>
                    <a:pt x="119323" y="117694"/>
                    <a:pt x="122581" y="121766"/>
                  </a:cubicBezTo>
                  <a:cubicBezTo>
                    <a:pt x="125839" y="125024"/>
                    <a:pt x="130726" y="126653"/>
                    <a:pt x="135612" y="126653"/>
                  </a:cubicBezTo>
                  <a:lnTo>
                    <a:pt x="169007" y="126653"/>
                  </a:lnTo>
                  <a:lnTo>
                    <a:pt x="169007" y="160862"/>
                  </a:lnTo>
                  <a:lnTo>
                    <a:pt x="186111" y="160862"/>
                  </a:lnTo>
                  <a:lnTo>
                    <a:pt x="186111" y="126653"/>
                  </a:lnTo>
                  <a:lnTo>
                    <a:pt x="219505" y="126653"/>
                  </a:lnTo>
                  <a:cubicBezTo>
                    <a:pt x="224392" y="126653"/>
                    <a:pt x="228464" y="125024"/>
                    <a:pt x="232537" y="121766"/>
                  </a:cubicBezTo>
                  <a:cubicBezTo>
                    <a:pt x="235795" y="118508"/>
                    <a:pt x="237424" y="113621"/>
                    <a:pt x="237424" y="108734"/>
                  </a:cubicBezTo>
                  <a:lnTo>
                    <a:pt x="237424" y="92445"/>
                  </a:lnTo>
                  <a:lnTo>
                    <a:pt x="306655" y="92445"/>
                  </a:lnTo>
                  <a:lnTo>
                    <a:pt x="306655" y="161676"/>
                  </a:lnTo>
                  <a:lnTo>
                    <a:pt x="323759" y="161676"/>
                  </a:lnTo>
                  <a:lnTo>
                    <a:pt x="323759" y="74526"/>
                  </a:lnTo>
                  <a:lnTo>
                    <a:pt x="238238" y="74526"/>
                  </a:lnTo>
                  <a:close/>
                </a:path>
              </a:pathLst>
            </a:custGeom>
            <a:solidFill>
              <a:srgbClr val="F9B59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Calibri"/>
                <a:ea typeface="+mn-ea"/>
                <a:cs typeface="+mn-cs"/>
              </a:endParaRPr>
            </a:p>
          </p:txBody>
        </p:sp>
      </p:grpSp>
      <p:cxnSp>
        <p:nvCxnSpPr>
          <p:cNvPr id="35" name="Line buttom">
            <a:extLst>
              <a:ext uri="{FF2B5EF4-FFF2-40B4-BE49-F238E27FC236}">
                <a16:creationId xmlns:a16="http://schemas.microsoft.com/office/drawing/2014/main" id="{99236067-8D95-40CE-9FA8-70039423D9BB}"/>
              </a:ext>
            </a:extLst>
          </p:cNvPr>
          <p:cNvCxnSpPr>
            <a:cxnSpLocks/>
          </p:cNvCxnSpPr>
          <p:nvPr/>
        </p:nvCxnSpPr>
        <p:spPr>
          <a:xfrm>
            <a:off x="5233986" y="6084851"/>
            <a:ext cx="6372000"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 name="Textplatzhalter 2"/>
          <p:cNvSpPr>
            <a:spLocks noGrp="1"/>
          </p:cNvSpPr>
          <p:nvPr>
            <p:ph type="body" sz="quarter" idx="15"/>
          </p:nvPr>
        </p:nvSpPr>
        <p:spPr>
          <a:xfrm>
            <a:off x="539999" y="6297348"/>
            <a:ext cx="8533220" cy="360000"/>
          </a:xfrm>
        </p:spPr>
        <p:txBody>
          <a:bodyPr/>
          <a:lstStyle/>
          <a:p>
            <a:r>
              <a:rPr lang="en-US" dirty="0"/>
              <a:t>The results by Siemens Healthineers customers described herein are based on results that were achieved in the customer’s unique setting. Since there is no “typical” hospital and many variables exist (e.g. hospital size, case mix, level of IT adoption) it cannot be guaranteed that other customers will achieve the same results. </a:t>
            </a:r>
          </a:p>
          <a:p>
            <a:r>
              <a:rPr lang="en-US" baseline="30000" dirty="0"/>
              <a:t>2</a:t>
            </a:r>
            <a:r>
              <a:rPr lang="en-US" dirty="0"/>
              <a:t> Connection needs to fulfill minimum bandwidth and latency requirements. Prerequisite is a secure VPN connection to the department network.</a:t>
            </a:r>
            <a:endParaRPr lang="de-DE" dirty="0"/>
          </a:p>
        </p:txBody>
      </p:sp>
    </p:spTree>
    <p:extLst>
      <p:ext uri="{BB962C8B-B14F-4D97-AF65-F5344CB8AC3E}">
        <p14:creationId xmlns:p14="http://schemas.microsoft.com/office/powerpoint/2010/main" val="125967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platzhalter 3">
            <a:extLst>
              <a:ext uri="{FF2B5EF4-FFF2-40B4-BE49-F238E27FC236}">
                <a16:creationId xmlns:a16="http://schemas.microsoft.com/office/drawing/2014/main" id="{88B1EB9D-74E8-41BB-8F85-747210E4FE1D}"/>
              </a:ext>
            </a:extLst>
          </p:cNvPr>
          <p:cNvSpPr txBox="1">
            <a:spLocks/>
          </p:cNvSpPr>
          <p:nvPr/>
        </p:nvSpPr>
        <p:spPr bwMode="gray">
          <a:xfrm>
            <a:off x="539999" y="4320000"/>
            <a:ext cx="3240000" cy="1418850"/>
          </a:xfrm>
          <a:prstGeom prst="rect">
            <a:avLst/>
          </a:prstGeom>
        </p:spPr>
        <p:txBody>
          <a:bodyPr wrap="square" lIns="0" tIns="0" rIns="0" bIns="0">
            <a:spAutoFit/>
          </a:bodyPr>
          <a:lstStyle>
            <a:defPPr>
              <a:defRPr lang="de-DE"/>
            </a:defPPr>
            <a:lvl1pPr>
              <a:defRPr sz="15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nSpc>
                <a:spcPct val="90000"/>
              </a:lnSpc>
              <a:spcBef>
                <a:spcPts val="1200"/>
              </a:spcBef>
              <a:spcAft>
                <a:spcPts val="600"/>
              </a:spcAft>
            </a:pPr>
            <a:r>
              <a:rPr lang="en-US" sz="1400" dirty="0"/>
              <a:t>Lucerne Cantonal Hospital, </a:t>
            </a:r>
            <a:br>
              <a:rPr lang="en-US" sz="1400" dirty="0"/>
            </a:br>
            <a:r>
              <a:rPr lang="en-US" sz="1400" dirty="0"/>
              <a:t>Radiology Network, Lucerne, Swiss</a:t>
            </a:r>
            <a:r>
              <a:rPr lang="nl-NL" sz="1400" dirty="0"/>
              <a:t> </a:t>
            </a:r>
          </a:p>
          <a:p>
            <a:r>
              <a:rPr lang="en-US" sz="1400" b="0" i="1" dirty="0"/>
              <a:t>“</a:t>
            </a:r>
            <a:r>
              <a:rPr lang="en-US" sz="1400" b="0" i="1" dirty="0" err="1"/>
              <a:t>syngo</a:t>
            </a:r>
            <a:r>
              <a:rPr lang="en-US" sz="1400" b="0" i="1" dirty="0"/>
              <a:t> Virtual Cockpit allows us to connect remote sites from our main site here in Lucerne </a:t>
            </a:r>
            <a:r>
              <a:rPr lang="en-US" sz="1400" b="0" i="1" dirty="0" err="1"/>
              <a:t>fastly</a:t>
            </a:r>
            <a:r>
              <a:rPr lang="en-US" sz="1400" b="0" i="1" dirty="0"/>
              <a:t> and without time lag.”</a:t>
            </a:r>
          </a:p>
          <a:p>
            <a:endParaRPr lang="pt-BR" sz="1000" b="0" dirty="0"/>
          </a:p>
          <a:p>
            <a:r>
              <a:rPr lang="en-US" sz="1000" b="0" dirty="0"/>
              <a:t>Dr. J. </a:t>
            </a:r>
            <a:r>
              <a:rPr lang="en-US" sz="1000" b="0" dirty="0" err="1"/>
              <a:t>Fornaro</a:t>
            </a:r>
            <a:r>
              <a:rPr lang="en-US" sz="1000" b="0" dirty="0"/>
              <a:t>, Head of CT</a:t>
            </a:r>
            <a:endParaRPr lang="pt-BR" sz="1000" b="0" dirty="0"/>
          </a:p>
        </p:txBody>
      </p:sp>
      <p:sp>
        <p:nvSpPr>
          <p:cNvPr id="114" name="Rechteck 113">
            <a:extLst>
              <a:ext uri="{FF2B5EF4-FFF2-40B4-BE49-F238E27FC236}">
                <a16:creationId xmlns:a16="http://schemas.microsoft.com/office/drawing/2014/main" id="{6B65D695-7122-4BA5-9016-7AB99D26165E}"/>
              </a:ext>
            </a:extLst>
          </p:cNvPr>
          <p:cNvSpPr/>
          <p:nvPr/>
        </p:nvSpPr>
        <p:spPr bwMode="gray">
          <a:xfrm>
            <a:off x="4284000" y="1618984"/>
            <a:ext cx="756000" cy="215444"/>
          </a:xfrm>
          <a:prstGeom prst="rect">
            <a:avLst/>
          </a:prstGeom>
        </p:spPr>
        <p:txBody>
          <a:bodyPr wrap="square" lIns="0" tIns="0" rIns="0" bIns="0">
            <a:spAutoFit/>
          </a:bodyPr>
          <a:lstStyle/>
          <a:p>
            <a:pPr algn="r"/>
            <a:r>
              <a:rPr lang="en-US" sz="1400" b="1"/>
              <a:t>Challenge</a:t>
            </a:r>
          </a:p>
        </p:txBody>
      </p:sp>
      <p:sp>
        <p:nvSpPr>
          <p:cNvPr id="115" name="Textplatzhalter 134">
            <a:extLst>
              <a:ext uri="{FF2B5EF4-FFF2-40B4-BE49-F238E27FC236}">
                <a16:creationId xmlns:a16="http://schemas.microsoft.com/office/drawing/2014/main" id="{AC99412F-D661-45A6-A692-697888D29274}"/>
              </a:ext>
            </a:extLst>
          </p:cNvPr>
          <p:cNvSpPr txBox="1">
            <a:spLocks/>
          </p:cNvSpPr>
          <p:nvPr/>
        </p:nvSpPr>
        <p:spPr bwMode="gray">
          <a:xfrm>
            <a:off x="9540438" y="1620000"/>
            <a:ext cx="1800000" cy="738664"/>
          </a:xfrm>
          <a:prstGeom prst="rect">
            <a:avLst/>
          </a:prstGeom>
        </p:spPr>
        <p:txBody>
          <a:bodyPr wrap="square" lIns="0" tIns="0" rIns="0" bIns="0">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spcBef>
                <a:spcPts val="0"/>
              </a:spcBef>
              <a:buClr>
                <a:srgbClr val="D5D2D0"/>
              </a:buClr>
            </a:pPr>
            <a:r>
              <a:rPr lang="en-US" sz="1200" b="1">
                <a:solidFill>
                  <a:srgbClr val="EC6602"/>
                </a:solidFill>
              </a:rPr>
              <a:t>Standardize care</a:t>
            </a:r>
            <a:br>
              <a:rPr lang="en-US" sz="1200" b="1">
                <a:solidFill>
                  <a:srgbClr val="EC6602"/>
                </a:solidFill>
              </a:rPr>
            </a:br>
            <a:endParaRPr lang="en-US" sz="1200" b="1">
              <a:solidFill>
                <a:srgbClr val="EC6602"/>
              </a:solidFill>
            </a:endParaRPr>
          </a:p>
          <a:p>
            <a:pPr>
              <a:spcBef>
                <a:spcPts val="0"/>
              </a:spcBef>
              <a:buClr>
                <a:srgbClr val="D5D2D0"/>
              </a:buClr>
            </a:pPr>
            <a:r>
              <a:rPr lang="en-US" sz="1200">
                <a:solidFill>
                  <a:srgbClr val="000000"/>
                </a:solidFill>
              </a:rPr>
              <a:t>Homogenize exam protocols over all sites</a:t>
            </a:r>
          </a:p>
        </p:txBody>
      </p:sp>
      <p:sp>
        <p:nvSpPr>
          <p:cNvPr id="116" name="Textplatzhalter 132">
            <a:extLst>
              <a:ext uri="{FF2B5EF4-FFF2-40B4-BE49-F238E27FC236}">
                <a16:creationId xmlns:a16="http://schemas.microsoft.com/office/drawing/2014/main" id="{6AFB8109-B056-4536-975A-BF893FDE8B17}"/>
              </a:ext>
            </a:extLst>
          </p:cNvPr>
          <p:cNvSpPr txBox="1">
            <a:spLocks/>
          </p:cNvSpPr>
          <p:nvPr/>
        </p:nvSpPr>
        <p:spPr bwMode="gray">
          <a:xfrm>
            <a:off x="5233987" y="1620000"/>
            <a:ext cx="1800000" cy="1107996"/>
          </a:xfrm>
          <a:prstGeom prst="rect">
            <a:avLst/>
          </a:prstGeom>
        </p:spPr>
        <p:txBody>
          <a:bodyPr wrap="square" lIns="0" tIns="0" rIns="0" bIns="0">
            <a:spAutoFit/>
          </a:bodyPr>
          <a:lstStyle>
            <a:defPPr>
              <a:defRPr lang="de-DE"/>
            </a:defPPr>
            <a:lvl1pPr indent="0" defTabSz="1088959">
              <a:spcBef>
                <a:spcPct val="20000"/>
              </a:spcBef>
              <a:buClr>
                <a:srgbClr val="D5D2D0"/>
              </a:buClr>
              <a:buFont typeface="Arial" panose="020B0604020202020204" pitchFamily="34" charset="0"/>
              <a:buNone/>
              <a:defRPr sz="1000" b="1">
                <a:solidFill>
                  <a:srgbClr val="EC6602"/>
                </a:solidFill>
              </a:defRPr>
            </a:lvl1pPr>
            <a:lvl2pPr marL="266700" indent="-266700" defTabSz="1088959">
              <a:spcBef>
                <a:spcPts val="1200"/>
              </a:spcBef>
              <a:buClr>
                <a:schemeClr val="tx2"/>
              </a:buClr>
              <a:buFont typeface="Arial" panose="020B0604020202020204" pitchFamily="34" charset="0"/>
              <a:buChar char="•"/>
              <a:defRPr sz="2600" baseline="0"/>
            </a:lvl2pPr>
            <a:lvl3pPr marL="542925" indent="-276225" defTabSz="1088959">
              <a:spcBef>
                <a:spcPts val="400"/>
              </a:spcBef>
              <a:buClr>
                <a:schemeClr val="tx2"/>
              </a:buClr>
              <a:buFont typeface="Arial" panose="020B0604020202020204" pitchFamily="34" charset="0"/>
              <a:buChar char="•"/>
              <a:defRPr sz="2600"/>
            </a:lvl3pPr>
            <a:lvl4pPr marL="809625" indent="-266700" defTabSz="1088959">
              <a:spcBef>
                <a:spcPts val="400"/>
              </a:spcBef>
              <a:buClr>
                <a:schemeClr val="tx2"/>
              </a:buClr>
              <a:buFont typeface="Arial" panose="020B0604020202020204" pitchFamily="34" charset="0"/>
              <a:buChar char="•"/>
              <a:defRPr sz="2600"/>
            </a:lvl4pPr>
            <a:lvl5pPr marL="1076325" indent="-266700" defTabSz="1088959">
              <a:spcBef>
                <a:spcPts val="400"/>
              </a:spcBef>
              <a:buClr>
                <a:schemeClr val="tx2"/>
              </a:buClr>
              <a:buFont typeface="Arial" panose="020B0604020202020204" pitchFamily="34" charset="0"/>
              <a:buChar char="•"/>
              <a:defRPr sz="2600"/>
            </a:lvl5pPr>
            <a:lvl6pPr marL="2994637" indent="-272240" defTabSz="1088959">
              <a:spcBef>
                <a:spcPct val="20000"/>
              </a:spcBef>
              <a:buFont typeface="Arial" panose="020B0604020202020204" pitchFamily="34" charset="0"/>
              <a:buChar char="•"/>
              <a:defRPr sz="2400"/>
            </a:lvl6pPr>
            <a:lvl7pPr marL="3539117" indent="-272240" defTabSz="1088959">
              <a:spcBef>
                <a:spcPct val="20000"/>
              </a:spcBef>
              <a:buFont typeface="Arial" panose="020B0604020202020204" pitchFamily="34" charset="0"/>
              <a:buChar char="•"/>
              <a:defRPr sz="2400"/>
            </a:lvl7pPr>
            <a:lvl8pPr marL="4083596" indent="-272240" defTabSz="1088959">
              <a:spcBef>
                <a:spcPct val="20000"/>
              </a:spcBef>
              <a:buFont typeface="Arial" panose="020B0604020202020204" pitchFamily="34" charset="0"/>
              <a:buChar char="•"/>
              <a:defRPr sz="2400"/>
            </a:lvl8pPr>
            <a:lvl9pPr marL="4628076" indent="-272240" defTabSz="1088959">
              <a:spcBef>
                <a:spcPct val="20000"/>
              </a:spcBef>
              <a:buFont typeface="Arial" panose="020B0604020202020204" pitchFamily="34" charset="0"/>
              <a:buChar char="•"/>
              <a:defRPr sz="2400"/>
            </a:lvl9pPr>
          </a:lstStyle>
          <a:p>
            <a:pPr>
              <a:spcBef>
                <a:spcPts val="0"/>
              </a:spcBef>
            </a:pPr>
            <a:r>
              <a:rPr lang="en-US" sz="1200"/>
              <a:t>Increase process efficiency</a:t>
            </a:r>
            <a:br>
              <a:rPr lang="en-US" sz="1200"/>
            </a:br>
            <a:endParaRPr lang="en-US" sz="1200" b="0"/>
          </a:p>
          <a:p>
            <a:pPr>
              <a:spcBef>
                <a:spcPts val="0"/>
              </a:spcBef>
            </a:pPr>
            <a:r>
              <a:rPr lang="en-US" sz="1200" b="0">
                <a:solidFill>
                  <a:schemeClr val="tx1"/>
                </a:solidFill>
              </a:rPr>
              <a:t>Radiologists drive to another hospital (20 kilometers) to support </a:t>
            </a:r>
            <a:br>
              <a:rPr lang="en-US" sz="1200" b="0">
                <a:solidFill>
                  <a:schemeClr val="tx1"/>
                </a:solidFill>
              </a:rPr>
            </a:br>
            <a:r>
              <a:rPr lang="en-US" sz="1200" b="0">
                <a:solidFill>
                  <a:schemeClr val="tx1"/>
                </a:solidFill>
              </a:rPr>
              <a:t>Cardiac CTs once a week</a:t>
            </a:r>
          </a:p>
        </p:txBody>
      </p:sp>
      <p:sp>
        <p:nvSpPr>
          <p:cNvPr id="117" name="Textplatzhalter 134">
            <a:extLst>
              <a:ext uri="{FF2B5EF4-FFF2-40B4-BE49-F238E27FC236}">
                <a16:creationId xmlns:a16="http://schemas.microsoft.com/office/drawing/2014/main" id="{9469C88E-F85B-4C92-A9FF-9BDC567983F4}"/>
              </a:ext>
            </a:extLst>
          </p:cNvPr>
          <p:cNvSpPr txBox="1">
            <a:spLocks/>
          </p:cNvSpPr>
          <p:nvPr/>
        </p:nvSpPr>
        <p:spPr bwMode="gray">
          <a:xfrm>
            <a:off x="7387213" y="1620000"/>
            <a:ext cx="1800000" cy="1107996"/>
          </a:xfrm>
          <a:prstGeom prst="rect">
            <a:avLst/>
          </a:prstGeom>
        </p:spPr>
        <p:txBody>
          <a:bodyPr wrap="square" lIns="0" tIns="0" rIns="0" bIns="0">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spcBef>
                <a:spcPts val="0"/>
              </a:spcBef>
              <a:buClr>
                <a:srgbClr val="D5D2D0"/>
              </a:buClr>
            </a:pPr>
            <a:r>
              <a:rPr lang="en-US" sz="1200" b="1">
                <a:solidFill>
                  <a:srgbClr val="EC6602"/>
                </a:solidFill>
              </a:rPr>
              <a:t>Improve access to care</a:t>
            </a:r>
            <a:br>
              <a:rPr lang="en-US" sz="1200" b="1">
                <a:solidFill>
                  <a:srgbClr val="EC6602"/>
                </a:solidFill>
              </a:rPr>
            </a:br>
            <a:endParaRPr lang="en-US" sz="1200">
              <a:solidFill>
                <a:srgbClr val="EC6602"/>
              </a:solidFill>
            </a:endParaRPr>
          </a:p>
          <a:p>
            <a:pPr>
              <a:spcBef>
                <a:spcPts val="0"/>
              </a:spcBef>
              <a:buClr>
                <a:srgbClr val="D5D2D0"/>
              </a:buClr>
            </a:pPr>
            <a:r>
              <a:rPr lang="en-US" sz="1200"/>
              <a:t>Patients who need urgent cardiac CTs must be transported to the main hospital</a:t>
            </a:r>
          </a:p>
        </p:txBody>
      </p:sp>
      <p:sp>
        <p:nvSpPr>
          <p:cNvPr id="120" name="Rechteck 119">
            <a:extLst>
              <a:ext uri="{FF2B5EF4-FFF2-40B4-BE49-F238E27FC236}">
                <a16:creationId xmlns:a16="http://schemas.microsoft.com/office/drawing/2014/main" id="{4319E665-5202-4CAF-80A9-05FFFA54F181}"/>
              </a:ext>
            </a:extLst>
          </p:cNvPr>
          <p:cNvSpPr/>
          <p:nvPr/>
        </p:nvSpPr>
        <p:spPr bwMode="gray">
          <a:xfrm>
            <a:off x="540000" y="1619999"/>
            <a:ext cx="3744000" cy="215444"/>
          </a:xfrm>
          <a:prstGeom prst="rect">
            <a:avLst/>
          </a:prstGeom>
        </p:spPr>
        <p:txBody>
          <a:bodyPr wrap="square" lIns="0" tIns="0" rIns="0" bIns="0">
            <a:spAutoFit/>
          </a:bodyPr>
          <a:lstStyle/>
          <a:p>
            <a:r>
              <a:rPr lang="en-US" sz="1400" b="1"/>
              <a:t>Radiology Network</a:t>
            </a:r>
          </a:p>
        </p:txBody>
      </p:sp>
      <p:grpSp>
        <p:nvGrpSpPr>
          <p:cNvPr id="121" name="Gruppieren 120">
            <a:extLst>
              <a:ext uri="{FF2B5EF4-FFF2-40B4-BE49-F238E27FC236}">
                <a16:creationId xmlns:a16="http://schemas.microsoft.com/office/drawing/2014/main" id="{9F3B9074-5491-49E1-BED8-529703C42594}"/>
              </a:ext>
            </a:extLst>
          </p:cNvPr>
          <p:cNvGrpSpPr/>
          <p:nvPr/>
        </p:nvGrpSpPr>
        <p:grpSpPr>
          <a:xfrm>
            <a:off x="4104000" y="4522002"/>
            <a:ext cx="7524000" cy="1417998"/>
            <a:chOff x="4104000" y="4882002"/>
            <a:chExt cx="7524000" cy="1417998"/>
          </a:xfrm>
        </p:grpSpPr>
        <p:sp>
          <p:nvSpPr>
            <p:cNvPr id="122" name="Textplatzhalter 127">
              <a:extLst>
                <a:ext uri="{FF2B5EF4-FFF2-40B4-BE49-F238E27FC236}">
                  <a16:creationId xmlns:a16="http://schemas.microsoft.com/office/drawing/2014/main" id="{3B257E15-0127-4155-AEC8-2900F4E05437}"/>
                </a:ext>
              </a:extLst>
            </p:cNvPr>
            <p:cNvSpPr txBox="1">
              <a:spLocks/>
            </p:cNvSpPr>
            <p:nvPr/>
          </p:nvSpPr>
          <p:spPr bwMode="gray">
            <a:xfrm>
              <a:off x="7387200" y="4882002"/>
              <a:ext cx="1274901" cy="553998"/>
            </a:xfrm>
            <a:prstGeom prst="rect">
              <a:avLst/>
            </a:prstGeom>
            <a:noFill/>
            <a:ln w="9525">
              <a:noFill/>
              <a:miter lim="800000"/>
              <a:headEnd/>
              <a:tailEnd/>
            </a:ln>
          </p:spPr>
          <p:txBody>
            <a:bodyPr vert="horz" wrap="none" lIns="0" tIns="0" rIns="0" bIns="0" numCol="1" anchor="b" anchorCtr="0" compatLnSpc="1">
              <a:prstTxWarp prst="textNoShape">
                <a:avLst/>
              </a:prstTxWarp>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lnSpc>
                  <a:spcPct val="90000"/>
                </a:lnSpc>
                <a:spcBef>
                  <a:spcPts val="0"/>
                </a:spcBef>
                <a:spcAft>
                  <a:spcPts val="599"/>
                </a:spcAft>
                <a:buClr>
                  <a:srgbClr val="D5D2D0"/>
                </a:buClr>
              </a:pPr>
              <a:r>
                <a:rPr lang="en-US" sz="2000" b="1">
                  <a:ea typeface="ＭＳ Ｐゴシック" charset="-128"/>
                </a:rPr>
                <a:t>Better </a:t>
              </a:r>
              <a:br>
                <a:rPr lang="en-US" sz="2000" b="1">
                  <a:ea typeface="ＭＳ Ｐゴシック" charset="-128"/>
                </a:rPr>
              </a:br>
              <a:r>
                <a:rPr lang="en-US" sz="2000" b="1">
                  <a:ea typeface="ＭＳ Ｐゴシック" charset="-128"/>
                </a:rPr>
                <a:t>patient care</a:t>
              </a:r>
            </a:p>
          </p:txBody>
        </p:sp>
        <p:sp>
          <p:nvSpPr>
            <p:cNvPr id="123" name="Textplatzhalter 128">
              <a:extLst>
                <a:ext uri="{FF2B5EF4-FFF2-40B4-BE49-F238E27FC236}">
                  <a16:creationId xmlns:a16="http://schemas.microsoft.com/office/drawing/2014/main" id="{2F69A71D-21DC-4333-87F0-62FECAD3B1D8}"/>
                </a:ext>
              </a:extLst>
            </p:cNvPr>
            <p:cNvSpPr txBox="1">
              <a:spLocks/>
            </p:cNvSpPr>
            <p:nvPr/>
          </p:nvSpPr>
          <p:spPr bwMode="gray">
            <a:xfrm>
              <a:off x="9540000" y="5103601"/>
              <a:ext cx="2011000" cy="332399"/>
            </a:xfrm>
            <a:prstGeom prst="rect">
              <a:avLst/>
            </a:prstGeom>
            <a:noFill/>
            <a:ln w="9525">
              <a:noFill/>
              <a:miter lim="800000"/>
              <a:headEnd/>
              <a:tailEnd/>
            </a:ln>
          </p:spPr>
          <p:txBody>
            <a:bodyPr vert="horz" wrap="none" lIns="0" tIns="0" rIns="0" bIns="0" numCol="1" anchor="b" anchorCtr="0" compatLnSpc="1">
              <a:prstTxWarp prst="textNoShape">
                <a:avLst/>
              </a:prstTxWarp>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lnSpc>
                  <a:spcPct val="90000"/>
                </a:lnSpc>
                <a:spcBef>
                  <a:spcPts val="0"/>
                </a:spcBef>
                <a:spcAft>
                  <a:spcPts val="599"/>
                </a:spcAft>
                <a:buClr>
                  <a:srgbClr val="D5D2D0"/>
                </a:buClr>
              </a:pPr>
              <a:r>
                <a:rPr lang="en-US" sz="2400" b="1">
                  <a:ea typeface="ＭＳ Ｐゴシック" charset="-128"/>
                </a:rPr>
                <a:t>Standardization</a:t>
              </a:r>
            </a:p>
          </p:txBody>
        </p:sp>
        <p:sp>
          <p:nvSpPr>
            <p:cNvPr id="124" name="Textplatzhalter 6">
              <a:extLst>
                <a:ext uri="{FF2B5EF4-FFF2-40B4-BE49-F238E27FC236}">
                  <a16:creationId xmlns:a16="http://schemas.microsoft.com/office/drawing/2014/main" id="{AA5D0AF1-8932-426B-BE23-CD0B2F258A38}"/>
                </a:ext>
              </a:extLst>
            </p:cNvPr>
            <p:cNvSpPr txBox="1">
              <a:spLocks/>
            </p:cNvSpPr>
            <p:nvPr/>
          </p:nvSpPr>
          <p:spPr bwMode="gray">
            <a:xfrm>
              <a:off x="5234399" y="4882002"/>
              <a:ext cx="1693669" cy="553998"/>
            </a:xfrm>
            <a:prstGeom prst="rect">
              <a:avLst/>
            </a:prstGeom>
          </p:spPr>
          <p:txBody>
            <a:bodyPr wrap="none" lIns="0" tIns="0" rIns="0" bIns="0" anchor="b">
              <a:spAutoFit/>
            </a:bodyPr>
            <a:lstStyle>
              <a:lvl1pPr marL="0" indent="0" algn="l" defTabSz="1088959" rtl="0" eaLnBrk="1" latinLnBrk="0" hangingPunct="1">
                <a:spcBef>
                  <a:spcPct val="20000"/>
                </a:spcBef>
                <a:buClr>
                  <a:schemeClr val="bg2"/>
                </a:buClr>
                <a:buFont typeface="Arial" panose="020B0604020202020204" pitchFamily="34" charset="0"/>
                <a:buNone/>
                <a:defRPr sz="2600" b="0" kern="1200">
                  <a:solidFill>
                    <a:schemeClr val="tx1"/>
                  </a:solidFill>
                  <a:latin typeface="+mn-lt"/>
                  <a:ea typeface="+mn-ea"/>
                  <a:cs typeface="+mn-cs"/>
                </a:defRPr>
              </a:lvl1pPr>
              <a:lvl2pPr marL="266700" indent="-266700" algn="l" defTabSz="1088959" rtl="0" eaLnBrk="1" latinLnBrk="0" hangingPunct="1">
                <a:spcBef>
                  <a:spcPts val="1200"/>
                </a:spcBef>
                <a:buClr>
                  <a:schemeClr val="tx2"/>
                </a:buClr>
                <a:buFont typeface="Arial" panose="020B0604020202020204" pitchFamily="34" charset="0"/>
                <a:buChar char="•"/>
                <a:defRPr sz="2600" kern="1200" baseline="0">
                  <a:solidFill>
                    <a:schemeClr val="tx1"/>
                  </a:solidFill>
                  <a:latin typeface="+mn-lt"/>
                  <a:ea typeface="+mn-ea"/>
                  <a:cs typeface="+mn-cs"/>
                </a:defRPr>
              </a:lvl2pPr>
              <a:lvl3pPr marL="542925" indent="-276225"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3pPr>
              <a:lvl4pPr marL="8096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4pPr>
              <a:lvl5pPr marL="1076325" indent="-266700" algn="l" defTabSz="1088959" rtl="0" eaLnBrk="1" latinLnBrk="0" hangingPunct="1">
                <a:spcBef>
                  <a:spcPts val="400"/>
                </a:spcBef>
                <a:buClr>
                  <a:schemeClr val="tx2"/>
                </a:buClr>
                <a:buFont typeface="Arial" panose="020B0604020202020204" pitchFamily="34" charset="0"/>
                <a:buChar char="•"/>
                <a:defRPr sz="26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lnSpc>
                  <a:spcPct val="90000"/>
                </a:lnSpc>
                <a:spcBef>
                  <a:spcPts val="0"/>
                </a:spcBef>
                <a:spcAft>
                  <a:spcPts val="599"/>
                </a:spcAft>
                <a:buClr>
                  <a:srgbClr val="D5D2D0"/>
                </a:buClr>
              </a:pPr>
              <a:r>
                <a:rPr lang="en-US" sz="2000" b="1">
                  <a:ea typeface="ＭＳ Ｐゴシック" charset="-128"/>
                </a:rPr>
                <a:t>More </a:t>
              </a:r>
              <a:br>
                <a:rPr lang="en-US" sz="2000" b="1">
                  <a:ea typeface="ＭＳ Ｐゴシック" charset="-128"/>
                </a:rPr>
              </a:br>
              <a:r>
                <a:rPr lang="en-US" sz="2000" b="1">
                  <a:ea typeface="ＭＳ Ｐゴシック" charset="-128"/>
                </a:rPr>
                <a:t>productive time</a:t>
              </a:r>
            </a:p>
          </p:txBody>
        </p:sp>
        <p:sp>
          <p:nvSpPr>
            <p:cNvPr id="125" name="Rechteck 124">
              <a:extLst>
                <a:ext uri="{FF2B5EF4-FFF2-40B4-BE49-F238E27FC236}">
                  <a16:creationId xmlns:a16="http://schemas.microsoft.com/office/drawing/2014/main" id="{E7C81CF6-56DC-4B54-BE6C-38F409F1DD19}"/>
                </a:ext>
              </a:extLst>
            </p:cNvPr>
            <p:cNvSpPr/>
            <p:nvPr/>
          </p:nvSpPr>
          <p:spPr bwMode="gray">
            <a:xfrm>
              <a:off x="4104000" y="4932000"/>
              <a:ext cx="936000" cy="215444"/>
            </a:xfrm>
            <a:prstGeom prst="rect">
              <a:avLst/>
            </a:prstGeom>
          </p:spPr>
          <p:txBody>
            <a:bodyPr wrap="square" lIns="0" tIns="0" rIns="0" bIns="0">
              <a:spAutoFit/>
            </a:bodyPr>
            <a:lstStyle/>
            <a:p>
              <a:pPr algn="r"/>
              <a:r>
                <a:rPr lang="en-US" sz="1400" b="1" dirty="0"/>
                <a:t>Benefits</a:t>
              </a:r>
            </a:p>
          </p:txBody>
        </p:sp>
        <p:sp>
          <p:nvSpPr>
            <p:cNvPr id="126" name="Rechteck 125">
              <a:extLst>
                <a:ext uri="{FF2B5EF4-FFF2-40B4-BE49-F238E27FC236}">
                  <a16:creationId xmlns:a16="http://schemas.microsoft.com/office/drawing/2014/main" id="{1A6A1B46-02E6-4F45-8D38-C38C10BA6962}"/>
                </a:ext>
              </a:extLst>
            </p:cNvPr>
            <p:cNvSpPr>
              <a:spLocks/>
            </p:cNvSpPr>
            <p:nvPr/>
          </p:nvSpPr>
          <p:spPr bwMode="gray">
            <a:xfrm>
              <a:off x="5234400" y="5544000"/>
              <a:ext cx="2088000" cy="68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en-US" sz="1100">
                  <a:solidFill>
                    <a:schemeClr val="bg2"/>
                  </a:solidFill>
                  <a:ea typeface="ＭＳ Ｐゴシック" charset="-128"/>
                </a:rPr>
                <a:t>Radiologist can stay in one location to support cardiac CTs. The time normally spent on the road is used for productivity now</a:t>
              </a:r>
            </a:p>
          </p:txBody>
        </p:sp>
        <p:sp>
          <p:nvSpPr>
            <p:cNvPr id="127" name="Rechteck 126">
              <a:extLst>
                <a:ext uri="{FF2B5EF4-FFF2-40B4-BE49-F238E27FC236}">
                  <a16:creationId xmlns:a16="http://schemas.microsoft.com/office/drawing/2014/main" id="{66DBE90F-E621-4B0F-87EA-0E1E4ABC2477}"/>
                </a:ext>
              </a:extLst>
            </p:cNvPr>
            <p:cNvSpPr>
              <a:spLocks/>
            </p:cNvSpPr>
            <p:nvPr/>
          </p:nvSpPr>
          <p:spPr bwMode="gray">
            <a:xfrm>
              <a:off x="9540000" y="5544000"/>
              <a:ext cx="2088000" cy="68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100">
                  <a:solidFill>
                    <a:schemeClr val="bg2"/>
                  </a:solidFill>
                </a:rPr>
                <a:t>Exam protocols are standardized across all sites</a:t>
              </a:r>
            </a:p>
          </p:txBody>
        </p:sp>
        <p:sp>
          <p:nvSpPr>
            <p:cNvPr id="128" name="Rechteck 127">
              <a:extLst>
                <a:ext uri="{FF2B5EF4-FFF2-40B4-BE49-F238E27FC236}">
                  <a16:creationId xmlns:a16="http://schemas.microsoft.com/office/drawing/2014/main" id="{E859F6E1-634D-4730-BF44-F204C28E4267}"/>
                </a:ext>
              </a:extLst>
            </p:cNvPr>
            <p:cNvSpPr>
              <a:spLocks/>
            </p:cNvSpPr>
            <p:nvPr/>
          </p:nvSpPr>
          <p:spPr bwMode="gray">
            <a:xfrm>
              <a:off x="7387213" y="5544000"/>
              <a:ext cx="2088000" cy="68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en-US" sz="1100">
                  <a:solidFill>
                    <a:schemeClr val="bg2"/>
                  </a:solidFill>
                  <a:ea typeface="ＭＳ Ｐゴシック" charset="-128"/>
                </a:rPr>
                <a:t>Increased number of </a:t>
              </a:r>
              <a:br>
                <a:rPr lang="en-US" sz="1100">
                  <a:solidFill>
                    <a:schemeClr val="bg2"/>
                  </a:solidFill>
                  <a:ea typeface="ＭＳ Ｐゴシック" charset="-128"/>
                </a:rPr>
              </a:br>
              <a:r>
                <a:rPr lang="en-US" sz="1100">
                  <a:solidFill>
                    <a:schemeClr val="bg2"/>
                  </a:solidFill>
                  <a:ea typeface="ＭＳ Ｐゴシック" charset="-128"/>
                </a:rPr>
                <a:t>examined cardiac patients</a:t>
              </a:r>
            </a:p>
          </p:txBody>
        </p:sp>
        <p:grpSp>
          <p:nvGrpSpPr>
            <p:cNvPr id="129" name="Gruppieren 2">
              <a:extLst>
                <a:ext uri="{FF2B5EF4-FFF2-40B4-BE49-F238E27FC236}">
                  <a16:creationId xmlns:a16="http://schemas.microsoft.com/office/drawing/2014/main" id="{EECA2F28-B3EA-4253-A710-BE005E193066}"/>
                </a:ext>
              </a:extLst>
            </p:cNvPr>
            <p:cNvGrpSpPr/>
            <p:nvPr/>
          </p:nvGrpSpPr>
          <p:grpSpPr>
            <a:xfrm>
              <a:off x="5233986" y="5472000"/>
              <a:ext cx="6372000" cy="828000"/>
              <a:chOff x="540000" y="5472000"/>
              <a:chExt cx="11088438" cy="828000"/>
            </a:xfrm>
          </p:grpSpPr>
          <p:cxnSp>
            <p:nvCxnSpPr>
              <p:cNvPr id="130" name="Line buttom">
                <a:extLst>
                  <a:ext uri="{FF2B5EF4-FFF2-40B4-BE49-F238E27FC236}">
                    <a16:creationId xmlns:a16="http://schemas.microsoft.com/office/drawing/2014/main" id="{9C4A9665-6A62-48CA-A71D-9D0F600BC3CB}"/>
                  </a:ext>
                </a:extLst>
              </p:cNvPr>
              <p:cNvCxnSpPr>
                <a:cxnSpLocks/>
              </p:cNvCxnSpPr>
              <p:nvPr/>
            </p:nvCxnSpPr>
            <p:spPr>
              <a:xfrm>
                <a:off x="540000" y="6300000"/>
                <a:ext cx="11088438"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31" name="Line buttom">
                <a:extLst>
                  <a:ext uri="{FF2B5EF4-FFF2-40B4-BE49-F238E27FC236}">
                    <a16:creationId xmlns:a16="http://schemas.microsoft.com/office/drawing/2014/main" id="{743B9BCD-80B0-4BCB-872E-D31374DFC09B}"/>
                  </a:ext>
                </a:extLst>
              </p:cNvPr>
              <p:cNvCxnSpPr>
                <a:cxnSpLocks/>
              </p:cNvCxnSpPr>
              <p:nvPr/>
            </p:nvCxnSpPr>
            <p:spPr>
              <a:xfrm>
                <a:off x="540000" y="5472000"/>
                <a:ext cx="11088438"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2" name="Gruppieren 131">
            <a:extLst>
              <a:ext uri="{FF2B5EF4-FFF2-40B4-BE49-F238E27FC236}">
                <a16:creationId xmlns:a16="http://schemas.microsoft.com/office/drawing/2014/main" id="{05C9C0CA-ACE8-40C2-8AFF-B02AD334707E}"/>
              </a:ext>
            </a:extLst>
          </p:cNvPr>
          <p:cNvGrpSpPr/>
          <p:nvPr/>
        </p:nvGrpSpPr>
        <p:grpSpPr>
          <a:xfrm>
            <a:off x="4284000" y="3060000"/>
            <a:ext cx="7321988" cy="394980"/>
            <a:chOff x="4284000" y="3240000"/>
            <a:chExt cx="7321988" cy="394980"/>
          </a:xfrm>
        </p:grpSpPr>
        <p:sp>
          <p:nvSpPr>
            <p:cNvPr id="133" name="Rechteck 132">
              <a:extLst>
                <a:ext uri="{FF2B5EF4-FFF2-40B4-BE49-F238E27FC236}">
                  <a16:creationId xmlns:a16="http://schemas.microsoft.com/office/drawing/2014/main" id="{FFB7AF48-0186-4DF1-A17E-A0458A5E1EA9}"/>
                </a:ext>
              </a:extLst>
            </p:cNvPr>
            <p:cNvSpPr/>
            <p:nvPr/>
          </p:nvSpPr>
          <p:spPr bwMode="gray">
            <a:xfrm>
              <a:off x="5233988" y="3240000"/>
              <a:ext cx="6372000" cy="394980"/>
            </a:xfrm>
            <a:prstGeom prst="rect">
              <a:avLst/>
            </a:prstGeom>
          </p:spPr>
          <p:txBody>
            <a:bodyPr wrap="square" lIns="0" tIns="0" rIns="0" bIns="0">
              <a:spAutoFit/>
            </a:bodyPr>
            <a:lstStyle/>
            <a:p>
              <a:pPr marL="171450" indent="-171450" defTabSz="1088959">
                <a:spcBef>
                  <a:spcPts val="200"/>
                </a:spcBef>
                <a:buFont typeface="Arial" panose="020B0604020202020204" pitchFamily="34" charset="0"/>
                <a:buChar char="•"/>
              </a:pPr>
              <a:r>
                <a:rPr lang="en-US" sz="1200" dirty="0">
                  <a:solidFill>
                    <a:srgbClr val="000000"/>
                  </a:solidFill>
                </a:rPr>
                <a:t>Cardiac CTs at remote</a:t>
              </a:r>
              <a:r>
                <a:rPr lang="en-US" sz="1200" baseline="30000" dirty="0">
                  <a:solidFill>
                    <a:srgbClr val="000000"/>
                  </a:solidFill>
                </a:rPr>
                <a:t>2</a:t>
              </a:r>
              <a:r>
                <a:rPr lang="en-US" sz="1200" dirty="0">
                  <a:solidFill>
                    <a:srgbClr val="000000"/>
                  </a:solidFill>
                </a:rPr>
                <a:t> sites can be supported from the main hospital at any time</a:t>
              </a:r>
            </a:p>
            <a:p>
              <a:pPr marL="171450" indent="-171450" defTabSz="1088959">
                <a:spcBef>
                  <a:spcPts val="200"/>
                </a:spcBef>
                <a:buFont typeface="Arial" panose="020B0604020202020204" pitchFamily="34" charset="0"/>
                <a:buChar char="•"/>
              </a:pPr>
              <a:r>
                <a:rPr lang="en-US" sz="1200" dirty="0">
                  <a:solidFill>
                    <a:srgbClr val="000000"/>
                  </a:solidFill>
                </a:rPr>
                <a:t>Exam protocols are improved and standardized across all connected sites and scanners</a:t>
              </a:r>
            </a:p>
          </p:txBody>
        </p:sp>
        <p:sp>
          <p:nvSpPr>
            <p:cNvPr id="134" name="Rechteck 133">
              <a:extLst>
                <a:ext uri="{FF2B5EF4-FFF2-40B4-BE49-F238E27FC236}">
                  <a16:creationId xmlns:a16="http://schemas.microsoft.com/office/drawing/2014/main" id="{8EE0737E-E5D5-44BB-B7B2-4EAE821EBABD}"/>
                </a:ext>
              </a:extLst>
            </p:cNvPr>
            <p:cNvSpPr/>
            <p:nvPr/>
          </p:nvSpPr>
          <p:spPr bwMode="gray">
            <a:xfrm>
              <a:off x="4284000" y="3240000"/>
              <a:ext cx="756000" cy="215444"/>
            </a:xfrm>
            <a:prstGeom prst="rect">
              <a:avLst/>
            </a:prstGeom>
          </p:spPr>
          <p:txBody>
            <a:bodyPr wrap="square" lIns="0" tIns="0" rIns="0" bIns="0">
              <a:spAutoFit/>
            </a:bodyPr>
            <a:lstStyle/>
            <a:p>
              <a:pPr algn="r"/>
              <a:r>
                <a:rPr lang="en-US" sz="1400" b="1"/>
                <a:t>Solution</a:t>
              </a:r>
            </a:p>
          </p:txBody>
        </p:sp>
      </p:grpSp>
      <p:sp>
        <p:nvSpPr>
          <p:cNvPr id="10" name="Titel 9">
            <a:extLst>
              <a:ext uri="{FF2B5EF4-FFF2-40B4-BE49-F238E27FC236}">
                <a16:creationId xmlns:a16="http://schemas.microsoft.com/office/drawing/2014/main" id="{DD30C9E7-00E0-452E-8A68-CEB5921B075B}"/>
              </a:ext>
            </a:extLst>
          </p:cNvPr>
          <p:cNvSpPr>
            <a:spLocks noGrp="1"/>
          </p:cNvSpPr>
          <p:nvPr>
            <p:ph type="title"/>
          </p:nvPr>
        </p:nvSpPr>
        <p:spPr/>
        <p:txBody>
          <a:bodyPr/>
          <a:lstStyle/>
          <a:p>
            <a:r>
              <a:rPr lang="en-US"/>
              <a:t>Transforming care delivery</a:t>
            </a:r>
            <a:br>
              <a:rPr lang="en-US"/>
            </a:br>
            <a:r>
              <a:rPr lang="en-US"/>
              <a:t>Increased number of examined cardiac patients</a:t>
            </a:r>
            <a:endParaRPr lang="de-DE"/>
          </a:p>
        </p:txBody>
      </p:sp>
      <p:pic>
        <p:nvPicPr>
          <p:cNvPr id="31" name="Grafik 30">
            <a:extLst>
              <a:ext uri="{FF2B5EF4-FFF2-40B4-BE49-F238E27FC236}">
                <a16:creationId xmlns:a16="http://schemas.microsoft.com/office/drawing/2014/main" id="{BBDB408B-89FA-454D-B47A-8D2507E83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99" y="1979999"/>
            <a:ext cx="3241425" cy="2157019"/>
          </a:xfrm>
          <a:prstGeom prst="rect">
            <a:avLst/>
          </a:prstGeom>
        </p:spPr>
      </p:pic>
      <p:grpSp>
        <p:nvGrpSpPr>
          <p:cNvPr id="33" name="Gruppieren 32">
            <a:extLst>
              <a:ext uri="{FF2B5EF4-FFF2-40B4-BE49-F238E27FC236}">
                <a16:creationId xmlns:a16="http://schemas.microsoft.com/office/drawing/2014/main" id="{C480FF4E-1F8A-4017-B3F9-30942BBFCB48}"/>
              </a:ext>
            </a:extLst>
          </p:cNvPr>
          <p:cNvGrpSpPr/>
          <p:nvPr/>
        </p:nvGrpSpPr>
        <p:grpSpPr>
          <a:xfrm>
            <a:off x="4502166" y="5256736"/>
            <a:ext cx="537834" cy="538529"/>
            <a:chOff x="1305307" y="5365620"/>
            <a:chExt cx="592126" cy="592891"/>
          </a:xfrm>
        </p:grpSpPr>
        <p:sp>
          <p:nvSpPr>
            <p:cNvPr id="34" name="Freihandform: Form 48">
              <a:extLst>
                <a:ext uri="{FF2B5EF4-FFF2-40B4-BE49-F238E27FC236}">
                  <a16:creationId xmlns:a16="http://schemas.microsoft.com/office/drawing/2014/main" id="{AA7B1409-E090-4AED-B51F-6AB1041E36DD}"/>
                </a:ext>
              </a:extLst>
            </p:cNvPr>
            <p:cNvSpPr/>
            <p:nvPr/>
          </p:nvSpPr>
          <p:spPr>
            <a:xfrm>
              <a:off x="1305307" y="5365620"/>
              <a:ext cx="592126" cy="592891"/>
            </a:xfrm>
            <a:custGeom>
              <a:avLst/>
              <a:gdLst>
                <a:gd name="connsiteX0" fmla="*/ 315615 w 627156"/>
                <a:gd name="connsiteY0" fmla="*/ 625121 h 627156"/>
                <a:gd name="connsiteX1" fmla="*/ 625121 w 627156"/>
                <a:gd name="connsiteY1" fmla="*/ 315615 h 627156"/>
                <a:gd name="connsiteX2" fmla="*/ 315615 w 627156"/>
                <a:gd name="connsiteY2" fmla="*/ 6109 h 627156"/>
                <a:gd name="connsiteX3" fmla="*/ 6109 w 627156"/>
                <a:gd name="connsiteY3" fmla="*/ 315615 h 627156"/>
                <a:gd name="connsiteX4" fmla="*/ 315615 w 627156"/>
                <a:gd name="connsiteY4" fmla="*/ 625121 h 62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56" h="627156">
                  <a:moveTo>
                    <a:pt x="315615" y="625121"/>
                  </a:moveTo>
                  <a:cubicBezTo>
                    <a:pt x="486657" y="625121"/>
                    <a:pt x="625121" y="486657"/>
                    <a:pt x="625121" y="315615"/>
                  </a:cubicBezTo>
                  <a:cubicBezTo>
                    <a:pt x="625121" y="144572"/>
                    <a:pt x="486657" y="6109"/>
                    <a:pt x="315615" y="6109"/>
                  </a:cubicBezTo>
                  <a:cubicBezTo>
                    <a:pt x="144572" y="6109"/>
                    <a:pt x="6109" y="144572"/>
                    <a:pt x="6109" y="315615"/>
                  </a:cubicBezTo>
                  <a:cubicBezTo>
                    <a:pt x="6109" y="486657"/>
                    <a:pt x="144572" y="625121"/>
                    <a:pt x="315615" y="625121"/>
                  </a:cubicBezTo>
                </a:path>
              </a:pathLst>
            </a:custGeom>
            <a:solidFill>
              <a:schemeClr val="bg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Calibri"/>
                <a:ea typeface="+mn-ea"/>
                <a:cs typeface="+mn-cs"/>
              </a:endParaRPr>
            </a:p>
          </p:txBody>
        </p:sp>
        <p:sp>
          <p:nvSpPr>
            <p:cNvPr id="35" name="Freihandform: Form 49">
              <a:extLst>
                <a:ext uri="{FF2B5EF4-FFF2-40B4-BE49-F238E27FC236}">
                  <a16:creationId xmlns:a16="http://schemas.microsoft.com/office/drawing/2014/main" id="{AB67EEF5-CC0D-440B-A07F-A55856CA4776}"/>
                </a:ext>
              </a:extLst>
            </p:cNvPr>
            <p:cNvSpPr/>
            <p:nvPr/>
          </p:nvSpPr>
          <p:spPr>
            <a:xfrm>
              <a:off x="1403736" y="5625107"/>
              <a:ext cx="399877" cy="92399"/>
            </a:xfrm>
            <a:custGeom>
              <a:avLst/>
              <a:gdLst>
                <a:gd name="connsiteX0" fmla="*/ 420684 w 423534"/>
                <a:gd name="connsiteY0" fmla="*/ 49277 h 97738"/>
                <a:gd name="connsiteX1" fmla="*/ 386475 w 423534"/>
                <a:gd name="connsiteY1" fmla="*/ 86743 h 97738"/>
                <a:gd name="connsiteX2" fmla="*/ 372629 w 423534"/>
                <a:gd name="connsiteY2" fmla="*/ 92445 h 97738"/>
                <a:gd name="connsiteX3" fmla="*/ 6109 w 423534"/>
                <a:gd name="connsiteY3" fmla="*/ 92445 h 97738"/>
                <a:gd name="connsiteX4" fmla="*/ 40317 w 423534"/>
                <a:gd name="connsiteY4" fmla="*/ 49277 h 97738"/>
                <a:gd name="connsiteX5" fmla="*/ 6109 w 423534"/>
                <a:gd name="connsiteY5" fmla="*/ 6109 h 97738"/>
                <a:gd name="connsiteX6" fmla="*/ 372629 w 423534"/>
                <a:gd name="connsiteY6" fmla="*/ 6109 h 97738"/>
                <a:gd name="connsiteX7" fmla="*/ 386475 w 423534"/>
                <a:gd name="connsiteY7" fmla="*/ 11810 h 97738"/>
                <a:gd name="connsiteX8" fmla="*/ 420684 w 423534"/>
                <a:gd name="connsiteY8" fmla="*/ 49277 h 9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534" h="97738">
                  <a:moveTo>
                    <a:pt x="420684" y="49277"/>
                  </a:moveTo>
                  <a:cubicBezTo>
                    <a:pt x="420684" y="49277"/>
                    <a:pt x="387290" y="85929"/>
                    <a:pt x="386475" y="86743"/>
                  </a:cubicBezTo>
                  <a:cubicBezTo>
                    <a:pt x="383217" y="90816"/>
                    <a:pt x="379145" y="92445"/>
                    <a:pt x="372629" y="92445"/>
                  </a:cubicBezTo>
                  <a:lnTo>
                    <a:pt x="6109" y="92445"/>
                  </a:lnTo>
                  <a:lnTo>
                    <a:pt x="40317" y="49277"/>
                  </a:lnTo>
                  <a:lnTo>
                    <a:pt x="6109" y="6109"/>
                  </a:lnTo>
                  <a:lnTo>
                    <a:pt x="372629" y="6109"/>
                  </a:lnTo>
                  <a:cubicBezTo>
                    <a:pt x="379145" y="6109"/>
                    <a:pt x="383217" y="8552"/>
                    <a:pt x="386475" y="11810"/>
                  </a:cubicBezTo>
                  <a:cubicBezTo>
                    <a:pt x="387290" y="12625"/>
                    <a:pt x="420684" y="49277"/>
                    <a:pt x="420684" y="49277"/>
                  </a:cubicBezTo>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Calibri"/>
                <a:ea typeface="+mn-ea"/>
                <a:cs typeface="+mn-cs"/>
              </a:endParaRPr>
            </a:p>
          </p:txBody>
        </p:sp>
        <p:sp>
          <p:nvSpPr>
            <p:cNvPr id="36" name="Freihandform: Form 50">
              <a:extLst>
                <a:ext uri="{FF2B5EF4-FFF2-40B4-BE49-F238E27FC236}">
                  <a16:creationId xmlns:a16="http://schemas.microsoft.com/office/drawing/2014/main" id="{58DB1310-F081-4912-8A5B-43DF56483690}"/>
                </a:ext>
              </a:extLst>
            </p:cNvPr>
            <p:cNvSpPr/>
            <p:nvPr/>
          </p:nvSpPr>
          <p:spPr>
            <a:xfrm>
              <a:off x="1437574" y="5462638"/>
              <a:ext cx="330667" cy="369594"/>
            </a:xfrm>
            <a:custGeom>
              <a:avLst/>
              <a:gdLst>
                <a:gd name="connsiteX0" fmla="*/ 212989 w 350230"/>
                <a:gd name="connsiteY0" fmla="*/ 327832 h 390954"/>
                <a:gd name="connsiteX1" fmla="*/ 212989 w 350230"/>
                <a:gd name="connsiteY1" fmla="*/ 373443 h 390954"/>
                <a:gd name="connsiteX2" fmla="*/ 201586 w 350230"/>
                <a:gd name="connsiteY2" fmla="*/ 384846 h 390954"/>
                <a:gd name="connsiteX3" fmla="*/ 155975 w 350230"/>
                <a:gd name="connsiteY3" fmla="*/ 384846 h 390954"/>
                <a:gd name="connsiteX4" fmla="*/ 144572 w 350230"/>
                <a:gd name="connsiteY4" fmla="*/ 373443 h 390954"/>
                <a:gd name="connsiteX5" fmla="*/ 144572 w 350230"/>
                <a:gd name="connsiteY5" fmla="*/ 327832 h 390954"/>
                <a:gd name="connsiteX6" fmla="*/ 155975 w 350230"/>
                <a:gd name="connsiteY6" fmla="*/ 316429 h 390954"/>
                <a:gd name="connsiteX7" fmla="*/ 170635 w 350230"/>
                <a:gd name="connsiteY7" fmla="*/ 316429 h 390954"/>
                <a:gd name="connsiteX8" fmla="*/ 170635 w 350230"/>
                <a:gd name="connsiteY8" fmla="*/ 282221 h 390954"/>
                <a:gd name="connsiteX9" fmla="*/ 187740 w 350230"/>
                <a:gd name="connsiteY9" fmla="*/ 282221 h 390954"/>
                <a:gd name="connsiteX10" fmla="*/ 187740 w 350230"/>
                <a:gd name="connsiteY10" fmla="*/ 316429 h 390954"/>
                <a:gd name="connsiteX11" fmla="*/ 202401 w 350230"/>
                <a:gd name="connsiteY11" fmla="*/ 316429 h 390954"/>
                <a:gd name="connsiteX12" fmla="*/ 212989 w 350230"/>
                <a:gd name="connsiteY12" fmla="*/ 327832 h 390954"/>
                <a:gd name="connsiteX13" fmla="*/ 350638 w 350230"/>
                <a:gd name="connsiteY13" fmla="*/ 327832 h 390954"/>
                <a:gd name="connsiteX14" fmla="*/ 350638 w 350230"/>
                <a:gd name="connsiteY14" fmla="*/ 373443 h 390954"/>
                <a:gd name="connsiteX15" fmla="*/ 339235 w 350230"/>
                <a:gd name="connsiteY15" fmla="*/ 384846 h 390954"/>
                <a:gd name="connsiteX16" fmla="*/ 293623 w 350230"/>
                <a:gd name="connsiteY16" fmla="*/ 384846 h 390954"/>
                <a:gd name="connsiteX17" fmla="*/ 282220 w 350230"/>
                <a:gd name="connsiteY17" fmla="*/ 373443 h 390954"/>
                <a:gd name="connsiteX18" fmla="*/ 282220 w 350230"/>
                <a:gd name="connsiteY18" fmla="*/ 327832 h 390954"/>
                <a:gd name="connsiteX19" fmla="*/ 293623 w 350230"/>
                <a:gd name="connsiteY19" fmla="*/ 316429 h 390954"/>
                <a:gd name="connsiteX20" fmla="*/ 308284 w 350230"/>
                <a:gd name="connsiteY20" fmla="*/ 316429 h 390954"/>
                <a:gd name="connsiteX21" fmla="*/ 308284 w 350230"/>
                <a:gd name="connsiteY21" fmla="*/ 282221 h 390954"/>
                <a:gd name="connsiteX22" fmla="*/ 325388 w 350230"/>
                <a:gd name="connsiteY22" fmla="*/ 282221 h 390954"/>
                <a:gd name="connsiteX23" fmla="*/ 325388 w 350230"/>
                <a:gd name="connsiteY23" fmla="*/ 316429 h 390954"/>
                <a:gd name="connsiteX24" fmla="*/ 340049 w 350230"/>
                <a:gd name="connsiteY24" fmla="*/ 316429 h 390954"/>
                <a:gd name="connsiteX25" fmla="*/ 350638 w 350230"/>
                <a:gd name="connsiteY25" fmla="*/ 327832 h 390954"/>
                <a:gd name="connsiteX26" fmla="*/ 74526 w 350230"/>
                <a:gd name="connsiteY26" fmla="*/ 327832 h 390954"/>
                <a:gd name="connsiteX27" fmla="*/ 74526 w 350230"/>
                <a:gd name="connsiteY27" fmla="*/ 373443 h 390954"/>
                <a:gd name="connsiteX28" fmla="*/ 63123 w 350230"/>
                <a:gd name="connsiteY28" fmla="*/ 384846 h 390954"/>
                <a:gd name="connsiteX29" fmla="*/ 17511 w 350230"/>
                <a:gd name="connsiteY29" fmla="*/ 384846 h 390954"/>
                <a:gd name="connsiteX30" fmla="*/ 6109 w 350230"/>
                <a:gd name="connsiteY30" fmla="*/ 373443 h 390954"/>
                <a:gd name="connsiteX31" fmla="*/ 6109 w 350230"/>
                <a:gd name="connsiteY31" fmla="*/ 327832 h 390954"/>
                <a:gd name="connsiteX32" fmla="*/ 17511 w 350230"/>
                <a:gd name="connsiteY32" fmla="*/ 316429 h 390954"/>
                <a:gd name="connsiteX33" fmla="*/ 32172 w 350230"/>
                <a:gd name="connsiteY33" fmla="*/ 316429 h 390954"/>
                <a:gd name="connsiteX34" fmla="*/ 32172 w 350230"/>
                <a:gd name="connsiteY34" fmla="*/ 282221 h 390954"/>
                <a:gd name="connsiteX35" fmla="*/ 49277 w 350230"/>
                <a:gd name="connsiteY35" fmla="*/ 282221 h 390954"/>
                <a:gd name="connsiteX36" fmla="*/ 49277 w 350230"/>
                <a:gd name="connsiteY36" fmla="*/ 316429 h 390954"/>
                <a:gd name="connsiteX37" fmla="*/ 63937 w 350230"/>
                <a:gd name="connsiteY37" fmla="*/ 316429 h 390954"/>
                <a:gd name="connsiteX38" fmla="*/ 74526 w 350230"/>
                <a:gd name="connsiteY38" fmla="*/ 327832 h 390954"/>
                <a:gd name="connsiteX39" fmla="*/ 213803 w 350230"/>
                <a:gd name="connsiteY39" fmla="*/ 108734 h 390954"/>
                <a:gd name="connsiteX40" fmla="*/ 190998 w 350230"/>
                <a:gd name="connsiteY40" fmla="*/ 108734 h 390954"/>
                <a:gd name="connsiteX41" fmla="*/ 190998 w 350230"/>
                <a:gd name="connsiteY41" fmla="*/ 75340 h 390954"/>
                <a:gd name="connsiteX42" fmla="*/ 164120 w 350230"/>
                <a:gd name="connsiteY42" fmla="*/ 75340 h 390954"/>
                <a:gd name="connsiteX43" fmla="*/ 164120 w 350230"/>
                <a:gd name="connsiteY43" fmla="*/ 108734 h 390954"/>
                <a:gd name="connsiteX44" fmla="*/ 142128 w 350230"/>
                <a:gd name="connsiteY44" fmla="*/ 108734 h 390954"/>
                <a:gd name="connsiteX45" fmla="*/ 142128 w 350230"/>
                <a:gd name="connsiteY45" fmla="*/ 22398 h 390954"/>
                <a:gd name="connsiteX46" fmla="*/ 164120 w 350230"/>
                <a:gd name="connsiteY46" fmla="*/ 22398 h 390954"/>
                <a:gd name="connsiteX47" fmla="*/ 164120 w 350230"/>
                <a:gd name="connsiteY47" fmla="*/ 55793 h 390954"/>
                <a:gd name="connsiteX48" fmla="*/ 190998 w 350230"/>
                <a:gd name="connsiteY48" fmla="*/ 55793 h 390954"/>
                <a:gd name="connsiteX49" fmla="*/ 190998 w 350230"/>
                <a:gd name="connsiteY49" fmla="*/ 22398 h 390954"/>
                <a:gd name="connsiteX50" fmla="*/ 213803 w 350230"/>
                <a:gd name="connsiteY50" fmla="*/ 22398 h 390954"/>
                <a:gd name="connsiteX51" fmla="*/ 213803 w 350230"/>
                <a:gd name="connsiteY51" fmla="*/ 108734 h 390954"/>
                <a:gd name="connsiteX52" fmla="*/ 238238 w 350230"/>
                <a:gd name="connsiteY52" fmla="*/ 74526 h 390954"/>
                <a:gd name="connsiteX53" fmla="*/ 238238 w 350230"/>
                <a:gd name="connsiteY53" fmla="*/ 24027 h 390954"/>
                <a:gd name="connsiteX54" fmla="*/ 233351 w 350230"/>
                <a:gd name="connsiteY54" fmla="*/ 10996 h 390954"/>
                <a:gd name="connsiteX55" fmla="*/ 220319 w 350230"/>
                <a:gd name="connsiteY55" fmla="*/ 6109 h 390954"/>
                <a:gd name="connsiteX56" fmla="*/ 135612 w 350230"/>
                <a:gd name="connsiteY56" fmla="*/ 6109 h 390954"/>
                <a:gd name="connsiteX57" fmla="*/ 122581 w 350230"/>
                <a:gd name="connsiteY57" fmla="*/ 10996 h 390954"/>
                <a:gd name="connsiteX58" fmla="*/ 117694 w 350230"/>
                <a:gd name="connsiteY58" fmla="*/ 24027 h 390954"/>
                <a:gd name="connsiteX59" fmla="*/ 117694 w 350230"/>
                <a:gd name="connsiteY59" fmla="*/ 75340 h 390954"/>
                <a:gd name="connsiteX60" fmla="*/ 31358 w 350230"/>
                <a:gd name="connsiteY60" fmla="*/ 75340 h 390954"/>
                <a:gd name="connsiteX61" fmla="*/ 31358 w 350230"/>
                <a:gd name="connsiteY61" fmla="*/ 161676 h 390954"/>
                <a:gd name="connsiteX62" fmla="*/ 48462 w 350230"/>
                <a:gd name="connsiteY62" fmla="*/ 161676 h 390954"/>
                <a:gd name="connsiteX63" fmla="*/ 48462 w 350230"/>
                <a:gd name="connsiteY63" fmla="*/ 92445 h 390954"/>
                <a:gd name="connsiteX64" fmla="*/ 117694 w 350230"/>
                <a:gd name="connsiteY64" fmla="*/ 92445 h 390954"/>
                <a:gd name="connsiteX65" fmla="*/ 117694 w 350230"/>
                <a:gd name="connsiteY65" fmla="*/ 108734 h 390954"/>
                <a:gd name="connsiteX66" fmla="*/ 122581 w 350230"/>
                <a:gd name="connsiteY66" fmla="*/ 121766 h 390954"/>
                <a:gd name="connsiteX67" fmla="*/ 135612 w 350230"/>
                <a:gd name="connsiteY67" fmla="*/ 126653 h 390954"/>
                <a:gd name="connsiteX68" fmla="*/ 169007 w 350230"/>
                <a:gd name="connsiteY68" fmla="*/ 126653 h 390954"/>
                <a:gd name="connsiteX69" fmla="*/ 169007 w 350230"/>
                <a:gd name="connsiteY69" fmla="*/ 160862 h 390954"/>
                <a:gd name="connsiteX70" fmla="*/ 186111 w 350230"/>
                <a:gd name="connsiteY70" fmla="*/ 160862 h 390954"/>
                <a:gd name="connsiteX71" fmla="*/ 186111 w 350230"/>
                <a:gd name="connsiteY71" fmla="*/ 126653 h 390954"/>
                <a:gd name="connsiteX72" fmla="*/ 219505 w 350230"/>
                <a:gd name="connsiteY72" fmla="*/ 126653 h 390954"/>
                <a:gd name="connsiteX73" fmla="*/ 232537 w 350230"/>
                <a:gd name="connsiteY73" fmla="*/ 121766 h 390954"/>
                <a:gd name="connsiteX74" fmla="*/ 237424 w 350230"/>
                <a:gd name="connsiteY74" fmla="*/ 108734 h 390954"/>
                <a:gd name="connsiteX75" fmla="*/ 237424 w 350230"/>
                <a:gd name="connsiteY75" fmla="*/ 92445 h 390954"/>
                <a:gd name="connsiteX76" fmla="*/ 306655 w 350230"/>
                <a:gd name="connsiteY76" fmla="*/ 92445 h 390954"/>
                <a:gd name="connsiteX77" fmla="*/ 306655 w 350230"/>
                <a:gd name="connsiteY77" fmla="*/ 161676 h 390954"/>
                <a:gd name="connsiteX78" fmla="*/ 323759 w 350230"/>
                <a:gd name="connsiteY78" fmla="*/ 161676 h 390954"/>
                <a:gd name="connsiteX79" fmla="*/ 323759 w 350230"/>
                <a:gd name="connsiteY79" fmla="*/ 74526 h 390954"/>
                <a:gd name="connsiteX80" fmla="*/ 238238 w 350230"/>
                <a:gd name="connsiteY80" fmla="*/ 74526 h 39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50230" h="390954">
                  <a:moveTo>
                    <a:pt x="212989" y="327832"/>
                  </a:moveTo>
                  <a:lnTo>
                    <a:pt x="212989" y="373443"/>
                  </a:lnTo>
                  <a:cubicBezTo>
                    <a:pt x="212989" y="379959"/>
                    <a:pt x="208102" y="384846"/>
                    <a:pt x="201586" y="384846"/>
                  </a:cubicBezTo>
                  <a:lnTo>
                    <a:pt x="155975" y="384846"/>
                  </a:lnTo>
                  <a:cubicBezTo>
                    <a:pt x="149459" y="384846"/>
                    <a:pt x="144572" y="379959"/>
                    <a:pt x="144572" y="373443"/>
                  </a:cubicBezTo>
                  <a:lnTo>
                    <a:pt x="144572" y="327832"/>
                  </a:lnTo>
                  <a:cubicBezTo>
                    <a:pt x="144572" y="321316"/>
                    <a:pt x="149459" y="316429"/>
                    <a:pt x="155975" y="316429"/>
                  </a:cubicBezTo>
                  <a:lnTo>
                    <a:pt x="170635" y="316429"/>
                  </a:lnTo>
                  <a:lnTo>
                    <a:pt x="170635" y="282221"/>
                  </a:lnTo>
                  <a:lnTo>
                    <a:pt x="187740" y="282221"/>
                  </a:lnTo>
                  <a:lnTo>
                    <a:pt x="187740" y="316429"/>
                  </a:lnTo>
                  <a:lnTo>
                    <a:pt x="202401" y="316429"/>
                  </a:lnTo>
                  <a:cubicBezTo>
                    <a:pt x="207287" y="315615"/>
                    <a:pt x="212989" y="321316"/>
                    <a:pt x="212989" y="327832"/>
                  </a:cubicBezTo>
                  <a:moveTo>
                    <a:pt x="350638" y="327832"/>
                  </a:moveTo>
                  <a:lnTo>
                    <a:pt x="350638" y="373443"/>
                  </a:lnTo>
                  <a:cubicBezTo>
                    <a:pt x="350638" y="379959"/>
                    <a:pt x="345751" y="384846"/>
                    <a:pt x="339235" y="384846"/>
                  </a:cubicBezTo>
                  <a:lnTo>
                    <a:pt x="293623" y="384846"/>
                  </a:lnTo>
                  <a:cubicBezTo>
                    <a:pt x="287107" y="384846"/>
                    <a:pt x="282220" y="379959"/>
                    <a:pt x="282220" y="373443"/>
                  </a:cubicBezTo>
                  <a:lnTo>
                    <a:pt x="282220" y="327832"/>
                  </a:lnTo>
                  <a:cubicBezTo>
                    <a:pt x="282220" y="321316"/>
                    <a:pt x="287107" y="316429"/>
                    <a:pt x="293623" y="316429"/>
                  </a:cubicBezTo>
                  <a:lnTo>
                    <a:pt x="308284" y="316429"/>
                  </a:lnTo>
                  <a:lnTo>
                    <a:pt x="308284" y="282221"/>
                  </a:lnTo>
                  <a:lnTo>
                    <a:pt x="325388" y="282221"/>
                  </a:lnTo>
                  <a:lnTo>
                    <a:pt x="325388" y="316429"/>
                  </a:lnTo>
                  <a:lnTo>
                    <a:pt x="340049" y="316429"/>
                  </a:lnTo>
                  <a:cubicBezTo>
                    <a:pt x="345751" y="315615"/>
                    <a:pt x="350638" y="321316"/>
                    <a:pt x="350638" y="327832"/>
                  </a:cubicBezTo>
                  <a:moveTo>
                    <a:pt x="74526" y="327832"/>
                  </a:moveTo>
                  <a:lnTo>
                    <a:pt x="74526" y="373443"/>
                  </a:lnTo>
                  <a:cubicBezTo>
                    <a:pt x="74526" y="379959"/>
                    <a:pt x="69639" y="384846"/>
                    <a:pt x="63123" y="384846"/>
                  </a:cubicBezTo>
                  <a:lnTo>
                    <a:pt x="17511" y="384846"/>
                  </a:lnTo>
                  <a:cubicBezTo>
                    <a:pt x="10996" y="384846"/>
                    <a:pt x="6109" y="379959"/>
                    <a:pt x="6109" y="373443"/>
                  </a:cubicBezTo>
                  <a:lnTo>
                    <a:pt x="6109" y="327832"/>
                  </a:lnTo>
                  <a:cubicBezTo>
                    <a:pt x="6109" y="321316"/>
                    <a:pt x="10996" y="316429"/>
                    <a:pt x="17511" y="316429"/>
                  </a:cubicBezTo>
                  <a:lnTo>
                    <a:pt x="32172" y="316429"/>
                  </a:lnTo>
                  <a:lnTo>
                    <a:pt x="32172" y="282221"/>
                  </a:lnTo>
                  <a:lnTo>
                    <a:pt x="49277" y="282221"/>
                  </a:lnTo>
                  <a:lnTo>
                    <a:pt x="49277" y="316429"/>
                  </a:lnTo>
                  <a:lnTo>
                    <a:pt x="63937" y="316429"/>
                  </a:lnTo>
                  <a:cubicBezTo>
                    <a:pt x="69639" y="315615"/>
                    <a:pt x="74526" y="321316"/>
                    <a:pt x="74526" y="327832"/>
                  </a:cubicBezTo>
                  <a:moveTo>
                    <a:pt x="213803" y="108734"/>
                  </a:moveTo>
                  <a:lnTo>
                    <a:pt x="190998" y="108734"/>
                  </a:lnTo>
                  <a:lnTo>
                    <a:pt x="190998" y="75340"/>
                  </a:lnTo>
                  <a:lnTo>
                    <a:pt x="164120" y="75340"/>
                  </a:lnTo>
                  <a:lnTo>
                    <a:pt x="164120" y="108734"/>
                  </a:lnTo>
                  <a:lnTo>
                    <a:pt x="142128" y="108734"/>
                  </a:lnTo>
                  <a:lnTo>
                    <a:pt x="142128" y="22398"/>
                  </a:lnTo>
                  <a:lnTo>
                    <a:pt x="164120" y="22398"/>
                  </a:lnTo>
                  <a:lnTo>
                    <a:pt x="164120" y="55793"/>
                  </a:lnTo>
                  <a:lnTo>
                    <a:pt x="190998" y="55793"/>
                  </a:lnTo>
                  <a:lnTo>
                    <a:pt x="190998" y="22398"/>
                  </a:lnTo>
                  <a:lnTo>
                    <a:pt x="213803" y="22398"/>
                  </a:lnTo>
                  <a:lnTo>
                    <a:pt x="213803" y="108734"/>
                  </a:lnTo>
                  <a:close/>
                  <a:moveTo>
                    <a:pt x="238238" y="74526"/>
                  </a:moveTo>
                  <a:lnTo>
                    <a:pt x="238238" y="24027"/>
                  </a:lnTo>
                  <a:cubicBezTo>
                    <a:pt x="238238" y="19140"/>
                    <a:pt x="236609" y="15068"/>
                    <a:pt x="233351" y="10996"/>
                  </a:cubicBezTo>
                  <a:cubicBezTo>
                    <a:pt x="230093" y="7738"/>
                    <a:pt x="225206" y="6109"/>
                    <a:pt x="220319" y="6109"/>
                  </a:cubicBezTo>
                  <a:lnTo>
                    <a:pt x="135612" y="6109"/>
                  </a:lnTo>
                  <a:cubicBezTo>
                    <a:pt x="130726" y="6109"/>
                    <a:pt x="126653" y="7738"/>
                    <a:pt x="122581" y="10996"/>
                  </a:cubicBezTo>
                  <a:cubicBezTo>
                    <a:pt x="119323" y="14254"/>
                    <a:pt x="117694" y="19140"/>
                    <a:pt x="117694" y="24027"/>
                  </a:cubicBezTo>
                  <a:lnTo>
                    <a:pt x="117694" y="75340"/>
                  </a:lnTo>
                  <a:lnTo>
                    <a:pt x="31358" y="75340"/>
                  </a:lnTo>
                  <a:lnTo>
                    <a:pt x="31358" y="161676"/>
                  </a:lnTo>
                  <a:lnTo>
                    <a:pt x="48462" y="161676"/>
                  </a:lnTo>
                  <a:lnTo>
                    <a:pt x="48462" y="92445"/>
                  </a:lnTo>
                  <a:lnTo>
                    <a:pt x="117694" y="92445"/>
                  </a:lnTo>
                  <a:lnTo>
                    <a:pt x="117694" y="108734"/>
                  </a:lnTo>
                  <a:cubicBezTo>
                    <a:pt x="117694" y="113621"/>
                    <a:pt x="119323" y="117694"/>
                    <a:pt x="122581" y="121766"/>
                  </a:cubicBezTo>
                  <a:cubicBezTo>
                    <a:pt x="125839" y="125024"/>
                    <a:pt x="130726" y="126653"/>
                    <a:pt x="135612" y="126653"/>
                  </a:cubicBezTo>
                  <a:lnTo>
                    <a:pt x="169007" y="126653"/>
                  </a:lnTo>
                  <a:lnTo>
                    <a:pt x="169007" y="160862"/>
                  </a:lnTo>
                  <a:lnTo>
                    <a:pt x="186111" y="160862"/>
                  </a:lnTo>
                  <a:lnTo>
                    <a:pt x="186111" y="126653"/>
                  </a:lnTo>
                  <a:lnTo>
                    <a:pt x="219505" y="126653"/>
                  </a:lnTo>
                  <a:cubicBezTo>
                    <a:pt x="224392" y="126653"/>
                    <a:pt x="228464" y="125024"/>
                    <a:pt x="232537" y="121766"/>
                  </a:cubicBezTo>
                  <a:cubicBezTo>
                    <a:pt x="235795" y="118508"/>
                    <a:pt x="237424" y="113621"/>
                    <a:pt x="237424" y="108734"/>
                  </a:cubicBezTo>
                  <a:lnTo>
                    <a:pt x="237424" y="92445"/>
                  </a:lnTo>
                  <a:lnTo>
                    <a:pt x="306655" y="92445"/>
                  </a:lnTo>
                  <a:lnTo>
                    <a:pt x="306655" y="161676"/>
                  </a:lnTo>
                  <a:lnTo>
                    <a:pt x="323759" y="161676"/>
                  </a:lnTo>
                  <a:lnTo>
                    <a:pt x="323759" y="74526"/>
                  </a:lnTo>
                  <a:lnTo>
                    <a:pt x="238238" y="74526"/>
                  </a:lnTo>
                  <a:close/>
                </a:path>
              </a:pathLst>
            </a:custGeom>
            <a:solidFill>
              <a:srgbClr val="F9B59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2" name="Textplatzhalter 1"/>
          <p:cNvSpPr>
            <a:spLocks noGrp="1"/>
          </p:cNvSpPr>
          <p:nvPr>
            <p:ph type="body" sz="quarter" idx="15"/>
          </p:nvPr>
        </p:nvSpPr>
        <p:spPr>
          <a:xfrm>
            <a:off x="539999" y="6297348"/>
            <a:ext cx="8497216" cy="360000"/>
          </a:xfrm>
        </p:spPr>
        <p:txBody>
          <a:bodyPr/>
          <a:lstStyle/>
          <a:p>
            <a:r>
              <a:rPr lang="en-US" dirty="0"/>
              <a:t>The results by Siemens Healthineers customers described herein are based on results that were achieved in the customer’s unique setting. Since there is no “typical” hospital and many variables exist (e.g. hospital size, case mix, level of IT adoption) it cannot be guaranteed that other customers will achieve the same results.</a:t>
            </a:r>
          </a:p>
          <a:p>
            <a:r>
              <a:rPr lang="en-US" baseline="30000" dirty="0"/>
              <a:t>2 </a:t>
            </a:r>
            <a:r>
              <a:rPr lang="en-US" dirty="0"/>
              <a:t>Connection needs to fulfill minimum bandwidth and latency requirements. Prerequisite is a secure VPN connection to the department network.</a:t>
            </a:r>
            <a:endParaRPr lang="de-DE" dirty="0"/>
          </a:p>
        </p:txBody>
      </p:sp>
    </p:spTree>
    <p:extLst>
      <p:ext uri="{BB962C8B-B14F-4D97-AF65-F5344CB8AC3E}">
        <p14:creationId xmlns:p14="http://schemas.microsoft.com/office/powerpoint/2010/main" val="417930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AC0C1800-3562-48BF-8CE8-E373DB480E0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5" name="Objekt 4" hidden="1">
                        <a:extLst>
                          <a:ext uri="{FF2B5EF4-FFF2-40B4-BE49-F238E27FC236}">
                            <a16:creationId xmlns:a16="http://schemas.microsoft.com/office/drawing/2014/main" id="{AC0C1800-3562-48BF-8CE8-E373DB480E0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52F53A7E-4C58-4724-82C4-4D482BAD8D3C}"/>
              </a:ext>
            </a:extLst>
          </p:cNvPr>
          <p:cNvSpPr>
            <a:spLocks noGrp="1"/>
          </p:cNvSpPr>
          <p:nvPr>
            <p:ph type="body" sz="quarter" idx="15"/>
          </p:nvPr>
        </p:nvSpPr>
        <p:spPr bwMode="gray"/>
        <p:txBody>
          <a:bodyPr/>
          <a:lstStyle/>
          <a:p>
            <a:endParaRPr lang="en-US"/>
          </a:p>
        </p:txBody>
      </p:sp>
      <p:pic>
        <p:nvPicPr>
          <p:cNvPr id="12" name="Siemens Healthineers logo">
            <a:extLst>
              <a:ext uri="{FF2B5EF4-FFF2-40B4-BE49-F238E27FC236}">
                <a16:creationId xmlns:a16="http://schemas.microsoft.com/office/drawing/2014/main" id="{02F80CBD-B8C3-480B-999F-921ED4ABD3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gray">
          <a:xfrm>
            <a:off x="10444503" y="281267"/>
            <a:ext cx="1450800" cy="345884"/>
          </a:xfrm>
          <a:prstGeom prst="rect">
            <a:avLst/>
          </a:prstGeom>
        </p:spPr>
      </p:pic>
      <p:sp>
        <p:nvSpPr>
          <p:cNvPr id="7" name="Text Placeholder 3">
            <a:extLst>
              <a:ext uri="{FF2B5EF4-FFF2-40B4-BE49-F238E27FC236}">
                <a16:creationId xmlns:a16="http://schemas.microsoft.com/office/drawing/2014/main" id="{B66CFBB0-1711-4F53-AC6E-FC81F9482C61}"/>
              </a:ext>
            </a:extLst>
          </p:cNvPr>
          <p:cNvSpPr txBox="1">
            <a:spLocks/>
          </p:cNvSpPr>
          <p:nvPr/>
        </p:nvSpPr>
        <p:spPr bwMode="gray">
          <a:xfrm>
            <a:off x="7795967" y="2450969"/>
            <a:ext cx="3832472" cy="420478"/>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16000" indent="-2160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48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864000" marR="0" indent="-216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080000" indent="-2160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296000" marR="0" indent="-216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pPr>
              <a:spcAft>
                <a:spcPts val="300"/>
              </a:spcAft>
            </a:pPr>
            <a:r>
              <a:rPr lang="en-US" sz="2000" i="1" dirty="0" err="1"/>
              <a:t>syngo</a:t>
            </a:r>
            <a:r>
              <a:rPr lang="en-US" sz="2000" dirty="0"/>
              <a:t> Virtual Cockpit</a:t>
            </a:r>
          </a:p>
        </p:txBody>
      </p:sp>
      <p:sp>
        <p:nvSpPr>
          <p:cNvPr id="18" name="Subtitle 6">
            <a:extLst>
              <a:ext uri="{FF2B5EF4-FFF2-40B4-BE49-F238E27FC236}">
                <a16:creationId xmlns:a16="http://schemas.microsoft.com/office/drawing/2014/main" id="{31AA4DDB-8F81-4A5A-A3B6-4ECBC05AA09D}"/>
              </a:ext>
            </a:extLst>
          </p:cNvPr>
          <p:cNvSpPr txBox="1">
            <a:spLocks/>
          </p:cNvSpPr>
          <p:nvPr/>
        </p:nvSpPr>
        <p:spPr bwMode="gray">
          <a:xfrm>
            <a:off x="8303208" y="2929349"/>
            <a:ext cx="3289110" cy="1208729"/>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pPr>
              <a:lnSpc>
                <a:spcPct val="85000"/>
              </a:lnSpc>
            </a:pPr>
            <a:r>
              <a:rPr lang="en-US" sz="4600" dirty="0">
                <a:solidFill>
                  <a:schemeClr val="bg2"/>
                </a:solidFill>
              </a:rPr>
              <a:t>@ MRI</a:t>
            </a:r>
          </a:p>
        </p:txBody>
      </p:sp>
      <p:pic>
        <p:nvPicPr>
          <p:cNvPr id="8" name="Picture 6">
            <a:extLst>
              <a:ext uri="{FF2B5EF4-FFF2-40B4-BE49-F238E27FC236}">
                <a16:creationId xmlns:a16="http://schemas.microsoft.com/office/drawing/2014/main" id="{9CC8DD42-44B3-4FB9-B6D8-AA418A5825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465" y="-167009"/>
            <a:ext cx="7602091" cy="7602091"/>
          </a:xfrm>
          <a:prstGeom prst="rect">
            <a:avLst/>
          </a:prstGeom>
        </p:spPr>
      </p:pic>
    </p:spTree>
    <p:extLst>
      <p:ext uri="{BB962C8B-B14F-4D97-AF65-F5344CB8AC3E}">
        <p14:creationId xmlns:p14="http://schemas.microsoft.com/office/powerpoint/2010/main" val="9837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88F361D1-38CA-4563-B115-BFC68CE39E04}"/>
              </a:ext>
            </a:extLst>
          </p:cNvPr>
          <p:cNvSpPr>
            <a:spLocks/>
          </p:cNvSpPr>
          <p:nvPr/>
        </p:nvSpPr>
        <p:spPr>
          <a:xfrm>
            <a:off x="0" y="0"/>
            <a:ext cx="121697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4" name="Siemens Healthineers logo">
            <a:extLst>
              <a:ext uri="{FF2B5EF4-FFF2-40B4-BE49-F238E27FC236}">
                <a16:creationId xmlns:a16="http://schemas.microsoft.com/office/drawing/2014/main" id="{1697519B-BDA7-4D0E-B18D-4E4957CCFC66}"/>
              </a:ext>
            </a:extLst>
          </p:cNvPr>
          <p:cNvPicPr>
            <a:picLocks noChangeAspect="1"/>
          </p:cNvPicPr>
          <p:nvPr/>
        </p:nvPicPr>
        <p:blipFill>
          <a:blip r:embed="rId3" cstate="screen">
            <a:lum bright="100000"/>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sp>
        <p:nvSpPr>
          <p:cNvPr id="48" name="Title 1">
            <a:extLst>
              <a:ext uri="{FF2B5EF4-FFF2-40B4-BE49-F238E27FC236}">
                <a16:creationId xmlns:a16="http://schemas.microsoft.com/office/drawing/2014/main" id="{64B31F92-7EDA-4596-AD95-4335827E45B6}"/>
              </a:ext>
            </a:extLst>
          </p:cNvPr>
          <p:cNvSpPr>
            <a:spLocks noGrp="1"/>
          </p:cNvSpPr>
          <p:nvPr>
            <p:ph type="title"/>
          </p:nvPr>
        </p:nvSpPr>
        <p:spPr>
          <a:xfrm>
            <a:off x="540000" y="219599"/>
            <a:ext cx="9210425" cy="832913"/>
          </a:xfrm>
        </p:spPr>
        <p:txBody>
          <a:bodyPr/>
          <a:lstStyle/>
          <a:p>
            <a:r>
              <a:rPr lang="en-GB" dirty="0"/>
              <a:t>The future of imaging is challenging:</a:t>
            </a:r>
            <a:br>
              <a:rPr lang="en-GB" dirty="0"/>
            </a:br>
            <a:r>
              <a:rPr lang="en-GB" dirty="0"/>
              <a:t>Key topics</a:t>
            </a:r>
          </a:p>
        </p:txBody>
      </p:sp>
      <p:pic>
        <p:nvPicPr>
          <p:cNvPr id="6" name="Grafik 5">
            <a:extLst>
              <a:ext uri="{FF2B5EF4-FFF2-40B4-BE49-F238E27FC236}">
                <a16:creationId xmlns:a16="http://schemas.microsoft.com/office/drawing/2014/main" id="{22B2A46A-446A-48E5-AB59-08E4CDCD91B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37011" t="8680" r="7399" b="17153"/>
          <a:stretch/>
        </p:blipFill>
        <p:spPr>
          <a:xfrm>
            <a:off x="729879" y="1371460"/>
            <a:ext cx="3240851" cy="3240000"/>
          </a:xfrm>
          <a:prstGeom prst="rect">
            <a:avLst/>
          </a:prstGeom>
        </p:spPr>
      </p:pic>
      <p:pic>
        <p:nvPicPr>
          <p:cNvPr id="8" name="Grafik 7">
            <a:extLst>
              <a:ext uri="{FF2B5EF4-FFF2-40B4-BE49-F238E27FC236}">
                <a16:creationId xmlns:a16="http://schemas.microsoft.com/office/drawing/2014/main" id="{385CDEC1-7AC1-4D33-812E-982CD2D220D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10000"/>
                    </a14:imgEffect>
                  </a14:imgLayer>
                </a14:imgProps>
              </a:ext>
              <a:ext uri="{28A0092B-C50C-407E-A947-70E740481C1C}">
                <a14:useLocalDpi xmlns:a14="http://schemas.microsoft.com/office/drawing/2010/main" val="0"/>
              </a:ext>
            </a:extLst>
          </a:blip>
          <a:srcRect l="35468" t="20826" r="16693" b="15185"/>
          <a:stretch/>
        </p:blipFill>
        <p:spPr>
          <a:xfrm>
            <a:off x="4694282" y="1187277"/>
            <a:ext cx="2691385" cy="3600000"/>
          </a:xfrm>
          <a:prstGeom prst="rect">
            <a:avLst/>
          </a:prstGeom>
          <a:ln>
            <a:noFill/>
          </a:ln>
          <a:effectLst>
            <a:softEdge rad="112500"/>
          </a:effectLst>
        </p:spPr>
      </p:pic>
      <p:pic>
        <p:nvPicPr>
          <p:cNvPr id="3" name="Grafik 2">
            <a:extLst>
              <a:ext uri="{FF2B5EF4-FFF2-40B4-BE49-F238E27FC236}">
                <a16:creationId xmlns:a16="http://schemas.microsoft.com/office/drawing/2014/main" id="{4B806D13-DF5F-4A83-B2E2-5F473DA3F93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631" t="18006" r="589" b="18458"/>
          <a:stretch/>
        </p:blipFill>
        <p:spPr>
          <a:xfrm>
            <a:off x="8170394" y="1207039"/>
            <a:ext cx="3897140" cy="3600000"/>
          </a:xfrm>
          <a:prstGeom prst="rect">
            <a:avLst/>
          </a:prstGeom>
          <a:ln>
            <a:noFill/>
          </a:ln>
          <a:effectLst>
            <a:softEdge rad="112500"/>
          </a:effectLst>
        </p:spPr>
      </p:pic>
      <p:sp>
        <p:nvSpPr>
          <p:cNvPr id="51" name="Title 1">
            <a:extLst>
              <a:ext uri="{FF2B5EF4-FFF2-40B4-BE49-F238E27FC236}">
                <a16:creationId xmlns:a16="http://schemas.microsoft.com/office/drawing/2014/main" id="{6A6BEA0F-101E-460F-92A0-1FFC7935F5F6}"/>
              </a:ext>
            </a:extLst>
          </p:cNvPr>
          <p:cNvSpPr txBox="1">
            <a:spLocks/>
          </p:cNvSpPr>
          <p:nvPr/>
        </p:nvSpPr>
        <p:spPr>
          <a:xfrm>
            <a:off x="8244263" y="4568333"/>
            <a:ext cx="3403350" cy="832913"/>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bg2"/>
                </a:solidFill>
                <a:latin typeface="+mj-lt"/>
                <a:ea typeface="+mj-ea"/>
                <a:cs typeface="+mj-cs"/>
              </a:defRPr>
            </a:lvl1pPr>
          </a:lstStyle>
          <a:p>
            <a:r>
              <a:rPr lang="en-US" dirty="0">
                <a:solidFill>
                  <a:schemeClr val="bg1"/>
                </a:solidFill>
              </a:rPr>
              <a:t>Cost pressure</a:t>
            </a:r>
            <a:endParaRPr lang="en-US" b="0" dirty="0">
              <a:solidFill>
                <a:schemeClr val="bg1"/>
              </a:solidFill>
            </a:endParaRPr>
          </a:p>
          <a:p>
            <a:r>
              <a:rPr lang="en-US" sz="1800" b="0" dirty="0">
                <a:solidFill>
                  <a:schemeClr val="bg1"/>
                </a:solidFill>
              </a:rPr>
              <a:t>Efficient care delivery is all about patient flow. </a:t>
            </a:r>
            <a:r>
              <a:rPr lang="en-US" sz="1800" b="0" kern="0" dirty="0">
                <a:solidFill>
                  <a:schemeClr val="bg1"/>
                </a:solidFill>
              </a:rPr>
              <a:t>This requires scheduling flexibility as well as experts who can ensure protocol standardization and consistent image quality.</a:t>
            </a:r>
          </a:p>
          <a:p>
            <a:pPr algn="just"/>
            <a:endParaRPr lang="en-US" sz="1800" b="0" dirty="0">
              <a:solidFill>
                <a:schemeClr val="bg1"/>
              </a:solidFill>
            </a:endParaRPr>
          </a:p>
        </p:txBody>
      </p:sp>
      <p:sp>
        <p:nvSpPr>
          <p:cNvPr id="50" name="Title 1">
            <a:extLst>
              <a:ext uri="{FF2B5EF4-FFF2-40B4-BE49-F238E27FC236}">
                <a16:creationId xmlns:a16="http://schemas.microsoft.com/office/drawing/2014/main" id="{4DF1B985-D990-4802-8C82-062EA00ED3C6}"/>
              </a:ext>
            </a:extLst>
          </p:cNvPr>
          <p:cNvSpPr txBox="1">
            <a:spLocks/>
          </p:cNvSpPr>
          <p:nvPr/>
        </p:nvSpPr>
        <p:spPr>
          <a:xfrm>
            <a:off x="4366732" y="4568333"/>
            <a:ext cx="3403350" cy="832913"/>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bg2"/>
                </a:solidFill>
                <a:latin typeface="+mj-lt"/>
                <a:ea typeface="+mj-ea"/>
                <a:cs typeface="+mj-cs"/>
              </a:defRPr>
            </a:lvl1pPr>
          </a:lstStyle>
          <a:p>
            <a:pPr algn="just">
              <a:defRPr/>
            </a:pPr>
            <a:r>
              <a:rPr lang="en-US" dirty="0">
                <a:solidFill>
                  <a:schemeClr val="bg1"/>
                </a:solidFill>
              </a:rPr>
              <a:t>Patient satisfaction</a:t>
            </a:r>
          </a:p>
          <a:p>
            <a:r>
              <a:rPr lang="en-US" sz="1800" b="0" kern="0" dirty="0">
                <a:solidFill>
                  <a:schemeClr val="bg1"/>
                </a:solidFill>
              </a:rPr>
              <a:t>With reduced expertise comes a reduction in scheduling flexibility. This may mean that patients can't get an appointment or may have a long waiting time.</a:t>
            </a:r>
          </a:p>
        </p:txBody>
      </p:sp>
      <p:sp>
        <p:nvSpPr>
          <p:cNvPr id="49" name="Title 1">
            <a:extLst>
              <a:ext uri="{FF2B5EF4-FFF2-40B4-BE49-F238E27FC236}">
                <a16:creationId xmlns:a16="http://schemas.microsoft.com/office/drawing/2014/main" id="{E19303BD-707A-4AF2-A3C1-FF437877353F}"/>
              </a:ext>
            </a:extLst>
          </p:cNvPr>
          <p:cNvSpPr txBox="1">
            <a:spLocks/>
          </p:cNvSpPr>
          <p:nvPr/>
        </p:nvSpPr>
        <p:spPr>
          <a:xfrm>
            <a:off x="489201" y="4568333"/>
            <a:ext cx="3403350" cy="832913"/>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bg2"/>
                </a:solidFill>
                <a:latin typeface="+mj-lt"/>
                <a:ea typeface="+mj-ea"/>
                <a:cs typeface="+mj-cs"/>
              </a:defRPr>
            </a:lvl1pPr>
          </a:lstStyle>
          <a:p>
            <a:pPr algn="just"/>
            <a:r>
              <a:rPr lang="en-US" dirty="0">
                <a:solidFill>
                  <a:schemeClr val="bg1"/>
                </a:solidFill>
              </a:rPr>
              <a:t>Staff shortage</a:t>
            </a:r>
          </a:p>
          <a:p>
            <a:pPr lvl="0"/>
            <a:r>
              <a:rPr lang="en-US" sz="1800" b="0" kern="0" dirty="0">
                <a:solidFill>
                  <a:schemeClr val="bg1"/>
                </a:solidFill>
              </a:rPr>
              <a:t>Having enough expert technologists on your staff is key for offering complex procedures and resolving bottle-necks. However, such personnel may be expensive and difficult to find.</a:t>
            </a:r>
          </a:p>
        </p:txBody>
      </p:sp>
    </p:spTree>
    <p:extLst>
      <p:ext uri="{BB962C8B-B14F-4D97-AF65-F5344CB8AC3E}">
        <p14:creationId xmlns:p14="http://schemas.microsoft.com/office/powerpoint/2010/main" val="292450775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063BF80-462F-47A5-9C22-8393169D6C5E}"/>
              </a:ext>
            </a:extLst>
          </p:cNvPr>
          <p:cNvSpPr>
            <a:spLocks noGrp="1"/>
          </p:cNvSpPr>
          <p:nvPr>
            <p:ph type="title"/>
          </p:nvPr>
        </p:nvSpPr>
        <p:spPr/>
        <p:txBody>
          <a:bodyPr/>
          <a:lstStyle/>
          <a:p>
            <a:r>
              <a:rPr lang="de-DE" i="1" dirty="0" err="1"/>
              <a:t>syngo</a:t>
            </a:r>
            <a:r>
              <a:rPr lang="de-DE" dirty="0"/>
              <a:t> Virtual Cockpit at MAGNETOM </a:t>
            </a:r>
            <a:r>
              <a:rPr lang="de-DE" dirty="0" err="1"/>
              <a:t>Free.Max</a:t>
            </a:r>
            <a:endParaRPr lang="de-DE" dirty="0"/>
          </a:p>
        </p:txBody>
      </p:sp>
      <p:sp>
        <p:nvSpPr>
          <p:cNvPr id="8" name="Inhaltsplatzhalter 7">
            <a:extLst>
              <a:ext uri="{FF2B5EF4-FFF2-40B4-BE49-F238E27FC236}">
                <a16:creationId xmlns:a16="http://schemas.microsoft.com/office/drawing/2014/main" id="{0B2EBFCE-EBC4-4798-9E63-D729AA65ED87}"/>
              </a:ext>
            </a:extLst>
          </p:cNvPr>
          <p:cNvSpPr>
            <a:spLocks noGrp="1"/>
          </p:cNvSpPr>
          <p:nvPr>
            <p:ph sz="quarter" idx="19"/>
          </p:nvPr>
        </p:nvSpPr>
        <p:spPr/>
        <p:txBody>
          <a:bodyPr/>
          <a:lstStyle/>
          <a:p>
            <a:r>
              <a:rPr lang="en-US" dirty="0">
                <a:solidFill>
                  <a:srgbClr val="000000"/>
                </a:solidFill>
              </a:rPr>
              <a:t>Designed to be directly integrated into the scanner console</a:t>
            </a:r>
            <a:r>
              <a:rPr lang="en-US" baseline="30000" dirty="0"/>
              <a:t>1</a:t>
            </a:r>
          </a:p>
          <a:p>
            <a:endParaRPr lang="en-US" dirty="0">
              <a:solidFill>
                <a:srgbClr val="000000"/>
              </a:solidFill>
            </a:endParaRPr>
          </a:p>
          <a:p>
            <a:endParaRPr lang="en-US" dirty="0"/>
          </a:p>
          <a:p>
            <a:r>
              <a:rPr lang="en-US" b="0" dirty="0"/>
              <a:t>A connection to a supervisor before or during a scan is easy and medical staff in daily working routines can benefit from their experienced colleagues who can quickly and individually help everyone.</a:t>
            </a:r>
          </a:p>
          <a:p>
            <a:endParaRPr lang="en-US" b="0" dirty="0"/>
          </a:p>
          <a:p>
            <a:endParaRPr lang="en-US" b="0" dirty="0"/>
          </a:p>
          <a:p>
            <a:endParaRPr lang="en-US" baseline="30000" dirty="0"/>
          </a:p>
        </p:txBody>
      </p:sp>
      <p:sp>
        <p:nvSpPr>
          <p:cNvPr id="6" name="Textplatzhalter 5">
            <a:extLst>
              <a:ext uri="{FF2B5EF4-FFF2-40B4-BE49-F238E27FC236}">
                <a16:creationId xmlns:a16="http://schemas.microsoft.com/office/drawing/2014/main" id="{65BDBAC9-B5E8-4056-90D3-58FF7245671B}"/>
              </a:ext>
            </a:extLst>
          </p:cNvPr>
          <p:cNvSpPr>
            <a:spLocks noGrp="1"/>
          </p:cNvSpPr>
          <p:nvPr>
            <p:ph type="body" sz="quarter" idx="15"/>
          </p:nvPr>
        </p:nvSpPr>
        <p:spPr/>
        <p:txBody>
          <a:bodyPr/>
          <a:lstStyle/>
          <a:p>
            <a:r>
              <a:rPr lang="de-DE" dirty="0"/>
              <a:t>1 </a:t>
            </a:r>
            <a:r>
              <a:rPr lang="en-US" dirty="0"/>
              <a:t>into </a:t>
            </a:r>
            <a:r>
              <a:rPr lang="en-US" dirty="0" err="1"/>
              <a:t>myExam</a:t>
            </a:r>
            <a:r>
              <a:rPr lang="en-US" dirty="0"/>
              <a:t> Autopilot and Assist.</a:t>
            </a:r>
            <a:endParaRPr lang="de-DE" dirty="0"/>
          </a:p>
        </p:txBody>
      </p:sp>
      <p:sp>
        <p:nvSpPr>
          <p:cNvPr id="4" name="Fußzeilenplatzhalter 3">
            <a:extLst>
              <a:ext uri="{FF2B5EF4-FFF2-40B4-BE49-F238E27FC236}">
                <a16:creationId xmlns:a16="http://schemas.microsoft.com/office/drawing/2014/main" id="{144E4C4C-118C-435E-9EFA-EEBF8C649BDC}"/>
              </a:ext>
            </a:extLst>
          </p:cNvPr>
          <p:cNvSpPr>
            <a:spLocks noGrp="1"/>
          </p:cNvSpPr>
          <p:nvPr>
            <p:ph type="ftr" sz="quarter" idx="21"/>
          </p:nvPr>
        </p:nvSpPr>
        <p:spPr/>
        <p:txBody>
          <a:bodyPr/>
          <a:lstStyle/>
          <a:p>
            <a:r>
              <a:rPr lang="en-US"/>
              <a:t>Author | Department</a:t>
            </a:r>
          </a:p>
        </p:txBody>
      </p:sp>
      <p:pic>
        <p:nvPicPr>
          <p:cNvPr id="9" name="Bildplatzhalter 8">
            <a:extLst>
              <a:ext uri="{FF2B5EF4-FFF2-40B4-BE49-F238E27FC236}">
                <a16:creationId xmlns:a16="http://schemas.microsoft.com/office/drawing/2014/main" id="{FBB037F8-E143-42CE-9D58-D850A77F969F}"/>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l="15971" t="29601" r="35017" b="1"/>
          <a:stretch/>
        </p:blipFill>
        <p:spPr>
          <a:xfrm>
            <a:off x="6579219" y="1336783"/>
            <a:ext cx="5050555" cy="4859230"/>
          </a:xfrm>
          <a:prstGeom prst="rect">
            <a:avLst/>
          </a:prstGeom>
        </p:spPr>
      </p:pic>
    </p:spTree>
    <p:extLst>
      <p:ext uri="{BB962C8B-B14F-4D97-AF65-F5344CB8AC3E}">
        <p14:creationId xmlns:p14="http://schemas.microsoft.com/office/powerpoint/2010/main" val="206235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8DFE14-DF82-4C08-98C0-3B48730A542B}"/>
              </a:ext>
            </a:extLst>
          </p:cNvPr>
          <p:cNvSpPr>
            <a:spLocks noGrp="1"/>
          </p:cNvSpPr>
          <p:nvPr>
            <p:ph type="title"/>
          </p:nvPr>
        </p:nvSpPr>
        <p:spPr/>
        <p:txBody>
          <a:bodyPr/>
          <a:lstStyle/>
          <a:p>
            <a:r>
              <a:rPr lang="en-US" dirty="0">
                <a:solidFill>
                  <a:srgbClr val="EC6602"/>
                </a:solidFill>
                <a:latin typeface="SH Headline"/>
              </a:rPr>
              <a:t>Simplified &amp; synchronized MR contrast injection &amp; scanning from remote</a:t>
            </a:r>
            <a:br>
              <a:rPr lang="en-US" b="1" i="0" baseline="30000" dirty="0">
                <a:solidFill>
                  <a:srgbClr val="EC6602"/>
                </a:solidFill>
                <a:effectLst/>
                <a:latin typeface="SH Headline"/>
              </a:rPr>
            </a:br>
            <a:br>
              <a:rPr lang="en-US" b="1" i="0" dirty="0">
                <a:solidFill>
                  <a:srgbClr val="EC6602"/>
                </a:solidFill>
                <a:effectLst/>
                <a:latin typeface="SH Headline"/>
              </a:rPr>
            </a:br>
            <a:endParaRPr lang="de-DE" dirty="0"/>
          </a:p>
        </p:txBody>
      </p:sp>
      <p:sp>
        <p:nvSpPr>
          <p:cNvPr id="7" name="Inhaltsplatzhalter 6">
            <a:extLst>
              <a:ext uri="{FF2B5EF4-FFF2-40B4-BE49-F238E27FC236}">
                <a16:creationId xmlns:a16="http://schemas.microsoft.com/office/drawing/2014/main" id="{925100CC-0B18-4EC9-A501-646ACFA7F665}"/>
              </a:ext>
            </a:extLst>
          </p:cNvPr>
          <p:cNvSpPr>
            <a:spLocks noGrp="1"/>
          </p:cNvSpPr>
          <p:nvPr>
            <p:ph sz="quarter" idx="19"/>
          </p:nvPr>
        </p:nvSpPr>
        <p:spPr/>
        <p:txBody>
          <a:bodyPr/>
          <a:lstStyle/>
          <a:p>
            <a:r>
              <a:rPr lang="de-DE" dirty="0"/>
              <a:t>MR-</a:t>
            </a:r>
            <a:r>
              <a:rPr lang="de-DE" dirty="0" err="1"/>
              <a:t>Injector</a:t>
            </a:r>
            <a:r>
              <a:rPr lang="de-DE" dirty="0"/>
              <a:t> </a:t>
            </a:r>
            <a:r>
              <a:rPr lang="de-DE" dirty="0" err="1"/>
              <a:t>coupling</a:t>
            </a:r>
            <a:r>
              <a:rPr lang="de-DE" dirty="0"/>
              <a:t> via Imaging System Interface</a:t>
            </a:r>
            <a:r>
              <a:rPr lang="de-DE" baseline="30000" dirty="0"/>
              <a:t>1 </a:t>
            </a:r>
            <a:r>
              <a:rPr lang="de-DE" dirty="0"/>
              <a:t>(ISI) </a:t>
            </a:r>
            <a:r>
              <a:rPr lang="de-DE" dirty="0" err="1"/>
              <a:t>is</a:t>
            </a:r>
            <a:r>
              <a:rPr lang="de-DE" dirty="0"/>
              <a:t> </a:t>
            </a:r>
            <a:r>
              <a:rPr lang="de-DE" dirty="0" err="1"/>
              <a:t>designed</a:t>
            </a:r>
            <a:r>
              <a:rPr lang="de-DE" dirty="0"/>
              <a:t> </a:t>
            </a:r>
            <a:r>
              <a:rPr lang="de-DE" dirty="0" err="1"/>
              <a:t>to</a:t>
            </a:r>
            <a:r>
              <a:rPr lang="de-DE" dirty="0"/>
              <a:t>:</a:t>
            </a:r>
          </a:p>
          <a:p>
            <a:endParaRPr lang="de-DE" b="0" dirty="0"/>
          </a:p>
          <a:p>
            <a:pPr marL="285750" indent="-285750">
              <a:buFont typeface="Arial" panose="020B0604020202020204" pitchFamily="34" charset="0"/>
              <a:buChar char="•"/>
            </a:pPr>
            <a:r>
              <a:rPr lang="de-DE" b="0" dirty="0"/>
              <a:t>support </a:t>
            </a:r>
            <a:r>
              <a:rPr lang="de-DE" b="0" dirty="0" err="1"/>
              <a:t>scenarios</a:t>
            </a:r>
            <a:r>
              <a:rPr lang="de-DE" b="0" dirty="0"/>
              <a:t> such </a:t>
            </a:r>
            <a:r>
              <a:rPr lang="de-DE" b="0" dirty="0" err="1"/>
              <a:t>as</a:t>
            </a:r>
            <a:r>
              <a:rPr lang="de-DE" b="0" dirty="0"/>
              <a:t> </a:t>
            </a:r>
            <a:r>
              <a:rPr lang="de-DE" b="0" dirty="0" err="1"/>
              <a:t>remotely</a:t>
            </a:r>
            <a:r>
              <a:rPr lang="de-DE" b="0" dirty="0"/>
              <a:t> </a:t>
            </a:r>
            <a:r>
              <a:rPr lang="de-DE" b="0" dirty="0" err="1"/>
              <a:t>assisted</a:t>
            </a:r>
            <a:r>
              <a:rPr lang="de-DE" b="0" dirty="0"/>
              <a:t> </a:t>
            </a:r>
            <a:r>
              <a:rPr lang="de-DE" b="0" dirty="0" err="1"/>
              <a:t>scans</a:t>
            </a:r>
            <a:r>
              <a:rPr lang="de-DE" b="0" dirty="0"/>
              <a:t> </a:t>
            </a:r>
            <a:r>
              <a:rPr lang="de-DE" b="0" dirty="0" err="1"/>
              <a:t>with</a:t>
            </a:r>
            <a:r>
              <a:rPr lang="de-DE" b="0" dirty="0"/>
              <a:t> </a:t>
            </a:r>
            <a:r>
              <a:rPr lang="de-DE" b="0" dirty="0" err="1"/>
              <a:t>the</a:t>
            </a:r>
            <a:r>
              <a:rPr lang="de-DE" b="0" dirty="0"/>
              <a:t> </a:t>
            </a:r>
            <a:r>
              <a:rPr lang="de-DE" b="0" i="1" dirty="0" err="1"/>
              <a:t>syngo</a:t>
            </a:r>
            <a:r>
              <a:rPr lang="de-DE" b="0" dirty="0"/>
              <a:t> Virtual Cockpit</a:t>
            </a:r>
          </a:p>
          <a:p>
            <a:pPr marL="285750" indent="-285750">
              <a:buFont typeface="Arial" panose="020B0604020202020204" pitchFamily="34" charset="0"/>
              <a:buChar char="•"/>
            </a:pPr>
            <a:r>
              <a:rPr lang="de-DE" b="0" dirty="0"/>
              <a:t>save time</a:t>
            </a:r>
          </a:p>
          <a:p>
            <a:pPr marL="285750" indent="-285750">
              <a:buFont typeface="Arial" panose="020B0604020202020204" pitchFamily="34" charset="0"/>
              <a:buChar char="•"/>
            </a:pPr>
            <a:r>
              <a:rPr lang="de-DE" b="0" dirty="0" err="1"/>
              <a:t>improve</a:t>
            </a:r>
            <a:r>
              <a:rPr lang="de-DE" b="0" dirty="0"/>
              <a:t> operational </a:t>
            </a:r>
            <a:r>
              <a:rPr lang="de-DE" b="0" dirty="0" err="1"/>
              <a:t>efficiency</a:t>
            </a:r>
            <a:endParaRPr lang="de-DE" b="0" dirty="0"/>
          </a:p>
          <a:p>
            <a:pPr marL="285750" indent="-285750">
              <a:buFont typeface="Arial" panose="020B0604020202020204" pitchFamily="34" charset="0"/>
              <a:buChar char="•"/>
            </a:pPr>
            <a:r>
              <a:rPr lang="de-DE" b="0" dirty="0" err="1"/>
              <a:t>reduce</a:t>
            </a:r>
            <a:r>
              <a:rPr lang="de-DE" b="0" dirty="0"/>
              <a:t> stress</a:t>
            </a:r>
          </a:p>
          <a:p>
            <a:pPr algn="l">
              <a:buFont typeface="Arial" panose="020B0604020202020204" pitchFamily="34" charset="0"/>
              <a:buChar char="•"/>
            </a:pPr>
            <a:endParaRPr lang="de-DE" b="0" dirty="0">
              <a:solidFill>
                <a:srgbClr val="1A1A1A"/>
              </a:solidFill>
              <a:latin typeface="inherit"/>
            </a:endParaRPr>
          </a:p>
          <a:p>
            <a:r>
              <a:rPr lang="en-US" b="0" dirty="0"/>
              <a:t>With the ISI workflow, it is planned to synchronize the application of contrast agent and start of MR scan: the user just has to press one button on the MR console -&gt; “Start Injection”, instead of manually injecting contrast on the injector console while giving breath-hold commands to the patient. </a:t>
            </a:r>
            <a:endParaRPr lang="de-DE" b="0" dirty="0"/>
          </a:p>
          <a:p>
            <a:pPr algn="l"/>
            <a:endParaRPr lang="de-DE" b="0" i="0" dirty="0">
              <a:solidFill>
                <a:srgbClr val="1A1A1A"/>
              </a:solidFill>
              <a:effectLst/>
              <a:latin typeface="inherit"/>
            </a:endParaRPr>
          </a:p>
          <a:p>
            <a:endParaRPr lang="de-DE" b="0" i="0" dirty="0">
              <a:solidFill>
                <a:srgbClr val="1A1A1A"/>
              </a:solidFill>
              <a:effectLst/>
              <a:latin typeface="Siemens Sans" pitchFamily="2" charset="0"/>
            </a:endParaRPr>
          </a:p>
          <a:p>
            <a:endParaRPr lang="de-DE" dirty="0"/>
          </a:p>
        </p:txBody>
      </p:sp>
      <p:sp>
        <p:nvSpPr>
          <p:cNvPr id="6" name="Bildplatzhalter 5">
            <a:extLst>
              <a:ext uri="{FF2B5EF4-FFF2-40B4-BE49-F238E27FC236}">
                <a16:creationId xmlns:a16="http://schemas.microsoft.com/office/drawing/2014/main" id="{99F0F243-ED23-42AE-AD46-DE9FFF457591}"/>
              </a:ext>
            </a:extLst>
          </p:cNvPr>
          <p:cNvSpPr>
            <a:spLocks noGrp="1"/>
          </p:cNvSpPr>
          <p:nvPr>
            <p:ph type="pic" sz="quarter" idx="17"/>
          </p:nvPr>
        </p:nvSpPr>
        <p:spPr/>
      </p:sp>
      <p:sp>
        <p:nvSpPr>
          <p:cNvPr id="4" name="Textplatzhalter 3">
            <a:extLst>
              <a:ext uri="{FF2B5EF4-FFF2-40B4-BE49-F238E27FC236}">
                <a16:creationId xmlns:a16="http://schemas.microsoft.com/office/drawing/2014/main" id="{F9600EBB-CC35-4841-B4F7-94E2AB44FF01}"/>
              </a:ext>
            </a:extLst>
          </p:cNvPr>
          <p:cNvSpPr>
            <a:spLocks noGrp="1"/>
          </p:cNvSpPr>
          <p:nvPr>
            <p:ph type="body" sz="quarter" idx="15"/>
          </p:nvPr>
        </p:nvSpPr>
        <p:spPr/>
        <p:txBody>
          <a:bodyPr/>
          <a:lstStyle/>
          <a:p>
            <a:pPr algn="l"/>
            <a:r>
              <a:rPr lang="de-DE" b="0" i="0" dirty="0">
                <a:solidFill>
                  <a:srgbClr val="1A1A1A"/>
                </a:solidFill>
                <a:effectLst/>
                <a:latin typeface="Siemens Sans" pitchFamily="2" charset="0"/>
              </a:rPr>
              <a:t> </a:t>
            </a:r>
          </a:p>
          <a:p>
            <a:pPr algn="l"/>
            <a:endParaRPr lang="en-US" b="0" dirty="0">
              <a:solidFill>
                <a:srgbClr val="000000"/>
              </a:solidFill>
              <a:latin typeface="Siemens Sans" pitchFamily="2" charset="0"/>
            </a:endParaRPr>
          </a:p>
        </p:txBody>
      </p:sp>
      <p:pic>
        <p:nvPicPr>
          <p:cNvPr id="5" name="Grafik 4">
            <a:extLst>
              <a:ext uri="{FF2B5EF4-FFF2-40B4-BE49-F238E27FC236}">
                <a16:creationId xmlns:a16="http://schemas.microsoft.com/office/drawing/2014/main" id="{A36F210F-38E7-42FD-BD9E-A4571C3EFF10}"/>
              </a:ext>
            </a:extLst>
          </p:cNvPr>
          <p:cNvPicPr>
            <a:picLocks noChangeAspect="1"/>
          </p:cNvPicPr>
          <p:nvPr/>
        </p:nvPicPr>
        <p:blipFill>
          <a:blip r:embed="rId3"/>
          <a:stretch>
            <a:fillRect/>
          </a:stretch>
        </p:blipFill>
        <p:spPr>
          <a:xfrm>
            <a:off x="6203824" y="1623600"/>
            <a:ext cx="5396163" cy="3048988"/>
          </a:xfrm>
          <a:prstGeom prst="rect">
            <a:avLst/>
          </a:prstGeom>
        </p:spPr>
      </p:pic>
      <p:sp>
        <p:nvSpPr>
          <p:cNvPr id="10" name="Textplatzhalter 2">
            <a:extLst>
              <a:ext uri="{FF2B5EF4-FFF2-40B4-BE49-F238E27FC236}">
                <a16:creationId xmlns:a16="http://schemas.microsoft.com/office/drawing/2014/main" id="{937EDB49-B52F-4B36-B816-91B97E5FE963}"/>
              </a:ext>
            </a:extLst>
          </p:cNvPr>
          <p:cNvSpPr txBox="1">
            <a:spLocks/>
          </p:cNvSpPr>
          <p:nvPr/>
        </p:nvSpPr>
        <p:spPr>
          <a:xfrm>
            <a:off x="3402931" y="5797835"/>
            <a:ext cx="5544887" cy="832913"/>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r>
              <a:rPr lang="en-US" baseline="30000" dirty="0">
                <a:solidFill>
                  <a:srgbClr val="666666"/>
                </a:solidFill>
                <a:latin typeface="Siemens Sans" pitchFamily="2" charset="0"/>
              </a:rPr>
              <a:t>1</a:t>
            </a:r>
            <a:r>
              <a:rPr lang="en-US" dirty="0">
                <a:solidFill>
                  <a:srgbClr val="666666"/>
                </a:solidFill>
                <a:latin typeface="Siemens Sans" pitchFamily="2" charset="0"/>
              </a:rPr>
              <a:t> The products/features (here mentioned) are not commercially available in some countries. Due to regulatory reasons their future availability cannot be guaranteed. Please contact your local Siemens organization for further details.</a:t>
            </a:r>
            <a:br>
              <a:rPr lang="en-US" dirty="0"/>
            </a:br>
            <a:r>
              <a:rPr lang="en-US" dirty="0">
                <a:solidFill>
                  <a:srgbClr val="666666"/>
                </a:solidFill>
                <a:latin typeface="Siemens Sans" pitchFamily="2" charset="0"/>
              </a:rPr>
              <a:t>The information shown herein refers to products of 3rd party manufacturer’s and thus are in their regulatory responsibility. Please contact the 3rd party manufacturer for further information.</a:t>
            </a:r>
            <a:endParaRPr lang="de-DE" dirty="0"/>
          </a:p>
        </p:txBody>
      </p:sp>
    </p:spTree>
    <p:extLst>
      <p:ext uri="{BB962C8B-B14F-4D97-AF65-F5344CB8AC3E}">
        <p14:creationId xmlns:p14="http://schemas.microsoft.com/office/powerpoint/2010/main" val="301659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6" name="Objekt 235" hidden="1">
            <a:extLst>
              <a:ext uri="{FF2B5EF4-FFF2-40B4-BE49-F238E27FC236}">
                <a16:creationId xmlns:a16="http://schemas.microsoft.com/office/drawing/2014/main" id="{1BD9F71E-2C4A-4C46-B4AB-81B4F3392EA8}"/>
              </a:ext>
            </a:extLst>
          </p:cNvPr>
          <p:cNvGraphicFramePr>
            <a:graphicFrameLocks noChangeAspect="1"/>
          </p:cNvGraphicFramePr>
          <p:nvPr>
            <p:custDataLst>
              <p:tags r:id="rId1"/>
            </p:custDataLst>
          </p:nvPr>
        </p:nvGraphicFramePr>
        <p:xfrm>
          <a:off x="23748" y="14074"/>
          <a:ext cx="1582" cy="1582"/>
        </p:xfrm>
        <a:graphic>
          <a:graphicData uri="http://schemas.openxmlformats.org/presentationml/2006/ole">
            <mc:AlternateContent xmlns:mc="http://schemas.openxmlformats.org/markup-compatibility/2006">
              <mc:Choice xmlns:v="urn:schemas-microsoft-com:vml" Requires="v">
                <p:oleObj name="think-cell Folie" r:id="rId5" imgW="353" imgH="353" progId="TCLayout.ActiveDocument.1">
                  <p:embed/>
                </p:oleObj>
              </mc:Choice>
              <mc:Fallback>
                <p:oleObj name="think-cell Folie" r:id="rId5" imgW="353" imgH="353" progId="TCLayout.ActiveDocument.1">
                  <p:embed/>
                  <p:pic>
                    <p:nvPicPr>
                      <p:cNvPr id="236" name="Objekt 235" hidden="1">
                        <a:extLst>
                          <a:ext uri="{FF2B5EF4-FFF2-40B4-BE49-F238E27FC236}">
                            <a16:creationId xmlns:a16="http://schemas.microsoft.com/office/drawing/2014/main" id="{1BD9F71E-2C4A-4C46-B4AB-81B4F3392EA8}"/>
                          </a:ext>
                        </a:extLst>
                      </p:cNvPr>
                      <p:cNvPicPr/>
                      <p:nvPr/>
                    </p:nvPicPr>
                    <p:blipFill>
                      <a:blip r:embed="rId6"/>
                      <a:stretch>
                        <a:fillRect/>
                      </a:stretch>
                    </p:blipFill>
                    <p:spPr>
                      <a:xfrm>
                        <a:off x="23748" y="14074"/>
                        <a:ext cx="1582" cy="1582"/>
                      </a:xfrm>
                      <a:prstGeom prst="rect">
                        <a:avLst/>
                      </a:prstGeom>
                    </p:spPr>
                  </p:pic>
                </p:oleObj>
              </mc:Fallback>
            </mc:AlternateContent>
          </a:graphicData>
        </a:graphic>
      </p:graphicFrame>
      <p:sp>
        <p:nvSpPr>
          <p:cNvPr id="235" name="Rechteck 234" hidden="1">
            <a:extLst>
              <a:ext uri="{FF2B5EF4-FFF2-40B4-BE49-F238E27FC236}">
                <a16:creationId xmlns:a16="http://schemas.microsoft.com/office/drawing/2014/main" id="{87A6A01D-0BCD-4CE3-B309-1580D5C8FB9A}"/>
              </a:ext>
            </a:extLst>
          </p:cNvPr>
          <p:cNvSpPr/>
          <p:nvPr>
            <p:custDataLst>
              <p:tags r:id="rId2"/>
            </p:custDataLst>
          </p:nvPr>
        </p:nvSpPr>
        <p:spPr bwMode="gray">
          <a:xfrm>
            <a:off x="22166" y="12492"/>
            <a:ext cx="158172" cy="1581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790" b="1">
              <a:latin typeface="Calibri" panose="020F0502020204030204" pitchFamily="34" charset="0"/>
              <a:ea typeface="+mj-ea"/>
              <a:cs typeface="+mj-cs"/>
              <a:sym typeface="Calibri" panose="020F0502020204030204" pitchFamily="34" charset="0"/>
            </a:endParaRPr>
          </a:p>
        </p:txBody>
      </p:sp>
      <p:sp>
        <p:nvSpPr>
          <p:cNvPr id="2" name="Title 1">
            <a:extLst>
              <a:ext uri="{FF2B5EF4-FFF2-40B4-BE49-F238E27FC236}">
                <a16:creationId xmlns:a16="http://schemas.microsoft.com/office/drawing/2014/main" id="{7E27DD72-959F-4D99-A8E1-539128E20D67}"/>
              </a:ext>
            </a:extLst>
          </p:cNvPr>
          <p:cNvSpPr>
            <a:spLocks noGrp="1"/>
          </p:cNvSpPr>
          <p:nvPr>
            <p:ph type="title"/>
          </p:nvPr>
        </p:nvSpPr>
        <p:spPr bwMode="gray"/>
        <p:txBody>
          <a:bodyPr/>
          <a:lstStyle/>
          <a:p>
            <a:r>
              <a:rPr lang="en-GB" dirty="0"/>
              <a:t>Eliminate commuting with central remote access to manage support in scan procedures of your imaging fleet</a:t>
            </a:r>
            <a:endParaRPr lang="en-US" dirty="0"/>
          </a:p>
        </p:txBody>
      </p:sp>
      <p:sp>
        <p:nvSpPr>
          <p:cNvPr id="3" name="Text Placeholder 2">
            <a:extLst>
              <a:ext uri="{FF2B5EF4-FFF2-40B4-BE49-F238E27FC236}">
                <a16:creationId xmlns:a16="http://schemas.microsoft.com/office/drawing/2014/main" id="{149C8C53-D61C-40FF-BA9D-B6A7B7786EF7}"/>
              </a:ext>
            </a:extLst>
          </p:cNvPr>
          <p:cNvSpPr>
            <a:spLocks noGrp="1"/>
          </p:cNvSpPr>
          <p:nvPr>
            <p:ph type="body" sz="quarter" idx="15"/>
          </p:nvPr>
        </p:nvSpPr>
        <p:spPr bwMode="gray"/>
        <p:txBody>
          <a:bodyPr/>
          <a:lstStyle/>
          <a:p>
            <a:endParaRPr lang="en-US"/>
          </a:p>
        </p:txBody>
      </p:sp>
      <p:grpSp>
        <p:nvGrpSpPr>
          <p:cNvPr id="231" name="Gruppieren 230">
            <a:extLst>
              <a:ext uri="{FF2B5EF4-FFF2-40B4-BE49-F238E27FC236}">
                <a16:creationId xmlns:a16="http://schemas.microsoft.com/office/drawing/2014/main" id="{182B2906-3F49-4748-A074-66E5CE7A0E93}"/>
              </a:ext>
            </a:extLst>
          </p:cNvPr>
          <p:cNvGrpSpPr>
            <a:grpSpLocks/>
          </p:cNvGrpSpPr>
          <p:nvPr/>
        </p:nvGrpSpPr>
        <p:grpSpPr bwMode="gray">
          <a:xfrm>
            <a:off x="559219" y="2754426"/>
            <a:ext cx="3955032" cy="3437559"/>
            <a:chOff x="539015" y="2468266"/>
            <a:chExt cx="4281277" cy="3721118"/>
          </a:xfrm>
        </p:grpSpPr>
        <p:pic>
          <p:nvPicPr>
            <p:cNvPr id="5" name="Grafik 269" descr="Ein Bild, das Text, Karte enthält.&#10;&#10;Automatisch generierte Beschreibung">
              <a:extLst>
                <a:ext uri="{FF2B5EF4-FFF2-40B4-BE49-F238E27FC236}">
                  <a16:creationId xmlns:a16="http://schemas.microsoft.com/office/drawing/2014/main" id="{857B4F16-2E2D-4965-A98C-06414AF2E78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bwMode="gray">
            <a:xfrm>
              <a:off x="539015" y="2468266"/>
              <a:ext cx="4281277" cy="3721118"/>
            </a:xfrm>
            <a:prstGeom prst="rect">
              <a:avLst/>
            </a:prstGeom>
          </p:spPr>
        </p:pic>
        <p:grpSp>
          <p:nvGrpSpPr>
            <p:cNvPr id="6" name="Gruppieren 41">
              <a:extLst>
                <a:ext uri="{FF2B5EF4-FFF2-40B4-BE49-F238E27FC236}">
                  <a16:creationId xmlns:a16="http://schemas.microsoft.com/office/drawing/2014/main" id="{CE620F8A-98D3-462D-8FA8-290776475E04}"/>
                </a:ext>
              </a:extLst>
            </p:cNvPr>
            <p:cNvGrpSpPr/>
            <p:nvPr/>
          </p:nvGrpSpPr>
          <p:grpSpPr bwMode="gray">
            <a:xfrm>
              <a:off x="4306010" y="2630413"/>
              <a:ext cx="232287" cy="209859"/>
              <a:chOff x="5256219" y="1856755"/>
              <a:chExt cx="285601" cy="258025"/>
            </a:xfrm>
          </p:grpSpPr>
          <p:sp>
            <p:nvSpPr>
              <p:cNvPr id="7" name="Freeform 47">
                <a:extLst>
                  <a:ext uri="{FF2B5EF4-FFF2-40B4-BE49-F238E27FC236}">
                    <a16:creationId xmlns:a16="http://schemas.microsoft.com/office/drawing/2014/main" id="{F09E7724-4FE7-4BB0-8078-A0F7A5E99B7F}"/>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8" name="Freeform 48">
                <a:extLst>
                  <a:ext uri="{FF2B5EF4-FFF2-40B4-BE49-F238E27FC236}">
                    <a16:creationId xmlns:a16="http://schemas.microsoft.com/office/drawing/2014/main" id="{BA5AD594-6023-4DF3-A169-3CFD22366543}"/>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9" name="Freeform 49">
                <a:extLst>
                  <a:ext uri="{FF2B5EF4-FFF2-40B4-BE49-F238E27FC236}">
                    <a16:creationId xmlns:a16="http://schemas.microsoft.com/office/drawing/2014/main" id="{45FFCB74-495F-4B89-8981-60C5A1438CBB}"/>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10" name="Freeform 50">
                <a:extLst>
                  <a:ext uri="{FF2B5EF4-FFF2-40B4-BE49-F238E27FC236}">
                    <a16:creationId xmlns:a16="http://schemas.microsoft.com/office/drawing/2014/main" id="{DC527D30-393A-4D58-8D9D-1740E19038B1}"/>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11" name="Freeform 51">
                <a:extLst>
                  <a:ext uri="{FF2B5EF4-FFF2-40B4-BE49-F238E27FC236}">
                    <a16:creationId xmlns:a16="http://schemas.microsoft.com/office/drawing/2014/main" id="{193CFA81-83DC-413D-BA37-FE11106819EE}"/>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12" name="Freeform 52">
                <a:extLst>
                  <a:ext uri="{FF2B5EF4-FFF2-40B4-BE49-F238E27FC236}">
                    <a16:creationId xmlns:a16="http://schemas.microsoft.com/office/drawing/2014/main" id="{0E424363-CCD8-4F0C-ACBE-4E91037B6CE6}"/>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13" name="Freeform 53">
                <a:extLst>
                  <a:ext uri="{FF2B5EF4-FFF2-40B4-BE49-F238E27FC236}">
                    <a16:creationId xmlns:a16="http://schemas.microsoft.com/office/drawing/2014/main" id="{6A81097A-4762-431C-A6E1-19CE278DA8D0}"/>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14" name="Gruppieren 7">
              <a:extLst>
                <a:ext uri="{FF2B5EF4-FFF2-40B4-BE49-F238E27FC236}">
                  <a16:creationId xmlns:a16="http://schemas.microsoft.com/office/drawing/2014/main" id="{F1AD2F20-261F-4834-904F-94C3F70A94B3}"/>
                </a:ext>
              </a:extLst>
            </p:cNvPr>
            <p:cNvGrpSpPr/>
            <p:nvPr/>
          </p:nvGrpSpPr>
          <p:grpSpPr bwMode="gray">
            <a:xfrm rot="2278343">
              <a:off x="3387841" y="3538155"/>
              <a:ext cx="162433" cy="287929"/>
              <a:chOff x="3885663" y="2450402"/>
              <a:chExt cx="287875" cy="510286"/>
            </a:xfrm>
            <a:solidFill>
              <a:srgbClr val="009999"/>
            </a:solidFill>
          </p:grpSpPr>
          <p:sp>
            <p:nvSpPr>
              <p:cNvPr id="15" name="Freeform 5">
                <a:extLst>
                  <a:ext uri="{FF2B5EF4-FFF2-40B4-BE49-F238E27FC236}">
                    <a16:creationId xmlns:a16="http://schemas.microsoft.com/office/drawing/2014/main" id="{A9724AFB-45A5-4A49-ABC4-497FE6A9906E}"/>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6" name="Freeform 5">
                <a:extLst>
                  <a:ext uri="{FF2B5EF4-FFF2-40B4-BE49-F238E27FC236}">
                    <a16:creationId xmlns:a16="http://schemas.microsoft.com/office/drawing/2014/main" id="{FA0A45E3-06A0-402E-9A6C-A199A9012D0C}"/>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17" name="Gruppieren 42">
              <a:extLst>
                <a:ext uri="{FF2B5EF4-FFF2-40B4-BE49-F238E27FC236}">
                  <a16:creationId xmlns:a16="http://schemas.microsoft.com/office/drawing/2014/main" id="{877FE377-45ED-49C3-8207-C17662E5AD7D}"/>
                </a:ext>
              </a:extLst>
            </p:cNvPr>
            <p:cNvGrpSpPr/>
            <p:nvPr/>
          </p:nvGrpSpPr>
          <p:grpSpPr bwMode="gray">
            <a:xfrm>
              <a:off x="2927053" y="3714194"/>
              <a:ext cx="232287" cy="209859"/>
              <a:chOff x="5256219" y="1856755"/>
              <a:chExt cx="285601" cy="258025"/>
            </a:xfrm>
          </p:grpSpPr>
          <p:sp>
            <p:nvSpPr>
              <p:cNvPr id="18" name="Freeform 47">
                <a:extLst>
                  <a:ext uri="{FF2B5EF4-FFF2-40B4-BE49-F238E27FC236}">
                    <a16:creationId xmlns:a16="http://schemas.microsoft.com/office/drawing/2014/main" id="{6808E321-2184-4BFD-AB65-ECEA0DAF1244}"/>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19" name="Freeform 48">
                <a:extLst>
                  <a:ext uri="{FF2B5EF4-FFF2-40B4-BE49-F238E27FC236}">
                    <a16:creationId xmlns:a16="http://schemas.microsoft.com/office/drawing/2014/main" id="{06520214-8FA2-4C8A-909B-3CB82E8D68F8}"/>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0" name="Freeform 49">
                <a:extLst>
                  <a:ext uri="{FF2B5EF4-FFF2-40B4-BE49-F238E27FC236}">
                    <a16:creationId xmlns:a16="http://schemas.microsoft.com/office/drawing/2014/main" id="{67ECE527-43B7-4553-A87C-C2F17581C953}"/>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1" name="Freeform 50">
                <a:extLst>
                  <a:ext uri="{FF2B5EF4-FFF2-40B4-BE49-F238E27FC236}">
                    <a16:creationId xmlns:a16="http://schemas.microsoft.com/office/drawing/2014/main" id="{E3E6CE0F-008D-44AE-BC29-ADEFF84D505F}"/>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2" name="Freeform 51">
                <a:extLst>
                  <a:ext uri="{FF2B5EF4-FFF2-40B4-BE49-F238E27FC236}">
                    <a16:creationId xmlns:a16="http://schemas.microsoft.com/office/drawing/2014/main" id="{A2396C01-2F5D-4C52-A251-D1772C16D203}"/>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3" name="Freeform 52">
                <a:extLst>
                  <a:ext uri="{FF2B5EF4-FFF2-40B4-BE49-F238E27FC236}">
                    <a16:creationId xmlns:a16="http://schemas.microsoft.com/office/drawing/2014/main" id="{4E1C92B1-8A26-4BDA-B349-983BBFD6C8FB}"/>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4" name="Freeform 53">
                <a:extLst>
                  <a:ext uri="{FF2B5EF4-FFF2-40B4-BE49-F238E27FC236}">
                    <a16:creationId xmlns:a16="http://schemas.microsoft.com/office/drawing/2014/main" id="{2361D03D-B6E9-4967-AD0A-BA89DD0F1BD3}"/>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25" name="Gruppieren 50">
              <a:extLst>
                <a:ext uri="{FF2B5EF4-FFF2-40B4-BE49-F238E27FC236}">
                  <a16:creationId xmlns:a16="http://schemas.microsoft.com/office/drawing/2014/main" id="{B7130679-B98A-426E-9014-C27C21F1F049}"/>
                </a:ext>
              </a:extLst>
            </p:cNvPr>
            <p:cNvGrpSpPr/>
            <p:nvPr/>
          </p:nvGrpSpPr>
          <p:grpSpPr bwMode="gray">
            <a:xfrm>
              <a:off x="3548683" y="3986771"/>
              <a:ext cx="232287" cy="209859"/>
              <a:chOff x="5256219" y="1856755"/>
              <a:chExt cx="285601" cy="258025"/>
            </a:xfrm>
          </p:grpSpPr>
          <p:sp>
            <p:nvSpPr>
              <p:cNvPr id="26" name="Freeform 47">
                <a:extLst>
                  <a:ext uri="{FF2B5EF4-FFF2-40B4-BE49-F238E27FC236}">
                    <a16:creationId xmlns:a16="http://schemas.microsoft.com/office/drawing/2014/main" id="{C2E3AC2F-E5B7-4720-BC09-756425A6CB48}"/>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7" name="Freeform 48">
                <a:extLst>
                  <a:ext uri="{FF2B5EF4-FFF2-40B4-BE49-F238E27FC236}">
                    <a16:creationId xmlns:a16="http://schemas.microsoft.com/office/drawing/2014/main" id="{93985A30-8CEE-4E91-93BD-87DD33803D3C}"/>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8" name="Freeform 49">
                <a:extLst>
                  <a:ext uri="{FF2B5EF4-FFF2-40B4-BE49-F238E27FC236}">
                    <a16:creationId xmlns:a16="http://schemas.microsoft.com/office/drawing/2014/main" id="{D26F649B-1084-4DFC-BEA6-40DA09850212}"/>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9" name="Freeform 50">
                <a:extLst>
                  <a:ext uri="{FF2B5EF4-FFF2-40B4-BE49-F238E27FC236}">
                    <a16:creationId xmlns:a16="http://schemas.microsoft.com/office/drawing/2014/main" id="{3E2AAF91-B10D-4113-8009-3B0D477B9255}"/>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0" name="Freeform 51">
                <a:extLst>
                  <a:ext uri="{FF2B5EF4-FFF2-40B4-BE49-F238E27FC236}">
                    <a16:creationId xmlns:a16="http://schemas.microsoft.com/office/drawing/2014/main" id="{EE91E8B1-A6B7-4310-A521-8B3058FC6F46}"/>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1" name="Freeform 52">
                <a:extLst>
                  <a:ext uri="{FF2B5EF4-FFF2-40B4-BE49-F238E27FC236}">
                    <a16:creationId xmlns:a16="http://schemas.microsoft.com/office/drawing/2014/main" id="{9DCA2608-B6F5-40F5-A161-407BCFDA9453}"/>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2" name="Freeform 53">
                <a:extLst>
                  <a:ext uri="{FF2B5EF4-FFF2-40B4-BE49-F238E27FC236}">
                    <a16:creationId xmlns:a16="http://schemas.microsoft.com/office/drawing/2014/main" id="{44520BA8-F3F7-45AE-82F9-814F9A8352EC}"/>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33" name="Gruppieren 58">
              <a:extLst>
                <a:ext uri="{FF2B5EF4-FFF2-40B4-BE49-F238E27FC236}">
                  <a16:creationId xmlns:a16="http://schemas.microsoft.com/office/drawing/2014/main" id="{BE5942D7-8E62-4468-9111-4DEAFFC7D9D1}"/>
                </a:ext>
              </a:extLst>
            </p:cNvPr>
            <p:cNvGrpSpPr/>
            <p:nvPr/>
          </p:nvGrpSpPr>
          <p:grpSpPr bwMode="gray">
            <a:xfrm>
              <a:off x="3649092" y="4196630"/>
              <a:ext cx="232287" cy="209859"/>
              <a:chOff x="5256219" y="1856755"/>
              <a:chExt cx="285601" cy="258025"/>
            </a:xfrm>
          </p:grpSpPr>
          <p:sp>
            <p:nvSpPr>
              <p:cNvPr id="34" name="Freeform 47">
                <a:extLst>
                  <a:ext uri="{FF2B5EF4-FFF2-40B4-BE49-F238E27FC236}">
                    <a16:creationId xmlns:a16="http://schemas.microsoft.com/office/drawing/2014/main" id="{7892D008-9BFF-46C1-B420-1D8893863188}"/>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5" name="Freeform 48">
                <a:extLst>
                  <a:ext uri="{FF2B5EF4-FFF2-40B4-BE49-F238E27FC236}">
                    <a16:creationId xmlns:a16="http://schemas.microsoft.com/office/drawing/2014/main" id="{6B78AAD2-1923-4D0D-B29F-91D4A7E506D3}"/>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6" name="Freeform 49">
                <a:extLst>
                  <a:ext uri="{FF2B5EF4-FFF2-40B4-BE49-F238E27FC236}">
                    <a16:creationId xmlns:a16="http://schemas.microsoft.com/office/drawing/2014/main" id="{C9198147-E65F-45D1-9B69-853170AD5874}"/>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7" name="Freeform 50">
                <a:extLst>
                  <a:ext uri="{FF2B5EF4-FFF2-40B4-BE49-F238E27FC236}">
                    <a16:creationId xmlns:a16="http://schemas.microsoft.com/office/drawing/2014/main" id="{A4B7D5AC-117D-437B-B2CF-7E21FFC66F71}"/>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8" name="Freeform 51">
                <a:extLst>
                  <a:ext uri="{FF2B5EF4-FFF2-40B4-BE49-F238E27FC236}">
                    <a16:creationId xmlns:a16="http://schemas.microsoft.com/office/drawing/2014/main" id="{11A9AE5D-ED93-42EE-9633-8F097F7EB9BA}"/>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9" name="Freeform 52">
                <a:extLst>
                  <a:ext uri="{FF2B5EF4-FFF2-40B4-BE49-F238E27FC236}">
                    <a16:creationId xmlns:a16="http://schemas.microsoft.com/office/drawing/2014/main" id="{31F94C8E-2AF2-471F-BC39-9BF32247E31C}"/>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40" name="Freeform 53">
                <a:extLst>
                  <a:ext uri="{FF2B5EF4-FFF2-40B4-BE49-F238E27FC236}">
                    <a16:creationId xmlns:a16="http://schemas.microsoft.com/office/drawing/2014/main" id="{D8AC25C9-4DA2-43DA-ADC4-DD128628D2CD}"/>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41" name="Gruppieren 66">
              <a:extLst>
                <a:ext uri="{FF2B5EF4-FFF2-40B4-BE49-F238E27FC236}">
                  <a16:creationId xmlns:a16="http://schemas.microsoft.com/office/drawing/2014/main" id="{B935B4A7-A5A8-448B-A7B2-77DB3DC728F1}"/>
                </a:ext>
              </a:extLst>
            </p:cNvPr>
            <p:cNvGrpSpPr/>
            <p:nvPr/>
          </p:nvGrpSpPr>
          <p:grpSpPr bwMode="gray">
            <a:xfrm>
              <a:off x="3473579" y="4465220"/>
              <a:ext cx="232287" cy="209859"/>
              <a:chOff x="5256219" y="1856755"/>
              <a:chExt cx="285601" cy="258025"/>
            </a:xfrm>
          </p:grpSpPr>
          <p:sp>
            <p:nvSpPr>
              <p:cNvPr id="42" name="Freeform 47">
                <a:extLst>
                  <a:ext uri="{FF2B5EF4-FFF2-40B4-BE49-F238E27FC236}">
                    <a16:creationId xmlns:a16="http://schemas.microsoft.com/office/drawing/2014/main" id="{6C4D1A3E-4AFD-425C-9E29-8D5DBD1B0A59}"/>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43" name="Freeform 48">
                <a:extLst>
                  <a:ext uri="{FF2B5EF4-FFF2-40B4-BE49-F238E27FC236}">
                    <a16:creationId xmlns:a16="http://schemas.microsoft.com/office/drawing/2014/main" id="{29BF4182-575E-48F0-990D-416DD030C280}"/>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44" name="Freeform 49">
                <a:extLst>
                  <a:ext uri="{FF2B5EF4-FFF2-40B4-BE49-F238E27FC236}">
                    <a16:creationId xmlns:a16="http://schemas.microsoft.com/office/drawing/2014/main" id="{19461315-0181-4EA3-B6DE-919D2CE2C03D}"/>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45" name="Freeform 50">
                <a:extLst>
                  <a:ext uri="{FF2B5EF4-FFF2-40B4-BE49-F238E27FC236}">
                    <a16:creationId xmlns:a16="http://schemas.microsoft.com/office/drawing/2014/main" id="{31F75BCC-23BA-4618-B045-FDFFE687035E}"/>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46" name="Freeform 51">
                <a:extLst>
                  <a:ext uri="{FF2B5EF4-FFF2-40B4-BE49-F238E27FC236}">
                    <a16:creationId xmlns:a16="http://schemas.microsoft.com/office/drawing/2014/main" id="{A10911FF-A20A-4F42-8887-27A07AF6619F}"/>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47" name="Freeform 52">
                <a:extLst>
                  <a:ext uri="{FF2B5EF4-FFF2-40B4-BE49-F238E27FC236}">
                    <a16:creationId xmlns:a16="http://schemas.microsoft.com/office/drawing/2014/main" id="{3AE1DF26-0D8E-43BE-812B-FAC9A3DCF4FB}"/>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48" name="Freeform 53">
                <a:extLst>
                  <a:ext uri="{FF2B5EF4-FFF2-40B4-BE49-F238E27FC236}">
                    <a16:creationId xmlns:a16="http://schemas.microsoft.com/office/drawing/2014/main" id="{7798B458-C4CD-49B8-B231-19201C8AF08D}"/>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49" name="Gruppieren 83">
              <a:extLst>
                <a:ext uri="{FF2B5EF4-FFF2-40B4-BE49-F238E27FC236}">
                  <a16:creationId xmlns:a16="http://schemas.microsoft.com/office/drawing/2014/main" id="{F17D4D46-A9A5-428D-B921-2864D2B0BAD3}"/>
                </a:ext>
              </a:extLst>
            </p:cNvPr>
            <p:cNvGrpSpPr/>
            <p:nvPr/>
          </p:nvGrpSpPr>
          <p:grpSpPr bwMode="gray">
            <a:xfrm>
              <a:off x="4417809" y="5453608"/>
              <a:ext cx="232287" cy="209859"/>
              <a:chOff x="5256219" y="1856755"/>
              <a:chExt cx="285601" cy="258025"/>
            </a:xfrm>
          </p:grpSpPr>
          <p:sp>
            <p:nvSpPr>
              <p:cNvPr id="50" name="Freeform 47">
                <a:extLst>
                  <a:ext uri="{FF2B5EF4-FFF2-40B4-BE49-F238E27FC236}">
                    <a16:creationId xmlns:a16="http://schemas.microsoft.com/office/drawing/2014/main" id="{21030557-F655-4BD7-98EA-FE4250D81421}"/>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51" name="Freeform 48">
                <a:extLst>
                  <a:ext uri="{FF2B5EF4-FFF2-40B4-BE49-F238E27FC236}">
                    <a16:creationId xmlns:a16="http://schemas.microsoft.com/office/drawing/2014/main" id="{70829ECE-20FF-4E2B-B3C2-5A3F71671317}"/>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52" name="Freeform 49">
                <a:extLst>
                  <a:ext uri="{FF2B5EF4-FFF2-40B4-BE49-F238E27FC236}">
                    <a16:creationId xmlns:a16="http://schemas.microsoft.com/office/drawing/2014/main" id="{6FEC6F9F-0317-4F29-8EDB-2C96F7888072}"/>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53" name="Freeform 50">
                <a:extLst>
                  <a:ext uri="{FF2B5EF4-FFF2-40B4-BE49-F238E27FC236}">
                    <a16:creationId xmlns:a16="http://schemas.microsoft.com/office/drawing/2014/main" id="{BCCE10EE-D6B4-4974-9289-9F2AAE730026}"/>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54" name="Freeform 51">
                <a:extLst>
                  <a:ext uri="{FF2B5EF4-FFF2-40B4-BE49-F238E27FC236}">
                    <a16:creationId xmlns:a16="http://schemas.microsoft.com/office/drawing/2014/main" id="{D320975D-3A6C-41B4-A8B5-2A9DD4D5DBE3}"/>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55" name="Freeform 52">
                <a:extLst>
                  <a:ext uri="{FF2B5EF4-FFF2-40B4-BE49-F238E27FC236}">
                    <a16:creationId xmlns:a16="http://schemas.microsoft.com/office/drawing/2014/main" id="{D3BD9CC1-D1D5-4746-9951-CB30DBFB3598}"/>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56" name="Freeform 53">
                <a:extLst>
                  <a:ext uri="{FF2B5EF4-FFF2-40B4-BE49-F238E27FC236}">
                    <a16:creationId xmlns:a16="http://schemas.microsoft.com/office/drawing/2014/main" id="{4A5B7FF6-9116-49E2-95F8-2221B5B2B5F1}"/>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57" name="Gruppieren 91">
              <a:extLst>
                <a:ext uri="{FF2B5EF4-FFF2-40B4-BE49-F238E27FC236}">
                  <a16:creationId xmlns:a16="http://schemas.microsoft.com/office/drawing/2014/main" id="{D0F24531-0C64-4A32-B1C0-EA28CD4D9F47}"/>
                </a:ext>
              </a:extLst>
            </p:cNvPr>
            <p:cNvGrpSpPr/>
            <p:nvPr/>
          </p:nvGrpSpPr>
          <p:grpSpPr bwMode="gray">
            <a:xfrm>
              <a:off x="3228824" y="5494400"/>
              <a:ext cx="232287" cy="209859"/>
              <a:chOff x="5256219" y="1856755"/>
              <a:chExt cx="285601" cy="258025"/>
            </a:xfrm>
          </p:grpSpPr>
          <p:sp>
            <p:nvSpPr>
              <p:cNvPr id="58" name="Freeform 47">
                <a:extLst>
                  <a:ext uri="{FF2B5EF4-FFF2-40B4-BE49-F238E27FC236}">
                    <a16:creationId xmlns:a16="http://schemas.microsoft.com/office/drawing/2014/main" id="{021F2161-C538-4400-8086-9AC9169B3923}"/>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59" name="Freeform 48">
                <a:extLst>
                  <a:ext uri="{FF2B5EF4-FFF2-40B4-BE49-F238E27FC236}">
                    <a16:creationId xmlns:a16="http://schemas.microsoft.com/office/drawing/2014/main" id="{9BA5839B-B315-4B53-A060-BC451061FA73}"/>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60" name="Freeform 49">
                <a:extLst>
                  <a:ext uri="{FF2B5EF4-FFF2-40B4-BE49-F238E27FC236}">
                    <a16:creationId xmlns:a16="http://schemas.microsoft.com/office/drawing/2014/main" id="{8098101B-DDA7-4649-B977-F350D39AA435}"/>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61" name="Freeform 50">
                <a:extLst>
                  <a:ext uri="{FF2B5EF4-FFF2-40B4-BE49-F238E27FC236}">
                    <a16:creationId xmlns:a16="http://schemas.microsoft.com/office/drawing/2014/main" id="{79927F7D-E14A-46A7-9019-56DAF6A0D167}"/>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62" name="Freeform 51">
                <a:extLst>
                  <a:ext uri="{FF2B5EF4-FFF2-40B4-BE49-F238E27FC236}">
                    <a16:creationId xmlns:a16="http://schemas.microsoft.com/office/drawing/2014/main" id="{9F9580C8-586F-4EF9-801D-12F0348653D1}"/>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63" name="Freeform 52">
                <a:extLst>
                  <a:ext uri="{FF2B5EF4-FFF2-40B4-BE49-F238E27FC236}">
                    <a16:creationId xmlns:a16="http://schemas.microsoft.com/office/drawing/2014/main" id="{372809F8-4C60-4B54-B8E6-D2BD6AEC4DCB}"/>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64" name="Freeform 53">
                <a:extLst>
                  <a:ext uri="{FF2B5EF4-FFF2-40B4-BE49-F238E27FC236}">
                    <a16:creationId xmlns:a16="http://schemas.microsoft.com/office/drawing/2014/main" id="{50D8A6A3-BEF7-4C45-B005-C8C0D3839236}"/>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65" name="Gruppieren 99">
              <a:extLst>
                <a:ext uri="{FF2B5EF4-FFF2-40B4-BE49-F238E27FC236}">
                  <a16:creationId xmlns:a16="http://schemas.microsoft.com/office/drawing/2014/main" id="{A0188E3B-35E7-4050-A3D3-D261F5A05489}"/>
                </a:ext>
              </a:extLst>
            </p:cNvPr>
            <p:cNvGrpSpPr/>
            <p:nvPr/>
          </p:nvGrpSpPr>
          <p:grpSpPr bwMode="gray">
            <a:xfrm>
              <a:off x="4127062" y="5609904"/>
              <a:ext cx="232287" cy="209859"/>
              <a:chOff x="5256219" y="1856755"/>
              <a:chExt cx="285601" cy="258025"/>
            </a:xfrm>
          </p:grpSpPr>
          <p:sp>
            <p:nvSpPr>
              <p:cNvPr id="66" name="Freeform 47">
                <a:extLst>
                  <a:ext uri="{FF2B5EF4-FFF2-40B4-BE49-F238E27FC236}">
                    <a16:creationId xmlns:a16="http://schemas.microsoft.com/office/drawing/2014/main" id="{8C26C42B-A89B-4D3E-84DB-09681225C1D4}"/>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67" name="Freeform 48">
                <a:extLst>
                  <a:ext uri="{FF2B5EF4-FFF2-40B4-BE49-F238E27FC236}">
                    <a16:creationId xmlns:a16="http://schemas.microsoft.com/office/drawing/2014/main" id="{9928620A-46EA-4DF1-A398-5A13B27EFAAC}"/>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68" name="Freeform 49">
                <a:extLst>
                  <a:ext uri="{FF2B5EF4-FFF2-40B4-BE49-F238E27FC236}">
                    <a16:creationId xmlns:a16="http://schemas.microsoft.com/office/drawing/2014/main" id="{4AEC1BEC-17BE-448F-8291-A72712344ED1}"/>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69" name="Freeform 50">
                <a:extLst>
                  <a:ext uri="{FF2B5EF4-FFF2-40B4-BE49-F238E27FC236}">
                    <a16:creationId xmlns:a16="http://schemas.microsoft.com/office/drawing/2014/main" id="{A35AD92C-6849-4FA2-B525-8DB967A396AF}"/>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70" name="Freeform 51">
                <a:extLst>
                  <a:ext uri="{FF2B5EF4-FFF2-40B4-BE49-F238E27FC236}">
                    <a16:creationId xmlns:a16="http://schemas.microsoft.com/office/drawing/2014/main" id="{B516E108-AF99-4AFA-921A-9933804AA949}"/>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71" name="Freeform 52">
                <a:extLst>
                  <a:ext uri="{FF2B5EF4-FFF2-40B4-BE49-F238E27FC236}">
                    <a16:creationId xmlns:a16="http://schemas.microsoft.com/office/drawing/2014/main" id="{09E7722E-88DD-432E-B1A6-F9175B06E7F9}"/>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72" name="Freeform 53">
                <a:extLst>
                  <a:ext uri="{FF2B5EF4-FFF2-40B4-BE49-F238E27FC236}">
                    <a16:creationId xmlns:a16="http://schemas.microsoft.com/office/drawing/2014/main" id="{19383467-A8DF-4EC8-8D65-755AC6B6F2C2}"/>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73" name="Gruppieren 107">
              <a:extLst>
                <a:ext uri="{FF2B5EF4-FFF2-40B4-BE49-F238E27FC236}">
                  <a16:creationId xmlns:a16="http://schemas.microsoft.com/office/drawing/2014/main" id="{72CC9DCD-C649-42FF-97A3-21BF4061F3F9}"/>
                </a:ext>
              </a:extLst>
            </p:cNvPr>
            <p:cNvGrpSpPr/>
            <p:nvPr/>
          </p:nvGrpSpPr>
          <p:grpSpPr bwMode="gray">
            <a:xfrm>
              <a:off x="2822264" y="5454908"/>
              <a:ext cx="232287" cy="209859"/>
              <a:chOff x="5256219" y="1856755"/>
              <a:chExt cx="285601" cy="258025"/>
            </a:xfrm>
          </p:grpSpPr>
          <p:sp>
            <p:nvSpPr>
              <p:cNvPr id="74" name="Freeform 47">
                <a:extLst>
                  <a:ext uri="{FF2B5EF4-FFF2-40B4-BE49-F238E27FC236}">
                    <a16:creationId xmlns:a16="http://schemas.microsoft.com/office/drawing/2014/main" id="{1B7436C5-0CD2-44E4-B202-05FE6E1ADA18}"/>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75" name="Freeform 48">
                <a:extLst>
                  <a:ext uri="{FF2B5EF4-FFF2-40B4-BE49-F238E27FC236}">
                    <a16:creationId xmlns:a16="http://schemas.microsoft.com/office/drawing/2014/main" id="{B321A54E-9497-493E-9D4D-6339763134B4}"/>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76" name="Freeform 49">
                <a:extLst>
                  <a:ext uri="{FF2B5EF4-FFF2-40B4-BE49-F238E27FC236}">
                    <a16:creationId xmlns:a16="http://schemas.microsoft.com/office/drawing/2014/main" id="{EDB1418A-D2AD-4B2E-9C99-3E6EB4294617}"/>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77" name="Freeform 50">
                <a:extLst>
                  <a:ext uri="{FF2B5EF4-FFF2-40B4-BE49-F238E27FC236}">
                    <a16:creationId xmlns:a16="http://schemas.microsoft.com/office/drawing/2014/main" id="{90124422-7B9C-4EAC-BB96-9470754AB7FC}"/>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78" name="Freeform 51">
                <a:extLst>
                  <a:ext uri="{FF2B5EF4-FFF2-40B4-BE49-F238E27FC236}">
                    <a16:creationId xmlns:a16="http://schemas.microsoft.com/office/drawing/2014/main" id="{16092D30-F5C8-4D5E-8226-84E2C96169F1}"/>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79" name="Freeform 52">
                <a:extLst>
                  <a:ext uri="{FF2B5EF4-FFF2-40B4-BE49-F238E27FC236}">
                    <a16:creationId xmlns:a16="http://schemas.microsoft.com/office/drawing/2014/main" id="{27F8965C-135B-4F13-B8A7-4BC13D5A4B25}"/>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80" name="Freeform 53">
                <a:extLst>
                  <a:ext uri="{FF2B5EF4-FFF2-40B4-BE49-F238E27FC236}">
                    <a16:creationId xmlns:a16="http://schemas.microsoft.com/office/drawing/2014/main" id="{805838F8-6E3D-4552-8AC6-C0A3DF100904}"/>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81" name="Gruppieren 115">
              <a:extLst>
                <a:ext uri="{FF2B5EF4-FFF2-40B4-BE49-F238E27FC236}">
                  <a16:creationId xmlns:a16="http://schemas.microsoft.com/office/drawing/2014/main" id="{33B9A509-BD29-4B40-AD16-102BF9EBE037}"/>
                </a:ext>
              </a:extLst>
            </p:cNvPr>
            <p:cNvGrpSpPr/>
            <p:nvPr/>
          </p:nvGrpSpPr>
          <p:grpSpPr bwMode="gray">
            <a:xfrm>
              <a:off x="2359153" y="4449403"/>
              <a:ext cx="232287" cy="209859"/>
              <a:chOff x="5256219" y="1856755"/>
              <a:chExt cx="285601" cy="258025"/>
            </a:xfrm>
          </p:grpSpPr>
          <p:sp>
            <p:nvSpPr>
              <p:cNvPr id="82" name="Freeform 47">
                <a:extLst>
                  <a:ext uri="{FF2B5EF4-FFF2-40B4-BE49-F238E27FC236}">
                    <a16:creationId xmlns:a16="http://schemas.microsoft.com/office/drawing/2014/main" id="{ADA61C6D-FB3D-431D-9C96-236D2995E475}"/>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83" name="Freeform 48">
                <a:extLst>
                  <a:ext uri="{FF2B5EF4-FFF2-40B4-BE49-F238E27FC236}">
                    <a16:creationId xmlns:a16="http://schemas.microsoft.com/office/drawing/2014/main" id="{04B3C2B2-E3FC-411E-B203-5FA83E709BB9}"/>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84" name="Freeform 49">
                <a:extLst>
                  <a:ext uri="{FF2B5EF4-FFF2-40B4-BE49-F238E27FC236}">
                    <a16:creationId xmlns:a16="http://schemas.microsoft.com/office/drawing/2014/main" id="{BD8874A7-FA79-4E8C-B590-3C52164EB999}"/>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85" name="Freeform 50">
                <a:extLst>
                  <a:ext uri="{FF2B5EF4-FFF2-40B4-BE49-F238E27FC236}">
                    <a16:creationId xmlns:a16="http://schemas.microsoft.com/office/drawing/2014/main" id="{FAC5BD8F-6935-4947-93CE-9216289C88E4}"/>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86" name="Freeform 51">
                <a:extLst>
                  <a:ext uri="{FF2B5EF4-FFF2-40B4-BE49-F238E27FC236}">
                    <a16:creationId xmlns:a16="http://schemas.microsoft.com/office/drawing/2014/main" id="{EE9C4920-D96B-4785-8467-CA22EB5D185E}"/>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87" name="Freeform 52">
                <a:extLst>
                  <a:ext uri="{FF2B5EF4-FFF2-40B4-BE49-F238E27FC236}">
                    <a16:creationId xmlns:a16="http://schemas.microsoft.com/office/drawing/2014/main" id="{63F49061-1300-4D2F-941D-86B061667A63}"/>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88" name="Freeform 53">
                <a:extLst>
                  <a:ext uri="{FF2B5EF4-FFF2-40B4-BE49-F238E27FC236}">
                    <a16:creationId xmlns:a16="http://schemas.microsoft.com/office/drawing/2014/main" id="{1B942922-66FC-4732-A7FF-8E2CFA4CA25E}"/>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89" name="Gruppieren 123">
              <a:extLst>
                <a:ext uri="{FF2B5EF4-FFF2-40B4-BE49-F238E27FC236}">
                  <a16:creationId xmlns:a16="http://schemas.microsoft.com/office/drawing/2014/main" id="{DB49161B-874B-49BA-8A56-A21BE8321C65}"/>
                </a:ext>
              </a:extLst>
            </p:cNvPr>
            <p:cNvGrpSpPr/>
            <p:nvPr/>
          </p:nvGrpSpPr>
          <p:grpSpPr bwMode="gray">
            <a:xfrm>
              <a:off x="2068790" y="4477655"/>
              <a:ext cx="232287" cy="209859"/>
              <a:chOff x="5256219" y="1856755"/>
              <a:chExt cx="285601" cy="258025"/>
            </a:xfrm>
          </p:grpSpPr>
          <p:sp>
            <p:nvSpPr>
              <p:cNvPr id="90" name="Freeform 47">
                <a:extLst>
                  <a:ext uri="{FF2B5EF4-FFF2-40B4-BE49-F238E27FC236}">
                    <a16:creationId xmlns:a16="http://schemas.microsoft.com/office/drawing/2014/main" id="{6227E680-679E-4DE0-8860-AA3F911E27EA}"/>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91" name="Freeform 48">
                <a:extLst>
                  <a:ext uri="{FF2B5EF4-FFF2-40B4-BE49-F238E27FC236}">
                    <a16:creationId xmlns:a16="http://schemas.microsoft.com/office/drawing/2014/main" id="{632B68DB-1562-45FB-8D64-6076EF44EED7}"/>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92" name="Freeform 49">
                <a:extLst>
                  <a:ext uri="{FF2B5EF4-FFF2-40B4-BE49-F238E27FC236}">
                    <a16:creationId xmlns:a16="http://schemas.microsoft.com/office/drawing/2014/main" id="{4B199700-8991-4582-A140-419F332F3DC9}"/>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93" name="Freeform 50">
                <a:extLst>
                  <a:ext uri="{FF2B5EF4-FFF2-40B4-BE49-F238E27FC236}">
                    <a16:creationId xmlns:a16="http://schemas.microsoft.com/office/drawing/2014/main" id="{267A325A-7482-472C-A802-35FE4CE2EBAF}"/>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94" name="Freeform 51">
                <a:extLst>
                  <a:ext uri="{FF2B5EF4-FFF2-40B4-BE49-F238E27FC236}">
                    <a16:creationId xmlns:a16="http://schemas.microsoft.com/office/drawing/2014/main" id="{ACB118C6-3F5A-477F-8959-05C4855C44CD}"/>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95" name="Freeform 52">
                <a:extLst>
                  <a:ext uri="{FF2B5EF4-FFF2-40B4-BE49-F238E27FC236}">
                    <a16:creationId xmlns:a16="http://schemas.microsoft.com/office/drawing/2014/main" id="{801A3063-40B0-4503-907B-ADA843E06A15}"/>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96" name="Freeform 53">
                <a:extLst>
                  <a:ext uri="{FF2B5EF4-FFF2-40B4-BE49-F238E27FC236}">
                    <a16:creationId xmlns:a16="http://schemas.microsoft.com/office/drawing/2014/main" id="{466D1C26-F795-416E-8568-9E14F7CE2D47}"/>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97" name="Gruppieren 131">
              <a:extLst>
                <a:ext uri="{FF2B5EF4-FFF2-40B4-BE49-F238E27FC236}">
                  <a16:creationId xmlns:a16="http://schemas.microsoft.com/office/drawing/2014/main" id="{E1FE0F41-59A9-4562-B116-0BECC02912DF}"/>
                </a:ext>
              </a:extLst>
            </p:cNvPr>
            <p:cNvGrpSpPr/>
            <p:nvPr/>
          </p:nvGrpSpPr>
          <p:grpSpPr bwMode="gray">
            <a:xfrm>
              <a:off x="1145269" y="4578682"/>
              <a:ext cx="232287" cy="209859"/>
              <a:chOff x="5256219" y="1856755"/>
              <a:chExt cx="285601" cy="258025"/>
            </a:xfrm>
          </p:grpSpPr>
          <p:sp>
            <p:nvSpPr>
              <p:cNvPr id="98" name="Freeform 47">
                <a:extLst>
                  <a:ext uri="{FF2B5EF4-FFF2-40B4-BE49-F238E27FC236}">
                    <a16:creationId xmlns:a16="http://schemas.microsoft.com/office/drawing/2014/main" id="{6ACFA272-7EB0-44AC-A2B8-D7AE3D03A80A}"/>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99" name="Freeform 48">
                <a:extLst>
                  <a:ext uri="{FF2B5EF4-FFF2-40B4-BE49-F238E27FC236}">
                    <a16:creationId xmlns:a16="http://schemas.microsoft.com/office/drawing/2014/main" id="{B3D7F7D4-0ED4-40E8-A99C-5DC5882FF5AF}"/>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100" name="Freeform 49">
                <a:extLst>
                  <a:ext uri="{FF2B5EF4-FFF2-40B4-BE49-F238E27FC236}">
                    <a16:creationId xmlns:a16="http://schemas.microsoft.com/office/drawing/2014/main" id="{C51E7DFC-59FE-4CAA-94AA-262F5B6B8F06}"/>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101" name="Freeform 50">
                <a:extLst>
                  <a:ext uri="{FF2B5EF4-FFF2-40B4-BE49-F238E27FC236}">
                    <a16:creationId xmlns:a16="http://schemas.microsoft.com/office/drawing/2014/main" id="{188C4BF1-3B9A-423F-9351-4E4BB268D43F}"/>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102" name="Freeform 51">
                <a:extLst>
                  <a:ext uri="{FF2B5EF4-FFF2-40B4-BE49-F238E27FC236}">
                    <a16:creationId xmlns:a16="http://schemas.microsoft.com/office/drawing/2014/main" id="{A4E37D0A-CCA4-4F3D-804F-8BEEFBB892E0}"/>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103" name="Freeform 52">
                <a:extLst>
                  <a:ext uri="{FF2B5EF4-FFF2-40B4-BE49-F238E27FC236}">
                    <a16:creationId xmlns:a16="http://schemas.microsoft.com/office/drawing/2014/main" id="{32DC8601-FF6D-4133-8E8F-A3A103FAB873}"/>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104" name="Freeform 53">
                <a:extLst>
                  <a:ext uri="{FF2B5EF4-FFF2-40B4-BE49-F238E27FC236}">
                    <a16:creationId xmlns:a16="http://schemas.microsoft.com/office/drawing/2014/main" id="{9ADE4255-10C9-4D91-95C3-26A08F119377}"/>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105" name="Gruppieren 139">
              <a:extLst>
                <a:ext uri="{FF2B5EF4-FFF2-40B4-BE49-F238E27FC236}">
                  <a16:creationId xmlns:a16="http://schemas.microsoft.com/office/drawing/2014/main" id="{3F6880A7-B958-4F00-AE11-7C6CA11783C3}"/>
                </a:ext>
              </a:extLst>
            </p:cNvPr>
            <p:cNvGrpSpPr/>
            <p:nvPr/>
          </p:nvGrpSpPr>
          <p:grpSpPr bwMode="gray">
            <a:xfrm>
              <a:off x="1966555" y="4198135"/>
              <a:ext cx="232287" cy="209859"/>
              <a:chOff x="5256219" y="1856755"/>
              <a:chExt cx="285601" cy="258025"/>
            </a:xfrm>
          </p:grpSpPr>
          <p:sp>
            <p:nvSpPr>
              <p:cNvPr id="106" name="Freeform 47">
                <a:extLst>
                  <a:ext uri="{FF2B5EF4-FFF2-40B4-BE49-F238E27FC236}">
                    <a16:creationId xmlns:a16="http://schemas.microsoft.com/office/drawing/2014/main" id="{2289B37B-A671-4D9C-AEE1-B198A0E37FA9}"/>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107" name="Freeform 48">
                <a:extLst>
                  <a:ext uri="{FF2B5EF4-FFF2-40B4-BE49-F238E27FC236}">
                    <a16:creationId xmlns:a16="http://schemas.microsoft.com/office/drawing/2014/main" id="{4D01DAAC-8CF4-4012-BC7F-7547490FC924}"/>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108" name="Freeform 49">
                <a:extLst>
                  <a:ext uri="{FF2B5EF4-FFF2-40B4-BE49-F238E27FC236}">
                    <a16:creationId xmlns:a16="http://schemas.microsoft.com/office/drawing/2014/main" id="{8977039F-A80B-43F4-BBB6-23D1670C8C40}"/>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109" name="Freeform 50">
                <a:extLst>
                  <a:ext uri="{FF2B5EF4-FFF2-40B4-BE49-F238E27FC236}">
                    <a16:creationId xmlns:a16="http://schemas.microsoft.com/office/drawing/2014/main" id="{6CA4FA30-98EE-4FF3-B4F7-B8EC9BE62F57}"/>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110" name="Freeform 51">
                <a:extLst>
                  <a:ext uri="{FF2B5EF4-FFF2-40B4-BE49-F238E27FC236}">
                    <a16:creationId xmlns:a16="http://schemas.microsoft.com/office/drawing/2014/main" id="{821C2953-633A-46FE-A446-2F0B5331B6BD}"/>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111" name="Freeform 52">
                <a:extLst>
                  <a:ext uri="{FF2B5EF4-FFF2-40B4-BE49-F238E27FC236}">
                    <a16:creationId xmlns:a16="http://schemas.microsoft.com/office/drawing/2014/main" id="{B0E2C48E-E445-447B-8391-58AA36216DD9}"/>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112" name="Freeform 53">
                <a:extLst>
                  <a:ext uri="{FF2B5EF4-FFF2-40B4-BE49-F238E27FC236}">
                    <a16:creationId xmlns:a16="http://schemas.microsoft.com/office/drawing/2014/main" id="{0F3EA9AF-420C-44C2-9F49-26C7D1AE9DC8}"/>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113" name="Gruppieren 147">
              <a:extLst>
                <a:ext uri="{FF2B5EF4-FFF2-40B4-BE49-F238E27FC236}">
                  <a16:creationId xmlns:a16="http://schemas.microsoft.com/office/drawing/2014/main" id="{2C7DFBF9-4BDC-4752-AAAC-857E6D5368C3}"/>
                </a:ext>
              </a:extLst>
            </p:cNvPr>
            <p:cNvGrpSpPr/>
            <p:nvPr/>
          </p:nvGrpSpPr>
          <p:grpSpPr bwMode="gray">
            <a:xfrm>
              <a:off x="1145269" y="4288562"/>
              <a:ext cx="232287" cy="209859"/>
              <a:chOff x="5256219" y="1856755"/>
              <a:chExt cx="285601" cy="258025"/>
            </a:xfrm>
          </p:grpSpPr>
          <p:sp>
            <p:nvSpPr>
              <p:cNvPr id="114" name="Freeform 47">
                <a:extLst>
                  <a:ext uri="{FF2B5EF4-FFF2-40B4-BE49-F238E27FC236}">
                    <a16:creationId xmlns:a16="http://schemas.microsoft.com/office/drawing/2014/main" id="{7BAE9465-5614-4FB6-B4B6-04FC805412EF}"/>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115" name="Freeform 48">
                <a:extLst>
                  <a:ext uri="{FF2B5EF4-FFF2-40B4-BE49-F238E27FC236}">
                    <a16:creationId xmlns:a16="http://schemas.microsoft.com/office/drawing/2014/main" id="{1B2D2369-13CE-4EE1-99B6-2C35E4D0BF1C}"/>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116" name="Freeform 49">
                <a:extLst>
                  <a:ext uri="{FF2B5EF4-FFF2-40B4-BE49-F238E27FC236}">
                    <a16:creationId xmlns:a16="http://schemas.microsoft.com/office/drawing/2014/main" id="{527D5855-65CF-437C-BF1C-62BA533A7161}"/>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117" name="Freeform 50">
                <a:extLst>
                  <a:ext uri="{FF2B5EF4-FFF2-40B4-BE49-F238E27FC236}">
                    <a16:creationId xmlns:a16="http://schemas.microsoft.com/office/drawing/2014/main" id="{96A5AAFE-C37A-45AF-AA3F-1B5D9C5A54FA}"/>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118" name="Freeform 51">
                <a:extLst>
                  <a:ext uri="{FF2B5EF4-FFF2-40B4-BE49-F238E27FC236}">
                    <a16:creationId xmlns:a16="http://schemas.microsoft.com/office/drawing/2014/main" id="{66A9550A-5412-4035-BAD9-13863E8F9C0B}"/>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119" name="Freeform 52">
                <a:extLst>
                  <a:ext uri="{FF2B5EF4-FFF2-40B4-BE49-F238E27FC236}">
                    <a16:creationId xmlns:a16="http://schemas.microsoft.com/office/drawing/2014/main" id="{FCFFFAD7-6A50-4E6C-A59B-F8612C1DB8B0}"/>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120" name="Freeform 53">
                <a:extLst>
                  <a:ext uri="{FF2B5EF4-FFF2-40B4-BE49-F238E27FC236}">
                    <a16:creationId xmlns:a16="http://schemas.microsoft.com/office/drawing/2014/main" id="{E62C3772-5E27-44EB-A103-532B99420CEF}"/>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122" name="Gruppieren 156">
              <a:extLst>
                <a:ext uri="{FF2B5EF4-FFF2-40B4-BE49-F238E27FC236}">
                  <a16:creationId xmlns:a16="http://schemas.microsoft.com/office/drawing/2014/main" id="{840B500D-4E2E-4041-B9FD-DC16833C0C01}"/>
                </a:ext>
              </a:extLst>
            </p:cNvPr>
            <p:cNvGrpSpPr/>
            <p:nvPr/>
          </p:nvGrpSpPr>
          <p:grpSpPr bwMode="gray">
            <a:xfrm rot="2278343">
              <a:off x="3627956" y="3258591"/>
              <a:ext cx="162433" cy="287929"/>
              <a:chOff x="3885663" y="2450402"/>
              <a:chExt cx="287875" cy="510286"/>
            </a:xfrm>
            <a:solidFill>
              <a:srgbClr val="009999"/>
            </a:solidFill>
          </p:grpSpPr>
          <p:sp>
            <p:nvSpPr>
              <p:cNvPr id="123" name="Freeform 5">
                <a:extLst>
                  <a:ext uri="{FF2B5EF4-FFF2-40B4-BE49-F238E27FC236}">
                    <a16:creationId xmlns:a16="http://schemas.microsoft.com/office/drawing/2014/main" id="{440E1B9D-CE59-40BB-AC01-62D0D1FFD2B5}"/>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24" name="Freeform 5">
                <a:extLst>
                  <a:ext uri="{FF2B5EF4-FFF2-40B4-BE49-F238E27FC236}">
                    <a16:creationId xmlns:a16="http://schemas.microsoft.com/office/drawing/2014/main" id="{690F43FC-27C2-45C5-B8E8-74F6AFC2633E}"/>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125" name="Gruppieren 159">
              <a:extLst>
                <a:ext uri="{FF2B5EF4-FFF2-40B4-BE49-F238E27FC236}">
                  <a16:creationId xmlns:a16="http://schemas.microsoft.com/office/drawing/2014/main" id="{447F92DD-ECD7-41C0-835E-6A66DE4A066F}"/>
                </a:ext>
              </a:extLst>
            </p:cNvPr>
            <p:cNvGrpSpPr/>
            <p:nvPr/>
          </p:nvGrpSpPr>
          <p:grpSpPr bwMode="gray">
            <a:xfrm rot="2278343">
              <a:off x="3852356" y="2978345"/>
              <a:ext cx="162433" cy="287929"/>
              <a:chOff x="3885663" y="2450402"/>
              <a:chExt cx="287875" cy="510286"/>
            </a:xfrm>
            <a:solidFill>
              <a:srgbClr val="009999"/>
            </a:solidFill>
          </p:grpSpPr>
          <p:sp>
            <p:nvSpPr>
              <p:cNvPr id="126" name="Freeform 5">
                <a:extLst>
                  <a:ext uri="{FF2B5EF4-FFF2-40B4-BE49-F238E27FC236}">
                    <a16:creationId xmlns:a16="http://schemas.microsoft.com/office/drawing/2014/main" id="{47EA7D72-90ED-4B0E-8A5C-11E7820BF990}"/>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27" name="Freeform 5">
                <a:extLst>
                  <a:ext uri="{FF2B5EF4-FFF2-40B4-BE49-F238E27FC236}">
                    <a16:creationId xmlns:a16="http://schemas.microsoft.com/office/drawing/2014/main" id="{897E3B0E-2320-4872-9CE9-19E7BF3B1404}"/>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128" name="Gruppieren 162">
              <a:extLst>
                <a:ext uri="{FF2B5EF4-FFF2-40B4-BE49-F238E27FC236}">
                  <a16:creationId xmlns:a16="http://schemas.microsoft.com/office/drawing/2014/main" id="{486235E4-04EF-4D7E-9506-3F88D24A6225}"/>
                </a:ext>
              </a:extLst>
            </p:cNvPr>
            <p:cNvGrpSpPr/>
            <p:nvPr/>
          </p:nvGrpSpPr>
          <p:grpSpPr bwMode="gray">
            <a:xfrm rot="2278343">
              <a:off x="4061175" y="2845705"/>
              <a:ext cx="162433" cy="287929"/>
              <a:chOff x="3885663" y="2450402"/>
              <a:chExt cx="287875" cy="510286"/>
            </a:xfrm>
            <a:solidFill>
              <a:srgbClr val="009999"/>
            </a:solidFill>
          </p:grpSpPr>
          <p:sp>
            <p:nvSpPr>
              <p:cNvPr id="129" name="Freeform 5">
                <a:extLst>
                  <a:ext uri="{FF2B5EF4-FFF2-40B4-BE49-F238E27FC236}">
                    <a16:creationId xmlns:a16="http://schemas.microsoft.com/office/drawing/2014/main" id="{1ED678E3-9B23-42F8-8F69-8369B5B6E9C3}"/>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30" name="Freeform 5">
                <a:extLst>
                  <a:ext uri="{FF2B5EF4-FFF2-40B4-BE49-F238E27FC236}">
                    <a16:creationId xmlns:a16="http://schemas.microsoft.com/office/drawing/2014/main" id="{65B380CF-6B37-457E-934E-065500352C3B}"/>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131" name="Gruppieren 165">
              <a:extLst>
                <a:ext uri="{FF2B5EF4-FFF2-40B4-BE49-F238E27FC236}">
                  <a16:creationId xmlns:a16="http://schemas.microsoft.com/office/drawing/2014/main" id="{902791B1-0D35-4D9F-A035-6F9773E766A9}"/>
                </a:ext>
              </a:extLst>
            </p:cNvPr>
            <p:cNvGrpSpPr/>
            <p:nvPr/>
          </p:nvGrpSpPr>
          <p:grpSpPr bwMode="gray">
            <a:xfrm rot="11859913">
              <a:off x="4274626" y="3017545"/>
              <a:ext cx="162433" cy="287929"/>
              <a:chOff x="3885663" y="2450402"/>
              <a:chExt cx="287875" cy="510286"/>
            </a:xfrm>
            <a:solidFill>
              <a:srgbClr val="009999"/>
            </a:solidFill>
          </p:grpSpPr>
          <p:sp>
            <p:nvSpPr>
              <p:cNvPr id="132" name="Freeform 5">
                <a:extLst>
                  <a:ext uri="{FF2B5EF4-FFF2-40B4-BE49-F238E27FC236}">
                    <a16:creationId xmlns:a16="http://schemas.microsoft.com/office/drawing/2014/main" id="{312562B0-347C-4167-AF6D-33AA312C5097}"/>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33" name="Freeform 5">
                <a:extLst>
                  <a:ext uri="{FF2B5EF4-FFF2-40B4-BE49-F238E27FC236}">
                    <a16:creationId xmlns:a16="http://schemas.microsoft.com/office/drawing/2014/main" id="{C0450C1E-6817-45FB-A357-C2F9CDBCB251}"/>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134" name="Gruppieren 168">
              <a:extLst>
                <a:ext uri="{FF2B5EF4-FFF2-40B4-BE49-F238E27FC236}">
                  <a16:creationId xmlns:a16="http://schemas.microsoft.com/office/drawing/2014/main" id="{E429F9C5-A3A5-4FDC-ABE0-FBAD155857FD}"/>
                </a:ext>
              </a:extLst>
            </p:cNvPr>
            <p:cNvGrpSpPr/>
            <p:nvPr/>
          </p:nvGrpSpPr>
          <p:grpSpPr bwMode="gray">
            <a:xfrm rot="12820627">
              <a:off x="4111617" y="3303625"/>
              <a:ext cx="162433" cy="287929"/>
              <a:chOff x="3885663" y="2450402"/>
              <a:chExt cx="287875" cy="510286"/>
            </a:xfrm>
            <a:solidFill>
              <a:srgbClr val="009999"/>
            </a:solidFill>
          </p:grpSpPr>
          <p:sp>
            <p:nvSpPr>
              <p:cNvPr id="135" name="Freeform 5">
                <a:extLst>
                  <a:ext uri="{FF2B5EF4-FFF2-40B4-BE49-F238E27FC236}">
                    <a16:creationId xmlns:a16="http://schemas.microsoft.com/office/drawing/2014/main" id="{2CB11A91-9661-443C-997A-98C81E4089A1}"/>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36" name="Freeform 5">
                <a:extLst>
                  <a:ext uri="{FF2B5EF4-FFF2-40B4-BE49-F238E27FC236}">
                    <a16:creationId xmlns:a16="http://schemas.microsoft.com/office/drawing/2014/main" id="{6F80968A-AE27-46F1-80BB-7E04224065E9}"/>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137" name="Gruppieren 171">
              <a:extLst>
                <a:ext uri="{FF2B5EF4-FFF2-40B4-BE49-F238E27FC236}">
                  <a16:creationId xmlns:a16="http://schemas.microsoft.com/office/drawing/2014/main" id="{3432FD94-6778-4343-942C-785CFF59F994}"/>
                </a:ext>
              </a:extLst>
            </p:cNvPr>
            <p:cNvGrpSpPr/>
            <p:nvPr/>
          </p:nvGrpSpPr>
          <p:grpSpPr bwMode="gray">
            <a:xfrm rot="12820627">
              <a:off x="3888250" y="3615249"/>
              <a:ext cx="162433" cy="287929"/>
              <a:chOff x="3885663" y="2450402"/>
              <a:chExt cx="287875" cy="510286"/>
            </a:xfrm>
            <a:solidFill>
              <a:srgbClr val="009999"/>
            </a:solidFill>
          </p:grpSpPr>
          <p:sp>
            <p:nvSpPr>
              <p:cNvPr id="138" name="Freeform 5">
                <a:extLst>
                  <a:ext uri="{FF2B5EF4-FFF2-40B4-BE49-F238E27FC236}">
                    <a16:creationId xmlns:a16="http://schemas.microsoft.com/office/drawing/2014/main" id="{30A6DAFC-7EDA-4885-9ABC-7080C3C513D1}"/>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39" name="Freeform 5">
                <a:extLst>
                  <a:ext uri="{FF2B5EF4-FFF2-40B4-BE49-F238E27FC236}">
                    <a16:creationId xmlns:a16="http://schemas.microsoft.com/office/drawing/2014/main" id="{94DCBB9B-AC07-4E10-9BCF-9499CF479D95}"/>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140" name="Gruppieren 174">
              <a:extLst>
                <a:ext uri="{FF2B5EF4-FFF2-40B4-BE49-F238E27FC236}">
                  <a16:creationId xmlns:a16="http://schemas.microsoft.com/office/drawing/2014/main" id="{ABFF3F42-2208-4581-BA7B-0A54B94E940B}"/>
                </a:ext>
              </a:extLst>
            </p:cNvPr>
            <p:cNvGrpSpPr/>
            <p:nvPr/>
          </p:nvGrpSpPr>
          <p:grpSpPr bwMode="gray">
            <a:xfrm rot="12820627">
              <a:off x="3725592" y="3801023"/>
              <a:ext cx="162433" cy="287929"/>
              <a:chOff x="3885663" y="2450402"/>
              <a:chExt cx="287875" cy="510286"/>
            </a:xfrm>
            <a:solidFill>
              <a:srgbClr val="009999"/>
            </a:solidFill>
          </p:grpSpPr>
          <p:sp>
            <p:nvSpPr>
              <p:cNvPr id="141" name="Freeform 5">
                <a:extLst>
                  <a:ext uri="{FF2B5EF4-FFF2-40B4-BE49-F238E27FC236}">
                    <a16:creationId xmlns:a16="http://schemas.microsoft.com/office/drawing/2014/main" id="{C90D2B16-FD67-4745-B91A-37EADD44D690}"/>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42" name="Freeform 5">
                <a:extLst>
                  <a:ext uri="{FF2B5EF4-FFF2-40B4-BE49-F238E27FC236}">
                    <a16:creationId xmlns:a16="http://schemas.microsoft.com/office/drawing/2014/main" id="{BCCC6EF6-8E8C-4AF2-8CA6-ECE5CF3351A3}"/>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143" name="Gruppieren 177">
              <a:extLst>
                <a:ext uri="{FF2B5EF4-FFF2-40B4-BE49-F238E27FC236}">
                  <a16:creationId xmlns:a16="http://schemas.microsoft.com/office/drawing/2014/main" id="{13B26163-50BB-4CDC-80D6-B6751E6EBBCE}"/>
                </a:ext>
              </a:extLst>
            </p:cNvPr>
            <p:cNvGrpSpPr/>
            <p:nvPr/>
          </p:nvGrpSpPr>
          <p:grpSpPr bwMode="gray">
            <a:xfrm rot="8516711">
              <a:off x="3632488" y="4676334"/>
              <a:ext cx="162433" cy="287929"/>
              <a:chOff x="3885663" y="2450402"/>
              <a:chExt cx="287875" cy="510286"/>
            </a:xfrm>
            <a:solidFill>
              <a:srgbClr val="009999"/>
            </a:solidFill>
          </p:grpSpPr>
          <p:sp>
            <p:nvSpPr>
              <p:cNvPr id="144" name="Freeform 5">
                <a:extLst>
                  <a:ext uri="{FF2B5EF4-FFF2-40B4-BE49-F238E27FC236}">
                    <a16:creationId xmlns:a16="http://schemas.microsoft.com/office/drawing/2014/main" id="{F51C3B39-A6A3-4BAE-947C-F8CF9906BCD9}"/>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45" name="Freeform 5">
                <a:extLst>
                  <a:ext uri="{FF2B5EF4-FFF2-40B4-BE49-F238E27FC236}">
                    <a16:creationId xmlns:a16="http://schemas.microsoft.com/office/drawing/2014/main" id="{840408E6-900C-4FF4-AEB4-EB7FB88E3ACE}"/>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146" name="Gruppieren 180">
              <a:extLst>
                <a:ext uri="{FF2B5EF4-FFF2-40B4-BE49-F238E27FC236}">
                  <a16:creationId xmlns:a16="http://schemas.microsoft.com/office/drawing/2014/main" id="{4E1005E3-EB2B-45AA-8292-F45AB1373954}"/>
                </a:ext>
              </a:extLst>
            </p:cNvPr>
            <p:cNvGrpSpPr/>
            <p:nvPr/>
          </p:nvGrpSpPr>
          <p:grpSpPr bwMode="gray">
            <a:xfrm rot="8516711">
              <a:off x="3919277" y="4948332"/>
              <a:ext cx="162433" cy="287929"/>
              <a:chOff x="3885663" y="2450402"/>
              <a:chExt cx="287875" cy="510286"/>
            </a:xfrm>
            <a:solidFill>
              <a:srgbClr val="009999"/>
            </a:solidFill>
          </p:grpSpPr>
          <p:sp>
            <p:nvSpPr>
              <p:cNvPr id="147" name="Freeform 5">
                <a:extLst>
                  <a:ext uri="{FF2B5EF4-FFF2-40B4-BE49-F238E27FC236}">
                    <a16:creationId xmlns:a16="http://schemas.microsoft.com/office/drawing/2014/main" id="{CEBB5537-8E6E-40DF-AC94-B09D93209A88}"/>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48" name="Freeform 5">
                <a:extLst>
                  <a:ext uri="{FF2B5EF4-FFF2-40B4-BE49-F238E27FC236}">
                    <a16:creationId xmlns:a16="http://schemas.microsoft.com/office/drawing/2014/main" id="{DD6BF0D1-75D1-452F-B66C-943C45F10751}"/>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149" name="Gruppieren 183">
              <a:extLst>
                <a:ext uri="{FF2B5EF4-FFF2-40B4-BE49-F238E27FC236}">
                  <a16:creationId xmlns:a16="http://schemas.microsoft.com/office/drawing/2014/main" id="{8180A63A-6C04-49A1-A45A-290A3421FB81}"/>
                </a:ext>
              </a:extLst>
            </p:cNvPr>
            <p:cNvGrpSpPr/>
            <p:nvPr/>
          </p:nvGrpSpPr>
          <p:grpSpPr bwMode="gray">
            <a:xfrm rot="8516711">
              <a:off x="4136360" y="5219151"/>
              <a:ext cx="162433" cy="287929"/>
              <a:chOff x="3885663" y="2450402"/>
              <a:chExt cx="287875" cy="510286"/>
            </a:xfrm>
            <a:solidFill>
              <a:srgbClr val="009999"/>
            </a:solidFill>
          </p:grpSpPr>
          <p:sp>
            <p:nvSpPr>
              <p:cNvPr id="150" name="Freeform 5">
                <a:extLst>
                  <a:ext uri="{FF2B5EF4-FFF2-40B4-BE49-F238E27FC236}">
                    <a16:creationId xmlns:a16="http://schemas.microsoft.com/office/drawing/2014/main" id="{2A968E38-F669-4B56-B9AE-A066E868BFFC}"/>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51" name="Freeform 5">
                <a:extLst>
                  <a:ext uri="{FF2B5EF4-FFF2-40B4-BE49-F238E27FC236}">
                    <a16:creationId xmlns:a16="http://schemas.microsoft.com/office/drawing/2014/main" id="{8D3E364A-A2FB-454A-BBF7-2B652BF90B14}"/>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152" name="Gruppieren 186">
              <a:extLst>
                <a:ext uri="{FF2B5EF4-FFF2-40B4-BE49-F238E27FC236}">
                  <a16:creationId xmlns:a16="http://schemas.microsoft.com/office/drawing/2014/main" id="{59A93F5A-36B2-473B-AE4D-5A0CED40ED20}"/>
                </a:ext>
              </a:extLst>
            </p:cNvPr>
            <p:cNvGrpSpPr/>
            <p:nvPr/>
          </p:nvGrpSpPr>
          <p:grpSpPr bwMode="gray">
            <a:xfrm rot="14158252">
              <a:off x="2727839" y="3878219"/>
              <a:ext cx="162433" cy="287929"/>
              <a:chOff x="3885663" y="2450402"/>
              <a:chExt cx="287875" cy="510286"/>
            </a:xfrm>
            <a:solidFill>
              <a:srgbClr val="009999"/>
            </a:solidFill>
          </p:grpSpPr>
          <p:sp>
            <p:nvSpPr>
              <p:cNvPr id="153" name="Freeform 5">
                <a:extLst>
                  <a:ext uri="{FF2B5EF4-FFF2-40B4-BE49-F238E27FC236}">
                    <a16:creationId xmlns:a16="http://schemas.microsoft.com/office/drawing/2014/main" id="{D0D547AC-E90D-40B5-A15C-19A3E20FACC5}"/>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54" name="Freeform 5">
                <a:extLst>
                  <a:ext uri="{FF2B5EF4-FFF2-40B4-BE49-F238E27FC236}">
                    <a16:creationId xmlns:a16="http://schemas.microsoft.com/office/drawing/2014/main" id="{DAB7AD59-2FAE-4357-99F1-CA7C6D649441}"/>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155" name="Gruppieren 189">
              <a:extLst>
                <a:ext uri="{FF2B5EF4-FFF2-40B4-BE49-F238E27FC236}">
                  <a16:creationId xmlns:a16="http://schemas.microsoft.com/office/drawing/2014/main" id="{2EA71473-30A2-4FD9-A178-11A4FDCC29A7}"/>
                </a:ext>
              </a:extLst>
            </p:cNvPr>
            <p:cNvGrpSpPr/>
            <p:nvPr/>
          </p:nvGrpSpPr>
          <p:grpSpPr bwMode="gray">
            <a:xfrm rot="14158252">
              <a:off x="2471394" y="4010256"/>
              <a:ext cx="162433" cy="287929"/>
              <a:chOff x="3885663" y="2450402"/>
              <a:chExt cx="287875" cy="510286"/>
            </a:xfrm>
            <a:solidFill>
              <a:srgbClr val="009999"/>
            </a:solidFill>
          </p:grpSpPr>
          <p:sp>
            <p:nvSpPr>
              <p:cNvPr id="156" name="Freeform 5">
                <a:extLst>
                  <a:ext uri="{FF2B5EF4-FFF2-40B4-BE49-F238E27FC236}">
                    <a16:creationId xmlns:a16="http://schemas.microsoft.com/office/drawing/2014/main" id="{EF419D6C-9247-4C00-9913-35821DD26251}"/>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57" name="Freeform 5">
                <a:extLst>
                  <a:ext uri="{FF2B5EF4-FFF2-40B4-BE49-F238E27FC236}">
                    <a16:creationId xmlns:a16="http://schemas.microsoft.com/office/drawing/2014/main" id="{41DC4032-AA69-42F6-AB46-58869C9F03C6}"/>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158" name="Gruppieren 192">
              <a:extLst>
                <a:ext uri="{FF2B5EF4-FFF2-40B4-BE49-F238E27FC236}">
                  <a16:creationId xmlns:a16="http://schemas.microsoft.com/office/drawing/2014/main" id="{F286BDCC-A5EF-4850-B24B-BB4974877015}"/>
                </a:ext>
              </a:extLst>
            </p:cNvPr>
            <p:cNvGrpSpPr/>
            <p:nvPr/>
          </p:nvGrpSpPr>
          <p:grpSpPr bwMode="gray">
            <a:xfrm rot="15486493">
              <a:off x="1768628" y="4245647"/>
              <a:ext cx="162433" cy="287929"/>
              <a:chOff x="3885663" y="2450402"/>
              <a:chExt cx="287875" cy="510286"/>
            </a:xfrm>
            <a:solidFill>
              <a:srgbClr val="009999"/>
            </a:solidFill>
          </p:grpSpPr>
          <p:sp>
            <p:nvSpPr>
              <p:cNvPr id="159" name="Freeform 5">
                <a:extLst>
                  <a:ext uri="{FF2B5EF4-FFF2-40B4-BE49-F238E27FC236}">
                    <a16:creationId xmlns:a16="http://schemas.microsoft.com/office/drawing/2014/main" id="{9D6A393D-B86D-4D55-867E-034BE8D47234}"/>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60" name="Freeform 5">
                <a:extLst>
                  <a:ext uri="{FF2B5EF4-FFF2-40B4-BE49-F238E27FC236}">
                    <a16:creationId xmlns:a16="http://schemas.microsoft.com/office/drawing/2014/main" id="{B2AC9146-A51F-4283-AEE3-2BDBEA4F4A0A}"/>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161" name="Gruppieren 195">
              <a:extLst>
                <a:ext uri="{FF2B5EF4-FFF2-40B4-BE49-F238E27FC236}">
                  <a16:creationId xmlns:a16="http://schemas.microsoft.com/office/drawing/2014/main" id="{713FF5DF-A0BE-439C-A0E1-99A242A8C37A}"/>
                </a:ext>
              </a:extLst>
            </p:cNvPr>
            <p:cNvGrpSpPr/>
            <p:nvPr/>
          </p:nvGrpSpPr>
          <p:grpSpPr bwMode="gray">
            <a:xfrm rot="14158252">
              <a:off x="1481973" y="4313514"/>
              <a:ext cx="162433" cy="287929"/>
              <a:chOff x="3885663" y="2450402"/>
              <a:chExt cx="287875" cy="510286"/>
            </a:xfrm>
            <a:solidFill>
              <a:srgbClr val="009999"/>
            </a:solidFill>
          </p:grpSpPr>
          <p:sp>
            <p:nvSpPr>
              <p:cNvPr id="162" name="Freeform 5">
                <a:extLst>
                  <a:ext uri="{FF2B5EF4-FFF2-40B4-BE49-F238E27FC236}">
                    <a16:creationId xmlns:a16="http://schemas.microsoft.com/office/drawing/2014/main" id="{95C27709-C9D8-4332-A38D-28325CBF02FE}"/>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63" name="Freeform 5">
                <a:extLst>
                  <a:ext uri="{FF2B5EF4-FFF2-40B4-BE49-F238E27FC236}">
                    <a16:creationId xmlns:a16="http://schemas.microsoft.com/office/drawing/2014/main" id="{5E34F57B-3509-4496-9BA2-23AC1E815F46}"/>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164" name="Gruppieren 198">
              <a:extLst>
                <a:ext uri="{FF2B5EF4-FFF2-40B4-BE49-F238E27FC236}">
                  <a16:creationId xmlns:a16="http://schemas.microsoft.com/office/drawing/2014/main" id="{0A7FF9E4-59EA-41A1-A853-3E37C595B696}"/>
                </a:ext>
              </a:extLst>
            </p:cNvPr>
            <p:cNvGrpSpPr/>
            <p:nvPr/>
          </p:nvGrpSpPr>
          <p:grpSpPr bwMode="gray">
            <a:xfrm rot="7662075">
              <a:off x="1401593" y="4770325"/>
              <a:ext cx="162433" cy="287929"/>
              <a:chOff x="3885663" y="2450402"/>
              <a:chExt cx="287875" cy="510286"/>
            </a:xfrm>
            <a:solidFill>
              <a:srgbClr val="009999"/>
            </a:solidFill>
          </p:grpSpPr>
          <p:sp>
            <p:nvSpPr>
              <p:cNvPr id="165" name="Freeform 5">
                <a:extLst>
                  <a:ext uri="{FF2B5EF4-FFF2-40B4-BE49-F238E27FC236}">
                    <a16:creationId xmlns:a16="http://schemas.microsoft.com/office/drawing/2014/main" id="{5382F213-BACC-4210-B520-08FDDCCCD439}"/>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66" name="Freeform 5">
                <a:extLst>
                  <a:ext uri="{FF2B5EF4-FFF2-40B4-BE49-F238E27FC236}">
                    <a16:creationId xmlns:a16="http://schemas.microsoft.com/office/drawing/2014/main" id="{A0921524-F7DC-4A36-BF58-2B529AEE78D2}"/>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167" name="Gruppieren 201">
              <a:extLst>
                <a:ext uri="{FF2B5EF4-FFF2-40B4-BE49-F238E27FC236}">
                  <a16:creationId xmlns:a16="http://schemas.microsoft.com/office/drawing/2014/main" id="{6C4DE5D4-2E54-4246-A53A-DEE3C6BC07D9}"/>
                </a:ext>
              </a:extLst>
            </p:cNvPr>
            <p:cNvGrpSpPr/>
            <p:nvPr/>
          </p:nvGrpSpPr>
          <p:grpSpPr bwMode="gray">
            <a:xfrm rot="7662075">
              <a:off x="1694419" y="4955353"/>
              <a:ext cx="162433" cy="287929"/>
              <a:chOff x="3885663" y="2450402"/>
              <a:chExt cx="287875" cy="510286"/>
            </a:xfrm>
            <a:solidFill>
              <a:srgbClr val="009999"/>
            </a:solidFill>
          </p:grpSpPr>
          <p:sp>
            <p:nvSpPr>
              <p:cNvPr id="168" name="Freeform 5">
                <a:extLst>
                  <a:ext uri="{FF2B5EF4-FFF2-40B4-BE49-F238E27FC236}">
                    <a16:creationId xmlns:a16="http://schemas.microsoft.com/office/drawing/2014/main" id="{03668692-6091-4399-9836-4325D69443A8}"/>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69" name="Freeform 5">
                <a:extLst>
                  <a:ext uri="{FF2B5EF4-FFF2-40B4-BE49-F238E27FC236}">
                    <a16:creationId xmlns:a16="http://schemas.microsoft.com/office/drawing/2014/main" id="{C2629788-6291-40FB-9E70-559B9DC70E45}"/>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170" name="Gruppieren 204">
              <a:extLst>
                <a:ext uri="{FF2B5EF4-FFF2-40B4-BE49-F238E27FC236}">
                  <a16:creationId xmlns:a16="http://schemas.microsoft.com/office/drawing/2014/main" id="{09279612-43CC-4E17-BE43-539AB3759A92}"/>
                </a:ext>
              </a:extLst>
            </p:cNvPr>
            <p:cNvGrpSpPr/>
            <p:nvPr/>
          </p:nvGrpSpPr>
          <p:grpSpPr bwMode="gray">
            <a:xfrm rot="7662075">
              <a:off x="2011800" y="5157289"/>
              <a:ext cx="162433" cy="287929"/>
              <a:chOff x="3885663" y="2450402"/>
              <a:chExt cx="287875" cy="510286"/>
            </a:xfrm>
            <a:solidFill>
              <a:srgbClr val="009999"/>
            </a:solidFill>
          </p:grpSpPr>
          <p:sp>
            <p:nvSpPr>
              <p:cNvPr id="171" name="Freeform 5">
                <a:extLst>
                  <a:ext uri="{FF2B5EF4-FFF2-40B4-BE49-F238E27FC236}">
                    <a16:creationId xmlns:a16="http://schemas.microsoft.com/office/drawing/2014/main" id="{C4713511-E839-488B-8CD2-5F74CF773AC0}"/>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72" name="Freeform 5">
                <a:extLst>
                  <a:ext uri="{FF2B5EF4-FFF2-40B4-BE49-F238E27FC236}">
                    <a16:creationId xmlns:a16="http://schemas.microsoft.com/office/drawing/2014/main" id="{D23745BB-B84D-4F08-9E12-14E52830B62B}"/>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173" name="Gruppieren 207">
              <a:extLst>
                <a:ext uri="{FF2B5EF4-FFF2-40B4-BE49-F238E27FC236}">
                  <a16:creationId xmlns:a16="http://schemas.microsoft.com/office/drawing/2014/main" id="{B3F36F18-17A6-4DB8-B67B-E4AC78804DF9}"/>
                </a:ext>
              </a:extLst>
            </p:cNvPr>
            <p:cNvGrpSpPr/>
            <p:nvPr/>
          </p:nvGrpSpPr>
          <p:grpSpPr bwMode="gray">
            <a:xfrm rot="6960463">
              <a:off x="2330276" y="5301114"/>
              <a:ext cx="162433" cy="287929"/>
              <a:chOff x="3885663" y="2450402"/>
              <a:chExt cx="287875" cy="510286"/>
            </a:xfrm>
            <a:solidFill>
              <a:srgbClr val="009999"/>
            </a:solidFill>
          </p:grpSpPr>
          <p:sp>
            <p:nvSpPr>
              <p:cNvPr id="174" name="Freeform 5">
                <a:extLst>
                  <a:ext uri="{FF2B5EF4-FFF2-40B4-BE49-F238E27FC236}">
                    <a16:creationId xmlns:a16="http://schemas.microsoft.com/office/drawing/2014/main" id="{2C099B10-C0B2-4FCA-90F1-B482861B461A}"/>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75" name="Freeform 5">
                <a:extLst>
                  <a:ext uri="{FF2B5EF4-FFF2-40B4-BE49-F238E27FC236}">
                    <a16:creationId xmlns:a16="http://schemas.microsoft.com/office/drawing/2014/main" id="{025F8E7E-376D-462C-BD0D-8E0618962FE3}"/>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176" name="Gruppieren 210">
              <a:extLst>
                <a:ext uri="{FF2B5EF4-FFF2-40B4-BE49-F238E27FC236}">
                  <a16:creationId xmlns:a16="http://schemas.microsoft.com/office/drawing/2014/main" id="{D17A048A-EBBF-4A7F-8BD3-E77DEE40ED8A}"/>
                </a:ext>
              </a:extLst>
            </p:cNvPr>
            <p:cNvGrpSpPr/>
            <p:nvPr/>
          </p:nvGrpSpPr>
          <p:grpSpPr bwMode="gray">
            <a:xfrm rot="6960463">
              <a:off x="2586144" y="5444281"/>
              <a:ext cx="162433" cy="287929"/>
              <a:chOff x="3885663" y="2450402"/>
              <a:chExt cx="287875" cy="510286"/>
            </a:xfrm>
            <a:solidFill>
              <a:srgbClr val="009999"/>
            </a:solidFill>
          </p:grpSpPr>
          <p:sp>
            <p:nvSpPr>
              <p:cNvPr id="177" name="Freeform 5">
                <a:extLst>
                  <a:ext uri="{FF2B5EF4-FFF2-40B4-BE49-F238E27FC236}">
                    <a16:creationId xmlns:a16="http://schemas.microsoft.com/office/drawing/2014/main" id="{EFFFD25E-CB5B-4207-892A-EBFD9631E777}"/>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78" name="Freeform 5">
                <a:extLst>
                  <a:ext uri="{FF2B5EF4-FFF2-40B4-BE49-F238E27FC236}">
                    <a16:creationId xmlns:a16="http://schemas.microsoft.com/office/drawing/2014/main" id="{25CB7EAE-72C7-4CEA-92FB-96252A3A8526}"/>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179" name="Gruppieren 213">
              <a:extLst>
                <a:ext uri="{FF2B5EF4-FFF2-40B4-BE49-F238E27FC236}">
                  <a16:creationId xmlns:a16="http://schemas.microsoft.com/office/drawing/2014/main" id="{C4C74733-B890-437C-809A-D70370ACF4CC}"/>
                </a:ext>
              </a:extLst>
            </p:cNvPr>
            <p:cNvGrpSpPr/>
            <p:nvPr/>
          </p:nvGrpSpPr>
          <p:grpSpPr bwMode="gray">
            <a:xfrm rot="5641684">
              <a:off x="3554898" y="5490861"/>
              <a:ext cx="162433" cy="287929"/>
              <a:chOff x="3885663" y="2450402"/>
              <a:chExt cx="287875" cy="510286"/>
            </a:xfrm>
            <a:solidFill>
              <a:srgbClr val="009999"/>
            </a:solidFill>
          </p:grpSpPr>
          <p:sp>
            <p:nvSpPr>
              <p:cNvPr id="180" name="Freeform 5">
                <a:extLst>
                  <a:ext uri="{FF2B5EF4-FFF2-40B4-BE49-F238E27FC236}">
                    <a16:creationId xmlns:a16="http://schemas.microsoft.com/office/drawing/2014/main" id="{08B97D2A-46B1-45BE-9D11-4532E85D42EA}"/>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81" name="Freeform 5">
                <a:extLst>
                  <a:ext uri="{FF2B5EF4-FFF2-40B4-BE49-F238E27FC236}">
                    <a16:creationId xmlns:a16="http://schemas.microsoft.com/office/drawing/2014/main" id="{71776B19-D532-4478-845F-DA3D7D033810}"/>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182" name="Gruppieren 216">
              <a:extLst>
                <a:ext uri="{FF2B5EF4-FFF2-40B4-BE49-F238E27FC236}">
                  <a16:creationId xmlns:a16="http://schemas.microsoft.com/office/drawing/2014/main" id="{D5706FC7-FE31-401A-B6DF-B2428F73B1B2}"/>
                </a:ext>
              </a:extLst>
            </p:cNvPr>
            <p:cNvGrpSpPr/>
            <p:nvPr/>
          </p:nvGrpSpPr>
          <p:grpSpPr bwMode="gray">
            <a:xfrm rot="5641684">
              <a:off x="3879562" y="5491298"/>
              <a:ext cx="162433" cy="287929"/>
              <a:chOff x="3885663" y="2450402"/>
              <a:chExt cx="287875" cy="510286"/>
            </a:xfrm>
            <a:solidFill>
              <a:srgbClr val="009999"/>
            </a:solidFill>
          </p:grpSpPr>
          <p:sp>
            <p:nvSpPr>
              <p:cNvPr id="183" name="Freeform 5">
                <a:extLst>
                  <a:ext uri="{FF2B5EF4-FFF2-40B4-BE49-F238E27FC236}">
                    <a16:creationId xmlns:a16="http://schemas.microsoft.com/office/drawing/2014/main" id="{5A459EA9-2503-49BD-BEB6-565D2B8FBAAF}"/>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84" name="Freeform 5">
                <a:extLst>
                  <a:ext uri="{FF2B5EF4-FFF2-40B4-BE49-F238E27FC236}">
                    <a16:creationId xmlns:a16="http://schemas.microsoft.com/office/drawing/2014/main" id="{B86FD145-CEBD-487F-9DE8-1522BF53C0A7}"/>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185" name="Gruppieren 219">
              <a:extLst>
                <a:ext uri="{FF2B5EF4-FFF2-40B4-BE49-F238E27FC236}">
                  <a16:creationId xmlns:a16="http://schemas.microsoft.com/office/drawing/2014/main" id="{64234392-7B74-42E6-844E-BD05EEE37857}"/>
                </a:ext>
              </a:extLst>
            </p:cNvPr>
            <p:cNvGrpSpPr/>
            <p:nvPr/>
          </p:nvGrpSpPr>
          <p:grpSpPr bwMode="gray">
            <a:xfrm rot="5641684">
              <a:off x="2708731" y="4414697"/>
              <a:ext cx="162433" cy="287929"/>
              <a:chOff x="3885663" y="2450402"/>
              <a:chExt cx="287875" cy="510286"/>
            </a:xfrm>
            <a:solidFill>
              <a:srgbClr val="009999"/>
            </a:solidFill>
          </p:grpSpPr>
          <p:sp>
            <p:nvSpPr>
              <p:cNvPr id="186" name="Freeform 5">
                <a:extLst>
                  <a:ext uri="{FF2B5EF4-FFF2-40B4-BE49-F238E27FC236}">
                    <a16:creationId xmlns:a16="http://schemas.microsoft.com/office/drawing/2014/main" id="{34515BD2-0068-4D23-96E1-9D14B0366F18}"/>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87" name="Freeform 5">
                <a:extLst>
                  <a:ext uri="{FF2B5EF4-FFF2-40B4-BE49-F238E27FC236}">
                    <a16:creationId xmlns:a16="http://schemas.microsoft.com/office/drawing/2014/main" id="{5724B59E-C79A-436B-8001-F0868B4286D4}"/>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188" name="Gruppieren 222">
              <a:extLst>
                <a:ext uri="{FF2B5EF4-FFF2-40B4-BE49-F238E27FC236}">
                  <a16:creationId xmlns:a16="http://schemas.microsoft.com/office/drawing/2014/main" id="{851E27F4-5BEE-4F36-8F0E-DF19D656F6A3}"/>
                </a:ext>
              </a:extLst>
            </p:cNvPr>
            <p:cNvGrpSpPr/>
            <p:nvPr/>
          </p:nvGrpSpPr>
          <p:grpSpPr bwMode="gray">
            <a:xfrm rot="5641684">
              <a:off x="3034028" y="4406319"/>
              <a:ext cx="162433" cy="287929"/>
              <a:chOff x="3885663" y="2450402"/>
              <a:chExt cx="287875" cy="510286"/>
            </a:xfrm>
            <a:solidFill>
              <a:srgbClr val="009999"/>
            </a:solidFill>
          </p:grpSpPr>
          <p:sp>
            <p:nvSpPr>
              <p:cNvPr id="189" name="Freeform 5">
                <a:extLst>
                  <a:ext uri="{FF2B5EF4-FFF2-40B4-BE49-F238E27FC236}">
                    <a16:creationId xmlns:a16="http://schemas.microsoft.com/office/drawing/2014/main" id="{F427D248-9C9B-4B3C-A483-A43752605565}"/>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190" name="Freeform 5">
                <a:extLst>
                  <a:ext uri="{FF2B5EF4-FFF2-40B4-BE49-F238E27FC236}">
                    <a16:creationId xmlns:a16="http://schemas.microsoft.com/office/drawing/2014/main" id="{09B4B192-0D36-4B63-959E-42942F0FB643}"/>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207" name="Gruppieren 241">
              <a:extLst>
                <a:ext uri="{FF2B5EF4-FFF2-40B4-BE49-F238E27FC236}">
                  <a16:creationId xmlns:a16="http://schemas.microsoft.com/office/drawing/2014/main" id="{DE0C1E5C-CAA3-4541-813A-B7492B47D831}"/>
                </a:ext>
              </a:extLst>
            </p:cNvPr>
            <p:cNvGrpSpPr/>
            <p:nvPr/>
          </p:nvGrpSpPr>
          <p:grpSpPr bwMode="gray">
            <a:xfrm rot="5204606">
              <a:off x="1199675" y="3685255"/>
              <a:ext cx="162433" cy="287929"/>
              <a:chOff x="3885663" y="2450402"/>
              <a:chExt cx="287875" cy="510286"/>
            </a:xfrm>
            <a:solidFill>
              <a:srgbClr val="009999"/>
            </a:solidFill>
          </p:grpSpPr>
          <p:sp>
            <p:nvSpPr>
              <p:cNvPr id="208" name="Freeform 5">
                <a:extLst>
                  <a:ext uri="{FF2B5EF4-FFF2-40B4-BE49-F238E27FC236}">
                    <a16:creationId xmlns:a16="http://schemas.microsoft.com/office/drawing/2014/main" id="{218B8F56-1108-47CD-B00C-74204C4075BB}"/>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209" name="Freeform 5">
                <a:extLst>
                  <a:ext uri="{FF2B5EF4-FFF2-40B4-BE49-F238E27FC236}">
                    <a16:creationId xmlns:a16="http://schemas.microsoft.com/office/drawing/2014/main" id="{A415B851-1B0C-4804-984C-FA231FF08171}"/>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210" name="Gruppieren 244">
              <a:extLst>
                <a:ext uri="{FF2B5EF4-FFF2-40B4-BE49-F238E27FC236}">
                  <a16:creationId xmlns:a16="http://schemas.microsoft.com/office/drawing/2014/main" id="{B656E79E-10A5-4F7F-9D97-83FBF23798F6}"/>
                </a:ext>
              </a:extLst>
            </p:cNvPr>
            <p:cNvGrpSpPr/>
            <p:nvPr/>
          </p:nvGrpSpPr>
          <p:grpSpPr bwMode="gray">
            <a:xfrm rot="5400000">
              <a:off x="1530844" y="3693471"/>
              <a:ext cx="162433" cy="287929"/>
              <a:chOff x="3885663" y="2450402"/>
              <a:chExt cx="287875" cy="510286"/>
            </a:xfrm>
            <a:solidFill>
              <a:srgbClr val="009999"/>
            </a:solidFill>
          </p:grpSpPr>
          <p:sp>
            <p:nvSpPr>
              <p:cNvPr id="211" name="Freeform 5">
                <a:extLst>
                  <a:ext uri="{FF2B5EF4-FFF2-40B4-BE49-F238E27FC236}">
                    <a16:creationId xmlns:a16="http://schemas.microsoft.com/office/drawing/2014/main" id="{2C55DA7B-D12B-45BD-A74E-0D5F947C3019}"/>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212" name="Freeform 5">
                <a:extLst>
                  <a:ext uri="{FF2B5EF4-FFF2-40B4-BE49-F238E27FC236}">
                    <a16:creationId xmlns:a16="http://schemas.microsoft.com/office/drawing/2014/main" id="{F5B4C13A-D53B-493A-8EB3-99F3C36809EB}"/>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213" name="Gruppieren 247">
              <a:extLst>
                <a:ext uri="{FF2B5EF4-FFF2-40B4-BE49-F238E27FC236}">
                  <a16:creationId xmlns:a16="http://schemas.microsoft.com/office/drawing/2014/main" id="{552A754C-A020-4D93-A944-F14D6655458C}"/>
                </a:ext>
              </a:extLst>
            </p:cNvPr>
            <p:cNvGrpSpPr/>
            <p:nvPr/>
          </p:nvGrpSpPr>
          <p:grpSpPr bwMode="gray">
            <a:xfrm rot="5400000">
              <a:off x="1888298" y="3693472"/>
              <a:ext cx="162433" cy="287929"/>
              <a:chOff x="3885663" y="2450402"/>
              <a:chExt cx="287875" cy="510286"/>
            </a:xfrm>
            <a:solidFill>
              <a:srgbClr val="009999"/>
            </a:solidFill>
          </p:grpSpPr>
          <p:sp>
            <p:nvSpPr>
              <p:cNvPr id="214" name="Freeform 5">
                <a:extLst>
                  <a:ext uri="{FF2B5EF4-FFF2-40B4-BE49-F238E27FC236}">
                    <a16:creationId xmlns:a16="http://schemas.microsoft.com/office/drawing/2014/main" id="{F1B3D929-ACEB-4B54-B03E-128C80D60CD9}"/>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215" name="Freeform 5">
                <a:extLst>
                  <a:ext uri="{FF2B5EF4-FFF2-40B4-BE49-F238E27FC236}">
                    <a16:creationId xmlns:a16="http://schemas.microsoft.com/office/drawing/2014/main" id="{76BCE74E-25DB-431C-B9B8-200CBBEFC4F6}"/>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216" name="Gruppieren 250">
              <a:extLst>
                <a:ext uri="{FF2B5EF4-FFF2-40B4-BE49-F238E27FC236}">
                  <a16:creationId xmlns:a16="http://schemas.microsoft.com/office/drawing/2014/main" id="{1DA56E61-F909-453D-9F67-D2918862F349}"/>
                </a:ext>
              </a:extLst>
            </p:cNvPr>
            <p:cNvGrpSpPr/>
            <p:nvPr/>
          </p:nvGrpSpPr>
          <p:grpSpPr bwMode="gray">
            <a:xfrm rot="5400000">
              <a:off x="2221403" y="3685707"/>
              <a:ext cx="162433" cy="287929"/>
              <a:chOff x="3885663" y="2450402"/>
              <a:chExt cx="287875" cy="510286"/>
            </a:xfrm>
            <a:solidFill>
              <a:srgbClr val="009999"/>
            </a:solidFill>
          </p:grpSpPr>
          <p:sp>
            <p:nvSpPr>
              <p:cNvPr id="217" name="Freeform 5">
                <a:extLst>
                  <a:ext uri="{FF2B5EF4-FFF2-40B4-BE49-F238E27FC236}">
                    <a16:creationId xmlns:a16="http://schemas.microsoft.com/office/drawing/2014/main" id="{E53D6694-BB0D-4B4D-838C-E1DB5628E7EA}"/>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218" name="Freeform 5">
                <a:extLst>
                  <a:ext uri="{FF2B5EF4-FFF2-40B4-BE49-F238E27FC236}">
                    <a16:creationId xmlns:a16="http://schemas.microsoft.com/office/drawing/2014/main" id="{FC9A0C2C-D356-43BC-879B-E2D8A3F4BF3C}"/>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219" name="Gruppieren 253">
              <a:extLst>
                <a:ext uri="{FF2B5EF4-FFF2-40B4-BE49-F238E27FC236}">
                  <a16:creationId xmlns:a16="http://schemas.microsoft.com/office/drawing/2014/main" id="{2B120C29-C71E-463C-BB7A-8DB62FE3EFE2}"/>
                </a:ext>
              </a:extLst>
            </p:cNvPr>
            <p:cNvGrpSpPr/>
            <p:nvPr/>
          </p:nvGrpSpPr>
          <p:grpSpPr bwMode="gray">
            <a:xfrm rot="5400000">
              <a:off x="2609767" y="3677943"/>
              <a:ext cx="162433" cy="287929"/>
              <a:chOff x="3885663" y="2450402"/>
              <a:chExt cx="287875" cy="510286"/>
            </a:xfrm>
            <a:solidFill>
              <a:srgbClr val="009999"/>
            </a:solidFill>
          </p:grpSpPr>
          <p:sp>
            <p:nvSpPr>
              <p:cNvPr id="220" name="Freeform 5">
                <a:extLst>
                  <a:ext uri="{FF2B5EF4-FFF2-40B4-BE49-F238E27FC236}">
                    <a16:creationId xmlns:a16="http://schemas.microsoft.com/office/drawing/2014/main" id="{27D4402E-6688-464B-8671-767DEE5C19E1}"/>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221" name="Freeform 5">
                <a:extLst>
                  <a:ext uri="{FF2B5EF4-FFF2-40B4-BE49-F238E27FC236}">
                    <a16:creationId xmlns:a16="http://schemas.microsoft.com/office/drawing/2014/main" id="{04EF822A-8CB2-4640-AD87-5143CF878BBF}"/>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222" name="Gruppieren 256">
              <a:extLst>
                <a:ext uri="{FF2B5EF4-FFF2-40B4-BE49-F238E27FC236}">
                  <a16:creationId xmlns:a16="http://schemas.microsoft.com/office/drawing/2014/main" id="{850D479E-179D-4E12-B20B-91A9A67A04B7}"/>
                </a:ext>
              </a:extLst>
            </p:cNvPr>
            <p:cNvGrpSpPr/>
            <p:nvPr/>
          </p:nvGrpSpPr>
          <p:grpSpPr bwMode="gray">
            <a:xfrm rot="2405133">
              <a:off x="2997645" y="5132924"/>
              <a:ext cx="162433" cy="287929"/>
              <a:chOff x="3885663" y="2450402"/>
              <a:chExt cx="287875" cy="510286"/>
            </a:xfrm>
            <a:solidFill>
              <a:srgbClr val="009999"/>
            </a:solidFill>
          </p:grpSpPr>
          <p:sp>
            <p:nvSpPr>
              <p:cNvPr id="223" name="Freeform 5">
                <a:extLst>
                  <a:ext uri="{FF2B5EF4-FFF2-40B4-BE49-F238E27FC236}">
                    <a16:creationId xmlns:a16="http://schemas.microsoft.com/office/drawing/2014/main" id="{D36505BE-5E0C-45FF-A788-E40FE6C70908}"/>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224" name="Freeform 5">
                <a:extLst>
                  <a:ext uri="{FF2B5EF4-FFF2-40B4-BE49-F238E27FC236}">
                    <a16:creationId xmlns:a16="http://schemas.microsoft.com/office/drawing/2014/main" id="{A842B4C5-8603-40E2-AE16-18F8E2A2DF95}"/>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225" name="Gruppieren 259">
              <a:extLst>
                <a:ext uri="{FF2B5EF4-FFF2-40B4-BE49-F238E27FC236}">
                  <a16:creationId xmlns:a16="http://schemas.microsoft.com/office/drawing/2014/main" id="{FA56F246-024D-47B1-A493-0FE0F82F4A4D}"/>
                </a:ext>
              </a:extLst>
            </p:cNvPr>
            <p:cNvGrpSpPr/>
            <p:nvPr/>
          </p:nvGrpSpPr>
          <p:grpSpPr bwMode="gray">
            <a:xfrm rot="2405133">
              <a:off x="3194227" y="4885326"/>
              <a:ext cx="162433" cy="287929"/>
              <a:chOff x="3885663" y="2450402"/>
              <a:chExt cx="287875" cy="510286"/>
            </a:xfrm>
            <a:solidFill>
              <a:srgbClr val="009999"/>
            </a:solidFill>
          </p:grpSpPr>
          <p:sp>
            <p:nvSpPr>
              <p:cNvPr id="226" name="Freeform 5">
                <a:extLst>
                  <a:ext uri="{FF2B5EF4-FFF2-40B4-BE49-F238E27FC236}">
                    <a16:creationId xmlns:a16="http://schemas.microsoft.com/office/drawing/2014/main" id="{3EFCE9A3-285D-4CFA-B87C-A49CB18CC9B4}"/>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227" name="Freeform 5">
                <a:extLst>
                  <a:ext uri="{FF2B5EF4-FFF2-40B4-BE49-F238E27FC236}">
                    <a16:creationId xmlns:a16="http://schemas.microsoft.com/office/drawing/2014/main" id="{561BDFB5-70EF-47E6-876D-D23DC742B5C5}"/>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nvGrpSpPr>
            <p:cNvPr id="228" name="Gruppieren 262">
              <a:extLst>
                <a:ext uri="{FF2B5EF4-FFF2-40B4-BE49-F238E27FC236}">
                  <a16:creationId xmlns:a16="http://schemas.microsoft.com/office/drawing/2014/main" id="{CC09292A-A11F-4557-95FB-C80D1C0BE5CF}"/>
                </a:ext>
              </a:extLst>
            </p:cNvPr>
            <p:cNvGrpSpPr/>
            <p:nvPr/>
          </p:nvGrpSpPr>
          <p:grpSpPr bwMode="gray">
            <a:xfrm rot="2405133">
              <a:off x="3387163" y="4613498"/>
              <a:ext cx="162433" cy="287929"/>
              <a:chOff x="3885663" y="2450402"/>
              <a:chExt cx="287875" cy="510286"/>
            </a:xfrm>
            <a:solidFill>
              <a:srgbClr val="009999"/>
            </a:solidFill>
          </p:grpSpPr>
          <p:sp>
            <p:nvSpPr>
              <p:cNvPr id="229" name="Freeform 5">
                <a:extLst>
                  <a:ext uri="{FF2B5EF4-FFF2-40B4-BE49-F238E27FC236}">
                    <a16:creationId xmlns:a16="http://schemas.microsoft.com/office/drawing/2014/main" id="{D6A17565-B20F-41DB-B00F-613D2CA6DF46}"/>
                  </a:ext>
                </a:extLst>
              </p:cNvPr>
              <p:cNvSpPr>
                <a:spLocks noEditPoints="1"/>
              </p:cNvSpPr>
              <p:nvPr/>
            </p:nvSpPr>
            <p:spPr bwMode="gray">
              <a:xfrm>
                <a:off x="4043363" y="2606675"/>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sp>
            <p:nvSpPr>
              <p:cNvPr id="230" name="Freeform 5">
                <a:extLst>
                  <a:ext uri="{FF2B5EF4-FFF2-40B4-BE49-F238E27FC236}">
                    <a16:creationId xmlns:a16="http://schemas.microsoft.com/office/drawing/2014/main" id="{B61FE0A1-767C-43F2-997A-7407AFFF8CCE}"/>
                  </a:ext>
                </a:extLst>
              </p:cNvPr>
              <p:cNvSpPr>
                <a:spLocks noEditPoints="1"/>
              </p:cNvSpPr>
              <p:nvPr/>
            </p:nvSpPr>
            <p:spPr bwMode="gray">
              <a:xfrm flipH="1">
                <a:off x="3885663" y="2450402"/>
                <a:ext cx="130175" cy="354013"/>
              </a:xfrm>
              <a:custGeom>
                <a:avLst/>
                <a:gdLst>
                  <a:gd name="T0" fmla="*/ 78 w 82"/>
                  <a:gd name="T1" fmla="*/ 123 h 223"/>
                  <a:gd name="T2" fmla="*/ 78 w 82"/>
                  <a:gd name="T3" fmla="*/ 123 h 223"/>
                  <a:gd name="T4" fmla="*/ 75 w 82"/>
                  <a:gd name="T5" fmla="*/ 128 h 223"/>
                  <a:gd name="T6" fmla="*/ 73 w 82"/>
                  <a:gd name="T7" fmla="*/ 130 h 223"/>
                  <a:gd name="T8" fmla="*/ 71 w 82"/>
                  <a:gd name="T9" fmla="*/ 130 h 223"/>
                  <a:gd name="T10" fmla="*/ 71 w 82"/>
                  <a:gd name="T11" fmla="*/ 130 h 223"/>
                  <a:gd name="T12" fmla="*/ 45 w 82"/>
                  <a:gd name="T13" fmla="*/ 126 h 223"/>
                  <a:gd name="T14" fmla="*/ 32 w 82"/>
                  <a:gd name="T15" fmla="*/ 128 h 223"/>
                  <a:gd name="T16" fmla="*/ 19 w 82"/>
                  <a:gd name="T17" fmla="*/ 128 h 223"/>
                  <a:gd name="T18" fmla="*/ 19 w 82"/>
                  <a:gd name="T19" fmla="*/ 128 h 223"/>
                  <a:gd name="T20" fmla="*/ 17 w 82"/>
                  <a:gd name="T21" fmla="*/ 128 h 223"/>
                  <a:gd name="T22" fmla="*/ 15 w 82"/>
                  <a:gd name="T23" fmla="*/ 128 h 223"/>
                  <a:gd name="T24" fmla="*/ 11 w 82"/>
                  <a:gd name="T25" fmla="*/ 121 h 223"/>
                  <a:gd name="T26" fmla="*/ 11 w 82"/>
                  <a:gd name="T27" fmla="*/ 121 h 223"/>
                  <a:gd name="T28" fmla="*/ 2 w 82"/>
                  <a:gd name="T29" fmla="*/ 97 h 223"/>
                  <a:gd name="T30" fmla="*/ 0 w 82"/>
                  <a:gd name="T31" fmla="*/ 82 h 223"/>
                  <a:gd name="T32" fmla="*/ 0 w 82"/>
                  <a:gd name="T33" fmla="*/ 65 h 223"/>
                  <a:gd name="T34" fmla="*/ 0 w 82"/>
                  <a:gd name="T35" fmla="*/ 65 h 223"/>
                  <a:gd name="T36" fmla="*/ 2 w 82"/>
                  <a:gd name="T37" fmla="*/ 48 h 223"/>
                  <a:gd name="T38" fmla="*/ 6 w 82"/>
                  <a:gd name="T39" fmla="*/ 35 h 223"/>
                  <a:gd name="T40" fmla="*/ 11 w 82"/>
                  <a:gd name="T41" fmla="*/ 22 h 223"/>
                  <a:gd name="T42" fmla="*/ 15 w 82"/>
                  <a:gd name="T43" fmla="*/ 13 h 223"/>
                  <a:gd name="T44" fmla="*/ 22 w 82"/>
                  <a:gd name="T45" fmla="*/ 6 h 223"/>
                  <a:gd name="T46" fmla="*/ 28 w 82"/>
                  <a:gd name="T47" fmla="*/ 4 h 223"/>
                  <a:gd name="T48" fmla="*/ 34 w 82"/>
                  <a:gd name="T49" fmla="*/ 2 h 223"/>
                  <a:gd name="T50" fmla="*/ 41 w 82"/>
                  <a:gd name="T51" fmla="*/ 0 h 223"/>
                  <a:gd name="T52" fmla="*/ 41 w 82"/>
                  <a:gd name="T53" fmla="*/ 0 h 223"/>
                  <a:gd name="T54" fmla="*/ 47 w 82"/>
                  <a:gd name="T55" fmla="*/ 2 h 223"/>
                  <a:gd name="T56" fmla="*/ 56 w 82"/>
                  <a:gd name="T57" fmla="*/ 6 h 223"/>
                  <a:gd name="T58" fmla="*/ 65 w 82"/>
                  <a:gd name="T59" fmla="*/ 15 h 223"/>
                  <a:gd name="T60" fmla="*/ 73 w 82"/>
                  <a:gd name="T61" fmla="*/ 26 h 223"/>
                  <a:gd name="T62" fmla="*/ 80 w 82"/>
                  <a:gd name="T63" fmla="*/ 43 h 223"/>
                  <a:gd name="T64" fmla="*/ 82 w 82"/>
                  <a:gd name="T65" fmla="*/ 65 h 223"/>
                  <a:gd name="T66" fmla="*/ 82 w 82"/>
                  <a:gd name="T67" fmla="*/ 91 h 223"/>
                  <a:gd name="T68" fmla="*/ 78 w 82"/>
                  <a:gd name="T69" fmla="*/ 123 h 223"/>
                  <a:gd name="T70" fmla="*/ 78 w 82"/>
                  <a:gd name="T71" fmla="*/ 123 h 223"/>
                  <a:gd name="T72" fmla="*/ 13 w 82"/>
                  <a:gd name="T73" fmla="*/ 156 h 223"/>
                  <a:gd name="T74" fmla="*/ 13 w 82"/>
                  <a:gd name="T75" fmla="*/ 156 h 223"/>
                  <a:gd name="T76" fmla="*/ 11 w 82"/>
                  <a:gd name="T77" fmla="*/ 162 h 223"/>
                  <a:gd name="T78" fmla="*/ 9 w 82"/>
                  <a:gd name="T79" fmla="*/ 178 h 223"/>
                  <a:gd name="T80" fmla="*/ 9 w 82"/>
                  <a:gd name="T81" fmla="*/ 178 h 223"/>
                  <a:gd name="T82" fmla="*/ 6 w 82"/>
                  <a:gd name="T83" fmla="*/ 195 h 223"/>
                  <a:gd name="T84" fmla="*/ 9 w 82"/>
                  <a:gd name="T85" fmla="*/ 201 h 223"/>
                  <a:gd name="T86" fmla="*/ 11 w 82"/>
                  <a:gd name="T87" fmla="*/ 208 h 223"/>
                  <a:gd name="T88" fmla="*/ 15 w 82"/>
                  <a:gd name="T89" fmla="*/ 214 h 223"/>
                  <a:gd name="T90" fmla="*/ 19 w 82"/>
                  <a:gd name="T91" fmla="*/ 219 h 223"/>
                  <a:gd name="T92" fmla="*/ 26 w 82"/>
                  <a:gd name="T93" fmla="*/ 221 h 223"/>
                  <a:gd name="T94" fmla="*/ 34 w 82"/>
                  <a:gd name="T95" fmla="*/ 223 h 223"/>
                  <a:gd name="T96" fmla="*/ 34 w 82"/>
                  <a:gd name="T97" fmla="*/ 223 h 223"/>
                  <a:gd name="T98" fmla="*/ 41 w 82"/>
                  <a:gd name="T99" fmla="*/ 223 h 223"/>
                  <a:gd name="T100" fmla="*/ 47 w 82"/>
                  <a:gd name="T101" fmla="*/ 221 h 223"/>
                  <a:gd name="T102" fmla="*/ 52 w 82"/>
                  <a:gd name="T103" fmla="*/ 219 h 223"/>
                  <a:gd name="T104" fmla="*/ 58 w 82"/>
                  <a:gd name="T105" fmla="*/ 214 h 223"/>
                  <a:gd name="T106" fmla="*/ 62 w 82"/>
                  <a:gd name="T107" fmla="*/ 210 h 223"/>
                  <a:gd name="T108" fmla="*/ 65 w 82"/>
                  <a:gd name="T109" fmla="*/ 204 h 223"/>
                  <a:gd name="T110" fmla="*/ 69 w 82"/>
                  <a:gd name="T111" fmla="*/ 186 h 223"/>
                  <a:gd name="T112" fmla="*/ 69 w 82"/>
                  <a:gd name="T113" fmla="*/ 186 h 223"/>
                  <a:gd name="T114" fmla="*/ 71 w 82"/>
                  <a:gd name="T115" fmla="*/ 162 h 223"/>
                  <a:gd name="T116" fmla="*/ 13 w 82"/>
                  <a:gd name="T117" fmla="*/ 15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223">
                    <a:moveTo>
                      <a:pt x="78" y="123"/>
                    </a:moveTo>
                    <a:lnTo>
                      <a:pt x="78" y="123"/>
                    </a:lnTo>
                    <a:lnTo>
                      <a:pt x="75" y="128"/>
                    </a:lnTo>
                    <a:lnTo>
                      <a:pt x="73" y="130"/>
                    </a:lnTo>
                    <a:lnTo>
                      <a:pt x="71" y="130"/>
                    </a:lnTo>
                    <a:lnTo>
                      <a:pt x="71" y="130"/>
                    </a:lnTo>
                    <a:lnTo>
                      <a:pt x="45" y="126"/>
                    </a:lnTo>
                    <a:lnTo>
                      <a:pt x="32" y="128"/>
                    </a:lnTo>
                    <a:lnTo>
                      <a:pt x="19" y="128"/>
                    </a:lnTo>
                    <a:lnTo>
                      <a:pt x="19" y="128"/>
                    </a:lnTo>
                    <a:lnTo>
                      <a:pt x="17" y="128"/>
                    </a:lnTo>
                    <a:lnTo>
                      <a:pt x="15" y="128"/>
                    </a:lnTo>
                    <a:lnTo>
                      <a:pt x="11" y="121"/>
                    </a:lnTo>
                    <a:lnTo>
                      <a:pt x="11" y="121"/>
                    </a:lnTo>
                    <a:lnTo>
                      <a:pt x="2" y="97"/>
                    </a:lnTo>
                    <a:lnTo>
                      <a:pt x="0" y="82"/>
                    </a:lnTo>
                    <a:lnTo>
                      <a:pt x="0" y="65"/>
                    </a:lnTo>
                    <a:lnTo>
                      <a:pt x="0" y="65"/>
                    </a:lnTo>
                    <a:lnTo>
                      <a:pt x="2" y="48"/>
                    </a:lnTo>
                    <a:lnTo>
                      <a:pt x="6" y="35"/>
                    </a:lnTo>
                    <a:lnTo>
                      <a:pt x="11" y="22"/>
                    </a:lnTo>
                    <a:lnTo>
                      <a:pt x="15" y="13"/>
                    </a:lnTo>
                    <a:lnTo>
                      <a:pt x="22" y="6"/>
                    </a:lnTo>
                    <a:lnTo>
                      <a:pt x="28" y="4"/>
                    </a:lnTo>
                    <a:lnTo>
                      <a:pt x="34" y="2"/>
                    </a:lnTo>
                    <a:lnTo>
                      <a:pt x="41" y="0"/>
                    </a:lnTo>
                    <a:lnTo>
                      <a:pt x="41" y="0"/>
                    </a:lnTo>
                    <a:lnTo>
                      <a:pt x="47" y="2"/>
                    </a:lnTo>
                    <a:lnTo>
                      <a:pt x="56" y="6"/>
                    </a:lnTo>
                    <a:lnTo>
                      <a:pt x="65" y="15"/>
                    </a:lnTo>
                    <a:lnTo>
                      <a:pt x="73" y="26"/>
                    </a:lnTo>
                    <a:lnTo>
                      <a:pt x="80" y="43"/>
                    </a:lnTo>
                    <a:lnTo>
                      <a:pt x="82" y="65"/>
                    </a:lnTo>
                    <a:lnTo>
                      <a:pt x="82" y="91"/>
                    </a:lnTo>
                    <a:lnTo>
                      <a:pt x="78" y="123"/>
                    </a:lnTo>
                    <a:lnTo>
                      <a:pt x="78" y="123"/>
                    </a:lnTo>
                    <a:close/>
                    <a:moveTo>
                      <a:pt x="13" y="156"/>
                    </a:moveTo>
                    <a:lnTo>
                      <a:pt x="13" y="156"/>
                    </a:lnTo>
                    <a:lnTo>
                      <a:pt x="11" y="162"/>
                    </a:lnTo>
                    <a:lnTo>
                      <a:pt x="9" y="178"/>
                    </a:lnTo>
                    <a:lnTo>
                      <a:pt x="9" y="178"/>
                    </a:lnTo>
                    <a:lnTo>
                      <a:pt x="6" y="195"/>
                    </a:lnTo>
                    <a:lnTo>
                      <a:pt x="9" y="201"/>
                    </a:lnTo>
                    <a:lnTo>
                      <a:pt x="11" y="208"/>
                    </a:lnTo>
                    <a:lnTo>
                      <a:pt x="15" y="214"/>
                    </a:lnTo>
                    <a:lnTo>
                      <a:pt x="19" y="219"/>
                    </a:lnTo>
                    <a:lnTo>
                      <a:pt x="26" y="221"/>
                    </a:lnTo>
                    <a:lnTo>
                      <a:pt x="34" y="223"/>
                    </a:lnTo>
                    <a:lnTo>
                      <a:pt x="34" y="223"/>
                    </a:lnTo>
                    <a:lnTo>
                      <a:pt x="41" y="223"/>
                    </a:lnTo>
                    <a:lnTo>
                      <a:pt x="47" y="221"/>
                    </a:lnTo>
                    <a:lnTo>
                      <a:pt x="52" y="219"/>
                    </a:lnTo>
                    <a:lnTo>
                      <a:pt x="58" y="214"/>
                    </a:lnTo>
                    <a:lnTo>
                      <a:pt x="62" y="210"/>
                    </a:lnTo>
                    <a:lnTo>
                      <a:pt x="65" y="204"/>
                    </a:lnTo>
                    <a:lnTo>
                      <a:pt x="69" y="186"/>
                    </a:lnTo>
                    <a:lnTo>
                      <a:pt x="69" y="186"/>
                    </a:lnTo>
                    <a:lnTo>
                      <a:pt x="71" y="162"/>
                    </a:lnTo>
                    <a:lnTo>
                      <a:pt x="13" y="156"/>
                    </a:lnTo>
                    <a:close/>
                  </a:path>
                </a:pathLst>
              </a:custGeom>
              <a:grpFill/>
              <a:ln>
                <a:noFill/>
              </a:ln>
            </p:spPr>
            <p:txBody>
              <a:bodyPr vert="horz" wrap="square" lIns="90941" tIns="45471" rIns="90941" bIns="45471" numCol="1" anchor="t" anchorCtr="0" compatLnSpc="1">
                <a:prstTxWarp prst="textNoShape">
                  <a:avLst/>
                </a:prstTxWarp>
              </a:bodyPr>
              <a:lstStyle/>
              <a:p>
                <a:endParaRPr lang="en-US" sz="1791"/>
              </a:p>
            </p:txBody>
          </p:sp>
        </p:grpSp>
      </p:grpSp>
      <p:grpSp>
        <p:nvGrpSpPr>
          <p:cNvPr id="234" name="Gruppieren 233">
            <a:extLst>
              <a:ext uri="{FF2B5EF4-FFF2-40B4-BE49-F238E27FC236}">
                <a16:creationId xmlns:a16="http://schemas.microsoft.com/office/drawing/2014/main" id="{CCB479CE-CED1-4F27-9880-7180F573E14E}"/>
              </a:ext>
            </a:extLst>
          </p:cNvPr>
          <p:cNvGrpSpPr>
            <a:grpSpLocks/>
          </p:cNvGrpSpPr>
          <p:nvPr/>
        </p:nvGrpSpPr>
        <p:grpSpPr bwMode="gray">
          <a:xfrm>
            <a:off x="5996085" y="2750298"/>
            <a:ext cx="3959779" cy="3441685"/>
            <a:chOff x="7178116" y="2380690"/>
            <a:chExt cx="4371534" cy="3799565"/>
          </a:xfrm>
        </p:grpSpPr>
        <p:pic>
          <p:nvPicPr>
            <p:cNvPr id="232" name="Grafik 283" descr="Ein Bild, das Text, Karte enthält.&#10;&#10;Automatisch generierte Beschreibung">
              <a:extLst>
                <a:ext uri="{FF2B5EF4-FFF2-40B4-BE49-F238E27FC236}">
                  <a16:creationId xmlns:a16="http://schemas.microsoft.com/office/drawing/2014/main" id="{A7CF672E-5BDD-4EC7-9AD1-C15E31EE437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bwMode="gray">
            <a:xfrm>
              <a:off x="7178116" y="2380690"/>
              <a:ext cx="4371534" cy="3799565"/>
            </a:xfrm>
            <a:prstGeom prst="rect">
              <a:avLst/>
            </a:prstGeom>
          </p:spPr>
        </p:pic>
        <p:grpSp>
          <p:nvGrpSpPr>
            <p:cNvPr id="240" name="Gruppieren 41">
              <a:extLst>
                <a:ext uri="{FF2B5EF4-FFF2-40B4-BE49-F238E27FC236}">
                  <a16:creationId xmlns:a16="http://schemas.microsoft.com/office/drawing/2014/main" id="{98E6CFF4-E888-485C-A103-8903360E4881}"/>
                </a:ext>
              </a:extLst>
            </p:cNvPr>
            <p:cNvGrpSpPr/>
            <p:nvPr/>
          </p:nvGrpSpPr>
          <p:grpSpPr bwMode="gray">
            <a:xfrm>
              <a:off x="11032082" y="2549978"/>
              <a:ext cx="237594" cy="214801"/>
              <a:chOff x="5256219" y="1856755"/>
              <a:chExt cx="285601" cy="258025"/>
            </a:xfrm>
          </p:grpSpPr>
          <p:sp>
            <p:nvSpPr>
              <p:cNvPr id="241" name="Freeform 47">
                <a:extLst>
                  <a:ext uri="{FF2B5EF4-FFF2-40B4-BE49-F238E27FC236}">
                    <a16:creationId xmlns:a16="http://schemas.microsoft.com/office/drawing/2014/main" id="{0D046FA1-F867-49A3-8A5D-76401FD336FB}"/>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42" name="Freeform 48">
                <a:extLst>
                  <a:ext uri="{FF2B5EF4-FFF2-40B4-BE49-F238E27FC236}">
                    <a16:creationId xmlns:a16="http://schemas.microsoft.com/office/drawing/2014/main" id="{5E6C5485-F338-41E8-A880-64A6CA3581AB}"/>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43" name="Freeform 49">
                <a:extLst>
                  <a:ext uri="{FF2B5EF4-FFF2-40B4-BE49-F238E27FC236}">
                    <a16:creationId xmlns:a16="http://schemas.microsoft.com/office/drawing/2014/main" id="{FDAE13C9-4724-46D9-B948-30362557B249}"/>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44" name="Freeform 50">
                <a:extLst>
                  <a:ext uri="{FF2B5EF4-FFF2-40B4-BE49-F238E27FC236}">
                    <a16:creationId xmlns:a16="http://schemas.microsoft.com/office/drawing/2014/main" id="{5EE675B3-1E41-4A38-A607-60B91A593B42}"/>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45" name="Freeform 51">
                <a:extLst>
                  <a:ext uri="{FF2B5EF4-FFF2-40B4-BE49-F238E27FC236}">
                    <a16:creationId xmlns:a16="http://schemas.microsoft.com/office/drawing/2014/main" id="{1380FD5E-661C-4120-8FE9-BBE6DA8795C2}"/>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46" name="Freeform 52">
                <a:extLst>
                  <a:ext uri="{FF2B5EF4-FFF2-40B4-BE49-F238E27FC236}">
                    <a16:creationId xmlns:a16="http://schemas.microsoft.com/office/drawing/2014/main" id="{496BA55A-2DAE-46F4-ACA2-760469AA2A03}"/>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47" name="Freeform 53">
                <a:extLst>
                  <a:ext uri="{FF2B5EF4-FFF2-40B4-BE49-F238E27FC236}">
                    <a16:creationId xmlns:a16="http://schemas.microsoft.com/office/drawing/2014/main" id="{5ABF53E1-85B4-49C4-98B0-B8603EBD075C}"/>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248" name="Gruppieren 42">
              <a:extLst>
                <a:ext uri="{FF2B5EF4-FFF2-40B4-BE49-F238E27FC236}">
                  <a16:creationId xmlns:a16="http://schemas.microsoft.com/office/drawing/2014/main" id="{DA82BE9F-8442-45C6-8EC2-2F739E4B4AAE}"/>
                </a:ext>
              </a:extLst>
            </p:cNvPr>
            <p:cNvGrpSpPr/>
            <p:nvPr/>
          </p:nvGrpSpPr>
          <p:grpSpPr bwMode="gray">
            <a:xfrm>
              <a:off x="9624055" y="3656608"/>
              <a:ext cx="237594" cy="214801"/>
              <a:chOff x="5256219" y="1856755"/>
              <a:chExt cx="285601" cy="258025"/>
            </a:xfrm>
          </p:grpSpPr>
          <p:sp>
            <p:nvSpPr>
              <p:cNvPr id="249" name="Freeform 47">
                <a:extLst>
                  <a:ext uri="{FF2B5EF4-FFF2-40B4-BE49-F238E27FC236}">
                    <a16:creationId xmlns:a16="http://schemas.microsoft.com/office/drawing/2014/main" id="{D1F970F7-10EA-4721-A510-83FDDFFC8AD9}"/>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50" name="Freeform 48">
                <a:extLst>
                  <a:ext uri="{FF2B5EF4-FFF2-40B4-BE49-F238E27FC236}">
                    <a16:creationId xmlns:a16="http://schemas.microsoft.com/office/drawing/2014/main" id="{E788CA72-3A63-4A93-899E-3E5B1A2220BF}"/>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51" name="Freeform 49">
                <a:extLst>
                  <a:ext uri="{FF2B5EF4-FFF2-40B4-BE49-F238E27FC236}">
                    <a16:creationId xmlns:a16="http://schemas.microsoft.com/office/drawing/2014/main" id="{A33C9E5D-8E1A-4A70-957E-D0453BDD94CA}"/>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52" name="Freeform 50">
                <a:extLst>
                  <a:ext uri="{FF2B5EF4-FFF2-40B4-BE49-F238E27FC236}">
                    <a16:creationId xmlns:a16="http://schemas.microsoft.com/office/drawing/2014/main" id="{4AB78917-2A29-4950-AF25-2C4D2404927D}"/>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53" name="Freeform 51">
                <a:extLst>
                  <a:ext uri="{FF2B5EF4-FFF2-40B4-BE49-F238E27FC236}">
                    <a16:creationId xmlns:a16="http://schemas.microsoft.com/office/drawing/2014/main" id="{546BC9F4-6773-47C8-A764-911065A361B2}"/>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54" name="Freeform 52">
                <a:extLst>
                  <a:ext uri="{FF2B5EF4-FFF2-40B4-BE49-F238E27FC236}">
                    <a16:creationId xmlns:a16="http://schemas.microsoft.com/office/drawing/2014/main" id="{A40C0CED-0F3A-4569-91D8-02540D74CB6D}"/>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55" name="Freeform 53">
                <a:extLst>
                  <a:ext uri="{FF2B5EF4-FFF2-40B4-BE49-F238E27FC236}">
                    <a16:creationId xmlns:a16="http://schemas.microsoft.com/office/drawing/2014/main" id="{CB9F3A98-1D29-4721-94DB-64F66A602C2F}"/>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256" name="Gruppieren 50">
              <a:extLst>
                <a:ext uri="{FF2B5EF4-FFF2-40B4-BE49-F238E27FC236}">
                  <a16:creationId xmlns:a16="http://schemas.microsoft.com/office/drawing/2014/main" id="{56499B02-9AA2-4107-A5A1-EC37AB7481A0}"/>
                </a:ext>
              </a:extLst>
            </p:cNvPr>
            <p:cNvGrpSpPr/>
            <p:nvPr/>
          </p:nvGrpSpPr>
          <p:grpSpPr bwMode="gray">
            <a:xfrm>
              <a:off x="10258790" y="3934931"/>
              <a:ext cx="237594" cy="214801"/>
              <a:chOff x="5256219" y="1856755"/>
              <a:chExt cx="285601" cy="258025"/>
            </a:xfrm>
          </p:grpSpPr>
          <p:sp>
            <p:nvSpPr>
              <p:cNvPr id="257" name="Freeform 47">
                <a:extLst>
                  <a:ext uri="{FF2B5EF4-FFF2-40B4-BE49-F238E27FC236}">
                    <a16:creationId xmlns:a16="http://schemas.microsoft.com/office/drawing/2014/main" id="{E410121A-5489-4B04-8391-4BF7EC08EE0C}"/>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58" name="Freeform 48">
                <a:extLst>
                  <a:ext uri="{FF2B5EF4-FFF2-40B4-BE49-F238E27FC236}">
                    <a16:creationId xmlns:a16="http://schemas.microsoft.com/office/drawing/2014/main" id="{5526418B-398D-414E-803E-2A82688ECCED}"/>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59" name="Freeform 49">
                <a:extLst>
                  <a:ext uri="{FF2B5EF4-FFF2-40B4-BE49-F238E27FC236}">
                    <a16:creationId xmlns:a16="http://schemas.microsoft.com/office/drawing/2014/main" id="{6FA6BF70-148F-4B81-83DA-7F4842FA7E08}"/>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60" name="Freeform 50">
                <a:extLst>
                  <a:ext uri="{FF2B5EF4-FFF2-40B4-BE49-F238E27FC236}">
                    <a16:creationId xmlns:a16="http://schemas.microsoft.com/office/drawing/2014/main" id="{13D51964-B6E7-42E4-AAD0-BF762C06D6C7}"/>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61" name="Freeform 51">
                <a:extLst>
                  <a:ext uri="{FF2B5EF4-FFF2-40B4-BE49-F238E27FC236}">
                    <a16:creationId xmlns:a16="http://schemas.microsoft.com/office/drawing/2014/main" id="{341D8287-7FFF-4935-BB27-4E56945C7AD0}"/>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62" name="Freeform 52">
                <a:extLst>
                  <a:ext uri="{FF2B5EF4-FFF2-40B4-BE49-F238E27FC236}">
                    <a16:creationId xmlns:a16="http://schemas.microsoft.com/office/drawing/2014/main" id="{4C621EA0-B305-42D1-AEE2-748C3D0BC644}"/>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63" name="Freeform 53">
                <a:extLst>
                  <a:ext uri="{FF2B5EF4-FFF2-40B4-BE49-F238E27FC236}">
                    <a16:creationId xmlns:a16="http://schemas.microsoft.com/office/drawing/2014/main" id="{63C6C23B-9F52-40D8-9E37-4D51C61E6C1D}"/>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264" name="Gruppieren 58">
              <a:extLst>
                <a:ext uri="{FF2B5EF4-FFF2-40B4-BE49-F238E27FC236}">
                  <a16:creationId xmlns:a16="http://schemas.microsoft.com/office/drawing/2014/main" id="{D8B9EFF9-32E5-49B9-83E2-F58AB7D794ED}"/>
                </a:ext>
              </a:extLst>
            </p:cNvPr>
            <p:cNvGrpSpPr/>
            <p:nvPr/>
          </p:nvGrpSpPr>
          <p:grpSpPr bwMode="gray">
            <a:xfrm>
              <a:off x="10361316" y="4149214"/>
              <a:ext cx="237594" cy="214801"/>
              <a:chOff x="5256219" y="1856755"/>
              <a:chExt cx="285601" cy="258025"/>
            </a:xfrm>
          </p:grpSpPr>
          <p:sp>
            <p:nvSpPr>
              <p:cNvPr id="265" name="Freeform 47">
                <a:extLst>
                  <a:ext uri="{FF2B5EF4-FFF2-40B4-BE49-F238E27FC236}">
                    <a16:creationId xmlns:a16="http://schemas.microsoft.com/office/drawing/2014/main" id="{478CFC1D-9BCA-4460-A0DC-69083063F639}"/>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66" name="Freeform 48">
                <a:extLst>
                  <a:ext uri="{FF2B5EF4-FFF2-40B4-BE49-F238E27FC236}">
                    <a16:creationId xmlns:a16="http://schemas.microsoft.com/office/drawing/2014/main" id="{8B1EA1F7-A807-40AC-92D0-D5BFC6959385}"/>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67" name="Freeform 49">
                <a:extLst>
                  <a:ext uri="{FF2B5EF4-FFF2-40B4-BE49-F238E27FC236}">
                    <a16:creationId xmlns:a16="http://schemas.microsoft.com/office/drawing/2014/main" id="{88AF672E-65E6-4881-878A-CD4EDB1F6173}"/>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68" name="Freeform 50">
                <a:extLst>
                  <a:ext uri="{FF2B5EF4-FFF2-40B4-BE49-F238E27FC236}">
                    <a16:creationId xmlns:a16="http://schemas.microsoft.com/office/drawing/2014/main" id="{F86646E6-F510-459D-89BF-201613E70209}"/>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69" name="Freeform 51">
                <a:extLst>
                  <a:ext uri="{FF2B5EF4-FFF2-40B4-BE49-F238E27FC236}">
                    <a16:creationId xmlns:a16="http://schemas.microsoft.com/office/drawing/2014/main" id="{A9EDAE8E-506B-4EBC-9B2B-D078B0ED2B94}"/>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70" name="Freeform 52">
                <a:extLst>
                  <a:ext uri="{FF2B5EF4-FFF2-40B4-BE49-F238E27FC236}">
                    <a16:creationId xmlns:a16="http://schemas.microsoft.com/office/drawing/2014/main" id="{E02CBB57-E66B-4AC6-88C0-FB043443F8A7}"/>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71" name="Freeform 53">
                <a:extLst>
                  <a:ext uri="{FF2B5EF4-FFF2-40B4-BE49-F238E27FC236}">
                    <a16:creationId xmlns:a16="http://schemas.microsoft.com/office/drawing/2014/main" id="{62B8BCC8-4460-4E5B-8A7F-320AADFFE828}"/>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272" name="Gruppieren 66">
              <a:extLst>
                <a:ext uri="{FF2B5EF4-FFF2-40B4-BE49-F238E27FC236}">
                  <a16:creationId xmlns:a16="http://schemas.microsoft.com/office/drawing/2014/main" id="{FD149CAB-1F3D-46C0-A8D4-AAC3A4FF60D9}"/>
                </a:ext>
              </a:extLst>
            </p:cNvPr>
            <p:cNvGrpSpPr/>
            <p:nvPr/>
          </p:nvGrpSpPr>
          <p:grpSpPr bwMode="gray">
            <a:xfrm>
              <a:off x="10182103" y="4423466"/>
              <a:ext cx="237594" cy="214801"/>
              <a:chOff x="5256219" y="1856755"/>
              <a:chExt cx="285601" cy="258025"/>
            </a:xfrm>
          </p:grpSpPr>
          <p:sp>
            <p:nvSpPr>
              <p:cNvPr id="273" name="Freeform 47">
                <a:extLst>
                  <a:ext uri="{FF2B5EF4-FFF2-40B4-BE49-F238E27FC236}">
                    <a16:creationId xmlns:a16="http://schemas.microsoft.com/office/drawing/2014/main" id="{08B7C359-E71C-44B9-91D3-BD88483220A6}"/>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74" name="Freeform 48">
                <a:extLst>
                  <a:ext uri="{FF2B5EF4-FFF2-40B4-BE49-F238E27FC236}">
                    <a16:creationId xmlns:a16="http://schemas.microsoft.com/office/drawing/2014/main" id="{CF18C987-D48B-44A5-BC5C-12198238AB04}"/>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75" name="Freeform 49">
                <a:extLst>
                  <a:ext uri="{FF2B5EF4-FFF2-40B4-BE49-F238E27FC236}">
                    <a16:creationId xmlns:a16="http://schemas.microsoft.com/office/drawing/2014/main" id="{8A397E6E-DFD9-4916-A792-552A30F58DAE}"/>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76" name="Freeform 50">
                <a:extLst>
                  <a:ext uri="{FF2B5EF4-FFF2-40B4-BE49-F238E27FC236}">
                    <a16:creationId xmlns:a16="http://schemas.microsoft.com/office/drawing/2014/main" id="{7E4897B1-E818-45D2-8BCD-FF9850ACA321}"/>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77" name="Freeform 51">
                <a:extLst>
                  <a:ext uri="{FF2B5EF4-FFF2-40B4-BE49-F238E27FC236}">
                    <a16:creationId xmlns:a16="http://schemas.microsoft.com/office/drawing/2014/main" id="{B2B7D1DE-E260-43AB-BE3E-01755F14CB93}"/>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78" name="Freeform 52">
                <a:extLst>
                  <a:ext uri="{FF2B5EF4-FFF2-40B4-BE49-F238E27FC236}">
                    <a16:creationId xmlns:a16="http://schemas.microsoft.com/office/drawing/2014/main" id="{CA311497-A565-4677-A987-9131FB53490E}"/>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79" name="Freeform 53">
                <a:extLst>
                  <a:ext uri="{FF2B5EF4-FFF2-40B4-BE49-F238E27FC236}">
                    <a16:creationId xmlns:a16="http://schemas.microsoft.com/office/drawing/2014/main" id="{EDC742AE-8B4C-4FB0-910E-9BA986432550}"/>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280" name="Gruppieren 83">
              <a:extLst>
                <a:ext uri="{FF2B5EF4-FFF2-40B4-BE49-F238E27FC236}">
                  <a16:creationId xmlns:a16="http://schemas.microsoft.com/office/drawing/2014/main" id="{3D8B28AE-BD3C-497F-B9FC-3FFC417BCFC4}"/>
                </a:ext>
              </a:extLst>
            </p:cNvPr>
            <p:cNvGrpSpPr/>
            <p:nvPr/>
          </p:nvGrpSpPr>
          <p:grpSpPr bwMode="gray">
            <a:xfrm>
              <a:off x="11146239" y="5432690"/>
              <a:ext cx="237594" cy="214801"/>
              <a:chOff x="5256219" y="1856755"/>
              <a:chExt cx="285601" cy="258025"/>
            </a:xfrm>
          </p:grpSpPr>
          <p:sp>
            <p:nvSpPr>
              <p:cNvPr id="281" name="Freeform 47">
                <a:extLst>
                  <a:ext uri="{FF2B5EF4-FFF2-40B4-BE49-F238E27FC236}">
                    <a16:creationId xmlns:a16="http://schemas.microsoft.com/office/drawing/2014/main" id="{8E0A6A9D-958F-464B-B36F-33C4E642D418}"/>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82" name="Freeform 48">
                <a:extLst>
                  <a:ext uri="{FF2B5EF4-FFF2-40B4-BE49-F238E27FC236}">
                    <a16:creationId xmlns:a16="http://schemas.microsoft.com/office/drawing/2014/main" id="{B73AECEB-FE98-4AEA-AED6-19E8C58956D0}"/>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83" name="Freeform 49">
                <a:extLst>
                  <a:ext uri="{FF2B5EF4-FFF2-40B4-BE49-F238E27FC236}">
                    <a16:creationId xmlns:a16="http://schemas.microsoft.com/office/drawing/2014/main" id="{F9EE3F4D-7C5C-4F56-8163-7E1FEE3B0ABD}"/>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84" name="Freeform 50">
                <a:extLst>
                  <a:ext uri="{FF2B5EF4-FFF2-40B4-BE49-F238E27FC236}">
                    <a16:creationId xmlns:a16="http://schemas.microsoft.com/office/drawing/2014/main" id="{5E14D62A-6D88-49D0-9308-D7DE1CF647EF}"/>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85" name="Freeform 51">
                <a:extLst>
                  <a:ext uri="{FF2B5EF4-FFF2-40B4-BE49-F238E27FC236}">
                    <a16:creationId xmlns:a16="http://schemas.microsoft.com/office/drawing/2014/main" id="{CDAA670A-9A4B-40BB-ACFA-DB9BEB2557CC}"/>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86" name="Freeform 52">
                <a:extLst>
                  <a:ext uri="{FF2B5EF4-FFF2-40B4-BE49-F238E27FC236}">
                    <a16:creationId xmlns:a16="http://schemas.microsoft.com/office/drawing/2014/main" id="{98DA6F5D-9277-4219-ACE0-47171B1EA783}"/>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87" name="Freeform 53">
                <a:extLst>
                  <a:ext uri="{FF2B5EF4-FFF2-40B4-BE49-F238E27FC236}">
                    <a16:creationId xmlns:a16="http://schemas.microsoft.com/office/drawing/2014/main" id="{5E7BA55F-7F75-41C0-B3FF-5BA5D9F02FDE}"/>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288" name="Gruppieren 91">
              <a:extLst>
                <a:ext uri="{FF2B5EF4-FFF2-40B4-BE49-F238E27FC236}">
                  <a16:creationId xmlns:a16="http://schemas.microsoft.com/office/drawing/2014/main" id="{888CC79A-C14D-43EC-BA9E-E4BA41D55D22}"/>
                </a:ext>
              </a:extLst>
            </p:cNvPr>
            <p:cNvGrpSpPr/>
            <p:nvPr/>
          </p:nvGrpSpPr>
          <p:grpSpPr bwMode="gray">
            <a:xfrm>
              <a:off x="9932188" y="5474344"/>
              <a:ext cx="237594" cy="214801"/>
              <a:chOff x="5256219" y="1856755"/>
              <a:chExt cx="285601" cy="258025"/>
            </a:xfrm>
          </p:grpSpPr>
          <p:sp>
            <p:nvSpPr>
              <p:cNvPr id="289" name="Freeform 47">
                <a:extLst>
                  <a:ext uri="{FF2B5EF4-FFF2-40B4-BE49-F238E27FC236}">
                    <a16:creationId xmlns:a16="http://schemas.microsoft.com/office/drawing/2014/main" id="{14A50FAF-2055-4D31-8C59-640AF8A4F0EE}"/>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90" name="Freeform 48">
                <a:extLst>
                  <a:ext uri="{FF2B5EF4-FFF2-40B4-BE49-F238E27FC236}">
                    <a16:creationId xmlns:a16="http://schemas.microsoft.com/office/drawing/2014/main" id="{23C9FCFB-8886-4CB1-80C3-027921F5501C}"/>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91" name="Freeform 49">
                <a:extLst>
                  <a:ext uri="{FF2B5EF4-FFF2-40B4-BE49-F238E27FC236}">
                    <a16:creationId xmlns:a16="http://schemas.microsoft.com/office/drawing/2014/main" id="{0DC0D425-62CC-445C-9C06-938B9377981E}"/>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92" name="Freeform 50">
                <a:extLst>
                  <a:ext uri="{FF2B5EF4-FFF2-40B4-BE49-F238E27FC236}">
                    <a16:creationId xmlns:a16="http://schemas.microsoft.com/office/drawing/2014/main" id="{A9CFE0B2-616F-4541-97A7-DB7D5B5B4599}"/>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93" name="Freeform 51">
                <a:extLst>
                  <a:ext uri="{FF2B5EF4-FFF2-40B4-BE49-F238E27FC236}">
                    <a16:creationId xmlns:a16="http://schemas.microsoft.com/office/drawing/2014/main" id="{3E61A1ED-6DF2-424D-9F49-5DF0623524C5}"/>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94" name="Freeform 52">
                <a:extLst>
                  <a:ext uri="{FF2B5EF4-FFF2-40B4-BE49-F238E27FC236}">
                    <a16:creationId xmlns:a16="http://schemas.microsoft.com/office/drawing/2014/main" id="{3CA3747F-996A-408E-BE31-A83DB26A6F51}"/>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95" name="Freeform 53">
                <a:extLst>
                  <a:ext uri="{FF2B5EF4-FFF2-40B4-BE49-F238E27FC236}">
                    <a16:creationId xmlns:a16="http://schemas.microsoft.com/office/drawing/2014/main" id="{C8B8F5F4-E41D-4C4B-827F-DF3913F794DC}"/>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296" name="Gruppieren 99">
              <a:extLst>
                <a:ext uri="{FF2B5EF4-FFF2-40B4-BE49-F238E27FC236}">
                  <a16:creationId xmlns:a16="http://schemas.microsoft.com/office/drawing/2014/main" id="{843A01DC-BC6E-48D9-8507-E578705C0F0F}"/>
                </a:ext>
              </a:extLst>
            </p:cNvPr>
            <p:cNvGrpSpPr/>
            <p:nvPr/>
          </p:nvGrpSpPr>
          <p:grpSpPr bwMode="gray">
            <a:xfrm>
              <a:off x="10849362" y="5592282"/>
              <a:ext cx="237594" cy="214801"/>
              <a:chOff x="5256219" y="1856755"/>
              <a:chExt cx="285601" cy="258025"/>
            </a:xfrm>
          </p:grpSpPr>
          <p:sp>
            <p:nvSpPr>
              <p:cNvPr id="297" name="Freeform 47">
                <a:extLst>
                  <a:ext uri="{FF2B5EF4-FFF2-40B4-BE49-F238E27FC236}">
                    <a16:creationId xmlns:a16="http://schemas.microsoft.com/office/drawing/2014/main" id="{B763F412-E4FC-4885-87CF-73FD0C145193}"/>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98" name="Freeform 48">
                <a:extLst>
                  <a:ext uri="{FF2B5EF4-FFF2-40B4-BE49-F238E27FC236}">
                    <a16:creationId xmlns:a16="http://schemas.microsoft.com/office/drawing/2014/main" id="{170846C8-A9E4-4F6A-AB2D-5C527637BE8B}"/>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299" name="Freeform 49">
                <a:extLst>
                  <a:ext uri="{FF2B5EF4-FFF2-40B4-BE49-F238E27FC236}">
                    <a16:creationId xmlns:a16="http://schemas.microsoft.com/office/drawing/2014/main" id="{03AAB17C-C21A-46B4-9B69-3DC2E7059E33}"/>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00" name="Freeform 50">
                <a:extLst>
                  <a:ext uri="{FF2B5EF4-FFF2-40B4-BE49-F238E27FC236}">
                    <a16:creationId xmlns:a16="http://schemas.microsoft.com/office/drawing/2014/main" id="{989ED294-FCE1-4ECE-BCA2-998A6046469B}"/>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01" name="Freeform 51">
                <a:extLst>
                  <a:ext uri="{FF2B5EF4-FFF2-40B4-BE49-F238E27FC236}">
                    <a16:creationId xmlns:a16="http://schemas.microsoft.com/office/drawing/2014/main" id="{00B802F7-9709-4B03-9908-69D70CAD7583}"/>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02" name="Freeform 52">
                <a:extLst>
                  <a:ext uri="{FF2B5EF4-FFF2-40B4-BE49-F238E27FC236}">
                    <a16:creationId xmlns:a16="http://schemas.microsoft.com/office/drawing/2014/main" id="{3640E0B9-E912-42E4-B48E-10EEBC9E4F9F}"/>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03" name="Freeform 53">
                <a:extLst>
                  <a:ext uri="{FF2B5EF4-FFF2-40B4-BE49-F238E27FC236}">
                    <a16:creationId xmlns:a16="http://schemas.microsoft.com/office/drawing/2014/main" id="{6BDBB791-7EB7-415B-8FBB-8D20E0AA0DE6}"/>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304" name="Gruppieren 107">
              <a:extLst>
                <a:ext uri="{FF2B5EF4-FFF2-40B4-BE49-F238E27FC236}">
                  <a16:creationId xmlns:a16="http://schemas.microsoft.com/office/drawing/2014/main" id="{E7D03815-31DD-4BE0-9D39-DE7EE06F6BA4}"/>
                </a:ext>
              </a:extLst>
            </p:cNvPr>
            <p:cNvGrpSpPr/>
            <p:nvPr/>
          </p:nvGrpSpPr>
          <p:grpSpPr bwMode="gray">
            <a:xfrm>
              <a:off x="9517056" y="5434019"/>
              <a:ext cx="237594" cy="214801"/>
              <a:chOff x="5256219" y="1856755"/>
              <a:chExt cx="285601" cy="258025"/>
            </a:xfrm>
          </p:grpSpPr>
          <p:sp>
            <p:nvSpPr>
              <p:cNvPr id="305" name="Freeform 47">
                <a:extLst>
                  <a:ext uri="{FF2B5EF4-FFF2-40B4-BE49-F238E27FC236}">
                    <a16:creationId xmlns:a16="http://schemas.microsoft.com/office/drawing/2014/main" id="{5B57194F-FF12-43E6-B149-4E2FCEF13C11}"/>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06" name="Freeform 48">
                <a:extLst>
                  <a:ext uri="{FF2B5EF4-FFF2-40B4-BE49-F238E27FC236}">
                    <a16:creationId xmlns:a16="http://schemas.microsoft.com/office/drawing/2014/main" id="{25B66E71-C961-4496-89E9-36A7718D14BA}"/>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07" name="Freeform 49">
                <a:extLst>
                  <a:ext uri="{FF2B5EF4-FFF2-40B4-BE49-F238E27FC236}">
                    <a16:creationId xmlns:a16="http://schemas.microsoft.com/office/drawing/2014/main" id="{205AACCA-1D99-4DC3-A816-3CF93DCB12A8}"/>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08" name="Freeform 50">
                <a:extLst>
                  <a:ext uri="{FF2B5EF4-FFF2-40B4-BE49-F238E27FC236}">
                    <a16:creationId xmlns:a16="http://schemas.microsoft.com/office/drawing/2014/main" id="{CDFA68C1-2EEC-4BD7-9B96-BB0F9C99FC9E}"/>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09" name="Freeform 51">
                <a:extLst>
                  <a:ext uri="{FF2B5EF4-FFF2-40B4-BE49-F238E27FC236}">
                    <a16:creationId xmlns:a16="http://schemas.microsoft.com/office/drawing/2014/main" id="{79445BFD-6104-406F-A0CC-04F62E2F0603}"/>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10" name="Freeform 52">
                <a:extLst>
                  <a:ext uri="{FF2B5EF4-FFF2-40B4-BE49-F238E27FC236}">
                    <a16:creationId xmlns:a16="http://schemas.microsoft.com/office/drawing/2014/main" id="{2CEDD520-BE71-4F22-8C1E-223AF2C34CAA}"/>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11" name="Freeform 53">
                <a:extLst>
                  <a:ext uri="{FF2B5EF4-FFF2-40B4-BE49-F238E27FC236}">
                    <a16:creationId xmlns:a16="http://schemas.microsoft.com/office/drawing/2014/main" id="{FB64C355-9054-4B52-A51D-F6CD666E4CE1}"/>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312" name="Gruppieren 115">
              <a:extLst>
                <a:ext uri="{FF2B5EF4-FFF2-40B4-BE49-F238E27FC236}">
                  <a16:creationId xmlns:a16="http://schemas.microsoft.com/office/drawing/2014/main" id="{91B31B36-A78D-47EF-B090-1091B0512D81}"/>
                </a:ext>
              </a:extLst>
            </p:cNvPr>
            <p:cNvGrpSpPr/>
            <p:nvPr/>
          </p:nvGrpSpPr>
          <p:grpSpPr bwMode="gray">
            <a:xfrm>
              <a:off x="9044182" y="4407316"/>
              <a:ext cx="237594" cy="214801"/>
              <a:chOff x="5256219" y="1856755"/>
              <a:chExt cx="285601" cy="258025"/>
            </a:xfrm>
          </p:grpSpPr>
          <p:sp>
            <p:nvSpPr>
              <p:cNvPr id="313" name="Freeform 47">
                <a:extLst>
                  <a:ext uri="{FF2B5EF4-FFF2-40B4-BE49-F238E27FC236}">
                    <a16:creationId xmlns:a16="http://schemas.microsoft.com/office/drawing/2014/main" id="{A4E724D3-644E-4068-84BC-2587C9D2E407}"/>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14" name="Freeform 48">
                <a:extLst>
                  <a:ext uri="{FF2B5EF4-FFF2-40B4-BE49-F238E27FC236}">
                    <a16:creationId xmlns:a16="http://schemas.microsoft.com/office/drawing/2014/main" id="{2B2B602D-EF52-4149-85D2-D9CADF3A6D68}"/>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15" name="Freeform 49">
                <a:extLst>
                  <a:ext uri="{FF2B5EF4-FFF2-40B4-BE49-F238E27FC236}">
                    <a16:creationId xmlns:a16="http://schemas.microsoft.com/office/drawing/2014/main" id="{73B37E04-3059-403C-9270-FC1E3FC095A6}"/>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16" name="Freeform 50">
                <a:extLst>
                  <a:ext uri="{FF2B5EF4-FFF2-40B4-BE49-F238E27FC236}">
                    <a16:creationId xmlns:a16="http://schemas.microsoft.com/office/drawing/2014/main" id="{C4BF4B3F-BC9F-4B90-ACCD-D8B769546724}"/>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17" name="Freeform 51">
                <a:extLst>
                  <a:ext uri="{FF2B5EF4-FFF2-40B4-BE49-F238E27FC236}">
                    <a16:creationId xmlns:a16="http://schemas.microsoft.com/office/drawing/2014/main" id="{C9E01912-CEC8-4ABC-A089-C39CAB258EA6}"/>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18" name="Freeform 52">
                <a:extLst>
                  <a:ext uri="{FF2B5EF4-FFF2-40B4-BE49-F238E27FC236}">
                    <a16:creationId xmlns:a16="http://schemas.microsoft.com/office/drawing/2014/main" id="{10BAFB5C-C065-4301-B80F-90D9B97DB90D}"/>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19" name="Freeform 53">
                <a:extLst>
                  <a:ext uri="{FF2B5EF4-FFF2-40B4-BE49-F238E27FC236}">
                    <a16:creationId xmlns:a16="http://schemas.microsoft.com/office/drawing/2014/main" id="{FE146D2B-2A4D-47A8-B114-CB33163D0299}"/>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320" name="Gruppieren 123">
              <a:extLst>
                <a:ext uri="{FF2B5EF4-FFF2-40B4-BE49-F238E27FC236}">
                  <a16:creationId xmlns:a16="http://schemas.microsoft.com/office/drawing/2014/main" id="{2C222C1C-2F45-4E09-953A-9C80BCDD039A}"/>
                </a:ext>
              </a:extLst>
            </p:cNvPr>
            <p:cNvGrpSpPr/>
            <p:nvPr/>
          </p:nvGrpSpPr>
          <p:grpSpPr bwMode="gray">
            <a:xfrm>
              <a:off x="8747698" y="4436163"/>
              <a:ext cx="237594" cy="214801"/>
              <a:chOff x="5256219" y="1856755"/>
              <a:chExt cx="285601" cy="258025"/>
            </a:xfrm>
          </p:grpSpPr>
          <p:sp>
            <p:nvSpPr>
              <p:cNvPr id="321" name="Freeform 47">
                <a:extLst>
                  <a:ext uri="{FF2B5EF4-FFF2-40B4-BE49-F238E27FC236}">
                    <a16:creationId xmlns:a16="http://schemas.microsoft.com/office/drawing/2014/main" id="{152BD8AD-47A6-4AF1-90C2-16E65043A4D1}"/>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22" name="Freeform 48">
                <a:extLst>
                  <a:ext uri="{FF2B5EF4-FFF2-40B4-BE49-F238E27FC236}">
                    <a16:creationId xmlns:a16="http://schemas.microsoft.com/office/drawing/2014/main" id="{6725DC8E-1AF3-416B-BF34-FEF48740A80E}"/>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23" name="Freeform 49">
                <a:extLst>
                  <a:ext uri="{FF2B5EF4-FFF2-40B4-BE49-F238E27FC236}">
                    <a16:creationId xmlns:a16="http://schemas.microsoft.com/office/drawing/2014/main" id="{A4014ACA-1446-42FA-9841-02B96E18AE97}"/>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24" name="Freeform 50">
                <a:extLst>
                  <a:ext uri="{FF2B5EF4-FFF2-40B4-BE49-F238E27FC236}">
                    <a16:creationId xmlns:a16="http://schemas.microsoft.com/office/drawing/2014/main" id="{0CB65BC2-5DE7-4DD5-B289-14CC1F99F8D1}"/>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25" name="Freeform 51">
                <a:extLst>
                  <a:ext uri="{FF2B5EF4-FFF2-40B4-BE49-F238E27FC236}">
                    <a16:creationId xmlns:a16="http://schemas.microsoft.com/office/drawing/2014/main" id="{B4D95885-2DFF-4505-A0D6-DBB89355863C}"/>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26" name="Freeform 52">
                <a:extLst>
                  <a:ext uri="{FF2B5EF4-FFF2-40B4-BE49-F238E27FC236}">
                    <a16:creationId xmlns:a16="http://schemas.microsoft.com/office/drawing/2014/main" id="{887731FF-653B-4784-8DA7-CCB0126752C2}"/>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27" name="Freeform 53">
                <a:extLst>
                  <a:ext uri="{FF2B5EF4-FFF2-40B4-BE49-F238E27FC236}">
                    <a16:creationId xmlns:a16="http://schemas.microsoft.com/office/drawing/2014/main" id="{8398E714-1314-431F-9119-5305699C8725}"/>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328" name="Gruppieren 131">
              <a:extLst>
                <a:ext uri="{FF2B5EF4-FFF2-40B4-BE49-F238E27FC236}">
                  <a16:creationId xmlns:a16="http://schemas.microsoft.com/office/drawing/2014/main" id="{AFC99E22-2EB4-456A-8761-8D3451F81296}"/>
                </a:ext>
              </a:extLst>
            </p:cNvPr>
            <p:cNvGrpSpPr/>
            <p:nvPr/>
          </p:nvGrpSpPr>
          <p:grpSpPr bwMode="gray">
            <a:xfrm>
              <a:off x="7804707" y="4539321"/>
              <a:ext cx="237594" cy="214801"/>
              <a:chOff x="5256219" y="1856755"/>
              <a:chExt cx="285601" cy="258025"/>
            </a:xfrm>
          </p:grpSpPr>
          <p:sp>
            <p:nvSpPr>
              <p:cNvPr id="329" name="Freeform 47">
                <a:extLst>
                  <a:ext uri="{FF2B5EF4-FFF2-40B4-BE49-F238E27FC236}">
                    <a16:creationId xmlns:a16="http://schemas.microsoft.com/office/drawing/2014/main" id="{48C5DF8C-7361-4554-80FB-3E85DABF79C6}"/>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30" name="Freeform 48">
                <a:extLst>
                  <a:ext uri="{FF2B5EF4-FFF2-40B4-BE49-F238E27FC236}">
                    <a16:creationId xmlns:a16="http://schemas.microsoft.com/office/drawing/2014/main" id="{9109ED61-190C-4B1E-8977-72058EDDA802}"/>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31" name="Freeform 49">
                <a:extLst>
                  <a:ext uri="{FF2B5EF4-FFF2-40B4-BE49-F238E27FC236}">
                    <a16:creationId xmlns:a16="http://schemas.microsoft.com/office/drawing/2014/main" id="{98A4B9E8-1D5E-47C2-9DBD-96E775F7006F}"/>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32" name="Freeform 50">
                <a:extLst>
                  <a:ext uri="{FF2B5EF4-FFF2-40B4-BE49-F238E27FC236}">
                    <a16:creationId xmlns:a16="http://schemas.microsoft.com/office/drawing/2014/main" id="{1829FDBC-046D-486F-8FC9-2A9848D0A417}"/>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33" name="Freeform 51">
                <a:extLst>
                  <a:ext uri="{FF2B5EF4-FFF2-40B4-BE49-F238E27FC236}">
                    <a16:creationId xmlns:a16="http://schemas.microsoft.com/office/drawing/2014/main" id="{5F0A683A-6623-44B0-9A48-CDD22AD9962F}"/>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34" name="Freeform 52">
                <a:extLst>
                  <a:ext uri="{FF2B5EF4-FFF2-40B4-BE49-F238E27FC236}">
                    <a16:creationId xmlns:a16="http://schemas.microsoft.com/office/drawing/2014/main" id="{208CCC74-3DAF-45BE-8E1B-AA20BE5F13D7}"/>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35" name="Freeform 53">
                <a:extLst>
                  <a:ext uri="{FF2B5EF4-FFF2-40B4-BE49-F238E27FC236}">
                    <a16:creationId xmlns:a16="http://schemas.microsoft.com/office/drawing/2014/main" id="{2868AC6E-E84C-4ED9-9630-B899DF6E25A4}"/>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336" name="Gruppieren 139">
              <a:extLst>
                <a:ext uri="{FF2B5EF4-FFF2-40B4-BE49-F238E27FC236}">
                  <a16:creationId xmlns:a16="http://schemas.microsoft.com/office/drawing/2014/main" id="{0826C927-F133-43A9-A151-F6A724C3D755}"/>
                </a:ext>
              </a:extLst>
            </p:cNvPr>
            <p:cNvGrpSpPr/>
            <p:nvPr/>
          </p:nvGrpSpPr>
          <p:grpSpPr bwMode="gray">
            <a:xfrm>
              <a:off x="8643308" y="4150750"/>
              <a:ext cx="237594" cy="214801"/>
              <a:chOff x="5256219" y="1856755"/>
              <a:chExt cx="285601" cy="258025"/>
            </a:xfrm>
          </p:grpSpPr>
          <p:sp>
            <p:nvSpPr>
              <p:cNvPr id="337" name="Freeform 47">
                <a:extLst>
                  <a:ext uri="{FF2B5EF4-FFF2-40B4-BE49-F238E27FC236}">
                    <a16:creationId xmlns:a16="http://schemas.microsoft.com/office/drawing/2014/main" id="{30434EBB-C971-48F5-BEE3-2717653BBF87}"/>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38" name="Freeform 48">
                <a:extLst>
                  <a:ext uri="{FF2B5EF4-FFF2-40B4-BE49-F238E27FC236}">
                    <a16:creationId xmlns:a16="http://schemas.microsoft.com/office/drawing/2014/main" id="{D41E127C-15CB-4404-AE4A-7EE3C7384D75}"/>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39" name="Freeform 49">
                <a:extLst>
                  <a:ext uri="{FF2B5EF4-FFF2-40B4-BE49-F238E27FC236}">
                    <a16:creationId xmlns:a16="http://schemas.microsoft.com/office/drawing/2014/main" id="{652408A1-9C1D-4358-913E-3A15C175D0FF}"/>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40" name="Freeform 50">
                <a:extLst>
                  <a:ext uri="{FF2B5EF4-FFF2-40B4-BE49-F238E27FC236}">
                    <a16:creationId xmlns:a16="http://schemas.microsoft.com/office/drawing/2014/main" id="{9AF134AF-2BB2-45F9-8540-407400D48E37}"/>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41" name="Freeform 51">
                <a:extLst>
                  <a:ext uri="{FF2B5EF4-FFF2-40B4-BE49-F238E27FC236}">
                    <a16:creationId xmlns:a16="http://schemas.microsoft.com/office/drawing/2014/main" id="{835F777C-E5D4-42D6-B3CD-4AC790CFFA78}"/>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42" name="Freeform 52">
                <a:extLst>
                  <a:ext uri="{FF2B5EF4-FFF2-40B4-BE49-F238E27FC236}">
                    <a16:creationId xmlns:a16="http://schemas.microsoft.com/office/drawing/2014/main" id="{66CAC436-0FCD-47A0-AE55-CFDC6A277488}"/>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43" name="Freeform 53">
                <a:extLst>
                  <a:ext uri="{FF2B5EF4-FFF2-40B4-BE49-F238E27FC236}">
                    <a16:creationId xmlns:a16="http://schemas.microsoft.com/office/drawing/2014/main" id="{C009727C-055E-4C5C-910F-07EBFF8B8732}"/>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grpSp>
          <p:nvGrpSpPr>
            <p:cNvPr id="344" name="Gruppieren 147">
              <a:extLst>
                <a:ext uri="{FF2B5EF4-FFF2-40B4-BE49-F238E27FC236}">
                  <a16:creationId xmlns:a16="http://schemas.microsoft.com/office/drawing/2014/main" id="{C602C096-D816-4B18-8014-325A1F129B18}"/>
                </a:ext>
              </a:extLst>
            </p:cNvPr>
            <p:cNvGrpSpPr/>
            <p:nvPr/>
          </p:nvGrpSpPr>
          <p:grpSpPr bwMode="gray">
            <a:xfrm>
              <a:off x="7804707" y="4243085"/>
              <a:ext cx="237594" cy="214801"/>
              <a:chOff x="5256219" y="1856755"/>
              <a:chExt cx="285601" cy="258025"/>
            </a:xfrm>
          </p:grpSpPr>
          <p:sp>
            <p:nvSpPr>
              <p:cNvPr id="345" name="Freeform 47">
                <a:extLst>
                  <a:ext uri="{FF2B5EF4-FFF2-40B4-BE49-F238E27FC236}">
                    <a16:creationId xmlns:a16="http://schemas.microsoft.com/office/drawing/2014/main" id="{9C8641CB-5621-4EAC-B7A6-F2C580524924}"/>
                  </a:ext>
                </a:extLst>
              </p:cNvPr>
              <p:cNvSpPr>
                <a:spLocks/>
              </p:cNvSpPr>
              <p:nvPr/>
            </p:nvSpPr>
            <p:spPr bwMode="gray">
              <a:xfrm>
                <a:off x="5392238" y="1858354"/>
                <a:ext cx="199" cy="20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46" name="Freeform 48">
                <a:extLst>
                  <a:ext uri="{FF2B5EF4-FFF2-40B4-BE49-F238E27FC236}">
                    <a16:creationId xmlns:a16="http://schemas.microsoft.com/office/drawing/2014/main" id="{7E6097C1-2AF0-4C51-B240-4C18754EB2BF}"/>
                  </a:ext>
                </a:extLst>
              </p:cNvPr>
              <p:cNvSpPr>
                <a:spLocks/>
              </p:cNvSpPr>
              <p:nvPr/>
            </p:nvSpPr>
            <p:spPr bwMode="gray">
              <a:xfrm>
                <a:off x="5284141" y="1856755"/>
                <a:ext cx="257679" cy="253228"/>
              </a:xfrm>
              <a:custGeom>
                <a:avLst/>
                <a:gdLst/>
                <a:ahLst/>
                <a:cxnLst>
                  <a:cxn ang="0">
                    <a:pos x="2659" y="60"/>
                  </a:cxn>
                  <a:cxn ang="0">
                    <a:pos x="1972" y="305"/>
                  </a:cxn>
                  <a:cxn ang="0">
                    <a:pos x="1360" y="715"/>
                  </a:cxn>
                  <a:cxn ang="0">
                    <a:pos x="839" y="1269"/>
                  </a:cxn>
                  <a:cxn ang="0">
                    <a:pos x="428" y="1946"/>
                  </a:cxn>
                  <a:cxn ang="0">
                    <a:pos x="145" y="2722"/>
                  </a:cxn>
                  <a:cxn ang="0">
                    <a:pos x="9" y="3576"/>
                  </a:cxn>
                  <a:cxn ang="0">
                    <a:pos x="15" y="4248"/>
                  </a:cxn>
                  <a:cxn ang="0">
                    <a:pos x="113" y="4895"/>
                  </a:cxn>
                  <a:cxn ang="0">
                    <a:pos x="297" y="5499"/>
                  </a:cxn>
                  <a:cxn ang="0">
                    <a:pos x="558" y="6052"/>
                  </a:cxn>
                  <a:cxn ang="0">
                    <a:pos x="889" y="6543"/>
                  </a:cxn>
                  <a:cxn ang="0">
                    <a:pos x="1281" y="6964"/>
                  </a:cxn>
                  <a:cxn ang="0">
                    <a:pos x="1727" y="7304"/>
                  </a:cxn>
                  <a:cxn ang="0">
                    <a:pos x="1998" y="6826"/>
                  </a:cxn>
                  <a:cxn ang="0">
                    <a:pos x="2079" y="6729"/>
                  </a:cxn>
                  <a:cxn ang="0">
                    <a:pos x="2203" y="6718"/>
                  </a:cxn>
                  <a:cxn ang="0">
                    <a:pos x="2303" y="6799"/>
                  </a:cxn>
                  <a:cxn ang="0">
                    <a:pos x="2352" y="7204"/>
                  </a:cxn>
                  <a:cxn ang="0">
                    <a:pos x="2115" y="5729"/>
                  </a:cxn>
                  <a:cxn ang="0">
                    <a:pos x="2018" y="5618"/>
                  </a:cxn>
                  <a:cxn ang="0">
                    <a:pos x="1761" y="4418"/>
                  </a:cxn>
                  <a:cxn ang="0">
                    <a:pos x="1839" y="4336"/>
                  </a:cxn>
                  <a:cxn ang="0">
                    <a:pos x="1914" y="4051"/>
                  </a:cxn>
                  <a:cxn ang="0">
                    <a:pos x="1917" y="3672"/>
                  </a:cxn>
                  <a:cxn ang="0">
                    <a:pos x="1986" y="3328"/>
                  </a:cxn>
                  <a:cxn ang="0">
                    <a:pos x="2115" y="3018"/>
                  </a:cxn>
                  <a:cxn ang="0">
                    <a:pos x="2294" y="2752"/>
                  </a:cxn>
                  <a:cxn ang="0">
                    <a:pos x="2517" y="2537"/>
                  </a:cxn>
                  <a:cxn ang="0">
                    <a:pos x="2775" y="2383"/>
                  </a:cxn>
                  <a:cxn ang="0">
                    <a:pos x="3062" y="2300"/>
                  </a:cxn>
                  <a:cxn ang="0">
                    <a:pos x="3332" y="2291"/>
                  </a:cxn>
                  <a:cxn ang="0">
                    <a:pos x="3624" y="2359"/>
                  </a:cxn>
                  <a:cxn ang="0">
                    <a:pos x="3889" y="2497"/>
                  </a:cxn>
                  <a:cxn ang="0">
                    <a:pos x="4120" y="2699"/>
                  </a:cxn>
                  <a:cxn ang="0">
                    <a:pos x="4310" y="2955"/>
                  </a:cxn>
                  <a:cxn ang="0">
                    <a:pos x="4450" y="3256"/>
                  </a:cxn>
                  <a:cxn ang="0">
                    <a:pos x="4533" y="3593"/>
                  </a:cxn>
                  <a:cxn ang="0">
                    <a:pos x="4553" y="3934"/>
                  </a:cxn>
                  <a:cxn ang="0">
                    <a:pos x="4594" y="4332"/>
                  </a:cxn>
                  <a:cxn ang="0">
                    <a:pos x="4689" y="4392"/>
                  </a:cxn>
                  <a:cxn ang="0">
                    <a:pos x="4452" y="5584"/>
                  </a:cxn>
                  <a:cxn ang="0">
                    <a:pos x="4371" y="5711"/>
                  </a:cxn>
                  <a:cxn ang="0">
                    <a:pos x="4108" y="7201"/>
                  </a:cxn>
                  <a:cxn ang="0">
                    <a:pos x="4145" y="6855"/>
                  </a:cxn>
                  <a:cxn ang="0">
                    <a:pos x="4192" y="6753"/>
                  </a:cxn>
                  <a:cxn ang="0">
                    <a:pos x="4305" y="6711"/>
                  </a:cxn>
                  <a:cxn ang="0">
                    <a:pos x="4429" y="6763"/>
                  </a:cxn>
                  <a:cxn ang="0">
                    <a:pos x="4465" y="7454"/>
                  </a:cxn>
                  <a:cxn ang="0">
                    <a:pos x="4938" y="7163"/>
                  </a:cxn>
                  <a:cxn ang="0">
                    <a:pos x="5360" y="6786"/>
                  </a:cxn>
                  <a:cxn ang="0">
                    <a:pos x="5726" y="6333"/>
                  </a:cxn>
                  <a:cxn ang="0">
                    <a:pos x="6027" y="5813"/>
                  </a:cxn>
                  <a:cxn ang="0">
                    <a:pos x="6255" y="5236"/>
                  </a:cxn>
                  <a:cxn ang="0">
                    <a:pos x="6402" y="4613"/>
                  </a:cxn>
                  <a:cxn ang="0">
                    <a:pos x="6460" y="3949"/>
                  </a:cxn>
                  <a:cxn ang="0">
                    <a:pos x="6410" y="3189"/>
                  </a:cxn>
                  <a:cxn ang="0">
                    <a:pos x="6206" y="2366"/>
                  </a:cxn>
                  <a:cxn ang="0">
                    <a:pos x="5864" y="1632"/>
                  </a:cxn>
                  <a:cxn ang="0">
                    <a:pos x="5402" y="1007"/>
                  </a:cxn>
                  <a:cxn ang="0">
                    <a:pos x="4838" y="514"/>
                  </a:cxn>
                  <a:cxn ang="0">
                    <a:pos x="4191" y="174"/>
                  </a:cxn>
                  <a:cxn ang="0">
                    <a:pos x="3479" y="11"/>
                  </a:cxn>
                </a:cxnLst>
                <a:rect l="0" t="0" r="r" b="b"/>
                <a:pathLst>
                  <a:path w="6460" h="7603">
                    <a:moveTo>
                      <a:pt x="3230" y="0"/>
                    </a:moveTo>
                    <a:lnTo>
                      <a:pt x="3230" y="0"/>
                    </a:lnTo>
                    <a:lnTo>
                      <a:pt x="3147" y="1"/>
                    </a:lnTo>
                    <a:lnTo>
                      <a:pt x="3064" y="5"/>
                    </a:lnTo>
                    <a:lnTo>
                      <a:pt x="2982" y="11"/>
                    </a:lnTo>
                    <a:lnTo>
                      <a:pt x="2900" y="21"/>
                    </a:lnTo>
                    <a:lnTo>
                      <a:pt x="2819" y="31"/>
                    </a:lnTo>
                    <a:lnTo>
                      <a:pt x="2739" y="45"/>
                    </a:lnTo>
                    <a:lnTo>
                      <a:pt x="2659" y="60"/>
                    </a:lnTo>
                    <a:lnTo>
                      <a:pt x="2580" y="78"/>
                    </a:lnTo>
                    <a:lnTo>
                      <a:pt x="2501" y="100"/>
                    </a:lnTo>
                    <a:lnTo>
                      <a:pt x="2422" y="123"/>
                    </a:lnTo>
                    <a:lnTo>
                      <a:pt x="2345" y="147"/>
                    </a:lnTo>
                    <a:lnTo>
                      <a:pt x="2269" y="174"/>
                    </a:lnTo>
                    <a:lnTo>
                      <a:pt x="2194" y="204"/>
                    </a:lnTo>
                    <a:lnTo>
                      <a:pt x="2119" y="235"/>
                    </a:lnTo>
                    <a:lnTo>
                      <a:pt x="2045" y="269"/>
                    </a:lnTo>
                    <a:lnTo>
                      <a:pt x="1972" y="305"/>
                    </a:lnTo>
                    <a:lnTo>
                      <a:pt x="1900" y="342"/>
                    </a:lnTo>
                    <a:lnTo>
                      <a:pt x="1829" y="382"/>
                    </a:lnTo>
                    <a:lnTo>
                      <a:pt x="1759" y="424"/>
                    </a:lnTo>
                    <a:lnTo>
                      <a:pt x="1690" y="468"/>
                    </a:lnTo>
                    <a:lnTo>
                      <a:pt x="1622" y="514"/>
                    </a:lnTo>
                    <a:lnTo>
                      <a:pt x="1555" y="560"/>
                    </a:lnTo>
                    <a:lnTo>
                      <a:pt x="1489" y="611"/>
                    </a:lnTo>
                    <a:lnTo>
                      <a:pt x="1424" y="661"/>
                    </a:lnTo>
                    <a:lnTo>
                      <a:pt x="1360" y="715"/>
                    </a:lnTo>
                    <a:lnTo>
                      <a:pt x="1297" y="769"/>
                    </a:lnTo>
                    <a:lnTo>
                      <a:pt x="1235" y="827"/>
                    </a:lnTo>
                    <a:lnTo>
                      <a:pt x="1175" y="884"/>
                    </a:lnTo>
                    <a:lnTo>
                      <a:pt x="1116" y="944"/>
                    </a:lnTo>
                    <a:lnTo>
                      <a:pt x="1058" y="1007"/>
                    </a:lnTo>
                    <a:lnTo>
                      <a:pt x="1001" y="1070"/>
                    </a:lnTo>
                    <a:lnTo>
                      <a:pt x="946" y="1135"/>
                    </a:lnTo>
                    <a:lnTo>
                      <a:pt x="892" y="1201"/>
                    </a:lnTo>
                    <a:lnTo>
                      <a:pt x="839" y="1269"/>
                    </a:lnTo>
                    <a:lnTo>
                      <a:pt x="787" y="1339"/>
                    </a:lnTo>
                    <a:lnTo>
                      <a:pt x="737" y="1410"/>
                    </a:lnTo>
                    <a:lnTo>
                      <a:pt x="689" y="1483"/>
                    </a:lnTo>
                    <a:lnTo>
                      <a:pt x="641" y="1556"/>
                    </a:lnTo>
                    <a:lnTo>
                      <a:pt x="596" y="1632"/>
                    </a:lnTo>
                    <a:lnTo>
                      <a:pt x="551" y="1708"/>
                    </a:lnTo>
                    <a:lnTo>
                      <a:pt x="509" y="1786"/>
                    </a:lnTo>
                    <a:lnTo>
                      <a:pt x="467" y="1866"/>
                    </a:lnTo>
                    <a:lnTo>
                      <a:pt x="428" y="1946"/>
                    </a:lnTo>
                    <a:lnTo>
                      <a:pt x="390" y="2028"/>
                    </a:lnTo>
                    <a:lnTo>
                      <a:pt x="353" y="2110"/>
                    </a:lnTo>
                    <a:lnTo>
                      <a:pt x="318" y="2194"/>
                    </a:lnTo>
                    <a:lnTo>
                      <a:pt x="285" y="2279"/>
                    </a:lnTo>
                    <a:lnTo>
                      <a:pt x="254" y="2366"/>
                    </a:lnTo>
                    <a:lnTo>
                      <a:pt x="224" y="2453"/>
                    </a:lnTo>
                    <a:lnTo>
                      <a:pt x="196" y="2542"/>
                    </a:lnTo>
                    <a:lnTo>
                      <a:pt x="169" y="2632"/>
                    </a:lnTo>
                    <a:lnTo>
                      <a:pt x="145" y="2722"/>
                    </a:lnTo>
                    <a:lnTo>
                      <a:pt x="122" y="2813"/>
                    </a:lnTo>
                    <a:lnTo>
                      <a:pt x="101" y="2906"/>
                    </a:lnTo>
                    <a:lnTo>
                      <a:pt x="82" y="2999"/>
                    </a:lnTo>
                    <a:lnTo>
                      <a:pt x="65" y="3094"/>
                    </a:lnTo>
                    <a:lnTo>
                      <a:pt x="50" y="3189"/>
                    </a:lnTo>
                    <a:lnTo>
                      <a:pt x="37" y="3285"/>
                    </a:lnTo>
                    <a:lnTo>
                      <a:pt x="26" y="3381"/>
                    </a:lnTo>
                    <a:lnTo>
                      <a:pt x="16" y="3478"/>
                    </a:lnTo>
                    <a:lnTo>
                      <a:pt x="9" y="3576"/>
                    </a:lnTo>
                    <a:lnTo>
                      <a:pt x="4" y="3675"/>
                    </a:lnTo>
                    <a:lnTo>
                      <a:pt x="1" y="3774"/>
                    </a:lnTo>
                    <a:lnTo>
                      <a:pt x="0" y="3875"/>
                    </a:lnTo>
                    <a:lnTo>
                      <a:pt x="0" y="3875"/>
                    </a:lnTo>
                    <a:lnTo>
                      <a:pt x="0" y="3949"/>
                    </a:lnTo>
                    <a:lnTo>
                      <a:pt x="2" y="4025"/>
                    </a:lnTo>
                    <a:lnTo>
                      <a:pt x="5" y="4099"/>
                    </a:lnTo>
                    <a:lnTo>
                      <a:pt x="9" y="4175"/>
                    </a:lnTo>
                    <a:lnTo>
                      <a:pt x="15" y="4248"/>
                    </a:lnTo>
                    <a:lnTo>
                      <a:pt x="21" y="4322"/>
                    </a:lnTo>
                    <a:lnTo>
                      <a:pt x="29" y="4396"/>
                    </a:lnTo>
                    <a:lnTo>
                      <a:pt x="37" y="4467"/>
                    </a:lnTo>
                    <a:lnTo>
                      <a:pt x="47" y="4541"/>
                    </a:lnTo>
                    <a:lnTo>
                      <a:pt x="58" y="4613"/>
                    </a:lnTo>
                    <a:lnTo>
                      <a:pt x="70" y="4683"/>
                    </a:lnTo>
                    <a:lnTo>
                      <a:pt x="84" y="4754"/>
                    </a:lnTo>
                    <a:lnTo>
                      <a:pt x="98" y="4825"/>
                    </a:lnTo>
                    <a:lnTo>
                      <a:pt x="113" y="4895"/>
                    </a:lnTo>
                    <a:lnTo>
                      <a:pt x="129" y="4964"/>
                    </a:lnTo>
                    <a:lnTo>
                      <a:pt x="147" y="5034"/>
                    </a:lnTo>
                    <a:lnTo>
                      <a:pt x="165" y="5102"/>
                    </a:lnTo>
                    <a:lnTo>
                      <a:pt x="185" y="5169"/>
                    </a:lnTo>
                    <a:lnTo>
                      <a:pt x="205" y="5236"/>
                    </a:lnTo>
                    <a:lnTo>
                      <a:pt x="227" y="5304"/>
                    </a:lnTo>
                    <a:lnTo>
                      <a:pt x="249" y="5370"/>
                    </a:lnTo>
                    <a:lnTo>
                      <a:pt x="272" y="5434"/>
                    </a:lnTo>
                    <a:lnTo>
                      <a:pt x="297" y="5499"/>
                    </a:lnTo>
                    <a:lnTo>
                      <a:pt x="322" y="5564"/>
                    </a:lnTo>
                    <a:lnTo>
                      <a:pt x="348" y="5627"/>
                    </a:lnTo>
                    <a:lnTo>
                      <a:pt x="376" y="5690"/>
                    </a:lnTo>
                    <a:lnTo>
                      <a:pt x="404" y="5752"/>
                    </a:lnTo>
                    <a:lnTo>
                      <a:pt x="433" y="5813"/>
                    </a:lnTo>
                    <a:lnTo>
                      <a:pt x="463" y="5875"/>
                    </a:lnTo>
                    <a:lnTo>
                      <a:pt x="494" y="5935"/>
                    </a:lnTo>
                    <a:lnTo>
                      <a:pt x="525" y="5993"/>
                    </a:lnTo>
                    <a:lnTo>
                      <a:pt x="558" y="6052"/>
                    </a:lnTo>
                    <a:lnTo>
                      <a:pt x="592" y="6110"/>
                    </a:lnTo>
                    <a:lnTo>
                      <a:pt x="626" y="6167"/>
                    </a:lnTo>
                    <a:lnTo>
                      <a:pt x="661" y="6222"/>
                    </a:lnTo>
                    <a:lnTo>
                      <a:pt x="697" y="6279"/>
                    </a:lnTo>
                    <a:lnTo>
                      <a:pt x="734" y="6333"/>
                    </a:lnTo>
                    <a:lnTo>
                      <a:pt x="771" y="6387"/>
                    </a:lnTo>
                    <a:lnTo>
                      <a:pt x="810" y="6440"/>
                    </a:lnTo>
                    <a:lnTo>
                      <a:pt x="849" y="6492"/>
                    </a:lnTo>
                    <a:lnTo>
                      <a:pt x="889" y="6543"/>
                    </a:lnTo>
                    <a:lnTo>
                      <a:pt x="929" y="6593"/>
                    </a:lnTo>
                    <a:lnTo>
                      <a:pt x="971" y="6644"/>
                    </a:lnTo>
                    <a:lnTo>
                      <a:pt x="1013" y="6692"/>
                    </a:lnTo>
                    <a:lnTo>
                      <a:pt x="1056" y="6739"/>
                    </a:lnTo>
                    <a:lnTo>
                      <a:pt x="1100" y="6786"/>
                    </a:lnTo>
                    <a:lnTo>
                      <a:pt x="1144" y="6832"/>
                    </a:lnTo>
                    <a:lnTo>
                      <a:pt x="1189" y="6877"/>
                    </a:lnTo>
                    <a:lnTo>
                      <a:pt x="1235" y="6921"/>
                    </a:lnTo>
                    <a:lnTo>
                      <a:pt x="1281" y="6964"/>
                    </a:lnTo>
                    <a:lnTo>
                      <a:pt x="1328" y="7006"/>
                    </a:lnTo>
                    <a:lnTo>
                      <a:pt x="1376" y="7047"/>
                    </a:lnTo>
                    <a:lnTo>
                      <a:pt x="1424" y="7086"/>
                    </a:lnTo>
                    <a:lnTo>
                      <a:pt x="1473" y="7126"/>
                    </a:lnTo>
                    <a:lnTo>
                      <a:pt x="1522" y="7163"/>
                    </a:lnTo>
                    <a:lnTo>
                      <a:pt x="1573" y="7200"/>
                    </a:lnTo>
                    <a:lnTo>
                      <a:pt x="1623" y="7236"/>
                    </a:lnTo>
                    <a:lnTo>
                      <a:pt x="1675" y="7271"/>
                    </a:lnTo>
                    <a:lnTo>
                      <a:pt x="1727" y="7304"/>
                    </a:lnTo>
                    <a:lnTo>
                      <a:pt x="1779" y="7337"/>
                    </a:lnTo>
                    <a:lnTo>
                      <a:pt x="1832" y="7368"/>
                    </a:lnTo>
                    <a:lnTo>
                      <a:pt x="1886" y="7398"/>
                    </a:lnTo>
                    <a:lnTo>
                      <a:pt x="1940" y="7427"/>
                    </a:lnTo>
                    <a:lnTo>
                      <a:pt x="1995" y="7454"/>
                    </a:lnTo>
                    <a:lnTo>
                      <a:pt x="1995" y="6855"/>
                    </a:lnTo>
                    <a:lnTo>
                      <a:pt x="1995" y="6855"/>
                    </a:lnTo>
                    <a:lnTo>
                      <a:pt x="1995" y="6840"/>
                    </a:lnTo>
                    <a:lnTo>
                      <a:pt x="1998" y="6826"/>
                    </a:lnTo>
                    <a:lnTo>
                      <a:pt x="2002" y="6813"/>
                    </a:lnTo>
                    <a:lnTo>
                      <a:pt x="2007" y="6799"/>
                    </a:lnTo>
                    <a:lnTo>
                      <a:pt x="2014" y="6786"/>
                    </a:lnTo>
                    <a:lnTo>
                      <a:pt x="2022" y="6774"/>
                    </a:lnTo>
                    <a:lnTo>
                      <a:pt x="2031" y="6763"/>
                    </a:lnTo>
                    <a:lnTo>
                      <a:pt x="2042" y="6753"/>
                    </a:lnTo>
                    <a:lnTo>
                      <a:pt x="2053" y="6744"/>
                    </a:lnTo>
                    <a:lnTo>
                      <a:pt x="2065" y="6736"/>
                    </a:lnTo>
                    <a:lnTo>
                      <a:pt x="2079" y="6729"/>
                    </a:lnTo>
                    <a:lnTo>
                      <a:pt x="2093" y="6723"/>
                    </a:lnTo>
                    <a:lnTo>
                      <a:pt x="2107" y="6718"/>
                    </a:lnTo>
                    <a:lnTo>
                      <a:pt x="2123" y="6714"/>
                    </a:lnTo>
                    <a:lnTo>
                      <a:pt x="2139" y="6712"/>
                    </a:lnTo>
                    <a:lnTo>
                      <a:pt x="2155" y="6711"/>
                    </a:lnTo>
                    <a:lnTo>
                      <a:pt x="2155" y="6711"/>
                    </a:lnTo>
                    <a:lnTo>
                      <a:pt x="2171" y="6712"/>
                    </a:lnTo>
                    <a:lnTo>
                      <a:pt x="2187" y="6714"/>
                    </a:lnTo>
                    <a:lnTo>
                      <a:pt x="2203" y="6718"/>
                    </a:lnTo>
                    <a:lnTo>
                      <a:pt x="2217" y="6723"/>
                    </a:lnTo>
                    <a:lnTo>
                      <a:pt x="2231" y="6729"/>
                    </a:lnTo>
                    <a:lnTo>
                      <a:pt x="2245" y="6736"/>
                    </a:lnTo>
                    <a:lnTo>
                      <a:pt x="2257" y="6744"/>
                    </a:lnTo>
                    <a:lnTo>
                      <a:pt x="2268" y="6753"/>
                    </a:lnTo>
                    <a:lnTo>
                      <a:pt x="2279" y="6763"/>
                    </a:lnTo>
                    <a:lnTo>
                      <a:pt x="2288" y="6774"/>
                    </a:lnTo>
                    <a:lnTo>
                      <a:pt x="2296" y="6786"/>
                    </a:lnTo>
                    <a:lnTo>
                      <a:pt x="2303" y="6799"/>
                    </a:lnTo>
                    <a:lnTo>
                      <a:pt x="2308" y="6813"/>
                    </a:lnTo>
                    <a:lnTo>
                      <a:pt x="2312" y="6826"/>
                    </a:lnTo>
                    <a:lnTo>
                      <a:pt x="2315" y="6840"/>
                    </a:lnTo>
                    <a:lnTo>
                      <a:pt x="2315" y="6855"/>
                    </a:lnTo>
                    <a:lnTo>
                      <a:pt x="2315" y="7590"/>
                    </a:lnTo>
                    <a:lnTo>
                      <a:pt x="2315" y="7590"/>
                    </a:lnTo>
                    <a:lnTo>
                      <a:pt x="2352" y="7603"/>
                    </a:lnTo>
                    <a:lnTo>
                      <a:pt x="2352" y="7522"/>
                    </a:lnTo>
                    <a:lnTo>
                      <a:pt x="2352" y="7204"/>
                    </a:lnTo>
                    <a:lnTo>
                      <a:pt x="2352" y="6656"/>
                    </a:lnTo>
                    <a:lnTo>
                      <a:pt x="2352" y="5749"/>
                    </a:lnTo>
                    <a:lnTo>
                      <a:pt x="2187" y="5749"/>
                    </a:lnTo>
                    <a:lnTo>
                      <a:pt x="2187" y="5749"/>
                    </a:lnTo>
                    <a:lnTo>
                      <a:pt x="2172" y="5747"/>
                    </a:lnTo>
                    <a:lnTo>
                      <a:pt x="2158" y="5745"/>
                    </a:lnTo>
                    <a:lnTo>
                      <a:pt x="2143" y="5741"/>
                    </a:lnTo>
                    <a:lnTo>
                      <a:pt x="2129" y="5735"/>
                    </a:lnTo>
                    <a:lnTo>
                      <a:pt x="2115" y="5729"/>
                    </a:lnTo>
                    <a:lnTo>
                      <a:pt x="2101" y="5721"/>
                    </a:lnTo>
                    <a:lnTo>
                      <a:pt x="2088" y="5711"/>
                    </a:lnTo>
                    <a:lnTo>
                      <a:pt x="2076" y="5701"/>
                    </a:lnTo>
                    <a:lnTo>
                      <a:pt x="2064" y="5689"/>
                    </a:lnTo>
                    <a:lnTo>
                      <a:pt x="2053" y="5677"/>
                    </a:lnTo>
                    <a:lnTo>
                      <a:pt x="2043" y="5662"/>
                    </a:lnTo>
                    <a:lnTo>
                      <a:pt x="2034" y="5648"/>
                    </a:lnTo>
                    <a:lnTo>
                      <a:pt x="2025" y="5633"/>
                    </a:lnTo>
                    <a:lnTo>
                      <a:pt x="2018" y="5618"/>
                    </a:lnTo>
                    <a:lnTo>
                      <a:pt x="2013" y="5601"/>
                    </a:lnTo>
                    <a:lnTo>
                      <a:pt x="2008" y="5584"/>
                    </a:lnTo>
                    <a:lnTo>
                      <a:pt x="1762" y="4496"/>
                    </a:lnTo>
                    <a:lnTo>
                      <a:pt x="1762" y="4496"/>
                    </a:lnTo>
                    <a:lnTo>
                      <a:pt x="1759" y="4479"/>
                    </a:lnTo>
                    <a:lnTo>
                      <a:pt x="1757" y="4464"/>
                    </a:lnTo>
                    <a:lnTo>
                      <a:pt x="1757" y="4448"/>
                    </a:lnTo>
                    <a:lnTo>
                      <a:pt x="1758" y="4433"/>
                    </a:lnTo>
                    <a:lnTo>
                      <a:pt x="1761" y="4418"/>
                    </a:lnTo>
                    <a:lnTo>
                      <a:pt x="1765" y="4405"/>
                    </a:lnTo>
                    <a:lnTo>
                      <a:pt x="1771" y="4392"/>
                    </a:lnTo>
                    <a:lnTo>
                      <a:pt x="1777" y="4381"/>
                    </a:lnTo>
                    <a:lnTo>
                      <a:pt x="1785" y="4370"/>
                    </a:lnTo>
                    <a:lnTo>
                      <a:pt x="1794" y="4361"/>
                    </a:lnTo>
                    <a:lnTo>
                      <a:pt x="1803" y="4352"/>
                    </a:lnTo>
                    <a:lnTo>
                      <a:pt x="1814" y="4345"/>
                    </a:lnTo>
                    <a:lnTo>
                      <a:pt x="1826" y="4340"/>
                    </a:lnTo>
                    <a:lnTo>
                      <a:pt x="1839" y="4336"/>
                    </a:lnTo>
                    <a:lnTo>
                      <a:pt x="1852" y="4333"/>
                    </a:lnTo>
                    <a:lnTo>
                      <a:pt x="1866" y="4332"/>
                    </a:lnTo>
                    <a:lnTo>
                      <a:pt x="1963" y="4332"/>
                    </a:lnTo>
                    <a:lnTo>
                      <a:pt x="1963" y="4332"/>
                    </a:lnTo>
                    <a:lnTo>
                      <a:pt x="1950" y="4278"/>
                    </a:lnTo>
                    <a:lnTo>
                      <a:pt x="1938" y="4222"/>
                    </a:lnTo>
                    <a:lnTo>
                      <a:pt x="1929" y="4165"/>
                    </a:lnTo>
                    <a:lnTo>
                      <a:pt x="1921" y="4109"/>
                    </a:lnTo>
                    <a:lnTo>
                      <a:pt x="1914" y="4051"/>
                    </a:lnTo>
                    <a:lnTo>
                      <a:pt x="1910" y="3992"/>
                    </a:lnTo>
                    <a:lnTo>
                      <a:pt x="1907" y="3934"/>
                    </a:lnTo>
                    <a:lnTo>
                      <a:pt x="1906" y="3875"/>
                    </a:lnTo>
                    <a:lnTo>
                      <a:pt x="1906" y="3875"/>
                    </a:lnTo>
                    <a:lnTo>
                      <a:pt x="1907" y="3833"/>
                    </a:lnTo>
                    <a:lnTo>
                      <a:pt x="1908" y="3792"/>
                    </a:lnTo>
                    <a:lnTo>
                      <a:pt x="1910" y="3753"/>
                    </a:lnTo>
                    <a:lnTo>
                      <a:pt x="1913" y="3712"/>
                    </a:lnTo>
                    <a:lnTo>
                      <a:pt x="1917" y="3672"/>
                    </a:lnTo>
                    <a:lnTo>
                      <a:pt x="1921" y="3633"/>
                    </a:lnTo>
                    <a:lnTo>
                      <a:pt x="1927" y="3593"/>
                    </a:lnTo>
                    <a:lnTo>
                      <a:pt x="1933" y="3555"/>
                    </a:lnTo>
                    <a:lnTo>
                      <a:pt x="1940" y="3516"/>
                    </a:lnTo>
                    <a:lnTo>
                      <a:pt x="1948" y="3478"/>
                    </a:lnTo>
                    <a:lnTo>
                      <a:pt x="1956" y="3439"/>
                    </a:lnTo>
                    <a:lnTo>
                      <a:pt x="1966" y="3402"/>
                    </a:lnTo>
                    <a:lnTo>
                      <a:pt x="1976" y="3365"/>
                    </a:lnTo>
                    <a:lnTo>
                      <a:pt x="1986" y="3328"/>
                    </a:lnTo>
                    <a:lnTo>
                      <a:pt x="1998" y="3292"/>
                    </a:lnTo>
                    <a:lnTo>
                      <a:pt x="2010" y="3256"/>
                    </a:lnTo>
                    <a:lnTo>
                      <a:pt x="2023" y="3221"/>
                    </a:lnTo>
                    <a:lnTo>
                      <a:pt x="2037" y="3186"/>
                    </a:lnTo>
                    <a:lnTo>
                      <a:pt x="2051" y="3152"/>
                    </a:lnTo>
                    <a:lnTo>
                      <a:pt x="2066" y="3118"/>
                    </a:lnTo>
                    <a:lnTo>
                      <a:pt x="2081" y="3084"/>
                    </a:lnTo>
                    <a:lnTo>
                      <a:pt x="2098" y="3051"/>
                    </a:lnTo>
                    <a:lnTo>
                      <a:pt x="2115" y="3018"/>
                    </a:lnTo>
                    <a:lnTo>
                      <a:pt x="2132" y="2987"/>
                    </a:lnTo>
                    <a:lnTo>
                      <a:pt x="2150" y="2955"/>
                    </a:lnTo>
                    <a:lnTo>
                      <a:pt x="2169" y="2925"/>
                    </a:lnTo>
                    <a:lnTo>
                      <a:pt x="2188" y="2894"/>
                    </a:lnTo>
                    <a:lnTo>
                      <a:pt x="2208" y="2865"/>
                    </a:lnTo>
                    <a:lnTo>
                      <a:pt x="2229" y="2835"/>
                    </a:lnTo>
                    <a:lnTo>
                      <a:pt x="2250" y="2807"/>
                    </a:lnTo>
                    <a:lnTo>
                      <a:pt x="2272" y="2778"/>
                    </a:lnTo>
                    <a:lnTo>
                      <a:pt x="2294" y="2752"/>
                    </a:lnTo>
                    <a:lnTo>
                      <a:pt x="2316" y="2726"/>
                    </a:lnTo>
                    <a:lnTo>
                      <a:pt x="2340" y="2699"/>
                    </a:lnTo>
                    <a:lnTo>
                      <a:pt x="2363" y="2674"/>
                    </a:lnTo>
                    <a:lnTo>
                      <a:pt x="2388" y="2649"/>
                    </a:lnTo>
                    <a:lnTo>
                      <a:pt x="2412" y="2625"/>
                    </a:lnTo>
                    <a:lnTo>
                      <a:pt x="2438" y="2602"/>
                    </a:lnTo>
                    <a:lnTo>
                      <a:pt x="2463" y="2579"/>
                    </a:lnTo>
                    <a:lnTo>
                      <a:pt x="2491" y="2558"/>
                    </a:lnTo>
                    <a:lnTo>
                      <a:pt x="2517" y="2537"/>
                    </a:lnTo>
                    <a:lnTo>
                      <a:pt x="2544" y="2517"/>
                    </a:lnTo>
                    <a:lnTo>
                      <a:pt x="2572" y="2497"/>
                    </a:lnTo>
                    <a:lnTo>
                      <a:pt x="2600" y="2479"/>
                    </a:lnTo>
                    <a:lnTo>
                      <a:pt x="2628" y="2461"/>
                    </a:lnTo>
                    <a:lnTo>
                      <a:pt x="2657" y="2444"/>
                    </a:lnTo>
                    <a:lnTo>
                      <a:pt x="2686" y="2427"/>
                    </a:lnTo>
                    <a:lnTo>
                      <a:pt x="2715" y="2411"/>
                    </a:lnTo>
                    <a:lnTo>
                      <a:pt x="2745" y="2397"/>
                    </a:lnTo>
                    <a:lnTo>
                      <a:pt x="2775" y="2383"/>
                    </a:lnTo>
                    <a:lnTo>
                      <a:pt x="2806" y="2371"/>
                    </a:lnTo>
                    <a:lnTo>
                      <a:pt x="2837" y="2359"/>
                    </a:lnTo>
                    <a:lnTo>
                      <a:pt x="2868" y="2347"/>
                    </a:lnTo>
                    <a:lnTo>
                      <a:pt x="2900" y="2337"/>
                    </a:lnTo>
                    <a:lnTo>
                      <a:pt x="2932" y="2327"/>
                    </a:lnTo>
                    <a:lnTo>
                      <a:pt x="2964" y="2319"/>
                    </a:lnTo>
                    <a:lnTo>
                      <a:pt x="2996" y="2312"/>
                    </a:lnTo>
                    <a:lnTo>
                      <a:pt x="3029" y="2305"/>
                    </a:lnTo>
                    <a:lnTo>
                      <a:pt x="3062" y="2300"/>
                    </a:lnTo>
                    <a:lnTo>
                      <a:pt x="3095" y="2295"/>
                    </a:lnTo>
                    <a:lnTo>
                      <a:pt x="3129" y="2291"/>
                    </a:lnTo>
                    <a:lnTo>
                      <a:pt x="3162" y="2289"/>
                    </a:lnTo>
                    <a:lnTo>
                      <a:pt x="3196" y="2288"/>
                    </a:lnTo>
                    <a:lnTo>
                      <a:pt x="3230" y="2287"/>
                    </a:lnTo>
                    <a:lnTo>
                      <a:pt x="3230" y="2287"/>
                    </a:lnTo>
                    <a:lnTo>
                      <a:pt x="3265" y="2288"/>
                    </a:lnTo>
                    <a:lnTo>
                      <a:pt x="3299" y="2289"/>
                    </a:lnTo>
                    <a:lnTo>
                      <a:pt x="3332" y="2291"/>
                    </a:lnTo>
                    <a:lnTo>
                      <a:pt x="3366" y="2295"/>
                    </a:lnTo>
                    <a:lnTo>
                      <a:pt x="3399" y="2300"/>
                    </a:lnTo>
                    <a:lnTo>
                      <a:pt x="3432" y="2305"/>
                    </a:lnTo>
                    <a:lnTo>
                      <a:pt x="3465" y="2312"/>
                    </a:lnTo>
                    <a:lnTo>
                      <a:pt x="3497" y="2319"/>
                    </a:lnTo>
                    <a:lnTo>
                      <a:pt x="3529" y="2327"/>
                    </a:lnTo>
                    <a:lnTo>
                      <a:pt x="3561" y="2337"/>
                    </a:lnTo>
                    <a:lnTo>
                      <a:pt x="3593" y="2347"/>
                    </a:lnTo>
                    <a:lnTo>
                      <a:pt x="3624" y="2359"/>
                    </a:lnTo>
                    <a:lnTo>
                      <a:pt x="3655" y="2371"/>
                    </a:lnTo>
                    <a:lnTo>
                      <a:pt x="3685" y="2383"/>
                    </a:lnTo>
                    <a:lnTo>
                      <a:pt x="3716" y="2397"/>
                    </a:lnTo>
                    <a:lnTo>
                      <a:pt x="3746" y="2411"/>
                    </a:lnTo>
                    <a:lnTo>
                      <a:pt x="3775" y="2427"/>
                    </a:lnTo>
                    <a:lnTo>
                      <a:pt x="3804" y="2444"/>
                    </a:lnTo>
                    <a:lnTo>
                      <a:pt x="3833" y="2461"/>
                    </a:lnTo>
                    <a:lnTo>
                      <a:pt x="3861" y="2479"/>
                    </a:lnTo>
                    <a:lnTo>
                      <a:pt x="3889" y="2497"/>
                    </a:lnTo>
                    <a:lnTo>
                      <a:pt x="3917" y="2517"/>
                    </a:lnTo>
                    <a:lnTo>
                      <a:pt x="3944" y="2537"/>
                    </a:lnTo>
                    <a:lnTo>
                      <a:pt x="3970" y="2558"/>
                    </a:lnTo>
                    <a:lnTo>
                      <a:pt x="3996" y="2579"/>
                    </a:lnTo>
                    <a:lnTo>
                      <a:pt x="4022" y="2602"/>
                    </a:lnTo>
                    <a:lnTo>
                      <a:pt x="4047" y="2625"/>
                    </a:lnTo>
                    <a:lnTo>
                      <a:pt x="4072" y="2649"/>
                    </a:lnTo>
                    <a:lnTo>
                      <a:pt x="4096" y="2674"/>
                    </a:lnTo>
                    <a:lnTo>
                      <a:pt x="4120" y="2699"/>
                    </a:lnTo>
                    <a:lnTo>
                      <a:pt x="4143" y="2726"/>
                    </a:lnTo>
                    <a:lnTo>
                      <a:pt x="4166" y="2752"/>
                    </a:lnTo>
                    <a:lnTo>
                      <a:pt x="4188" y="2778"/>
                    </a:lnTo>
                    <a:lnTo>
                      <a:pt x="4210" y="2807"/>
                    </a:lnTo>
                    <a:lnTo>
                      <a:pt x="4231" y="2835"/>
                    </a:lnTo>
                    <a:lnTo>
                      <a:pt x="4252" y="2865"/>
                    </a:lnTo>
                    <a:lnTo>
                      <a:pt x="4272" y="2894"/>
                    </a:lnTo>
                    <a:lnTo>
                      <a:pt x="4291" y="2925"/>
                    </a:lnTo>
                    <a:lnTo>
                      <a:pt x="4310" y="2955"/>
                    </a:lnTo>
                    <a:lnTo>
                      <a:pt x="4328" y="2987"/>
                    </a:lnTo>
                    <a:lnTo>
                      <a:pt x="4345" y="3018"/>
                    </a:lnTo>
                    <a:lnTo>
                      <a:pt x="4362" y="3051"/>
                    </a:lnTo>
                    <a:lnTo>
                      <a:pt x="4378" y="3084"/>
                    </a:lnTo>
                    <a:lnTo>
                      <a:pt x="4394" y="3118"/>
                    </a:lnTo>
                    <a:lnTo>
                      <a:pt x="4409" y="3152"/>
                    </a:lnTo>
                    <a:lnTo>
                      <a:pt x="4423" y="3186"/>
                    </a:lnTo>
                    <a:lnTo>
                      <a:pt x="4437" y="3221"/>
                    </a:lnTo>
                    <a:lnTo>
                      <a:pt x="4450" y="3256"/>
                    </a:lnTo>
                    <a:lnTo>
                      <a:pt x="4462" y="3292"/>
                    </a:lnTo>
                    <a:lnTo>
                      <a:pt x="4473" y="3328"/>
                    </a:lnTo>
                    <a:lnTo>
                      <a:pt x="4484" y="3365"/>
                    </a:lnTo>
                    <a:lnTo>
                      <a:pt x="4494" y="3402"/>
                    </a:lnTo>
                    <a:lnTo>
                      <a:pt x="4504" y="3439"/>
                    </a:lnTo>
                    <a:lnTo>
                      <a:pt x="4512" y="3478"/>
                    </a:lnTo>
                    <a:lnTo>
                      <a:pt x="4520" y="3516"/>
                    </a:lnTo>
                    <a:lnTo>
                      <a:pt x="4527" y="3555"/>
                    </a:lnTo>
                    <a:lnTo>
                      <a:pt x="4533" y="3593"/>
                    </a:lnTo>
                    <a:lnTo>
                      <a:pt x="4539" y="3633"/>
                    </a:lnTo>
                    <a:lnTo>
                      <a:pt x="4543" y="3672"/>
                    </a:lnTo>
                    <a:lnTo>
                      <a:pt x="4547" y="3712"/>
                    </a:lnTo>
                    <a:lnTo>
                      <a:pt x="4550" y="3753"/>
                    </a:lnTo>
                    <a:lnTo>
                      <a:pt x="4552" y="3792"/>
                    </a:lnTo>
                    <a:lnTo>
                      <a:pt x="4553" y="3833"/>
                    </a:lnTo>
                    <a:lnTo>
                      <a:pt x="4554" y="3875"/>
                    </a:lnTo>
                    <a:lnTo>
                      <a:pt x="4554" y="3875"/>
                    </a:lnTo>
                    <a:lnTo>
                      <a:pt x="4553" y="3934"/>
                    </a:lnTo>
                    <a:lnTo>
                      <a:pt x="4550" y="3992"/>
                    </a:lnTo>
                    <a:lnTo>
                      <a:pt x="4546" y="4051"/>
                    </a:lnTo>
                    <a:lnTo>
                      <a:pt x="4539" y="4109"/>
                    </a:lnTo>
                    <a:lnTo>
                      <a:pt x="4531" y="4165"/>
                    </a:lnTo>
                    <a:lnTo>
                      <a:pt x="4521" y="4222"/>
                    </a:lnTo>
                    <a:lnTo>
                      <a:pt x="4510" y="4278"/>
                    </a:lnTo>
                    <a:lnTo>
                      <a:pt x="4497" y="4332"/>
                    </a:lnTo>
                    <a:lnTo>
                      <a:pt x="4594" y="4332"/>
                    </a:lnTo>
                    <a:lnTo>
                      <a:pt x="4594" y="4332"/>
                    </a:lnTo>
                    <a:lnTo>
                      <a:pt x="4608" y="4333"/>
                    </a:lnTo>
                    <a:lnTo>
                      <a:pt x="4621" y="4336"/>
                    </a:lnTo>
                    <a:lnTo>
                      <a:pt x="4634" y="4340"/>
                    </a:lnTo>
                    <a:lnTo>
                      <a:pt x="4646" y="4345"/>
                    </a:lnTo>
                    <a:lnTo>
                      <a:pt x="4657" y="4352"/>
                    </a:lnTo>
                    <a:lnTo>
                      <a:pt x="4666" y="4361"/>
                    </a:lnTo>
                    <a:lnTo>
                      <a:pt x="4675" y="4370"/>
                    </a:lnTo>
                    <a:lnTo>
                      <a:pt x="4683" y="4381"/>
                    </a:lnTo>
                    <a:lnTo>
                      <a:pt x="4689" y="4392"/>
                    </a:lnTo>
                    <a:lnTo>
                      <a:pt x="4695" y="4405"/>
                    </a:lnTo>
                    <a:lnTo>
                      <a:pt x="4699" y="4418"/>
                    </a:lnTo>
                    <a:lnTo>
                      <a:pt x="4701" y="4433"/>
                    </a:lnTo>
                    <a:lnTo>
                      <a:pt x="4703" y="4448"/>
                    </a:lnTo>
                    <a:lnTo>
                      <a:pt x="4703" y="4464"/>
                    </a:lnTo>
                    <a:lnTo>
                      <a:pt x="4701" y="4479"/>
                    </a:lnTo>
                    <a:lnTo>
                      <a:pt x="4698" y="4496"/>
                    </a:lnTo>
                    <a:lnTo>
                      <a:pt x="4452" y="5584"/>
                    </a:lnTo>
                    <a:lnTo>
                      <a:pt x="4452" y="5584"/>
                    </a:lnTo>
                    <a:lnTo>
                      <a:pt x="4447" y="5601"/>
                    </a:lnTo>
                    <a:lnTo>
                      <a:pt x="4441" y="5618"/>
                    </a:lnTo>
                    <a:lnTo>
                      <a:pt x="4434" y="5633"/>
                    </a:lnTo>
                    <a:lnTo>
                      <a:pt x="4426" y="5648"/>
                    </a:lnTo>
                    <a:lnTo>
                      <a:pt x="4417" y="5662"/>
                    </a:lnTo>
                    <a:lnTo>
                      <a:pt x="4407" y="5677"/>
                    </a:lnTo>
                    <a:lnTo>
                      <a:pt x="4396" y="5689"/>
                    </a:lnTo>
                    <a:lnTo>
                      <a:pt x="4384" y="5701"/>
                    </a:lnTo>
                    <a:lnTo>
                      <a:pt x="4371" y="5711"/>
                    </a:lnTo>
                    <a:lnTo>
                      <a:pt x="4358" y="5721"/>
                    </a:lnTo>
                    <a:lnTo>
                      <a:pt x="4345" y="5729"/>
                    </a:lnTo>
                    <a:lnTo>
                      <a:pt x="4331" y="5735"/>
                    </a:lnTo>
                    <a:lnTo>
                      <a:pt x="4317" y="5741"/>
                    </a:lnTo>
                    <a:lnTo>
                      <a:pt x="4302" y="5745"/>
                    </a:lnTo>
                    <a:lnTo>
                      <a:pt x="4288" y="5747"/>
                    </a:lnTo>
                    <a:lnTo>
                      <a:pt x="4273" y="5749"/>
                    </a:lnTo>
                    <a:lnTo>
                      <a:pt x="4108" y="5749"/>
                    </a:lnTo>
                    <a:lnTo>
                      <a:pt x="4108" y="7201"/>
                    </a:lnTo>
                    <a:lnTo>
                      <a:pt x="4108" y="7201"/>
                    </a:lnTo>
                    <a:lnTo>
                      <a:pt x="4109" y="7201"/>
                    </a:lnTo>
                    <a:lnTo>
                      <a:pt x="4109" y="7519"/>
                    </a:lnTo>
                    <a:lnTo>
                      <a:pt x="4109" y="7519"/>
                    </a:lnTo>
                    <a:lnTo>
                      <a:pt x="4108" y="7520"/>
                    </a:lnTo>
                    <a:lnTo>
                      <a:pt x="4108" y="7603"/>
                    </a:lnTo>
                    <a:lnTo>
                      <a:pt x="4108" y="7603"/>
                    </a:lnTo>
                    <a:lnTo>
                      <a:pt x="4145" y="7590"/>
                    </a:lnTo>
                    <a:lnTo>
                      <a:pt x="4145" y="6855"/>
                    </a:lnTo>
                    <a:lnTo>
                      <a:pt x="4145" y="6855"/>
                    </a:lnTo>
                    <a:lnTo>
                      <a:pt x="4145" y="6840"/>
                    </a:lnTo>
                    <a:lnTo>
                      <a:pt x="4148" y="6826"/>
                    </a:lnTo>
                    <a:lnTo>
                      <a:pt x="4152" y="6813"/>
                    </a:lnTo>
                    <a:lnTo>
                      <a:pt x="4157" y="6799"/>
                    </a:lnTo>
                    <a:lnTo>
                      <a:pt x="4164" y="6786"/>
                    </a:lnTo>
                    <a:lnTo>
                      <a:pt x="4172" y="6774"/>
                    </a:lnTo>
                    <a:lnTo>
                      <a:pt x="4181" y="6763"/>
                    </a:lnTo>
                    <a:lnTo>
                      <a:pt x="4192" y="6753"/>
                    </a:lnTo>
                    <a:lnTo>
                      <a:pt x="4203" y="6744"/>
                    </a:lnTo>
                    <a:lnTo>
                      <a:pt x="4215" y="6736"/>
                    </a:lnTo>
                    <a:lnTo>
                      <a:pt x="4229" y="6729"/>
                    </a:lnTo>
                    <a:lnTo>
                      <a:pt x="4243" y="6723"/>
                    </a:lnTo>
                    <a:lnTo>
                      <a:pt x="4257" y="6718"/>
                    </a:lnTo>
                    <a:lnTo>
                      <a:pt x="4273" y="6714"/>
                    </a:lnTo>
                    <a:lnTo>
                      <a:pt x="4289" y="6712"/>
                    </a:lnTo>
                    <a:lnTo>
                      <a:pt x="4305" y="6711"/>
                    </a:lnTo>
                    <a:lnTo>
                      <a:pt x="4305" y="6711"/>
                    </a:lnTo>
                    <a:lnTo>
                      <a:pt x="4322" y="6712"/>
                    </a:lnTo>
                    <a:lnTo>
                      <a:pt x="4337" y="6714"/>
                    </a:lnTo>
                    <a:lnTo>
                      <a:pt x="4353" y="6718"/>
                    </a:lnTo>
                    <a:lnTo>
                      <a:pt x="4368" y="6723"/>
                    </a:lnTo>
                    <a:lnTo>
                      <a:pt x="4382" y="6729"/>
                    </a:lnTo>
                    <a:lnTo>
                      <a:pt x="4395" y="6736"/>
                    </a:lnTo>
                    <a:lnTo>
                      <a:pt x="4407" y="6744"/>
                    </a:lnTo>
                    <a:lnTo>
                      <a:pt x="4419" y="6753"/>
                    </a:lnTo>
                    <a:lnTo>
                      <a:pt x="4429" y="6763"/>
                    </a:lnTo>
                    <a:lnTo>
                      <a:pt x="4438" y="6774"/>
                    </a:lnTo>
                    <a:lnTo>
                      <a:pt x="4446" y="6786"/>
                    </a:lnTo>
                    <a:lnTo>
                      <a:pt x="4453" y="6799"/>
                    </a:lnTo>
                    <a:lnTo>
                      <a:pt x="4458" y="6813"/>
                    </a:lnTo>
                    <a:lnTo>
                      <a:pt x="4462" y="6826"/>
                    </a:lnTo>
                    <a:lnTo>
                      <a:pt x="4465" y="6840"/>
                    </a:lnTo>
                    <a:lnTo>
                      <a:pt x="4465" y="6855"/>
                    </a:lnTo>
                    <a:lnTo>
                      <a:pt x="4465" y="7454"/>
                    </a:lnTo>
                    <a:lnTo>
                      <a:pt x="4465" y="7454"/>
                    </a:lnTo>
                    <a:lnTo>
                      <a:pt x="4520" y="7427"/>
                    </a:lnTo>
                    <a:lnTo>
                      <a:pt x="4574" y="7398"/>
                    </a:lnTo>
                    <a:lnTo>
                      <a:pt x="4628" y="7367"/>
                    </a:lnTo>
                    <a:lnTo>
                      <a:pt x="4681" y="7336"/>
                    </a:lnTo>
                    <a:lnTo>
                      <a:pt x="4733" y="7303"/>
                    </a:lnTo>
                    <a:lnTo>
                      <a:pt x="4785" y="7270"/>
                    </a:lnTo>
                    <a:lnTo>
                      <a:pt x="4837" y="7236"/>
                    </a:lnTo>
                    <a:lnTo>
                      <a:pt x="4887" y="7200"/>
                    </a:lnTo>
                    <a:lnTo>
                      <a:pt x="4938" y="7163"/>
                    </a:lnTo>
                    <a:lnTo>
                      <a:pt x="4987" y="7126"/>
                    </a:lnTo>
                    <a:lnTo>
                      <a:pt x="5036" y="7086"/>
                    </a:lnTo>
                    <a:lnTo>
                      <a:pt x="5084" y="7047"/>
                    </a:lnTo>
                    <a:lnTo>
                      <a:pt x="5132" y="7006"/>
                    </a:lnTo>
                    <a:lnTo>
                      <a:pt x="5179" y="6964"/>
                    </a:lnTo>
                    <a:lnTo>
                      <a:pt x="5225" y="6921"/>
                    </a:lnTo>
                    <a:lnTo>
                      <a:pt x="5271" y="6876"/>
                    </a:lnTo>
                    <a:lnTo>
                      <a:pt x="5316" y="6832"/>
                    </a:lnTo>
                    <a:lnTo>
                      <a:pt x="5360" y="6786"/>
                    </a:lnTo>
                    <a:lnTo>
                      <a:pt x="5404" y="6739"/>
                    </a:lnTo>
                    <a:lnTo>
                      <a:pt x="5447" y="6692"/>
                    </a:lnTo>
                    <a:lnTo>
                      <a:pt x="5489" y="6644"/>
                    </a:lnTo>
                    <a:lnTo>
                      <a:pt x="5531" y="6593"/>
                    </a:lnTo>
                    <a:lnTo>
                      <a:pt x="5571" y="6543"/>
                    </a:lnTo>
                    <a:lnTo>
                      <a:pt x="5611" y="6492"/>
                    </a:lnTo>
                    <a:lnTo>
                      <a:pt x="5650" y="6440"/>
                    </a:lnTo>
                    <a:lnTo>
                      <a:pt x="5689" y="6387"/>
                    </a:lnTo>
                    <a:lnTo>
                      <a:pt x="5726" y="6333"/>
                    </a:lnTo>
                    <a:lnTo>
                      <a:pt x="5763" y="6279"/>
                    </a:lnTo>
                    <a:lnTo>
                      <a:pt x="5799" y="6222"/>
                    </a:lnTo>
                    <a:lnTo>
                      <a:pt x="5834" y="6166"/>
                    </a:lnTo>
                    <a:lnTo>
                      <a:pt x="5868" y="6110"/>
                    </a:lnTo>
                    <a:lnTo>
                      <a:pt x="5902" y="6052"/>
                    </a:lnTo>
                    <a:lnTo>
                      <a:pt x="5934" y="5993"/>
                    </a:lnTo>
                    <a:lnTo>
                      <a:pt x="5966" y="5933"/>
                    </a:lnTo>
                    <a:lnTo>
                      <a:pt x="5997" y="5873"/>
                    </a:lnTo>
                    <a:lnTo>
                      <a:pt x="6027" y="5813"/>
                    </a:lnTo>
                    <a:lnTo>
                      <a:pt x="6056" y="5752"/>
                    </a:lnTo>
                    <a:lnTo>
                      <a:pt x="6084" y="5690"/>
                    </a:lnTo>
                    <a:lnTo>
                      <a:pt x="6111" y="5626"/>
                    </a:lnTo>
                    <a:lnTo>
                      <a:pt x="6138" y="5564"/>
                    </a:lnTo>
                    <a:lnTo>
                      <a:pt x="6163" y="5499"/>
                    </a:lnTo>
                    <a:lnTo>
                      <a:pt x="6187" y="5434"/>
                    </a:lnTo>
                    <a:lnTo>
                      <a:pt x="6211" y="5370"/>
                    </a:lnTo>
                    <a:lnTo>
                      <a:pt x="6233" y="5304"/>
                    </a:lnTo>
                    <a:lnTo>
                      <a:pt x="6255" y="5236"/>
                    </a:lnTo>
                    <a:lnTo>
                      <a:pt x="6275" y="5169"/>
                    </a:lnTo>
                    <a:lnTo>
                      <a:pt x="6295" y="5102"/>
                    </a:lnTo>
                    <a:lnTo>
                      <a:pt x="6313" y="5034"/>
                    </a:lnTo>
                    <a:lnTo>
                      <a:pt x="6330" y="4964"/>
                    </a:lnTo>
                    <a:lnTo>
                      <a:pt x="6347" y="4895"/>
                    </a:lnTo>
                    <a:lnTo>
                      <a:pt x="6362" y="4825"/>
                    </a:lnTo>
                    <a:lnTo>
                      <a:pt x="6376" y="4754"/>
                    </a:lnTo>
                    <a:lnTo>
                      <a:pt x="6390" y="4683"/>
                    </a:lnTo>
                    <a:lnTo>
                      <a:pt x="6402" y="4613"/>
                    </a:lnTo>
                    <a:lnTo>
                      <a:pt x="6413" y="4541"/>
                    </a:lnTo>
                    <a:lnTo>
                      <a:pt x="6422" y="4467"/>
                    </a:lnTo>
                    <a:lnTo>
                      <a:pt x="6431" y="4396"/>
                    </a:lnTo>
                    <a:lnTo>
                      <a:pt x="6439" y="4322"/>
                    </a:lnTo>
                    <a:lnTo>
                      <a:pt x="6445" y="4248"/>
                    </a:lnTo>
                    <a:lnTo>
                      <a:pt x="6451" y="4175"/>
                    </a:lnTo>
                    <a:lnTo>
                      <a:pt x="6455" y="4099"/>
                    </a:lnTo>
                    <a:lnTo>
                      <a:pt x="6458" y="4025"/>
                    </a:lnTo>
                    <a:lnTo>
                      <a:pt x="6460" y="3949"/>
                    </a:lnTo>
                    <a:lnTo>
                      <a:pt x="6460" y="3875"/>
                    </a:lnTo>
                    <a:lnTo>
                      <a:pt x="6460" y="3875"/>
                    </a:lnTo>
                    <a:lnTo>
                      <a:pt x="6459" y="3774"/>
                    </a:lnTo>
                    <a:lnTo>
                      <a:pt x="6456" y="3675"/>
                    </a:lnTo>
                    <a:lnTo>
                      <a:pt x="6451" y="3576"/>
                    </a:lnTo>
                    <a:lnTo>
                      <a:pt x="6443" y="3478"/>
                    </a:lnTo>
                    <a:lnTo>
                      <a:pt x="6434" y="3381"/>
                    </a:lnTo>
                    <a:lnTo>
                      <a:pt x="6423" y="3285"/>
                    </a:lnTo>
                    <a:lnTo>
                      <a:pt x="6410" y="3189"/>
                    </a:lnTo>
                    <a:lnTo>
                      <a:pt x="6394" y="3094"/>
                    </a:lnTo>
                    <a:lnTo>
                      <a:pt x="6377" y="2999"/>
                    </a:lnTo>
                    <a:lnTo>
                      <a:pt x="6358" y="2906"/>
                    </a:lnTo>
                    <a:lnTo>
                      <a:pt x="6338" y="2813"/>
                    </a:lnTo>
                    <a:lnTo>
                      <a:pt x="6315" y="2722"/>
                    </a:lnTo>
                    <a:lnTo>
                      <a:pt x="6290" y="2632"/>
                    </a:lnTo>
                    <a:lnTo>
                      <a:pt x="6264" y="2542"/>
                    </a:lnTo>
                    <a:lnTo>
                      <a:pt x="6236" y="2453"/>
                    </a:lnTo>
                    <a:lnTo>
                      <a:pt x="6206" y="2366"/>
                    </a:lnTo>
                    <a:lnTo>
                      <a:pt x="6175" y="2279"/>
                    </a:lnTo>
                    <a:lnTo>
                      <a:pt x="6142" y="2194"/>
                    </a:lnTo>
                    <a:lnTo>
                      <a:pt x="6107" y="2110"/>
                    </a:lnTo>
                    <a:lnTo>
                      <a:pt x="6070" y="2028"/>
                    </a:lnTo>
                    <a:lnTo>
                      <a:pt x="6032" y="1946"/>
                    </a:lnTo>
                    <a:lnTo>
                      <a:pt x="5993" y="1866"/>
                    </a:lnTo>
                    <a:lnTo>
                      <a:pt x="5951" y="1786"/>
                    </a:lnTo>
                    <a:lnTo>
                      <a:pt x="5909" y="1708"/>
                    </a:lnTo>
                    <a:lnTo>
                      <a:pt x="5864" y="1632"/>
                    </a:lnTo>
                    <a:lnTo>
                      <a:pt x="5818" y="1556"/>
                    </a:lnTo>
                    <a:lnTo>
                      <a:pt x="5771" y="1483"/>
                    </a:lnTo>
                    <a:lnTo>
                      <a:pt x="5723" y="1410"/>
                    </a:lnTo>
                    <a:lnTo>
                      <a:pt x="5673" y="1339"/>
                    </a:lnTo>
                    <a:lnTo>
                      <a:pt x="5621" y="1269"/>
                    </a:lnTo>
                    <a:lnTo>
                      <a:pt x="5568" y="1201"/>
                    </a:lnTo>
                    <a:lnTo>
                      <a:pt x="5514" y="1135"/>
                    </a:lnTo>
                    <a:lnTo>
                      <a:pt x="5459" y="1070"/>
                    </a:lnTo>
                    <a:lnTo>
                      <a:pt x="5402" y="1007"/>
                    </a:lnTo>
                    <a:lnTo>
                      <a:pt x="5344" y="944"/>
                    </a:lnTo>
                    <a:lnTo>
                      <a:pt x="5285" y="884"/>
                    </a:lnTo>
                    <a:lnTo>
                      <a:pt x="5224" y="827"/>
                    </a:lnTo>
                    <a:lnTo>
                      <a:pt x="5163" y="769"/>
                    </a:lnTo>
                    <a:lnTo>
                      <a:pt x="5100" y="715"/>
                    </a:lnTo>
                    <a:lnTo>
                      <a:pt x="5036" y="661"/>
                    </a:lnTo>
                    <a:lnTo>
                      <a:pt x="4971" y="611"/>
                    </a:lnTo>
                    <a:lnTo>
                      <a:pt x="4905" y="560"/>
                    </a:lnTo>
                    <a:lnTo>
                      <a:pt x="4838" y="514"/>
                    </a:lnTo>
                    <a:lnTo>
                      <a:pt x="4770" y="468"/>
                    </a:lnTo>
                    <a:lnTo>
                      <a:pt x="4701" y="424"/>
                    </a:lnTo>
                    <a:lnTo>
                      <a:pt x="4631" y="382"/>
                    </a:lnTo>
                    <a:lnTo>
                      <a:pt x="4560" y="342"/>
                    </a:lnTo>
                    <a:lnTo>
                      <a:pt x="4488" y="305"/>
                    </a:lnTo>
                    <a:lnTo>
                      <a:pt x="4415" y="269"/>
                    </a:lnTo>
                    <a:lnTo>
                      <a:pt x="4341" y="235"/>
                    </a:lnTo>
                    <a:lnTo>
                      <a:pt x="4266" y="204"/>
                    </a:lnTo>
                    <a:lnTo>
                      <a:pt x="4191" y="174"/>
                    </a:lnTo>
                    <a:lnTo>
                      <a:pt x="4115" y="147"/>
                    </a:lnTo>
                    <a:lnTo>
                      <a:pt x="4038" y="123"/>
                    </a:lnTo>
                    <a:lnTo>
                      <a:pt x="3960" y="100"/>
                    </a:lnTo>
                    <a:lnTo>
                      <a:pt x="3881" y="78"/>
                    </a:lnTo>
                    <a:lnTo>
                      <a:pt x="3802" y="60"/>
                    </a:lnTo>
                    <a:lnTo>
                      <a:pt x="3722" y="45"/>
                    </a:lnTo>
                    <a:lnTo>
                      <a:pt x="3642" y="31"/>
                    </a:lnTo>
                    <a:lnTo>
                      <a:pt x="3561" y="21"/>
                    </a:lnTo>
                    <a:lnTo>
                      <a:pt x="3479" y="11"/>
                    </a:lnTo>
                    <a:lnTo>
                      <a:pt x="3397" y="5"/>
                    </a:lnTo>
                    <a:lnTo>
                      <a:pt x="3314" y="1"/>
                    </a:lnTo>
                    <a:lnTo>
                      <a:pt x="3230" y="0"/>
                    </a:lnTo>
                    <a:lnTo>
                      <a:pt x="3230" y="0"/>
                    </a:lnTo>
                    <a:close/>
                  </a:path>
                </a:pathLst>
              </a:custGeom>
              <a:solidFill>
                <a:srgbClr val="B7B7B7"/>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47" name="Freeform 49">
                <a:extLst>
                  <a:ext uri="{FF2B5EF4-FFF2-40B4-BE49-F238E27FC236}">
                    <a16:creationId xmlns:a16="http://schemas.microsoft.com/office/drawing/2014/main" id="{9F7B8363-41B8-4C9D-B0AC-E58B1F3C5E56}"/>
                  </a:ext>
                </a:extLst>
              </p:cNvPr>
              <p:cNvSpPr>
                <a:spLocks/>
              </p:cNvSpPr>
              <p:nvPr/>
            </p:nvSpPr>
            <p:spPr bwMode="gray">
              <a:xfrm>
                <a:off x="5458254" y="2053621"/>
                <a:ext cx="64220" cy="52964"/>
              </a:xfrm>
              <a:custGeom>
                <a:avLst/>
                <a:gdLst/>
                <a:ahLst/>
                <a:cxnLst>
                  <a:cxn ang="0">
                    <a:pos x="0" y="1588"/>
                  </a:cxn>
                  <a:cxn ang="0">
                    <a:pos x="1153" y="1588"/>
                  </a:cxn>
                  <a:cxn ang="0">
                    <a:pos x="1209" y="1583"/>
                  </a:cxn>
                  <a:cxn ang="0">
                    <a:pos x="1261" y="1571"/>
                  </a:cxn>
                  <a:cxn ang="0">
                    <a:pos x="1309" y="1552"/>
                  </a:cxn>
                  <a:cxn ang="0">
                    <a:pos x="1354" y="1527"/>
                  </a:cxn>
                  <a:cxn ang="0">
                    <a:pos x="1395" y="1496"/>
                  </a:cxn>
                  <a:cxn ang="0">
                    <a:pos x="1432" y="1460"/>
                  </a:cxn>
                  <a:cxn ang="0">
                    <a:pos x="1466" y="1419"/>
                  </a:cxn>
                  <a:cxn ang="0">
                    <a:pos x="1496" y="1376"/>
                  </a:cxn>
                  <a:cxn ang="0">
                    <a:pos x="1523" y="1330"/>
                  </a:cxn>
                  <a:cxn ang="0">
                    <a:pos x="1546" y="1281"/>
                  </a:cxn>
                  <a:cxn ang="0">
                    <a:pos x="1565" y="1232"/>
                  </a:cxn>
                  <a:cxn ang="0">
                    <a:pos x="1581" y="1183"/>
                  </a:cxn>
                  <a:cxn ang="0">
                    <a:pos x="1593" y="1134"/>
                  </a:cxn>
                  <a:cxn ang="0">
                    <a:pos x="1602" y="1084"/>
                  </a:cxn>
                  <a:cxn ang="0">
                    <a:pos x="1607" y="1039"/>
                  </a:cxn>
                  <a:cxn ang="0">
                    <a:pos x="1609" y="994"/>
                  </a:cxn>
                  <a:cxn ang="0">
                    <a:pos x="1609" y="0"/>
                  </a:cxn>
                  <a:cxn ang="0">
                    <a:pos x="1574" y="67"/>
                  </a:cxn>
                  <a:cxn ang="0">
                    <a:pos x="1499" y="199"/>
                  </a:cxn>
                  <a:cxn ang="0">
                    <a:pos x="1421" y="326"/>
                  </a:cxn>
                  <a:cxn ang="0">
                    <a:pos x="1338" y="450"/>
                  </a:cxn>
                  <a:cxn ang="0">
                    <a:pos x="1251" y="569"/>
                  </a:cxn>
                  <a:cxn ang="0">
                    <a:pos x="1160" y="684"/>
                  </a:cxn>
                  <a:cxn ang="0">
                    <a:pos x="1065" y="794"/>
                  </a:cxn>
                  <a:cxn ang="0">
                    <a:pos x="967" y="900"/>
                  </a:cxn>
                  <a:cxn ang="0">
                    <a:pos x="865" y="1000"/>
                  </a:cxn>
                  <a:cxn ang="0">
                    <a:pos x="760" y="1096"/>
                  </a:cxn>
                  <a:cxn ang="0">
                    <a:pos x="651" y="1188"/>
                  </a:cxn>
                  <a:cxn ang="0">
                    <a:pos x="539" y="1273"/>
                  </a:cxn>
                  <a:cxn ang="0">
                    <a:pos x="424" y="1353"/>
                  </a:cxn>
                  <a:cxn ang="0">
                    <a:pos x="307" y="1427"/>
                  </a:cxn>
                  <a:cxn ang="0">
                    <a:pos x="186" y="1496"/>
                  </a:cxn>
                  <a:cxn ang="0">
                    <a:pos x="63" y="1558"/>
                  </a:cxn>
                  <a:cxn ang="0">
                    <a:pos x="0" y="1588"/>
                  </a:cxn>
                </a:cxnLst>
                <a:rect l="0" t="0" r="r" b="b"/>
                <a:pathLst>
                  <a:path w="1609" h="1588">
                    <a:moveTo>
                      <a:pt x="0" y="1588"/>
                    </a:moveTo>
                    <a:lnTo>
                      <a:pt x="0" y="1588"/>
                    </a:lnTo>
                    <a:lnTo>
                      <a:pt x="1153" y="1588"/>
                    </a:lnTo>
                    <a:lnTo>
                      <a:pt x="1153" y="1588"/>
                    </a:lnTo>
                    <a:lnTo>
                      <a:pt x="1181" y="1587"/>
                    </a:lnTo>
                    <a:lnTo>
                      <a:pt x="1209" y="1583"/>
                    </a:lnTo>
                    <a:lnTo>
                      <a:pt x="1235" y="1579"/>
                    </a:lnTo>
                    <a:lnTo>
                      <a:pt x="1261" y="1571"/>
                    </a:lnTo>
                    <a:lnTo>
                      <a:pt x="1285" y="1563"/>
                    </a:lnTo>
                    <a:lnTo>
                      <a:pt x="1309" y="1552"/>
                    </a:lnTo>
                    <a:lnTo>
                      <a:pt x="1332" y="1540"/>
                    </a:lnTo>
                    <a:lnTo>
                      <a:pt x="1354" y="1527"/>
                    </a:lnTo>
                    <a:lnTo>
                      <a:pt x="1374" y="1513"/>
                    </a:lnTo>
                    <a:lnTo>
                      <a:pt x="1395" y="1496"/>
                    </a:lnTo>
                    <a:lnTo>
                      <a:pt x="1414" y="1478"/>
                    </a:lnTo>
                    <a:lnTo>
                      <a:pt x="1432" y="1460"/>
                    </a:lnTo>
                    <a:lnTo>
                      <a:pt x="1449" y="1441"/>
                    </a:lnTo>
                    <a:lnTo>
                      <a:pt x="1466" y="1419"/>
                    </a:lnTo>
                    <a:lnTo>
                      <a:pt x="1481" y="1399"/>
                    </a:lnTo>
                    <a:lnTo>
                      <a:pt x="1496" y="1376"/>
                    </a:lnTo>
                    <a:lnTo>
                      <a:pt x="1510" y="1353"/>
                    </a:lnTo>
                    <a:lnTo>
                      <a:pt x="1523" y="1330"/>
                    </a:lnTo>
                    <a:lnTo>
                      <a:pt x="1535" y="1306"/>
                    </a:lnTo>
                    <a:lnTo>
                      <a:pt x="1546" y="1281"/>
                    </a:lnTo>
                    <a:lnTo>
                      <a:pt x="1556" y="1257"/>
                    </a:lnTo>
                    <a:lnTo>
                      <a:pt x="1565" y="1232"/>
                    </a:lnTo>
                    <a:lnTo>
                      <a:pt x="1573" y="1208"/>
                    </a:lnTo>
                    <a:lnTo>
                      <a:pt x="1581" y="1183"/>
                    </a:lnTo>
                    <a:lnTo>
                      <a:pt x="1588" y="1158"/>
                    </a:lnTo>
                    <a:lnTo>
                      <a:pt x="1593" y="1134"/>
                    </a:lnTo>
                    <a:lnTo>
                      <a:pt x="1598" y="1108"/>
                    </a:lnTo>
                    <a:lnTo>
                      <a:pt x="1602" y="1084"/>
                    </a:lnTo>
                    <a:lnTo>
                      <a:pt x="1605" y="1062"/>
                    </a:lnTo>
                    <a:lnTo>
                      <a:pt x="1607" y="1039"/>
                    </a:lnTo>
                    <a:lnTo>
                      <a:pt x="1609" y="1016"/>
                    </a:lnTo>
                    <a:lnTo>
                      <a:pt x="1609" y="994"/>
                    </a:lnTo>
                    <a:lnTo>
                      <a:pt x="1609" y="994"/>
                    </a:lnTo>
                    <a:lnTo>
                      <a:pt x="1609" y="0"/>
                    </a:lnTo>
                    <a:lnTo>
                      <a:pt x="1609" y="0"/>
                    </a:lnTo>
                    <a:lnTo>
                      <a:pt x="1574" y="67"/>
                    </a:lnTo>
                    <a:lnTo>
                      <a:pt x="1537" y="133"/>
                    </a:lnTo>
                    <a:lnTo>
                      <a:pt x="1499" y="199"/>
                    </a:lnTo>
                    <a:lnTo>
                      <a:pt x="1460" y="263"/>
                    </a:lnTo>
                    <a:lnTo>
                      <a:pt x="1421" y="326"/>
                    </a:lnTo>
                    <a:lnTo>
                      <a:pt x="1380" y="389"/>
                    </a:lnTo>
                    <a:lnTo>
                      <a:pt x="1338" y="450"/>
                    </a:lnTo>
                    <a:lnTo>
                      <a:pt x="1295" y="510"/>
                    </a:lnTo>
                    <a:lnTo>
                      <a:pt x="1251" y="569"/>
                    </a:lnTo>
                    <a:lnTo>
                      <a:pt x="1206" y="627"/>
                    </a:lnTo>
                    <a:lnTo>
                      <a:pt x="1160" y="684"/>
                    </a:lnTo>
                    <a:lnTo>
                      <a:pt x="1113" y="740"/>
                    </a:lnTo>
                    <a:lnTo>
                      <a:pt x="1065" y="794"/>
                    </a:lnTo>
                    <a:lnTo>
                      <a:pt x="1017" y="848"/>
                    </a:lnTo>
                    <a:lnTo>
                      <a:pt x="967" y="900"/>
                    </a:lnTo>
                    <a:lnTo>
                      <a:pt x="916" y="951"/>
                    </a:lnTo>
                    <a:lnTo>
                      <a:pt x="865" y="1000"/>
                    </a:lnTo>
                    <a:lnTo>
                      <a:pt x="813" y="1050"/>
                    </a:lnTo>
                    <a:lnTo>
                      <a:pt x="760" y="1096"/>
                    </a:lnTo>
                    <a:lnTo>
                      <a:pt x="706" y="1142"/>
                    </a:lnTo>
                    <a:lnTo>
                      <a:pt x="651" y="1188"/>
                    </a:lnTo>
                    <a:lnTo>
                      <a:pt x="596" y="1231"/>
                    </a:lnTo>
                    <a:lnTo>
                      <a:pt x="539" y="1273"/>
                    </a:lnTo>
                    <a:lnTo>
                      <a:pt x="482" y="1314"/>
                    </a:lnTo>
                    <a:lnTo>
                      <a:pt x="424" y="1353"/>
                    </a:lnTo>
                    <a:lnTo>
                      <a:pt x="366" y="1390"/>
                    </a:lnTo>
                    <a:lnTo>
                      <a:pt x="307" y="1427"/>
                    </a:lnTo>
                    <a:lnTo>
                      <a:pt x="247" y="1462"/>
                    </a:lnTo>
                    <a:lnTo>
                      <a:pt x="186" y="1496"/>
                    </a:lnTo>
                    <a:lnTo>
                      <a:pt x="125" y="1528"/>
                    </a:lnTo>
                    <a:lnTo>
                      <a:pt x="63" y="1558"/>
                    </a:lnTo>
                    <a:lnTo>
                      <a:pt x="0" y="1588"/>
                    </a:lnTo>
                    <a:lnTo>
                      <a:pt x="0" y="1588"/>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48" name="Freeform 50">
                <a:extLst>
                  <a:ext uri="{FF2B5EF4-FFF2-40B4-BE49-F238E27FC236}">
                    <a16:creationId xmlns:a16="http://schemas.microsoft.com/office/drawing/2014/main" id="{2295728E-E67F-4318-94C3-FFAA885ED745}"/>
                  </a:ext>
                </a:extLst>
              </p:cNvPr>
              <p:cNvSpPr>
                <a:spLocks/>
              </p:cNvSpPr>
              <p:nvPr/>
            </p:nvSpPr>
            <p:spPr bwMode="gray">
              <a:xfrm>
                <a:off x="5256219" y="1868147"/>
                <a:ext cx="111289" cy="238438"/>
              </a:xfrm>
              <a:custGeom>
                <a:avLst/>
                <a:gdLst/>
                <a:ahLst/>
                <a:cxnLst>
                  <a:cxn ang="0">
                    <a:pos x="698" y="3384"/>
                  </a:cxn>
                  <a:cxn ang="0">
                    <a:pos x="715" y="3095"/>
                  </a:cxn>
                  <a:cxn ang="0">
                    <a:pos x="751" y="2812"/>
                  </a:cxn>
                  <a:cxn ang="0">
                    <a:pos x="803" y="2537"/>
                  </a:cxn>
                  <a:cxn ang="0">
                    <a:pos x="871" y="2269"/>
                  </a:cxn>
                  <a:cxn ang="0">
                    <a:pos x="954" y="2010"/>
                  </a:cxn>
                  <a:cxn ang="0">
                    <a:pos x="1052" y="1760"/>
                  </a:cxn>
                  <a:cxn ang="0">
                    <a:pos x="1164" y="1520"/>
                  </a:cxn>
                  <a:cxn ang="0">
                    <a:pos x="1290" y="1291"/>
                  </a:cxn>
                  <a:cxn ang="0">
                    <a:pos x="1429" y="1074"/>
                  </a:cxn>
                  <a:cxn ang="0">
                    <a:pos x="1579" y="869"/>
                  </a:cxn>
                  <a:cxn ang="0">
                    <a:pos x="1741" y="678"/>
                  </a:cxn>
                  <a:cxn ang="0">
                    <a:pos x="1914" y="501"/>
                  </a:cxn>
                  <a:cxn ang="0">
                    <a:pos x="2098" y="337"/>
                  </a:cxn>
                  <a:cxn ang="0">
                    <a:pos x="2291" y="190"/>
                  </a:cxn>
                  <a:cxn ang="0">
                    <a:pos x="2492" y="59"/>
                  </a:cxn>
                  <a:cxn ang="0">
                    <a:pos x="534" y="0"/>
                  </a:cxn>
                  <a:cxn ang="0">
                    <a:pos x="425" y="9"/>
                  </a:cxn>
                  <a:cxn ang="0">
                    <a:pos x="302" y="46"/>
                  </a:cxn>
                  <a:cxn ang="0">
                    <a:pos x="203" y="107"/>
                  </a:cxn>
                  <a:cxn ang="0">
                    <a:pos x="127" y="189"/>
                  </a:cxn>
                  <a:cxn ang="0">
                    <a:pos x="71" y="283"/>
                  </a:cxn>
                  <a:cxn ang="0">
                    <a:pos x="32" y="388"/>
                  </a:cxn>
                  <a:cxn ang="0">
                    <a:pos x="10" y="498"/>
                  </a:cxn>
                  <a:cxn ang="0">
                    <a:pos x="1" y="606"/>
                  </a:cxn>
                  <a:cxn ang="0">
                    <a:pos x="0" y="6494"/>
                  </a:cxn>
                  <a:cxn ang="0">
                    <a:pos x="10" y="6654"/>
                  </a:cxn>
                  <a:cxn ang="0">
                    <a:pos x="39" y="6792"/>
                  </a:cxn>
                  <a:cxn ang="0">
                    <a:pos x="85" y="6906"/>
                  </a:cxn>
                  <a:cxn ang="0">
                    <a:pos x="148" y="6999"/>
                  </a:cxn>
                  <a:cxn ang="0">
                    <a:pos x="225" y="7069"/>
                  </a:cxn>
                  <a:cxn ang="0">
                    <a:pos x="316" y="7119"/>
                  </a:cxn>
                  <a:cxn ang="0">
                    <a:pos x="420" y="7149"/>
                  </a:cxn>
                  <a:cxn ang="0">
                    <a:pos x="535" y="7158"/>
                  </a:cxn>
                  <a:cxn ang="0">
                    <a:pos x="2731" y="7132"/>
                  </a:cxn>
                  <a:cxn ang="0">
                    <a:pos x="2508" y="7013"/>
                  </a:cxn>
                  <a:cxn ang="0">
                    <a:pos x="2294" y="6875"/>
                  </a:cxn>
                  <a:cxn ang="0">
                    <a:pos x="2091" y="6720"/>
                  </a:cxn>
                  <a:cxn ang="0">
                    <a:pos x="1898" y="6548"/>
                  </a:cxn>
                  <a:cxn ang="0">
                    <a:pos x="1716" y="6358"/>
                  </a:cxn>
                  <a:cxn ang="0">
                    <a:pos x="1547" y="6153"/>
                  </a:cxn>
                  <a:cxn ang="0">
                    <a:pos x="1391" y="5933"/>
                  </a:cxn>
                  <a:cxn ang="0">
                    <a:pos x="1249" y="5701"/>
                  </a:cxn>
                  <a:cxn ang="0">
                    <a:pos x="1121" y="5455"/>
                  </a:cxn>
                  <a:cxn ang="0">
                    <a:pos x="1008" y="5197"/>
                  </a:cxn>
                  <a:cxn ang="0">
                    <a:pos x="912" y="4928"/>
                  </a:cxn>
                  <a:cxn ang="0">
                    <a:pos x="832" y="4650"/>
                  </a:cxn>
                  <a:cxn ang="0">
                    <a:pos x="770" y="4362"/>
                  </a:cxn>
                  <a:cxn ang="0">
                    <a:pos x="726" y="4066"/>
                  </a:cxn>
                  <a:cxn ang="0">
                    <a:pos x="701" y="3763"/>
                  </a:cxn>
                  <a:cxn ang="0">
                    <a:pos x="695" y="3531"/>
                  </a:cxn>
                </a:cxnLst>
                <a:rect l="0" t="0" r="r" b="b"/>
                <a:pathLst>
                  <a:path w="2788" h="7158">
                    <a:moveTo>
                      <a:pt x="695" y="3531"/>
                    </a:moveTo>
                    <a:lnTo>
                      <a:pt x="695" y="3531"/>
                    </a:lnTo>
                    <a:lnTo>
                      <a:pt x="696" y="3458"/>
                    </a:lnTo>
                    <a:lnTo>
                      <a:pt x="698" y="3384"/>
                    </a:lnTo>
                    <a:lnTo>
                      <a:pt x="700" y="3311"/>
                    </a:lnTo>
                    <a:lnTo>
                      <a:pt x="704" y="3239"/>
                    </a:lnTo>
                    <a:lnTo>
                      <a:pt x="709" y="3167"/>
                    </a:lnTo>
                    <a:lnTo>
                      <a:pt x="715" y="3095"/>
                    </a:lnTo>
                    <a:lnTo>
                      <a:pt x="723" y="3024"/>
                    </a:lnTo>
                    <a:lnTo>
                      <a:pt x="731" y="2954"/>
                    </a:lnTo>
                    <a:lnTo>
                      <a:pt x="740" y="2883"/>
                    </a:lnTo>
                    <a:lnTo>
                      <a:pt x="751" y="2812"/>
                    </a:lnTo>
                    <a:lnTo>
                      <a:pt x="762" y="2743"/>
                    </a:lnTo>
                    <a:lnTo>
                      <a:pt x="775" y="2674"/>
                    </a:lnTo>
                    <a:lnTo>
                      <a:pt x="788" y="2605"/>
                    </a:lnTo>
                    <a:lnTo>
                      <a:pt x="803" y="2537"/>
                    </a:lnTo>
                    <a:lnTo>
                      <a:pt x="818" y="2469"/>
                    </a:lnTo>
                    <a:lnTo>
                      <a:pt x="835" y="2402"/>
                    </a:lnTo>
                    <a:lnTo>
                      <a:pt x="852" y="2335"/>
                    </a:lnTo>
                    <a:lnTo>
                      <a:pt x="871" y="2269"/>
                    </a:lnTo>
                    <a:lnTo>
                      <a:pt x="890" y="2204"/>
                    </a:lnTo>
                    <a:lnTo>
                      <a:pt x="910" y="2138"/>
                    </a:lnTo>
                    <a:lnTo>
                      <a:pt x="932" y="2073"/>
                    </a:lnTo>
                    <a:lnTo>
                      <a:pt x="954" y="2010"/>
                    </a:lnTo>
                    <a:lnTo>
                      <a:pt x="977" y="1946"/>
                    </a:lnTo>
                    <a:lnTo>
                      <a:pt x="1001" y="1884"/>
                    </a:lnTo>
                    <a:lnTo>
                      <a:pt x="1026" y="1821"/>
                    </a:lnTo>
                    <a:lnTo>
                      <a:pt x="1052" y="1760"/>
                    </a:lnTo>
                    <a:lnTo>
                      <a:pt x="1079" y="1699"/>
                    </a:lnTo>
                    <a:lnTo>
                      <a:pt x="1107" y="1639"/>
                    </a:lnTo>
                    <a:lnTo>
                      <a:pt x="1135" y="1579"/>
                    </a:lnTo>
                    <a:lnTo>
                      <a:pt x="1164" y="1520"/>
                    </a:lnTo>
                    <a:lnTo>
                      <a:pt x="1195" y="1461"/>
                    </a:lnTo>
                    <a:lnTo>
                      <a:pt x="1226" y="1404"/>
                    </a:lnTo>
                    <a:lnTo>
                      <a:pt x="1257" y="1347"/>
                    </a:lnTo>
                    <a:lnTo>
                      <a:pt x="1290" y="1291"/>
                    </a:lnTo>
                    <a:lnTo>
                      <a:pt x="1323" y="1236"/>
                    </a:lnTo>
                    <a:lnTo>
                      <a:pt x="1358" y="1181"/>
                    </a:lnTo>
                    <a:lnTo>
                      <a:pt x="1393" y="1127"/>
                    </a:lnTo>
                    <a:lnTo>
                      <a:pt x="1429" y="1074"/>
                    </a:lnTo>
                    <a:lnTo>
                      <a:pt x="1465" y="1021"/>
                    </a:lnTo>
                    <a:lnTo>
                      <a:pt x="1502" y="970"/>
                    </a:lnTo>
                    <a:lnTo>
                      <a:pt x="1540" y="919"/>
                    </a:lnTo>
                    <a:lnTo>
                      <a:pt x="1579" y="869"/>
                    </a:lnTo>
                    <a:lnTo>
                      <a:pt x="1619" y="820"/>
                    </a:lnTo>
                    <a:lnTo>
                      <a:pt x="1659" y="772"/>
                    </a:lnTo>
                    <a:lnTo>
                      <a:pt x="1700" y="725"/>
                    </a:lnTo>
                    <a:lnTo>
                      <a:pt x="1741" y="678"/>
                    </a:lnTo>
                    <a:lnTo>
                      <a:pt x="1784" y="633"/>
                    </a:lnTo>
                    <a:lnTo>
                      <a:pt x="1827" y="587"/>
                    </a:lnTo>
                    <a:lnTo>
                      <a:pt x="1870" y="544"/>
                    </a:lnTo>
                    <a:lnTo>
                      <a:pt x="1914" y="501"/>
                    </a:lnTo>
                    <a:lnTo>
                      <a:pt x="1959" y="459"/>
                    </a:lnTo>
                    <a:lnTo>
                      <a:pt x="2005" y="417"/>
                    </a:lnTo>
                    <a:lnTo>
                      <a:pt x="2051" y="377"/>
                    </a:lnTo>
                    <a:lnTo>
                      <a:pt x="2098" y="337"/>
                    </a:lnTo>
                    <a:lnTo>
                      <a:pt x="2145" y="299"/>
                    </a:lnTo>
                    <a:lnTo>
                      <a:pt x="2193" y="262"/>
                    </a:lnTo>
                    <a:lnTo>
                      <a:pt x="2242" y="226"/>
                    </a:lnTo>
                    <a:lnTo>
                      <a:pt x="2291" y="190"/>
                    </a:lnTo>
                    <a:lnTo>
                      <a:pt x="2340" y="156"/>
                    </a:lnTo>
                    <a:lnTo>
                      <a:pt x="2390" y="123"/>
                    </a:lnTo>
                    <a:lnTo>
                      <a:pt x="2441" y="90"/>
                    </a:lnTo>
                    <a:lnTo>
                      <a:pt x="2492" y="59"/>
                    </a:lnTo>
                    <a:lnTo>
                      <a:pt x="2544" y="29"/>
                    </a:lnTo>
                    <a:lnTo>
                      <a:pt x="2596" y="0"/>
                    </a:lnTo>
                    <a:lnTo>
                      <a:pt x="2596" y="0"/>
                    </a:lnTo>
                    <a:lnTo>
                      <a:pt x="534" y="0"/>
                    </a:lnTo>
                    <a:lnTo>
                      <a:pt x="534" y="0"/>
                    </a:lnTo>
                    <a:lnTo>
                      <a:pt x="496" y="2"/>
                    </a:lnTo>
                    <a:lnTo>
                      <a:pt x="459" y="4"/>
                    </a:lnTo>
                    <a:lnTo>
                      <a:pt x="425" y="9"/>
                    </a:lnTo>
                    <a:lnTo>
                      <a:pt x="392" y="16"/>
                    </a:lnTo>
                    <a:lnTo>
                      <a:pt x="360" y="24"/>
                    </a:lnTo>
                    <a:lnTo>
                      <a:pt x="330" y="34"/>
                    </a:lnTo>
                    <a:lnTo>
                      <a:pt x="302" y="46"/>
                    </a:lnTo>
                    <a:lnTo>
                      <a:pt x="275" y="59"/>
                    </a:lnTo>
                    <a:lnTo>
                      <a:pt x="250" y="75"/>
                    </a:lnTo>
                    <a:lnTo>
                      <a:pt x="226" y="90"/>
                    </a:lnTo>
                    <a:lnTo>
                      <a:pt x="203" y="107"/>
                    </a:lnTo>
                    <a:lnTo>
                      <a:pt x="182" y="126"/>
                    </a:lnTo>
                    <a:lnTo>
                      <a:pt x="163" y="145"/>
                    </a:lnTo>
                    <a:lnTo>
                      <a:pt x="144" y="167"/>
                    </a:lnTo>
                    <a:lnTo>
                      <a:pt x="127" y="189"/>
                    </a:lnTo>
                    <a:lnTo>
                      <a:pt x="111" y="211"/>
                    </a:lnTo>
                    <a:lnTo>
                      <a:pt x="97" y="234"/>
                    </a:lnTo>
                    <a:lnTo>
                      <a:pt x="83" y="258"/>
                    </a:lnTo>
                    <a:lnTo>
                      <a:pt x="71" y="283"/>
                    </a:lnTo>
                    <a:lnTo>
                      <a:pt x="60" y="309"/>
                    </a:lnTo>
                    <a:lnTo>
                      <a:pt x="49" y="335"/>
                    </a:lnTo>
                    <a:lnTo>
                      <a:pt x="40" y="361"/>
                    </a:lnTo>
                    <a:lnTo>
                      <a:pt x="32" y="388"/>
                    </a:lnTo>
                    <a:lnTo>
                      <a:pt x="25" y="415"/>
                    </a:lnTo>
                    <a:lnTo>
                      <a:pt x="19" y="443"/>
                    </a:lnTo>
                    <a:lnTo>
                      <a:pt x="14" y="471"/>
                    </a:lnTo>
                    <a:lnTo>
                      <a:pt x="10" y="498"/>
                    </a:lnTo>
                    <a:lnTo>
                      <a:pt x="6" y="525"/>
                    </a:lnTo>
                    <a:lnTo>
                      <a:pt x="4" y="552"/>
                    </a:lnTo>
                    <a:lnTo>
                      <a:pt x="2" y="580"/>
                    </a:lnTo>
                    <a:lnTo>
                      <a:pt x="1" y="606"/>
                    </a:lnTo>
                    <a:lnTo>
                      <a:pt x="0" y="634"/>
                    </a:lnTo>
                    <a:lnTo>
                      <a:pt x="0" y="634"/>
                    </a:lnTo>
                    <a:lnTo>
                      <a:pt x="0" y="6494"/>
                    </a:lnTo>
                    <a:lnTo>
                      <a:pt x="0" y="6494"/>
                    </a:lnTo>
                    <a:lnTo>
                      <a:pt x="1" y="6537"/>
                    </a:lnTo>
                    <a:lnTo>
                      <a:pt x="3" y="6578"/>
                    </a:lnTo>
                    <a:lnTo>
                      <a:pt x="6" y="6617"/>
                    </a:lnTo>
                    <a:lnTo>
                      <a:pt x="10" y="6654"/>
                    </a:lnTo>
                    <a:lnTo>
                      <a:pt x="16" y="6692"/>
                    </a:lnTo>
                    <a:lnTo>
                      <a:pt x="22" y="6726"/>
                    </a:lnTo>
                    <a:lnTo>
                      <a:pt x="30" y="6760"/>
                    </a:lnTo>
                    <a:lnTo>
                      <a:pt x="39" y="6792"/>
                    </a:lnTo>
                    <a:lnTo>
                      <a:pt x="49" y="6822"/>
                    </a:lnTo>
                    <a:lnTo>
                      <a:pt x="60" y="6852"/>
                    </a:lnTo>
                    <a:lnTo>
                      <a:pt x="72" y="6880"/>
                    </a:lnTo>
                    <a:lnTo>
                      <a:pt x="85" y="6906"/>
                    </a:lnTo>
                    <a:lnTo>
                      <a:pt x="99" y="6931"/>
                    </a:lnTo>
                    <a:lnTo>
                      <a:pt x="115" y="6955"/>
                    </a:lnTo>
                    <a:lnTo>
                      <a:pt x="131" y="6978"/>
                    </a:lnTo>
                    <a:lnTo>
                      <a:pt x="148" y="6999"/>
                    </a:lnTo>
                    <a:lnTo>
                      <a:pt x="166" y="7019"/>
                    </a:lnTo>
                    <a:lnTo>
                      <a:pt x="185" y="7037"/>
                    </a:lnTo>
                    <a:lnTo>
                      <a:pt x="205" y="7054"/>
                    </a:lnTo>
                    <a:lnTo>
                      <a:pt x="225" y="7069"/>
                    </a:lnTo>
                    <a:lnTo>
                      <a:pt x="247" y="7084"/>
                    </a:lnTo>
                    <a:lnTo>
                      <a:pt x="269" y="7097"/>
                    </a:lnTo>
                    <a:lnTo>
                      <a:pt x="292" y="7109"/>
                    </a:lnTo>
                    <a:lnTo>
                      <a:pt x="316" y="7119"/>
                    </a:lnTo>
                    <a:lnTo>
                      <a:pt x="341" y="7128"/>
                    </a:lnTo>
                    <a:lnTo>
                      <a:pt x="367" y="7137"/>
                    </a:lnTo>
                    <a:lnTo>
                      <a:pt x="393" y="7143"/>
                    </a:lnTo>
                    <a:lnTo>
                      <a:pt x="420" y="7149"/>
                    </a:lnTo>
                    <a:lnTo>
                      <a:pt x="448" y="7152"/>
                    </a:lnTo>
                    <a:lnTo>
                      <a:pt x="476" y="7156"/>
                    </a:lnTo>
                    <a:lnTo>
                      <a:pt x="505" y="7157"/>
                    </a:lnTo>
                    <a:lnTo>
                      <a:pt x="535" y="7158"/>
                    </a:lnTo>
                    <a:lnTo>
                      <a:pt x="535" y="7158"/>
                    </a:lnTo>
                    <a:lnTo>
                      <a:pt x="2788" y="7158"/>
                    </a:lnTo>
                    <a:lnTo>
                      <a:pt x="2788" y="7158"/>
                    </a:lnTo>
                    <a:lnTo>
                      <a:pt x="2731" y="7132"/>
                    </a:lnTo>
                    <a:lnTo>
                      <a:pt x="2674" y="7104"/>
                    </a:lnTo>
                    <a:lnTo>
                      <a:pt x="2618" y="7074"/>
                    </a:lnTo>
                    <a:lnTo>
                      <a:pt x="2563" y="7044"/>
                    </a:lnTo>
                    <a:lnTo>
                      <a:pt x="2508" y="7013"/>
                    </a:lnTo>
                    <a:lnTo>
                      <a:pt x="2454" y="6981"/>
                    </a:lnTo>
                    <a:lnTo>
                      <a:pt x="2400" y="6947"/>
                    </a:lnTo>
                    <a:lnTo>
                      <a:pt x="2347" y="6912"/>
                    </a:lnTo>
                    <a:lnTo>
                      <a:pt x="2294" y="6875"/>
                    </a:lnTo>
                    <a:lnTo>
                      <a:pt x="2242" y="6838"/>
                    </a:lnTo>
                    <a:lnTo>
                      <a:pt x="2191" y="6800"/>
                    </a:lnTo>
                    <a:lnTo>
                      <a:pt x="2141" y="6761"/>
                    </a:lnTo>
                    <a:lnTo>
                      <a:pt x="2091" y="6720"/>
                    </a:lnTo>
                    <a:lnTo>
                      <a:pt x="2041" y="6678"/>
                    </a:lnTo>
                    <a:lnTo>
                      <a:pt x="1993" y="6635"/>
                    </a:lnTo>
                    <a:lnTo>
                      <a:pt x="1945" y="6592"/>
                    </a:lnTo>
                    <a:lnTo>
                      <a:pt x="1898" y="6548"/>
                    </a:lnTo>
                    <a:lnTo>
                      <a:pt x="1851" y="6501"/>
                    </a:lnTo>
                    <a:lnTo>
                      <a:pt x="1806" y="6454"/>
                    </a:lnTo>
                    <a:lnTo>
                      <a:pt x="1761" y="6406"/>
                    </a:lnTo>
                    <a:lnTo>
                      <a:pt x="1716" y="6358"/>
                    </a:lnTo>
                    <a:lnTo>
                      <a:pt x="1673" y="6308"/>
                    </a:lnTo>
                    <a:lnTo>
                      <a:pt x="1630" y="6257"/>
                    </a:lnTo>
                    <a:lnTo>
                      <a:pt x="1588" y="6206"/>
                    </a:lnTo>
                    <a:lnTo>
                      <a:pt x="1547" y="6153"/>
                    </a:lnTo>
                    <a:lnTo>
                      <a:pt x="1507" y="6099"/>
                    </a:lnTo>
                    <a:lnTo>
                      <a:pt x="1468" y="6045"/>
                    </a:lnTo>
                    <a:lnTo>
                      <a:pt x="1429" y="5990"/>
                    </a:lnTo>
                    <a:lnTo>
                      <a:pt x="1391" y="5933"/>
                    </a:lnTo>
                    <a:lnTo>
                      <a:pt x="1354" y="5877"/>
                    </a:lnTo>
                    <a:lnTo>
                      <a:pt x="1318" y="5818"/>
                    </a:lnTo>
                    <a:lnTo>
                      <a:pt x="1283" y="5760"/>
                    </a:lnTo>
                    <a:lnTo>
                      <a:pt x="1249" y="5701"/>
                    </a:lnTo>
                    <a:lnTo>
                      <a:pt x="1215" y="5641"/>
                    </a:lnTo>
                    <a:lnTo>
                      <a:pt x="1183" y="5580"/>
                    </a:lnTo>
                    <a:lnTo>
                      <a:pt x="1151" y="5517"/>
                    </a:lnTo>
                    <a:lnTo>
                      <a:pt x="1121" y="5455"/>
                    </a:lnTo>
                    <a:lnTo>
                      <a:pt x="1091" y="5391"/>
                    </a:lnTo>
                    <a:lnTo>
                      <a:pt x="1063" y="5328"/>
                    </a:lnTo>
                    <a:lnTo>
                      <a:pt x="1035" y="5263"/>
                    </a:lnTo>
                    <a:lnTo>
                      <a:pt x="1008" y="5197"/>
                    </a:lnTo>
                    <a:lnTo>
                      <a:pt x="983" y="5131"/>
                    </a:lnTo>
                    <a:lnTo>
                      <a:pt x="958" y="5064"/>
                    </a:lnTo>
                    <a:lnTo>
                      <a:pt x="934" y="4997"/>
                    </a:lnTo>
                    <a:lnTo>
                      <a:pt x="912" y="4928"/>
                    </a:lnTo>
                    <a:lnTo>
                      <a:pt x="890" y="4860"/>
                    </a:lnTo>
                    <a:lnTo>
                      <a:pt x="870" y="4790"/>
                    </a:lnTo>
                    <a:lnTo>
                      <a:pt x="850" y="4721"/>
                    </a:lnTo>
                    <a:lnTo>
                      <a:pt x="832" y="4650"/>
                    </a:lnTo>
                    <a:lnTo>
                      <a:pt x="815" y="4579"/>
                    </a:lnTo>
                    <a:lnTo>
                      <a:pt x="799" y="4507"/>
                    </a:lnTo>
                    <a:lnTo>
                      <a:pt x="784" y="4435"/>
                    </a:lnTo>
                    <a:lnTo>
                      <a:pt x="770" y="4362"/>
                    </a:lnTo>
                    <a:lnTo>
                      <a:pt x="757" y="4289"/>
                    </a:lnTo>
                    <a:lnTo>
                      <a:pt x="745" y="4216"/>
                    </a:lnTo>
                    <a:lnTo>
                      <a:pt x="735" y="4141"/>
                    </a:lnTo>
                    <a:lnTo>
                      <a:pt x="726" y="4066"/>
                    </a:lnTo>
                    <a:lnTo>
                      <a:pt x="718" y="3991"/>
                    </a:lnTo>
                    <a:lnTo>
                      <a:pt x="711" y="3916"/>
                    </a:lnTo>
                    <a:lnTo>
                      <a:pt x="705" y="3839"/>
                    </a:lnTo>
                    <a:lnTo>
                      <a:pt x="701" y="3763"/>
                    </a:lnTo>
                    <a:lnTo>
                      <a:pt x="698" y="3685"/>
                    </a:lnTo>
                    <a:lnTo>
                      <a:pt x="696" y="3609"/>
                    </a:lnTo>
                    <a:lnTo>
                      <a:pt x="695" y="3531"/>
                    </a:lnTo>
                    <a:lnTo>
                      <a:pt x="695" y="3531"/>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49" name="Freeform 51">
                <a:extLst>
                  <a:ext uri="{FF2B5EF4-FFF2-40B4-BE49-F238E27FC236}">
                    <a16:creationId xmlns:a16="http://schemas.microsoft.com/office/drawing/2014/main" id="{591FBEDA-CC4D-4C70-A7C9-BB615F0801C2}"/>
                  </a:ext>
                </a:extLst>
              </p:cNvPr>
              <p:cNvSpPr>
                <a:spLocks/>
              </p:cNvSpPr>
              <p:nvPr/>
            </p:nvSpPr>
            <p:spPr bwMode="gray">
              <a:xfrm>
                <a:off x="5363718" y="2080203"/>
                <a:ext cx="12764" cy="34576"/>
              </a:xfrm>
              <a:custGeom>
                <a:avLst/>
                <a:gdLst/>
                <a:ahLst/>
                <a:cxnLst>
                  <a:cxn ang="0">
                    <a:pos x="320" y="893"/>
                  </a:cxn>
                  <a:cxn ang="0">
                    <a:pos x="317" y="922"/>
                  </a:cxn>
                  <a:cxn ang="0">
                    <a:pos x="308" y="950"/>
                  </a:cxn>
                  <a:cxn ang="0">
                    <a:pos x="293" y="974"/>
                  </a:cxn>
                  <a:cxn ang="0">
                    <a:pos x="273" y="995"/>
                  </a:cxn>
                  <a:cxn ang="0">
                    <a:pos x="250" y="1013"/>
                  </a:cxn>
                  <a:cxn ang="0">
                    <a:pos x="222"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2" y="12"/>
                  </a:cxn>
                  <a:cxn ang="0">
                    <a:pos x="250" y="25"/>
                  </a:cxn>
                  <a:cxn ang="0">
                    <a:pos x="273"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3" y="995"/>
                    </a:lnTo>
                    <a:lnTo>
                      <a:pt x="262" y="1005"/>
                    </a:lnTo>
                    <a:lnTo>
                      <a:pt x="250" y="1013"/>
                    </a:lnTo>
                    <a:lnTo>
                      <a:pt x="236" y="1021"/>
                    </a:lnTo>
                    <a:lnTo>
                      <a:pt x="222" y="1027"/>
                    </a:lnTo>
                    <a:lnTo>
                      <a:pt x="208" y="1031"/>
                    </a:lnTo>
                    <a:lnTo>
                      <a:pt x="192" y="1035"/>
                    </a:lnTo>
                    <a:lnTo>
                      <a:pt x="176"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6" y="1"/>
                    </a:lnTo>
                    <a:lnTo>
                      <a:pt x="192" y="3"/>
                    </a:lnTo>
                    <a:lnTo>
                      <a:pt x="208" y="7"/>
                    </a:lnTo>
                    <a:lnTo>
                      <a:pt x="222" y="12"/>
                    </a:lnTo>
                    <a:lnTo>
                      <a:pt x="236" y="18"/>
                    </a:lnTo>
                    <a:lnTo>
                      <a:pt x="250" y="25"/>
                    </a:lnTo>
                    <a:lnTo>
                      <a:pt x="262" y="33"/>
                    </a:lnTo>
                    <a:lnTo>
                      <a:pt x="273"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50" name="Freeform 52">
                <a:extLst>
                  <a:ext uri="{FF2B5EF4-FFF2-40B4-BE49-F238E27FC236}">
                    <a16:creationId xmlns:a16="http://schemas.microsoft.com/office/drawing/2014/main" id="{98C38090-3C5F-4302-A180-99E5A89AAD8D}"/>
                  </a:ext>
                </a:extLst>
              </p:cNvPr>
              <p:cNvSpPr>
                <a:spLocks/>
              </p:cNvSpPr>
              <p:nvPr/>
            </p:nvSpPr>
            <p:spPr bwMode="gray">
              <a:xfrm>
                <a:off x="5449478" y="2080203"/>
                <a:ext cx="12764" cy="34576"/>
              </a:xfrm>
              <a:custGeom>
                <a:avLst/>
                <a:gdLst/>
                <a:ahLst/>
                <a:cxnLst>
                  <a:cxn ang="0">
                    <a:pos x="320" y="893"/>
                  </a:cxn>
                  <a:cxn ang="0">
                    <a:pos x="317" y="922"/>
                  </a:cxn>
                  <a:cxn ang="0">
                    <a:pos x="308" y="950"/>
                  </a:cxn>
                  <a:cxn ang="0">
                    <a:pos x="293" y="974"/>
                  </a:cxn>
                  <a:cxn ang="0">
                    <a:pos x="274" y="995"/>
                  </a:cxn>
                  <a:cxn ang="0">
                    <a:pos x="250" y="1013"/>
                  </a:cxn>
                  <a:cxn ang="0">
                    <a:pos x="223" y="1027"/>
                  </a:cxn>
                  <a:cxn ang="0">
                    <a:pos x="192" y="1035"/>
                  </a:cxn>
                  <a:cxn ang="0">
                    <a:pos x="160" y="1037"/>
                  </a:cxn>
                  <a:cxn ang="0">
                    <a:pos x="160" y="1037"/>
                  </a:cxn>
                  <a:cxn ang="0">
                    <a:pos x="128" y="1035"/>
                  </a:cxn>
                  <a:cxn ang="0">
                    <a:pos x="98" y="1027"/>
                  </a:cxn>
                  <a:cxn ang="0">
                    <a:pos x="70" y="1013"/>
                  </a:cxn>
                  <a:cxn ang="0">
                    <a:pos x="47" y="995"/>
                  </a:cxn>
                  <a:cxn ang="0">
                    <a:pos x="27" y="974"/>
                  </a:cxn>
                  <a:cxn ang="0">
                    <a:pos x="12" y="950"/>
                  </a:cxn>
                  <a:cxn ang="0">
                    <a:pos x="3" y="922"/>
                  </a:cxn>
                  <a:cxn ang="0">
                    <a:pos x="0" y="893"/>
                  </a:cxn>
                  <a:cxn ang="0">
                    <a:pos x="0" y="144"/>
                  </a:cxn>
                  <a:cxn ang="0">
                    <a:pos x="3" y="115"/>
                  </a:cxn>
                  <a:cxn ang="0">
                    <a:pos x="12" y="88"/>
                  </a:cxn>
                  <a:cxn ang="0">
                    <a:pos x="27" y="63"/>
                  </a:cxn>
                  <a:cxn ang="0">
                    <a:pos x="47" y="42"/>
                  </a:cxn>
                  <a:cxn ang="0">
                    <a:pos x="70" y="25"/>
                  </a:cxn>
                  <a:cxn ang="0">
                    <a:pos x="98" y="12"/>
                  </a:cxn>
                  <a:cxn ang="0">
                    <a:pos x="128" y="3"/>
                  </a:cxn>
                  <a:cxn ang="0">
                    <a:pos x="160" y="0"/>
                  </a:cxn>
                  <a:cxn ang="0">
                    <a:pos x="160" y="0"/>
                  </a:cxn>
                  <a:cxn ang="0">
                    <a:pos x="192" y="3"/>
                  </a:cxn>
                  <a:cxn ang="0">
                    <a:pos x="223" y="12"/>
                  </a:cxn>
                  <a:cxn ang="0">
                    <a:pos x="250" y="25"/>
                  </a:cxn>
                  <a:cxn ang="0">
                    <a:pos x="274" y="42"/>
                  </a:cxn>
                  <a:cxn ang="0">
                    <a:pos x="293" y="63"/>
                  </a:cxn>
                  <a:cxn ang="0">
                    <a:pos x="308" y="88"/>
                  </a:cxn>
                  <a:cxn ang="0">
                    <a:pos x="317" y="115"/>
                  </a:cxn>
                  <a:cxn ang="0">
                    <a:pos x="320" y="144"/>
                  </a:cxn>
                </a:cxnLst>
                <a:rect l="0" t="0" r="r" b="b"/>
                <a:pathLst>
                  <a:path w="320" h="1037">
                    <a:moveTo>
                      <a:pt x="320" y="893"/>
                    </a:moveTo>
                    <a:lnTo>
                      <a:pt x="320" y="893"/>
                    </a:lnTo>
                    <a:lnTo>
                      <a:pt x="320" y="908"/>
                    </a:lnTo>
                    <a:lnTo>
                      <a:pt x="317" y="922"/>
                    </a:lnTo>
                    <a:lnTo>
                      <a:pt x="313" y="937"/>
                    </a:lnTo>
                    <a:lnTo>
                      <a:pt x="308" y="950"/>
                    </a:lnTo>
                    <a:lnTo>
                      <a:pt x="301" y="962"/>
                    </a:lnTo>
                    <a:lnTo>
                      <a:pt x="293" y="974"/>
                    </a:lnTo>
                    <a:lnTo>
                      <a:pt x="284" y="986"/>
                    </a:lnTo>
                    <a:lnTo>
                      <a:pt x="274" y="995"/>
                    </a:lnTo>
                    <a:lnTo>
                      <a:pt x="262" y="1005"/>
                    </a:lnTo>
                    <a:lnTo>
                      <a:pt x="250" y="1013"/>
                    </a:lnTo>
                    <a:lnTo>
                      <a:pt x="237" y="1021"/>
                    </a:lnTo>
                    <a:lnTo>
                      <a:pt x="223" y="1027"/>
                    </a:lnTo>
                    <a:lnTo>
                      <a:pt x="208" y="1031"/>
                    </a:lnTo>
                    <a:lnTo>
                      <a:pt x="192" y="1035"/>
                    </a:lnTo>
                    <a:lnTo>
                      <a:pt x="177" y="1037"/>
                    </a:lnTo>
                    <a:lnTo>
                      <a:pt x="160" y="1037"/>
                    </a:lnTo>
                    <a:lnTo>
                      <a:pt x="160" y="1037"/>
                    </a:lnTo>
                    <a:lnTo>
                      <a:pt x="160" y="1037"/>
                    </a:lnTo>
                    <a:lnTo>
                      <a:pt x="144" y="1037"/>
                    </a:lnTo>
                    <a:lnTo>
                      <a:pt x="128" y="1035"/>
                    </a:lnTo>
                    <a:lnTo>
                      <a:pt x="112" y="1031"/>
                    </a:lnTo>
                    <a:lnTo>
                      <a:pt x="98" y="1027"/>
                    </a:lnTo>
                    <a:lnTo>
                      <a:pt x="84" y="1021"/>
                    </a:lnTo>
                    <a:lnTo>
                      <a:pt x="70" y="1013"/>
                    </a:lnTo>
                    <a:lnTo>
                      <a:pt x="58" y="1005"/>
                    </a:lnTo>
                    <a:lnTo>
                      <a:pt x="47" y="995"/>
                    </a:lnTo>
                    <a:lnTo>
                      <a:pt x="36" y="986"/>
                    </a:lnTo>
                    <a:lnTo>
                      <a:pt x="27" y="974"/>
                    </a:lnTo>
                    <a:lnTo>
                      <a:pt x="19" y="962"/>
                    </a:lnTo>
                    <a:lnTo>
                      <a:pt x="12" y="950"/>
                    </a:lnTo>
                    <a:lnTo>
                      <a:pt x="7" y="937"/>
                    </a:lnTo>
                    <a:lnTo>
                      <a:pt x="3" y="922"/>
                    </a:lnTo>
                    <a:lnTo>
                      <a:pt x="0" y="908"/>
                    </a:lnTo>
                    <a:lnTo>
                      <a:pt x="0" y="893"/>
                    </a:lnTo>
                    <a:lnTo>
                      <a:pt x="0" y="144"/>
                    </a:lnTo>
                    <a:lnTo>
                      <a:pt x="0" y="144"/>
                    </a:lnTo>
                    <a:lnTo>
                      <a:pt x="0" y="129"/>
                    </a:lnTo>
                    <a:lnTo>
                      <a:pt x="3" y="115"/>
                    </a:lnTo>
                    <a:lnTo>
                      <a:pt x="7" y="102"/>
                    </a:lnTo>
                    <a:lnTo>
                      <a:pt x="12" y="88"/>
                    </a:lnTo>
                    <a:lnTo>
                      <a:pt x="19" y="75"/>
                    </a:lnTo>
                    <a:lnTo>
                      <a:pt x="27" y="63"/>
                    </a:lnTo>
                    <a:lnTo>
                      <a:pt x="36" y="52"/>
                    </a:lnTo>
                    <a:lnTo>
                      <a:pt x="47" y="42"/>
                    </a:lnTo>
                    <a:lnTo>
                      <a:pt x="58" y="33"/>
                    </a:lnTo>
                    <a:lnTo>
                      <a:pt x="70" y="25"/>
                    </a:lnTo>
                    <a:lnTo>
                      <a:pt x="84" y="18"/>
                    </a:lnTo>
                    <a:lnTo>
                      <a:pt x="98" y="12"/>
                    </a:lnTo>
                    <a:lnTo>
                      <a:pt x="112" y="7"/>
                    </a:lnTo>
                    <a:lnTo>
                      <a:pt x="128" y="3"/>
                    </a:lnTo>
                    <a:lnTo>
                      <a:pt x="144" y="1"/>
                    </a:lnTo>
                    <a:lnTo>
                      <a:pt x="160" y="0"/>
                    </a:lnTo>
                    <a:lnTo>
                      <a:pt x="160" y="0"/>
                    </a:lnTo>
                    <a:lnTo>
                      <a:pt x="160" y="0"/>
                    </a:lnTo>
                    <a:lnTo>
                      <a:pt x="177" y="1"/>
                    </a:lnTo>
                    <a:lnTo>
                      <a:pt x="192" y="3"/>
                    </a:lnTo>
                    <a:lnTo>
                      <a:pt x="208" y="7"/>
                    </a:lnTo>
                    <a:lnTo>
                      <a:pt x="223" y="12"/>
                    </a:lnTo>
                    <a:lnTo>
                      <a:pt x="237" y="18"/>
                    </a:lnTo>
                    <a:lnTo>
                      <a:pt x="250" y="25"/>
                    </a:lnTo>
                    <a:lnTo>
                      <a:pt x="262" y="33"/>
                    </a:lnTo>
                    <a:lnTo>
                      <a:pt x="274" y="42"/>
                    </a:lnTo>
                    <a:lnTo>
                      <a:pt x="284" y="52"/>
                    </a:lnTo>
                    <a:lnTo>
                      <a:pt x="293" y="63"/>
                    </a:lnTo>
                    <a:lnTo>
                      <a:pt x="301" y="75"/>
                    </a:lnTo>
                    <a:lnTo>
                      <a:pt x="308" y="88"/>
                    </a:lnTo>
                    <a:lnTo>
                      <a:pt x="313" y="102"/>
                    </a:lnTo>
                    <a:lnTo>
                      <a:pt x="317" y="115"/>
                    </a:lnTo>
                    <a:lnTo>
                      <a:pt x="320" y="129"/>
                    </a:lnTo>
                    <a:lnTo>
                      <a:pt x="320" y="144"/>
                    </a:lnTo>
                    <a:lnTo>
                      <a:pt x="320" y="893"/>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sp>
            <p:nvSpPr>
              <p:cNvPr id="351" name="Freeform 53">
                <a:extLst>
                  <a:ext uri="{FF2B5EF4-FFF2-40B4-BE49-F238E27FC236}">
                    <a16:creationId xmlns:a16="http://schemas.microsoft.com/office/drawing/2014/main" id="{EE5937D9-29F1-4608-916F-E98CAF164C96}"/>
                  </a:ext>
                </a:extLst>
              </p:cNvPr>
              <p:cNvSpPr>
                <a:spLocks/>
              </p:cNvSpPr>
              <p:nvPr/>
            </p:nvSpPr>
            <p:spPr bwMode="gray">
              <a:xfrm>
                <a:off x="5354145" y="2001057"/>
                <a:ext cx="117671" cy="113723"/>
              </a:xfrm>
              <a:custGeom>
                <a:avLst/>
                <a:gdLst/>
                <a:ahLst/>
                <a:cxnLst>
                  <a:cxn ang="0">
                    <a:pos x="109" y="0"/>
                  </a:cxn>
                  <a:cxn ang="0">
                    <a:pos x="95" y="1"/>
                  </a:cxn>
                  <a:cxn ang="0">
                    <a:pos x="69" y="8"/>
                  </a:cxn>
                  <a:cxn ang="0">
                    <a:pos x="46" y="20"/>
                  </a:cxn>
                  <a:cxn ang="0">
                    <a:pos x="28" y="38"/>
                  </a:cxn>
                  <a:cxn ang="0">
                    <a:pos x="14" y="60"/>
                  </a:cxn>
                  <a:cxn ang="0">
                    <a:pos x="4" y="86"/>
                  </a:cxn>
                  <a:cxn ang="0">
                    <a:pos x="0" y="116"/>
                  </a:cxn>
                  <a:cxn ang="0">
                    <a:pos x="2" y="147"/>
                  </a:cxn>
                  <a:cxn ang="0">
                    <a:pos x="251" y="1252"/>
                  </a:cxn>
                  <a:cxn ang="0">
                    <a:pos x="256" y="1269"/>
                  </a:cxn>
                  <a:cxn ang="0">
                    <a:pos x="268" y="1301"/>
                  </a:cxn>
                  <a:cxn ang="0">
                    <a:pos x="286" y="1330"/>
                  </a:cxn>
                  <a:cxn ang="0">
                    <a:pos x="307" y="1357"/>
                  </a:cxn>
                  <a:cxn ang="0">
                    <a:pos x="331" y="1379"/>
                  </a:cxn>
                  <a:cxn ang="0">
                    <a:pos x="358" y="1397"/>
                  </a:cxn>
                  <a:cxn ang="0">
                    <a:pos x="386" y="1409"/>
                  </a:cxn>
                  <a:cxn ang="0">
                    <a:pos x="415" y="1415"/>
                  </a:cxn>
                  <a:cxn ang="0">
                    <a:pos x="595" y="1417"/>
                  </a:cxn>
                  <a:cxn ang="0">
                    <a:pos x="595" y="2872"/>
                  </a:cxn>
                  <a:cxn ang="0">
                    <a:pos x="595" y="3317"/>
                  </a:cxn>
                  <a:cxn ang="0">
                    <a:pos x="595" y="3326"/>
                  </a:cxn>
                  <a:cxn ang="0">
                    <a:pos x="598" y="3346"/>
                  </a:cxn>
                  <a:cxn ang="0">
                    <a:pos x="603" y="3364"/>
                  </a:cxn>
                  <a:cxn ang="0">
                    <a:pos x="610" y="3380"/>
                  </a:cxn>
                  <a:cxn ang="0">
                    <a:pos x="619" y="3394"/>
                  </a:cxn>
                  <a:cxn ang="0">
                    <a:pos x="629" y="3404"/>
                  </a:cxn>
                  <a:cxn ang="0">
                    <a:pos x="640" y="3412"/>
                  </a:cxn>
                  <a:cxn ang="0">
                    <a:pos x="653" y="3416"/>
                  </a:cxn>
                  <a:cxn ang="0">
                    <a:pos x="2286" y="3416"/>
                  </a:cxn>
                  <a:cxn ang="0">
                    <a:pos x="2292" y="3416"/>
                  </a:cxn>
                  <a:cxn ang="0">
                    <a:pos x="2305" y="3412"/>
                  </a:cxn>
                  <a:cxn ang="0">
                    <a:pos x="2317" y="3404"/>
                  </a:cxn>
                  <a:cxn ang="0">
                    <a:pos x="2327" y="3394"/>
                  </a:cxn>
                  <a:cxn ang="0">
                    <a:pos x="2336" y="3380"/>
                  </a:cxn>
                  <a:cxn ang="0">
                    <a:pos x="2343" y="3364"/>
                  </a:cxn>
                  <a:cxn ang="0">
                    <a:pos x="2348" y="3346"/>
                  </a:cxn>
                  <a:cxn ang="0">
                    <a:pos x="2351" y="3326"/>
                  </a:cxn>
                  <a:cxn ang="0">
                    <a:pos x="2351" y="3188"/>
                  </a:cxn>
                  <a:cxn ang="0">
                    <a:pos x="2352" y="3187"/>
                  </a:cxn>
                  <a:cxn ang="0">
                    <a:pos x="2352" y="2869"/>
                  </a:cxn>
                  <a:cxn ang="0">
                    <a:pos x="2351" y="1417"/>
                  </a:cxn>
                  <a:cxn ang="0">
                    <a:pos x="2516" y="1417"/>
                  </a:cxn>
                  <a:cxn ang="0">
                    <a:pos x="2545" y="1413"/>
                  </a:cxn>
                  <a:cxn ang="0">
                    <a:pos x="2574" y="1403"/>
                  </a:cxn>
                  <a:cxn ang="0">
                    <a:pos x="2601" y="1389"/>
                  </a:cxn>
                  <a:cxn ang="0">
                    <a:pos x="2627" y="1369"/>
                  </a:cxn>
                  <a:cxn ang="0">
                    <a:pos x="2650" y="1345"/>
                  </a:cxn>
                  <a:cxn ang="0">
                    <a:pos x="2669" y="1316"/>
                  </a:cxn>
                  <a:cxn ang="0">
                    <a:pos x="2684" y="1286"/>
                  </a:cxn>
                  <a:cxn ang="0">
                    <a:pos x="2695" y="1252"/>
                  </a:cxn>
                  <a:cxn ang="0">
                    <a:pos x="2941" y="164"/>
                  </a:cxn>
                  <a:cxn ang="0">
                    <a:pos x="2946" y="132"/>
                  </a:cxn>
                  <a:cxn ang="0">
                    <a:pos x="2944" y="101"/>
                  </a:cxn>
                  <a:cxn ang="0">
                    <a:pos x="2938" y="73"/>
                  </a:cxn>
                  <a:cxn ang="0">
                    <a:pos x="2926" y="49"/>
                  </a:cxn>
                  <a:cxn ang="0">
                    <a:pos x="2909" y="29"/>
                  </a:cxn>
                  <a:cxn ang="0">
                    <a:pos x="2889" y="13"/>
                  </a:cxn>
                  <a:cxn ang="0">
                    <a:pos x="2864" y="4"/>
                  </a:cxn>
                  <a:cxn ang="0">
                    <a:pos x="2837" y="0"/>
                  </a:cxn>
                </a:cxnLst>
                <a:rect l="0" t="0" r="r" b="b"/>
                <a:pathLst>
                  <a:path w="2946" h="3416">
                    <a:moveTo>
                      <a:pt x="2837" y="0"/>
                    </a:moveTo>
                    <a:lnTo>
                      <a:pt x="109" y="0"/>
                    </a:lnTo>
                    <a:lnTo>
                      <a:pt x="109" y="0"/>
                    </a:lnTo>
                    <a:lnTo>
                      <a:pt x="95" y="1"/>
                    </a:lnTo>
                    <a:lnTo>
                      <a:pt x="82" y="4"/>
                    </a:lnTo>
                    <a:lnTo>
                      <a:pt x="69" y="8"/>
                    </a:lnTo>
                    <a:lnTo>
                      <a:pt x="57" y="13"/>
                    </a:lnTo>
                    <a:lnTo>
                      <a:pt x="46" y="20"/>
                    </a:lnTo>
                    <a:lnTo>
                      <a:pt x="37" y="29"/>
                    </a:lnTo>
                    <a:lnTo>
                      <a:pt x="28" y="38"/>
                    </a:lnTo>
                    <a:lnTo>
                      <a:pt x="20" y="49"/>
                    </a:lnTo>
                    <a:lnTo>
                      <a:pt x="14" y="60"/>
                    </a:lnTo>
                    <a:lnTo>
                      <a:pt x="8" y="73"/>
                    </a:lnTo>
                    <a:lnTo>
                      <a:pt x="4" y="86"/>
                    </a:lnTo>
                    <a:lnTo>
                      <a:pt x="1" y="101"/>
                    </a:lnTo>
                    <a:lnTo>
                      <a:pt x="0" y="116"/>
                    </a:lnTo>
                    <a:lnTo>
                      <a:pt x="0" y="132"/>
                    </a:lnTo>
                    <a:lnTo>
                      <a:pt x="2" y="147"/>
                    </a:lnTo>
                    <a:lnTo>
                      <a:pt x="5" y="164"/>
                    </a:lnTo>
                    <a:lnTo>
                      <a:pt x="251" y="1252"/>
                    </a:lnTo>
                    <a:lnTo>
                      <a:pt x="251" y="1252"/>
                    </a:lnTo>
                    <a:lnTo>
                      <a:pt x="256" y="1269"/>
                    </a:lnTo>
                    <a:lnTo>
                      <a:pt x="261" y="1286"/>
                    </a:lnTo>
                    <a:lnTo>
                      <a:pt x="268" y="1301"/>
                    </a:lnTo>
                    <a:lnTo>
                      <a:pt x="277" y="1316"/>
                    </a:lnTo>
                    <a:lnTo>
                      <a:pt x="286" y="1330"/>
                    </a:lnTo>
                    <a:lnTo>
                      <a:pt x="296" y="1345"/>
                    </a:lnTo>
                    <a:lnTo>
                      <a:pt x="307" y="1357"/>
                    </a:lnTo>
                    <a:lnTo>
                      <a:pt x="319" y="1369"/>
                    </a:lnTo>
                    <a:lnTo>
                      <a:pt x="331" y="1379"/>
                    </a:lnTo>
                    <a:lnTo>
                      <a:pt x="344" y="1389"/>
                    </a:lnTo>
                    <a:lnTo>
                      <a:pt x="358" y="1397"/>
                    </a:lnTo>
                    <a:lnTo>
                      <a:pt x="372" y="1403"/>
                    </a:lnTo>
                    <a:lnTo>
                      <a:pt x="386" y="1409"/>
                    </a:lnTo>
                    <a:lnTo>
                      <a:pt x="401" y="1413"/>
                    </a:lnTo>
                    <a:lnTo>
                      <a:pt x="415" y="1415"/>
                    </a:lnTo>
                    <a:lnTo>
                      <a:pt x="430" y="1417"/>
                    </a:lnTo>
                    <a:lnTo>
                      <a:pt x="595" y="1417"/>
                    </a:lnTo>
                    <a:lnTo>
                      <a:pt x="595" y="2324"/>
                    </a:lnTo>
                    <a:lnTo>
                      <a:pt x="595" y="2872"/>
                    </a:lnTo>
                    <a:lnTo>
                      <a:pt x="595" y="3190"/>
                    </a:lnTo>
                    <a:lnTo>
                      <a:pt x="595" y="3317"/>
                    </a:lnTo>
                    <a:lnTo>
                      <a:pt x="595" y="3317"/>
                    </a:lnTo>
                    <a:lnTo>
                      <a:pt x="595" y="3326"/>
                    </a:lnTo>
                    <a:lnTo>
                      <a:pt x="596" y="3336"/>
                    </a:lnTo>
                    <a:lnTo>
                      <a:pt x="598" y="3346"/>
                    </a:lnTo>
                    <a:lnTo>
                      <a:pt x="600" y="3355"/>
                    </a:lnTo>
                    <a:lnTo>
                      <a:pt x="603" y="3364"/>
                    </a:lnTo>
                    <a:lnTo>
                      <a:pt x="606" y="3372"/>
                    </a:lnTo>
                    <a:lnTo>
                      <a:pt x="610" y="3380"/>
                    </a:lnTo>
                    <a:lnTo>
                      <a:pt x="614" y="3388"/>
                    </a:lnTo>
                    <a:lnTo>
                      <a:pt x="619" y="3394"/>
                    </a:lnTo>
                    <a:lnTo>
                      <a:pt x="624" y="3400"/>
                    </a:lnTo>
                    <a:lnTo>
                      <a:pt x="629" y="3404"/>
                    </a:lnTo>
                    <a:lnTo>
                      <a:pt x="635" y="3409"/>
                    </a:lnTo>
                    <a:lnTo>
                      <a:pt x="640" y="3412"/>
                    </a:lnTo>
                    <a:lnTo>
                      <a:pt x="647" y="3414"/>
                    </a:lnTo>
                    <a:lnTo>
                      <a:pt x="653" y="3416"/>
                    </a:lnTo>
                    <a:lnTo>
                      <a:pt x="660" y="3416"/>
                    </a:lnTo>
                    <a:lnTo>
                      <a:pt x="2286" y="3416"/>
                    </a:lnTo>
                    <a:lnTo>
                      <a:pt x="2286" y="3416"/>
                    </a:lnTo>
                    <a:lnTo>
                      <a:pt x="2292" y="3416"/>
                    </a:lnTo>
                    <a:lnTo>
                      <a:pt x="2299" y="3414"/>
                    </a:lnTo>
                    <a:lnTo>
                      <a:pt x="2305" y="3412"/>
                    </a:lnTo>
                    <a:lnTo>
                      <a:pt x="2311" y="3409"/>
                    </a:lnTo>
                    <a:lnTo>
                      <a:pt x="2317" y="3404"/>
                    </a:lnTo>
                    <a:lnTo>
                      <a:pt x="2322" y="3400"/>
                    </a:lnTo>
                    <a:lnTo>
                      <a:pt x="2327" y="3394"/>
                    </a:lnTo>
                    <a:lnTo>
                      <a:pt x="2332" y="3388"/>
                    </a:lnTo>
                    <a:lnTo>
                      <a:pt x="2336" y="3380"/>
                    </a:lnTo>
                    <a:lnTo>
                      <a:pt x="2340" y="3372"/>
                    </a:lnTo>
                    <a:lnTo>
                      <a:pt x="2343" y="3364"/>
                    </a:lnTo>
                    <a:lnTo>
                      <a:pt x="2346" y="3355"/>
                    </a:lnTo>
                    <a:lnTo>
                      <a:pt x="2348" y="3346"/>
                    </a:lnTo>
                    <a:lnTo>
                      <a:pt x="2350" y="3336"/>
                    </a:lnTo>
                    <a:lnTo>
                      <a:pt x="2351" y="3326"/>
                    </a:lnTo>
                    <a:lnTo>
                      <a:pt x="2351" y="3317"/>
                    </a:lnTo>
                    <a:lnTo>
                      <a:pt x="2351" y="3188"/>
                    </a:lnTo>
                    <a:lnTo>
                      <a:pt x="2351" y="3188"/>
                    </a:lnTo>
                    <a:lnTo>
                      <a:pt x="2352" y="3187"/>
                    </a:lnTo>
                    <a:lnTo>
                      <a:pt x="2352" y="2869"/>
                    </a:lnTo>
                    <a:lnTo>
                      <a:pt x="2352" y="2869"/>
                    </a:lnTo>
                    <a:lnTo>
                      <a:pt x="2351" y="2869"/>
                    </a:lnTo>
                    <a:lnTo>
                      <a:pt x="2351" y="1417"/>
                    </a:lnTo>
                    <a:lnTo>
                      <a:pt x="2516" y="1417"/>
                    </a:lnTo>
                    <a:lnTo>
                      <a:pt x="2516" y="1417"/>
                    </a:lnTo>
                    <a:lnTo>
                      <a:pt x="2531" y="1415"/>
                    </a:lnTo>
                    <a:lnTo>
                      <a:pt x="2545" y="1413"/>
                    </a:lnTo>
                    <a:lnTo>
                      <a:pt x="2560" y="1409"/>
                    </a:lnTo>
                    <a:lnTo>
                      <a:pt x="2574" y="1403"/>
                    </a:lnTo>
                    <a:lnTo>
                      <a:pt x="2588" y="1397"/>
                    </a:lnTo>
                    <a:lnTo>
                      <a:pt x="2601" y="1389"/>
                    </a:lnTo>
                    <a:lnTo>
                      <a:pt x="2614" y="1379"/>
                    </a:lnTo>
                    <a:lnTo>
                      <a:pt x="2627" y="1369"/>
                    </a:lnTo>
                    <a:lnTo>
                      <a:pt x="2639" y="1357"/>
                    </a:lnTo>
                    <a:lnTo>
                      <a:pt x="2650" y="1345"/>
                    </a:lnTo>
                    <a:lnTo>
                      <a:pt x="2660" y="1330"/>
                    </a:lnTo>
                    <a:lnTo>
                      <a:pt x="2669" y="1316"/>
                    </a:lnTo>
                    <a:lnTo>
                      <a:pt x="2677" y="1301"/>
                    </a:lnTo>
                    <a:lnTo>
                      <a:pt x="2684" y="1286"/>
                    </a:lnTo>
                    <a:lnTo>
                      <a:pt x="2690" y="1269"/>
                    </a:lnTo>
                    <a:lnTo>
                      <a:pt x="2695" y="1252"/>
                    </a:lnTo>
                    <a:lnTo>
                      <a:pt x="2941" y="164"/>
                    </a:lnTo>
                    <a:lnTo>
                      <a:pt x="2941" y="164"/>
                    </a:lnTo>
                    <a:lnTo>
                      <a:pt x="2944" y="147"/>
                    </a:lnTo>
                    <a:lnTo>
                      <a:pt x="2946" y="132"/>
                    </a:lnTo>
                    <a:lnTo>
                      <a:pt x="2946" y="116"/>
                    </a:lnTo>
                    <a:lnTo>
                      <a:pt x="2944" y="101"/>
                    </a:lnTo>
                    <a:lnTo>
                      <a:pt x="2942" y="86"/>
                    </a:lnTo>
                    <a:lnTo>
                      <a:pt x="2938" y="73"/>
                    </a:lnTo>
                    <a:lnTo>
                      <a:pt x="2932" y="60"/>
                    </a:lnTo>
                    <a:lnTo>
                      <a:pt x="2926" y="49"/>
                    </a:lnTo>
                    <a:lnTo>
                      <a:pt x="2918" y="38"/>
                    </a:lnTo>
                    <a:lnTo>
                      <a:pt x="2909" y="29"/>
                    </a:lnTo>
                    <a:lnTo>
                      <a:pt x="2900" y="20"/>
                    </a:lnTo>
                    <a:lnTo>
                      <a:pt x="2889" y="13"/>
                    </a:lnTo>
                    <a:lnTo>
                      <a:pt x="2877" y="8"/>
                    </a:lnTo>
                    <a:lnTo>
                      <a:pt x="2864" y="4"/>
                    </a:lnTo>
                    <a:lnTo>
                      <a:pt x="2851" y="1"/>
                    </a:lnTo>
                    <a:lnTo>
                      <a:pt x="2837" y="0"/>
                    </a:lnTo>
                    <a:lnTo>
                      <a:pt x="2837" y="0"/>
                    </a:lnTo>
                    <a:close/>
                  </a:path>
                </a:pathLst>
              </a:custGeom>
              <a:solidFill>
                <a:srgbClr val="929292"/>
              </a:solidFill>
              <a:ln w="9525">
                <a:noFill/>
                <a:round/>
                <a:headEnd/>
                <a:tailEnd/>
              </a:ln>
            </p:spPr>
            <p:txBody>
              <a:bodyPr vert="horz" wrap="square" lIns="90941" tIns="45471" rIns="90941" bIns="45471" numCol="1" anchor="t" anchorCtr="0" compatLnSpc="1">
                <a:prstTxWarp prst="textNoShape">
                  <a:avLst/>
                </a:prstTxWarp>
              </a:bodyPr>
              <a:lstStyle/>
              <a:p>
                <a:endParaRPr lang="de-DE" sz="1791"/>
              </a:p>
            </p:txBody>
          </p:sp>
        </p:grpSp>
        <p:cxnSp>
          <p:nvCxnSpPr>
            <p:cNvPr id="353" name="Gerader Verbinder 4">
              <a:extLst>
                <a:ext uri="{FF2B5EF4-FFF2-40B4-BE49-F238E27FC236}">
                  <a16:creationId xmlns:a16="http://schemas.microsoft.com/office/drawing/2014/main" id="{39D9210D-621D-4EE5-9AF9-FABCD78A72B4}"/>
                </a:ext>
              </a:extLst>
            </p:cNvPr>
            <p:cNvCxnSpPr>
              <a:cxnSpLocks/>
            </p:cNvCxnSpPr>
            <p:nvPr/>
          </p:nvCxnSpPr>
          <p:spPr bwMode="gray">
            <a:xfrm flipH="1">
              <a:off x="9403869" y="2654102"/>
              <a:ext cx="1437935" cy="407082"/>
            </a:xfrm>
            <a:prstGeom prst="line">
              <a:avLst/>
            </a:prstGeom>
            <a:ln w="57150" cap="rnd">
              <a:solidFill>
                <a:srgbClr val="EC6602"/>
              </a:solidFill>
              <a:prstDash val="sysDot"/>
            </a:ln>
          </p:spPr>
          <p:style>
            <a:lnRef idx="1">
              <a:schemeClr val="accent1"/>
            </a:lnRef>
            <a:fillRef idx="0">
              <a:schemeClr val="accent1"/>
            </a:fillRef>
            <a:effectRef idx="0">
              <a:schemeClr val="accent1"/>
            </a:effectRef>
            <a:fontRef idx="minor">
              <a:schemeClr val="tx1"/>
            </a:fontRef>
          </p:style>
        </p:cxnSp>
        <p:cxnSp>
          <p:nvCxnSpPr>
            <p:cNvPr id="354" name="Gerader Verbinder 276">
              <a:extLst>
                <a:ext uri="{FF2B5EF4-FFF2-40B4-BE49-F238E27FC236}">
                  <a16:creationId xmlns:a16="http://schemas.microsoft.com/office/drawing/2014/main" id="{C05EB03B-5ABE-41BF-872C-B69050995ECD}"/>
                </a:ext>
              </a:extLst>
            </p:cNvPr>
            <p:cNvCxnSpPr>
              <a:cxnSpLocks/>
            </p:cNvCxnSpPr>
            <p:nvPr/>
          </p:nvCxnSpPr>
          <p:spPr bwMode="gray">
            <a:xfrm>
              <a:off x="8951693" y="3764643"/>
              <a:ext cx="37586" cy="432153"/>
            </a:xfrm>
            <a:prstGeom prst="line">
              <a:avLst/>
            </a:prstGeom>
            <a:ln w="57150" cap="rnd">
              <a:solidFill>
                <a:srgbClr val="EC6602"/>
              </a:solidFill>
              <a:prstDash val="sysDot"/>
            </a:ln>
          </p:spPr>
          <p:style>
            <a:lnRef idx="1">
              <a:schemeClr val="accent1"/>
            </a:lnRef>
            <a:fillRef idx="0">
              <a:schemeClr val="accent1"/>
            </a:fillRef>
            <a:effectRef idx="0">
              <a:schemeClr val="accent1"/>
            </a:effectRef>
            <a:fontRef idx="minor">
              <a:schemeClr val="tx1"/>
            </a:fontRef>
          </p:style>
        </p:cxnSp>
        <p:cxnSp>
          <p:nvCxnSpPr>
            <p:cNvPr id="355" name="Gerader Verbinder 277">
              <a:extLst>
                <a:ext uri="{FF2B5EF4-FFF2-40B4-BE49-F238E27FC236}">
                  <a16:creationId xmlns:a16="http://schemas.microsoft.com/office/drawing/2014/main" id="{C8D0256B-EAA3-4A98-BB82-E74A70D52A96}"/>
                </a:ext>
              </a:extLst>
            </p:cNvPr>
            <p:cNvCxnSpPr>
              <a:cxnSpLocks/>
            </p:cNvCxnSpPr>
            <p:nvPr/>
          </p:nvCxnSpPr>
          <p:spPr bwMode="gray">
            <a:xfrm flipH="1">
              <a:off x="8087673" y="3948995"/>
              <a:ext cx="80249" cy="484773"/>
            </a:xfrm>
            <a:prstGeom prst="line">
              <a:avLst/>
            </a:prstGeom>
            <a:ln w="57150" cap="rnd">
              <a:solidFill>
                <a:srgbClr val="EC6602"/>
              </a:solidFill>
              <a:prstDash val="sysDot"/>
            </a:ln>
          </p:spPr>
          <p:style>
            <a:lnRef idx="1">
              <a:schemeClr val="accent1"/>
            </a:lnRef>
            <a:fillRef idx="0">
              <a:schemeClr val="accent1"/>
            </a:fillRef>
            <a:effectRef idx="0">
              <a:schemeClr val="accent1"/>
            </a:effectRef>
            <a:fontRef idx="minor">
              <a:schemeClr val="tx1"/>
            </a:fontRef>
          </p:style>
        </p:cxnSp>
        <p:cxnSp>
          <p:nvCxnSpPr>
            <p:cNvPr id="356" name="Gerader Verbinder 157">
              <a:extLst>
                <a:ext uri="{FF2B5EF4-FFF2-40B4-BE49-F238E27FC236}">
                  <a16:creationId xmlns:a16="http://schemas.microsoft.com/office/drawing/2014/main" id="{23666548-33A7-41CD-9E69-CCC331E8F4D2}"/>
                </a:ext>
              </a:extLst>
            </p:cNvPr>
            <p:cNvCxnSpPr>
              <a:cxnSpLocks/>
            </p:cNvCxnSpPr>
            <p:nvPr/>
          </p:nvCxnSpPr>
          <p:spPr bwMode="gray">
            <a:xfrm>
              <a:off x="9059814" y="3722005"/>
              <a:ext cx="743262" cy="1580534"/>
            </a:xfrm>
            <a:prstGeom prst="line">
              <a:avLst/>
            </a:prstGeom>
            <a:ln w="57150" cap="rnd">
              <a:solidFill>
                <a:srgbClr val="EC6602"/>
              </a:solidFill>
              <a:prstDash val="sysDot"/>
            </a:ln>
          </p:spPr>
          <p:style>
            <a:lnRef idx="1">
              <a:schemeClr val="accent1"/>
            </a:lnRef>
            <a:fillRef idx="0">
              <a:schemeClr val="accent1"/>
            </a:fillRef>
            <a:effectRef idx="0">
              <a:schemeClr val="accent1"/>
            </a:effectRef>
            <a:fontRef idx="minor">
              <a:schemeClr val="tx1"/>
            </a:fontRef>
          </p:style>
        </p:cxnSp>
        <p:cxnSp>
          <p:nvCxnSpPr>
            <p:cNvPr id="357" name="Gerader Verbinder 159">
              <a:extLst>
                <a:ext uri="{FF2B5EF4-FFF2-40B4-BE49-F238E27FC236}">
                  <a16:creationId xmlns:a16="http://schemas.microsoft.com/office/drawing/2014/main" id="{D4AAF0D0-C43B-4FFB-A56B-EB62C877BEBE}"/>
                </a:ext>
              </a:extLst>
            </p:cNvPr>
            <p:cNvCxnSpPr>
              <a:cxnSpLocks/>
            </p:cNvCxnSpPr>
            <p:nvPr/>
          </p:nvCxnSpPr>
          <p:spPr bwMode="gray">
            <a:xfrm>
              <a:off x="9214764" y="3716235"/>
              <a:ext cx="1900892" cy="1932409"/>
            </a:xfrm>
            <a:prstGeom prst="line">
              <a:avLst/>
            </a:prstGeom>
            <a:ln w="57150" cap="rnd">
              <a:solidFill>
                <a:srgbClr val="EC6602"/>
              </a:solidFill>
              <a:prstDash val="sysDot"/>
            </a:ln>
          </p:spPr>
          <p:style>
            <a:lnRef idx="1">
              <a:schemeClr val="accent1"/>
            </a:lnRef>
            <a:fillRef idx="0">
              <a:schemeClr val="accent1"/>
            </a:fillRef>
            <a:effectRef idx="0">
              <a:schemeClr val="accent1"/>
            </a:effectRef>
            <a:fontRef idx="minor">
              <a:schemeClr val="tx1"/>
            </a:fontRef>
          </p:style>
        </p:cxnSp>
        <p:cxnSp>
          <p:nvCxnSpPr>
            <p:cNvPr id="358" name="Gerader Verbinder 180">
              <a:extLst>
                <a:ext uri="{FF2B5EF4-FFF2-40B4-BE49-F238E27FC236}">
                  <a16:creationId xmlns:a16="http://schemas.microsoft.com/office/drawing/2014/main" id="{D23A1260-CC22-4DD2-BD6E-BFD5257CAAE3}"/>
                </a:ext>
              </a:extLst>
            </p:cNvPr>
            <p:cNvCxnSpPr>
              <a:cxnSpLocks/>
            </p:cNvCxnSpPr>
            <p:nvPr/>
          </p:nvCxnSpPr>
          <p:spPr bwMode="gray">
            <a:xfrm>
              <a:off x="9403869" y="3732221"/>
              <a:ext cx="619719" cy="420202"/>
            </a:xfrm>
            <a:prstGeom prst="line">
              <a:avLst/>
            </a:prstGeom>
            <a:ln w="57150" cap="rnd">
              <a:solidFill>
                <a:srgbClr val="EC6602"/>
              </a:solidFill>
              <a:prstDash val="sysDot"/>
            </a:ln>
          </p:spPr>
          <p:style>
            <a:lnRef idx="1">
              <a:schemeClr val="accent1"/>
            </a:lnRef>
            <a:fillRef idx="0">
              <a:schemeClr val="accent1"/>
            </a:fillRef>
            <a:effectRef idx="0">
              <a:schemeClr val="accent1"/>
            </a:effectRef>
            <a:fontRef idx="minor">
              <a:schemeClr val="tx1"/>
            </a:fontRef>
          </p:style>
        </p:cxnSp>
        <p:cxnSp>
          <p:nvCxnSpPr>
            <p:cNvPr id="359" name="Gerader Verbinder 181">
              <a:extLst>
                <a:ext uri="{FF2B5EF4-FFF2-40B4-BE49-F238E27FC236}">
                  <a16:creationId xmlns:a16="http://schemas.microsoft.com/office/drawing/2014/main" id="{BB3D0E75-AD92-4D66-BC2D-8E0234BB99F3}"/>
                </a:ext>
              </a:extLst>
            </p:cNvPr>
            <p:cNvCxnSpPr>
              <a:cxnSpLocks/>
            </p:cNvCxnSpPr>
            <p:nvPr/>
          </p:nvCxnSpPr>
          <p:spPr bwMode="gray">
            <a:xfrm>
              <a:off x="9473367" y="3584788"/>
              <a:ext cx="470828" cy="210101"/>
            </a:xfrm>
            <a:prstGeom prst="line">
              <a:avLst/>
            </a:prstGeom>
            <a:ln w="57150" cap="rnd">
              <a:solidFill>
                <a:srgbClr val="EC6602"/>
              </a:solidFill>
              <a:prstDash val="sysDot"/>
            </a:ln>
          </p:spPr>
          <p:style>
            <a:lnRef idx="1">
              <a:schemeClr val="accent1"/>
            </a:lnRef>
            <a:fillRef idx="0">
              <a:schemeClr val="accent1"/>
            </a:fillRef>
            <a:effectRef idx="0">
              <a:schemeClr val="accent1"/>
            </a:effectRef>
            <a:fontRef idx="minor">
              <a:schemeClr val="tx1"/>
            </a:fontRef>
          </p:style>
        </p:cxnSp>
      </p:grpSp>
      <p:sp>
        <p:nvSpPr>
          <p:cNvPr id="383" name="TextBox 382">
            <a:extLst>
              <a:ext uri="{FF2B5EF4-FFF2-40B4-BE49-F238E27FC236}">
                <a16:creationId xmlns:a16="http://schemas.microsoft.com/office/drawing/2014/main" id="{BBE49897-889E-4A6B-809A-9DD221706497}"/>
              </a:ext>
            </a:extLst>
          </p:cNvPr>
          <p:cNvSpPr txBox="1">
            <a:spLocks/>
          </p:cNvSpPr>
          <p:nvPr/>
        </p:nvSpPr>
        <p:spPr bwMode="gray">
          <a:xfrm>
            <a:off x="5996086" y="1631530"/>
            <a:ext cx="4175853" cy="842604"/>
          </a:xfrm>
          <a:prstGeom prst="rect">
            <a:avLst/>
          </a:prstGeom>
          <a:noFill/>
        </p:spPr>
        <p:txBody>
          <a:bodyPr wrap="square" lIns="0" tIns="0" rIns="0" bIns="0" rtlCol="0">
            <a:noAutofit/>
          </a:bodyPr>
          <a:lstStyle/>
          <a:p>
            <a:r>
              <a:rPr lang="en-US" sz="1791" dirty="0"/>
              <a:t>Central scan support via remote access enables high quality of care, fully utilized scanners and no lost in revenue for skipped complex procedures. </a:t>
            </a:r>
          </a:p>
        </p:txBody>
      </p:sp>
      <p:sp>
        <p:nvSpPr>
          <p:cNvPr id="386" name="Rectangle 385">
            <a:extLst>
              <a:ext uri="{FF2B5EF4-FFF2-40B4-BE49-F238E27FC236}">
                <a16:creationId xmlns:a16="http://schemas.microsoft.com/office/drawing/2014/main" id="{DF8F2ECF-55E5-493F-BDAB-B04183DB1021}"/>
              </a:ext>
            </a:extLst>
          </p:cNvPr>
          <p:cNvSpPr>
            <a:spLocks/>
          </p:cNvSpPr>
          <p:nvPr/>
        </p:nvSpPr>
        <p:spPr bwMode="gray">
          <a:xfrm>
            <a:off x="570824" y="1631530"/>
            <a:ext cx="4307536" cy="826629"/>
          </a:xfrm>
          <a:prstGeom prst="rect">
            <a:avLst/>
          </a:prstGeom>
        </p:spPr>
        <p:txBody>
          <a:bodyPr wrap="square" lIns="0" tIns="0" rIns="0" bIns="0">
            <a:noAutofit/>
          </a:bodyPr>
          <a:lstStyle/>
          <a:p>
            <a:r>
              <a:rPr lang="en-US" sz="1791" dirty="0"/>
              <a:t>Today’s marathon to manage certain scans across the fleet is wasting resources and can lead to under utilized scanners.</a:t>
            </a:r>
          </a:p>
        </p:txBody>
      </p:sp>
      <p:grpSp>
        <p:nvGrpSpPr>
          <p:cNvPr id="121" name="Gruppieren 120">
            <a:extLst>
              <a:ext uri="{FF2B5EF4-FFF2-40B4-BE49-F238E27FC236}">
                <a16:creationId xmlns:a16="http://schemas.microsoft.com/office/drawing/2014/main" id="{2CAABA1F-CB4D-4339-A7C8-CD11FD552083}"/>
              </a:ext>
            </a:extLst>
          </p:cNvPr>
          <p:cNvGrpSpPr>
            <a:grpSpLocks/>
          </p:cNvGrpSpPr>
          <p:nvPr/>
        </p:nvGrpSpPr>
        <p:grpSpPr bwMode="gray">
          <a:xfrm>
            <a:off x="5196644" y="1629990"/>
            <a:ext cx="117051" cy="4554362"/>
            <a:chOff x="6215682" y="1623411"/>
            <a:chExt cx="117479" cy="4571012"/>
          </a:xfrm>
        </p:grpSpPr>
        <p:cxnSp>
          <p:nvCxnSpPr>
            <p:cNvPr id="374" name="Gerader Verbinder 373">
              <a:extLst>
                <a:ext uri="{FF2B5EF4-FFF2-40B4-BE49-F238E27FC236}">
                  <a16:creationId xmlns:a16="http://schemas.microsoft.com/office/drawing/2014/main" id="{F0F0B8CB-D735-4953-8D5D-95476E23764C}"/>
                </a:ext>
              </a:extLst>
            </p:cNvPr>
            <p:cNvCxnSpPr>
              <a:cxnSpLocks/>
            </p:cNvCxnSpPr>
            <p:nvPr/>
          </p:nvCxnSpPr>
          <p:spPr bwMode="gray">
            <a:xfrm flipV="1">
              <a:off x="6260285" y="1623411"/>
              <a:ext cx="0" cy="4571012"/>
            </a:xfrm>
            <a:prstGeom prst="line">
              <a:avLst/>
            </a:prstGeom>
            <a:ln w="9525" cap="rnd" cmpd="sng" algn="ctr">
              <a:solidFill>
                <a:schemeClr val="tx1"/>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77" name="Gruppieren 376">
              <a:extLst>
                <a:ext uri="{FF2B5EF4-FFF2-40B4-BE49-F238E27FC236}">
                  <a16:creationId xmlns:a16="http://schemas.microsoft.com/office/drawing/2014/main" id="{D84D94A1-3122-4922-8DB4-8D12A34461B5}"/>
                </a:ext>
              </a:extLst>
            </p:cNvPr>
            <p:cNvGrpSpPr>
              <a:grpSpLocks/>
            </p:cNvGrpSpPr>
            <p:nvPr/>
          </p:nvGrpSpPr>
          <p:grpSpPr bwMode="gray">
            <a:xfrm>
              <a:off x="6215682" y="3776571"/>
              <a:ext cx="117479" cy="264693"/>
              <a:chOff x="3179764" y="4446672"/>
              <a:chExt cx="117479" cy="264693"/>
            </a:xfrm>
          </p:grpSpPr>
          <p:sp>
            <p:nvSpPr>
              <p:cNvPr id="378" name="Rechteck 377">
                <a:extLst>
                  <a:ext uri="{FF2B5EF4-FFF2-40B4-BE49-F238E27FC236}">
                    <a16:creationId xmlns:a16="http://schemas.microsoft.com/office/drawing/2014/main" id="{15954C43-2742-4F4F-AEF8-B6AFA5793D7C}"/>
                  </a:ext>
                </a:extLst>
              </p:cNvPr>
              <p:cNvSpPr/>
              <p:nvPr/>
            </p:nvSpPr>
            <p:spPr bwMode="gray">
              <a:xfrm rot="16200000">
                <a:off x="3102842" y="4537009"/>
                <a:ext cx="264693" cy="84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4"/>
              </a:p>
            </p:txBody>
          </p:sp>
          <p:sp>
            <p:nvSpPr>
              <p:cNvPr id="382" name="Freeform 49">
                <a:extLst>
                  <a:ext uri="{FF2B5EF4-FFF2-40B4-BE49-F238E27FC236}">
                    <a16:creationId xmlns:a16="http://schemas.microsoft.com/office/drawing/2014/main" id="{20EB30A9-23FA-4C9E-9E25-818CBD0F640A}"/>
                  </a:ext>
                </a:extLst>
              </p:cNvPr>
              <p:cNvSpPr>
                <a:spLocks/>
              </p:cNvSpPr>
              <p:nvPr/>
            </p:nvSpPr>
            <p:spPr bwMode="gray">
              <a:xfrm rot="16200000">
                <a:off x="3145806" y="4520280"/>
                <a:ext cx="185396" cy="117479"/>
              </a:xfrm>
              <a:custGeom>
                <a:avLst/>
                <a:gdLst>
                  <a:gd name="T0" fmla="*/ 79 w 82"/>
                  <a:gd name="T1" fmla="*/ 3 h 52"/>
                  <a:gd name="T2" fmla="*/ 67 w 82"/>
                  <a:gd name="T3" fmla="*/ 3 h 52"/>
                  <a:gd name="T4" fmla="*/ 41 w 82"/>
                  <a:gd name="T5" fmla="*/ 29 h 52"/>
                  <a:gd name="T6" fmla="*/ 15 w 82"/>
                  <a:gd name="T7" fmla="*/ 3 h 52"/>
                  <a:gd name="T8" fmla="*/ 3 w 82"/>
                  <a:gd name="T9" fmla="*/ 3 h 52"/>
                  <a:gd name="T10" fmla="*/ 3 w 82"/>
                  <a:gd name="T11" fmla="*/ 14 h 52"/>
                  <a:gd name="T12" fmla="*/ 41 w 82"/>
                  <a:gd name="T13" fmla="*/ 52 h 52"/>
                  <a:gd name="T14" fmla="*/ 79 w 82"/>
                  <a:gd name="T15" fmla="*/ 14 h 52"/>
                  <a:gd name="T16" fmla="*/ 79 w 82"/>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52">
                    <a:moveTo>
                      <a:pt x="79" y="3"/>
                    </a:moveTo>
                    <a:cubicBezTo>
                      <a:pt x="76" y="0"/>
                      <a:pt x="70" y="0"/>
                      <a:pt x="67" y="3"/>
                    </a:cubicBezTo>
                    <a:cubicBezTo>
                      <a:pt x="41" y="29"/>
                      <a:pt x="41" y="29"/>
                      <a:pt x="41" y="29"/>
                    </a:cubicBezTo>
                    <a:cubicBezTo>
                      <a:pt x="15" y="3"/>
                      <a:pt x="15" y="3"/>
                      <a:pt x="15" y="3"/>
                    </a:cubicBezTo>
                    <a:cubicBezTo>
                      <a:pt x="12" y="0"/>
                      <a:pt x="6" y="0"/>
                      <a:pt x="3" y="3"/>
                    </a:cubicBezTo>
                    <a:cubicBezTo>
                      <a:pt x="0" y="6"/>
                      <a:pt x="0" y="11"/>
                      <a:pt x="3" y="14"/>
                    </a:cubicBezTo>
                    <a:cubicBezTo>
                      <a:pt x="41" y="52"/>
                      <a:pt x="41" y="52"/>
                      <a:pt x="41" y="52"/>
                    </a:cubicBezTo>
                    <a:cubicBezTo>
                      <a:pt x="79" y="14"/>
                      <a:pt x="79" y="14"/>
                      <a:pt x="79" y="14"/>
                    </a:cubicBezTo>
                    <a:cubicBezTo>
                      <a:pt x="82" y="11"/>
                      <a:pt x="82" y="6"/>
                      <a:pt x="79" y="3"/>
                    </a:cubicBezTo>
                    <a:close/>
                  </a:path>
                </a:pathLst>
              </a:custGeom>
              <a:solidFill>
                <a:schemeClr val="tx1"/>
              </a:solidFill>
              <a:ln>
                <a:noFill/>
              </a:ln>
            </p:spPr>
            <p:txBody>
              <a:bodyPr vert="horz" wrap="square" lIns="91107" tIns="45554" rIns="91107" bIns="45554" numCol="1" anchor="t" anchorCtr="0" compatLnSpc="1">
                <a:prstTxWarp prst="textNoShape">
                  <a:avLst/>
                </a:prstTxWarp>
              </a:bodyPr>
              <a:lstStyle/>
              <a:p>
                <a:endParaRPr lang="de-DE" sz="1794"/>
              </a:p>
            </p:txBody>
          </p:sp>
        </p:grpSp>
      </p:grpSp>
      <p:grpSp>
        <p:nvGrpSpPr>
          <p:cNvPr id="233" name="Gruppieren 232">
            <a:extLst>
              <a:ext uri="{FF2B5EF4-FFF2-40B4-BE49-F238E27FC236}">
                <a16:creationId xmlns:a16="http://schemas.microsoft.com/office/drawing/2014/main" id="{D325BC76-6DB2-4D8A-94B4-ED8FC9902E0A}"/>
              </a:ext>
            </a:extLst>
          </p:cNvPr>
          <p:cNvGrpSpPr/>
          <p:nvPr/>
        </p:nvGrpSpPr>
        <p:grpSpPr bwMode="gray">
          <a:xfrm>
            <a:off x="6500826" y="3002042"/>
            <a:ext cx="1522975" cy="1081313"/>
            <a:chOff x="4846472" y="2449010"/>
            <a:chExt cx="2063392" cy="1465010"/>
          </a:xfrm>
        </p:grpSpPr>
        <p:sp>
          <p:nvSpPr>
            <p:cNvPr id="360" name="Rectangle 359">
              <a:extLst>
                <a:ext uri="{FF2B5EF4-FFF2-40B4-BE49-F238E27FC236}">
                  <a16:creationId xmlns:a16="http://schemas.microsoft.com/office/drawing/2014/main" id="{333CF83C-0C77-4DD7-B1F8-6B28FFAFD397}"/>
                </a:ext>
              </a:extLst>
            </p:cNvPr>
            <p:cNvSpPr/>
            <p:nvPr/>
          </p:nvSpPr>
          <p:spPr bwMode="gray">
            <a:xfrm>
              <a:off x="4846472" y="2449010"/>
              <a:ext cx="2063392" cy="1465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1"/>
            </a:p>
          </p:txBody>
        </p:sp>
        <p:sp>
          <p:nvSpPr>
            <p:cNvPr id="361" name="Freeform 226">
              <a:extLst>
                <a:ext uri="{FF2B5EF4-FFF2-40B4-BE49-F238E27FC236}">
                  <a16:creationId xmlns:a16="http://schemas.microsoft.com/office/drawing/2014/main" id="{FB8AE3AE-8296-41F5-825C-E159CDE9726A}"/>
                </a:ext>
              </a:extLst>
            </p:cNvPr>
            <p:cNvSpPr>
              <a:spLocks/>
            </p:cNvSpPr>
            <p:nvPr/>
          </p:nvSpPr>
          <p:spPr bwMode="gray">
            <a:xfrm>
              <a:off x="5196035" y="2579404"/>
              <a:ext cx="818449" cy="537958"/>
            </a:xfrm>
            <a:custGeom>
              <a:avLst/>
              <a:gdLst>
                <a:gd name="T0" fmla="*/ 144 w 151"/>
                <a:gd name="T1" fmla="*/ 0 h 130"/>
                <a:gd name="T2" fmla="*/ 7 w 151"/>
                <a:gd name="T3" fmla="*/ 0 h 130"/>
                <a:gd name="T4" fmla="*/ 5 w 151"/>
                <a:gd name="T5" fmla="*/ 0 h 130"/>
                <a:gd name="T6" fmla="*/ 4 w 151"/>
                <a:gd name="T7" fmla="*/ 0 h 130"/>
                <a:gd name="T8" fmla="*/ 3 w 151"/>
                <a:gd name="T9" fmla="*/ 1 h 130"/>
                <a:gd name="T10" fmla="*/ 2 w 151"/>
                <a:gd name="T11" fmla="*/ 2 h 130"/>
                <a:gd name="T12" fmla="*/ 1 w 151"/>
                <a:gd name="T13" fmla="*/ 3 h 130"/>
                <a:gd name="T14" fmla="*/ 1 w 151"/>
                <a:gd name="T15" fmla="*/ 4 h 130"/>
                <a:gd name="T16" fmla="*/ 0 w 151"/>
                <a:gd name="T17" fmla="*/ 4 h 130"/>
                <a:gd name="T18" fmla="*/ 0 w 151"/>
                <a:gd name="T19" fmla="*/ 5 h 130"/>
                <a:gd name="T20" fmla="*/ 0 w 151"/>
                <a:gd name="T21" fmla="*/ 7 h 130"/>
                <a:gd name="T22" fmla="*/ 0 w 151"/>
                <a:gd name="T23" fmla="*/ 124 h 130"/>
                <a:gd name="T24" fmla="*/ 0 w 151"/>
                <a:gd name="T25" fmla="*/ 125 h 130"/>
                <a:gd name="T26" fmla="*/ 0 w 151"/>
                <a:gd name="T27" fmla="*/ 126 h 130"/>
                <a:gd name="T28" fmla="*/ 1 w 151"/>
                <a:gd name="T29" fmla="*/ 127 h 130"/>
                <a:gd name="T30" fmla="*/ 1 w 151"/>
                <a:gd name="T31" fmla="*/ 128 h 130"/>
                <a:gd name="T32" fmla="*/ 2 w 151"/>
                <a:gd name="T33" fmla="*/ 129 h 130"/>
                <a:gd name="T34" fmla="*/ 3 w 151"/>
                <a:gd name="T35" fmla="*/ 130 h 130"/>
                <a:gd name="T36" fmla="*/ 4 w 151"/>
                <a:gd name="T37" fmla="*/ 130 h 130"/>
                <a:gd name="T38" fmla="*/ 5 w 151"/>
                <a:gd name="T39" fmla="*/ 130 h 130"/>
                <a:gd name="T40" fmla="*/ 6 w 151"/>
                <a:gd name="T41" fmla="*/ 130 h 130"/>
                <a:gd name="T42" fmla="*/ 145 w 151"/>
                <a:gd name="T43" fmla="*/ 130 h 130"/>
                <a:gd name="T44" fmla="*/ 146 w 151"/>
                <a:gd name="T45" fmla="*/ 130 h 130"/>
                <a:gd name="T46" fmla="*/ 146 w 151"/>
                <a:gd name="T47" fmla="*/ 130 h 130"/>
                <a:gd name="T48" fmla="*/ 148 w 151"/>
                <a:gd name="T49" fmla="*/ 130 h 130"/>
                <a:gd name="T50" fmla="*/ 149 w 151"/>
                <a:gd name="T51" fmla="*/ 129 h 130"/>
                <a:gd name="T52" fmla="*/ 150 w 151"/>
                <a:gd name="T53" fmla="*/ 128 h 130"/>
                <a:gd name="T54" fmla="*/ 150 w 151"/>
                <a:gd name="T55" fmla="*/ 127 h 130"/>
                <a:gd name="T56" fmla="*/ 151 w 151"/>
                <a:gd name="T57" fmla="*/ 126 h 130"/>
                <a:gd name="T58" fmla="*/ 151 w 151"/>
                <a:gd name="T59" fmla="*/ 125 h 130"/>
                <a:gd name="T60" fmla="*/ 151 w 151"/>
                <a:gd name="T61" fmla="*/ 124 h 130"/>
                <a:gd name="T62" fmla="*/ 151 w 151"/>
                <a:gd name="T63" fmla="*/ 7 h 130"/>
                <a:gd name="T64" fmla="*/ 151 w 151"/>
                <a:gd name="T65" fmla="*/ 6 h 130"/>
                <a:gd name="T66" fmla="*/ 151 w 151"/>
                <a:gd name="T67" fmla="*/ 5 h 130"/>
                <a:gd name="T68" fmla="*/ 150 w 151"/>
                <a:gd name="T69" fmla="*/ 4 h 130"/>
                <a:gd name="T70" fmla="*/ 150 w 151"/>
                <a:gd name="T71" fmla="*/ 3 h 130"/>
                <a:gd name="T72" fmla="*/ 149 w 151"/>
                <a:gd name="T73" fmla="*/ 2 h 130"/>
                <a:gd name="T74" fmla="*/ 148 w 151"/>
                <a:gd name="T75" fmla="*/ 1 h 130"/>
                <a:gd name="T76" fmla="*/ 146 w 151"/>
                <a:gd name="T77" fmla="*/ 0 h 130"/>
                <a:gd name="T78" fmla="*/ 145 w 151"/>
                <a:gd name="T79" fmla="*/ 0 h 130"/>
                <a:gd name="T80" fmla="*/ 144 w 151"/>
                <a:gd name="T8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1" h="130">
                  <a:moveTo>
                    <a:pt x="144" y="0"/>
                  </a:moveTo>
                  <a:lnTo>
                    <a:pt x="7" y="0"/>
                  </a:lnTo>
                  <a:lnTo>
                    <a:pt x="5" y="0"/>
                  </a:lnTo>
                  <a:lnTo>
                    <a:pt x="4" y="0"/>
                  </a:lnTo>
                  <a:lnTo>
                    <a:pt x="3" y="1"/>
                  </a:lnTo>
                  <a:lnTo>
                    <a:pt x="2" y="2"/>
                  </a:lnTo>
                  <a:lnTo>
                    <a:pt x="1" y="3"/>
                  </a:lnTo>
                  <a:lnTo>
                    <a:pt x="1" y="4"/>
                  </a:lnTo>
                  <a:lnTo>
                    <a:pt x="0" y="4"/>
                  </a:lnTo>
                  <a:lnTo>
                    <a:pt x="0" y="5"/>
                  </a:lnTo>
                  <a:lnTo>
                    <a:pt x="0" y="7"/>
                  </a:lnTo>
                  <a:lnTo>
                    <a:pt x="0" y="124"/>
                  </a:lnTo>
                  <a:lnTo>
                    <a:pt x="0" y="125"/>
                  </a:lnTo>
                  <a:lnTo>
                    <a:pt x="0" y="126"/>
                  </a:lnTo>
                  <a:lnTo>
                    <a:pt x="1" y="127"/>
                  </a:lnTo>
                  <a:lnTo>
                    <a:pt x="1" y="128"/>
                  </a:lnTo>
                  <a:lnTo>
                    <a:pt x="2" y="129"/>
                  </a:lnTo>
                  <a:lnTo>
                    <a:pt x="3" y="130"/>
                  </a:lnTo>
                  <a:lnTo>
                    <a:pt x="4" y="130"/>
                  </a:lnTo>
                  <a:lnTo>
                    <a:pt x="5" y="130"/>
                  </a:lnTo>
                  <a:lnTo>
                    <a:pt x="6" y="130"/>
                  </a:lnTo>
                  <a:lnTo>
                    <a:pt x="145" y="130"/>
                  </a:lnTo>
                  <a:lnTo>
                    <a:pt x="146" y="130"/>
                  </a:lnTo>
                  <a:lnTo>
                    <a:pt x="146" y="130"/>
                  </a:lnTo>
                  <a:lnTo>
                    <a:pt x="148" y="130"/>
                  </a:lnTo>
                  <a:lnTo>
                    <a:pt x="149" y="129"/>
                  </a:lnTo>
                  <a:lnTo>
                    <a:pt x="150" y="128"/>
                  </a:lnTo>
                  <a:lnTo>
                    <a:pt x="150" y="127"/>
                  </a:lnTo>
                  <a:lnTo>
                    <a:pt x="151" y="126"/>
                  </a:lnTo>
                  <a:lnTo>
                    <a:pt x="151" y="125"/>
                  </a:lnTo>
                  <a:lnTo>
                    <a:pt x="151" y="124"/>
                  </a:lnTo>
                  <a:lnTo>
                    <a:pt x="151" y="7"/>
                  </a:lnTo>
                  <a:lnTo>
                    <a:pt x="151" y="6"/>
                  </a:lnTo>
                  <a:lnTo>
                    <a:pt x="151" y="5"/>
                  </a:lnTo>
                  <a:lnTo>
                    <a:pt x="150" y="4"/>
                  </a:lnTo>
                  <a:lnTo>
                    <a:pt x="150" y="3"/>
                  </a:lnTo>
                  <a:lnTo>
                    <a:pt x="149" y="2"/>
                  </a:lnTo>
                  <a:lnTo>
                    <a:pt x="148" y="1"/>
                  </a:lnTo>
                  <a:lnTo>
                    <a:pt x="146" y="0"/>
                  </a:lnTo>
                  <a:lnTo>
                    <a:pt x="145" y="0"/>
                  </a:lnTo>
                  <a:lnTo>
                    <a:pt x="144"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941" tIns="45471" rIns="90941" bIns="45471" numCol="1" anchor="t" anchorCtr="0" compatLnSpc="1">
              <a:prstTxWarp prst="textNoShape">
                <a:avLst/>
              </a:prstTxWarp>
            </a:bodyPr>
            <a:lstStyle/>
            <a:p>
              <a:endParaRPr lang="de-DE" sz="2876">
                <a:solidFill>
                  <a:srgbClr val="000000"/>
                </a:solidFill>
                <a:latin typeface="Calibri"/>
              </a:endParaRPr>
            </a:p>
          </p:txBody>
        </p:sp>
        <p:sp>
          <p:nvSpPr>
            <p:cNvPr id="362" name="Freeform 225">
              <a:extLst>
                <a:ext uri="{FF2B5EF4-FFF2-40B4-BE49-F238E27FC236}">
                  <a16:creationId xmlns:a16="http://schemas.microsoft.com/office/drawing/2014/main" id="{E3993EC5-5633-4ED6-959A-57C45C0441BE}"/>
                </a:ext>
              </a:extLst>
            </p:cNvPr>
            <p:cNvSpPr>
              <a:spLocks/>
            </p:cNvSpPr>
            <p:nvPr/>
          </p:nvSpPr>
          <p:spPr bwMode="gray">
            <a:xfrm>
              <a:off x="5130200" y="3158170"/>
              <a:ext cx="1559153" cy="608306"/>
            </a:xfrm>
            <a:custGeom>
              <a:avLst/>
              <a:gdLst>
                <a:gd name="T0" fmla="*/ 337 w 337"/>
                <a:gd name="T1" fmla="*/ 0 h 147"/>
                <a:gd name="T2" fmla="*/ 0 w 337"/>
                <a:gd name="T3" fmla="*/ 0 h 147"/>
                <a:gd name="T4" fmla="*/ 0 w 337"/>
                <a:gd name="T5" fmla="*/ 13 h 147"/>
                <a:gd name="T6" fmla="*/ 28 w 337"/>
                <a:gd name="T7" fmla="*/ 13 h 147"/>
                <a:gd name="T8" fmla="*/ 28 w 337"/>
                <a:gd name="T9" fmla="*/ 147 h 147"/>
                <a:gd name="T10" fmla="*/ 43 w 337"/>
                <a:gd name="T11" fmla="*/ 147 h 147"/>
                <a:gd name="T12" fmla="*/ 43 w 337"/>
                <a:gd name="T13" fmla="*/ 13 h 147"/>
                <a:gd name="T14" fmla="*/ 294 w 337"/>
                <a:gd name="T15" fmla="*/ 13 h 147"/>
                <a:gd name="T16" fmla="*/ 294 w 337"/>
                <a:gd name="T17" fmla="*/ 147 h 147"/>
                <a:gd name="T18" fmla="*/ 309 w 337"/>
                <a:gd name="T19" fmla="*/ 147 h 147"/>
                <a:gd name="T20" fmla="*/ 309 w 337"/>
                <a:gd name="T21" fmla="*/ 13 h 147"/>
                <a:gd name="T22" fmla="*/ 337 w 337"/>
                <a:gd name="T23" fmla="*/ 13 h 147"/>
                <a:gd name="T24" fmla="*/ 337 w 337"/>
                <a:gd name="T25"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7" h="147">
                  <a:moveTo>
                    <a:pt x="337" y="0"/>
                  </a:moveTo>
                  <a:lnTo>
                    <a:pt x="0" y="0"/>
                  </a:lnTo>
                  <a:lnTo>
                    <a:pt x="0" y="13"/>
                  </a:lnTo>
                  <a:lnTo>
                    <a:pt x="28" y="13"/>
                  </a:lnTo>
                  <a:lnTo>
                    <a:pt x="28" y="147"/>
                  </a:lnTo>
                  <a:lnTo>
                    <a:pt x="43" y="147"/>
                  </a:lnTo>
                  <a:lnTo>
                    <a:pt x="43" y="13"/>
                  </a:lnTo>
                  <a:lnTo>
                    <a:pt x="294" y="13"/>
                  </a:lnTo>
                  <a:lnTo>
                    <a:pt x="294" y="147"/>
                  </a:lnTo>
                  <a:lnTo>
                    <a:pt x="309" y="147"/>
                  </a:lnTo>
                  <a:lnTo>
                    <a:pt x="309" y="13"/>
                  </a:lnTo>
                  <a:lnTo>
                    <a:pt x="337" y="13"/>
                  </a:lnTo>
                  <a:lnTo>
                    <a:pt x="33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941" tIns="45471" rIns="90941" bIns="45471" numCol="1" anchor="t" anchorCtr="0" compatLnSpc="1">
              <a:prstTxWarp prst="textNoShape">
                <a:avLst/>
              </a:prstTxWarp>
            </a:bodyPr>
            <a:lstStyle/>
            <a:p>
              <a:endParaRPr lang="de-DE" sz="2876">
                <a:solidFill>
                  <a:srgbClr val="000000"/>
                </a:solidFill>
                <a:latin typeface="Calibri"/>
              </a:endParaRPr>
            </a:p>
          </p:txBody>
        </p:sp>
        <p:sp>
          <p:nvSpPr>
            <p:cNvPr id="375" name="Rectangle 374">
              <a:extLst>
                <a:ext uri="{FF2B5EF4-FFF2-40B4-BE49-F238E27FC236}">
                  <a16:creationId xmlns:a16="http://schemas.microsoft.com/office/drawing/2014/main" id="{50D5045C-6323-430C-B5FD-0704F215787D}"/>
                </a:ext>
              </a:extLst>
            </p:cNvPr>
            <p:cNvSpPr/>
            <p:nvPr/>
          </p:nvSpPr>
          <p:spPr bwMode="gray">
            <a:xfrm>
              <a:off x="5516667" y="3106206"/>
              <a:ext cx="236395" cy="670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1"/>
            </a:p>
          </p:txBody>
        </p:sp>
        <p:sp>
          <p:nvSpPr>
            <p:cNvPr id="376" name="Rectangle 375">
              <a:extLst>
                <a:ext uri="{FF2B5EF4-FFF2-40B4-BE49-F238E27FC236}">
                  <a16:creationId xmlns:a16="http://schemas.microsoft.com/office/drawing/2014/main" id="{654797E5-8F9D-4F2D-B78C-636CF7120040}"/>
                </a:ext>
              </a:extLst>
            </p:cNvPr>
            <p:cNvSpPr/>
            <p:nvPr/>
          </p:nvSpPr>
          <p:spPr bwMode="gray">
            <a:xfrm>
              <a:off x="5256427" y="2635916"/>
              <a:ext cx="710610" cy="417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1"/>
            </a:p>
          </p:txBody>
        </p:sp>
        <p:sp>
          <p:nvSpPr>
            <p:cNvPr id="363" name="Freeform: Shape 362">
              <a:extLst>
                <a:ext uri="{FF2B5EF4-FFF2-40B4-BE49-F238E27FC236}">
                  <a16:creationId xmlns:a16="http://schemas.microsoft.com/office/drawing/2014/main" id="{434DDAA9-F49F-4A96-B31C-EF7CAC9D73A1}"/>
                </a:ext>
              </a:extLst>
            </p:cNvPr>
            <p:cNvSpPr>
              <a:spLocks/>
            </p:cNvSpPr>
            <p:nvPr/>
          </p:nvSpPr>
          <p:spPr bwMode="gray">
            <a:xfrm>
              <a:off x="5919685" y="3756213"/>
              <a:ext cx="226326" cy="71386"/>
            </a:xfrm>
            <a:custGeom>
              <a:avLst/>
              <a:gdLst>
                <a:gd name="connsiteX0" fmla="*/ 150849 w 211836"/>
                <a:gd name="connsiteY0" fmla="*/ 0 h 66997"/>
                <a:gd name="connsiteX1" fmla="*/ 198939 w 211836"/>
                <a:gd name="connsiteY1" fmla="*/ 0 h 66997"/>
                <a:gd name="connsiteX2" fmla="*/ 208557 w 211836"/>
                <a:gd name="connsiteY2" fmla="*/ 59461 h 66997"/>
                <a:gd name="connsiteX3" fmla="*/ 143925 w 211836"/>
                <a:gd name="connsiteY3" fmla="*/ 59461 h 66997"/>
                <a:gd name="connsiteX4" fmla="*/ 150849 w 211836"/>
                <a:gd name="connsiteY4" fmla="*/ 0 h 66997"/>
                <a:gd name="connsiteX5" fmla="*/ 12127 w 211836"/>
                <a:gd name="connsiteY5" fmla="*/ 0 h 66997"/>
                <a:gd name="connsiteX6" fmla="*/ 62269 w 211836"/>
                <a:gd name="connsiteY6" fmla="*/ 0 h 66997"/>
                <a:gd name="connsiteX7" fmla="*/ 71897 w 211836"/>
                <a:gd name="connsiteY7" fmla="*/ 59461 h 66997"/>
                <a:gd name="connsiteX8" fmla="*/ 4907 w 211836"/>
                <a:gd name="connsiteY8" fmla="*/ 59461 h 66997"/>
                <a:gd name="connsiteX9" fmla="*/ 12127 w 211836"/>
                <a:gd name="connsiteY9" fmla="*/ 0 h 6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836" h="66997">
                  <a:moveTo>
                    <a:pt x="150849" y="0"/>
                  </a:moveTo>
                  <a:lnTo>
                    <a:pt x="198939" y="0"/>
                  </a:lnTo>
                  <a:cubicBezTo>
                    <a:pt x="209327" y="0"/>
                    <a:pt x="216251" y="49819"/>
                    <a:pt x="208557" y="59461"/>
                  </a:cubicBezTo>
                  <a:cubicBezTo>
                    <a:pt x="200477" y="69103"/>
                    <a:pt x="153159" y="69907"/>
                    <a:pt x="143925" y="59461"/>
                  </a:cubicBezTo>
                  <a:cubicBezTo>
                    <a:pt x="134691" y="49015"/>
                    <a:pt x="140847" y="0"/>
                    <a:pt x="150849" y="0"/>
                  </a:cubicBezTo>
                  <a:close/>
                  <a:moveTo>
                    <a:pt x="12127" y="0"/>
                  </a:moveTo>
                  <a:lnTo>
                    <a:pt x="62269" y="0"/>
                  </a:lnTo>
                  <a:cubicBezTo>
                    <a:pt x="73101" y="0"/>
                    <a:pt x="80321" y="49819"/>
                    <a:pt x="71897" y="59461"/>
                  </a:cubicBezTo>
                  <a:cubicBezTo>
                    <a:pt x="63473" y="69103"/>
                    <a:pt x="14535" y="69907"/>
                    <a:pt x="4907" y="59461"/>
                  </a:cubicBezTo>
                  <a:cubicBezTo>
                    <a:pt x="-5121" y="49015"/>
                    <a:pt x="1699" y="0"/>
                    <a:pt x="12127" y="0"/>
                  </a:cubicBez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941" tIns="45471" rIns="90941" bIns="45471" numCol="1" anchor="t" anchorCtr="0" compatLnSpc="1">
              <a:prstTxWarp prst="textNoShape">
                <a:avLst/>
              </a:prstTxWarp>
              <a:noAutofit/>
            </a:bodyPr>
            <a:lstStyle/>
            <a:p>
              <a:endParaRPr lang="de-DE" sz="2876">
                <a:solidFill>
                  <a:srgbClr val="000000"/>
                </a:solidFill>
                <a:latin typeface="Calibri"/>
              </a:endParaRPr>
            </a:p>
          </p:txBody>
        </p:sp>
        <p:sp>
          <p:nvSpPr>
            <p:cNvPr id="364" name="Freeform 232">
              <a:extLst>
                <a:ext uri="{FF2B5EF4-FFF2-40B4-BE49-F238E27FC236}">
                  <a16:creationId xmlns:a16="http://schemas.microsoft.com/office/drawing/2014/main" id="{10057835-B4A9-491F-A587-A1710A8DA5CE}"/>
                </a:ext>
              </a:extLst>
            </p:cNvPr>
            <p:cNvSpPr>
              <a:spLocks/>
            </p:cNvSpPr>
            <p:nvPr/>
          </p:nvSpPr>
          <p:spPr bwMode="gray">
            <a:xfrm>
              <a:off x="5789951" y="3524951"/>
              <a:ext cx="477176" cy="314499"/>
            </a:xfrm>
            <a:custGeom>
              <a:avLst/>
              <a:gdLst>
                <a:gd name="T0" fmla="*/ 1108 w 1117"/>
                <a:gd name="T1" fmla="*/ 719 h 738"/>
                <a:gd name="T2" fmla="*/ 634 w 1117"/>
                <a:gd name="T3" fmla="*/ 577 h 738"/>
                <a:gd name="T4" fmla="*/ 634 w 1117"/>
                <a:gd name="T5" fmla="*/ 0 h 738"/>
                <a:gd name="T6" fmla="*/ 484 w 1117"/>
                <a:gd name="T7" fmla="*/ 0 h 738"/>
                <a:gd name="T8" fmla="*/ 484 w 1117"/>
                <a:gd name="T9" fmla="*/ 578 h 738"/>
                <a:gd name="T10" fmla="*/ 9 w 1117"/>
                <a:gd name="T11" fmla="*/ 719 h 738"/>
                <a:gd name="T12" fmla="*/ 12 w 1117"/>
                <a:gd name="T13" fmla="*/ 736 h 738"/>
                <a:gd name="T14" fmla="*/ 464 w 1117"/>
                <a:gd name="T15" fmla="*/ 664 h 738"/>
                <a:gd name="T16" fmla="*/ 559 w 1117"/>
                <a:gd name="T17" fmla="*/ 731 h 738"/>
                <a:gd name="T18" fmla="*/ 653 w 1117"/>
                <a:gd name="T19" fmla="*/ 667 h 738"/>
                <a:gd name="T20" fmla="*/ 1106 w 1117"/>
                <a:gd name="T21" fmla="*/ 736 h 738"/>
                <a:gd name="T22" fmla="*/ 1108 w 1117"/>
                <a:gd name="T23" fmla="*/ 719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7" h="738">
                  <a:moveTo>
                    <a:pt x="1108" y="719"/>
                  </a:moveTo>
                  <a:lnTo>
                    <a:pt x="634" y="577"/>
                  </a:lnTo>
                  <a:lnTo>
                    <a:pt x="634" y="0"/>
                  </a:lnTo>
                  <a:lnTo>
                    <a:pt x="484" y="0"/>
                  </a:lnTo>
                  <a:lnTo>
                    <a:pt x="484" y="578"/>
                  </a:lnTo>
                  <a:lnTo>
                    <a:pt x="9" y="719"/>
                  </a:lnTo>
                  <a:cubicBezTo>
                    <a:pt x="0" y="722"/>
                    <a:pt x="3" y="738"/>
                    <a:pt x="12" y="736"/>
                  </a:cubicBezTo>
                  <a:lnTo>
                    <a:pt x="464" y="664"/>
                  </a:lnTo>
                  <a:cubicBezTo>
                    <a:pt x="469" y="701"/>
                    <a:pt x="509" y="731"/>
                    <a:pt x="559" y="731"/>
                  </a:cubicBezTo>
                  <a:cubicBezTo>
                    <a:pt x="608" y="731"/>
                    <a:pt x="647" y="703"/>
                    <a:pt x="653" y="667"/>
                  </a:cubicBezTo>
                  <a:lnTo>
                    <a:pt x="1106" y="736"/>
                  </a:lnTo>
                  <a:cubicBezTo>
                    <a:pt x="1115" y="738"/>
                    <a:pt x="1117" y="721"/>
                    <a:pt x="1108" y="719"/>
                  </a:cubicBezTo>
                </a:path>
              </a:pathLst>
            </a:custGeom>
            <a:solidFill>
              <a:schemeClr val="bg1">
                <a:lumMod val="65000"/>
              </a:schemeClr>
            </a:solidFill>
            <a:ln>
              <a:noFill/>
            </a:ln>
          </p:spPr>
          <p:txBody>
            <a:bodyPr vert="horz" wrap="square" lIns="90941" tIns="45471" rIns="90941" bIns="45471" numCol="1" anchor="t" anchorCtr="0" compatLnSpc="1">
              <a:prstTxWarp prst="textNoShape">
                <a:avLst/>
              </a:prstTxWarp>
            </a:bodyPr>
            <a:lstStyle/>
            <a:p>
              <a:endParaRPr lang="de-DE" sz="2876">
                <a:solidFill>
                  <a:srgbClr val="000000"/>
                </a:solidFill>
                <a:latin typeface="Calibri"/>
              </a:endParaRPr>
            </a:p>
          </p:txBody>
        </p:sp>
        <p:sp>
          <p:nvSpPr>
            <p:cNvPr id="365" name="Freeform: Shape 364">
              <a:extLst>
                <a:ext uri="{FF2B5EF4-FFF2-40B4-BE49-F238E27FC236}">
                  <a16:creationId xmlns:a16="http://schemas.microsoft.com/office/drawing/2014/main" id="{1A100385-991B-4486-B619-C64738C35907}"/>
                </a:ext>
              </a:extLst>
            </p:cNvPr>
            <p:cNvSpPr>
              <a:spLocks/>
            </p:cNvSpPr>
            <p:nvPr/>
          </p:nvSpPr>
          <p:spPr bwMode="gray">
            <a:xfrm>
              <a:off x="5774679" y="3300340"/>
              <a:ext cx="508156" cy="165525"/>
            </a:xfrm>
            <a:custGeom>
              <a:avLst/>
              <a:gdLst>
                <a:gd name="connsiteX0" fmla="*/ 452437 w 475623"/>
                <a:gd name="connsiteY0" fmla="*/ 0 h 155348"/>
                <a:gd name="connsiteX1" fmla="*/ 475581 w 475623"/>
                <a:gd name="connsiteY1" fmla="*/ 0 h 155348"/>
                <a:gd name="connsiteX2" fmla="*/ 475581 w 475623"/>
                <a:gd name="connsiteY2" fmla="*/ 31396 h 155348"/>
                <a:gd name="connsiteX3" fmla="*/ 475581 w 475623"/>
                <a:gd name="connsiteY3" fmla="*/ 105196 h 155348"/>
                <a:gd name="connsiteX4" fmla="*/ 468797 w 475623"/>
                <a:gd name="connsiteY4" fmla="*/ 133330 h 155348"/>
                <a:gd name="connsiteX5" fmla="*/ 438871 w 475623"/>
                <a:gd name="connsiteY5" fmla="*/ 155348 h 155348"/>
                <a:gd name="connsiteX6" fmla="*/ 417723 w 475623"/>
                <a:gd name="connsiteY6" fmla="*/ 134553 h 155348"/>
                <a:gd name="connsiteX7" fmla="*/ 427699 w 475623"/>
                <a:gd name="connsiteY7" fmla="*/ 134146 h 155348"/>
                <a:gd name="connsiteX8" fmla="*/ 430093 w 475623"/>
                <a:gd name="connsiteY8" fmla="*/ 133738 h 155348"/>
                <a:gd name="connsiteX9" fmla="*/ 433683 w 475623"/>
                <a:gd name="connsiteY9" fmla="*/ 132922 h 155348"/>
                <a:gd name="connsiteX10" fmla="*/ 437675 w 475623"/>
                <a:gd name="connsiteY10" fmla="*/ 131699 h 155348"/>
                <a:gd name="connsiteX11" fmla="*/ 438073 w 475623"/>
                <a:gd name="connsiteY11" fmla="*/ 131291 h 155348"/>
                <a:gd name="connsiteX12" fmla="*/ 438473 w 475623"/>
                <a:gd name="connsiteY12" fmla="*/ 130884 h 155348"/>
                <a:gd name="connsiteX13" fmla="*/ 443261 w 475623"/>
                <a:gd name="connsiteY13" fmla="*/ 128030 h 155348"/>
                <a:gd name="connsiteX14" fmla="*/ 444457 w 475623"/>
                <a:gd name="connsiteY14" fmla="*/ 127214 h 155348"/>
                <a:gd name="connsiteX15" fmla="*/ 446053 w 475623"/>
                <a:gd name="connsiteY15" fmla="*/ 125175 h 155348"/>
                <a:gd name="connsiteX16" fmla="*/ 446851 w 475623"/>
                <a:gd name="connsiteY16" fmla="*/ 124768 h 155348"/>
                <a:gd name="connsiteX17" fmla="*/ 448049 w 475623"/>
                <a:gd name="connsiteY17" fmla="*/ 122729 h 155348"/>
                <a:gd name="connsiteX18" fmla="*/ 450443 w 475623"/>
                <a:gd name="connsiteY18" fmla="*/ 118652 h 155348"/>
                <a:gd name="connsiteX19" fmla="*/ 451241 w 475623"/>
                <a:gd name="connsiteY19" fmla="*/ 116613 h 155348"/>
                <a:gd name="connsiteX20" fmla="*/ 452039 w 475623"/>
                <a:gd name="connsiteY20" fmla="*/ 112536 h 155348"/>
                <a:gd name="connsiteX21" fmla="*/ 452437 w 475623"/>
                <a:gd name="connsiteY21" fmla="*/ 110497 h 155348"/>
                <a:gd name="connsiteX22" fmla="*/ 452437 w 475623"/>
                <a:gd name="connsiteY22" fmla="*/ 109274 h 155348"/>
                <a:gd name="connsiteX23" fmla="*/ 452837 w 475623"/>
                <a:gd name="connsiteY23" fmla="*/ 107235 h 155348"/>
                <a:gd name="connsiteX24" fmla="*/ 452437 w 475623"/>
                <a:gd name="connsiteY24" fmla="*/ 103565 h 155348"/>
                <a:gd name="connsiteX25" fmla="*/ 452437 w 475623"/>
                <a:gd name="connsiteY25" fmla="*/ 70946 h 155348"/>
                <a:gd name="connsiteX26" fmla="*/ 251 w 475623"/>
                <a:gd name="connsiteY26" fmla="*/ 0 h 155348"/>
                <a:gd name="connsiteX27" fmla="*/ 23081 w 475623"/>
                <a:gd name="connsiteY27" fmla="*/ 0 h 155348"/>
                <a:gd name="connsiteX28" fmla="*/ 23081 w 475623"/>
                <a:gd name="connsiteY28" fmla="*/ 27902 h 155348"/>
                <a:gd name="connsiteX29" fmla="*/ 23081 w 475623"/>
                <a:gd name="connsiteY29" fmla="*/ 102040 h 155348"/>
                <a:gd name="connsiteX30" fmla="*/ 23475 w 475623"/>
                <a:gd name="connsiteY30" fmla="*/ 106026 h 155348"/>
                <a:gd name="connsiteX31" fmla="*/ 23475 w 475623"/>
                <a:gd name="connsiteY31" fmla="*/ 106425 h 155348"/>
                <a:gd name="connsiteX32" fmla="*/ 23869 w 475623"/>
                <a:gd name="connsiteY32" fmla="*/ 109215 h 155348"/>
                <a:gd name="connsiteX33" fmla="*/ 25049 w 475623"/>
                <a:gd name="connsiteY33" fmla="*/ 113201 h 155348"/>
                <a:gd name="connsiteX34" fmla="*/ 25443 w 475623"/>
                <a:gd name="connsiteY34" fmla="*/ 114397 h 155348"/>
                <a:gd name="connsiteX35" fmla="*/ 27411 w 475623"/>
                <a:gd name="connsiteY35" fmla="*/ 118383 h 155348"/>
                <a:gd name="connsiteX36" fmla="*/ 28593 w 475623"/>
                <a:gd name="connsiteY36" fmla="*/ 120376 h 155348"/>
                <a:gd name="connsiteX37" fmla="*/ 28987 w 475623"/>
                <a:gd name="connsiteY37" fmla="*/ 120774 h 155348"/>
                <a:gd name="connsiteX38" fmla="*/ 32135 w 475623"/>
                <a:gd name="connsiteY38" fmla="*/ 123963 h 155348"/>
                <a:gd name="connsiteX39" fmla="*/ 32923 w 475623"/>
                <a:gd name="connsiteY39" fmla="*/ 124760 h 155348"/>
                <a:gd name="connsiteX40" fmla="*/ 34497 w 475623"/>
                <a:gd name="connsiteY40" fmla="*/ 125956 h 155348"/>
                <a:gd name="connsiteX41" fmla="*/ 39613 w 475623"/>
                <a:gd name="connsiteY41" fmla="*/ 128348 h 155348"/>
                <a:gd name="connsiteX42" fmla="*/ 40795 w 475623"/>
                <a:gd name="connsiteY42" fmla="*/ 129145 h 155348"/>
                <a:gd name="connsiteX43" fmla="*/ 43943 w 475623"/>
                <a:gd name="connsiteY43" fmla="*/ 129942 h 155348"/>
                <a:gd name="connsiteX44" fmla="*/ 47487 w 475623"/>
                <a:gd name="connsiteY44" fmla="*/ 130739 h 155348"/>
                <a:gd name="connsiteX45" fmla="*/ 49061 w 475623"/>
                <a:gd name="connsiteY45" fmla="*/ 131138 h 155348"/>
                <a:gd name="connsiteX46" fmla="*/ 49849 w 475623"/>
                <a:gd name="connsiteY46" fmla="*/ 131138 h 155348"/>
                <a:gd name="connsiteX47" fmla="*/ 56539 w 475623"/>
                <a:gd name="connsiteY47" fmla="*/ 131536 h 155348"/>
                <a:gd name="connsiteX48" fmla="*/ 55753 w 475623"/>
                <a:gd name="connsiteY48" fmla="*/ 131536 h 155348"/>
                <a:gd name="connsiteX49" fmla="*/ 36465 w 475623"/>
                <a:gd name="connsiteY49" fmla="*/ 151067 h 155348"/>
                <a:gd name="connsiteX50" fmla="*/ 36465 w 475623"/>
                <a:gd name="connsiteY50" fmla="*/ 151466 h 155348"/>
                <a:gd name="connsiteX51" fmla="*/ 5369 w 475623"/>
                <a:gd name="connsiteY51" fmla="*/ 125557 h 155348"/>
                <a:gd name="connsiteX52" fmla="*/ 251 w 475623"/>
                <a:gd name="connsiteY52" fmla="*/ 72146 h 15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75623" h="155348">
                  <a:moveTo>
                    <a:pt x="452437" y="0"/>
                  </a:moveTo>
                  <a:lnTo>
                    <a:pt x="475581" y="0"/>
                  </a:lnTo>
                  <a:lnTo>
                    <a:pt x="475581" y="31396"/>
                  </a:lnTo>
                  <a:cubicBezTo>
                    <a:pt x="475581" y="55860"/>
                    <a:pt x="475581" y="80324"/>
                    <a:pt x="475581" y="105196"/>
                  </a:cubicBezTo>
                  <a:cubicBezTo>
                    <a:pt x="475979" y="114982"/>
                    <a:pt x="473585" y="124768"/>
                    <a:pt x="468797" y="133330"/>
                  </a:cubicBezTo>
                  <a:cubicBezTo>
                    <a:pt x="462413" y="145155"/>
                    <a:pt x="451241" y="152086"/>
                    <a:pt x="438871" y="155348"/>
                  </a:cubicBezTo>
                  <a:cubicBezTo>
                    <a:pt x="438073" y="143931"/>
                    <a:pt x="428895" y="134961"/>
                    <a:pt x="417723" y="134553"/>
                  </a:cubicBezTo>
                  <a:cubicBezTo>
                    <a:pt x="420915" y="134553"/>
                    <a:pt x="424507" y="134553"/>
                    <a:pt x="427699" y="134146"/>
                  </a:cubicBezTo>
                  <a:cubicBezTo>
                    <a:pt x="428097" y="134146"/>
                    <a:pt x="429693" y="133738"/>
                    <a:pt x="430093" y="133738"/>
                  </a:cubicBezTo>
                  <a:cubicBezTo>
                    <a:pt x="431289" y="133330"/>
                    <a:pt x="432487" y="133330"/>
                    <a:pt x="433683" y="132922"/>
                  </a:cubicBezTo>
                  <a:cubicBezTo>
                    <a:pt x="434881" y="132515"/>
                    <a:pt x="436077" y="132107"/>
                    <a:pt x="437675" y="131699"/>
                  </a:cubicBezTo>
                  <a:cubicBezTo>
                    <a:pt x="437675" y="131291"/>
                    <a:pt x="437675" y="131291"/>
                    <a:pt x="438073" y="131291"/>
                  </a:cubicBezTo>
                  <a:cubicBezTo>
                    <a:pt x="438073" y="131291"/>
                    <a:pt x="438073" y="131291"/>
                    <a:pt x="438473" y="130884"/>
                  </a:cubicBezTo>
                  <a:cubicBezTo>
                    <a:pt x="440467" y="130068"/>
                    <a:pt x="442063" y="129253"/>
                    <a:pt x="443261" y="128030"/>
                  </a:cubicBezTo>
                  <a:cubicBezTo>
                    <a:pt x="443659" y="127622"/>
                    <a:pt x="444059" y="127622"/>
                    <a:pt x="444457" y="127214"/>
                  </a:cubicBezTo>
                  <a:lnTo>
                    <a:pt x="446053" y="125175"/>
                  </a:lnTo>
                  <a:cubicBezTo>
                    <a:pt x="447251" y="124360"/>
                    <a:pt x="448049" y="122729"/>
                    <a:pt x="446851" y="124768"/>
                  </a:cubicBezTo>
                  <a:lnTo>
                    <a:pt x="448049" y="122729"/>
                  </a:lnTo>
                  <a:cubicBezTo>
                    <a:pt x="448847" y="121506"/>
                    <a:pt x="449645" y="119875"/>
                    <a:pt x="450443" y="118652"/>
                  </a:cubicBezTo>
                  <a:lnTo>
                    <a:pt x="451241" y="116613"/>
                  </a:lnTo>
                  <a:cubicBezTo>
                    <a:pt x="451639" y="115390"/>
                    <a:pt x="451639" y="113759"/>
                    <a:pt x="452039" y="112536"/>
                  </a:cubicBezTo>
                  <a:cubicBezTo>
                    <a:pt x="452039" y="112128"/>
                    <a:pt x="452437" y="110905"/>
                    <a:pt x="452437" y="110497"/>
                  </a:cubicBezTo>
                  <a:cubicBezTo>
                    <a:pt x="452437" y="110089"/>
                    <a:pt x="452437" y="109681"/>
                    <a:pt x="452437" y="109274"/>
                  </a:cubicBezTo>
                  <a:lnTo>
                    <a:pt x="452837" y="107235"/>
                  </a:lnTo>
                  <a:cubicBezTo>
                    <a:pt x="452837" y="106012"/>
                    <a:pt x="452437" y="104789"/>
                    <a:pt x="452437" y="103565"/>
                  </a:cubicBezTo>
                  <a:cubicBezTo>
                    <a:pt x="452437" y="92556"/>
                    <a:pt x="452437" y="81955"/>
                    <a:pt x="452437" y="70946"/>
                  </a:cubicBezTo>
                  <a:close/>
                  <a:moveTo>
                    <a:pt x="251" y="0"/>
                  </a:moveTo>
                  <a:lnTo>
                    <a:pt x="23081" y="0"/>
                  </a:lnTo>
                  <a:lnTo>
                    <a:pt x="23081" y="27902"/>
                  </a:lnTo>
                  <a:cubicBezTo>
                    <a:pt x="23081" y="52615"/>
                    <a:pt x="23081" y="77327"/>
                    <a:pt x="23081" y="102040"/>
                  </a:cubicBezTo>
                  <a:cubicBezTo>
                    <a:pt x="23081" y="103635"/>
                    <a:pt x="23081" y="104830"/>
                    <a:pt x="23475" y="106026"/>
                  </a:cubicBezTo>
                  <a:cubicBezTo>
                    <a:pt x="23475" y="106425"/>
                    <a:pt x="23475" y="106425"/>
                    <a:pt x="23475" y="106425"/>
                  </a:cubicBezTo>
                  <a:lnTo>
                    <a:pt x="23869" y="109215"/>
                  </a:lnTo>
                  <a:cubicBezTo>
                    <a:pt x="24263" y="110809"/>
                    <a:pt x="24657" y="112005"/>
                    <a:pt x="25049" y="113201"/>
                  </a:cubicBezTo>
                  <a:lnTo>
                    <a:pt x="25443" y="114397"/>
                  </a:lnTo>
                  <a:cubicBezTo>
                    <a:pt x="26231" y="115991"/>
                    <a:pt x="26625" y="117187"/>
                    <a:pt x="27411" y="118383"/>
                  </a:cubicBezTo>
                  <a:lnTo>
                    <a:pt x="28593" y="120376"/>
                  </a:lnTo>
                  <a:cubicBezTo>
                    <a:pt x="28593" y="120376"/>
                    <a:pt x="28987" y="120376"/>
                    <a:pt x="28987" y="120774"/>
                  </a:cubicBezTo>
                  <a:cubicBezTo>
                    <a:pt x="30167" y="121970"/>
                    <a:pt x="30955" y="123166"/>
                    <a:pt x="32135" y="123963"/>
                  </a:cubicBezTo>
                  <a:cubicBezTo>
                    <a:pt x="32529" y="124362"/>
                    <a:pt x="32529" y="124362"/>
                    <a:pt x="32923" y="124760"/>
                  </a:cubicBezTo>
                  <a:lnTo>
                    <a:pt x="34497" y="125956"/>
                  </a:lnTo>
                  <a:cubicBezTo>
                    <a:pt x="36071" y="126753"/>
                    <a:pt x="37645" y="127550"/>
                    <a:pt x="39613" y="128348"/>
                  </a:cubicBezTo>
                  <a:cubicBezTo>
                    <a:pt x="40007" y="128746"/>
                    <a:pt x="40401" y="128746"/>
                    <a:pt x="40795" y="129145"/>
                  </a:cubicBezTo>
                  <a:cubicBezTo>
                    <a:pt x="41975" y="129543"/>
                    <a:pt x="42763" y="129543"/>
                    <a:pt x="43943" y="129942"/>
                  </a:cubicBezTo>
                  <a:cubicBezTo>
                    <a:pt x="45125" y="130340"/>
                    <a:pt x="46305" y="130739"/>
                    <a:pt x="47487" y="130739"/>
                  </a:cubicBezTo>
                  <a:lnTo>
                    <a:pt x="49061" y="131138"/>
                  </a:lnTo>
                  <a:cubicBezTo>
                    <a:pt x="49455" y="131138"/>
                    <a:pt x="49455" y="131138"/>
                    <a:pt x="49849" y="131138"/>
                  </a:cubicBezTo>
                  <a:cubicBezTo>
                    <a:pt x="51817" y="131536"/>
                    <a:pt x="54179" y="131536"/>
                    <a:pt x="56539" y="131536"/>
                  </a:cubicBezTo>
                  <a:lnTo>
                    <a:pt x="55753" y="131536"/>
                  </a:lnTo>
                  <a:cubicBezTo>
                    <a:pt x="45125" y="131536"/>
                    <a:pt x="36465" y="140305"/>
                    <a:pt x="36465" y="151067"/>
                  </a:cubicBezTo>
                  <a:lnTo>
                    <a:pt x="36465" y="151466"/>
                  </a:lnTo>
                  <a:cubicBezTo>
                    <a:pt x="23081" y="147480"/>
                    <a:pt x="11273" y="139110"/>
                    <a:pt x="5369" y="125557"/>
                  </a:cubicBezTo>
                  <a:cubicBezTo>
                    <a:pt x="-1717" y="108816"/>
                    <a:pt x="251" y="90082"/>
                    <a:pt x="251" y="72146"/>
                  </a:cubicBez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941" tIns="45471" rIns="90941" bIns="45471" numCol="1" anchor="t" anchorCtr="0" compatLnSpc="1">
              <a:prstTxWarp prst="textNoShape">
                <a:avLst/>
              </a:prstTxWarp>
              <a:noAutofit/>
            </a:bodyPr>
            <a:lstStyle/>
            <a:p>
              <a:endParaRPr lang="de-DE" sz="2876">
                <a:solidFill>
                  <a:srgbClr val="000000"/>
                </a:solidFill>
                <a:latin typeface="Calibri"/>
              </a:endParaRPr>
            </a:p>
          </p:txBody>
        </p:sp>
        <p:sp>
          <p:nvSpPr>
            <p:cNvPr id="366" name="Freeform 235">
              <a:extLst>
                <a:ext uri="{FF2B5EF4-FFF2-40B4-BE49-F238E27FC236}">
                  <a16:creationId xmlns:a16="http://schemas.microsoft.com/office/drawing/2014/main" id="{B97EC4D1-614F-4C6F-9FE7-244D792DB037}"/>
                </a:ext>
              </a:extLst>
            </p:cNvPr>
            <p:cNvSpPr>
              <a:spLocks/>
            </p:cNvSpPr>
            <p:nvPr/>
          </p:nvSpPr>
          <p:spPr bwMode="gray">
            <a:xfrm>
              <a:off x="5931394" y="2897554"/>
              <a:ext cx="154882" cy="43250"/>
            </a:xfrm>
            <a:custGeom>
              <a:avLst/>
              <a:gdLst>
                <a:gd name="T0" fmla="*/ 119 w 238"/>
                <a:gd name="T1" fmla="*/ 53 h 74"/>
                <a:gd name="T2" fmla="*/ 238 w 238"/>
                <a:gd name="T3" fmla="*/ 74 h 74"/>
                <a:gd name="T4" fmla="*/ 238 w 238"/>
                <a:gd name="T5" fmla="*/ 0 h 74"/>
                <a:gd name="T6" fmla="*/ 0 w 238"/>
                <a:gd name="T7" fmla="*/ 1 h 74"/>
                <a:gd name="T8" fmla="*/ 0 w 238"/>
                <a:gd name="T9" fmla="*/ 74 h 74"/>
                <a:gd name="T10" fmla="*/ 119 w 238"/>
                <a:gd name="T11" fmla="*/ 53 h 74"/>
              </a:gdLst>
              <a:ahLst/>
              <a:cxnLst>
                <a:cxn ang="0">
                  <a:pos x="T0" y="T1"/>
                </a:cxn>
                <a:cxn ang="0">
                  <a:pos x="T2" y="T3"/>
                </a:cxn>
                <a:cxn ang="0">
                  <a:pos x="T4" y="T5"/>
                </a:cxn>
                <a:cxn ang="0">
                  <a:pos x="T6" y="T7"/>
                </a:cxn>
                <a:cxn ang="0">
                  <a:pos x="T8" y="T9"/>
                </a:cxn>
                <a:cxn ang="0">
                  <a:pos x="T10" y="T11"/>
                </a:cxn>
              </a:cxnLst>
              <a:rect l="0" t="0" r="r" b="b"/>
              <a:pathLst>
                <a:path w="238" h="74">
                  <a:moveTo>
                    <a:pt x="119" y="53"/>
                  </a:moveTo>
                  <a:cubicBezTo>
                    <a:pt x="177" y="53"/>
                    <a:pt x="220" y="67"/>
                    <a:pt x="238" y="74"/>
                  </a:cubicBezTo>
                  <a:lnTo>
                    <a:pt x="238" y="0"/>
                  </a:lnTo>
                  <a:lnTo>
                    <a:pt x="0" y="1"/>
                  </a:lnTo>
                  <a:lnTo>
                    <a:pt x="0" y="74"/>
                  </a:lnTo>
                  <a:cubicBezTo>
                    <a:pt x="18" y="67"/>
                    <a:pt x="61" y="53"/>
                    <a:pt x="119" y="53"/>
                  </a:cubicBezTo>
                </a:path>
              </a:pathLst>
            </a:custGeom>
            <a:solidFill>
              <a:srgbClr val="F9D9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941" tIns="45471" rIns="90941" bIns="45471" numCol="1" anchor="t" anchorCtr="0" compatLnSpc="1">
              <a:prstTxWarp prst="textNoShape">
                <a:avLst/>
              </a:prstTxWarp>
            </a:bodyPr>
            <a:lstStyle/>
            <a:p>
              <a:endParaRPr lang="de-DE" sz="2876">
                <a:solidFill>
                  <a:srgbClr val="000000"/>
                </a:solidFill>
                <a:latin typeface="Calibri"/>
              </a:endParaRPr>
            </a:p>
          </p:txBody>
        </p:sp>
        <p:sp>
          <p:nvSpPr>
            <p:cNvPr id="367" name="Freeform: Shape 366">
              <a:extLst>
                <a:ext uri="{FF2B5EF4-FFF2-40B4-BE49-F238E27FC236}">
                  <a16:creationId xmlns:a16="http://schemas.microsoft.com/office/drawing/2014/main" id="{DD65E64B-A0B6-4B37-A910-CC5452F884D9}"/>
                </a:ext>
              </a:extLst>
            </p:cNvPr>
            <p:cNvSpPr>
              <a:spLocks/>
            </p:cNvSpPr>
            <p:nvPr/>
          </p:nvSpPr>
          <p:spPr bwMode="gray">
            <a:xfrm>
              <a:off x="5865826" y="3329101"/>
              <a:ext cx="338596" cy="437372"/>
            </a:xfrm>
            <a:custGeom>
              <a:avLst/>
              <a:gdLst>
                <a:gd name="connsiteX0" fmla="*/ 240308 w 316920"/>
                <a:gd name="connsiteY0" fmla="*/ 117307 h 400023"/>
                <a:gd name="connsiteX1" fmla="*/ 286160 w 316920"/>
                <a:gd name="connsiteY1" fmla="*/ 170267 h 400023"/>
                <a:gd name="connsiteX2" fmla="*/ 258162 w 316920"/>
                <a:gd name="connsiteY2" fmla="*/ 394050 h 400023"/>
                <a:gd name="connsiteX3" fmla="*/ 194052 w 316920"/>
                <a:gd name="connsiteY3" fmla="*/ 400023 h 400023"/>
                <a:gd name="connsiteX4" fmla="*/ 195268 w 316920"/>
                <a:gd name="connsiteY4" fmla="*/ 154339 h 400023"/>
                <a:gd name="connsiteX5" fmla="*/ 240308 w 316920"/>
                <a:gd name="connsiteY5" fmla="*/ 117307 h 400023"/>
                <a:gd name="connsiteX6" fmla="*/ 70266 w 316920"/>
                <a:gd name="connsiteY6" fmla="*/ 117307 h 400023"/>
                <a:gd name="connsiteX7" fmla="*/ 113698 w 316920"/>
                <a:gd name="connsiteY7" fmla="*/ 154339 h 400023"/>
                <a:gd name="connsiteX8" fmla="*/ 114872 w 316920"/>
                <a:gd name="connsiteY8" fmla="*/ 400023 h 400023"/>
                <a:gd name="connsiteX9" fmla="*/ 53050 w 316920"/>
                <a:gd name="connsiteY9" fmla="*/ 394050 h 400023"/>
                <a:gd name="connsiteX10" fmla="*/ 25662 w 316920"/>
                <a:gd name="connsiteY10" fmla="*/ 170267 h 400023"/>
                <a:gd name="connsiteX11" fmla="*/ 70266 w 316920"/>
                <a:gd name="connsiteY11" fmla="*/ 117307 h 400023"/>
                <a:gd name="connsiteX12" fmla="*/ 295350 w 316920"/>
                <a:gd name="connsiteY12" fmla="*/ 0 h 400023"/>
                <a:gd name="connsiteX13" fmla="*/ 308580 w 316920"/>
                <a:gd name="connsiteY13" fmla="*/ 85442 h 400023"/>
                <a:gd name="connsiteX14" fmla="*/ 8664 w 316920"/>
                <a:gd name="connsiteY14" fmla="*/ 85442 h 400023"/>
                <a:gd name="connsiteX15" fmla="*/ 19490 w 316920"/>
                <a:gd name="connsiteY15" fmla="*/ 396 h 400023"/>
                <a:gd name="connsiteX16" fmla="*/ 124140 w 316920"/>
                <a:gd name="connsiteY16" fmla="*/ 43908 h 400023"/>
                <a:gd name="connsiteX17" fmla="*/ 189896 w 316920"/>
                <a:gd name="connsiteY17" fmla="*/ 43908 h 400023"/>
                <a:gd name="connsiteX18" fmla="*/ 295350 w 316920"/>
                <a:gd name="connsiteY18" fmla="*/ 0 h 400023"/>
                <a:gd name="connsiteX0" fmla="*/ 240308 w 316920"/>
                <a:gd name="connsiteY0" fmla="*/ 117562 h 400278"/>
                <a:gd name="connsiteX1" fmla="*/ 286160 w 316920"/>
                <a:gd name="connsiteY1" fmla="*/ 170522 h 400278"/>
                <a:gd name="connsiteX2" fmla="*/ 258162 w 316920"/>
                <a:gd name="connsiteY2" fmla="*/ 394305 h 400278"/>
                <a:gd name="connsiteX3" fmla="*/ 194052 w 316920"/>
                <a:gd name="connsiteY3" fmla="*/ 400278 h 400278"/>
                <a:gd name="connsiteX4" fmla="*/ 195268 w 316920"/>
                <a:gd name="connsiteY4" fmla="*/ 154594 h 400278"/>
                <a:gd name="connsiteX5" fmla="*/ 240308 w 316920"/>
                <a:gd name="connsiteY5" fmla="*/ 117562 h 400278"/>
                <a:gd name="connsiteX6" fmla="*/ 70266 w 316920"/>
                <a:gd name="connsiteY6" fmla="*/ 117562 h 400278"/>
                <a:gd name="connsiteX7" fmla="*/ 113698 w 316920"/>
                <a:gd name="connsiteY7" fmla="*/ 154594 h 400278"/>
                <a:gd name="connsiteX8" fmla="*/ 114872 w 316920"/>
                <a:gd name="connsiteY8" fmla="*/ 400278 h 400278"/>
                <a:gd name="connsiteX9" fmla="*/ 53050 w 316920"/>
                <a:gd name="connsiteY9" fmla="*/ 394305 h 400278"/>
                <a:gd name="connsiteX10" fmla="*/ 25662 w 316920"/>
                <a:gd name="connsiteY10" fmla="*/ 170522 h 400278"/>
                <a:gd name="connsiteX11" fmla="*/ 70266 w 316920"/>
                <a:gd name="connsiteY11" fmla="*/ 117562 h 400278"/>
                <a:gd name="connsiteX12" fmla="*/ 295350 w 316920"/>
                <a:gd name="connsiteY12" fmla="*/ 255 h 400278"/>
                <a:gd name="connsiteX13" fmla="*/ 308580 w 316920"/>
                <a:gd name="connsiteY13" fmla="*/ 85697 h 400278"/>
                <a:gd name="connsiteX14" fmla="*/ 8664 w 316920"/>
                <a:gd name="connsiteY14" fmla="*/ 85697 h 400278"/>
                <a:gd name="connsiteX15" fmla="*/ 19490 w 316920"/>
                <a:gd name="connsiteY15" fmla="*/ 651 h 400278"/>
                <a:gd name="connsiteX16" fmla="*/ 189896 w 316920"/>
                <a:gd name="connsiteY16" fmla="*/ 44163 h 400278"/>
                <a:gd name="connsiteX17" fmla="*/ 295350 w 316920"/>
                <a:gd name="connsiteY17" fmla="*/ 255 h 400278"/>
                <a:gd name="connsiteX0" fmla="*/ 240308 w 316920"/>
                <a:gd name="connsiteY0" fmla="*/ 127765 h 410481"/>
                <a:gd name="connsiteX1" fmla="*/ 286160 w 316920"/>
                <a:gd name="connsiteY1" fmla="*/ 180725 h 410481"/>
                <a:gd name="connsiteX2" fmla="*/ 258162 w 316920"/>
                <a:gd name="connsiteY2" fmla="*/ 404508 h 410481"/>
                <a:gd name="connsiteX3" fmla="*/ 194052 w 316920"/>
                <a:gd name="connsiteY3" fmla="*/ 410481 h 410481"/>
                <a:gd name="connsiteX4" fmla="*/ 195268 w 316920"/>
                <a:gd name="connsiteY4" fmla="*/ 164797 h 410481"/>
                <a:gd name="connsiteX5" fmla="*/ 240308 w 316920"/>
                <a:gd name="connsiteY5" fmla="*/ 127765 h 410481"/>
                <a:gd name="connsiteX6" fmla="*/ 70266 w 316920"/>
                <a:gd name="connsiteY6" fmla="*/ 127765 h 410481"/>
                <a:gd name="connsiteX7" fmla="*/ 113698 w 316920"/>
                <a:gd name="connsiteY7" fmla="*/ 164797 h 410481"/>
                <a:gd name="connsiteX8" fmla="*/ 114872 w 316920"/>
                <a:gd name="connsiteY8" fmla="*/ 410481 h 410481"/>
                <a:gd name="connsiteX9" fmla="*/ 53050 w 316920"/>
                <a:gd name="connsiteY9" fmla="*/ 404508 h 410481"/>
                <a:gd name="connsiteX10" fmla="*/ 25662 w 316920"/>
                <a:gd name="connsiteY10" fmla="*/ 180725 h 410481"/>
                <a:gd name="connsiteX11" fmla="*/ 70266 w 316920"/>
                <a:gd name="connsiteY11" fmla="*/ 127765 h 410481"/>
                <a:gd name="connsiteX12" fmla="*/ 295350 w 316920"/>
                <a:gd name="connsiteY12" fmla="*/ 10458 h 410481"/>
                <a:gd name="connsiteX13" fmla="*/ 308580 w 316920"/>
                <a:gd name="connsiteY13" fmla="*/ 95900 h 410481"/>
                <a:gd name="connsiteX14" fmla="*/ 8664 w 316920"/>
                <a:gd name="connsiteY14" fmla="*/ 95900 h 410481"/>
                <a:gd name="connsiteX15" fmla="*/ 19490 w 316920"/>
                <a:gd name="connsiteY15" fmla="*/ 10854 h 410481"/>
                <a:gd name="connsiteX16" fmla="*/ 295350 w 316920"/>
                <a:gd name="connsiteY16" fmla="*/ 10458 h 41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6920" h="410481">
                  <a:moveTo>
                    <a:pt x="240308" y="127765"/>
                  </a:moveTo>
                  <a:cubicBezTo>
                    <a:pt x="263030" y="128562"/>
                    <a:pt x="284536" y="130155"/>
                    <a:pt x="286160" y="180725"/>
                  </a:cubicBezTo>
                  <a:cubicBezTo>
                    <a:pt x="288188" y="230897"/>
                    <a:pt x="258162" y="404508"/>
                    <a:pt x="258162" y="404508"/>
                  </a:cubicBezTo>
                  <a:lnTo>
                    <a:pt x="194052" y="410481"/>
                  </a:lnTo>
                  <a:cubicBezTo>
                    <a:pt x="207036" y="267530"/>
                    <a:pt x="179444" y="260761"/>
                    <a:pt x="195268" y="164797"/>
                  </a:cubicBezTo>
                  <a:cubicBezTo>
                    <a:pt x="201356" y="139313"/>
                    <a:pt x="216774" y="126969"/>
                    <a:pt x="240308" y="127765"/>
                  </a:cubicBezTo>
                  <a:close/>
                  <a:moveTo>
                    <a:pt x="70266" y="127765"/>
                  </a:moveTo>
                  <a:cubicBezTo>
                    <a:pt x="92960" y="126969"/>
                    <a:pt x="107828" y="139313"/>
                    <a:pt x="113698" y="164797"/>
                  </a:cubicBezTo>
                  <a:cubicBezTo>
                    <a:pt x="128956" y="260761"/>
                    <a:pt x="102350" y="267530"/>
                    <a:pt x="114872" y="410481"/>
                  </a:cubicBezTo>
                  <a:lnTo>
                    <a:pt x="53050" y="404508"/>
                  </a:lnTo>
                  <a:cubicBezTo>
                    <a:pt x="53050" y="404508"/>
                    <a:pt x="24096" y="230897"/>
                    <a:pt x="25662" y="180725"/>
                  </a:cubicBezTo>
                  <a:cubicBezTo>
                    <a:pt x="27618" y="130155"/>
                    <a:pt x="48354" y="128562"/>
                    <a:pt x="70266" y="127765"/>
                  </a:cubicBezTo>
                  <a:close/>
                  <a:moveTo>
                    <a:pt x="295350" y="10458"/>
                  </a:moveTo>
                  <a:cubicBezTo>
                    <a:pt x="311388" y="32610"/>
                    <a:pt x="327024" y="66233"/>
                    <a:pt x="308580" y="95900"/>
                  </a:cubicBezTo>
                  <a:lnTo>
                    <a:pt x="8664" y="95900"/>
                  </a:lnTo>
                  <a:cubicBezTo>
                    <a:pt x="-2162" y="73748"/>
                    <a:pt x="-6974" y="43290"/>
                    <a:pt x="19490" y="10854"/>
                  </a:cubicBezTo>
                  <a:cubicBezTo>
                    <a:pt x="67271" y="-3386"/>
                    <a:pt x="247168" y="-3716"/>
                    <a:pt x="295350" y="10458"/>
                  </a:cubicBezTo>
                  <a:close/>
                </a:path>
              </a:pathLst>
            </a:custGeom>
            <a:solidFill>
              <a:schemeClr val="bg1">
                <a:lumMod val="75000"/>
              </a:schemeClr>
            </a:solidFill>
            <a:ln>
              <a:noFill/>
            </a:ln>
          </p:spPr>
          <p:txBody>
            <a:bodyPr vert="horz" wrap="square" lIns="90941" tIns="45471" rIns="90941" bIns="45471" numCol="1" anchor="t" anchorCtr="0" compatLnSpc="1">
              <a:prstTxWarp prst="textNoShape">
                <a:avLst/>
              </a:prstTxWarp>
              <a:noAutofit/>
            </a:bodyPr>
            <a:lstStyle/>
            <a:p>
              <a:endParaRPr lang="de-DE" sz="2876">
                <a:solidFill>
                  <a:srgbClr val="000000"/>
                </a:solidFill>
                <a:latin typeface="Calibri"/>
              </a:endParaRPr>
            </a:p>
          </p:txBody>
        </p:sp>
        <p:sp>
          <p:nvSpPr>
            <p:cNvPr id="368" name="Freeform 237">
              <a:extLst>
                <a:ext uri="{FF2B5EF4-FFF2-40B4-BE49-F238E27FC236}">
                  <a16:creationId xmlns:a16="http://schemas.microsoft.com/office/drawing/2014/main" id="{5BCCC807-F4CC-4BB9-AA90-E317399A77B2}"/>
                </a:ext>
              </a:extLst>
            </p:cNvPr>
            <p:cNvSpPr>
              <a:spLocks/>
            </p:cNvSpPr>
            <p:nvPr/>
          </p:nvSpPr>
          <p:spPr bwMode="gray">
            <a:xfrm>
              <a:off x="5815500" y="3435518"/>
              <a:ext cx="431532" cy="99316"/>
            </a:xfrm>
            <a:custGeom>
              <a:avLst/>
              <a:gdLst>
                <a:gd name="T0" fmla="*/ 881 w 1012"/>
                <a:gd name="T1" fmla="*/ 228 h 228"/>
                <a:gd name="T2" fmla="*/ 115 w 1012"/>
                <a:gd name="T3" fmla="*/ 228 h 228"/>
                <a:gd name="T4" fmla="*/ 0 w 1012"/>
                <a:gd name="T5" fmla="*/ 113 h 228"/>
                <a:gd name="T6" fmla="*/ 0 w 1012"/>
                <a:gd name="T7" fmla="*/ 49 h 228"/>
                <a:gd name="T8" fmla="*/ 49 w 1012"/>
                <a:gd name="T9" fmla="*/ 0 h 228"/>
                <a:gd name="T10" fmla="*/ 956 w 1012"/>
                <a:gd name="T11" fmla="*/ 0 h 228"/>
                <a:gd name="T12" fmla="*/ 1012 w 1012"/>
                <a:gd name="T13" fmla="*/ 56 h 228"/>
                <a:gd name="T14" fmla="*/ 1012 w 1012"/>
                <a:gd name="T15" fmla="*/ 97 h 228"/>
                <a:gd name="T16" fmla="*/ 881 w 1012"/>
                <a:gd name="T17"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2" h="228">
                  <a:moveTo>
                    <a:pt x="881" y="228"/>
                  </a:moveTo>
                  <a:lnTo>
                    <a:pt x="115" y="228"/>
                  </a:lnTo>
                  <a:cubicBezTo>
                    <a:pt x="52" y="228"/>
                    <a:pt x="0" y="177"/>
                    <a:pt x="0" y="113"/>
                  </a:cubicBezTo>
                  <a:lnTo>
                    <a:pt x="0" y="49"/>
                  </a:lnTo>
                  <a:cubicBezTo>
                    <a:pt x="0" y="22"/>
                    <a:pt x="22" y="0"/>
                    <a:pt x="49" y="0"/>
                  </a:cubicBezTo>
                  <a:lnTo>
                    <a:pt x="956" y="0"/>
                  </a:lnTo>
                  <a:cubicBezTo>
                    <a:pt x="987" y="0"/>
                    <a:pt x="1012" y="25"/>
                    <a:pt x="1012" y="56"/>
                  </a:cubicBezTo>
                  <a:lnTo>
                    <a:pt x="1012" y="97"/>
                  </a:lnTo>
                  <a:cubicBezTo>
                    <a:pt x="1012" y="170"/>
                    <a:pt x="953" y="228"/>
                    <a:pt x="881" y="228"/>
                  </a:cubicBezTo>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941" tIns="45471" rIns="90941" bIns="45471" numCol="1" anchor="t" anchorCtr="0" compatLnSpc="1">
              <a:prstTxWarp prst="textNoShape">
                <a:avLst/>
              </a:prstTxWarp>
            </a:bodyPr>
            <a:lstStyle/>
            <a:p>
              <a:endParaRPr lang="de-DE" sz="2876">
                <a:solidFill>
                  <a:srgbClr val="000000"/>
                </a:solidFill>
                <a:latin typeface="Calibri"/>
              </a:endParaRPr>
            </a:p>
          </p:txBody>
        </p:sp>
        <p:sp>
          <p:nvSpPr>
            <p:cNvPr id="370" name="Freeform 392">
              <a:extLst>
                <a:ext uri="{FF2B5EF4-FFF2-40B4-BE49-F238E27FC236}">
                  <a16:creationId xmlns:a16="http://schemas.microsoft.com/office/drawing/2014/main" id="{7A7EEDCA-0E05-435F-AAA8-3DF6BAFEFFF1}"/>
                </a:ext>
              </a:extLst>
            </p:cNvPr>
            <p:cNvSpPr>
              <a:spLocks/>
            </p:cNvSpPr>
            <p:nvPr/>
          </p:nvSpPr>
          <p:spPr bwMode="gray">
            <a:xfrm>
              <a:off x="5777113" y="2905442"/>
              <a:ext cx="502074" cy="360019"/>
            </a:xfrm>
            <a:custGeom>
              <a:avLst/>
              <a:gdLst>
                <a:gd name="T0" fmla="*/ 1048 w 1174"/>
                <a:gd name="T1" fmla="*/ 284 h 846"/>
                <a:gd name="T2" fmla="*/ 936 w 1174"/>
                <a:gd name="T3" fmla="*/ 160 h 846"/>
                <a:gd name="T4" fmla="*/ 750 w 1174"/>
                <a:gd name="T5" fmla="*/ 75 h 846"/>
                <a:gd name="T6" fmla="*/ 729 w 1174"/>
                <a:gd name="T7" fmla="*/ 32 h 846"/>
                <a:gd name="T8" fmla="*/ 587 w 1174"/>
                <a:gd name="T9" fmla="*/ 0 h 846"/>
                <a:gd name="T10" fmla="*/ 445 w 1174"/>
                <a:gd name="T11" fmla="*/ 32 h 846"/>
                <a:gd name="T12" fmla="*/ 424 w 1174"/>
                <a:gd name="T13" fmla="*/ 75 h 846"/>
                <a:gd name="T14" fmla="*/ 238 w 1174"/>
                <a:gd name="T15" fmla="*/ 160 h 846"/>
                <a:gd name="T16" fmla="*/ 126 w 1174"/>
                <a:gd name="T17" fmla="*/ 284 h 846"/>
                <a:gd name="T18" fmla="*/ 6 w 1174"/>
                <a:gd name="T19" fmla="*/ 731 h 846"/>
                <a:gd name="T20" fmla="*/ 50 w 1174"/>
                <a:gd name="T21" fmla="*/ 846 h 846"/>
                <a:gd name="T22" fmla="*/ 587 w 1174"/>
                <a:gd name="T23" fmla="*/ 842 h 846"/>
                <a:gd name="T24" fmla="*/ 1124 w 1174"/>
                <a:gd name="T25" fmla="*/ 846 h 846"/>
                <a:gd name="T26" fmla="*/ 1168 w 1174"/>
                <a:gd name="T27" fmla="*/ 731 h 846"/>
                <a:gd name="T28" fmla="*/ 1048 w 1174"/>
                <a:gd name="T29" fmla="*/ 284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4" h="846">
                  <a:moveTo>
                    <a:pt x="1048" y="284"/>
                  </a:moveTo>
                  <a:cubicBezTo>
                    <a:pt x="1034" y="244"/>
                    <a:pt x="1006" y="197"/>
                    <a:pt x="936" y="160"/>
                  </a:cubicBezTo>
                  <a:lnTo>
                    <a:pt x="750" y="75"/>
                  </a:lnTo>
                  <a:lnTo>
                    <a:pt x="729" y="32"/>
                  </a:lnTo>
                  <a:cubicBezTo>
                    <a:pt x="729" y="32"/>
                    <a:pt x="650" y="0"/>
                    <a:pt x="587" y="0"/>
                  </a:cubicBezTo>
                  <a:cubicBezTo>
                    <a:pt x="524" y="0"/>
                    <a:pt x="445" y="32"/>
                    <a:pt x="445" y="32"/>
                  </a:cubicBezTo>
                  <a:lnTo>
                    <a:pt x="424" y="75"/>
                  </a:lnTo>
                  <a:lnTo>
                    <a:pt x="238" y="160"/>
                  </a:lnTo>
                  <a:cubicBezTo>
                    <a:pt x="168" y="197"/>
                    <a:pt x="140" y="244"/>
                    <a:pt x="126" y="284"/>
                  </a:cubicBezTo>
                  <a:cubicBezTo>
                    <a:pt x="80" y="419"/>
                    <a:pt x="0" y="673"/>
                    <a:pt x="6" y="731"/>
                  </a:cubicBezTo>
                  <a:cubicBezTo>
                    <a:pt x="14" y="806"/>
                    <a:pt x="50" y="846"/>
                    <a:pt x="50" y="846"/>
                  </a:cubicBezTo>
                  <a:lnTo>
                    <a:pt x="587" y="842"/>
                  </a:lnTo>
                  <a:lnTo>
                    <a:pt x="1124" y="846"/>
                  </a:lnTo>
                  <a:cubicBezTo>
                    <a:pt x="1124" y="846"/>
                    <a:pt x="1160" y="806"/>
                    <a:pt x="1168" y="731"/>
                  </a:cubicBezTo>
                  <a:cubicBezTo>
                    <a:pt x="1174" y="673"/>
                    <a:pt x="1094" y="419"/>
                    <a:pt x="1048" y="284"/>
                  </a:cubicBezTo>
                </a:path>
              </a:pathLst>
            </a:custGeom>
            <a:solidFill>
              <a:schemeClr val="accent3"/>
            </a:solidFill>
            <a:ln>
              <a:noFill/>
            </a:ln>
          </p:spPr>
          <p:txBody>
            <a:bodyPr vert="horz" wrap="square" lIns="90941" tIns="45471" rIns="90941" bIns="45471" numCol="1" anchor="t" anchorCtr="0" compatLnSpc="1">
              <a:prstTxWarp prst="textNoShape">
                <a:avLst/>
              </a:prstTxWarp>
            </a:bodyPr>
            <a:lstStyle/>
            <a:p>
              <a:endParaRPr lang="de-DE" sz="2876">
                <a:solidFill>
                  <a:srgbClr val="000000"/>
                </a:solidFill>
                <a:latin typeface="Calibri"/>
              </a:endParaRPr>
            </a:p>
          </p:txBody>
        </p:sp>
        <p:sp>
          <p:nvSpPr>
            <p:cNvPr id="371" name="Freeform 227">
              <a:extLst>
                <a:ext uri="{FF2B5EF4-FFF2-40B4-BE49-F238E27FC236}">
                  <a16:creationId xmlns:a16="http://schemas.microsoft.com/office/drawing/2014/main" id="{6D9CD615-2C94-4D3B-AF5B-5EFF3B59A3CD}"/>
                </a:ext>
              </a:extLst>
            </p:cNvPr>
            <p:cNvSpPr>
              <a:spLocks/>
            </p:cNvSpPr>
            <p:nvPr/>
          </p:nvSpPr>
          <p:spPr bwMode="gray">
            <a:xfrm>
              <a:off x="5888386" y="2652043"/>
              <a:ext cx="286306" cy="260704"/>
            </a:xfrm>
            <a:custGeom>
              <a:avLst/>
              <a:gdLst>
                <a:gd name="T0" fmla="*/ 334 w 666"/>
                <a:gd name="T1" fmla="*/ 66 h 613"/>
                <a:gd name="T2" fmla="*/ 626 w 666"/>
                <a:gd name="T3" fmla="*/ 360 h 613"/>
                <a:gd name="T4" fmla="*/ 613 w 666"/>
                <a:gd name="T5" fmla="*/ 610 h 613"/>
                <a:gd name="T6" fmla="*/ 70 w 666"/>
                <a:gd name="T7" fmla="*/ 613 h 613"/>
                <a:gd name="T8" fmla="*/ 47 w 666"/>
                <a:gd name="T9" fmla="*/ 356 h 613"/>
                <a:gd name="T10" fmla="*/ 334 w 666"/>
                <a:gd name="T11" fmla="*/ 66 h 613"/>
              </a:gdLst>
              <a:ahLst/>
              <a:cxnLst>
                <a:cxn ang="0">
                  <a:pos x="T0" y="T1"/>
                </a:cxn>
                <a:cxn ang="0">
                  <a:pos x="T2" y="T3"/>
                </a:cxn>
                <a:cxn ang="0">
                  <a:pos x="T4" y="T5"/>
                </a:cxn>
                <a:cxn ang="0">
                  <a:pos x="T6" y="T7"/>
                </a:cxn>
                <a:cxn ang="0">
                  <a:pos x="T8" y="T9"/>
                </a:cxn>
                <a:cxn ang="0">
                  <a:pos x="T10" y="T11"/>
                </a:cxn>
              </a:cxnLst>
              <a:rect l="0" t="0" r="r" b="b"/>
              <a:pathLst>
                <a:path w="666" h="613">
                  <a:moveTo>
                    <a:pt x="334" y="66"/>
                  </a:moveTo>
                  <a:cubicBezTo>
                    <a:pt x="334" y="66"/>
                    <a:pt x="555" y="0"/>
                    <a:pt x="626" y="360"/>
                  </a:cubicBezTo>
                  <a:cubicBezTo>
                    <a:pt x="666" y="563"/>
                    <a:pt x="613" y="610"/>
                    <a:pt x="613" y="610"/>
                  </a:cubicBezTo>
                  <a:lnTo>
                    <a:pt x="70" y="613"/>
                  </a:lnTo>
                  <a:cubicBezTo>
                    <a:pt x="0" y="612"/>
                    <a:pt x="39" y="391"/>
                    <a:pt x="47" y="356"/>
                  </a:cubicBezTo>
                  <a:cubicBezTo>
                    <a:pt x="64" y="284"/>
                    <a:pt x="139" y="28"/>
                    <a:pt x="334" y="66"/>
                  </a:cubicBezTo>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941" tIns="45471" rIns="90941" bIns="45471" numCol="1" anchor="t" anchorCtr="0" compatLnSpc="1">
              <a:prstTxWarp prst="textNoShape">
                <a:avLst/>
              </a:prstTxWarp>
            </a:bodyPr>
            <a:lstStyle/>
            <a:p>
              <a:endParaRPr lang="de-DE" sz="2876">
                <a:solidFill>
                  <a:srgbClr val="000000"/>
                </a:solidFill>
                <a:latin typeface="Calibri"/>
              </a:endParaRPr>
            </a:p>
          </p:txBody>
        </p:sp>
        <p:sp>
          <p:nvSpPr>
            <p:cNvPr id="372" name="Freeform 694">
              <a:extLst>
                <a:ext uri="{FF2B5EF4-FFF2-40B4-BE49-F238E27FC236}">
                  <a16:creationId xmlns:a16="http://schemas.microsoft.com/office/drawing/2014/main" id="{EDCA592D-56D0-4E0F-A857-C9964F492973}"/>
                </a:ext>
              </a:extLst>
            </p:cNvPr>
            <p:cNvSpPr>
              <a:spLocks/>
            </p:cNvSpPr>
            <p:nvPr/>
          </p:nvSpPr>
          <p:spPr bwMode="gray">
            <a:xfrm>
              <a:off x="5704359" y="2983785"/>
              <a:ext cx="643150" cy="417952"/>
            </a:xfrm>
            <a:custGeom>
              <a:avLst/>
              <a:gdLst>
                <a:gd name="T0" fmla="*/ 1446 w 1505"/>
                <a:gd name="T1" fmla="*/ 637 h 978"/>
                <a:gd name="T2" fmla="*/ 1207 w 1505"/>
                <a:gd name="T3" fmla="*/ 637 h 978"/>
                <a:gd name="T4" fmla="*/ 1208 w 1505"/>
                <a:gd name="T5" fmla="*/ 613 h 978"/>
                <a:gd name="T6" fmla="*/ 1208 w 1505"/>
                <a:gd name="T7" fmla="*/ 366 h 978"/>
                <a:gd name="T8" fmla="*/ 843 w 1505"/>
                <a:gd name="T9" fmla="*/ 0 h 978"/>
                <a:gd name="T10" fmla="*/ 679 w 1505"/>
                <a:gd name="T11" fmla="*/ 0 h 978"/>
                <a:gd name="T12" fmla="*/ 313 w 1505"/>
                <a:gd name="T13" fmla="*/ 366 h 978"/>
                <a:gd name="T14" fmla="*/ 313 w 1505"/>
                <a:gd name="T15" fmla="*/ 613 h 978"/>
                <a:gd name="T16" fmla="*/ 314 w 1505"/>
                <a:gd name="T17" fmla="*/ 637 h 978"/>
                <a:gd name="T18" fmla="*/ 59 w 1505"/>
                <a:gd name="T19" fmla="*/ 637 h 978"/>
                <a:gd name="T20" fmla="*/ 2 w 1505"/>
                <a:gd name="T21" fmla="*/ 695 h 978"/>
                <a:gd name="T22" fmla="*/ 59 w 1505"/>
                <a:gd name="T23" fmla="*/ 753 h 978"/>
                <a:gd name="T24" fmla="*/ 341 w 1505"/>
                <a:gd name="T25" fmla="*/ 753 h 978"/>
                <a:gd name="T26" fmla="*/ 679 w 1505"/>
                <a:gd name="T27" fmla="*/ 978 h 978"/>
                <a:gd name="T28" fmla="*/ 843 w 1505"/>
                <a:gd name="T29" fmla="*/ 978 h 978"/>
                <a:gd name="T30" fmla="*/ 1180 w 1505"/>
                <a:gd name="T31" fmla="*/ 753 h 978"/>
                <a:gd name="T32" fmla="*/ 1446 w 1505"/>
                <a:gd name="T33" fmla="*/ 753 h 978"/>
                <a:gd name="T34" fmla="*/ 1504 w 1505"/>
                <a:gd name="T35" fmla="*/ 695 h 978"/>
                <a:gd name="T36" fmla="*/ 1446 w 1505"/>
                <a:gd name="T37" fmla="*/ 637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5" h="978">
                  <a:moveTo>
                    <a:pt x="1446" y="637"/>
                  </a:moveTo>
                  <a:lnTo>
                    <a:pt x="1207" y="637"/>
                  </a:lnTo>
                  <a:cubicBezTo>
                    <a:pt x="1208" y="629"/>
                    <a:pt x="1208" y="621"/>
                    <a:pt x="1208" y="613"/>
                  </a:cubicBezTo>
                  <a:lnTo>
                    <a:pt x="1208" y="366"/>
                  </a:lnTo>
                  <a:cubicBezTo>
                    <a:pt x="1208" y="164"/>
                    <a:pt x="1045" y="0"/>
                    <a:pt x="843" y="0"/>
                  </a:cubicBezTo>
                  <a:lnTo>
                    <a:pt x="679" y="0"/>
                  </a:lnTo>
                  <a:cubicBezTo>
                    <a:pt x="477" y="0"/>
                    <a:pt x="313" y="164"/>
                    <a:pt x="313" y="366"/>
                  </a:cubicBezTo>
                  <a:lnTo>
                    <a:pt x="313" y="613"/>
                  </a:lnTo>
                  <a:cubicBezTo>
                    <a:pt x="313" y="621"/>
                    <a:pt x="314" y="629"/>
                    <a:pt x="314" y="637"/>
                  </a:cubicBezTo>
                  <a:lnTo>
                    <a:pt x="59" y="637"/>
                  </a:lnTo>
                  <a:cubicBezTo>
                    <a:pt x="29" y="637"/>
                    <a:pt x="0" y="664"/>
                    <a:pt x="2" y="695"/>
                  </a:cubicBezTo>
                  <a:cubicBezTo>
                    <a:pt x="3" y="727"/>
                    <a:pt x="27" y="753"/>
                    <a:pt x="59" y="753"/>
                  </a:cubicBezTo>
                  <a:lnTo>
                    <a:pt x="341" y="753"/>
                  </a:lnTo>
                  <a:cubicBezTo>
                    <a:pt x="396" y="885"/>
                    <a:pt x="527" y="978"/>
                    <a:pt x="679" y="978"/>
                  </a:cubicBezTo>
                  <a:lnTo>
                    <a:pt x="843" y="978"/>
                  </a:lnTo>
                  <a:cubicBezTo>
                    <a:pt x="995" y="978"/>
                    <a:pt x="1125" y="885"/>
                    <a:pt x="1180" y="753"/>
                  </a:cubicBezTo>
                  <a:lnTo>
                    <a:pt x="1446" y="753"/>
                  </a:lnTo>
                  <a:cubicBezTo>
                    <a:pt x="1476" y="753"/>
                    <a:pt x="1505" y="726"/>
                    <a:pt x="1504" y="695"/>
                  </a:cubicBezTo>
                  <a:cubicBezTo>
                    <a:pt x="1503" y="664"/>
                    <a:pt x="1479" y="637"/>
                    <a:pt x="1446" y="637"/>
                  </a:cubicBezTo>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941" tIns="45471" rIns="90941" bIns="45471" numCol="1" anchor="t" anchorCtr="0" compatLnSpc="1">
              <a:prstTxWarp prst="textNoShape">
                <a:avLst/>
              </a:prstTxWarp>
            </a:bodyPr>
            <a:lstStyle/>
            <a:p>
              <a:endParaRPr lang="de-DE" sz="2876">
                <a:solidFill>
                  <a:srgbClr val="000000"/>
                </a:solidFill>
                <a:latin typeface="Calibri"/>
              </a:endParaRPr>
            </a:p>
          </p:txBody>
        </p:sp>
        <p:pic>
          <p:nvPicPr>
            <p:cNvPr id="379" name="Graphic 378" descr="Flowers in pot">
              <a:extLst>
                <a:ext uri="{FF2B5EF4-FFF2-40B4-BE49-F238E27FC236}">
                  <a16:creationId xmlns:a16="http://schemas.microsoft.com/office/drawing/2014/main" id="{819B5173-3491-4C07-BC3A-9B20298EC0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gray">
            <a:xfrm>
              <a:off x="6176349" y="2648589"/>
              <a:ext cx="560527" cy="560526"/>
            </a:xfrm>
            <a:prstGeom prst="rect">
              <a:avLst/>
            </a:prstGeom>
          </p:spPr>
        </p:pic>
      </p:grpSp>
      <p:grpSp>
        <p:nvGrpSpPr>
          <p:cNvPr id="191" name="Gruppieren 357">
            <a:extLst>
              <a:ext uri="{FF2B5EF4-FFF2-40B4-BE49-F238E27FC236}">
                <a16:creationId xmlns:a16="http://schemas.microsoft.com/office/drawing/2014/main" id="{D05F73DA-6920-4C43-BCB1-65EBAB2C51B3}"/>
              </a:ext>
            </a:extLst>
          </p:cNvPr>
          <p:cNvGrpSpPr>
            <a:grpSpLocks noChangeAspect="1"/>
          </p:cNvGrpSpPr>
          <p:nvPr/>
        </p:nvGrpSpPr>
        <p:grpSpPr bwMode="gray">
          <a:xfrm>
            <a:off x="747821" y="2962699"/>
            <a:ext cx="340703" cy="1289512"/>
            <a:chOff x="6166889" y="1657353"/>
            <a:chExt cx="598786" cy="2266326"/>
          </a:xfrm>
        </p:grpSpPr>
        <p:sp>
          <p:nvSpPr>
            <p:cNvPr id="192" name="Freeform 55">
              <a:extLst>
                <a:ext uri="{FF2B5EF4-FFF2-40B4-BE49-F238E27FC236}">
                  <a16:creationId xmlns:a16="http://schemas.microsoft.com/office/drawing/2014/main" id="{34B0A213-6387-45E1-82DD-89781831061E}"/>
                </a:ext>
              </a:extLst>
            </p:cNvPr>
            <p:cNvSpPr>
              <a:spLocks/>
            </p:cNvSpPr>
            <p:nvPr/>
          </p:nvSpPr>
          <p:spPr bwMode="gray">
            <a:xfrm>
              <a:off x="6174045" y="2127317"/>
              <a:ext cx="112124" cy="338756"/>
            </a:xfrm>
            <a:custGeom>
              <a:avLst/>
              <a:gdLst>
                <a:gd name="T0" fmla="*/ 104 w 141"/>
                <a:gd name="T1" fmla="*/ 382 h 426"/>
                <a:gd name="T2" fmla="*/ 104 w 141"/>
                <a:gd name="T3" fmla="*/ 382 h 426"/>
                <a:gd name="T4" fmla="*/ 110 w 141"/>
                <a:gd name="T5" fmla="*/ 353 h 426"/>
                <a:gd name="T6" fmla="*/ 117 w 141"/>
                <a:gd name="T7" fmla="*/ 326 h 426"/>
                <a:gd name="T8" fmla="*/ 122 w 141"/>
                <a:gd name="T9" fmla="*/ 298 h 426"/>
                <a:gd name="T10" fmla="*/ 126 w 141"/>
                <a:gd name="T11" fmla="*/ 248 h 426"/>
                <a:gd name="T12" fmla="*/ 130 w 141"/>
                <a:gd name="T13" fmla="*/ 194 h 426"/>
                <a:gd name="T14" fmla="*/ 137 w 141"/>
                <a:gd name="T15" fmla="*/ 140 h 426"/>
                <a:gd name="T16" fmla="*/ 141 w 141"/>
                <a:gd name="T17" fmla="*/ 111 h 426"/>
                <a:gd name="T18" fmla="*/ 141 w 141"/>
                <a:gd name="T19" fmla="*/ 85 h 426"/>
                <a:gd name="T20" fmla="*/ 139 w 141"/>
                <a:gd name="T21" fmla="*/ 62 h 426"/>
                <a:gd name="T22" fmla="*/ 137 w 141"/>
                <a:gd name="T23" fmla="*/ 43 h 426"/>
                <a:gd name="T24" fmla="*/ 130 w 141"/>
                <a:gd name="T25" fmla="*/ 27 h 426"/>
                <a:gd name="T26" fmla="*/ 124 w 141"/>
                <a:gd name="T27" fmla="*/ 16 h 426"/>
                <a:gd name="T28" fmla="*/ 117 w 141"/>
                <a:gd name="T29" fmla="*/ 8 h 426"/>
                <a:gd name="T30" fmla="*/ 108 w 141"/>
                <a:gd name="T31" fmla="*/ 2 h 426"/>
                <a:gd name="T32" fmla="*/ 97 w 141"/>
                <a:gd name="T33" fmla="*/ 0 h 426"/>
                <a:gd name="T34" fmla="*/ 88 w 141"/>
                <a:gd name="T35" fmla="*/ 2 h 426"/>
                <a:gd name="T36" fmla="*/ 77 w 141"/>
                <a:gd name="T37" fmla="*/ 10 h 426"/>
                <a:gd name="T38" fmla="*/ 68 w 141"/>
                <a:gd name="T39" fmla="*/ 18 h 426"/>
                <a:gd name="T40" fmla="*/ 59 w 141"/>
                <a:gd name="T41" fmla="*/ 31 h 426"/>
                <a:gd name="T42" fmla="*/ 50 w 141"/>
                <a:gd name="T43" fmla="*/ 49 h 426"/>
                <a:gd name="T44" fmla="*/ 44 w 141"/>
                <a:gd name="T45" fmla="*/ 70 h 426"/>
                <a:gd name="T46" fmla="*/ 37 w 141"/>
                <a:gd name="T47" fmla="*/ 95 h 426"/>
                <a:gd name="T48" fmla="*/ 31 w 141"/>
                <a:gd name="T49" fmla="*/ 145 h 426"/>
                <a:gd name="T50" fmla="*/ 21 w 141"/>
                <a:gd name="T51" fmla="*/ 221 h 426"/>
                <a:gd name="T52" fmla="*/ 6 w 141"/>
                <a:gd name="T53" fmla="*/ 335 h 426"/>
                <a:gd name="T54" fmla="*/ 0 w 141"/>
                <a:gd name="T55" fmla="*/ 376 h 426"/>
                <a:gd name="T56" fmla="*/ 0 w 141"/>
                <a:gd name="T57" fmla="*/ 382 h 426"/>
                <a:gd name="T58" fmla="*/ 2 w 141"/>
                <a:gd name="T59" fmla="*/ 391 h 426"/>
                <a:gd name="T60" fmla="*/ 6 w 141"/>
                <a:gd name="T61" fmla="*/ 399 h 426"/>
                <a:gd name="T62" fmla="*/ 13 w 141"/>
                <a:gd name="T63" fmla="*/ 407 h 426"/>
                <a:gd name="T64" fmla="*/ 19 w 141"/>
                <a:gd name="T65" fmla="*/ 413 h 426"/>
                <a:gd name="T66" fmla="*/ 28 w 141"/>
                <a:gd name="T67" fmla="*/ 417 h 426"/>
                <a:gd name="T68" fmla="*/ 37 w 141"/>
                <a:gd name="T69" fmla="*/ 422 h 426"/>
                <a:gd name="T70" fmla="*/ 46 w 141"/>
                <a:gd name="T71" fmla="*/ 424 h 426"/>
                <a:gd name="T72" fmla="*/ 55 w 141"/>
                <a:gd name="T73" fmla="*/ 426 h 426"/>
                <a:gd name="T74" fmla="*/ 66 w 141"/>
                <a:gd name="T75" fmla="*/ 426 h 426"/>
                <a:gd name="T76" fmla="*/ 75 w 141"/>
                <a:gd name="T77" fmla="*/ 424 h 426"/>
                <a:gd name="T78" fmla="*/ 83 w 141"/>
                <a:gd name="T79" fmla="*/ 419 h 426"/>
                <a:gd name="T80" fmla="*/ 91 w 141"/>
                <a:gd name="T81" fmla="*/ 415 h 426"/>
                <a:gd name="T82" fmla="*/ 97 w 141"/>
                <a:gd name="T83" fmla="*/ 407 h 426"/>
                <a:gd name="T84" fmla="*/ 102 w 141"/>
                <a:gd name="T85" fmla="*/ 395 h 426"/>
                <a:gd name="T86" fmla="*/ 104 w 141"/>
                <a:gd name="T87" fmla="*/ 38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1" h="426">
                  <a:moveTo>
                    <a:pt x="104" y="382"/>
                  </a:moveTo>
                  <a:lnTo>
                    <a:pt x="104" y="382"/>
                  </a:lnTo>
                  <a:lnTo>
                    <a:pt x="110" y="353"/>
                  </a:lnTo>
                  <a:lnTo>
                    <a:pt x="117" y="326"/>
                  </a:lnTo>
                  <a:lnTo>
                    <a:pt x="122" y="298"/>
                  </a:lnTo>
                  <a:lnTo>
                    <a:pt x="126" y="248"/>
                  </a:lnTo>
                  <a:lnTo>
                    <a:pt x="130" y="194"/>
                  </a:lnTo>
                  <a:lnTo>
                    <a:pt x="137" y="140"/>
                  </a:lnTo>
                  <a:lnTo>
                    <a:pt x="141" y="111"/>
                  </a:lnTo>
                  <a:lnTo>
                    <a:pt x="141" y="85"/>
                  </a:lnTo>
                  <a:lnTo>
                    <a:pt x="139" y="62"/>
                  </a:lnTo>
                  <a:lnTo>
                    <a:pt x="137" y="43"/>
                  </a:lnTo>
                  <a:lnTo>
                    <a:pt x="130" y="27"/>
                  </a:lnTo>
                  <a:lnTo>
                    <a:pt x="124" y="16"/>
                  </a:lnTo>
                  <a:lnTo>
                    <a:pt x="117" y="8"/>
                  </a:lnTo>
                  <a:lnTo>
                    <a:pt x="108" y="2"/>
                  </a:lnTo>
                  <a:lnTo>
                    <a:pt x="97" y="0"/>
                  </a:lnTo>
                  <a:lnTo>
                    <a:pt x="88" y="2"/>
                  </a:lnTo>
                  <a:lnTo>
                    <a:pt x="77" y="10"/>
                  </a:lnTo>
                  <a:lnTo>
                    <a:pt x="68" y="18"/>
                  </a:lnTo>
                  <a:lnTo>
                    <a:pt x="59" y="31"/>
                  </a:lnTo>
                  <a:lnTo>
                    <a:pt x="50" y="49"/>
                  </a:lnTo>
                  <a:lnTo>
                    <a:pt x="44" y="70"/>
                  </a:lnTo>
                  <a:lnTo>
                    <a:pt x="37" y="95"/>
                  </a:lnTo>
                  <a:lnTo>
                    <a:pt x="31" y="145"/>
                  </a:lnTo>
                  <a:lnTo>
                    <a:pt x="21" y="221"/>
                  </a:lnTo>
                  <a:lnTo>
                    <a:pt x="6" y="335"/>
                  </a:lnTo>
                  <a:lnTo>
                    <a:pt x="0" y="376"/>
                  </a:lnTo>
                  <a:lnTo>
                    <a:pt x="0" y="382"/>
                  </a:lnTo>
                  <a:lnTo>
                    <a:pt x="2" y="391"/>
                  </a:lnTo>
                  <a:lnTo>
                    <a:pt x="6" y="399"/>
                  </a:lnTo>
                  <a:lnTo>
                    <a:pt x="13" y="407"/>
                  </a:lnTo>
                  <a:lnTo>
                    <a:pt x="19" y="413"/>
                  </a:lnTo>
                  <a:lnTo>
                    <a:pt x="28" y="417"/>
                  </a:lnTo>
                  <a:lnTo>
                    <a:pt x="37" y="422"/>
                  </a:lnTo>
                  <a:lnTo>
                    <a:pt x="46" y="424"/>
                  </a:lnTo>
                  <a:lnTo>
                    <a:pt x="55" y="426"/>
                  </a:lnTo>
                  <a:lnTo>
                    <a:pt x="66" y="426"/>
                  </a:lnTo>
                  <a:lnTo>
                    <a:pt x="75" y="424"/>
                  </a:lnTo>
                  <a:lnTo>
                    <a:pt x="83" y="419"/>
                  </a:lnTo>
                  <a:lnTo>
                    <a:pt x="91" y="415"/>
                  </a:lnTo>
                  <a:lnTo>
                    <a:pt x="97" y="407"/>
                  </a:lnTo>
                  <a:lnTo>
                    <a:pt x="102" y="395"/>
                  </a:lnTo>
                  <a:lnTo>
                    <a:pt x="104" y="382"/>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941" tIns="45471" rIns="90941" bIns="45471" numCol="1" anchor="t" anchorCtr="0" compatLnSpc="1">
              <a:prstTxWarp prst="textNoShape">
                <a:avLst/>
              </a:prstTxWarp>
            </a:bodyPr>
            <a:lstStyle/>
            <a:p>
              <a:endParaRPr lang="de-DE" sz="1791"/>
            </a:p>
          </p:txBody>
        </p:sp>
        <p:sp>
          <p:nvSpPr>
            <p:cNvPr id="193" name="Freeform 56">
              <a:extLst>
                <a:ext uri="{FF2B5EF4-FFF2-40B4-BE49-F238E27FC236}">
                  <a16:creationId xmlns:a16="http://schemas.microsoft.com/office/drawing/2014/main" id="{924BDB43-E613-4B6E-B313-55F55E797EEC}"/>
                </a:ext>
              </a:extLst>
            </p:cNvPr>
            <p:cNvSpPr>
              <a:spLocks/>
            </p:cNvSpPr>
            <p:nvPr/>
          </p:nvSpPr>
          <p:spPr bwMode="gray">
            <a:xfrm>
              <a:off x="6617768" y="2134475"/>
              <a:ext cx="131209" cy="341141"/>
            </a:xfrm>
            <a:custGeom>
              <a:avLst/>
              <a:gdLst>
                <a:gd name="T0" fmla="*/ 57 w 166"/>
                <a:gd name="T1" fmla="*/ 388 h 429"/>
                <a:gd name="T2" fmla="*/ 57 w 166"/>
                <a:gd name="T3" fmla="*/ 388 h 429"/>
                <a:gd name="T4" fmla="*/ 48 w 166"/>
                <a:gd name="T5" fmla="*/ 359 h 429"/>
                <a:gd name="T6" fmla="*/ 40 w 166"/>
                <a:gd name="T7" fmla="*/ 332 h 429"/>
                <a:gd name="T8" fmla="*/ 34 w 166"/>
                <a:gd name="T9" fmla="*/ 303 h 429"/>
                <a:gd name="T10" fmla="*/ 26 w 166"/>
                <a:gd name="T11" fmla="*/ 254 h 429"/>
                <a:gd name="T12" fmla="*/ 17 w 166"/>
                <a:gd name="T13" fmla="*/ 197 h 429"/>
                <a:gd name="T14" fmla="*/ 6 w 166"/>
                <a:gd name="T15" fmla="*/ 145 h 429"/>
                <a:gd name="T16" fmla="*/ 2 w 166"/>
                <a:gd name="T17" fmla="*/ 116 h 429"/>
                <a:gd name="T18" fmla="*/ 0 w 166"/>
                <a:gd name="T19" fmla="*/ 90 h 429"/>
                <a:gd name="T20" fmla="*/ 0 w 166"/>
                <a:gd name="T21" fmla="*/ 67 h 429"/>
                <a:gd name="T22" fmla="*/ 4 w 166"/>
                <a:gd name="T23" fmla="*/ 47 h 429"/>
                <a:gd name="T24" fmla="*/ 8 w 166"/>
                <a:gd name="T25" fmla="*/ 32 h 429"/>
                <a:gd name="T26" fmla="*/ 15 w 166"/>
                <a:gd name="T27" fmla="*/ 18 h 429"/>
                <a:gd name="T28" fmla="*/ 24 w 166"/>
                <a:gd name="T29" fmla="*/ 9 h 429"/>
                <a:gd name="T30" fmla="*/ 34 w 166"/>
                <a:gd name="T31" fmla="*/ 2 h 429"/>
                <a:gd name="T32" fmla="*/ 42 w 166"/>
                <a:gd name="T33" fmla="*/ 0 h 429"/>
                <a:gd name="T34" fmla="*/ 55 w 166"/>
                <a:gd name="T35" fmla="*/ 2 h 429"/>
                <a:gd name="T36" fmla="*/ 65 w 166"/>
                <a:gd name="T37" fmla="*/ 7 h 429"/>
                <a:gd name="T38" fmla="*/ 75 w 166"/>
                <a:gd name="T39" fmla="*/ 16 h 429"/>
                <a:gd name="T40" fmla="*/ 86 w 166"/>
                <a:gd name="T41" fmla="*/ 30 h 429"/>
                <a:gd name="T42" fmla="*/ 96 w 166"/>
                <a:gd name="T43" fmla="*/ 45 h 429"/>
                <a:gd name="T44" fmla="*/ 104 w 166"/>
                <a:gd name="T45" fmla="*/ 67 h 429"/>
                <a:gd name="T46" fmla="*/ 113 w 166"/>
                <a:gd name="T47" fmla="*/ 90 h 429"/>
                <a:gd name="T48" fmla="*/ 123 w 166"/>
                <a:gd name="T49" fmla="*/ 141 h 429"/>
                <a:gd name="T50" fmla="*/ 135 w 166"/>
                <a:gd name="T51" fmla="*/ 216 h 429"/>
                <a:gd name="T52" fmla="*/ 148 w 166"/>
                <a:gd name="T53" fmla="*/ 289 h 429"/>
                <a:gd name="T54" fmla="*/ 156 w 166"/>
                <a:gd name="T55" fmla="*/ 329 h 429"/>
                <a:gd name="T56" fmla="*/ 164 w 166"/>
                <a:gd name="T57" fmla="*/ 370 h 429"/>
                <a:gd name="T58" fmla="*/ 166 w 166"/>
                <a:gd name="T59" fmla="*/ 379 h 429"/>
                <a:gd name="T60" fmla="*/ 164 w 166"/>
                <a:gd name="T61" fmla="*/ 388 h 429"/>
                <a:gd name="T62" fmla="*/ 160 w 166"/>
                <a:gd name="T63" fmla="*/ 395 h 429"/>
                <a:gd name="T64" fmla="*/ 154 w 166"/>
                <a:gd name="T65" fmla="*/ 404 h 429"/>
                <a:gd name="T66" fmla="*/ 148 w 166"/>
                <a:gd name="T67" fmla="*/ 410 h 429"/>
                <a:gd name="T68" fmla="*/ 139 w 166"/>
                <a:gd name="T69" fmla="*/ 417 h 429"/>
                <a:gd name="T70" fmla="*/ 129 w 166"/>
                <a:gd name="T71" fmla="*/ 422 h 429"/>
                <a:gd name="T72" fmla="*/ 119 w 166"/>
                <a:gd name="T73" fmla="*/ 427 h 429"/>
                <a:gd name="T74" fmla="*/ 108 w 166"/>
                <a:gd name="T75" fmla="*/ 429 h 429"/>
                <a:gd name="T76" fmla="*/ 100 w 166"/>
                <a:gd name="T77" fmla="*/ 429 h 429"/>
                <a:gd name="T78" fmla="*/ 90 w 166"/>
                <a:gd name="T79" fmla="*/ 427 h 429"/>
                <a:gd name="T80" fmla="*/ 80 w 166"/>
                <a:gd name="T81" fmla="*/ 424 h 429"/>
                <a:gd name="T82" fmla="*/ 71 w 166"/>
                <a:gd name="T83" fmla="*/ 419 h 429"/>
                <a:gd name="T84" fmla="*/ 65 w 166"/>
                <a:gd name="T85" fmla="*/ 410 h 429"/>
                <a:gd name="T86" fmla="*/ 59 w 166"/>
                <a:gd name="T87" fmla="*/ 402 h 429"/>
                <a:gd name="T88" fmla="*/ 57 w 166"/>
                <a:gd name="T89" fmla="*/ 38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6" h="429">
                  <a:moveTo>
                    <a:pt x="57" y="388"/>
                  </a:moveTo>
                  <a:lnTo>
                    <a:pt x="57" y="388"/>
                  </a:lnTo>
                  <a:lnTo>
                    <a:pt x="48" y="359"/>
                  </a:lnTo>
                  <a:lnTo>
                    <a:pt x="40" y="332"/>
                  </a:lnTo>
                  <a:lnTo>
                    <a:pt x="34" y="303"/>
                  </a:lnTo>
                  <a:lnTo>
                    <a:pt x="26" y="254"/>
                  </a:lnTo>
                  <a:lnTo>
                    <a:pt x="17" y="197"/>
                  </a:lnTo>
                  <a:lnTo>
                    <a:pt x="6" y="145"/>
                  </a:lnTo>
                  <a:lnTo>
                    <a:pt x="2" y="116"/>
                  </a:lnTo>
                  <a:lnTo>
                    <a:pt x="0" y="90"/>
                  </a:lnTo>
                  <a:lnTo>
                    <a:pt x="0" y="67"/>
                  </a:lnTo>
                  <a:lnTo>
                    <a:pt x="4" y="47"/>
                  </a:lnTo>
                  <a:lnTo>
                    <a:pt x="8" y="32"/>
                  </a:lnTo>
                  <a:lnTo>
                    <a:pt x="15" y="18"/>
                  </a:lnTo>
                  <a:lnTo>
                    <a:pt x="24" y="9"/>
                  </a:lnTo>
                  <a:lnTo>
                    <a:pt x="34" y="2"/>
                  </a:lnTo>
                  <a:lnTo>
                    <a:pt x="42" y="0"/>
                  </a:lnTo>
                  <a:lnTo>
                    <a:pt x="55" y="2"/>
                  </a:lnTo>
                  <a:lnTo>
                    <a:pt x="65" y="7"/>
                  </a:lnTo>
                  <a:lnTo>
                    <a:pt x="75" y="16"/>
                  </a:lnTo>
                  <a:lnTo>
                    <a:pt x="86" y="30"/>
                  </a:lnTo>
                  <a:lnTo>
                    <a:pt x="96" y="45"/>
                  </a:lnTo>
                  <a:lnTo>
                    <a:pt x="104" y="67"/>
                  </a:lnTo>
                  <a:lnTo>
                    <a:pt x="113" y="90"/>
                  </a:lnTo>
                  <a:lnTo>
                    <a:pt x="123" y="141"/>
                  </a:lnTo>
                  <a:lnTo>
                    <a:pt x="135" y="216"/>
                  </a:lnTo>
                  <a:lnTo>
                    <a:pt x="148" y="289"/>
                  </a:lnTo>
                  <a:lnTo>
                    <a:pt x="156" y="329"/>
                  </a:lnTo>
                  <a:lnTo>
                    <a:pt x="164" y="370"/>
                  </a:lnTo>
                  <a:lnTo>
                    <a:pt x="166" y="379"/>
                  </a:lnTo>
                  <a:lnTo>
                    <a:pt x="164" y="388"/>
                  </a:lnTo>
                  <a:lnTo>
                    <a:pt x="160" y="395"/>
                  </a:lnTo>
                  <a:lnTo>
                    <a:pt x="154" y="404"/>
                  </a:lnTo>
                  <a:lnTo>
                    <a:pt x="148" y="410"/>
                  </a:lnTo>
                  <a:lnTo>
                    <a:pt x="139" y="417"/>
                  </a:lnTo>
                  <a:lnTo>
                    <a:pt x="129" y="422"/>
                  </a:lnTo>
                  <a:lnTo>
                    <a:pt x="119" y="427"/>
                  </a:lnTo>
                  <a:lnTo>
                    <a:pt x="108" y="429"/>
                  </a:lnTo>
                  <a:lnTo>
                    <a:pt x="100" y="429"/>
                  </a:lnTo>
                  <a:lnTo>
                    <a:pt x="90" y="427"/>
                  </a:lnTo>
                  <a:lnTo>
                    <a:pt x="80" y="424"/>
                  </a:lnTo>
                  <a:lnTo>
                    <a:pt x="71" y="419"/>
                  </a:lnTo>
                  <a:lnTo>
                    <a:pt x="65" y="410"/>
                  </a:lnTo>
                  <a:lnTo>
                    <a:pt x="59" y="402"/>
                  </a:lnTo>
                  <a:lnTo>
                    <a:pt x="57" y="388"/>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941" tIns="45471" rIns="90941" bIns="45471" numCol="1" anchor="t" anchorCtr="0" compatLnSpc="1">
              <a:prstTxWarp prst="textNoShape">
                <a:avLst/>
              </a:prstTxWarp>
            </a:bodyPr>
            <a:lstStyle/>
            <a:p>
              <a:endParaRPr lang="de-DE" sz="1791"/>
            </a:p>
          </p:txBody>
        </p:sp>
        <p:sp>
          <p:nvSpPr>
            <p:cNvPr id="194" name="Freeform 57">
              <a:extLst>
                <a:ext uri="{FF2B5EF4-FFF2-40B4-BE49-F238E27FC236}">
                  <a16:creationId xmlns:a16="http://schemas.microsoft.com/office/drawing/2014/main" id="{05BCB455-91F5-41B1-9288-DFDF1A256CF0}"/>
                </a:ext>
              </a:extLst>
            </p:cNvPr>
            <p:cNvSpPr>
              <a:spLocks/>
            </p:cNvSpPr>
            <p:nvPr/>
          </p:nvSpPr>
          <p:spPr bwMode="gray">
            <a:xfrm>
              <a:off x="6305254" y="1693137"/>
              <a:ext cx="317286" cy="574930"/>
            </a:xfrm>
            <a:custGeom>
              <a:avLst/>
              <a:gdLst>
                <a:gd name="T0" fmla="*/ 0 w 397"/>
                <a:gd name="T1" fmla="*/ 591 h 723"/>
                <a:gd name="T2" fmla="*/ 47 w 397"/>
                <a:gd name="T3" fmla="*/ 553 h 723"/>
                <a:gd name="T4" fmla="*/ 73 w 397"/>
                <a:gd name="T5" fmla="*/ 519 h 723"/>
                <a:gd name="T6" fmla="*/ 96 w 397"/>
                <a:gd name="T7" fmla="*/ 475 h 723"/>
                <a:gd name="T8" fmla="*/ 104 w 397"/>
                <a:gd name="T9" fmla="*/ 438 h 723"/>
                <a:gd name="T10" fmla="*/ 106 w 397"/>
                <a:gd name="T11" fmla="*/ 391 h 723"/>
                <a:gd name="T12" fmla="*/ 100 w 397"/>
                <a:gd name="T13" fmla="*/ 345 h 723"/>
                <a:gd name="T14" fmla="*/ 87 w 397"/>
                <a:gd name="T15" fmla="*/ 312 h 723"/>
                <a:gd name="T16" fmla="*/ 67 w 397"/>
                <a:gd name="T17" fmla="*/ 275 h 723"/>
                <a:gd name="T18" fmla="*/ 58 w 397"/>
                <a:gd name="T19" fmla="*/ 254 h 723"/>
                <a:gd name="T20" fmla="*/ 50 w 397"/>
                <a:gd name="T21" fmla="*/ 242 h 723"/>
                <a:gd name="T22" fmla="*/ 42 w 397"/>
                <a:gd name="T23" fmla="*/ 223 h 723"/>
                <a:gd name="T24" fmla="*/ 34 w 397"/>
                <a:gd name="T25" fmla="*/ 205 h 723"/>
                <a:gd name="T26" fmla="*/ 31 w 397"/>
                <a:gd name="T27" fmla="*/ 184 h 723"/>
                <a:gd name="T28" fmla="*/ 38 w 397"/>
                <a:gd name="T29" fmla="*/ 171 h 723"/>
                <a:gd name="T30" fmla="*/ 44 w 397"/>
                <a:gd name="T31" fmla="*/ 165 h 723"/>
                <a:gd name="T32" fmla="*/ 56 w 397"/>
                <a:gd name="T33" fmla="*/ 169 h 723"/>
                <a:gd name="T34" fmla="*/ 60 w 397"/>
                <a:gd name="T35" fmla="*/ 120 h 723"/>
                <a:gd name="T36" fmla="*/ 71 w 397"/>
                <a:gd name="T37" fmla="*/ 83 h 723"/>
                <a:gd name="T38" fmla="*/ 102 w 397"/>
                <a:gd name="T39" fmla="*/ 41 h 723"/>
                <a:gd name="T40" fmla="*/ 145 w 397"/>
                <a:gd name="T41" fmla="*/ 12 h 723"/>
                <a:gd name="T42" fmla="*/ 184 w 397"/>
                <a:gd name="T43" fmla="*/ 3 h 723"/>
                <a:gd name="T44" fmla="*/ 211 w 397"/>
                <a:gd name="T45" fmla="*/ 3 h 723"/>
                <a:gd name="T46" fmla="*/ 251 w 397"/>
                <a:gd name="T47" fmla="*/ 12 h 723"/>
                <a:gd name="T48" fmla="*/ 293 w 397"/>
                <a:gd name="T49" fmla="*/ 41 h 723"/>
                <a:gd name="T50" fmla="*/ 324 w 397"/>
                <a:gd name="T51" fmla="*/ 81 h 723"/>
                <a:gd name="T52" fmla="*/ 337 w 397"/>
                <a:gd name="T53" fmla="*/ 134 h 723"/>
                <a:gd name="T54" fmla="*/ 346 w 397"/>
                <a:gd name="T55" fmla="*/ 165 h 723"/>
                <a:gd name="T56" fmla="*/ 355 w 397"/>
                <a:gd name="T57" fmla="*/ 167 h 723"/>
                <a:gd name="T58" fmla="*/ 362 w 397"/>
                <a:gd name="T59" fmla="*/ 176 h 723"/>
                <a:gd name="T60" fmla="*/ 364 w 397"/>
                <a:gd name="T61" fmla="*/ 196 h 723"/>
                <a:gd name="T62" fmla="*/ 358 w 397"/>
                <a:gd name="T63" fmla="*/ 213 h 723"/>
                <a:gd name="T64" fmla="*/ 348 w 397"/>
                <a:gd name="T65" fmla="*/ 233 h 723"/>
                <a:gd name="T66" fmla="*/ 344 w 397"/>
                <a:gd name="T67" fmla="*/ 248 h 723"/>
                <a:gd name="T68" fmla="*/ 335 w 397"/>
                <a:gd name="T69" fmla="*/ 254 h 723"/>
                <a:gd name="T70" fmla="*/ 320 w 397"/>
                <a:gd name="T71" fmla="*/ 293 h 723"/>
                <a:gd name="T72" fmla="*/ 302 w 397"/>
                <a:gd name="T73" fmla="*/ 329 h 723"/>
                <a:gd name="T74" fmla="*/ 293 w 397"/>
                <a:gd name="T75" fmla="*/ 360 h 723"/>
                <a:gd name="T76" fmla="*/ 291 w 397"/>
                <a:gd name="T77" fmla="*/ 417 h 723"/>
                <a:gd name="T78" fmla="*/ 296 w 397"/>
                <a:gd name="T79" fmla="*/ 457 h 723"/>
                <a:gd name="T80" fmla="*/ 308 w 397"/>
                <a:gd name="T81" fmla="*/ 490 h 723"/>
                <a:gd name="T82" fmla="*/ 337 w 397"/>
                <a:gd name="T83" fmla="*/ 541 h 723"/>
                <a:gd name="T84" fmla="*/ 373 w 397"/>
                <a:gd name="T85" fmla="*/ 570 h 723"/>
                <a:gd name="T86" fmla="*/ 200 w 397"/>
                <a:gd name="T87" fmla="*/ 723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7" h="723">
                  <a:moveTo>
                    <a:pt x="0" y="591"/>
                  </a:moveTo>
                  <a:lnTo>
                    <a:pt x="0" y="591"/>
                  </a:lnTo>
                  <a:lnTo>
                    <a:pt x="34" y="566"/>
                  </a:lnTo>
                  <a:lnTo>
                    <a:pt x="47" y="553"/>
                  </a:lnTo>
                  <a:lnTo>
                    <a:pt x="58" y="541"/>
                  </a:lnTo>
                  <a:lnTo>
                    <a:pt x="73" y="519"/>
                  </a:lnTo>
                  <a:lnTo>
                    <a:pt x="89" y="490"/>
                  </a:lnTo>
                  <a:lnTo>
                    <a:pt x="96" y="475"/>
                  </a:lnTo>
                  <a:lnTo>
                    <a:pt x="100" y="457"/>
                  </a:lnTo>
                  <a:lnTo>
                    <a:pt x="104" y="438"/>
                  </a:lnTo>
                  <a:lnTo>
                    <a:pt x="106" y="417"/>
                  </a:lnTo>
                  <a:lnTo>
                    <a:pt x="106" y="391"/>
                  </a:lnTo>
                  <a:lnTo>
                    <a:pt x="102" y="360"/>
                  </a:lnTo>
                  <a:lnTo>
                    <a:pt x="100" y="345"/>
                  </a:lnTo>
                  <a:lnTo>
                    <a:pt x="94" y="329"/>
                  </a:lnTo>
                  <a:lnTo>
                    <a:pt x="87" y="312"/>
                  </a:lnTo>
                  <a:lnTo>
                    <a:pt x="75" y="293"/>
                  </a:lnTo>
                  <a:lnTo>
                    <a:pt x="67" y="275"/>
                  </a:lnTo>
                  <a:lnTo>
                    <a:pt x="62" y="254"/>
                  </a:lnTo>
                  <a:lnTo>
                    <a:pt x="58" y="254"/>
                  </a:lnTo>
                  <a:lnTo>
                    <a:pt x="54" y="248"/>
                  </a:lnTo>
                  <a:lnTo>
                    <a:pt x="50" y="242"/>
                  </a:lnTo>
                  <a:lnTo>
                    <a:pt x="47" y="233"/>
                  </a:lnTo>
                  <a:lnTo>
                    <a:pt x="42" y="223"/>
                  </a:lnTo>
                  <a:lnTo>
                    <a:pt x="40" y="213"/>
                  </a:lnTo>
                  <a:lnTo>
                    <a:pt x="34" y="205"/>
                  </a:lnTo>
                  <a:lnTo>
                    <a:pt x="31" y="196"/>
                  </a:lnTo>
                  <a:lnTo>
                    <a:pt x="31" y="184"/>
                  </a:lnTo>
                  <a:lnTo>
                    <a:pt x="34" y="176"/>
                  </a:lnTo>
                  <a:lnTo>
                    <a:pt x="38" y="171"/>
                  </a:lnTo>
                  <a:lnTo>
                    <a:pt x="40" y="167"/>
                  </a:lnTo>
                  <a:lnTo>
                    <a:pt x="44" y="165"/>
                  </a:lnTo>
                  <a:lnTo>
                    <a:pt x="50" y="165"/>
                  </a:lnTo>
                  <a:lnTo>
                    <a:pt x="56" y="169"/>
                  </a:lnTo>
                  <a:lnTo>
                    <a:pt x="58" y="134"/>
                  </a:lnTo>
                  <a:lnTo>
                    <a:pt x="60" y="120"/>
                  </a:lnTo>
                  <a:lnTo>
                    <a:pt x="62" y="107"/>
                  </a:lnTo>
                  <a:lnTo>
                    <a:pt x="71" y="83"/>
                  </a:lnTo>
                  <a:lnTo>
                    <a:pt x="85" y="60"/>
                  </a:lnTo>
                  <a:lnTo>
                    <a:pt x="102" y="41"/>
                  </a:lnTo>
                  <a:lnTo>
                    <a:pt x="122" y="23"/>
                  </a:lnTo>
                  <a:lnTo>
                    <a:pt x="145" y="12"/>
                  </a:lnTo>
                  <a:lnTo>
                    <a:pt x="172" y="5"/>
                  </a:lnTo>
                  <a:lnTo>
                    <a:pt x="184" y="3"/>
                  </a:lnTo>
                  <a:lnTo>
                    <a:pt x="197" y="0"/>
                  </a:lnTo>
                  <a:lnTo>
                    <a:pt x="211" y="3"/>
                  </a:lnTo>
                  <a:lnTo>
                    <a:pt x="224" y="5"/>
                  </a:lnTo>
                  <a:lnTo>
                    <a:pt x="251" y="12"/>
                  </a:lnTo>
                  <a:lnTo>
                    <a:pt x="273" y="23"/>
                  </a:lnTo>
                  <a:lnTo>
                    <a:pt x="293" y="41"/>
                  </a:lnTo>
                  <a:lnTo>
                    <a:pt x="311" y="58"/>
                  </a:lnTo>
                  <a:lnTo>
                    <a:pt x="324" y="81"/>
                  </a:lnTo>
                  <a:lnTo>
                    <a:pt x="333" y="107"/>
                  </a:lnTo>
                  <a:lnTo>
                    <a:pt x="337" y="134"/>
                  </a:lnTo>
                  <a:lnTo>
                    <a:pt x="339" y="169"/>
                  </a:lnTo>
                  <a:lnTo>
                    <a:pt x="346" y="165"/>
                  </a:lnTo>
                  <a:lnTo>
                    <a:pt x="353" y="165"/>
                  </a:lnTo>
                  <a:lnTo>
                    <a:pt x="355" y="167"/>
                  </a:lnTo>
                  <a:lnTo>
                    <a:pt x="360" y="171"/>
                  </a:lnTo>
                  <a:lnTo>
                    <a:pt x="362" y="176"/>
                  </a:lnTo>
                  <a:lnTo>
                    <a:pt x="364" y="184"/>
                  </a:lnTo>
                  <a:lnTo>
                    <a:pt x="364" y="196"/>
                  </a:lnTo>
                  <a:lnTo>
                    <a:pt x="362" y="205"/>
                  </a:lnTo>
                  <a:lnTo>
                    <a:pt x="358" y="213"/>
                  </a:lnTo>
                  <a:lnTo>
                    <a:pt x="353" y="223"/>
                  </a:lnTo>
                  <a:lnTo>
                    <a:pt x="348" y="233"/>
                  </a:lnTo>
                  <a:lnTo>
                    <a:pt x="348" y="242"/>
                  </a:lnTo>
                  <a:lnTo>
                    <a:pt x="344" y="248"/>
                  </a:lnTo>
                  <a:lnTo>
                    <a:pt x="339" y="254"/>
                  </a:lnTo>
                  <a:lnTo>
                    <a:pt x="335" y="254"/>
                  </a:lnTo>
                  <a:lnTo>
                    <a:pt x="329" y="275"/>
                  </a:lnTo>
                  <a:lnTo>
                    <a:pt x="320" y="293"/>
                  </a:lnTo>
                  <a:lnTo>
                    <a:pt x="311" y="312"/>
                  </a:lnTo>
                  <a:lnTo>
                    <a:pt x="302" y="329"/>
                  </a:lnTo>
                  <a:lnTo>
                    <a:pt x="298" y="345"/>
                  </a:lnTo>
                  <a:lnTo>
                    <a:pt x="293" y="360"/>
                  </a:lnTo>
                  <a:lnTo>
                    <a:pt x="291" y="391"/>
                  </a:lnTo>
                  <a:lnTo>
                    <a:pt x="291" y="417"/>
                  </a:lnTo>
                  <a:lnTo>
                    <a:pt x="293" y="438"/>
                  </a:lnTo>
                  <a:lnTo>
                    <a:pt x="296" y="457"/>
                  </a:lnTo>
                  <a:lnTo>
                    <a:pt x="302" y="475"/>
                  </a:lnTo>
                  <a:lnTo>
                    <a:pt x="308" y="490"/>
                  </a:lnTo>
                  <a:lnTo>
                    <a:pt x="322" y="519"/>
                  </a:lnTo>
                  <a:lnTo>
                    <a:pt x="337" y="541"/>
                  </a:lnTo>
                  <a:lnTo>
                    <a:pt x="351" y="555"/>
                  </a:lnTo>
                  <a:lnTo>
                    <a:pt x="373" y="570"/>
                  </a:lnTo>
                  <a:lnTo>
                    <a:pt x="397" y="591"/>
                  </a:lnTo>
                  <a:lnTo>
                    <a:pt x="200" y="723"/>
                  </a:lnTo>
                  <a:lnTo>
                    <a:pt x="0" y="591"/>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941" tIns="45471" rIns="90941" bIns="45471" numCol="1" anchor="t" anchorCtr="0" compatLnSpc="1">
              <a:prstTxWarp prst="textNoShape">
                <a:avLst/>
              </a:prstTxWarp>
            </a:bodyPr>
            <a:lstStyle/>
            <a:p>
              <a:endParaRPr lang="de-DE" sz="1791"/>
            </a:p>
          </p:txBody>
        </p:sp>
        <p:sp>
          <p:nvSpPr>
            <p:cNvPr id="195" name="Freeform 58">
              <a:extLst>
                <a:ext uri="{FF2B5EF4-FFF2-40B4-BE49-F238E27FC236}">
                  <a16:creationId xmlns:a16="http://schemas.microsoft.com/office/drawing/2014/main" id="{FFD6F749-F995-4CC9-B1EB-5D9B13C4B0DC}"/>
                </a:ext>
              </a:extLst>
            </p:cNvPr>
            <p:cNvSpPr>
              <a:spLocks/>
            </p:cNvSpPr>
            <p:nvPr/>
          </p:nvSpPr>
          <p:spPr bwMode="gray">
            <a:xfrm>
              <a:off x="6255156" y="2733261"/>
              <a:ext cx="417482" cy="1145091"/>
            </a:xfrm>
            <a:custGeom>
              <a:avLst/>
              <a:gdLst>
                <a:gd name="T0" fmla="*/ 506 w 525"/>
                <a:gd name="T1" fmla="*/ 60 h 1440"/>
                <a:gd name="T2" fmla="*/ 7 w 525"/>
                <a:gd name="T3" fmla="*/ 54 h 1440"/>
                <a:gd name="T4" fmla="*/ 0 w 525"/>
                <a:gd name="T5" fmla="*/ 80 h 1440"/>
                <a:gd name="T6" fmla="*/ 2 w 525"/>
                <a:gd name="T7" fmla="*/ 220 h 1440"/>
                <a:gd name="T8" fmla="*/ 13 w 525"/>
                <a:gd name="T9" fmla="*/ 402 h 1440"/>
                <a:gd name="T10" fmla="*/ 38 w 525"/>
                <a:gd name="T11" fmla="*/ 582 h 1440"/>
                <a:gd name="T12" fmla="*/ 60 w 525"/>
                <a:gd name="T13" fmla="*/ 777 h 1440"/>
                <a:gd name="T14" fmla="*/ 62 w 525"/>
                <a:gd name="T15" fmla="*/ 878 h 1440"/>
                <a:gd name="T16" fmla="*/ 71 w 525"/>
                <a:gd name="T17" fmla="*/ 1039 h 1440"/>
                <a:gd name="T18" fmla="*/ 85 w 525"/>
                <a:gd name="T19" fmla="*/ 1103 h 1440"/>
                <a:gd name="T20" fmla="*/ 118 w 525"/>
                <a:gd name="T21" fmla="*/ 1253 h 1440"/>
                <a:gd name="T22" fmla="*/ 131 w 525"/>
                <a:gd name="T23" fmla="*/ 1322 h 1440"/>
                <a:gd name="T24" fmla="*/ 131 w 525"/>
                <a:gd name="T25" fmla="*/ 1347 h 1440"/>
                <a:gd name="T26" fmla="*/ 120 w 525"/>
                <a:gd name="T27" fmla="*/ 1378 h 1440"/>
                <a:gd name="T28" fmla="*/ 98 w 525"/>
                <a:gd name="T29" fmla="*/ 1406 h 1440"/>
                <a:gd name="T30" fmla="*/ 64 w 525"/>
                <a:gd name="T31" fmla="*/ 1429 h 1440"/>
                <a:gd name="T32" fmla="*/ 220 w 525"/>
                <a:gd name="T33" fmla="*/ 1398 h 1440"/>
                <a:gd name="T34" fmla="*/ 233 w 525"/>
                <a:gd name="T35" fmla="*/ 1256 h 1440"/>
                <a:gd name="T36" fmla="*/ 242 w 525"/>
                <a:gd name="T37" fmla="*/ 1087 h 1440"/>
                <a:gd name="T38" fmla="*/ 238 w 525"/>
                <a:gd name="T39" fmla="*/ 943 h 1440"/>
                <a:gd name="T40" fmla="*/ 236 w 525"/>
                <a:gd name="T41" fmla="*/ 816 h 1440"/>
                <a:gd name="T42" fmla="*/ 246 w 525"/>
                <a:gd name="T43" fmla="*/ 409 h 1440"/>
                <a:gd name="T44" fmla="*/ 255 w 525"/>
                <a:gd name="T45" fmla="*/ 274 h 1440"/>
                <a:gd name="T46" fmla="*/ 261 w 525"/>
                <a:gd name="T47" fmla="*/ 274 h 1440"/>
                <a:gd name="T48" fmla="*/ 269 w 525"/>
                <a:gd name="T49" fmla="*/ 409 h 1440"/>
                <a:gd name="T50" fmla="*/ 282 w 525"/>
                <a:gd name="T51" fmla="*/ 816 h 1440"/>
                <a:gd name="T52" fmla="*/ 277 w 525"/>
                <a:gd name="T53" fmla="*/ 943 h 1440"/>
                <a:gd name="T54" fmla="*/ 273 w 525"/>
                <a:gd name="T55" fmla="*/ 1087 h 1440"/>
                <a:gd name="T56" fmla="*/ 282 w 525"/>
                <a:gd name="T57" fmla="*/ 1260 h 1440"/>
                <a:gd name="T58" fmla="*/ 293 w 525"/>
                <a:gd name="T59" fmla="*/ 1398 h 1440"/>
                <a:gd name="T60" fmla="*/ 453 w 525"/>
                <a:gd name="T61" fmla="*/ 1429 h 1440"/>
                <a:gd name="T62" fmla="*/ 419 w 525"/>
                <a:gd name="T63" fmla="*/ 1406 h 1440"/>
                <a:gd name="T64" fmla="*/ 397 w 525"/>
                <a:gd name="T65" fmla="*/ 1378 h 1440"/>
                <a:gd name="T66" fmla="*/ 386 w 525"/>
                <a:gd name="T67" fmla="*/ 1347 h 1440"/>
                <a:gd name="T68" fmla="*/ 386 w 525"/>
                <a:gd name="T69" fmla="*/ 1322 h 1440"/>
                <a:gd name="T70" fmla="*/ 399 w 525"/>
                <a:gd name="T71" fmla="*/ 1253 h 1440"/>
                <a:gd name="T72" fmla="*/ 432 w 525"/>
                <a:gd name="T73" fmla="*/ 1103 h 1440"/>
                <a:gd name="T74" fmla="*/ 444 w 525"/>
                <a:gd name="T75" fmla="*/ 1039 h 1440"/>
                <a:gd name="T76" fmla="*/ 455 w 525"/>
                <a:gd name="T77" fmla="*/ 878 h 1440"/>
                <a:gd name="T78" fmla="*/ 457 w 525"/>
                <a:gd name="T79" fmla="*/ 777 h 1440"/>
                <a:gd name="T80" fmla="*/ 470 w 525"/>
                <a:gd name="T81" fmla="*/ 650 h 1440"/>
                <a:gd name="T82" fmla="*/ 506 w 525"/>
                <a:gd name="T83" fmla="*/ 417 h 1440"/>
                <a:gd name="T84" fmla="*/ 523 w 525"/>
                <a:gd name="T85" fmla="*/ 295 h 1440"/>
                <a:gd name="T86" fmla="*/ 525 w 525"/>
                <a:gd name="T87" fmla="*/ 207 h 1440"/>
                <a:gd name="T88" fmla="*/ 521 w 525"/>
                <a:gd name="T89" fmla="*/ 99 h 1440"/>
                <a:gd name="T90" fmla="*/ 515 w 525"/>
                <a:gd name="T91" fmla="*/ 6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5" h="1440">
                  <a:moveTo>
                    <a:pt x="515" y="60"/>
                  </a:moveTo>
                  <a:lnTo>
                    <a:pt x="506" y="60"/>
                  </a:lnTo>
                  <a:lnTo>
                    <a:pt x="269" y="0"/>
                  </a:lnTo>
                  <a:lnTo>
                    <a:pt x="7" y="54"/>
                  </a:lnTo>
                  <a:lnTo>
                    <a:pt x="2" y="60"/>
                  </a:lnTo>
                  <a:lnTo>
                    <a:pt x="0" y="80"/>
                  </a:lnTo>
                  <a:lnTo>
                    <a:pt x="0" y="116"/>
                  </a:lnTo>
                  <a:lnTo>
                    <a:pt x="2" y="220"/>
                  </a:lnTo>
                  <a:lnTo>
                    <a:pt x="9" y="345"/>
                  </a:lnTo>
                  <a:lnTo>
                    <a:pt x="13" y="402"/>
                  </a:lnTo>
                  <a:lnTo>
                    <a:pt x="21" y="453"/>
                  </a:lnTo>
                  <a:lnTo>
                    <a:pt x="38" y="582"/>
                  </a:lnTo>
                  <a:lnTo>
                    <a:pt x="48" y="668"/>
                  </a:lnTo>
                  <a:lnTo>
                    <a:pt x="60" y="777"/>
                  </a:lnTo>
                  <a:lnTo>
                    <a:pt x="60" y="821"/>
                  </a:lnTo>
                  <a:lnTo>
                    <a:pt x="62" y="878"/>
                  </a:lnTo>
                  <a:lnTo>
                    <a:pt x="64" y="950"/>
                  </a:lnTo>
                  <a:lnTo>
                    <a:pt x="71" y="1039"/>
                  </a:lnTo>
                  <a:lnTo>
                    <a:pt x="77" y="1070"/>
                  </a:lnTo>
                  <a:lnTo>
                    <a:pt x="85" y="1103"/>
                  </a:lnTo>
                  <a:lnTo>
                    <a:pt x="100" y="1180"/>
                  </a:lnTo>
                  <a:lnTo>
                    <a:pt x="118" y="1253"/>
                  </a:lnTo>
                  <a:lnTo>
                    <a:pt x="129" y="1309"/>
                  </a:lnTo>
                  <a:lnTo>
                    <a:pt x="131" y="1322"/>
                  </a:lnTo>
                  <a:lnTo>
                    <a:pt x="131" y="1336"/>
                  </a:lnTo>
                  <a:lnTo>
                    <a:pt x="131" y="1347"/>
                  </a:lnTo>
                  <a:lnTo>
                    <a:pt x="129" y="1357"/>
                  </a:lnTo>
                  <a:lnTo>
                    <a:pt x="120" y="1378"/>
                  </a:lnTo>
                  <a:lnTo>
                    <a:pt x="108" y="1394"/>
                  </a:lnTo>
                  <a:lnTo>
                    <a:pt x="98" y="1406"/>
                  </a:lnTo>
                  <a:lnTo>
                    <a:pt x="85" y="1415"/>
                  </a:lnTo>
                  <a:lnTo>
                    <a:pt x="64" y="1429"/>
                  </a:lnTo>
                  <a:lnTo>
                    <a:pt x="207" y="1415"/>
                  </a:lnTo>
                  <a:lnTo>
                    <a:pt x="220" y="1398"/>
                  </a:lnTo>
                  <a:lnTo>
                    <a:pt x="224" y="1375"/>
                  </a:lnTo>
                  <a:lnTo>
                    <a:pt x="233" y="1256"/>
                  </a:lnTo>
                  <a:lnTo>
                    <a:pt x="240" y="1160"/>
                  </a:lnTo>
                  <a:lnTo>
                    <a:pt x="242" y="1087"/>
                  </a:lnTo>
                  <a:lnTo>
                    <a:pt x="242" y="1020"/>
                  </a:lnTo>
                  <a:lnTo>
                    <a:pt x="238" y="943"/>
                  </a:lnTo>
                  <a:lnTo>
                    <a:pt x="236" y="867"/>
                  </a:lnTo>
                  <a:lnTo>
                    <a:pt x="236" y="816"/>
                  </a:lnTo>
                  <a:lnTo>
                    <a:pt x="242" y="578"/>
                  </a:lnTo>
                  <a:lnTo>
                    <a:pt x="246" y="409"/>
                  </a:lnTo>
                  <a:lnTo>
                    <a:pt x="253" y="278"/>
                  </a:lnTo>
                  <a:lnTo>
                    <a:pt x="255" y="274"/>
                  </a:lnTo>
                  <a:lnTo>
                    <a:pt x="257" y="271"/>
                  </a:lnTo>
                  <a:lnTo>
                    <a:pt x="261" y="274"/>
                  </a:lnTo>
                  <a:lnTo>
                    <a:pt x="264" y="278"/>
                  </a:lnTo>
                  <a:lnTo>
                    <a:pt x="269" y="409"/>
                  </a:lnTo>
                  <a:lnTo>
                    <a:pt x="275" y="578"/>
                  </a:lnTo>
                  <a:lnTo>
                    <a:pt x="282" y="816"/>
                  </a:lnTo>
                  <a:lnTo>
                    <a:pt x="282" y="867"/>
                  </a:lnTo>
                  <a:lnTo>
                    <a:pt x="277" y="943"/>
                  </a:lnTo>
                  <a:lnTo>
                    <a:pt x="275" y="1020"/>
                  </a:lnTo>
                  <a:lnTo>
                    <a:pt x="273" y="1087"/>
                  </a:lnTo>
                  <a:lnTo>
                    <a:pt x="277" y="1160"/>
                  </a:lnTo>
                  <a:lnTo>
                    <a:pt x="282" y="1260"/>
                  </a:lnTo>
                  <a:lnTo>
                    <a:pt x="293" y="1382"/>
                  </a:lnTo>
                  <a:lnTo>
                    <a:pt x="293" y="1398"/>
                  </a:lnTo>
                  <a:lnTo>
                    <a:pt x="295" y="1440"/>
                  </a:lnTo>
                  <a:lnTo>
                    <a:pt x="453" y="1429"/>
                  </a:lnTo>
                  <a:lnTo>
                    <a:pt x="432" y="1415"/>
                  </a:lnTo>
                  <a:lnTo>
                    <a:pt x="419" y="1406"/>
                  </a:lnTo>
                  <a:lnTo>
                    <a:pt x="406" y="1394"/>
                  </a:lnTo>
                  <a:lnTo>
                    <a:pt x="397" y="1378"/>
                  </a:lnTo>
                  <a:lnTo>
                    <a:pt x="388" y="1357"/>
                  </a:lnTo>
                  <a:lnTo>
                    <a:pt x="386" y="1347"/>
                  </a:lnTo>
                  <a:lnTo>
                    <a:pt x="386" y="1336"/>
                  </a:lnTo>
                  <a:lnTo>
                    <a:pt x="386" y="1322"/>
                  </a:lnTo>
                  <a:lnTo>
                    <a:pt x="386" y="1309"/>
                  </a:lnTo>
                  <a:lnTo>
                    <a:pt x="399" y="1253"/>
                  </a:lnTo>
                  <a:lnTo>
                    <a:pt x="415" y="1180"/>
                  </a:lnTo>
                  <a:lnTo>
                    <a:pt x="432" y="1103"/>
                  </a:lnTo>
                  <a:lnTo>
                    <a:pt x="439" y="1070"/>
                  </a:lnTo>
                  <a:lnTo>
                    <a:pt x="444" y="1039"/>
                  </a:lnTo>
                  <a:lnTo>
                    <a:pt x="453" y="950"/>
                  </a:lnTo>
                  <a:lnTo>
                    <a:pt x="455" y="878"/>
                  </a:lnTo>
                  <a:lnTo>
                    <a:pt x="455" y="821"/>
                  </a:lnTo>
                  <a:lnTo>
                    <a:pt x="457" y="777"/>
                  </a:lnTo>
                  <a:lnTo>
                    <a:pt x="461" y="715"/>
                  </a:lnTo>
                  <a:lnTo>
                    <a:pt x="470" y="650"/>
                  </a:lnTo>
                  <a:lnTo>
                    <a:pt x="488" y="526"/>
                  </a:lnTo>
                  <a:lnTo>
                    <a:pt x="506" y="417"/>
                  </a:lnTo>
                  <a:lnTo>
                    <a:pt x="519" y="342"/>
                  </a:lnTo>
                  <a:lnTo>
                    <a:pt x="523" y="295"/>
                  </a:lnTo>
                  <a:lnTo>
                    <a:pt x="525" y="249"/>
                  </a:lnTo>
                  <a:lnTo>
                    <a:pt x="525" y="207"/>
                  </a:lnTo>
                  <a:lnTo>
                    <a:pt x="525" y="165"/>
                  </a:lnTo>
                  <a:lnTo>
                    <a:pt x="521" y="99"/>
                  </a:lnTo>
                  <a:lnTo>
                    <a:pt x="517" y="74"/>
                  </a:lnTo>
                  <a:lnTo>
                    <a:pt x="515" y="60"/>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941" tIns="45471" rIns="90941" bIns="45471" numCol="1" anchor="t" anchorCtr="0" compatLnSpc="1">
              <a:prstTxWarp prst="textNoShape">
                <a:avLst/>
              </a:prstTxWarp>
            </a:bodyPr>
            <a:lstStyle/>
            <a:p>
              <a:endParaRPr lang="de-DE" sz="1791"/>
            </a:p>
          </p:txBody>
        </p:sp>
        <p:sp>
          <p:nvSpPr>
            <p:cNvPr id="196" name="Freeform 59">
              <a:extLst>
                <a:ext uri="{FF2B5EF4-FFF2-40B4-BE49-F238E27FC236}">
                  <a16:creationId xmlns:a16="http://schemas.microsoft.com/office/drawing/2014/main" id="{44600A94-D1B5-43F6-AE45-F8DC45B29D55}"/>
                </a:ext>
              </a:extLst>
            </p:cNvPr>
            <p:cNvSpPr>
              <a:spLocks/>
            </p:cNvSpPr>
            <p:nvPr/>
          </p:nvSpPr>
          <p:spPr bwMode="gray">
            <a:xfrm>
              <a:off x="6488945" y="3804399"/>
              <a:ext cx="207548" cy="119280"/>
            </a:xfrm>
            <a:custGeom>
              <a:avLst/>
              <a:gdLst>
                <a:gd name="T0" fmla="*/ 0 w 263"/>
                <a:gd name="T1" fmla="*/ 37 h 150"/>
                <a:gd name="T2" fmla="*/ 0 w 263"/>
                <a:gd name="T3" fmla="*/ 80 h 150"/>
                <a:gd name="T4" fmla="*/ 2 w 263"/>
                <a:gd name="T5" fmla="*/ 148 h 150"/>
                <a:gd name="T6" fmla="*/ 148 w 263"/>
                <a:gd name="T7" fmla="*/ 150 h 150"/>
                <a:gd name="T8" fmla="*/ 251 w 263"/>
                <a:gd name="T9" fmla="*/ 150 h 150"/>
                <a:gd name="T10" fmla="*/ 255 w 263"/>
                <a:gd name="T11" fmla="*/ 150 h 150"/>
                <a:gd name="T12" fmla="*/ 259 w 263"/>
                <a:gd name="T13" fmla="*/ 148 h 150"/>
                <a:gd name="T14" fmla="*/ 263 w 263"/>
                <a:gd name="T15" fmla="*/ 142 h 150"/>
                <a:gd name="T16" fmla="*/ 263 w 263"/>
                <a:gd name="T17" fmla="*/ 132 h 150"/>
                <a:gd name="T18" fmla="*/ 261 w 263"/>
                <a:gd name="T19" fmla="*/ 128 h 150"/>
                <a:gd name="T20" fmla="*/ 257 w 263"/>
                <a:gd name="T21" fmla="*/ 126 h 150"/>
                <a:gd name="T22" fmla="*/ 157 w 263"/>
                <a:gd name="T23" fmla="*/ 78 h 150"/>
                <a:gd name="T24" fmla="*/ 141 w 263"/>
                <a:gd name="T25" fmla="*/ 66 h 150"/>
                <a:gd name="T26" fmla="*/ 124 w 263"/>
                <a:gd name="T27" fmla="*/ 51 h 150"/>
                <a:gd name="T28" fmla="*/ 115 w 263"/>
                <a:gd name="T29" fmla="*/ 39 h 150"/>
                <a:gd name="T30" fmla="*/ 106 w 263"/>
                <a:gd name="T31" fmla="*/ 28 h 150"/>
                <a:gd name="T32" fmla="*/ 98 w 263"/>
                <a:gd name="T33" fmla="*/ 15 h 150"/>
                <a:gd name="T34" fmla="*/ 93 w 263"/>
                <a:gd name="T35" fmla="*/ 0 h 150"/>
                <a:gd name="T36" fmla="*/ 0 w 263"/>
                <a:gd name="T37" fmla="*/ 3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3" h="150">
                  <a:moveTo>
                    <a:pt x="0" y="37"/>
                  </a:moveTo>
                  <a:lnTo>
                    <a:pt x="0" y="80"/>
                  </a:lnTo>
                  <a:lnTo>
                    <a:pt x="2" y="148"/>
                  </a:lnTo>
                  <a:lnTo>
                    <a:pt x="148" y="150"/>
                  </a:lnTo>
                  <a:lnTo>
                    <a:pt x="251" y="150"/>
                  </a:lnTo>
                  <a:lnTo>
                    <a:pt x="255" y="150"/>
                  </a:lnTo>
                  <a:lnTo>
                    <a:pt x="259" y="148"/>
                  </a:lnTo>
                  <a:lnTo>
                    <a:pt x="263" y="142"/>
                  </a:lnTo>
                  <a:lnTo>
                    <a:pt x="263" y="132"/>
                  </a:lnTo>
                  <a:lnTo>
                    <a:pt x="261" y="128"/>
                  </a:lnTo>
                  <a:lnTo>
                    <a:pt x="257" y="126"/>
                  </a:lnTo>
                  <a:lnTo>
                    <a:pt x="157" y="78"/>
                  </a:lnTo>
                  <a:lnTo>
                    <a:pt x="141" y="66"/>
                  </a:lnTo>
                  <a:lnTo>
                    <a:pt x="124" y="51"/>
                  </a:lnTo>
                  <a:lnTo>
                    <a:pt x="115" y="39"/>
                  </a:lnTo>
                  <a:lnTo>
                    <a:pt x="106" y="28"/>
                  </a:lnTo>
                  <a:lnTo>
                    <a:pt x="98" y="15"/>
                  </a:lnTo>
                  <a:lnTo>
                    <a:pt x="93" y="0"/>
                  </a:lnTo>
                  <a:lnTo>
                    <a:pt x="0" y="3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941" tIns="45471" rIns="90941" bIns="45471" numCol="1" anchor="t" anchorCtr="0" compatLnSpc="1">
              <a:prstTxWarp prst="textNoShape">
                <a:avLst/>
              </a:prstTxWarp>
            </a:bodyPr>
            <a:lstStyle/>
            <a:p>
              <a:endParaRPr lang="de-DE" sz="1791"/>
            </a:p>
          </p:txBody>
        </p:sp>
        <p:sp>
          <p:nvSpPr>
            <p:cNvPr id="197" name="Freeform 60">
              <a:extLst>
                <a:ext uri="{FF2B5EF4-FFF2-40B4-BE49-F238E27FC236}">
                  <a16:creationId xmlns:a16="http://schemas.microsoft.com/office/drawing/2014/main" id="{78F931C3-80FC-44B4-8303-45523AA0738A}"/>
                </a:ext>
              </a:extLst>
            </p:cNvPr>
            <p:cNvSpPr>
              <a:spLocks/>
            </p:cNvSpPr>
            <p:nvPr/>
          </p:nvSpPr>
          <p:spPr bwMode="gray">
            <a:xfrm>
              <a:off x="6219372" y="3799628"/>
              <a:ext cx="214705" cy="121665"/>
            </a:xfrm>
            <a:custGeom>
              <a:avLst/>
              <a:gdLst>
                <a:gd name="T0" fmla="*/ 269 w 269"/>
                <a:gd name="T1" fmla="*/ 42 h 153"/>
                <a:gd name="T2" fmla="*/ 267 w 269"/>
                <a:gd name="T3" fmla="*/ 85 h 153"/>
                <a:gd name="T4" fmla="*/ 269 w 269"/>
                <a:gd name="T5" fmla="*/ 153 h 153"/>
                <a:gd name="T6" fmla="*/ 14 w 269"/>
                <a:gd name="T7" fmla="*/ 153 h 153"/>
                <a:gd name="T8" fmla="*/ 10 w 269"/>
                <a:gd name="T9" fmla="*/ 153 h 153"/>
                <a:gd name="T10" fmla="*/ 6 w 269"/>
                <a:gd name="T11" fmla="*/ 151 h 153"/>
                <a:gd name="T12" fmla="*/ 0 w 269"/>
                <a:gd name="T13" fmla="*/ 145 h 153"/>
                <a:gd name="T14" fmla="*/ 0 w 269"/>
                <a:gd name="T15" fmla="*/ 135 h 153"/>
                <a:gd name="T16" fmla="*/ 3 w 269"/>
                <a:gd name="T17" fmla="*/ 133 h 153"/>
                <a:gd name="T18" fmla="*/ 8 w 269"/>
                <a:gd name="T19" fmla="*/ 129 h 153"/>
                <a:gd name="T20" fmla="*/ 107 w 269"/>
                <a:gd name="T21" fmla="*/ 79 h 153"/>
                <a:gd name="T22" fmla="*/ 122 w 269"/>
                <a:gd name="T23" fmla="*/ 71 h 153"/>
                <a:gd name="T24" fmla="*/ 143 w 269"/>
                <a:gd name="T25" fmla="*/ 54 h 153"/>
                <a:gd name="T26" fmla="*/ 153 w 269"/>
                <a:gd name="T27" fmla="*/ 42 h 153"/>
                <a:gd name="T28" fmla="*/ 163 w 269"/>
                <a:gd name="T29" fmla="*/ 29 h 153"/>
                <a:gd name="T30" fmla="*/ 169 w 269"/>
                <a:gd name="T31" fmla="*/ 15 h 153"/>
                <a:gd name="T32" fmla="*/ 176 w 269"/>
                <a:gd name="T33" fmla="*/ 0 h 153"/>
                <a:gd name="T34" fmla="*/ 269 w 269"/>
                <a:gd name="T35" fmla="*/ 4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9" h="153">
                  <a:moveTo>
                    <a:pt x="269" y="42"/>
                  </a:moveTo>
                  <a:lnTo>
                    <a:pt x="267" y="85"/>
                  </a:lnTo>
                  <a:lnTo>
                    <a:pt x="269" y="153"/>
                  </a:lnTo>
                  <a:lnTo>
                    <a:pt x="14" y="153"/>
                  </a:lnTo>
                  <a:lnTo>
                    <a:pt x="10" y="153"/>
                  </a:lnTo>
                  <a:lnTo>
                    <a:pt x="6" y="151"/>
                  </a:lnTo>
                  <a:lnTo>
                    <a:pt x="0" y="145"/>
                  </a:lnTo>
                  <a:lnTo>
                    <a:pt x="0" y="135"/>
                  </a:lnTo>
                  <a:lnTo>
                    <a:pt x="3" y="133"/>
                  </a:lnTo>
                  <a:lnTo>
                    <a:pt x="8" y="129"/>
                  </a:lnTo>
                  <a:lnTo>
                    <a:pt x="107" y="79"/>
                  </a:lnTo>
                  <a:lnTo>
                    <a:pt x="122" y="71"/>
                  </a:lnTo>
                  <a:lnTo>
                    <a:pt x="143" y="54"/>
                  </a:lnTo>
                  <a:lnTo>
                    <a:pt x="153" y="42"/>
                  </a:lnTo>
                  <a:lnTo>
                    <a:pt x="163" y="29"/>
                  </a:lnTo>
                  <a:lnTo>
                    <a:pt x="169" y="15"/>
                  </a:lnTo>
                  <a:lnTo>
                    <a:pt x="176" y="0"/>
                  </a:lnTo>
                  <a:lnTo>
                    <a:pt x="269" y="4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941" tIns="45471" rIns="90941" bIns="45471" numCol="1" anchor="t" anchorCtr="0" compatLnSpc="1">
              <a:prstTxWarp prst="textNoShape">
                <a:avLst/>
              </a:prstTxWarp>
            </a:bodyPr>
            <a:lstStyle/>
            <a:p>
              <a:endParaRPr lang="de-DE" sz="1791"/>
            </a:p>
          </p:txBody>
        </p:sp>
        <p:sp>
          <p:nvSpPr>
            <p:cNvPr id="198" name="Freeform 61">
              <a:extLst>
                <a:ext uri="{FF2B5EF4-FFF2-40B4-BE49-F238E27FC236}">
                  <a16:creationId xmlns:a16="http://schemas.microsoft.com/office/drawing/2014/main" id="{9CD0794A-8974-4461-987D-99D4287B0EC3}"/>
                </a:ext>
              </a:extLst>
            </p:cNvPr>
            <p:cNvSpPr>
              <a:spLocks/>
            </p:cNvSpPr>
            <p:nvPr/>
          </p:nvSpPr>
          <p:spPr bwMode="gray">
            <a:xfrm>
              <a:off x="6171660" y="2103461"/>
              <a:ext cx="131209" cy="286273"/>
            </a:xfrm>
            <a:custGeom>
              <a:avLst/>
              <a:gdLst>
                <a:gd name="T0" fmla="*/ 0 w 164"/>
                <a:gd name="T1" fmla="*/ 318 h 359"/>
                <a:gd name="T2" fmla="*/ 0 w 164"/>
                <a:gd name="T3" fmla="*/ 318 h 359"/>
                <a:gd name="T4" fmla="*/ 4 w 164"/>
                <a:gd name="T5" fmla="*/ 321 h 359"/>
                <a:gd name="T6" fmla="*/ 8 w 164"/>
                <a:gd name="T7" fmla="*/ 330 h 359"/>
                <a:gd name="T8" fmla="*/ 20 w 164"/>
                <a:gd name="T9" fmla="*/ 339 h 359"/>
                <a:gd name="T10" fmla="*/ 40 w 164"/>
                <a:gd name="T11" fmla="*/ 351 h 359"/>
                <a:gd name="T12" fmla="*/ 69 w 164"/>
                <a:gd name="T13" fmla="*/ 356 h 359"/>
                <a:gd name="T14" fmla="*/ 101 w 164"/>
                <a:gd name="T15" fmla="*/ 359 h 359"/>
                <a:gd name="T16" fmla="*/ 133 w 164"/>
                <a:gd name="T17" fmla="*/ 359 h 359"/>
                <a:gd name="T18" fmla="*/ 164 w 164"/>
                <a:gd name="T19" fmla="*/ 178 h 359"/>
                <a:gd name="T20" fmla="*/ 122 w 164"/>
                <a:gd name="T21" fmla="*/ 0 h 359"/>
                <a:gd name="T22" fmla="*/ 108 w 164"/>
                <a:gd name="T23" fmla="*/ 7 h 359"/>
                <a:gd name="T24" fmla="*/ 79 w 164"/>
                <a:gd name="T25" fmla="*/ 24 h 359"/>
                <a:gd name="T26" fmla="*/ 61 w 164"/>
                <a:gd name="T27" fmla="*/ 36 h 359"/>
                <a:gd name="T28" fmla="*/ 45 w 164"/>
                <a:gd name="T29" fmla="*/ 51 h 359"/>
                <a:gd name="T30" fmla="*/ 33 w 164"/>
                <a:gd name="T31" fmla="*/ 69 h 359"/>
                <a:gd name="T32" fmla="*/ 25 w 164"/>
                <a:gd name="T33" fmla="*/ 83 h 359"/>
                <a:gd name="T34" fmla="*/ 18 w 164"/>
                <a:gd name="T35" fmla="*/ 134 h 359"/>
                <a:gd name="T36" fmla="*/ 11 w 164"/>
                <a:gd name="T37" fmla="*/ 214 h 359"/>
                <a:gd name="T38" fmla="*/ 0 w 164"/>
                <a:gd name="T39" fmla="*/ 318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359">
                  <a:moveTo>
                    <a:pt x="0" y="318"/>
                  </a:moveTo>
                  <a:lnTo>
                    <a:pt x="0" y="318"/>
                  </a:lnTo>
                  <a:lnTo>
                    <a:pt x="4" y="321"/>
                  </a:lnTo>
                  <a:lnTo>
                    <a:pt x="8" y="330"/>
                  </a:lnTo>
                  <a:lnTo>
                    <a:pt x="20" y="339"/>
                  </a:lnTo>
                  <a:lnTo>
                    <a:pt x="40" y="351"/>
                  </a:lnTo>
                  <a:lnTo>
                    <a:pt x="69" y="356"/>
                  </a:lnTo>
                  <a:lnTo>
                    <a:pt x="101" y="359"/>
                  </a:lnTo>
                  <a:lnTo>
                    <a:pt x="133" y="359"/>
                  </a:lnTo>
                  <a:lnTo>
                    <a:pt x="164" y="178"/>
                  </a:lnTo>
                  <a:lnTo>
                    <a:pt x="122" y="0"/>
                  </a:lnTo>
                  <a:lnTo>
                    <a:pt x="108" y="7"/>
                  </a:lnTo>
                  <a:lnTo>
                    <a:pt x="79" y="24"/>
                  </a:lnTo>
                  <a:lnTo>
                    <a:pt x="61" y="36"/>
                  </a:lnTo>
                  <a:lnTo>
                    <a:pt x="45" y="51"/>
                  </a:lnTo>
                  <a:lnTo>
                    <a:pt x="33" y="69"/>
                  </a:lnTo>
                  <a:lnTo>
                    <a:pt x="25" y="83"/>
                  </a:lnTo>
                  <a:lnTo>
                    <a:pt x="18" y="134"/>
                  </a:lnTo>
                  <a:lnTo>
                    <a:pt x="11" y="214"/>
                  </a:lnTo>
                  <a:lnTo>
                    <a:pt x="0" y="318"/>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941" tIns="45471" rIns="90941" bIns="45471" numCol="1" anchor="t" anchorCtr="0" compatLnSpc="1">
              <a:prstTxWarp prst="textNoShape">
                <a:avLst/>
              </a:prstTxWarp>
            </a:bodyPr>
            <a:lstStyle/>
            <a:p>
              <a:endParaRPr lang="de-DE" sz="1791"/>
            </a:p>
          </p:txBody>
        </p:sp>
        <p:sp>
          <p:nvSpPr>
            <p:cNvPr id="199" name="Freeform 62">
              <a:extLst>
                <a:ext uri="{FF2B5EF4-FFF2-40B4-BE49-F238E27FC236}">
                  <a16:creationId xmlns:a16="http://schemas.microsoft.com/office/drawing/2014/main" id="{00A9FD67-BB9D-471F-B073-640649DCCB4A}"/>
                </a:ext>
              </a:extLst>
            </p:cNvPr>
            <p:cNvSpPr>
              <a:spLocks/>
            </p:cNvSpPr>
            <p:nvPr/>
          </p:nvSpPr>
          <p:spPr bwMode="gray">
            <a:xfrm>
              <a:off x="6166889" y="2389734"/>
              <a:ext cx="83497" cy="398395"/>
            </a:xfrm>
            <a:custGeom>
              <a:avLst/>
              <a:gdLst>
                <a:gd name="T0" fmla="*/ 106 w 106"/>
                <a:gd name="T1" fmla="*/ 88 h 500"/>
                <a:gd name="T2" fmla="*/ 106 w 106"/>
                <a:gd name="T3" fmla="*/ 88 h 500"/>
                <a:gd name="T4" fmla="*/ 106 w 106"/>
                <a:gd name="T5" fmla="*/ 68 h 500"/>
                <a:gd name="T6" fmla="*/ 102 w 106"/>
                <a:gd name="T7" fmla="*/ 52 h 500"/>
                <a:gd name="T8" fmla="*/ 97 w 106"/>
                <a:gd name="T9" fmla="*/ 36 h 500"/>
                <a:gd name="T10" fmla="*/ 90 w 106"/>
                <a:gd name="T11" fmla="*/ 24 h 500"/>
                <a:gd name="T12" fmla="*/ 84 w 106"/>
                <a:gd name="T13" fmla="*/ 16 h 500"/>
                <a:gd name="T14" fmla="*/ 75 w 106"/>
                <a:gd name="T15" fmla="*/ 7 h 500"/>
                <a:gd name="T16" fmla="*/ 67 w 106"/>
                <a:gd name="T17" fmla="*/ 2 h 500"/>
                <a:gd name="T18" fmla="*/ 57 w 106"/>
                <a:gd name="T19" fmla="*/ 0 h 500"/>
                <a:gd name="T20" fmla="*/ 48 w 106"/>
                <a:gd name="T21" fmla="*/ 0 h 500"/>
                <a:gd name="T22" fmla="*/ 38 w 106"/>
                <a:gd name="T23" fmla="*/ 4 h 500"/>
                <a:gd name="T24" fmla="*/ 31 w 106"/>
                <a:gd name="T25" fmla="*/ 12 h 500"/>
                <a:gd name="T26" fmla="*/ 23 w 106"/>
                <a:gd name="T27" fmla="*/ 20 h 500"/>
                <a:gd name="T28" fmla="*/ 16 w 106"/>
                <a:gd name="T29" fmla="*/ 32 h 500"/>
                <a:gd name="T30" fmla="*/ 10 w 106"/>
                <a:gd name="T31" fmla="*/ 48 h 500"/>
                <a:gd name="T32" fmla="*/ 5 w 106"/>
                <a:gd name="T33" fmla="*/ 66 h 500"/>
                <a:gd name="T34" fmla="*/ 4 w 106"/>
                <a:gd name="T35" fmla="*/ 88 h 500"/>
                <a:gd name="T36" fmla="*/ 0 w 106"/>
                <a:gd name="T37" fmla="*/ 155 h 500"/>
                <a:gd name="T38" fmla="*/ 0 w 106"/>
                <a:gd name="T39" fmla="*/ 222 h 500"/>
                <a:gd name="T40" fmla="*/ 2 w 106"/>
                <a:gd name="T41" fmla="*/ 284 h 500"/>
                <a:gd name="T42" fmla="*/ 4 w 106"/>
                <a:gd name="T43" fmla="*/ 340 h 500"/>
                <a:gd name="T44" fmla="*/ 14 w 106"/>
                <a:gd name="T45" fmla="*/ 430 h 500"/>
                <a:gd name="T46" fmla="*/ 18 w 106"/>
                <a:gd name="T47" fmla="*/ 471 h 500"/>
                <a:gd name="T48" fmla="*/ 18 w 106"/>
                <a:gd name="T49" fmla="*/ 477 h 500"/>
                <a:gd name="T50" fmla="*/ 19 w 106"/>
                <a:gd name="T51" fmla="*/ 483 h 500"/>
                <a:gd name="T52" fmla="*/ 27 w 106"/>
                <a:gd name="T53" fmla="*/ 491 h 500"/>
                <a:gd name="T54" fmla="*/ 36 w 106"/>
                <a:gd name="T55" fmla="*/ 498 h 500"/>
                <a:gd name="T56" fmla="*/ 46 w 106"/>
                <a:gd name="T57" fmla="*/ 500 h 500"/>
                <a:gd name="T58" fmla="*/ 56 w 106"/>
                <a:gd name="T59" fmla="*/ 498 h 500"/>
                <a:gd name="T60" fmla="*/ 65 w 106"/>
                <a:gd name="T61" fmla="*/ 493 h 500"/>
                <a:gd name="T62" fmla="*/ 69 w 106"/>
                <a:gd name="T63" fmla="*/ 489 h 500"/>
                <a:gd name="T64" fmla="*/ 73 w 106"/>
                <a:gd name="T65" fmla="*/ 483 h 500"/>
                <a:gd name="T66" fmla="*/ 73 w 106"/>
                <a:gd name="T67" fmla="*/ 477 h 500"/>
                <a:gd name="T68" fmla="*/ 75 w 106"/>
                <a:gd name="T69" fmla="*/ 469 h 500"/>
                <a:gd name="T70" fmla="*/ 75 w 106"/>
                <a:gd name="T71" fmla="*/ 451 h 500"/>
                <a:gd name="T72" fmla="*/ 79 w 106"/>
                <a:gd name="T73" fmla="*/ 432 h 500"/>
                <a:gd name="T74" fmla="*/ 86 w 106"/>
                <a:gd name="T75" fmla="*/ 385 h 500"/>
                <a:gd name="T76" fmla="*/ 94 w 106"/>
                <a:gd name="T77" fmla="*/ 330 h 500"/>
                <a:gd name="T78" fmla="*/ 97 w 106"/>
                <a:gd name="T79" fmla="*/ 302 h 500"/>
                <a:gd name="T80" fmla="*/ 102 w 106"/>
                <a:gd name="T81" fmla="*/ 275 h 500"/>
                <a:gd name="T82" fmla="*/ 102 w 106"/>
                <a:gd name="T83" fmla="*/ 232 h 500"/>
                <a:gd name="T84" fmla="*/ 104 w 106"/>
                <a:gd name="T85" fmla="*/ 187 h 500"/>
                <a:gd name="T86" fmla="*/ 104 w 106"/>
                <a:gd name="T87" fmla="*/ 137 h 500"/>
                <a:gd name="T88" fmla="*/ 106 w 106"/>
                <a:gd name="T89" fmla="*/ 88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6" h="500">
                  <a:moveTo>
                    <a:pt x="106" y="88"/>
                  </a:moveTo>
                  <a:lnTo>
                    <a:pt x="106" y="88"/>
                  </a:lnTo>
                  <a:lnTo>
                    <a:pt x="106" y="68"/>
                  </a:lnTo>
                  <a:lnTo>
                    <a:pt x="102" y="52"/>
                  </a:lnTo>
                  <a:lnTo>
                    <a:pt x="97" y="36"/>
                  </a:lnTo>
                  <a:lnTo>
                    <a:pt x="90" y="24"/>
                  </a:lnTo>
                  <a:lnTo>
                    <a:pt x="84" y="16"/>
                  </a:lnTo>
                  <a:lnTo>
                    <a:pt x="75" y="7"/>
                  </a:lnTo>
                  <a:lnTo>
                    <a:pt x="67" y="2"/>
                  </a:lnTo>
                  <a:lnTo>
                    <a:pt x="57" y="0"/>
                  </a:lnTo>
                  <a:lnTo>
                    <a:pt x="48" y="0"/>
                  </a:lnTo>
                  <a:lnTo>
                    <a:pt x="38" y="4"/>
                  </a:lnTo>
                  <a:lnTo>
                    <a:pt x="31" y="12"/>
                  </a:lnTo>
                  <a:lnTo>
                    <a:pt x="23" y="20"/>
                  </a:lnTo>
                  <a:lnTo>
                    <a:pt x="16" y="32"/>
                  </a:lnTo>
                  <a:lnTo>
                    <a:pt x="10" y="48"/>
                  </a:lnTo>
                  <a:lnTo>
                    <a:pt x="5" y="66"/>
                  </a:lnTo>
                  <a:lnTo>
                    <a:pt x="4" y="88"/>
                  </a:lnTo>
                  <a:lnTo>
                    <a:pt x="0" y="155"/>
                  </a:lnTo>
                  <a:lnTo>
                    <a:pt x="0" y="222"/>
                  </a:lnTo>
                  <a:lnTo>
                    <a:pt x="2" y="284"/>
                  </a:lnTo>
                  <a:lnTo>
                    <a:pt x="4" y="340"/>
                  </a:lnTo>
                  <a:lnTo>
                    <a:pt x="14" y="430"/>
                  </a:lnTo>
                  <a:lnTo>
                    <a:pt x="18" y="471"/>
                  </a:lnTo>
                  <a:lnTo>
                    <a:pt x="18" y="477"/>
                  </a:lnTo>
                  <a:lnTo>
                    <a:pt x="19" y="483"/>
                  </a:lnTo>
                  <a:lnTo>
                    <a:pt x="27" y="491"/>
                  </a:lnTo>
                  <a:lnTo>
                    <a:pt x="36" y="498"/>
                  </a:lnTo>
                  <a:lnTo>
                    <a:pt x="46" y="500"/>
                  </a:lnTo>
                  <a:lnTo>
                    <a:pt x="56" y="498"/>
                  </a:lnTo>
                  <a:lnTo>
                    <a:pt x="65" y="493"/>
                  </a:lnTo>
                  <a:lnTo>
                    <a:pt x="69" y="489"/>
                  </a:lnTo>
                  <a:lnTo>
                    <a:pt x="73" y="483"/>
                  </a:lnTo>
                  <a:lnTo>
                    <a:pt x="73" y="477"/>
                  </a:lnTo>
                  <a:lnTo>
                    <a:pt x="75" y="469"/>
                  </a:lnTo>
                  <a:lnTo>
                    <a:pt x="75" y="451"/>
                  </a:lnTo>
                  <a:lnTo>
                    <a:pt x="79" y="432"/>
                  </a:lnTo>
                  <a:lnTo>
                    <a:pt x="86" y="385"/>
                  </a:lnTo>
                  <a:lnTo>
                    <a:pt x="94" y="330"/>
                  </a:lnTo>
                  <a:lnTo>
                    <a:pt x="97" y="302"/>
                  </a:lnTo>
                  <a:lnTo>
                    <a:pt x="102" y="275"/>
                  </a:lnTo>
                  <a:lnTo>
                    <a:pt x="102" y="232"/>
                  </a:lnTo>
                  <a:lnTo>
                    <a:pt x="104" y="187"/>
                  </a:lnTo>
                  <a:lnTo>
                    <a:pt x="104" y="137"/>
                  </a:lnTo>
                  <a:lnTo>
                    <a:pt x="106" y="88"/>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941" tIns="45471" rIns="90941" bIns="45471" numCol="1" anchor="t" anchorCtr="0" compatLnSpc="1">
              <a:prstTxWarp prst="textNoShape">
                <a:avLst/>
              </a:prstTxWarp>
            </a:bodyPr>
            <a:lstStyle/>
            <a:p>
              <a:endParaRPr lang="de-DE" sz="1791"/>
            </a:p>
          </p:txBody>
        </p:sp>
        <p:sp>
          <p:nvSpPr>
            <p:cNvPr id="200" name="Freeform 63">
              <a:extLst>
                <a:ext uri="{FF2B5EF4-FFF2-40B4-BE49-F238E27FC236}">
                  <a16:creationId xmlns:a16="http://schemas.microsoft.com/office/drawing/2014/main" id="{2E51FBD3-0E89-44F2-889C-53405C529830}"/>
                </a:ext>
              </a:extLst>
            </p:cNvPr>
            <p:cNvSpPr>
              <a:spLocks/>
            </p:cNvSpPr>
            <p:nvPr/>
          </p:nvSpPr>
          <p:spPr bwMode="gray">
            <a:xfrm>
              <a:off x="6176431" y="2718948"/>
              <a:ext cx="78726" cy="209933"/>
            </a:xfrm>
            <a:custGeom>
              <a:avLst/>
              <a:gdLst>
                <a:gd name="T0" fmla="*/ 60 w 99"/>
                <a:gd name="T1" fmla="*/ 8 h 264"/>
                <a:gd name="T2" fmla="*/ 60 w 99"/>
                <a:gd name="T3" fmla="*/ 8 h 264"/>
                <a:gd name="T4" fmla="*/ 63 w 99"/>
                <a:gd name="T5" fmla="*/ 37 h 264"/>
                <a:gd name="T6" fmla="*/ 71 w 99"/>
                <a:gd name="T7" fmla="*/ 62 h 264"/>
                <a:gd name="T8" fmla="*/ 77 w 99"/>
                <a:gd name="T9" fmla="*/ 83 h 264"/>
                <a:gd name="T10" fmla="*/ 90 w 99"/>
                <a:gd name="T11" fmla="*/ 102 h 264"/>
                <a:gd name="T12" fmla="*/ 91 w 99"/>
                <a:gd name="T13" fmla="*/ 112 h 264"/>
                <a:gd name="T14" fmla="*/ 93 w 99"/>
                <a:gd name="T15" fmla="*/ 123 h 264"/>
                <a:gd name="T16" fmla="*/ 97 w 99"/>
                <a:gd name="T17" fmla="*/ 147 h 264"/>
                <a:gd name="T18" fmla="*/ 99 w 99"/>
                <a:gd name="T19" fmla="*/ 183 h 264"/>
                <a:gd name="T20" fmla="*/ 97 w 99"/>
                <a:gd name="T21" fmla="*/ 187 h 264"/>
                <a:gd name="T22" fmla="*/ 95 w 99"/>
                <a:gd name="T23" fmla="*/ 192 h 264"/>
                <a:gd name="T24" fmla="*/ 91 w 99"/>
                <a:gd name="T25" fmla="*/ 192 h 264"/>
                <a:gd name="T26" fmla="*/ 90 w 99"/>
                <a:gd name="T27" fmla="*/ 190 h 264"/>
                <a:gd name="T28" fmla="*/ 88 w 99"/>
                <a:gd name="T29" fmla="*/ 187 h 264"/>
                <a:gd name="T30" fmla="*/ 85 w 99"/>
                <a:gd name="T31" fmla="*/ 185 h 264"/>
                <a:gd name="T32" fmla="*/ 69 w 99"/>
                <a:gd name="T33" fmla="*/ 118 h 264"/>
                <a:gd name="T34" fmla="*/ 69 w 99"/>
                <a:gd name="T35" fmla="*/ 250 h 264"/>
                <a:gd name="T36" fmla="*/ 67 w 99"/>
                <a:gd name="T37" fmla="*/ 259 h 264"/>
                <a:gd name="T38" fmla="*/ 63 w 99"/>
                <a:gd name="T39" fmla="*/ 262 h 264"/>
                <a:gd name="T40" fmla="*/ 58 w 99"/>
                <a:gd name="T41" fmla="*/ 264 h 264"/>
                <a:gd name="T42" fmla="*/ 51 w 99"/>
                <a:gd name="T43" fmla="*/ 259 h 264"/>
                <a:gd name="T44" fmla="*/ 39 w 99"/>
                <a:gd name="T45" fmla="*/ 241 h 264"/>
                <a:gd name="T46" fmla="*/ 30 w 99"/>
                <a:gd name="T47" fmla="*/ 219 h 264"/>
                <a:gd name="T48" fmla="*/ 21 w 99"/>
                <a:gd name="T49" fmla="*/ 194 h 264"/>
                <a:gd name="T50" fmla="*/ 17 w 99"/>
                <a:gd name="T51" fmla="*/ 167 h 264"/>
                <a:gd name="T52" fmla="*/ 15 w 99"/>
                <a:gd name="T53" fmla="*/ 129 h 264"/>
                <a:gd name="T54" fmla="*/ 9 w 99"/>
                <a:gd name="T55" fmla="*/ 89 h 264"/>
                <a:gd name="T56" fmla="*/ 0 w 99"/>
                <a:gd name="T57" fmla="*/ 27 h 264"/>
                <a:gd name="T58" fmla="*/ 0 w 99"/>
                <a:gd name="T59" fmla="*/ 22 h 264"/>
                <a:gd name="T60" fmla="*/ 0 w 99"/>
                <a:gd name="T61" fmla="*/ 17 h 264"/>
                <a:gd name="T62" fmla="*/ 5 w 99"/>
                <a:gd name="T63" fmla="*/ 8 h 264"/>
                <a:gd name="T64" fmla="*/ 15 w 99"/>
                <a:gd name="T65" fmla="*/ 4 h 264"/>
                <a:gd name="T66" fmla="*/ 25 w 99"/>
                <a:gd name="T67" fmla="*/ 0 h 264"/>
                <a:gd name="T68" fmla="*/ 37 w 99"/>
                <a:gd name="T69" fmla="*/ 0 h 264"/>
                <a:gd name="T70" fmla="*/ 47 w 99"/>
                <a:gd name="T71" fmla="*/ 0 h 264"/>
                <a:gd name="T72" fmla="*/ 55 w 99"/>
                <a:gd name="T73" fmla="*/ 4 h 264"/>
                <a:gd name="T74" fmla="*/ 58 w 99"/>
                <a:gd name="T75" fmla="*/ 6 h 264"/>
                <a:gd name="T76" fmla="*/ 60 w 99"/>
                <a:gd name="T77"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264">
                  <a:moveTo>
                    <a:pt x="60" y="8"/>
                  </a:moveTo>
                  <a:lnTo>
                    <a:pt x="60" y="8"/>
                  </a:lnTo>
                  <a:lnTo>
                    <a:pt x="63" y="37"/>
                  </a:lnTo>
                  <a:lnTo>
                    <a:pt x="71" y="62"/>
                  </a:lnTo>
                  <a:lnTo>
                    <a:pt x="77" y="83"/>
                  </a:lnTo>
                  <a:lnTo>
                    <a:pt x="90" y="102"/>
                  </a:lnTo>
                  <a:lnTo>
                    <a:pt x="91" y="112"/>
                  </a:lnTo>
                  <a:lnTo>
                    <a:pt x="93" y="123"/>
                  </a:lnTo>
                  <a:lnTo>
                    <a:pt x="97" y="147"/>
                  </a:lnTo>
                  <a:lnTo>
                    <a:pt x="99" y="183"/>
                  </a:lnTo>
                  <a:lnTo>
                    <a:pt x="97" y="187"/>
                  </a:lnTo>
                  <a:lnTo>
                    <a:pt x="95" y="192"/>
                  </a:lnTo>
                  <a:lnTo>
                    <a:pt x="91" y="192"/>
                  </a:lnTo>
                  <a:lnTo>
                    <a:pt x="90" y="190"/>
                  </a:lnTo>
                  <a:lnTo>
                    <a:pt x="88" y="187"/>
                  </a:lnTo>
                  <a:lnTo>
                    <a:pt x="85" y="185"/>
                  </a:lnTo>
                  <a:lnTo>
                    <a:pt x="69" y="118"/>
                  </a:lnTo>
                  <a:lnTo>
                    <a:pt x="69" y="250"/>
                  </a:lnTo>
                  <a:lnTo>
                    <a:pt x="67" y="259"/>
                  </a:lnTo>
                  <a:lnTo>
                    <a:pt x="63" y="262"/>
                  </a:lnTo>
                  <a:lnTo>
                    <a:pt x="58" y="264"/>
                  </a:lnTo>
                  <a:lnTo>
                    <a:pt x="51" y="259"/>
                  </a:lnTo>
                  <a:lnTo>
                    <a:pt x="39" y="241"/>
                  </a:lnTo>
                  <a:lnTo>
                    <a:pt x="30" y="219"/>
                  </a:lnTo>
                  <a:lnTo>
                    <a:pt x="21" y="194"/>
                  </a:lnTo>
                  <a:lnTo>
                    <a:pt x="17" y="167"/>
                  </a:lnTo>
                  <a:lnTo>
                    <a:pt x="15" y="129"/>
                  </a:lnTo>
                  <a:lnTo>
                    <a:pt x="9" y="89"/>
                  </a:lnTo>
                  <a:lnTo>
                    <a:pt x="0" y="27"/>
                  </a:lnTo>
                  <a:lnTo>
                    <a:pt x="0" y="22"/>
                  </a:lnTo>
                  <a:lnTo>
                    <a:pt x="0" y="17"/>
                  </a:lnTo>
                  <a:lnTo>
                    <a:pt x="5" y="8"/>
                  </a:lnTo>
                  <a:lnTo>
                    <a:pt x="15" y="4"/>
                  </a:lnTo>
                  <a:lnTo>
                    <a:pt x="25" y="0"/>
                  </a:lnTo>
                  <a:lnTo>
                    <a:pt x="37" y="0"/>
                  </a:lnTo>
                  <a:lnTo>
                    <a:pt x="47" y="0"/>
                  </a:lnTo>
                  <a:lnTo>
                    <a:pt x="55" y="4"/>
                  </a:lnTo>
                  <a:lnTo>
                    <a:pt x="58" y="6"/>
                  </a:lnTo>
                  <a:lnTo>
                    <a:pt x="60" y="8"/>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941" tIns="45471" rIns="90941" bIns="45471" numCol="1" anchor="t" anchorCtr="0" compatLnSpc="1">
              <a:prstTxWarp prst="textNoShape">
                <a:avLst/>
              </a:prstTxWarp>
            </a:bodyPr>
            <a:lstStyle/>
            <a:p>
              <a:endParaRPr lang="de-DE" sz="1791"/>
            </a:p>
          </p:txBody>
        </p:sp>
        <p:sp>
          <p:nvSpPr>
            <p:cNvPr id="201" name="Freeform 64">
              <a:extLst>
                <a:ext uri="{FF2B5EF4-FFF2-40B4-BE49-F238E27FC236}">
                  <a16:creationId xmlns:a16="http://schemas.microsoft.com/office/drawing/2014/main" id="{5FA053FE-AA92-44B7-A4C0-63C887E1F94A}"/>
                </a:ext>
              </a:extLst>
            </p:cNvPr>
            <p:cNvSpPr>
              <a:spLocks/>
            </p:cNvSpPr>
            <p:nvPr/>
          </p:nvSpPr>
          <p:spPr bwMode="gray">
            <a:xfrm>
              <a:off x="6598683" y="2091534"/>
              <a:ext cx="150294" cy="305358"/>
            </a:xfrm>
            <a:custGeom>
              <a:avLst/>
              <a:gdLst>
                <a:gd name="T0" fmla="*/ 188 w 188"/>
                <a:gd name="T1" fmla="*/ 325 h 383"/>
                <a:gd name="T2" fmla="*/ 188 w 188"/>
                <a:gd name="T3" fmla="*/ 325 h 383"/>
                <a:gd name="T4" fmla="*/ 188 w 188"/>
                <a:gd name="T5" fmla="*/ 331 h 383"/>
                <a:gd name="T6" fmla="*/ 183 w 188"/>
                <a:gd name="T7" fmla="*/ 337 h 383"/>
                <a:gd name="T8" fmla="*/ 170 w 188"/>
                <a:gd name="T9" fmla="*/ 349 h 383"/>
                <a:gd name="T10" fmla="*/ 145 w 188"/>
                <a:gd name="T11" fmla="*/ 362 h 383"/>
                <a:gd name="T12" fmla="*/ 116 w 188"/>
                <a:gd name="T13" fmla="*/ 371 h 383"/>
                <a:gd name="T14" fmla="*/ 81 w 188"/>
                <a:gd name="T15" fmla="*/ 377 h 383"/>
                <a:gd name="T16" fmla="*/ 46 w 188"/>
                <a:gd name="T17" fmla="*/ 383 h 383"/>
                <a:gd name="T18" fmla="*/ 0 w 188"/>
                <a:gd name="T19" fmla="*/ 202 h 383"/>
                <a:gd name="T20" fmla="*/ 22 w 188"/>
                <a:gd name="T21" fmla="*/ 0 h 383"/>
                <a:gd name="T22" fmla="*/ 40 w 188"/>
                <a:gd name="T23" fmla="*/ 6 h 383"/>
                <a:gd name="T24" fmla="*/ 78 w 188"/>
                <a:gd name="T25" fmla="*/ 22 h 383"/>
                <a:gd name="T26" fmla="*/ 99 w 188"/>
                <a:gd name="T27" fmla="*/ 34 h 383"/>
                <a:gd name="T28" fmla="*/ 121 w 188"/>
                <a:gd name="T29" fmla="*/ 49 h 383"/>
                <a:gd name="T30" fmla="*/ 137 w 188"/>
                <a:gd name="T31" fmla="*/ 65 h 383"/>
                <a:gd name="T32" fmla="*/ 143 w 188"/>
                <a:gd name="T33" fmla="*/ 74 h 383"/>
                <a:gd name="T34" fmla="*/ 148 w 188"/>
                <a:gd name="T35" fmla="*/ 85 h 383"/>
                <a:gd name="T36" fmla="*/ 158 w 188"/>
                <a:gd name="T37" fmla="*/ 134 h 383"/>
                <a:gd name="T38" fmla="*/ 172 w 188"/>
                <a:gd name="T39" fmla="*/ 215 h 383"/>
                <a:gd name="T40" fmla="*/ 188 w 188"/>
                <a:gd name="T41" fmla="*/ 32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8" h="383">
                  <a:moveTo>
                    <a:pt x="188" y="325"/>
                  </a:moveTo>
                  <a:lnTo>
                    <a:pt x="188" y="325"/>
                  </a:lnTo>
                  <a:lnTo>
                    <a:pt x="188" y="331"/>
                  </a:lnTo>
                  <a:lnTo>
                    <a:pt x="183" y="337"/>
                  </a:lnTo>
                  <a:lnTo>
                    <a:pt x="170" y="349"/>
                  </a:lnTo>
                  <a:lnTo>
                    <a:pt x="145" y="362"/>
                  </a:lnTo>
                  <a:lnTo>
                    <a:pt x="116" y="371"/>
                  </a:lnTo>
                  <a:lnTo>
                    <a:pt x="81" y="377"/>
                  </a:lnTo>
                  <a:lnTo>
                    <a:pt x="46" y="383"/>
                  </a:lnTo>
                  <a:lnTo>
                    <a:pt x="0" y="202"/>
                  </a:lnTo>
                  <a:lnTo>
                    <a:pt x="22" y="0"/>
                  </a:lnTo>
                  <a:lnTo>
                    <a:pt x="40" y="6"/>
                  </a:lnTo>
                  <a:lnTo>
                    <a:pt x="78" y="22"/>
                  </a:lnTo>
                  <a:lnTo>
                    <a:pt x="99" y="34"/>
                  </a:lnTo>
                  <a:lnTo>
                    <a:pt x="121" y="49"/>
                  </a:lnTo>
                  <a:lnTo>
                    <a:pt x="137" y="65"/>
                  </a:lnTo>
                  <a:lnTo>
                    <a:pt x="143" y="74"/>
                  </a:lnTo>
                  <a:lnTo>
                    <a:pt x="148" y="85"/>
                  </a:lnTo>
                  <a:lnTo>
                    <a:pt x="158" y="134"/>
                  </a:lnTo>
                  <a:lnTo>
                    <a:pt x="172" y="215"/>
                  </a:lnTo>
                  <a:lnTo>
                    <a:pt x="188" y="325"/>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941" tIns="45471" rIns="90941" bIns="45471" numCol="1" anchor="t" anchorCtr="0" compatLnSpc="1">
              <a:prstTxWarp prst="textNoShape">
                <a:avLst/>
              </a:prstTxWarp>
            </a:bodyPr>
            <a:lstStyle/>
            <a:p>
              <a:endParaRPr lang="de-DE" sz="1791"/>
            </a:p>
          </p:txBody>
        </p:sp>
        <p:sp>
          <p:nvSpPr>
            <p:cNvPr id="202" name="Freeform 65">
              <a:extLst>
                <a:ext uri="{FF2B5EF4-FFF2-40B4-BE49-F238E27FC236}">
                  <a16:creationId xmlns:a16="http://schemas.microsoft.com/office/drawing/2014/main" id="{A120ECA5-7413-439F-888B-F8B770687952}"/>
                </a:ext>
              </a:extLst>
            </p:cNvPr>
            <p:cNvSpPr>
              <a:spLocks/>
            </p:cNvSpPr>
            <p:nvPr/>
          </p:nvSpPr>
          <p:spPr bwMode="gray">
            <a:xfrm>
              <a:off x="6665480" y="2387349"/>
              <a:ext cx="100195" cy="412709"/>
            </a:xfrm>
            <a:custGeom>
              <a:avLst/>
              <a:gdLst>
                <a:gd name="T0" fmla="*/ 0 w 128"/>
                <a:gd name="T1" fmla="*/ 95 h 519"/>
                <a:gd name="T2" fmla="*/ 0 w 128"/>
                <a:gd name="T3" fmla="*/ 95 h 519"/>
                <a:gd name="T4" fmla="*/ 0 w 128"/>
                <a:gd name="T5" fmla="*/ 76 h 519"/>
                <a:gd name="T6" fmla="*/ 2 w 128"/>
                <a:gd name="T7" fmla="*/ 58 h 519"/>
                <a:gd name="T8" fmla="*/ 6 w 128"/>
                <a:gd name="T9" fmla="*/ 43 h 519"/>
                <a:gd name="T10" fmla="*/ 12 w 128"/>
                <a:gd name="T11" fmla="*/ 29 h 519"/>
                <a:gd name="T12" fmla="*/ 21 w 128"/>
                <a:gd name="T13" fmla="*/ 18 h 519"/>
                <a:gd name="T14" fmla="*/ 29 w 128"/>
                <a:gd name="T15" fmla="*/ 9 h 519"/>
                <a:gd name="T16" fmla="*/ 37 w 128"/>
                <a:gd name="T17" fmla="*/ 4 h 519"/>
                <a:gd name="T18" fmla="*/ 47 w 128"/>
                <a:gd name="T19" fmla="*/ 0 h 519"/>
                <a:gd name="T20" fmla="*/ 58 w 128"/>
                <a:gd name="T21" fmla="*/ 0 h 519"/>
                <a:gd name="T22" fmla="*/ 68 w 128"/>
                <a:gd name="T23" fmla="*/ 2 h 519"/>
                <a:gd name="T24" fmla="*/ 78 w 128"/>
                <a:gd name="T25" fmla="*/ 9 h 519"/>
                <a:gd name="T26" fmla="*/ 87 w 128"/>
                <a:gd name="T27" fmla="*/ 18 h 519"/>
                <a:gd name="T28" fmla="*/ 95 w 128"/>
                <a:gd name="T29" fmla="*/ 29 h 519"/>
                <a:gd name="T30" fmla="*/ 103 w 128"/>
                <a:gd name="T31" fmla="*/ 45 h 519"/>
                <a:gd name="T32" fmla="*/ 107 w 128"/>
                <a:gd name="T33" fmla="*/ 64 h 519"/>
                <a:gd name="T34" fmla="*/ 112 w 128"/>
                <a:gd name="T35" fmla="*/ 87 h 519"/>
                <a:gd name="T36" fmla="*/ 120 w 128"/>
                <a:gd name="T37" fmla="*/ 157 h 519"/>
                <a:gd name="T38" fmla="*/ 126 w 128"/>
                <a:gd name="T39" fmla="*/ 227 h 519"/>
                <a:gd name="T40" fmla="*/ 128 w 128"/>
                <a:gd name="T41" fmla="*/ 291 h 519"/>
                <a:gd name="T42" fmla="*/ 128 w 128"/>
                <a:gd name="T43" fmla="*/ 351 h 519"/>
                <a:gd name="T44" fmla="*/ 124 w 128"/>
                <a:gd name="T45" fmla="*/ 444 h 519"/>
                <a:gd name="T46" fmla="*/ 122 w 128"/>
                <a:gd name="T47" fmla="*/ 488 h 519"/>
                <a:gd name="T48" fmla="*/ 122 w 128"/>
                <a:gd name="T49" fmla="*/ 494 h 519"/>
                <a:gd name="T50" fmla="*/ 120 w 128"/>
                <a:gd name="T51" fmla="*/ 499 h 519"/>
                <a:gd name="T52" fmla="*/ 114 w 128"/>
                <a:gd name="T53" fmla="*/ 510 h 519"/>
                <a:gd name="T54" fmla="*/ 103 w 128"/>
                <a:gd name="T55" fmla="*/ 517 h 519"/>
                <a:gd name="T56" fmla="*/ 93 w 128"/>
                <a:gd name="T57" fmla="*/ 519 h 519"/>
                <a:gd name="T58" fmla="*/ 81 w 128"/>
                <a:gd name="T59" fmla="*/ 519 h 519"/>
                <a:gd name="T60" fmla="*/ 70 w 128"/>
                <a:gd name="T61" fmla="*/ 514 h 519"/>
                <a:gd name="T62" fmla="*/ 66 w 128"/>
                <a:gd name="T63" fmla="*/ 510 h 519"/>
                <a:gd name="T64" fmla="*/ 64 w 128"/>
                <a:gd name="T65" fmla="*/ 504 h 519"/>
                <a:gd name="T66" fmla="*/ 62 w 128"/>
                <a:gd name="T67" fmla="*/ 497 h 519"/>
                <a:gd name="T68" fmla="*/ 60 w 128"/>
                <a:gd name="T69" fmla="*/ 490 h 519"/>
                <a:gd name="T70" fmla="*/ 58 w 128"/>
                <a:gd name="T71" fmla="*/ 473 h 519"/>
                <a:gd name="T72" fmla="*/ 54 w 128"/>
                <a:gd name="T73" fmla="*/ 450 h 519"/>
                <a:gd name="T74" fmla="*/ 41 w 128"/>
                <a:gd name="T75" fmla="*/ 401 h 519"/>
                <a:gd name="T76" fmla="*/ 29 w 128"/>
                <a:gd name="T77" fmla="*/ 349 h 519"/>
                <a:gd name="T78" fmla="*/ 23 w 128"/>
                <a:gd name="T79" fmla="*/ 320 h 519"/>
                <a:gd name="T80" fmla="*/ 18 w 128"/>
                <a:gd name="T81" fmla="*/ 291 h 519"/>
                <a:gd name="T82" fmla="*/ 14 w 128"/>
                <a:gd name="T83" fmla="*/ 246 h 519"/>
                <a:gd name="T84" fmla="*/ 10 w 128"/>
                <a:gd name="T85" fmla="*/ 198 h 519"/>
                <a:gd name="T86" fmla="*/ 6 w 128"/>
                <a:gd name="T87" fmla="*/ 147 h 519"/>
                <a:gd name="T88" fmla="*/ 0 w 128"/>
                <a:gd name="T89" fmla="*/ 95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519">
                  <a:moveTo>
                    <a:pt x="0" y="95"/>
                  </a:moveTo>
                  <a:lnTo>
                    <a:pt x="0" y="95"/>
                  </a:lnTo>
                  <a:lnTo>
                    <a:pt x="0" y="76"/>
                  </a:lnTo>
                  <a:lnTo>
                    <a:pt x="2" y="58"/>
                  </a:lnTo>
                  <a:lnTo>
                    <a:pt x="6" y="43"/>
                  </a:lnTo>
                  <a:lnTo>
                    <a:pt x="12" y="29"/>
                  </a:lnTo>
                  <a:lnTo>
                    <a:pt x="21" y="18"/>
                  </a:lnTo>
                  <a:lnTo>
                    <a:pt x="29" y="9"/>
                  </a:lnTo>
                  <a:lnTo>
                    <a:pt x="37" y="4"/>
                  </a:lnTo>
                  <a:lnTo>
                    <a:pt x="47" y="0"/>
                  </a:lnTo>
                  <a:lnTo>
                    <a:pt x="58" y="0"/>
                  </a:lnTo>
                  <a:lnTo>
                    <a:pt x="68" y="2"/>
                  </a:lnTo>
                  <a:lnTo>
                    <a:pt x="78" y="9"/>
                  </a:lnTo>
                  <a:lnTo>
                    <a:pt x="87" y="18"/>
                  </a:lnTo>
                  <a:lnTo>
                    <a:pt x="95" y="29"/>
                  </a:lnTo>
                  <a:lnTo>
                    <a:pt x="103" y="45"/>
                  </a:lnTo>
                  <a:lnTo>
                    <a:pt x="107" y="64"/>
                  </a:lnTo>
                  <a:lnTo>
                    <a:pt x="112" y="87"/>
                  </a:lnTo>
                  <a:lnTo>
                    <a:pt x="120" y="157"/>
                  </a:lnTo>
                  <a:lnTo>
                    <a:pt x="126" y="227"/>
                  </a:lnTo>
                  <a:lnTo>
                    <a:pt x="128" y="291"/>
                  </a:lnTo>
                  <a:lnTo>
                    <a:pt x="128" y="351"/>
                  </a:lnTo>
                  <a:lnTo>
                    <a:pt x="124" y="444"/>
                  </a:lnTo>
                  <a:lnTo>
                    <a:pt x="122" y="488"/>
                  </a:lnTo>
                  <a:lnTo>
                    <a:pt x="122" y="494"/>
                  </a:lnTo>
                  <a:lnTo>
                    <a:pt x="120" y="499"/>
                  </a:lnTo>
                  <a:lnTo>
                    <a:pt x="114" y="510"/>
                  </a:lnTo>
                  <a:lnTo>
                    <a:pt x="103" y="517"/>
                  </a:lnTo>
                  <a:lnTo>
                    <a:pt x="93" y="519"/>
                  </a:lnTo>
                  <a:lnTo>
                    <a:pt x="81" y="519"/>
                  </a:lnTo>
                  <a:lnTo>
                    <a:pt x="70" y="514"/>
                  </a:lnTo>
                  <a:lnTo>
                    <a:pt x="66" y="510"/>
                  </a:lnTo>
                  <a:lnTo>
                    <a:pt x="64" y="504"/>
                  </a:lnTo>
                  <a:lnTo>
                    <a:pt x="62" y="497"/>
                  </a:lnTo>
                  <a:lnTo>
                    <a:pt x="60" y="490"/>
                  </a:lnTo>
                  <a:lnTo>
                    <a:pt x="58" y="473"/>
                  </a:lnTo>
                  <a:lnTo>
                    <a:pt x="54" y="450"/>
                  </a:lnTo>
                  <a:lnTo>
                    <a:pt x="41" y="401"/>
                  </a:lnTo>
                  <a:lnTo>
                    <a:pt x="29" y="349"/>
                  </a:lnTo>
                  <a:lnTo>
                    <a:pt x="23" y="320"/>
                  </a:lnTo>
                  <a:lnTo>
                    <a:pt x="18" y="291"/>
                  </a:lnTo>
                  <a:lnTo>
                    <a:pt x="14" y="246"/>
                  </a:lnTo>
                  <a:lnTo>
                    <a:pt x="10" y="198"/>
                  </a:lnTo>
                  <a:lnTo>
                    <a:pt x="6" y="147"/>
                  </a:lnTo>
                  <a:lnTo>
                    <a:pt x="0" y="95"/>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941" tIns="45471" rIns="90941" bIns="45471" numCol="1" anchor="t" anchorCtr="0" compatLnSpc="1">
              <a:prstTxWarp prst="textNoShape">
                <a:avLst/>
              </a:prstTxWarp>
            </a:bodyPr>
            <a:lstStyle/>
            <a:p>
              <a:endParaRPr lang="de-DE" sz="1791"/>
            </a:p>
          </p:txBody>
        </p:sp>
        <p:sp>
          <p:nvSpPr>
            <p:cNvPr id="203" name="Freeform 66">
              <a:extLst>
                <a:ext uri="{FF2B5EF4-FFF2-40B4-BE49-F238E27FC236}">
                  <a16:creationId xmlns:a16="http://schemas.microsoft.com/office/drawing/2014/main" id="{DF6A599B-97BF-4B5D-B3B3-E5FADCED85C3}"/>
                </a:ext>
              </a:extLst>
            </p:cNvPr>
            <p:cNvSpPr>
              <a:spLocks/>
            </p:cNvSpPr>
            <p:nvPr/>
          </p:nvSpPr>
          <p:spPr bwMode="gray">
            <a:xfrm>
              <a:off x="6684565" y="2747575"/>
              <a:ext cx="76339" cy="183691"/>
            </a:xfrm>
            <a:custGeom>
              <a:avLst/>
              <a:gdLst>
                <a:gd name="T0" fmla="*/ 32 w 97"/>
                <a:gd name="T1" fmla="*/ 11 h 231"/>
                <a:gd name="T2" fmla="*/ 32 w 97"/>
                <a:gd name="T3" fmla="*/ 11 h 231"/>
                <a:gd name="T4" fmla="*/ 28 w 97"/>
                <a:gd name="T5" fmla="*/ 40 h 231"/>
                <a:gd name="T6" fmla="*/ 23 w 97"/>
                <a:gd name="T7" fmla="*/ 67 h 231"/>
                <a:gd name="T8" fmla="*/ 14 w 97"/>
                <a:gd name="T9" fmla="*/ 87 h 231"/>
                <a:gd name="T10" fmla="*/ 4 w 97"/>
                <a:gd name="T11" fmla="*/ 109 h 231"/>
                <a:gd name="T12" fmla="*/ 2 w 97"/>
                <a:gd name="T13" fmla="*/ 116 h 231"/>
                <a:gd name="T14" fmla="*/ 2 w 97"/>
                <a:gd name="T15" fmla="*/ 127 h 231"/>
                <a:gd name="T16" fmla="*/ 0 w 97"/>
                <a:gd name="T17" fmla="*/ 153 h 231"/>
                <a:gd name="T18" fmla="*/ 0 w 97"/>
                <a:gd name="T19" fmla="*/ 186 h 231"/>
                <a:gd name="T20" fmla="*/ 2 w 97"/>
                <a:gd name="T21" fmla="*/ 193 h 231"/>
                <a:gd name="T22" fmla="*/ 4 w 97"/>
                <a:gd name="T23" fmla="*/ 195 h 231"/>
                <a:gd name="T24" fmla="*/ 8 w 97"/>
                <a:gd name="T25" fmla="*/ 195 h 231"/>
                <a:gd name="T26" fmla="*/ 10 w 97"/>
                <a:gd name="T27" fmla="*/ 195 h 231"/>
                <a:gd name="T28" fmla="*/ 12 w 97"/>
                <a:gd name="T29" fmla="*/ 193 h 231"/>
                <a:gd name="T30" fmla="*/ 12 w 97"/>
                <a:gd name="T31" fmla="*/ 189 h 231"/>
                <a:gd name="T32" fmla="*/ 28 w 97"/>
                <a:gd name="T33" fmla="*/ 122 h 231"/>
                <a:gd name="T34" fmla="*/ 32 w 97"/>
                <a:gd name="T35" fmla="*/ 222 h 231"/>
                <a:gd name="T36" fmla="*/ 34 w 97"/>
                <a:gd name="T37" fmla="*/ 229 h 231"/>
                <a:gd name="T38" fmla="*/ 41 w 97"/>
                <a:gd name="T39" fmla="*/ 231 h 231"/>
                <a:gd name="T40" fmla="*/ 47 w 97"/>
                <a:gd name="T41" fmla="*/ 231 h 231"/>
                <a:gd name="T42" fmla="*/ 53 w 97"/>
                <a:gd name="T43" fmla="*/ 227 h 231"/>
                <a:gd name="T44" fmla="*/ 65 w 97"/>
                <a:gd name="T45" fmla="*/ 213 h 231"/>
                <a:gd name="T46" fmla="*/ 75 w 97"/>
                <a:gd name="T47" fmla="*/ 202 h 231"/>
                <a:gd name="T48" fmla="*/ 79 w 97"/>
                <a:gd name="T49" fmla="*/ 195 h 231"/>
                <a:gd name="T50" fmla="*/ 82 w 97"/>
                <a:gd name="T51" fmla="*/ 189 h 231"/>
                <a:gd name="T52" fmla="*/ 84 w 97"/>
                <a:gd name="T53" fmla="*/ 178 h 231"/>
                <a:gd name="T54" fmla="*/ 87 w 97"/>
                <a:gd name="T55" fmla="*/ 167 h 231"/>
                <a:gd name="T56" fmla="*/ 89 w 97"/>
                <a:gd name="T57" fmla="*/ 127 h 231"/>
                <a:gd name="T58" fmla="*/ 91 w 97"/>
                <a:gd name="T59" fmla="*/ 89 h 231"/>
                <a:gd name="T60" fmla="*/ 97 w 97"/>
                <a:gd name="T61" fmla="*/ 25 h 231"/>
                <a:gd name="T62" fmla="*/ 97 w 97"/>
                <a:gd name="T63" fmla="*/ 21 h 231"/>
                <a:gd name="T64" fmla="*/ 95 w 97"/>
                <a:gd name="T65" fmla="*/ 16 h 231"/>
                <a:gd name="T66" fmla="*/ 89 w 97"/>
                <a:gd name="T67" fmla="*/ 9 h 231"/>
                <a:gd name="T68" fmla="*/ 79 w 97"/>
                <a:gd name="T69" fmla="*/ 5 h 231"/>
                <a:gd name="T70" fmla="*/ 67 w 97"/>
                <a:gd name="T71" fmla="*/ 3 h 231"/>
                <a:gd name="T72" fmla="*/ 53 w 97"/>
                <a:gd name="T73" fmla="*/ 0 h 231"/>
                <a:gd name="T74" fmla="*/ 43 w 97"/>
                <a:gd name="T75" fmla="*/ 3 h 231"/>
                <a:gd name="T76" fmla="*/ 36 w 97"/>
                <a:gd name="T77" fmla="*/ 7 h 231"/>
                <a:gd name="T78" fmla="*/ 34 w 97"/>
                <a:gd name="T79" fmla="*/ 9 h 231"/>
                <a:gd name="T80" fmla="*/ 32 w 97"/>
                <a:gd name="T81" fmla="*/ 1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7" h="231">
                  <a:moveTo>
                    <a:pt x="32" y="11"/>
                  </a:moveTo>
                  <a:lnTo>
                    <a:pt x="32" y="11"/>
                  </a:lnTo>
                  <a:lnTo>
                    <a:pt x="28" y="40"/>
                  </a:lnTo>
                  <a:lnTo>
                    <a:pt x="23" y="67"/>
                  </a:lnTo>
                  <a:lnTo>
                    <a:pt x="14" y="87"/>
                  </a:lnTo>
                  <a:lnTo>
                    <a:pt x="4" y="109"/>
                  </a:lnTo>
                  <a:lnTo>
                    <a:pt x="2" y="116"/>
                  </a:lnTo>
                  <a:lnTo>
                    <a:pt x="2" y="127"/>
                  </a:lnTo>
                  <a:lnTo>
                    <a:pt x="0" y="153"/>
                  </a:lnTo>
                  <a:lnTo>
                    <a:pt x="0" y="186"/>
                  </a:lnTo>
                  <a:lnTo>
                    <a:pt x="2" y="193"/>
                  </a:lnTo>
                  <a:lnTo>
                    <a:pt x="4" y="195"/>
                  </a:lnTo>
                  <a:lnTo>
                    <a:pt x="8" y="195"/>
                  </a:lnTo>
                  <a:lnTo>
                    <a:pt x="10" y="195"/>
                  </a:lnTo>
                  <a:lnTo>
                    <a:pt x="12" y="193"/>
                  </a:lnTo>
                  <a:lnTo>
                    <a:pt x="12" y="189"/>
                  </a:lnTo>
                  <a:lnTo>
                    <a:pt x="28" y="122"/>
                  </a:lnTo>
                  <a:lnTo>
                    <a:pt x="32" y="222"/>
                  </a:lnTo>
                  <a:lnTo>
                    <a:pt x="34" y="229"/>
                  </a:lnTo>
                  <a:lnTo>
                    <a:pt x="41" y="231"/>
                  </a:lnTo>
                  <a:lnTo>
                    <a:pt x="47" y="231"/>
                  </a:lnTo>
                  <a:lnTo>
                    <a:pt x="53" y="227"/>
                  </a:lnTo>
                  <a:lnTo>
                    <a:pt x="65" y="213"/>
                  </a:lnTo>
                  <a:lnTo>
                    <a:pt x="75" y="202"/>
                  </a:lnTo>
                  <a:lnTo>
                    <a:pt x="79" y="195"/>
                  </a:lnTo>
                  <a:lnTo>
                    <a:pt x="82" y="189"/>
                  </a:lnTo>
                  <a:lnTo>
                    <a:pt x="84" y="178"/>
                  </a:lnTo>
                  <a:lnTo>
                    <a:pt x="87" y="167"/>
                  </a:lnTo>
                  <a:lnTo>
                    <a:pt x="89" y="127"/>
                  </a:lnTo>
                  <a:lnTo>
                    <a:pt x="91" y="89"/>
                  </a:lnTo>
                  <a:lnTo>
                    <a:pt x="97" y="25"/>
                  </a:lnTo>
                  <a:lnTo>
                    <a:pt x="97" y="21"/>
                  </a:lnTo>
                  <a:lnTo>
                    <a:pt x="95" y="16"/>
                  </a:lnTo>
                  <a:lnTo>
                    <a:pt x="89" y="9"/>
                  </a:lnTo>
                  <a:lnTo>
                    <a:pt x="79" y="5"/>
                  </a:lnTo>
                  <a:lnTo>
                    <a:pt x="67" y="3"/>
                  </a:lnTo>
                  <a:lnTo>
                    <a:pt x="53" y="0"/>
                  </a:lnTo>
                  <a:lnTo>
                    <a:pt x="43" y="3"/>
                  </a:lnTo>
                  <a:lnTo>
                    <a:pt x="36" y="7"/>
                  </a:lnTo>
                  <a:lnTo>
                    <a:pt x="34" y="9"/>
                  </a:lnTo>
                  <a:lnTo>
                    <a:pt x="32" y="11"/>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941" tIns="45471" rIns="90941" bIns="45471" numCol="1" anchor="t" anchorCtr="0" compatLnSpc="1">
              <a:prstTxWarp prst="textNoShape">
                <a:avLst/>
              </a:prstTxWarp>
            </a:bodyPr>
            <a:lstStyle/>
            <a:p>
              <a:endParaRPr lang="de-DE" sz="1791"/>
            </a:p>
          </p:txBody>
        </p:sp>
        <p:sp>
          <p:nvSpPr>
            <p:cNvPr id="204" name="Freeform 67">
              <a:extLst>
                <a:ext uri="{FF2B5EF4-FFF2-40B4-BE49-F238E27FC236}">
                  <a16:creationId xmlns:a16="http://schemas.microsoft.com/office/drawing/2014/main" id="{956213FE-9F73-41CF-B5EB-0F269167DF03}"/>
                </a:ext>
              </a:extLst>
            </p:cNvPr>
            <p:cNvSpPr>
              <a:spLocks/>
            </p:cNvSpPr>
            <p:nvPr/>
          </p:nvSpPr>
          <p:spPr bwMode="gray">
            <a:xfrm>
              <a:off x="6233687" y="2067678"/>
              <a:ext cx="446109" cy="772935"/>
            </a:xfrm>
            <a:custGeom>
              <a:avLst/>
              <a:gdLst>
                <a:gd name="T0" fmla="*/ 516 w 560"/>
                <a:gd name="T1" fmla="*/ 614 h 973"/>
                <a:gd name="T2" fmla="*/ 519 w 560"/>
                <a:gd name="T3" fmla="*/ 312 h 973"/>
                <a:gd name="T4" fmla="*/ 556 w 560"/>
                <a:gd name="T5" fmla="*/ 82 h 973"/>
                <a:gd name="T6" fmla="*/ 543 w 560"/>
                <a:gd name="T7" fmla="*/ 68 h 973"/>
                <a:gd name="T8" fmla="*/ 532 w 560"/>
                <a:gd name="T9" fmla="*/ 60 h 973"/>
                <a:gd name="T10" fmla="*/ 506 w 560"/>
                <a:gd name="T11" fmla="*/ 39 h 973"/>
                <a:gd name="T12" fmla="*/ 477 w 560"/>
                <a:gd name="T13" fmla="*/ 27 h 973"/>
                <a:gd name="T14" fmla="*/ 452 w 560"/>
                <a:gd name="T15" fmla="*/ 17 h 973"/>
                <a:gd name="T16" fmla="*/ 428 w 560"/>
                <a:gd name="T17" fmla="*/ 11 h 973"/>
                <a:gd name="T18" fmla="*/ 409 w 560"/>
                <a:gd name="T19" fmla="*/ 6 h 973"/>
                <a:gd name="T20" fmla="*/ 394 w 560"/>
                <a:gd name="T21" fmla="*/ 4 h 973"/>
                <a:gd name="T22" fmla="*/ 390 w 560"/>
                <a:gd name="T23" fmla="*/ 15 h 973"/>
                <a:gd name="T24" fmla="*/ 384 w 560"/>
                <a:gd name="T25" fmla="*/ 24 h 973"/>
                <a:gd name="T26" fmla="*/ 374 w 560"/>
                <a:gd name="T27" fmla="*/ 35 h 973"/>
                <a:gd name="T28" fmla="*/ 361 w 560"/>
                <a:gd name="T29" fmla="*/ 46 h 973"/>
                <a:gd name="T30" fmla="*/ 343 w 560"/>
                <a:gd name="T31" fmla="*/ 58 h 973"/>
                <a:gd name="T32" fmla="*/ 322 w 560"/>
                <a:gd name="T33" fmla="*/ 64 h 973"/>
                <a:gd name="T34" fmla="*/ 308 w 560"/>
                <a:gd name="T35" fmla="*/ 66 h 973"/>
                <a:gd name="T36" fmla="*/ 293 w 560"/>
                <a:gd name="T37" fmla="*/ 66 h 973"/>
                <a:gd name="T38" fmla="*/ 277 w 560"/>
                <a:gd name="T39" fmla="*/ 66 h 973"/>
                <a:gd name="T40" fmla="*/ 264 w 560"/>
                <a:gd name="T41" fmla="*/ 64 h 973"/>
                <a:gd name="T42" fmla="*/ 252 w 560"/>
                <a:gd name="T43" fmla="*/ 62 h 973"/>
                <a:gd name="T44" fmla="*/ 242 w 560"/>
                <a:gd name="T45" fmla="*/ 58 h 973"/>
                <a:gd name="T46" fmla="*/ 223 w 560"/>
                <a:gd name="T47" fmla="*/ 46 h 973"/>
                <a:gd name="T48" fmla="*/ 211 w 560"/>
                <a:gd name="T49" fmla="*/ 33 h 973"/>
                <a:gd name="T50" fmla="*/ 200 w 560"/>
                <a:gd name="T51" fmla="*/ 22 h 973"/>
                <a:gd name="T52" fmla="*/ 192 w 560"/>
                <a:gd name="T53" fmla="*/ 11 h 973"/>
                <a:gd name="T54" fmla="*/ 188 w 560"/>
                <a:gd name="T55" fmla="*/ 0 h 973"/>
                <a:gd name="T56" fmla="*/ 138 w 560"/>
                <a:gd name="T57" fmla="*/ 8 h 973"/>
                <a:gd name="T58" fmla="*/ 128 w 560"/>
                <a:gd name="T59" fmla="*/ 11 h 973"/>
                <a:gd name="T60" fmla="*/ 101 w 560"/>
                <a:gd name="T61" fmla="*/ 19 h 973"/>
                <a:gd name="T62" fmla="*/ 58 w 560"/>
                <a:gd name="T63" fmla="*/ 39 h 973"/>
                <a:gd name="T64" fmla="*/ 31 w 560"/>
                <a:gd name="T65" fmla="*/ 53 h 973"/>
                <a:gd name="T66" fmla="*/ 0 w 560"/>
                <a:gd name="T67" fmla="*/ 70 h 973"/>
                <a:gd name="T68" fmla="*/ 44 w 560"/>
                <a:gd name="T69" fmla="*/ 314 h 973"/>
                <a:gd name="T70" fmla="*/ 44 w 560"/>
                <a:gd name="T71" fmla="*/ 614 h 973"/>
                <a:gd name="T72" fmla="*/ 27 w 560"/>
                <a:gd name="T73" fmla="*/ 973 h 973"/>
                <a:gd name="T74" fmla="*/ 288 w 560"/>
                <a:gd name="T75" fmla="*/ 973 h 973"/>
                <a:gd name="T76" fmla="*/ 560 w 560"/>
                <a:gd name="T77" fmla="*/ 960 h 973"/>
                <a:gd name="T78" fmla="*/ 516 w 560"/>
                <a:gd name="T79" fmla="*/ 614 h 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0" h="973">
                  <a:moveTo>
                    <a:pt x="516" y="614"/>
                  </a:moveTo>
                  <a:lnTo>
                    <a:pt x="519" y="312"/>
                  </a:lnTo>
                  <a:lnTo>
                    <a:pt x="556" y="82"/>
                  </a:lnTo>
                  <a:lnTo>
                    <a:pt x="543" y="68"/>
                  </a:lnTo>
                  <a:lnTo>
                    <a:pt x="532" y="60"/>
                  </a:lnTo>
                  <a:lnTo>
                    <a:pt x="506" y="39"/>
                  </a:lnTo>
                  <a:lnTo>
                    <a:pt x="477" y="27"/>
                  </a:lnTo>
                  <a:lnTo>
                    <a:pt x="452" y="17"/>
                  </a:lnTo>
                  <a:lnTo>
                    <a:pt x="428" y="11"/>
                  </a:lnTo>
                  <a:lnTo>
                    <a:pt x="409" y="6"/>
                  </a:lnTo>
                  <a:lnTo>
                    <a:pt x="394" y="4"/>
                  </a:lnTo>
                  <a:lnTo>
                    <a:pt x="390" y="15"/>
                  </a:lnTo>
                  <a:lnTo>
                    <a:pt x="384" y="24"/>
                  </a:lnTo>
                  <a:lnTo>
                    <a:pt x="374" y="35"/>
                  </a:lnTo>
                  <a:lnTo>
                    <a:pt x="361" y="46"/>
                  </a:lnTo>
                  <a:lnTo>
                    <a:pt x="343" y="58"/>
                  </a:lnTo>
                  <a:lnTo>
                    <a:pt x="322" y="64"/>
                  </a:lnTo>
                  <a:lnTo>
                    <a:pt x="308" y="66"/>
                  </a:lnTo>
                  <a:lnTo>
                    <a:pt x="293" y="66"/>
                  </a:lnTo>
                  <a:lnTo>
                    <a:pt x="277" y="66"/>
                  </a:lnTo>
                  <a:lnTo>
                    <a:pt x="264" y="64"/>
                  </a:lnTo>
                  <a:lnTo>
                    <a:pt x="252" y="62"/>
                  </a:lnTo>
                  <a:lnTo>
                    <a:pt x="242" y="58"/>
                  </a:lnTo>
                  <a:lnTo>
                    <a:pt x="223" y="46"/>
                  </a:lnTo>
                  <a:lnTo>
                    <a:pt x="211" y="33"/>
                  </a:lnTo>
                  <a:lnTo>
                    <a:pt x="200" y="22"/>
                  </a:lnTo>
                  <a:lnTo>
                    <a:pt x="192" y="11"/>
                  </a:lnTo>
                  <a:lnTo>
                    <a:pt x="188" y="0"/>
                  </a:lnTo>
                  <a:lnTo>
                    <a:pt x="138" y="8"/>
                  </a:lnTo>
                  <a:lnTo>
                    <a:pt x="128" y="11"/>
                  </a:lnTo>
                  <a:lnTo>
                    <a:pt x="101" y="19"/>
                  </a:lnTo>
                  <a:lnTo>
                    <a:pt x="58" y="39"/>
                  </a:lnTo>
                  <a:lnTo>
                    <a:pt x="31" y="53"/>
                  </a:lnTo>
                  <a:lnTo>
                    <a:pt x="0" y="70"/>
                  </a:lnTo>
                  <a:lnTo>
                    <a:pt x="44" y="314"/>
                  </a:lnTo>
                  <a:lnTo>
                    <a:pt x="44" y="614"/>
                  </a:lnTo>
                  <a:lnTo>
                    <a:pt x="27" y="973"/>
                  </a:lnTo>
                  <a:lnTo>
                    <a:pt x="288" y="973"/>
                  </a:lnTo>
                  <a:lnTo>
                    <a:pt x="560" y="960"/>
                  </a:lnTo>
                  <a:lnTo>
                    <a:pt x="516" y="614"/>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941" tIns="45471" rIns="90941" bIns="45471" numCol="1" anchor="t" anchorCtr="0" compatLnSpc="1">
              <a:prstTxWarp prst="textNoShape">
                <a:avLst/>
              </a:prstTxWarp>
            </a:bodyPr>
            <a:lstStyle/>
            <a:p>
              <a:endParaRPr lang="de-DE" sz="1791"/>
            </a:p>
          </p:txBody>
        </p:sp>
        <p:sp>
          <p:nvSpPr>
            <p:cNvPr id="205" name="Freeform 68">
              <a:extLst>
                <a:ext uri="{FF2B5EF4-FFF2-40B4-BE49-F238E27FC236}">
                  <a16:creationId xmlns:a16="http://schemas.microsoft.com/office/drawing/2014/main" id="{0DE1F62C-5D1F-49EF-995F-E82DA0484A02}"/>
                </a:ext>
              </a:extLst>
            </p:cNvPr>
            <p:cNvSpPr>
              <a:spLocks/>
            </p:cNvSpPr>
            <p:nvPr/>
          </p:nvSpPr>
          <p:spPr bwMode="gray">
            <a:xfrm>
              <a:off x="6381594" y="2067678"/>
              <a:ext cx="164608" cy="59639"/>
            </a:xfrm>
            <a:custGeom>
              <a:avLst/>
              <a:gdLst>
                <a:gd name="T0" fmla="*/ 1 w 207"/>
                <a:gd name="T1" fmla="*/ 0 h 75"/>
                <a:gd name="T2" fmla="*/ 106 w 207"/>
                <a:gd name="T3" fmla="*/ 66 h 75"/>
                <a:gd name="T4" fmla="*/ 207 w 207"/>
                <a:gd name="T5" fmla="*/ 4 h 75"/>
                <a:gd name="T6" fmla="*/ 200 w 207"/>
                <a:gd name="T7" fmla="*/ 75 h 75"/>
                <a:gd name="T8" fmla="*/ 0 w 207"/>
                <a:gd name="T9" fmla="*/ 65 h 75"/>
                <a:gd name="T10" fmla="*/ 1 w 207"/>
                <a:gd name="T11" fmla="*/ 0 h 75"/>
              </a:gdLst>
              <a:ahLst/>
              <a:cxnLst>
                <a:cxn ang="0">
                  <a:pos x="T0" y="T1"/>
                </a:cxn>
                <a:cxn ang="0">
                  <a:pos x="T2" y="T3"/>
                </a:cxn>
                <a:cxn ang="0">
                  <a:pos x="T4" y="T5"/>
                </a:cxn>
                <a:cxn ang="0">
                  <a:pos x="T6" y="T7"/>
                </a:cxn>
                <a:cxn ang="0">
                  <a:pos x="T8" y="T9"/>
                </a:cxn>
                <a:cxn ang="0">
                  <a:pos x="T10" y="T11"/>
                </a:cxn>
              </a:cxnLst>
              <a:rect l="0" t="0" r="r" b="b"/>
              <a:pathLst>
                <a:path w="207" h="75">
                  <a:moveTo>
                    <a:pt x="1" y="0"/>
                  </a:moveTo>
                  <a:lnTo>
                    <a:pt x="106" y="66"/>
                  </a:lnTo>
                  <a:lnTo>
                    <a:pt x="207" y="4"/>
                  </a:lnTo>
                  <a:lnTo>
                    <a:pt x="200" y="75"/>
                  </a:lnTo>
                  <a:lnTo>
                    <a:pt x="0" y="65"/>
                  </a:lnTo>
                  <a:lnTo>
                    <a:pt x="1"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941" tIns="45471" rIns="90941" bIns="45471" numCol="1" anchor="t" anchorCtr="0" compatLnSpc="1">
              <a:prstTxWarp prst="textNoShape">
                <a:avLst/>
              </a:prstTxWarp>
            </a:bodyPr>
            <a:lstStyle/>
            <a:p>
              <a:endParaRPr lang="de-DE" sz="1791"/>
            </a:p>
          </p:txBody>
        </p:sp>
        <p:sp>
          <p:nvSpPr>
            <p:cNvPr id="206" name="Freeform 135">
              <a:extLst>
                <a:ext uri="{FF2B5EF4-FFF2-40B4-BE49-F238E27FC236}">
                  <a16:creationId xmlns:a16="http://schemas.microsoft.com/office/drawing/2014/main" id="{F72A306E-3755-46CB-AA00-D247819E2AFE}"/>
                </a:ext>
              </a:extLst>
            </p:cNvPr>
            <p:cNvSpPr>
              <a:spLocks/>
            </p:cNvSpPr>
            <p:nvPr/>
          </p:nvSpPr>
          <p:spPr bwMode="gray">
            <a:xfrm>
              <a:off x="6302868" y="1657353"/>
              <a:ext cx="333985" cy="336370"/>
            </a:xfrm>
            <a:custGeom>
              <a:avLst/>
              <a:gdLst>
                <a:gd name="T0" fmla="*/ 114 w 419"/>
                <a:gd name="T1" fmla="*/ 371 h 422"/>
                <a:gd name="T2" fmla="*/ 122 w 419"/>
                <a:gd name="T3" fmla="*/ 404 h 422"/>
                <a:gd name="T4" fmla="*/ 0 w 419"/>
                <a:gd name="T5" fmla="*/ 420 h 422"/>
                <a:gd name="T6" fmla="*/ 15 w 419"/>
                <a:gd name="T7" fmla="*/ 402 h 422"/>
                <a:gd name="T8" fmla="*/ 25 w 419"/>
                <a:gd name="T9" fmla="*/ 379 h 422"/>
                <a:gd name="T10" fmla="*/ 35 w 419"/>
                <a:gd name="T11" fmla="*/ 343 h 422"/>
                <a:gd name="T12" fmla="*/ 35 w 419"/>
                <a:gd name="T13" fmla="*/ 315 h 422"/>
                <a:gd name="T14" fmla="*/ 25 w 419"/>
                <a:gd name="T15" fmla="*/ 254 h 422"/>
                <a:gd name="T16" fmla="*/ 23 w 419"/>
                <a:gd name="T17" fmla="*/ 201 h 422"/>
                <a:gd name="T18" fmla="*/ 28 w 419"/>
                <a:gd name="T19" fmla="*/ 160 h 422"/>
                <a:gd name="T20" fmla="*/ 40 w 419"/>
                <a:gd name="T21" fmla="*/ 120 h 422"/>
                <a:gd name="T22" fmla="*/ 58 w 419"/>
                <a:gd name="T23" fmla="*/ 85 h 422"/>
                <a:gd name="T24" fmla="*/ 86 w 419"/>
                <a:gd name="T25" fmla="*/ 48 h 422"/>
                <a:gd name="T26" fmla="*/ 117 w 419"/>
                <a:gd name="T27" fmla="*/ 26 h 422"/>
                <a:gd name="T28" fmla="*/ 157 w 419"/>
                <a:gd name="T29" fmla="*/ 8 h 422"/>
                <a:gd name="T30" fmla="*/ 208 w 419"/>
                <a:gd name="T31" fmla="*/ 0 h 422"/>
                <a:gd name="T32" fmla="*/ 262 w 419"/>
                <a:gd name="T33" fmla="*/ 8 h 422"/>
                <a:gd name="T34" fmla="*/ 302 w 419"/>
                <a:gd name="T35" fmla="*/ 26 h 422"/>
                <a:gd name="T36" fmla="*/ 330 w 419"/>
                <a:gd name="T37" fmla="*/ 48 h 422"/>
                <a:gd name="T38" fmla="*/ 358 w 419"/>
                <a:gd name="T39" fmla="*/ 85 h 422"/>
                <a:gd name="T40" fmla="*/ 378 w 419"/>
                <a:gd name="T41" fmla="*/ 120 h 422"/>
                <a:gd name="T42" fmla="*/ 389 w 419"/>
                <a:gd name="T43" fmla="*/ 160 h 422"/>
                <a:gd name="T44" fmla="*/ 396 w 419"/>
                <a:gd name="T45" fmla="*/ 201 h 422"/>
                <a:gd name="T46" fmla="*/ 394 w 419"/>
                <a:gd name="T47" fmla="*/ 254 h 422"/>
                <a:gd name="T48" fmla="*/ 384 w 419"/>
                <a:gd name="T49" fmla="*/ 315 h 422"/>
                <a:gd name="T50" fmla="*/ 384 w 419"/>
                <a:gd name="T51" fmla="*/ 343 h 422"/>
                <a:gd name="T52" fmla="*/ 391 w 419"/>
                <a:gd name="T53" fmla="*/ 379 h 422"/>
                <a:gd name="T54" fmla="*/ 404 w 419"/>
                <a:gd name="T55" fmla="*/ 402 h 422"/>
                <a:gd name="T56" fmla="*/ 419 w 419"/>
                <a:gd name="T57" fmla="*/ 420 h 422"/>
                <a:gd name="T58" fmla="*/ 302 w 419"/>
                <a:gd name="T59" fmla="*/ 404 h 422"/>
                <a:gd name="T60" fmla="*/ 310 w 419"/>
                <a:gd name="T61" fmla="*/ 371 h 422"/>
                <a:gd name="T62" fmla="*/ 335 w 419"/>
                <a:gd name="T63" fmla="*/ 287 h 422"/>
                <a:gd name="T64" fmla="*/ 340 w 419"/>
                <a:gd name="T65" fmla="*/ 247 h 422"/>
                <a:gd name="T66" fmla="*/ 335 w 419"/>
                <a:gd name="T67" fmla="*/ 219 h 422"/>
                <a:gd name="T68" fmla="*/ 317 w 419"/>
                <a:gd name="T69" fmla="*/ 191 h 422"/>
                <a:gd name="T70" fmla="*/ 295 w 419"/>
                <a:gd name="T71" fmla="*/ 155 h 422"/>
                <a:gd name="T72" fmla="*/ 282 w 419"/>
                <a:gd name="T73" fmla="*/ 117 h 422"/>
                <a:gd name="T74" fmla="*/ 267 w 419"/>
                <a:gd name="T75" fmla="*/ 117 h 422"/>
                <a:gd name="T76" fmla="*/ 239 w 419"/>
                <a:gd name="T77" fmla="*/ 142 h 422"/>
                <a:gd name="T78" fmla="*/ 211 w 419"/>
                <a:gd name="T79" fmla="*/ 158 h 422"/>
                <a:gd name="T80" fmla="*/ 171 w 419"/>
                <a:gd name="T81" fmla="*/ 168 h 422"/>
                <a:gd name="T82" fmla="*/ 137 w 419"/>
                <a:gd name="T83" fmla="*/ 178 h 422"/>
                <a:gd name="T84" fmla="*/ 109 w 419"/>
                <a:gd name="T85" fmla="*/ 193 h 422"/>
                <a:gd name="T86" fmla="*/ 91 w 419"/>
                <a:gd name="T87" fmla="*/ 211 h 422"/>
                <a:gd name="T88" fmla="*/ 84 w 419"/>
                <a:gd name="T89" fmla="*/ 235 h 422"/>
                <a:gd name="T90" fmla="*/ 84 w 419"/>
                <a:gd name="T91" fmla="*/ 259 h 422"/>
                <a:gd name="T92" fmla="*/ 99 w 419"/>
                <a:gd name="T93" fmla="*/ 32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9" h="422">
                  <a:moveTo>
                    <a:pt x="114" y="371"/>
                  </a:moveTo>
                  <a:lnTo>
                    <a:pt x="114" y="371"/>
                  </a:lnTo>
                  <a:lnTo>
                    <a:pt x="119" y="387"/>
                  </a:lnTo>
                  <a:lnTo>
                    <a:pt x="122" y="404"/>
                  </a:lnTo>
                  <a:lnTo>
                    <a:pt x="122" y="422"/>
                  </a:lnTo>
                  <a:lnTo>
                    <a:pt x="0" y="420"/>
                  </a:lnTo>
                  <a:lnTo>
                    <a:pt x="5" y="417"/>
                  </a:lnTo>
                  <a:lnTo>
                    <a:pt x="15" y="402"/>
                  </a:lnTo>
                  <a:lnTo>
                    <a:pt x="21" y="392"/>
                  </a:lnTo>
                  <a:lnTo>
                    <a:pt x="25" y="379"/>
                  </a:lnTo>
                  <a:lnTo>
                    <a:pt x="30" y="364"/>
                  </a:lnTo>
                  <a:lnTo>
                    <a:pt x="35" y="343"/>
                  </a:lnTo>
                  <a:lnTo>
                    <a:pt x="35" y="328"/>
                  </a:lnTo>
                  <a:lnTo>
                    <a:pt x="35" y="315"/>
                  </a:lnTo>
                  <a:lnTo>
                    <a:pt x="30" y="285"/>
                  </a:lnTo>
                  <a:lnTo>
                    <a:pt x="25" y="254"/>
                  </a:lnTo>
                  <a:lnTo>
                    <a:pt x="23" y="221"/>
                  </a:lnTo>
                  <a:lnTo>
                    <a:pt x="23" y="201"/>
                  </a:lnTo>
                  <a:lnTo>
                    <a:pt x="25" y="181"/>
                  </a:lnTo>
                  <a:lnTo>
                    <a:pt x="28" y="160"/>
                  </a:lnTo>
                  <a:lnTo>
                    <a:pt x="33" y="140"/>
                  </a:lnTo>
                  <a:lnTo>
                    <a:pt x="40" y="120"/>
                  </a:lnTo>
                  <a:lnTo>
                    <a:pt x="48" y="102"/>
                  </a:lnTo>
                  <a:lnTo>
                    <a:pt x="58" y="85"/>
                  </a:lnTo>
                  <a:lnTo>
                    <a:pt x="68" y="69"/>
                  </a:lnTo>
                  <a:lnTo>
                    <a:pt x="86" y="48"/>
                  </a:lnTo>
                  <a:lnTo>
                    <a:pt x="101" y="38"/>
                  </a:lnTo>
                  <a:lnTo>
                    <a:pt x="117" y="26"/>
                  </a:lnTo>
                  <a:lnTo>
                    <a:pt x="134" y="15"/>
                  </a:lnTo>
                  <a:lnTo>
                    <a:pt x="157" y="8"/>
                  </a:lnTo>
                  <a:lnTo>
                    <a:pt x="180" y="3"/>
                  </a:lnTo>
                  <a:lnTo>
                    <a:pt x="208" y="0"/>
                  </a:lnTo>
                  <a:lnTo>
                    <a:pt x="236" y="3"/>
                  </a:lnTo>
                  <a:lnTo>
                    <a:pt x="262" y="8"/>
                  </a:lnTo>
                  <a:lnTo>
                    <a:pt x="284" y="15"/>
                  </a:lnTo>
                  <a:lnTo>
                    <a:pt x="302" y="26"/>
                  </a:lnTo>
                  <a:lnTo>
                    <a:pt x="317" y="38"/>
                  </a:lnTo>
                  <a:lnTo>
                    <a:pt x="330" y="48"/>
                  </a:lnTo>
                  <a:lnTo>
                    <a:pt x="348" y="69"/>
                  </a:lnTo>
                  <a:lnTo>
                    <a:pt x="358" y="85"/>
                  </a:lnTo>
                  <a:lnTo>
                    <a:pt x="368" y="102"/>
                  </a:lnTo>
                  <a:lnTo>
                    <a:pt x="378" y="120"/>
                  </a:lnTo>
                  <a:lnTo>
                    <a:pt x="384" y="140"/>
                  </a:lnTo>
                  <a:lnTo>
                    <a:pt x="389" y="160"/>
                  </a:lnTo>
                  <a:lnTo>
                    <a:pt x="394" y="181"/>
                  </a:lnTo>
                  <a:lnTo>
                    <a:pt x="396" y="201"/>
                  </a:lnTo>
                  <a:lnTo>
                    <a:pt x="396" y="221"/>
                  </a:lnTo>
                  <a:lnTo>
                    <a:pt x="394" y="254"/>
                  </a:lnTo>
                  <a:lnTo>
                    <a:pt x="386" y="285"/>
                  </a:lnTo>
                  <a:lnTo>
                    <a:pt x="384" y="315"/>
                  </a:lnTo>
                  <a:lnTo>
                    <a:pt x="384" y="328"/>
                  </a:lnTo>
                  <a:lnTo>
                    <a:pt x="384" y="343"/>
                  </a:lnTo>
                  <a:lnTo>
                    <a:pt x="386" y="364"/>
                  </a:lnTo>
                  <a:lnTo>
                    <a:pt x="391" y="379"/>
                  </a:lnTo>
                  <a:lnTo>
                    <a:pt x="396" y="392"/>
                  </a:lnTo>
                  <a:lnTo>
                    <a:pt x="404" y="402"/>
                  </a:lnTo>
                  <a:lnTo>
                    <a:pt x="414" y="417"/>
                  </a:lnTo>
                  <a:lnTo>
                    <a:pt x="419" y="420"/>
                  </a:lnTo>
                  <a:lnTo>
                    <a:pt x="302" y="422"/>
                  </a:lnTo>
                  <a:lnTo>
                    <a:pt x="302" y="404"/>
                  </a:lnTo>
                  <a:lnTo>
                    <a:pt x="305" y="387"/>
                  </a:lnTo>
                  <a:lnTo>
                    <a:pt x="310" y="371"/>
                  </a:lnTo>
                  <a:lnTo>
                    <a:pt x="325" y="320"/>
                  </a:lnTo>
                  <a:lnTo>
                    <a:pt x="335" y="287"/>
                  </a:lnTo>
                  <a:lnTo>
                    <a:pt x="338" y="259"/>
                  </a:lnTo>
                  <a:lnTo>
                    <a:pt x="340" y="247"/>
                  </a:lnTo>
                  <a:lnTo>
                    <a:pt x="338" y="235"/>
                  </a:lnTo>
                  <a:lnTo>
                    <a:pt x="335" y="219"/>
                  </a:lnTo>
                  <a:lnTo>
                    <a:pt x="328" y="204"/>
                  </a:lnTo>
                  <a:lnTo>
                    <a:pt x="317" y="191"/>
                  </a:lnTo>
                  <a:lnTo>
                    <a:pt x="305" y="174"/>
                  </a:lnTo>
                  <a:lnTo>
                    <a:pt x="295" y="155"/>
                  </a:lnTo>
                  <a:lnTo>
                    <a:pt x="287" y="135"/>
                  </a:lnTo>
                  <a:lnTo>
                    <a:pt x="282" y="117"/>
                  </a:lnTo>
                  <a:lnTo>
                    <a:pt x="282" y="99"/>
                  </a:lnTo>
                  <a:lnTo>
                    <a:pt x="267" y="117"/>
                  </a:lnTo>
                  <a:lnTo>
                    <a:pt x="251" y="132"/>
                  </a:lnTo>
                  <a:lnTo>
                    <a:pt x="239" y="142"/>
                  </a:lnTo>
                  <a:lnTo>
                    <a:pt x="223" y="150"/>
                  </a:lnTo>
                  <a:lnTo>
                    <a:pt x="211" y="158"/>
                  </a:lnTo>
                  <a:lnTo>
                    <a:pt x="198" y="163"/>
                  </a:lnTo>
                  <a:lnTo>
                    <a:pt x="171" y="168"/>
                  </a:lnTo>
                  <a:lnTo>
                    <a:pt x="152" y="174"/>
                  </a:lnTo>
                  <a:lnTo>
                    <a:pt x="137" y="178"/>
                  </a:lnTo>
                  <a:lnTo>
                    <a:pt x="122" y="186"/>
                  </a:lnTo>
                  <a:lnTo>
                    <a:pt x="109" y="193"/>
                  </a:lnTo>
                  <a:lnTo>
                    <a:pt x="99" y="201"/>
                  </a:lnTo>
                  <a:lnTo>
                    <a:pt x="91" y="211"/>
                  </a:lnTo>
                  <a:lnTo>
                    <a:pt x="86" y="221"/>
                  </a:lnTo>
                  <a:lnTo>
                    <a:pt x="84" y="235"/>
                  </a:lnTo>
                  <a:lnTo>
                    <a:pt x="81" y="247"/>
                  </a:lnTo>
                  <a:lnTo>
                    <a:pt x="84" y="259"/>
                  </a:lnTo>
                  <a:lnTo>
                    <a:pt x="89" y="287"/>
                  </a:lnTo>
                  <a:lnTo>
                    <a:pt x="99" y="320"/>
                  </a:lnTo>
                  <a:lnTo>
                    <a:pt x="114" y="371"/>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941" tIns="45471" rIns="90941" bIns="45471" numCol="1" anchor="t" anchorCtr="0" compatLnSpc="1">
              <a:prstTxWarp prst="textNoShape">
                <a:avLst/>
              </a:prstTxWarp>
            </a:bodyPr>
            <a:lstStyle/>
            <a:p>
              <a:endParaRPr lang="de-DE" sz="1791"/>
            </a:p>
          </p:txBody>
        </p:sp>
      </p:grpSp>
    </p:spTree>
    <p:extLst>
      <p:ext uri="{BB962C8B-B14F-4D97-AF65-F5344CB8AC3E}">
        <p14:creationId xmlns:p14="http://schemas.microsoft.com/office/powerpoint/2010/main" val="329938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C4C72667-D1AA-43C1-8BDC-E6451D5D6A23}"/>
              </a:ext>
            </a:extLst>
          </p:cNvPr>
          <p:cNvGraphicFramePr>
            <a:graphicFrameLocks noChangeAspect="1"/>
          </p:cNvGraphicFramePr>
          <p:nvPr>
            <p:custDataLst>
              <p:tags r:id="rId1"/>
            </p:custDataLst>
          </p:nvPr>
        </p:nvGraphicFramePr>
        <p:xfrm>
          <a:off x="12677" y="7836"/>
          <a:ext cx="1585" cy="1585"/>
        </p:xfrm>
        <a:graphic>
          <a:graphicData uri="http://schemas.openxmlformats.org/presentationml/2006/ole">
            <mc:AlternateContent xmlns:mc="http://schemas.openxmlformats.org/markup-compatibility/2006">
              <mc:Choice xmlns:v="urn:schemas-microsoft-com:vml" Requires="v">
                <p:oleObj name="think-cell Folie" r:id="rId4" imgW="381" imgH="381" progId="TCLayout.ActiveDocument.1">
                  <p:embed/>
                </p:oleObj>
              </mc:Choice>
              <mc:Fallback>
                <p:oleObj name="think-cell Folie" r:id="rId4" imgW="381" imgH="381" progId="TCLayout.ActiveDocument.1">
                  <p:embed/>
                  <p:pic>
                    <p:nvPicPr>
                      <p:cNvPr id="3" name="Objekt 2" hidden="1">
                        <a:extLst>
                          <a:ext uri="{FF2B5EF4-FFF2-40B4-BE49-F238E27FC236}">
                            <a16:creationId xmlns:a16="http://schemas.microsoft.com/office/drawing/2014/main" id="{C4C72667-D1AA-43C1-8BDC-E6451D5D6A23}"/>
                          </a:ext>
                        </a:extLst>
                      </p:cNvPr>
                      <p:cNvPicPr/>
                      <p:nvPr/>
                    </p:nvPicPr>
                    <p:blipFill>
                      <a:blip r:embed="rId5"/>
                      <a:stretch>
                        <a:fillRect/>
                      </a:stretch>
                    </p:blipFill>
                    <p:spPr>
                      <a:xfrm>
                        <a:off x="12677" y="7836"/>
                        <a:ext cx="1585" cy="1585"/>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61207930-B635-49D3-821C-2E48D4E94178}"/>
              </a:ext>
            </a:extLst>
          </p:cNvPr>
          <p:cNvSpPr/>
          <p:nvPr>
            <p:custDataLst>
              <p:tags r:id="rId2"/>
            </p:custDataLst>
          </p:nvPr>
        </p:nvSpPr>
        <p:spPr bwMode="gray">
          <a:xfrm>
            <a:off x="11092" y="6251"/>
            <a:ext cx="158461" cy="1584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795" b="1">
              <a:latin typeface="Calibri" panose="020F0502020204030204" pitchFamily="34" charset="0"/>
              <a:ea typeface="+mj-ea"/>
              <a:cs typeface="+mj-cs"/>
              <a:sym typeface="Calibri" panose="020F0502020204030204" pitchFamily="34" charset="0"/>
            </a:endParaRPr>
          </a:p>
        </p:txBody>
      </p:sp>
      <p:sp>
        <p:nvSpPr>
          <p:cNvPr id="5" name="Titel 4">
            <a:extLst>
              <a:ext uri="{FF2B5EF4-FFF2-40B4-BE49-F238E27FC236}">
                <a16:creationId xmlns:a16="http://schemas.microsoft.com/office/drawing/2014/main" id="{8FAA4E1E-6186-4A09-806F-4E3705A76F70}"/>
              </a:ext>
            </a:extLst>
          </p:cNvPr>
          <p:cNvSpPr>
            <a:spLocks noGrp="1"/>
          </p:cNvSpPr>
          <p:nvPr>
            <p:ph type="title"/>
          </p:nvPr>
        </p:nvSpPr>
        <p:spPr bwMode="gray">
          <a:xfrm>
            <a:off x="560200" y="231293"/>
            <a:ext cx="5524690" cy="829879"/>
          </a:xfrm>
        </p:spPr>
        <p:txBody>
          <a:bodyPr/>
          <a:lstStyle/>
          <a:p>
            <a:r>
              <a:rPr lang="en-US" dirty="0"/>
              <a:t>Eliminating underutilized scanning devices </a:t>
            </a:r>
          </a:p>
        </p:txBody>
      </p:sp>
      <p:sp>
        <p:nvSpPr>
          <p:cNvPr id="6" name="Textplatzhalter 5">
            <a:extLst>
              <a:ext uri="{FF2B5EF4-FFF2-40B4-BE49-F238E27FC236}">
                <a16:creationId xmlns:a16="http://schemas.microsoft.com/office/drawing/2014/main" id="{C2529ACF-6D45-4001-BF7B-D8C83BF5794A}"/>
              </a:ext>
            </a:extLst>
          </p:cNvPr>
          <p:cNvSpPr>
            <a:spLocks noGrp="1"/>
          </p:cNvSpPr>
          <p:nvPr>
            <p:ph type="body" sz="quarter" idx="15"/>
          </p:nvPr>
        </p:nvSpPr>
        <p:spPr bwMode="gray">
          <a:xfrm>
            <a:off x="550108" y="6292119"/>
            <a:ext cx="5344495" cy="359344"/>
          </a:xfrm>
        </p:spPr>
        <p:txBody>
          <a:bodyPr/>
          <a:lstStyle/>
          <a:p>
            <a:pPr marL="94908" indent="-94908"/>
            <a:r>
              <a:rPr lang="en-US" b="1" dirty="0"/>
              <a:t>1</a:t>
            </a:r>
            <a:r>
              <a:rPr lang="en-US" dirty="0"/>
              <a:t> Assumptions: cost per Ø annual income of a senior technologist* = 82k USD; 82k USD + estimated employee on-costs = 187k USD; Ø 8h/d at 250 working days = 2000h/year =&gt; 93,50 USD/h</a:t>
            </a:r>
          </a:p>
          <a:p>
            <a:pPr marL="94908" indent="-94908"/>
            <a:r>
              <a:rPr lang="en-US" dirty="0"/>
              <a:t>Source: https://www.salaryexpert.com/salary/job/mri-technologist/united-states</a:t>
            </a:r>
          </a:p>
        </p:txBody>
      </p:sp>
      <p:sp>
        <p:nvSpPr>
          <p:cNvPr id="35" name="Inhaltsplatzhalter 3">
            <a:extLst>
              <a:ext uri="{FF2B5EF4-FFF2-40B4-BE49-F238E27FC236}">
                <a16:creationId xmlns:a16="http://schemas.microsoft.com/office/drawing/2014/main" id="{9FDAB983-6809-442E-B704-B83FF713605B}"/>
              </a:ext>
            </a:extLst>
          </p:cNvPr>
          <p:cNvSpPr txBox="1">
            <a:spLocks/>
          </p:cNvSpPr>
          <p:nvPr/>
        </p:nvSpPr>
        <p:spPr bwMode="gray">
          <a:xfrm>
            <a:off x="1669170" y="2009532"/>
            <a:ext cx="5275028" cy="549824"/>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pPr>
              <a:buClr>
                <a:schemeClr val="bg1">
                  <a:lumMod val="50000"/>
                </a:schemeClr>
              </a:buClr>
            </a:pPr>
            <a:r>
              <a:rPr lang="en-US" sz="2392" dirty="0"/>
              <a:t>Ø Cost per Senior Technologist</a:t>
            </a:r>
          </a:p>
          <a:p>
            <a:pPr>
              <a:buClr>
                <a:schemeClr val="bg1">
                  <a:lumMod val="50000"/>
                </a:schemeClr>
              </a:buClr>
            </a:pPr>
            <a:r>
              <a:rPr lang="en-US" sz="2392" dirty="0"/>
              <a:t>USA</a:t>
            </a:r>
          </a:p>
        </p:txBody>
      </p:sp>
      <p:sp>
        <p:nvSpPr>
          <p:cNvPr id="36" name="Inhaltsplatzhalter 3">
            <a:extLst>
              <a:ext uri="{FF2B5EF4-FFF2-40B4-BE49-F238E27FC236}">
                <a16:creationId xmlns:a16="http://schemas.microsoft.com/office/drawing/2014/main" id="{90B8BE2B-9DCB-4CA9-8760-1DB364EC2BEB}"/>
              </a:ext>
            </a:extLst>
          </p:cNvPr>
          <p:cNvSpPr txBox="1">
            <a:spLocks/>
          </p:cNvSpPr>
          <p:nvPr/>
        </p:nvSpPr>
        <p:spPr bwMode="gray">
          <a:xfrm>
            <a:off x="1669172" y="3167740"/>
            <a:ext cx="3608212" cy="1472075"/>
          </a:xfrm>
          <a:prstGeom prst="rect">
            <a:avLst/>
          </a:prstGeom>
        </p:spPr>
        <p:txBody>
          <a:bodyPr lIns="0" tIns="0" rIns="0" bIns="0">
            <a:spAutoFit/>
          </a:bodyPr>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pPr>
              <a:buClr>
                <a:schemeClr val="bg1">
                  <a:lumMod val="50000"/>
                </a:schemeClr>
              </a:buClr>
            </a:pPr>
            <a:r>
              <a:rPr lang="en-US" sz="2392" b="0" dirty="0"/>
              <a:t>Assume</a:t>
            </a:r>
            <a:r>
              <a:rPr lang="en-US" sz="2392" dirty="0"/>
              <a:t> </a:t>
            </a:r>
            <a:br>
              <a:rPr lang="en-US" sz="2392" dirty="0"/>
            </a:br>
            <a:r>
              <a:rPr lang="en-US" sz="2392" dirty="0"/>
              <a:t>20h/month travelling time </a:t>
            </a:r>
            <a:br>
              <a:rPr lang="en-US" sz="2392" dirty="0"/>
            </a:br>
            <a:r>
              <a:rPr lang="en-US" sz="2392" dirty="0"/>
              <a:t>to harmonize MR protocols </a:t>
            </a:r>
            <a:br>
              <a:rPr lang="en-US" sz="2392" dirty="0"/>
            </a:br>
            <a:r>
              <a:rPr lang="en-US" sz="2392" dirty="0"/>
              <a:t>across five sites</a:t>
            </a:r>
          </a:p>
        </p:txBody>
      </p:sp>
      <p:grpSp>
        <p:nvGrpSpPr>
          <p:cNvPr id="37" name="Gruppieren 357">
            <a:extLst>
              <a:ext uri="{FF2B5EF4-FFF2-40B4-BE49-F238E27FC236}">
                <a16:creationId xmlns:a16="http://schemas.microsoft.com/office/drawing/2014/main" id="{E224AEEE-1500-4967-8199-734A9F79EBD5}"/>
              </a:ext>
            </a:extLst>
          </p:cNvPr>
          <p:cNvGrpSpPr>
            <a:grpSpLocks noChangeAspect="1"/>
          </p:cNvGrpSpPr>
          <p:nvPr/>
        </p:nvGrpSpPr>
        <p:grpSpPr bwMode="gray">
          <a:xfrm>
            <a:off x="533244" y="2078014"/>
            <a:ext cx="760312" cy="2877678"/>
            <a:chOff x="6166889" y="1657353"/>
            <a:chExt cx="598786" cy="2266326"/>
          </a:xfrm>
        </p:grpSpPr>
        <p:sp>
          <p:nvSpPr>
            <p:cNvPr id="38" name="Freeform 55">
              <a:extLst>
                <a:ext uri="{FF2B5EF4-FFF2-40B4-BE49-F238E27FC236}">
                  <a16:creationId xmlns:a16="http://schemas.microsoft.com/office/drawing/2014/main" id="{9DA2D674-454F-4545-968D-15634C2DAB76}"/>
                </a:ext>
              </a:extLst>
            </p:cNvPr>
            <p:cNvSpPr>
              <a:spLocks/>
            </p:cNvSpPr>
            <p:nvPr/>
          </p:nvSpPr>
          <p:spPr bwMode="gray">
            <a:xfrm>
              <a:off x="6174045" y="2127317"/>
              <a:ext cx="112124" cy="338756"/>
            </a:xfrm>
            <a:custGeom>
              <a:avLst/>
              <a:gdLst>
                <a:gd name="T0" fmla="*/ 104 w 141"/>
                <a:gd name="T1" fmla="*/ 382 h 426"/>
                <a:gd name="T2" fmla="*/ 104 w 141"/>
                <a:gd name="T3" fmla="*/ 382 h 426"/>
                <a:gd name="T4" fmla="*/ 110 w 141"/>
                <a:gd name="T5" fmla="*/ 353 h 426"/>
                <a:gd name="T6" fmla="*/ 117 w 141"/>
                <a:gd name="T7" fmla="*/ 326 h 426"/>
                <a:gd name="T8" fmla="*/ 122 w 141"/>
                <a:gd name="T9" fmla="*/ 298 h 426"/>
                <a:gd name="T10" fmla="*/ 126 w 141"/>
                <a:gd name="T11" fmla="*/ 248 h 426"/>
                <a:gd name="T12" fmla="*/ 130 w 141"/>
                <a:gd name="T13" fmla="*/ 194 h 426"/>
                <a:gd name="T14" fmla="*/ 137 w 141"/>
                <a:gd name="T15" fmla="*/ 140 h 426"/>
                <a:gd name="T16" fmla="*/ 141 w 141"/>
                <a:gd name="T17" fmla="*/ 111 h 426"/>
                <a:gd name="T18" fmla="*/ 141 w 141"/>
                <a:gd name="T19" fmla="*/ 85 h 426"/>
                <a:gd name="T20" fmla="*/ 139 w 141"/>
                <a:gd name="T21" fmla="*/ 62 h 426"/>
                <a:gd name="T22" fmla="*/ 137 w 141"/>
                <a:gd name="T23" fmla="*/ 43 h 426"/>
                <a:gd name="T24" fmla="*/ 130 w 141"/>
                <a:gd name="T25" fmla="*/ 27 h 426"/>
                <a:gd name="T26" fmla="*/ 124 w 141"/>
                <a:gd name="T27" fmla="*/ 16 h 426"/>
                <a:gd name="T28" fmla="*/ 117 w 141"/>
                <a:gd name="T29" fmla="*/ 8 h 426"/>
                <a:gd name="T30" fmla="*/ 108 w 141"/>
                <a:gd name="T31" fmla="*/ 2 h 426"/>
                <a:gd name="T32" fmla="*/ 97 w 141"/>
                <a:gd name="T33" fmla="*/ 0 h 426"/>
                <a:gd name="T34" fmla="*/ 88 w 141"/>
                <a:gd name="T35" fmla="*/ 2 h 426"/>
                <a:gd name="T36" fmla="*/ 77 w 141"/>
                <a:gd name="T37" fmla="*/ 10 h 426"/>
                <a:gd name="T38" fmla="*/ 68 w 141"/>
                <a:gd name="T39" fmla="*/ 18 h 426"/>
                <a:gd name="T40" fmla="*/ 59 w 141"/>
                <a:gd name="T41" fmla="*/ 31 h 426"/>
                <a:gd name="T42" fmla="*/ 50 w 141"/>
                <a:gd name="T43" fmla="*/ 49 h 426"/>
                <a:gd name="T44" fmla="*/ 44 w 141"/>
                <a:gd name="T45" fmla="*/ 70 h 426"/>
                <a:gd name="T46" fmla="*/ 37 w 141"/>
                <a:gd name="T47" fmla="*/ 95 h 426"/>
                <a:gd name="T48" fmla="*/ 31 w 141"/>
                <a:gd name="T49" fmla="*/ 145 h 426"/>
                <a:gd name="T50" fmla="*/ 21 w 141"/>
                <a:gd name="T51" fmla="*/ 221 h 426"/>
                <a:gd name="T52" fmla="*/ 6 w 141"/>
                <a:gd name="T53" fmla="*/ 335 h 426"/>
                <a:gd name="T54" fmla="*/ 0 w 141"/>
                <a:gd name="T55" fmla="*/ 376 h 426"/>
                <a:gd name="T56" fmla="*/ 0 w 141"/>
                <a:gd name="T57" fmla="*/ 382 h 426"/>
                <a:gd name="T58" fmla="*/ 2 w 141"/>
                <a:gd name="T59" fmla="*/ 391 h 426"/>
                <a:gd name="T60" fmla="*/ 6 w 141"/>
                <a:gd name="T61" fmla="*/ 399 h 426"/>
                <a:gd name="T62" fmla="*/ 13 w 141"/>
                <a:gd name="T63" fmla="*/ 407 h 426"/>
                <a:gd name="T64" fmla="*/ 19 w 141"/>
                <a:gd name="T65" fmla="*/ 413 h 426"/>
                <a:gd name="T66" fmla="*/ 28 w 141"/>
                <a:gd name="T67" fmla="*/ 417 h 426"/>
                <a:gd name="T68" fmla="*/ 37 w 141"/>
                <a:gd name="T69" fmla="*/ 422 h 426"/>
                <a:gd name="T70" fmla="*/ 46 w 141"/>
                <a:gd name="T71" fmla="*/ 424 h 426"/>
                <a:gd name="T72" fmla="*/ 55 w 141"/>
                <a:gd name="T73" fmla="*/ 426 h 426"/>
                <a:gd name="T74" fmla="*/ 66 w 141"/>
                <a:gd name="T75" fmla="*/ 426 h 426"/>
                <a:gd name="T76" fmla="*/ 75 w 141"/>
                <a:gd name="T77" fmla="*/ 424 h 426"/>
                <a:gd name="T78" fmla="*/ 83 w 141"/>
                <a:gd name="T79" fmla="*/ 419 h 426"/>
                <a:gd name="T80" fmla="*/ 91 w 141"/>
                <a:gd name="T81" fmla="*/ 415 h 426"/>
                <a:gd name="T82" fmla="*/ 97 w 141"/>
                <a:gd name="T83" fmla="*/ 407 h 426"/>
                <a:gd name="T84" fmla="*/ 102 w 141"/>
                <a:gd name="T85" fmla="*/ 395 h 426"/>
                <a:gd name="T86" fmla="*/ 104 w 141"/>
                <a:gd name="T87" fmla="*/ 38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1" h="426">
                  <a:moveTo>
                    <a:pt x="104" y="382"/>
                  </a:moveTo>
                  <a:lnTo>
                    <a:pt x="104" y="382"/>
                  </a:lnTo>
                  <a:lnTo>
                    <a:pt x="110" y="353"/>
                  </a:lnTo>
                  <a:lnTo>
                    <a:pt x="117" y="326"/>
                  </a:lnTo>
                  <a:lnTo>
                    <a:pt x="122" y="298"/>
                  </a:lnTo>
                  <a:lnTo>
                    <a:pt x="126" y="248"/>
                  </a:lnTo>
                  <a:lnTo>
                    <a:pt x="130" y="194"/>
                  </a:lnTo>
                  <a:lnTo>
                    <a:pt x="137" y="140"/>
                  </a:lnTo>
                  <a:lnTo>
                    <a:pt x="141" y="111"/>
                  </a:lnTo>
                  <a:lnTo>
                    <a:pt x="141" y="85"/>
                  </a:lnTo>
                  <a:lnTo>
                    <a:pt x="139" y="62"/>
                  </a:lnTo>
                  <a:lnTo>
                    <a:pt x="137" y="43"/>
                  </a:lnTo>
                  <a:lnTo>
                    <a:pt x="130" y="27"/>
                  </a:lnTo>
                  <a:lnTo>
                    <a:pt x="124" y="16"/>
                  </a:lnTo>
                  <a:lnTo>
                    <a:pt x="117" y="8"/>
                  </a:lnTo>
                  <a:lnTo>
                    <a:pt x="108" y="2"/>
                  </a:lnTo>
                  <a:lnTo>
                    <a:pt x="97" y="0"/>
                  </a:lnTo>
                  <a:lnTo>
                    <a:pt x="88" y="2"/>
                  </a:lnTo>
                  <a:lnTo>
                    <a:pt x="77" y="10"/>
                  </a:lnTo>
                  <a:lnTo>
                    <a:pt x="68" y="18"/>
                  </a:lnTo>
                  <a:lnTo>
                    <a:pt x="59" y="31"/>
                  </a:lnTo>
                  <a:lnTo>
                    <a:pt x="50" y="49"/>
                  </a:lnTo>
                  <a:lnTo>
                    <a:pt x="44" y="70"/>
                  </a:lnTo>
                  <a:lnTo>
                    <a:pt x="37" y="95"/>
                  </a:lnTo>
                  <a:lnTo>
                    <a:pt x="31" y="145"/>
                  </a:lnTo>
                  <a:lnTo>
                    <a:pt x="21" y="221"/>
                  </a:lnTo>
                  <a:lnTo>
                    <a:pt x="6" y="335"/>
                  </a:lnTo>
                  <a:lnTo>
                    <a:pt x="0" y="376"/>
                  </a:lnTo>
                  <a:lnTo>
                    <a:pt x="0" y="382"/>
                  </a:lnTo>
                  <a:lnTo>
                    <a:pt x="2" y="391"/>
                  </a:lnTo>
                  <a:lnTo>
                    <a:pt x="6" y="399"/>
                  </a:lnTo>
                  <a:lnTo>
                    <a:pt x="13" y="407"/>
                  </a:lnTo>
                  <a:lnTo>
                    <a:pt x="19" y="413"/>
                  </a:lnTo>
                  <a:lnTo>
                    <a:pt x="28" y="417"/>
                  </a:lnTo>
                  <a:lnTo>
                    <a:pt x="37" y="422"/>
                  </a:lnTo>
                  <a:lnTo>
                    <a:pt x="46" y="424"/>
                  </a:lnTo>
                  <a:lnTo>
                    <a:pt x="55" y="426"/>
                  </a:lnTo>
                  <a:lnTo>
                    <a:pt x="66" y="426"/>
                  </a:lnTo>
                  <a:lnTo>
                    <a:pt x="75" y="424"/>
                  </a:lnTo>
                  <a:lnTo>
                    <a:pt x="83" y="419"/>
                  </a:lnTo>
                  <a:lnTo>
                    <a:pt x="91" y="415"/>
                  </a:lnTo>
                  <a:lnTo>
                    <a:pt x="97" y="407"/>
                  </a:lnTo>
                  <a:lnTo>
                    <a:pt x="102" y="395"/>
                  </a:lnTo>
                  <a:lnTo>
                    <a:pt x="104" y="382"/>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39" name="Freeform 56">
              <a:extLst>
                <a:ext uri="{FF2B5EF4-FFF2-40B4-BE49-F238E27FC236}">
                  <a16:creationId xmlns:a16="http://schemas.microsoft.com/office/drawing/2014/main" id="{5007DEE7-0430-4799-9781-D68DD62279F5}"/>
                </a:ext>
              </a:extLst>
            </p:cNvPr>
            <p:cNvSpPr>
              <a:spLocks/>
            </p:cNvSpPr>
            <p:nvPr/>
          </p:nvSpPr>
          <p:spPr bwMode="gray">
            <a:xfrm>
              <a:off x="6617768" y="2134475"/>
              <a:ext cx="131209" cy="341141"/>
            </a:xfrm>
            <a:custGeom>
              <a:avLst/>
              <a:gdLst>
                <a:gd name="T0" fmla="*/ 57 w 166"/>
                <a:gd name="T1" fmla="*/ 388 h 429"/>
                <a:gd name="T2" fmla="*/ 57 w 166"/>
                <a:gd name="T3" fmla="*/ 388 h 429"/>
                <a:gd name="T4" fmla="*/ 48 w 166"/>
                <a:gd name="T5" fmla="*/ 359 h 429"/>
                <a:gd name="T6" fmla="*/ 40 w 166"/>
                <a:gd name="T7" fmla="*/ 332 h 429"/>
                <a:gd name="T8" fmla="*/ 34 w 166"/>
                <a:gd name="T9" fmla="*/ 303 h 429"/>
                <a:gd name="T10" fmla="*/ 26 w 166"/>
                <a:gd name="T11" fmla="*/ 254 h 429"/>
                <a:gd name="T12" fmla="*/ 17 w 166"/>
                <a:gd name="T13" fmla="*/ 197 h 429"/>
                <a:gd name="T14" fmla="*/ 6 w 166"/>
                <a:gd name="T15" fmla="*/ 145 h 429"/>
                <a:gd name="T16" fmla="*/ 2 w 166"/>
                <a:gd name="T17" fmla="*/ 116 h 429"/>
                <a:gd name="T18" fmla="*/ 0 w 166"/>
                <a:gd name="T19" fmla="*/ 90 h 429"/>
                <a:gd name="T20" fmla="*/ 0 w 166"/>
                <a:gd name="T21" fmla="*/ 67 h 429"/>
                <a:gd name="T22" fmla="*/ 4 w 166"/>
                <a:gd name="T23" fmla="*/ 47 h 429"/>
                <a:gd name="T24" fmla="*/ 8 w 166"/>
                <a:gd name="T25" fmla="*/ 32 h 429"/>
                <a:gd name="T26" fmla="*/ 15 w 166"/>
                <a:gd name="T27" fmla="*/ 18 h 429"/>
                <a:gd name="T28" fmla="*/ 24 w 166"/>
                <a:gd name="T29" fmla="*/ 9 h 429"/>
                <a:gd name="T30" fmla="*/ 34 w 166"/>
                <a:gd name="T31" fmla="*/ 2 h 429"/>
                <a:gd name="T32" fmla="*/ 42 w 166"/>
                <a:gd name="T33" fmla="*/ 0 h 429"/>
                <a:gd name="T34" fmla="*/ 55 w 166"/>
                <a:gd name="T35" fmla="*/ 2 h 429"/>
                <a:gd name="T36" fmla="*/ 65 w 166"/>
                <a:gd name="T37" fmla="*/ 7 h 429"/>
                <a:gd name="T38" fmla="*/ 75 w 166"/>
                <a:gd name="T39" fmla="*/ 16 h 429"/>
                <a:gd name="T40" fmla="*/ 86 w 166"/>
                <a:gd name="T41" fmla="*/ 30 h 429"/>
                <a:gd name="T42" fmla="*/ 96 w 166"/>
                <a:gd name="T43" fmla="*/ 45 h 429"/>
                <a:gd name="T44" fmla="*/ 104 w 166"/>
                <a:gd name="T45" fmla="*/ 67 h 429"/>
                <a:gd name="T46" fmla="*/ 113 w 166"/>
                <a:gd name="T47" fmla="*/ 90 h 429"/>
                <a:gd name="T48" fmla="*/ 123 w 166"/>
                <a:gd name="T49" fmla="*/ 141 h 429"/>
                <a:gd name="T50" fmla="*/ 135 w 166"/>
                <a:gd name="T51" fmla="*/ 216 h 429"/>
                <a:gd name="T52" fmla="*/ 148 w 166"/>
                <a:gd name="T53" fmla="*/ 289 h 429"/>
                <a:gd name="T54" fmla="*/ 156 w 166"/>
                <a:gd name="T55" fmla="*/ 329 h 429"/>
                <a:gd name="T56" fmla="*/ 164 w 166"/>
                <a:gd name="T57" fmla="*/ 370 h 429"/>
                <a:gd name="T58" fmla="*/ 166 w 166"/>
                <a:gd name="T59" fmla="*/ 379 h 429"/>
                <a:gd name="T60" fmla="*/ 164 w 166"/>
                <a:gd name="T61" fmla="*/ 388 h 429"/>
                <a:gd name="T62" fmla="*/ 160 w 166"/>
                <a:gd name="T63" fmla="*/ 395 h 429"/>
                <a:gd name="T64" fmla="*/ 154 w 166"/>
                <a:gd name="T65" fmla="*/ 404 h 429"/>
                <a:gd name="T66" fmla="*/ 148 w 166"/>
                <a:gd name="T67" fmla="*/ 410 h 429"/>
                <a:gd name="T68" fmla="*/ 139 w 166"/>
                <a:gd name="T69" fmla="*/ 417 h 429"/>
                <a:gd name="T70" fmla="*/ 129 w 166"/>
                <a:gd name="T71" fmla="*/ 422 h 429"/>
                <a:gd name="T72" fmla="*/ 119 w 166"/>
                <a:gd name="T73" fmla="*/ 427 h 429"/>
                <a:gd name="T74" fmla="*/ 108 w 166"/>
                <a:gd name="T75" fmla="*/ 429 h 429"/>
                <a:gd name="T76" fmla="*/ 100 w 166"/>
                <a:gd name="T77" fmla="*/ 429 h 429"/>
                <a:gd name="T78" fmla="*/ 90 w 166"/>
                <a:gd name="T79" fmla="*/ 427 h 429"/>
                <a:gd name="T80" fmla="*/ 80 w 166"/>
                <a:gd name="T81" fmla="*/ 424 h 429"/>
                <a:gd name="T82" fmla="*/ 71 w 166"/>
                <a:gd name="T83" fmla="*/ 419 h 429"/>
                <a:gd name="T84" fmla="*/ 65 w 166"/>
                <a:gd name="T85" fmla="*/ 410 h 429"/>
                <a:gd name="T86" fmla="*/ 59 w 166"/>
                <a:gd name="T87" fmla="*/ 402 h 429"/>
                <a:gd name="T88" fmla="*/ 57 w 166"/>
                <a:gd name="T89" fmla="*/ 38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6" h="429">
                  <a:moveTo>
                    <a:pt x="57" y="388"/>
                  </a:moveTo>
                  <a:lnTo>
                    <a:pt x="57" y="388"/>
                  </a:lnTo>
                  <a:lnTo>
                    <a:pt x="48" y="359"/>
                  </a:lnTo>
                  <a:lnTo>
                    <a:pt x="40" y="332"/>
                  </a:lnTo>
                  <a:lnTo>
                    <a:pt x="34" y="303"/>
                  </a:lnTo>
                  <a:lnTo>
                    <a:pt x="26" y="254"/>
                  </a:lnTo>
                  <a:lnTo>
                    <a:pt x="17" y="197"/>
                  </a:lnTo>
                  <a:lnTo>
                    <a:pt x="6" y="145"/>
                  </a:lnTo>
                  <a:lnTo>
                    <a:pt x="2" y="116"/>
                  </a:lnTo>
                  <a:lnTo>
                    <a:pt x="0" y="90"/>
                  </a:lnTo>
                  <a:lnTo>
                    <a:pt x="0" y="67"/>
                  </a:lnTo>
                  <a:lnTo>
                    <a:pt x="4" y="47"/>
                  </a:lnTo>
                  <a:lnTo>
                    <a:pt x="8" y="32"/>
                  </a:lnTo>
                  <a:lnTo>
                    <a:pt x="15" y="18"/>
                  </a:lnTo>
                  <a:lnTo>
                    <a:pt x="24" y="9"/>
                  </a:lnTo>
                  <a:lnTo>
                    <a:pt x="34" y="2"/>
                  </a:lnTo>
                  <a:lnTo>
                    <a:pt x="42" y="0"/>
                  </a:lnTo>
                  <a:lnTo>
                    <a:pt x="55" y="2"/>
                  </a:lnTo>
                  <a:lnTo>
                    <a:pt x="65" y="7"/>
                  </a:lnTo>
                  <a:lnTo>
                    <a:pt x="75" y="16"/>
                  </a:lnTo>
                  <a:lnTo>
                    <a:pt x="86" y="30"/>
                  </a:lnTo>
                  <a:lnTo>
                    <a:pt x="96" y="45"/>
                  </a:lnTo>
                  <a:lnTo>
                    <a:pt x="104" y="67"/>
                  </a:lnTo>
                  <a:lnTo>
                    <a:pt x="113" y="90"/>
                  </a:lnTo>
                  <a:lnTo>
                    <a:pt x="123" y="141"/>
                  </a:lnTo>
                  <a:lnTo>
                    <a:pt x="135" y="216"/>
                  </a:lnTo>
                  <a:lnTo>
                    <a:pt x="148" y="289"/>
                  </a:lnTo>
                  <a:lnTo>
                    <a:pt x="156" y="329"/>
                  </a:lnTo>
                  <a:lnTo>
                    <a:pt x="164" y="370"/>
                  </a:lnTo>
                  <a:lnTo>
                    <a:pt x="166" y="379"/>
                  </a:lnTo>
                  <a:lnTo>
                    <a:pt x="164" y="388"/>
                  </a:lnTo>
                  <a:lnTo>
                    <a:pt x="160" y="395"/>
                  </a:lnTo>
                  <a:lnTo>
                    <a:pt x="154" y="404"/>
                  </a:lnTo>
                  <a:lnTo>
                    <a:pt x="148" y="410"/>
                  </a:lnTo>
                  <a:lnTo>
                    <a:pt x="139" y="417"/>
                  </a:lnTo>
                  <a:lnTo>
                    <a:pt x="129" y="422"/>
                  </a:lnTo>
                  <a:lnTo>
                    <a:pt x="119" y="427"/>
                  </a:lnTo>
                  <a:lnTo>
                    <a:pt x="108" y="429"/>
                  </a:lnTo>
                  <a:lnTo>
                    <a:pt x="100" y="429"/>
                  </a:lnTo>
                  <a:lnTo>
                    <a:pt x="90" y="427"/>
                  </a:lnTo>
                  <a:lnTo>
                    <a:pt x="80" y="424"/>
                  </a:lnTo>
                  <a:lnTo>
                    <a:pt x="71" y="419"/>
                  </a:lnTo>
                  <a:lnTo>
                    <a:pt x="65" y="410"/>
                  </a:lnTo>
                  <a:lnTo>
                    <a:pt x="59" y="402"/>
                  </a:lnTo>
                  <a:lnTo>
                    <a:pt x="57" y="388"/>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40" name="Freeform 57">
              <a:extLst>
                <a:ext uri="{FF2B5EF4-FFF2-40B4-BE49-F238E27FC236}">
                  <a16:creationId xmlns:a16="http://schemas.microsoft.com/office/drawing/2014/main" id="{E9AD67C9-F1E8-4601-A0A6-E1B38BB3E4D2}"/>
                </a:ext>
              </a:extLst>
            </p:cNvPr>
            <p:cNvSpPr>
              <a:spLocks/>
            </p:cNvSpPr>
            <p:nvPr/>
          </p:nvSpPr>
          <p:spPr bwMode="gray">
            <a:xfrm>
              <a:off x="6305254" y="1693137"/>
              <a:ext cx="317286" cy="574930"/>
            </a:xfrm>
            <a:custGeom>
              <a:avLst/>
              <a:gdLst>
                <a:gd name="T0" fmla="*/ 0 w 397"/>
                <a:gd name="T1" fmla="*/ 591 h 723"/>
                <a:gd name="T2" fmla="*/ 47 w 397"/>
                <a:gd name="T3" fmla="*/ 553 h 723"/>
                <a:gd name="T4" fmla="*/ 73 w 397"/>
                <a:gd name="T5" fmla="*/ 519 h 723"/>
                <a:gd name="T6" fmla="*/ 96 w 397"/>
                <a:gd name="T7" fmla="*/ 475 h 723"/>
                <a:gd name="T8" fmla="*/ 104 w 397"/>
                <a:gd name="T9" fmla="*/ 438 h 723"/>
                <a:gd name="T10" fmla="*/ 106 w 397"/>
                <a:gd name="T11" fmla="*/ 391 h 723"/>
                <a:gd name="T12" fmla="*/ 100 w 397"/>
                <a:gd name="T13" fmla="*/ 345 h 723"/>
                <a:gd name="T14" fmla="*/ 87 w 397"/>
                <a:gd name="T15" fmla="*/ 312 h 723"/>
                <a:gd name="T16" fmla="*/ 67 w 397"/>
                <a:gd name="T17" fmla="*/ 275 h 723"/>
                <a:gd name="T18" fmla="*/ 58 w 397"/>
                <a:gd name="T19" fmla="*/ 254 h 723"/>
                <a:gd name="T20" fmla="*/ 50 w 397"/>
                <a:gd name="T21" fmla="*/ 242 h 723"/>
                <a:gd name="T22" fmla="*/ 42 w 397"/>
                <a:gd name="T23" fmla="*/ 223 h 723"/>
                <a:gd name="T24" fmla="*/ 34 w 397"/>
                <a:gd name="T25" fmla="*/ 205 h 723"/>
                <a:gd name="T26" fmla="*/ 31 w 397"/>
                <a:gd name="T27" fmla="*/ 184 h 723"/>
                <a:gd name="T28" fmla="*/ 38 w 397"/>
                <a:gd name="T29" fmla="*/ 171 h 723"/>
                <a:gd name="T30" fmla="*/ 44 w 397"/>
                <a:gd name="T31" fmla="*/ 165 h 723"/>
                <a:gd name="T32" fmla="*/ 56 w 397"/>
                <a:gd name="T33" fmla="*/ 169 h 723"/>
                <a:gd name="T34" fmla="*/ 60 w 397"/>
                <a:gd name="T35" fmla="*/ 120 h 723"/>
                <a:gd name="T36" fmla="*/ 71 w 397"/>
                <a:gd name="T37" fmla="*/ 83 h 723"/>
                <a:gd name="T38" fmla="*/ 102 w 397"/>
                <a:gd name="T39" fmla="*/ 41 h 723"/>
                <a:gd name="T40" fmla="*/ 145 w 397"/>
                <a:gd name="T41" fmla="*/ 12 h 723"/>
                <a:gd name="T42" fmla="*/ 184 w 397"/>
                <a:gd name="T43" fmla="*/ 3 h 723"/>
                <a:gd name="T44" fmla="*/ 211 w 397"/>
                <a:gd name="T45" fmla="*/ 3 h 723"/>
                <a:gd name="T46" fmla="*/ 251 w 397"/>
                <a:gd name="T47" fmla="*/ 12 h 723"/>
                <a:gd name="T48" fmla="*/ 293 w 397"/>
                <a:gd name="T49" fmla="*/ 41 h 723"/>
                <a:gd name="T50" fmla="*/ 324 w 397"/>
                <a:gd name="T51" fmla="*/ 81 h 723"/>
                <a:gd name="T52" fmla="*/ 337 w 397"/>
                <a:gd name="T53" fmla="*/ 134 h 723"/>
                <a:gd name="T54" fmla="*/ 346 w 397"/>
                <a:gd name="T55" fmla="*/ 165 h 723"/>
                <a:gd name="T56" fmla="*/ 355 w 397"/>
                <a:gd name="T57" fmla="*/ 167 h 723"/>
                <a:gd name="T58" fmla="*/ 362 w 397"/>
                <a:gd name="T59" fmla="*/ 176 h 723"/>
                <a:gd name="T60" fmla="*/ 364 w 397"/>
                <a:gd name="T61" fmla="*/ 196 h 723"/>
                <a:gd name="T62" fmla="*/ 358 w 397"/>
                <a:gd name="T63" fmla="*/ 213 h 723"/>
                <a:gd name="T64" fmla="*/ 348 w 397"/>
                <a:gd name="T65" fmla="*/ 233 h 723"/>
                <a:gd name="T66" fmla="*/ 344 w 397"/>
                <a:gd name="T67" fmla="*/ 248 h 723"/>
                <a:gd name="T68" fmla="*/ 335 w 397"/>
                <a:gd name="T69" fmla="*/ 254 h 723"/>
                <a:gd name="T70" fmla="*/ 320 w 397"/>
                <a:gd name="T71" fmla="*/ 293 h 723"/>
                <a:gd name="T72" fmla="*/ 302 w 397"/>
                <a:gd name="T73" fmla="*/ 329 h 723"/>
                <a:gd name="T74" fmla="*/ 293 w 397"/>
                <a:gd name="T75" fmla="*/ 360 h 723"/>
                <a:gd name="T76" fmla="*/ 291 w 397"/>
                <a:gd name="T77" fmla="*/ 417 h 723"/>
                <a:gd name="T78" fmla="*/ 296 w 397"/>
                <a:gd name="T79" fmla="*/ 457 h 723"/>
                <a:gd name="T80" fmla="*/ 308 w 397"/>
                <a:gd name="T81" fmla="*/ 490 h 723"/>
                <a:gd name="T82" fmla="*/ 337 w 397"/>
                <a:gd name="T83" fmla="*/ 541 h 723"/>
                <a:gd name="T84" fmla="*/ 373 w 397"/>
                <a:gd name="T85" fmla="*/ 570 h 723"/>
                <a:gd name="T86" fmla="*/ 200 w 397"/>
                <a:gd name="T87" fmla="*/ 723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7" h="723">
                  <a:moveTo>
                    <a:pt x="0" y="591"/>
                  </a:moveTo>
                  <a:lnTo>
                    <a:pt x="0" y="591"/>
                  </a:lnTo>
                  <a:lnTo>
                    <a:pt x="34" y="566"/>
                  </a:lnTo>
                  <a:lnTo>
                    <a:pt x="47" y="553"/>
                  </a:lnTo>
                  <a:lnTo>
                    <a:pt x="58" y="541"/>
                  </a:lnTo>
                  <a:lnTo>
                    <a:pt x="73" y="519"/>
                  </a:lnTo>
                  <a:lnTo>
                    <a:pt x="89" y="490"/>
                  </a:lnTo>
                  <a:lnTo>
                    <a:pt x="96" y="475"/>
                  </a:lnTo>
                  <a:lnTo>
                    <a:pt x="100" y="457"/>
                  </a:lnTo>
                  <a:lnTo>
                    <a:pt x="104" y="438"/>
                  </a:lnTo>
                  <a:lnTo>
                    <a:pt x="106" y="417"/>
                  </a:lnTo>
                  <a:lnTo>
                    <a:pt x="106" y="391"/>
                  </a:lnTo>
                  <a:lnTo>
                    <a:pt x="102" y="360"/>
                  </a:lnTo>
                  <a:lnTo>
                    <a:pt x="100" y="345"/>
                  </a:lnTo>
                  <a:lnTo>
                    <a:pt x="94" y="329"/>
                  </a:lnTo>
                  <a:lnTo>
                    <a:pt x="87" y="312"/>
                  </a:lnTo>
                  <a:lnTo>
                    <a:pt x="75" y="293"/>
                  </a:lnTo>
                  <a:lnTo>
                    <a:pt x="67" y="275"/>
                  </a:lnTo>
                  <a:lnTo>
                    <a:pt x="62" y="254"/>
                  </a:lnTo>
                  <a:lnTo>
                    <a:pt x="58" y="254"/>
                  </a:lnTo>
                  <a:lnTo>
                    <a:pt x="54" y="248"/>
                  </a:lnTo>
                  <a:lnTo>
                    <a:pt x="50" y="242"/>
                  </a:lnTo>
                  <a:lnTo>
                    <a:pt x="47" y="233"/>
                  </a:lnTo>
                  <a:lnTo>
                    <a:pt x="42" y="223"/>
                  </a:lnTo>
                  <a:lnTo>
                    <a:pt x="40" y="213"/>
                  </a:lnTo>
                  <a:lnTo>
                    <a:pt x="34" y="205"/>
                  </a:lnTo>
                  <a:lnTo>
                    <a:pt x="31" y="196"/>
                  </a:lnTo>
                  <a:lnTo>
                    <a:pt x="31" y="184"/>
                  </a:lnTo>
                  <a:lnTo>
                    <a:pt x="34" y="176"/>
                  </a:lnTo>
                  <a:lnTo>
                    <a:pt x="38" y="171"/>
                  </a:lnTo>
                  <a:lnTo>
                    <a:pt x="40" y="167"/>
                  </a:lnTo>
                  <a:lnTo>
                    <a:pt x="44" y="165"/>
                  </a:lnTo>
                  <a:lnTo>
                    <a:pt x="50" y="165"/>
                  </a:lnTo>
                  <a:lnTo>
                    <a:pt x="56" y="169"/>
                  </a:lnTo>
                  <a:lnTo>
                    <a:pt x="58" y="134"/>
                  </a:lnTo>
                  <a:lnTo>
                    <a:pt x="60" y="120"/>
                  </a:lnTo>
                  <a:lnTo>
                    <a:pt x="62" y="107"/>
                  </a:lnTo>
                  <a:lnTo>
                    <a:pt x="71" y="83"/>
                  </a:lnTo>
                  <a:lnTo>
                    <a:pt x="85" y="60"/>
                  </a:lnTo>
                  <a:lnTo>
                    <a:pt x="102" y="41"/>
                  </a:lnTo>
                  <a:lnTo>
                    <a:pt x="122" y="23"/>
                  </a:lnTo>
                  <a:lnTo>
                    <a:pt x="145" y="12"/>
                  </a:lnTo>
                  <a:lnTo>
                    <a:pt x="172" y="5"/>
                  </a:lnTo>
                  <a:lnTo>
                    <a:pt x="184" y="3"/>
                  </a:lnTo>
                  <a:lnTo>
                    <a:pt x="197" y="0"/>
                  </a:lnTo>
                  <a:lnTo>
                    <a:pt x="211" y="3"/>
                  </a:lnTo>
                  <a:lnTo>
                    <a:pt x="224" y="5"/>
                  </a:lnTo>
                  <a:lnTo>
                    <a:pt x="251" y="12"/>
                  </a:lnTo>
                  <a:lnTo>
                    <a:pt x="273" y="23"/>
                  </a:lnTo>
                  <a:lnTo>
                    <a:pt x="293" y="41"/>
                  </a:lnTo>
                  <a:lnTo>
                    <a:pt x="311" y="58"/>
                  </a:lnTo>
                  <a:lnTo>
                    <a:pt x="324" y="81"/>
                  </a:lnTo>
                  <a:lnTo>
                    <a:pt x="333" y="107"/>
                  </a:lnTo>
                  <a:lnTo>
                    <a:pt x="337" y="134"/>
                  </a:lnTo>
                  <a:lnTo>
                    <a:pt x="339" y="169"/>
                  </a:lnTo>
                  <a:lnTo>
                    <a:pt x="346" y="165"/>
                  </a:lnTo>
                  <a:lnTo>
                    <a:pt x="353" y="165"/>
                  </a:lnTo>
                  <a:lnTo>
                    <a:pt x="355" y="167"/>
                  </a:lnTo>
                  <a:lnTo>
                    <a:pt x="360" y="171"/>
                  </a:lnTo>
                  <a:lnTo>
                    <a:pt x="362" y="176"/>
                  </a:lnTo>
                  <a:lnTo>
                    <a:pt x="364" y="184"/>
                  </a:lnTo>
                  <a:lnTo>
                    <a:pt x="364" y="196"/>
                  </a:lnTo>
                  <a:lnTo>
                    <a:pt x="362" y="205"/>
                  </a:lnTo>
                  <a:lnTo>
                    <a:pt x="358" y="213"/>
                  </a:lnTo>
                  <a:lnTo>
                    <a:pt x="353" y="223"/>
                  </a:lnTo>
                  <a:lnTo>
                    <a:pt x="348" y="233"/>
                  </a:lnTo>
                  <a:lnTo>
                    <a:pt x="348" y="242"/>
                  </a:lnTo>
                  <a:lnTo>
                    <a:pt x="344" y="248"/>
                  </a:lnTo>
                  <a:lnTo>
                    <a:pt x="339" y="254"/>
                  </a:lnTo>
                  <a:lnTo>
                    <a:pt x="335" y="254"/>
                  </a:lnTo>
                  <a:lnTo>
                    <a:pt x="329" y="275"/>
                  </a:lnTo>
                  <a:lnTo>
                    <a:pt x="320" y="293"/>
                  </a:lnTo>
                  <a:lnTo>
                    <a:pt x="311" y="312"/>
                  </a:lnTo>
                  <a:lnTo>
                    <a:pt x="302" y="329"/>
                  </a:lnTo>
                  <a:lnTo>
                    <a:pt x="298" y="345"/>
                  </a:lnTo>
                  <a:lnTo>
                    <a:pt x="293" y="360"/>
                  </a:lnTo>
                  <a:lnTo>
                    <a:pt x="291" y="391"/>
                  </a:lnTo>
                  <a:lnTo>
                    <a:pt x="291" y="417"/>
                  </a:lnTo>
                  <a:lnTo>
                    <a:pt x="293" y="438"/>
                  </a:lnTo>
                  <a:lnTo>
                    <a:pt x="296" y="457"/>
                  </a:lnTo>
                  <a:lnTo>
                    <a:pt x="302" y="475"/>
                  </a:lnTo>
                  <a:lnTo>
                    <a:pt x="308" y="490"/>
                  </a:lnTo>
                  <a:lnTo>
                    <a:pt x="322" y="519"/>
                  </a:lnTo>
                  <a:lnTo>
                    <a:pt x="337" y="541"/>
                  </a:lnTo>
                  <a:lnTo>
                    <a:pt x="351" y="555"/>
                  </a:lnTo>
                  <a:lnTo>
                    <a:pt x="373" y="570"/>
                  </a:lnTo>
                  <a:lnTo>
                    <a:pt x="397" y="591"/>
                  </a:lnTo>
                  <a:lnTo>
                    <a:pt x="200" y="723"/>
                  </a:lnTo>
                  <a:lnTo>
                    <a:pt x="0" y="591"/>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41" name="Freeform 58">
              <a:extLst>
                <a:ext uri="{FF2B5EF4-FFF2-40B4-BE49-F238E27FC236}">
                  <a16:creationId xmlns:a16="http://schemas.microsoft.com/office/drawing/2014/main" id="{F61A2EA1-B880-442E-BCC2-E390C478C2B3}"/>
                </a:ext>
              </a:extLst>
            </p:cNvPr>
            <p:cNvSpPr>
              <a:spLocks/>
            </p:cNvSpPr>
            <p:nvPr/>
          </p:nvSpPr>
          <p:spPr bwMode="gray">
            <a:xfrm>
              <a:off x="6255156" y="2733261"/>
              <a:ext cx="417482" cy="1145091"/>
            </a:xfrm>
            <a:custGeom>
              <a:avLst/>
              <a:gdLst>
                <a:gd name="T0" fmla="*/ 506 w 525"/>
                <a:gd name="T1" fmla="*/ 60 h 1440"/>
                <a:gd name="T2" fmla="*/ 7 w 525"/>
                <a:gd name="T3" fmla="*/ 54 h 1440"/>
                <a:gd name="T4" fmla="*/ 0 w 525"/>
                <a:gd name="T5" fmla="*/ 80 h 1440"/>
                <a:gd name="T6" fmla="*/ 2 w 525"/>
                <a:gd name="T7" fmla="*/ 220 h 1440"/>
                <a:gd name="T8" fmla="*/ 13 w 525"/>
                <a:gd name="T9" fmla="*/ 402 h 1440"/>
                <a:gd name="T10" fmla="*/ 38 w 525"/>
                <a:gd name="T11" fmla="*/ 582 h 1440"/>
                <a:gd name="T12" fmla="*/ 60 w 525"/>
                <a:gd name="T13" fmla="*/ 777 h 1440"/>
                <a:gd name="T14" fmla="*/ 62 w 525"/>
                <a:gd name="T15" fmla="*/ 878 h 1440"/>
                <a:gd name="T16" fmla="*/ 71 w 525"/>
                <a:gd name="T17" fmla="*/ 1039 h 1440"/>
                <a:gd name="T18" fmla="*/ 85 w 525"/>
                <a:gd name="T19" fmla="*/ 1103 h 1440"/>
                <a:gd name="T20" fmla="*/ 118 w 525"/>
                <a:gd name="T21" fmla="*/ 1253 h 1440"/>
                <a:gd name="T22" fmla="*/ 131 w 525"/>
                <a:gd name="T23" fmla="*/ 1322 h 1440"/>
                <a:gd name="T24" fmla="*/ 131 w 525"/>
                <a:gd name="T25" fmla="*/ 1347 h 1440"/>
                <a:gd name="T26" fmla="*/ 120 w 525"/>
                <a:gd name="T27" fmla="*/ 1378 h 1440"/>
                <a:gd name="T28" fmla="*/ 98 w 525"/>
                <a:gd name="T29" fmla="*/ 1406 h 1440"/>
                <a:gd name="T30" fmla="*/ 64 w 525"/>
                <a:gd name="T31" fmla="*/ 1429 h 1440"/>
                <a:gd name="T32" fmla="*/ 220 w 525"/>
                <a:gd name="T33" fmla="*/ 1398 h 1440"/>
                <a:gd name="T34" fmla="*/ 233 w 525"/>
                <a:gd name="T35" fmla="*/ 1256 h 1440"/>
                <a:gd name="T36" fmla="*/ 242 w 525"/>
                <a:gd name="T37" fmla="*/ 1087 h 1440"/>
                <a:gd name="T38" fmla="*/ 238 w 525"/>
                <a:gd name="T39" fmla="*/ 943 h 1440"/>
                <a:gd name="T40" fmla="*/ 236 w 525"/>
                <a:gd name="T41" fmla="*/ 816 h 1440"/>
                <a:gd name="T42" fmla="*/ 246 w 525"/>
                <a:gd name="T43" fmla="*/ 409 h 1440"/>
                <a:gd name="T44" fmla="*/ 255 w 525"/>
                <a:gd name="T45" fmla="*/ 274 h 1440"/>
                <a:gd name="T46" fmla="*/ 261 w 525"/>
                <a:gd name="T47" fmla="*/ 274 h 1440"/>
                <a:gd name="T48" fmla="*/ 269 w 525"/>
                <a:gd name="T49" fmla="*/ 409 h 1440"/>
                <a:gd name="T50" fmla="*/ 282 w 525"/>
                <a:gd name="T51" fmla="*/ 816 h 1440"/>
                <a:gd name="T52" fmla="*/ 277 w 525"/>
                <a:gd name="T53" fmla="*/ 943 h 1440"/>
                <a:gd name="T54" fmla="*/ 273 w 525"/>
                <a:gd name="T55" fmla="*/ 1087 h 1440"/>
                <a:gd name="T56" fmla="*/ 282 w 525"/>
                <a:gd name="T57" fmla="*/ 1260 h 1440"/>
                <a:gd name="T58" fmla="*/ 293 w 525"/>
                <a:gd name="T59" fmla="*/ 1398 h 1440"/>
                <a:gd name="T60" fmla="*/ 453 w 525"/>
                <a:gd name="T61" fmla="*/ 1429 h 1440"/>
                <a:gd name="T62" fmla="*/ 419 w 525"/>
                <a:gd name="T63" fmla="*/ 1406 h 1440"/>
                <a:gd name="T64" fmla="*/ 397 w 525"/>
                <a:gd name="T65" fmla="*/ 1378 h 1440"/>
                <a:gd name="T66" fmla="*/ 386 w 525"/>
                <a:gd name="T67" fmla="*/ 1347 h 1440"/>
                <a:gd name="T68" fmla="*/ 386 w 525"/>
                <a:gd name="T69" fmla="*/ 1322 h 1440"/>
                <a:gd name="T70" fmla="*/ 399 w 525"/>
                <a:gd name="T71" fmla="*/ 1253 h 1440"/>
                <a:gd name="T72" fmla="*/ 432 w 525"/>
                <a:gd name="T73" fmla="*/ 1103 h 1440"/>
                <a:gd name="T74" fmla="*/ 444 w 525"/>
                <a:gd name="T75" fmla="*/ 1039 h 1440"/>
                <a:gd name="T76" fmla="*/ 455 w 525"/>
                <a:gd name="T77" fmla="*/ 878 h 1440"/>
                <a:gd name="T78" fmla="*/ 457 w 525"/>
                <a:gd name="T79" fmla="*/ 777 h 1440"/>
                <a:gd name="T80" fmla="*/ 470 w 525"/>
                <a:gd name="T81" fmla="*/ 650 h 1440"/>
                <a:gd name="T82" fmla="*/ 506 w 525"/>
                <a:gd name="T83" fmla="*/ 417 h 1440"/>
                <a:gd name="T84" fmla="*/ 523 w 525"/>
                <a:gd name="T85" fmla="*/ 295 h 1440"/>
                <a:gd name="T86" fmla="*/ 525 w 525"/>
                <a:gd name="T87" fmla="*/ 207 h 1440"/>
                <a:gd name="T88" fmla="*/ 521 w 525"/>
                <a:gd name="T89" fmla="*/ 99 h 1440"/>
                <a:gd name="T90" fmla="*/ 515 w 525"/>
                <a:gd name="T91" fmla="*/ 6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5" h="1440">
                  <a:moveTo>
                    <a:pt x="515" y="60"/>
                  </a:moveTo>
                  <a:lnTo>
                    <a:pt x="506" y="60"/>
                  </a:lnTo>
                  <a:lnTo>
                    <a:pt x="269" y="0"/>
                  </a:lnTo>
                  <a:lnTo>
                    <a:pt x="7" y="54"/>
                  </a:lnTo>
                  <a:lnTo>
                    <a:pt x="2" y="60"/>
                  </a:lnTo>
                  <a:lnTo>
                    <a:pt x="0" y="80"/>
                  </a:lnTo>
                  <a:lnTo>
                    <a:pt x="0" y="116"/>
                  </a:lnTo>
                  <a:lnTo>
                    <a:pt x="2" y="220"/>
                  </a:lnTo>
                  <a:lnTo>
                    <a:pt x="9" y="345"/>
                  </a:lnTo>
                  <a:lnTo>
                    <a:pt x="13" y="402"/>
                  </a:lnTo>
                  <a:lnTo>
                    <a:pt x="21" y="453"/>
                  </a:lnTo>
                  <a:lnTo>
                    <a:pt x="38" y="582"/>
                  </a:lnTo>
                  <a:lnTo>
                    <a:pt x="48" y="668"/>
                  </a:lnTo>
                  <a:lnTo>
                    <a:pt x="60" y="777"/>
                  </a:lnTo>
                  <a:lnTo>
                    <a:pt x="60" y="821"/>
                  </a:lnTo>
                  <a:lnTo>
                    <a:pt x="62" y="878"/>
                  </a:lnTo>
                  <a:lnTo>
                    <a:pt x="64" y="950"/>
                  </a:lnTo>
                  <a:lnTo>
                    <a:pt x="71" y="1039"/>
                  </a:lnTo>
                  <a:lnTo>
                    <a:pt x="77" y="1070"/>
                  </a:lnTo>
                  <a:lnTo>
                    <a:pt x="85" y="1103"/>
                  </a:lnTo>
                  <a:lnTo>
                    <a:pt x="100" y="1180"/>
                  </a:lnTo>
                  <a:lnTo>
                    <a:pt x="118" y="1253"/>
                  </a:lnTo>
                  <a:lnTo>
                    <a:pt x="129" y="1309"/>
                  </a:lnTo>
                  <a:lnTo>
                    <a:pt x="131" y="1322"/>
                  </a:lnTo>
                  <a:lnTo>
                    <a:pt x="131" y="1336"/>
                  </a:lnTo>
                  <a:lnTo>
                    <a:pt x="131" y="1347"/>
                  </a:lnTo>
                  <a:lnTo>
                    <a:pt x="129" y="1357"/>
                  </a:lnTo>
                  <a:lnTo>
                    <a:pt x="120" y="1378"/>
                  </a:lnTo>
                  <a:lnTo>
                    <a:pt x="108" y="1394"/>
                  </a:lnTo>
                  <a:lnTo>
                    <a:pt x="98" y="1406"/>
                  </a:lnTo>
                  <a:lnTo>
                    <a:pt x="85" y="1415"/>
                  </a:lnTo>
                  <a:lnTo>
                    <a:pt x="64" y="1429"/>
                  </a:lnTo>
                  <a:lnTo>
                    <a:pt x="207" y="1415"/>
                  </a:lnTo>
                  <a:lnTo>
                    <a:pt x="220" y="1398"/>
                  </a:lnTo>
                  <a:lnTo>
                    <a:pt x="224" y="1375"/>
                  </a:lnTo>
                  <a:lnTo>
                    <a:pt x="233" y="1256"/>
                  </a:lnTo>
                  <a:lnTo>
                    <a:pt x="240" y="1160"/>
                  </a:lnTo>
                  <a:lnTo>
                    <a:pt x="242" y="1087"/>
                  </a:lnTo>
                  <a:lnTo>
                    <a:pt x="242" y="1020"/>
                  </a:lnTo>
                  <a:lnTo>
                    <a:pt x="238" y="943"/>
                  </a:lnTo>
                  <a:lnTo>
                    <a:pt x="236" y="867"/>
                  </a:lnTo>
                  <a:lnTo>
                    <a:pt x="236" y="816"/>
                  </a:lnTo>
                  <a:lnTo>
                    <a:pt x="242" y="578"/>
                  </a:lnTo>
                  <a:lnTo>
                    <a:pt x="246" y="409"/>
                  </a:lnTo>
                  <a:lnTo>
                    <a:pt x="253" y="278"/>
                  </a:lnTo>
                  <a:lnTo>
                    <a:pt x="255" y="274"/>
                  </a:lnTo>
                  <a:lnTo>
                    <a:pt x="257" y="271"/>
                  </a:lnTo>
                  <a:lnTo>
                    <a:pt x="261" y="274"/>
                  </a:lnTo>
                  <a:lnTo>
                    <a:pt x="264" y="278"/>
                  </a:lnTo>
                  <a:lnTo>
                    <a:pt x="269" y="409"/>
                  </a:lnTo>
                  <a:lnTo>
                    <a:pt x="275" y="578"/>
                  </a:lnTo>
                  <a:lnTo>
                    <a:pt x="282" y="816"/>
                  </a:lnTo>
                  <a:lnTo>
                    <a:pt x="282" y="867"/>
                  </a:lnTo>
                  <a:lnTo>
                    <a:pt x="277" y="943"/>
                  </a:lnTo>
                  <a:lnTo>
                    <a:pt x="275" y="1020"/>
                  </a:lnTo>
                  <a:lnTo>
                    <a:pt x="273" y="1087"/>
                  </a:lnTo>
                  <a:lnTo>
                    <a:pt x="277" y="1160"/>
                  </a:lnTo>
                  <a:lnTo>
                    <a:pt x="282" y="1260"/>
                  </a:lnTo>
                  <a:lnTo>
                    <a:pt x="293" y="1382"/>
                  </a:lnTo>
                  <a:lnTo>
                    <a:pt x="293" y="1398"/>
                  </a:lnTo>
                  <a:lnTo>
                    <a:pt x="295" y="1440"/>
                  </a:lnTo>
                  <a:lnTo>
                    <a:pt x="453" y="1429"/>
                  </a:lnTo>
                  <a:lnTo>
                    <a:pt x="432" y="1415"/>
                  </a:lnTo>
                  <a:lnTo>
                    <a:pt x="419" y="1406"/>
                  </a:lnTo>
                  <a:lnTo>
                    <a:pt x="406" y="1394"/>
                  </a:lnTo>
                  <a:lnTo>
                    <a:pt x="397" y="1378"/>
                  </a:lnTo>
                  <a:lnTo>
                    <a:pt x="388" y="1357"/>
                  </a:lnTo>
                  <a:lnTo>
                    <a:pt x="386" y="1347"/>
                  </a:lnTo>
                  <a:lnTo>
                    <a:pt x="386" y="1336"/>
                  </a:lnTo>
                  <a:lnTo>
                    <a:pt x="386" y="1322"/>
                  </a:lnTo>
                  <a:lnTo>
                    <a:pt x="386" y="1309"/>
                  </a:lnTo>
                  <a:lnTo>
                    <a:pt x="399" y="1253"/>
                  </a:lnTo>
                  <a:lnTo>
                    <a:pt x="415" y="1180"/>
                  </a:lnTo>
                  <a:lnTo>
                    <a:pt x="432" y="1103"/>
                  </a:lnTo>
                  <a:lnTo>
                    <a:pt x="439" y="1070"/>
                  </a:lnTo>
                  <a:lnTo>
                    <a:pt x="444" y="1039"/>
                  </a:lnTo>
                  <a:lnTo>
                    <a:pt x="453" y="950"/>
                  </a:lnTo>
                  <a:lnTo>
                    <a:pt x="455" y="878"/>
                  </a:lnTo>
                  <a:lnTo>
                    <a:pt x="455" y="821"/>
                  </a:lnTo>
                  <a:lnTo>
                    <a:pt x="457" y="777"/>
                  </a:lnTo>
                  <a:lnTo>
                    <a:pt x="461" y="715"/>
                  </a:lnTo>
                  <a:lnTo>
                    <a:pt x="470" y="650"/>
                  </a:lnTo>
                  <a:lnTo>
                    <a:pt x="488" y="526"/>
                  </a:lnTo>
                  <a:lnTo>
                    <a:pt x="506" y="417"/>
                  </a:lnTo>
                  <a:lnTo>
                    <a:pt x="519" y="342"/>
                  </a:lnTo>
                  <a:lnTo>
                    <a:pt x="523" y="295"/>
                  </a:lnTo>
                  <a:lnTo>
                    <a:pt x="525" y="249"/>
                  </a:lnTo>
                  <a:lnTo>
                    <a:pt x="525" y="207"/>
                  </a:lnTo>
                  <a:lnTo>
                    <a:pt x="525" y="165"/>
                  </a:lnTo>
                  <a:lnTo>
                    <a:pt x="521" y="99"/>
                  </a:lnTo>
                  <a:lnTo>
                    <a:pt x="517" y="74"/>
                  </a:lnTo>
                  <a:lnTo>
                    <a:pt x="515" y="60"/>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42" name="Freeform 59">
              <a:extLst>
                <a:ext uri="{FF2B5EF4-FFF2-40B4-BE49-F238E27FC236}">
                  <a16:creationId xmlns:a16="http://schemas.microsoft.com/office/drawing/2014/main" id="{F616A9D4-D134-4A73-9006-3B3582EE684D}"/>
                </a:ext>
              </a:extLst>
            </p:cNvPr>
            <p:cNvSpPr>
              <a:spLocks/>
            </p:cNvSpPr>
            <p:nvPr/>
          </p:nvSpPr>
          <p:spPr bwMode="gray">
            <a:xfrm>
              <a:off x="6488945" y="3804399"/>
              <a:ext cx="207548" cy="119280"/>
            </a:xfrm>
            <a:custGeom>
              <a:avLst/>
              <a:gdLst>
                <a:gd name="T0" fmla="*/ 0 w 263"/>
                <a:gd name="T1" fmla="*/ 37 h 150"/>
                <a:gd name="T2" fmla="*/ 0 w 263"/>
                <a:gd name="T3" fmla="*/ 80 h 150"/>
                <a:gd name="T4" fmla="*/ 2 w 263"/>
                <a:gd name="T5" fmla="*/ 148 h 150"/>
                <a:gd name="T6" fmla="*/ 148 w 263"/>
                <a:gd name="T7" fmla="*/ 150 h 150"/>
                <a:gd name="T8" fmla="*/ 251 w 263"/>
                <a:gd name="T9" fmla="*/ 150 h 150"/>
                <a:gd name="T10" fmla="*/ 255 w 263"/>
                <a:gd name="T11" fmla="*/ 150 h 150"/>
                <a:gd name="T12" fmla="*/ 259 w 263"/>
                <a:gd name="T13" fmla="*/ 148 h 150"/>
                <a:gd name="T14" fmla="*/ 263 w 263"/>
                <a:gd name="T15" fmla="*/ 142 h 150"/>
                <a:gd name="T16" fmla="*/ 263 w 263"/>
                <a:gd name="T17" fmla="*/ 132 h 150"/>
                <a:gd name="T18" fmla="*/ 261 w 263"/>
                <a:gd name="T19" fmla="*/ 128 h 150"/>
                <a:gd name="T20" fmla="*/ 257 w 263"/>
                <a:gd name="T21" fmla="*/ 126 h 150"/>
                <a:gd name="T22" fmla="*/ 157 w 263"/>
                <a:gd name="T23" fmla="*/ 78 h 150"/>
                <a:gd name="T24" fmla="*/ 141 w 263"/>
                <a:gd name="T25" fmla="*/ 66 h 150"/>
                <a:gd name="T26" fmla="*/ 124 w 263"/>
                <a:gd name="T27" fmla="*/ 51 h 150"/>
                <a:gd name="T28" fmla="*/ 115 w 263"/>
                <a:gd name="T29" fmla="*/ 39 h 150"/>
                <a:gd name="T30" fmla="*/ 106 w 263"/>
                <a:gd name="T31" fmla="*/ 28 h 150"/>
                <a:gd name="T32" fmla="*/ 98 w 263"/>
                <a:gd name="T33" fmla="*/ 15 h 150"/>
                <a:gd name="T34" fmla="*/ 93 w 263"/>
                <a:gd name="T35" fmla="*/ 0 h 150"/>
                <a:gd name="T36" fmla="*/ 0 w 263"/>
                <a:gd name="T37" fmla="*/ 3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3" h="150">
                  <a:moveTo>
                    <a:pt x="0" y="37"/>
                  </a:moveTo>
                  <a:lnTo>
                    <a:pt x="0" y="80"/>
                  </a:lnTo>
                  <a:lnTo>
                    <a:pt x="2" y="148"/>
                  </a:lnTo>
                  <a:lnTo>
                    <a:pt x="148" y="150"/>
                  </a:lnTo>
                  <a:lnTo>
                    <a:pt x="251" y="150"/>
                  </a:lnTo>
                  <a:lnTo>
                    <a:pt x="255" y="150"/>
                  </a:lnTo>
                  <a:lnTo>
                    <a:pt x="259" y="148"/>
                  </a:lnTo>
                  <a:lnTo>
                    <a:pt x="263" y="142"/>
                  </a:lnTo>
                  <a:lnTo>
                    <a:pt x="263" y="132"/>
                  </a:lnTo>
                  <a:lnTo>
                    <a:pt x="261" y="128"/>
                  </a:lnTo>
                  <a:lnTo>
                    <a:pt x="257" y="126"/>
                  </a:lnTo>
                  <a:lnTo>
                    <a:pt x="157" y="78"/>
                  </a:lnTo>
                  <a:lnTo>
                    <a:pt x="141" y="66"/>
                  </a:lnTo>
                  <a:lnTo>
                    <a:pt x="124" y="51"/>
                  </a:lnTo>
                  <a:lnTo>
                    <a:pt x="115" y="39"/>
                  </a:lnTo>
                  <a:lnTo>
                    <a:pt x="106" y="28"/>
                  </a:lnTo>
                  <a:lnTo>
                    <a:pt x="98" y="15"/>
                  </a:lnTo>
                  <a:lnTo>
                    <a:pt x="93" y="0"/>
                  </a:lnTo>
                  <a:lnTo>
                    <a:pt x="0" y="3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43" name="Freeform 60">
              <a:extLst>
                <a:ext uri="{FF2B5EF4-FFF2-40B4-BE49-F238E27FC236}">
                  <a16:creationId xmlns:a16="http://schemas.microsoft.com/office/drawing/2014/main" id="{F580F39E-9BFF-4DCA-8800-C4AC852A2F20}"/>
                </a:ext>
              </a:extLst>
            </p:cNvPr>
            <p:cNvSpPr>
              <a:spLocks/>
            </p:cNvSpPr>
            <p:nvPr/>
          </p:nvSpPr>
          <p:spPr bwMode="gray">
            <a:xfrm>
              <a:off x="6219372" y="3799628"/>
              <a:ext cx="214705" cy="121665"/>
            </a:xfrm>
            <a:custGeom>
              <a:avLst/>
              <a:gdLst>
                <a:gd name="T0" fmla="*/ 269 w 269"/>
                <a:gd name="T1" fmla="*/ 42 h 153"/>
                <a:gd name="T2" fmla="*/ 267 w 269"/>
                <a:gd name="T3" fmla="*/ 85 h 153"/>
                <a:gd name="T4" fmla="*/ 269 w 269"/>
                <a:gd name="T5" fmla="*/ 153 h 153"/>
                <a:gd name="T6" fmla="*/ 14 w 269"/>
                <a:gd name="T7" fmla="*/ 153 h 153"/>
                <a:gd name="T8" fmla="*/ 10 w 269"/>
                <a:gd name="T9" fmla="*/ 153 h 153"/>
                <a:gd name="T10" fmla="*/ 6 w 269"/>
                <a:gd name="T11" fmla="*/ 151 h 153"/>
                <a:gd name="T12" fmla="*/ 0 w 269"/>
                <a:gd name="T13" fmla="*/ 145 h 153"/>
                <a:gd name="T14" fmla="*/ 0 w 269"/>
                <a:gd name="T15" fmla="*/ 135 h 153"/>
                <a:gd name="T16" fmla="*/ 3 w 269"/>
                <a:gd name="T17" fmla="*/ 133 h 153"/>
                <a:gd name="T18" fmla="*/ 8 w 269"/>
                <a:gd name="T19" fmla="*/ 129 h 153"/>
                <a:gd name="T20" fmla="*/ 107 w 269"/>
                <a:gd name="T21" fmla="*/ 79 h 153"/>
                <a:gd name="T22" fmla="*/ 122 w 269"/>
                <a:gd name="T23" fmla="*/ 71 h 153"/>
                <a:gd name="T24" fmla="*/ 143 w 269"/>
                <a:gd name="T25" fmla="*/ 54 h 153"/>
                <a:gd name="T26" fmla="*/ 153 w 269"/>
                <a:gd name="T27" fmla="*/ 42 h 153"/>
                <a:gd name="T28" fmla="*/ 163 w 269"/>
                <a:gd name="T29" fmla="*/ 29 h 153"/>
                <a:gd name="T30" fmla="*/ 169 w 269"/>
                <a:gd name="T31" fmla="*/ 15 h 153"/>
                <a:gd name="T32" fmla="*/ 176 w 269"/>
                <a:gd name="T33" fmla="*/ 0 h 153"/>
                <a:gd name="T34" fmla="*/ 269 w 269"/>
                <a:gd name="T35" fmla="*/ 4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9" h="153">
                  <a:moveTo>
                    <a:pt x="269" y="42"/>
                  </a:moveTo>
                  <a:lnTo>
                    <a:pt x="267" y="85"/>
                  </a:lnTo>
                  <a:lnTo>
                    <a:pt x="269" y="153"/>
                  </a:lnTo>
                  <a:lnTo>
                    <a:pt x="14" y="153"/>
                  </a:lnTo>
                  <a:lnTo>
                    <a:pt x="10" y="153"/>
                  </a:lnTo>
                  <a:lnTo>
                    <a:pt x="6" y="151"/>
                  </a:lnTo>
                  <a:lnTo>
                    <a:pt x="0" y="145"/>
                  </a:lnTo>
                  <a:lnTo>
                    <a:pt x="0" y="135"/>
                  </a:lnTo>
                  <a:lnTo>
                    <a:pt x="3" y="133"/>
                  </a:lnTo>
                  <a:lnTo>
                    <a:pt x="8" y="129"/>
                  </a:lnTo>
                  <a:lnTo>
                    <a:pt x="107" y="79"/>
                  </a:lnTo>
                  <a:lnTo>
                    <a:pt x="122" y="71"/>
                  </a:lnTo>
                  <a:lnTo>
                    <a:pt x="143" y="54"/>
                  </a:lnTo>
                  <a:lnTo>
                    <a:pt x="153" y="42"/>
                  </a:lnTo>
                  <a:lnTo>
                    <a:pt x="163" y="29"/>
                  </a:lnTo>
                  <a:lnTo>
                    <a:pt x="169" y="15"/>
                  </a:lnTo>
                  <a:lnTo>
                    <a:pt x="176" y="0"/>
                  </a:lnTo>
                  <a:lnTo>
                    <a:pt x="269" y="4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44" name="Freeform 61">
              <a:extLst>
                <a:ext uri="{FF2B5EF4-FFF2-40B4-BE49-F238E27FC236}">
                  <a16:creationId xmlns:a16="http://schemas.microsoft.com/office/drawing/2014/main" id="{A2991DBA-7849-4CB3-9008-090EC664F34C}"/>
                </a:ext>
              </a:extLst>
            </p:cNvPr>
            <p:cNvSpPr>
              <a:spLocks/>
            </p:cNvSpPr>
            <p:nvPr/>
          </p:nvSpPr>
          <p:spPr bwMode="gray">
            <a:xfrm>
              <a:off x="6171660" y="2103461"/>
              <a:ext cx="131209" cy="286273"/>
            </a:xfrm>
            <a:custGeom>
              <a:avLst/>
              <a:gdLst>
                <a:gd name="T0" fmla="*/ 0 w 164"/>
                <a:gd name="T1" fmla="*/ 318 h 359"/>
                <a:gd name="T2" fmla="*/ 0 w 164"/>
                <a:gd name="T3" fmla="*/ 318 h 359"/>
                <a:gd name="T4" fmla="*/ 4 w 164"/>
                <a:gd name="T5" fmla="*/ 321 h 359"/>
                <a:gd name="T6" fmla="*/ 8 w 164"/>
                <a:gd name="T7" fmla="*/ 330 h 359"/>
                <a:gd name="T8" fmla="*/ 20 w 164"/>
                <a:gd name="T9" fmla="*/ 339 h 359"/>
                <a:gd name="T10" fmla="*/ 40 w 164"/>
                <a:gd name="T11" fmla="*/ 351 h 359"/>
                <a:gd name="T12" fmla="*/ 69 w 164"/>
                <a:gd name="T13" fmla="*/ 356 h 359"/>
                <a:gd name="T14" fmla="*/ 101 w 164"/>
                <a:gd name="T15" fmla="*/ 359 h 359"/>
                <a:gd name="T16" fmla="*/ 133 w 164"/>
                <a:gd name="T17" fmla="*/ 359 h 359"/>
                <a:gd name="T18" fmla="*/ 164 w 164"/>
                <a:gd name="T19" fmla="*/ 178 h 359"/>
                <a:gd name="T20" fmla="*/ 122 w 164"/>
                <a:gd name="T21" fmla="*/ 0 h 359"/>
                <a:gd name="T22" fmla="*/ 108 w 164"/>
                <a:gd name="T23" fmla="*/ 7 h 359"/>
                <a:gd name="T24" fmla="*/ 79 w 164"/>
                <a:gd name="T25" fmla="*/ 24 h 359"/>
                <a:gd name="T26" fmla="*/ 61 w 164"/>
                <a:gd name="T27" fmla="*/ 36 h 359"/>
                <a:gd name="T28" fmla="*/ 45 w 164"/>
                <a:gd name="T29" fmla="*/ 51 h 359"/>
                <a:gd name="T30" fmla="*/ 33 w 164"/>
                <a:gd name="T31" fmla="*/ 69 h 359"/>
                <a:gd name="T32" fmla="*/ 25 w 164"/>
                <a:gd name="T33" fmla="*/ 83 h 359"/>
                <a:gd name="T34" fmla="*/ 18 w 164"/>
                <a:gd name="T35" fmla="*/ 134 h 359"/>
                <a:gd name="T36" fmla="*/ 11 w 164"/>
                <a:gd name="T37" fmla="*/ 214 h 359"/>
                <a:gd name="T38" fmla="*/ 0 w 164"/>
                <a:gd name="T39" fmla="*/ 318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359">
                  <a:moveTo>
                    <a:pt x="0" y="318"/>
                  </a:moveTo>
                  <a:lnTo>
                    <a:pt x="0" y="318"/>
                  </a:lnTo>
                  <a:lnTo>
                    <a:pt x="4" y="321"/>
                  </a:lnTo>
                  <a:lnTo>
                    <a:pt x="8" y="330"/>
                  </a:lnTo>
                  <a:lnTo>
                    <a:pt x="20" y="339"/>
                  </a:lnTo>
                  <a:lnTo>
                    <a:pt x="40" y="351"/>
                  </a:lnTo>
                  <a:lnTo>
                    <a:pt x="69" y="356"/>
                  </a:lnTo>
                  <a:lnTo>
                    <a:pt x="101" y="359"/>
                  </a:lnTo>
                  <a:lnTo>
                    <a:pt x="133" y="359"/>
                  </a:lnTo>
                  <a:lnTo>
                    <a:pt x="164" y="178"/>
                  </a:lnTo>
                  <a:lnTo>
                    <a:pt x="122" y="0"/>
                  </a:lnTo>
                  <a:lnTo>
                    <a:pt x="108" y="7"/>
                  </a:lnTo>
                  <a:lnTo>
                    <a:pt x="79" y="24"/>
                  </a:lnTo>
                  <a:lnTo>
                    <a:pt x="61" y="36"/>
                  </a:lnTo>
                  <a:lnTo>
                    <a:pt x="45" y="51"/>
                  </a:lnTo>
                  <a:lnTo>
                    <a:pt x="33" y="69"/>
                  </a:lnTo>
                  <a:lnTo>
                    <a:pt x="25" y="83"/>
                  </a:lnTo>
                  <a:lnTo>
                    <a:pt x="18" y="134"/>
                  </a:lnTo>
                  <a:lnTo>
                    <a:pt x="11" y="214"/>
                  </a:lnTo>
                  <a:lnTo>
                    <a:pt x="0" y="318"/>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45" name="Freeform 62">
              <a:extLst>
                <a:ext uri="{FF2B5EF4-FFF2-40B4-BE49-F238E27FC236}">
                  <a16:creationId xmlns:a16="http://schemas.microsoft.com/office/drawing/2014/main" id="{9D50BA42-BEFC-434A-946C-5C6C20A6B864}"/>
                </a:ext>
              </a:extLst>
            </p:cNvPr>
            <p:cNvSpPr>
              <a:spLocks/>
            </p:cNvSpPr>
            <p:nvPr/>
          </p:nvSpPr>
          <p:spPr bwMode="gray">
            <a:xfrm>
              <a:off x="6166889" y="2389734"/>
              <a:ext cx="83497" cy="398395"/>
            </a:xfrm>
            <a:custGeom>
              <a:avLst/>
              <a:gdLst>
                <a:gd name="T0" fmla="*/ 106 w 106"/>
                <a:gd name="T1" fmla="*/ 88 h 500"/>
                <a:gd name="T2" fmla="*/ 106 w 106"/>
                <a:gd name="T3" fmla="*/ 88 h 500"/>
                <a:gd name="T4" fmla="*/ 106 w 106"/>
                <a:gd name="T5" fmla="*/ 68 h 500"/>
                <a:gd name="T6" fmla="*/ 102 w 106"/>
                <a:gd name="T7" fmla="*/ 52 h 500"/>
                <a:gd name="T8" fmla="*/ 97 w 106"/>
                <a:gd name="T9" fmla="*/ 36 h 500"/>
                <a:gd name="T10" fmla="*/ 90 w 106"/>
                <a:gd name="T11" fmla="*/ 24 h 500"/>
                <a:gd name="T12" fmla="*/ 84 w 106"/>
                <a:gd name="T13" fmla="*/ 16 h 500"/>
                <a:gd name="T14" fmla="*/ 75 w 106"/>
                <a:gd name="T15" fmla="*/ 7 h 500"/>
                <a:gd name="T16" fmla="*/ 67 w 106"/>
                <a:gd name="T17" fmla="*/ 2 h 500"/>
                <a:gd name="T18" fmla="*/ 57 w 106"/>
                <a:gd name="T19" fmla="*/ 0 h 500"/>
                <a:gd name="T20" fmla="*/ 48 w 106"/>
                <a:gd name="T21" fmla="*/ 0 h 500"/>
                <a:gd name="T22" fmla="*/ 38 w 106"/>
                <a:gd name="T23" fmla="*/ 4 h 500"/>
                <a:gd name="T24" fmla="*/ 31 w 106"/>
                <a:gd name="T25" fmla="*/ 12 h 500"/>
                <a:gd name="T26" fmla="*/ 23 w 106"/>
                <a:gd name="T27" fmla="*/ 20 h 500"/>
                <a:gd name="T28" fmla="*/ 16 w 106"/>
                <a:gd name="T29" fmla="*/ 32 h 500"/>
                <a:gd name="T30" fmla="*/ 10 w 106"/>
                <a:gd name="T31" fmla="*/ 48 h 500"/>
                <a:gd name="T32" fmla="*/ 5 w 106"/>
                <a:gd name="T33" fmla="*/ 66 h 500"/>
                <a:gd name="T34" fmla="*/ 4 w 106"/>
                <a:gd name="T35" fmla="*/ 88 h 500"/>
                <a:gd name="T36" fmla="*/ 0 w 106"/>
                <a:gd name="T37" fmla="*/ 155 h 500"/>
                <a:gd name="T38" fmla="*/ 0 w 106"/>
                <a:gd name="T39" fmla="*/ 222 h 500"/>
                <a:gd name="T40" fmla="*/ 2 w 106"/>
                <a:gd name="T41" fmla="*/ 284 h 500"/>
                <a:gd name="T42" fmla="*/ 4 w 106"/>
                <a:gd name="T43" fmla="*/ 340 h 500"/>
                <a:gd name="T44" fmla="*/ 14 w 106"/>
                <a:gd name="T45" fmla="*/ 430 h 500"/>
                <a:gd name="T46" fmla="*/ 18 w 106"/>
                <a:gd name="T47" fmla="*/ 471 h 500"/>
                <a:gd name="T48" fmla="*/ 18 w 106"/>
                <a:gd name="T49" fmla="*/ 477 h 500"/>
                <a:gd name="T50" fmla="*/ 19 w 106"/>
                <a:gd name="T51" fmla="*/ 483 h 500"/>
                <a:gd name="T52" fmla="*/ 27 w 106"/>
                <a:gd name="T53" fmla="*/ 491 h 500"/>
                <a:gd name="T54" fmla="*/ 36 w 106"/>
                <a:gd name="T55" fmla="*/ 498 h 500"/>
                <a:gd name="T56" fmla="*/ 46 w 106"/>
                <a:gd name="T57" fmla="*/ 500 h 500"/>
                <a:gd name="T58" fmla="*/ 56 w 106"/>
                <a:gd name="T59" fmla="*/ 498 h 500"/>
                <a:gd name="T60" fmla="*/ 65 w 106"/>
                <a:gd name="T61" fmla="*/ 493 h 500"/>
                <a:gd name="T62" fmla="*/ 69 w 106"/>
                <a:gd name="T63" fmla="*/ 489 h 500"/>
                <a:gd name="T64" fmla="*/ 73 w 106"/>
                <a:gd name="T65" fmla="*/ 483 h 500"/>
                <a:gd name="T66" fmla="*/ 73 w 106"/>
                <a:gd name="T67" fmla="*/ 477 h 500"/>
                <a:gd name="T68" fmla="*/ 75 w 106"/>
                <a:gd name="T69" fmla="*/ 469 h 500"/>
                <a:gd name="T70" fmla="*/ 75 w 106"/>
                <a:gd name="T71" fmla="*/ 451 h 500"/>
                <a:gd name="T72" fmla="*/ 79 w 106"/>
                <a:gd name="T73" fmla="*/ 432 h 500"/>
                <a:gd name="T74" fmla="*/ 86 w 106"/>
                <a:gd name="T75" fmla="*/ 385 h 500"/>
                <a:gd name="T76" fmla="*/ 94 w 106"/>
                <a:gd name="T77" fmla="*/ 330 h 500"/>
                <a:gd name="T78" fmla="*/ 97 w 106"/>
                <a:gd name="T79" fmla="*/ 302 h 500"/>
                <a:gd name="T80" fmla="*/ 102 w 106"/>
                <a:gd name="T81" fmla="*/ 275 h 500"/>
                <a:gd name="T82" fmla="*/ 102 w 106"/>
                <a:gd name="T83" fmla="*/ 232 h 500"/>
                <a:gd name="T84" fmla="*/ 104 w 106"/>
                <a:gd name="T85" fmla="*/ 187 h 500"/>
                <a:gd name="T86" fmla="*/ 104 w 106"/>
                <a:gd name="T87" fmla="*/ 137 h 500"/>
                <a:gd name="T88" fmla="*/ 106 w 106"/>
                <a:gd name="T89" fmla="*/ 88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6" h="500">
                  <a:moveTo>
                    <a:pt x="106" y="88"/>
                  </a:moveTo>
                  <a:lnTo>
                    <a:pt x="106" y="88"/>
                  </a:lnTo>
                  <a:lnTo>
                    <a:pt x="106" y="68"/>
                  </a:lnTo>
                  <a:lnTo>
                    <a:pt x="102" y="52"/>
                  </a:lnTo>
                  <a:lnTo>
                    <a:pt x="97" y="36"/>
                  </a:lnTo>
                  <a:lnTo>
                    <a:pt x="90" y="24"/>
                  </a:lnTo>
                  <a:lnTo>
                    <a:pt x="84" y="16"/>
                  </a:lnTo>
                  <a:lnTo>
                    <a:pt x="75" y="7"/>
                  </a:lnTo>
                  <a:lnTo>
                    <a:pt x="67" y="2"/>
                  </a:lnTo>
                  <a:lnTo>
                    <a:pt x="57" y="0"/>
                  </a:lnTo>
                  <a:lnTo>
                    <a:pt x="48" y="0"/>
                  </a:lnTo>
                  <a:lnTo>
                    <a:pt x="38" y="4"/>
                  </a:lnTo>
                  <a:lnTo>
                    <a:pt x="31" y="12"/>
                  </a:lnTo>
                  <a:lnTo>
                    <a:pt x="23" y="20"/>
                  </a:lnTo>
                  <a:lnTo>
                    <a:pt x="16" y="32"/>
                  </a:lnTo>
                  <a:lnTo>
                    <a:pt x="10" y="48"/>
                  </a:lnTo>
                  <a:lnTo>
                    <a:pt x="5" y="66"/>
                  </a:lnTo>
                  <a:lnTo>
                    <a:pt x="4" y="88"/>
                  </a:lnTo>
                  <a:lnTo>
                    <a:pt x="0" y="155"/>
                  </a:lnTo>
                  <a:lnTo>
                    <a:pt x="0" y="222"/>
                  </a:lnTo>
                  <a:lnTo>
                    <a:pt x="2" y="284"/>
                  </a:lnTo>
                  <a:lnTo>
                    <a:pt x="4" y="340"/>
                  </a:lnTo>
                  <a:lnTo>
                    <a:pt x="14" y="430"/>
                  </a:lnTo>
                  <a:lnTo>
                    <a:pt x="18" y="471"/>
                  </a:lnTo>
                  <a:lnTo>
                    <a:pt x="18" y="477"/>
                  </a:lnTo>
                  <a:lnTo>
                    <a:pt x="19" y="483"/>
                  </a:lnTo>
                  <a:lnTo>
                    <a:pt x="27" y="491"/>
                  </a:lnTo>
                  <a:lnTo>
                    <a:pt x="36" y="498"/>
                  </a:lnTo>
                  <a:lnTo>
                    <a:pt x="46" y="500"/>
                  </a:lnTo>
                  <a:lnTo>
                    <a:pt x="56" y="498"/>
                  </a:lnTo>
                  <a:lnTo>
                    <a:pt x="65" y="493"/>
                  </a:lnTo>
                  <a:lnTo>
                    <a:pt x="69" y="489"/>
                  </a:lnTo>
                  <a:lnTo>
                    <a:pt x="73" y="483"/>
                  </a:lnTo>
                  <a:lnTo>
                    <a:pt x="73" y="477"/>
                  </a:lnTo>
                  <a:lnTo>
                    <a:pt x="75" y="469"/>
                  </a:lnTo>
                  <a:lnTo>
                    <a:pt x="75" y="451"/>
                  </a:lnTo>
                  <a:lnTo>
                    <a:pt x="79" y="432"/>
                  </a:lnTo>
                  <a:lnTo>
                    <a:pt x="86" y="385"/>
                  </a:lnTo>
                  <a:lnTo>
                    <a:pt x="94" y="330"/>
                  </a:lnTo>
                  <a:lnTo>
                    <a:pt x="97" y="302"/>
                  </a:lnTo>
                  <a:lnTo>
                    <a:pt x="102" y="275"/>
                  </a:lnTo>
                  <a:lnTo>
                    <a:pt x="102" y="232"/>
                  </a:lnTo>
                  <a:lnTo>
                    <a:pt x="104" y="187"/>
                  </a:lnTo>
                  <a:lnTo>
                    <a:pt x="104" y="137"/>
                  </a:lnTo>
                  <a:lnTo>
                    <a:pt x="106" y="88"/>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46" name="Freeform 63">
              <a:extLst>
                <a:ext uri="{FF2B5EF4-FFF2-40B4-BE49-F238E27FC236}">
                  <a16:creationId xmlns:a16="http://schemas.microsoft.com/office/drawing/2014/main" id="{D2365ED3-A88B-4B30-9A6A-43CED739C826}"/>
                </a:ext>
              </a:extLst>
            </p:cNvPr>
            <p:cNvSpPr>
              <a:spLocks/>
            </p:cNvSpPr>
            <p:nvPr/>
          </p:nvSpPr>
          <p:spPr bwMode="gray">
            <a:xfrm>
              <a:off x="6176431" y="2718948"/>
              <a:ext cx="78726" cy="209933"/>
            </a:xfrm>
            <a:custGeom>
              <a:avLst/>
              <a:gdLst>
                <a:gd name="T0" fmla="*/ 60 w 99"/>
                <a:gd name="T1" fmla="*/ 8 h 264"/>
                <a:gd name="T2" fmla="*/ 60 w 99"/>
                <a:gd name="T3" fmla="*/ 8 h 264"/>
                <a:gd name="T4" fmla="*/ 63 w 99"/>
                <a:gd name="T5" fmla="*/ 37 h 264"/>
                <a:gd name="T6" fmla="*/ 71 w 99"/>
                <a:gd name="T7" fmla="*/ 62 h 264"/>
                <a:gd name="T8" fmla="*/ 77 w 99"/>
                <a:gd name="T9" fmla="*/ 83 h 264"/>
                <a:gd name="T10" fmla="*/ 90 w 99"/>
                <a:gd name="T11" fmla="*/ 102 h 264"/>
                <a:gd name="T12" fmla="*/ 91 w 99"/>
                <a:gd name="T13" fmla="*/ 112 h 264"/>
                <a:gd name="T14" fmla="*/ 93 w 99"/>
                <a:gd name="T15" fmla="*/ 123 h 264"/>
                <a:gd name="T16" fmla="*/ 97 w 99"/>
                <a:gd name="T17" fmla="*/ 147 h 264"/>
                <a:gd name="T18" fmla="*/ 99 w 99"/>
                <a:gd name="T19" fmla="*/ 183 h 264"/>
                <a:gd name="T20" fmla="*/ 97 w 99"/>
                <a:gd name="T21" fmla="*/ 187 h 264"/>
                <a:gd name="T22" fmla="*/ 95 w 99"/>
                <a:gd name="T23" fmla="*/ 192 h 264"/>
                <a:gd name="T24" fmla="*/ 91 w 99"/>
                <a:gd name="T25" fmla="*/ 192 h 264"/>
                <a:gd name="T26" fmla="*/ 90 w 99"/>
                <a:gd name="T27" fmla="*/ 190 h 264"/>
                <a:gd name="T28" fmla="*/ 88 w 99"/>
                <a:gd name="T29" fmla="*/ 187 h 264"/>
                <a:gd name="T30" fmla="*/ 85 w 99"/>
                <a:gd name="T31" fmla="*/ 185 h 264"/>
                <a:gd name="T32" fmla="*/ 69 w 99"/>
                <a:gd name="T33" fmla="*/ 118 h 264"/>
                <a:gd name="T34" fmla="*/ 69 w 99"/>
                <a:gd name="T35" fmla="*/ 250 h 264"/>
                <a:gd name="T36" fmla="*/ 67 w 99"/>
                <a:gd name="T37" fmla="*/ 259 h 264"/>
                <a:gd name="T38" fmla="*/ 63 w 99"/>
                <a:gd name="T39" fmla="*/ 262 h 264"/>
                <a:gd name="T40" fmla="*/ 58 w 99"/>
                <a:gd name="T41" fmla="*/ 264 h 264"/>
                <a:gd name="T42" fmla="*/ 51 w 99"/>
                <a:gd name="T43" fmla="*/ 259 h 264"/>
                <a:gd name="T44" fmla="*/ 39 w 99"/>
                <a:gd name="T45" fmla="*/ 241 h 264"/>
                <a:gd name="T46" fmla="*/ 30 w 99"/>
                <a:gd name="T47" fmla="*/ 219 h 264"/>
                <a:gd name="T48" fmla="*/ 21 w 99"/>
                <a:gd name="T49" fmla="*/ 194 h 264"/>
                <a:gd name="T50" fmla="*/ 17 w 99"/>
                <a:gd name="T51" fmla="*/ 167 h 264"/>
                <a:gd name="T52" fmla="*/ 15 w 99"/>
                <a:gd name="T53" fmla="*/ 129 h 264"/>
                <a:gd name="T54" fmla="*/ 9 w 99"/>
                <a:gd name="T55" fmla="*/ 89 h 264"/>
                <a:gd name="T56" fmla="*/ 0 w 99"/>
                <a:gd name="T57" fmla="*/ 27 h 264"/>
                <a:gd name="T58" fmla="*/ 0 w 99"/>
                <a:gd name="T59" fmla="*/ 22 h 264"/>
                <a:gd name="T60" fmla="*/ 0 w 99"/>
                <a:gd name="T61" fmla="*/ 17 h 264"/>
                <a:gd name="T62" fmla="*/ 5 w 99"/>
                <a:gd name="T63" fmla="*/ 8 h 264"/>
                <a:gd name="T64" fmla="*/ 15 w 99"/>
                <a:gd name="T65" fmla="*/ 4 h 264"/>
                <a:gd name="T66" fmla="*/ 25 w 99"/>
                <a:gd name="T67" fmla="*/ 0 h 264"/>
                <a:gd name="T68" fmla="*/ 37 w 99"/>
                <a:gd name="T69" fmla="*/ 0 h 264"/>
                <a:gd name="T70" fmla="*/ 47 w 99"/>
                <a:gd name="T71" fmla="*/ 0 h 264"/>
                <a:gd name="T72" fmla="*/ 55 w 99"/>
                <a:gd name="T73" fmla="*/ 4 h 264"/>
                <a:gd name="T74" fmla="*/ 58 w 99"/>
                <a:gd name="T75" fmla="*/ 6 h 264"/>
                <a:gd name="T76" fmla="*/ 60 w 99"/>
                <a:gd name="T77"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264">
                  <a:moveTo>
                    <a:pt x="60" y="8"/>
                  </a:moveTo>
                  <a:lnTo>
                    <a:pt x="60" y="8"/>
                  </a:lnTo>
                  <a:lnTo>
                    <a:pt x="63" y="37"/>
                  </a:lnTo>
                  <a:lnTo>
                    <a:pt x="71" y="62"/>
                  </a:lnTo>
                  <a:lnTo>
                    <a:pt x="77" y="83"/>
                  </a:lnTo>
                  <a:lnTo>
                    <a:pt x="90" y="102"/>
                  </a:lnTo>
                  <a:lnTo>
                    <a:pt x="91" y="112"/>
                  </a:lnTo>
                  <a:lnTo>
                    <a:pt x="93" y="123"/>
                  </a:lnTo>
                  <a:lnTo>
                    <a:pt x="97" y="147"/>
                  </a:lnTo>
                  <a:lnTo>
                    <a:pt x="99" y="183"/>
                  </a:lnTo>
                  <a:lnTo>
                    <a:pt x="97" y="187"/>
                  </a:lnTo>
                  <a:lnTo>
                    <a:pt x="95" y="192"/>
                  </a:lnTo>
                  <a:lnTo>
                    <a:pt x="91" y="192"/>
                  </a:lnTo>
                  <a:lnTo>
                    <a:pt x="90" y="190"/>
                  </a:lnTo>
                  <a:lnTo>
                    <a:pt x="88" y="187"/>
                  </a:lnTo>
                  <a:lnTo>
                    <a:pt x="85" y="185"/>
                  </a:lnTo>
                  <a:lnTo>
                    <a:pt x="69" y="118"/>
                  </a:lnTo>
                  <a:lnTo>
                    <a:pt x="69" y="250"/>
                  </a:lnTo>
                  <a:lnTo>
                    <a:pt x="67" y="259"/>
                  </a:lnTo>
                  <a:lnTo>
                    <a:pt x="63" y="262"/>
                  </a:lnTo>
                  <a:lnTo>
                    <a:pt x="58" y="264"/>
                  </a:lnTo>
                  <a:lnTo>
                    <a:pt x="51" y="259"/>
                  </a:lnTo>
                  <a:lnTo>
                    <a:pt x="39" y="241"/>
                  </a:lnTo>
                  <a:lnTo>
                    <a:pt x="30" y="219"/>
                  </a:lnTo>
                  <a:lnTo>
                    <a:pt x="21" y="194"/>
                  </a:lnTo>
                  <a:lnTo>
                    <a:pt x="17" y="167"/>
                  </a:lnTo>
                  <a:lnTo>
                    <a:pt x="15" y="129"/>
                  </a:lnTo>
                  <a:lnTo>
                    <a:pt x="9" y="89"/>
                  </a:lnTo>
                  <a:lnTo>
                    <a:pt x="0" y="27"/>
                  </a:lnTo>
                  <a:lnTo>
                    <a:pt x="0" y="22"/>
                  </a:lnTo>
                  <a:lnTo>
                    <a:pt x="0" y="17"/>
                  </a:lnTo>
                  <a:lnTo>
                    <a:pt x="5" y="8"/>
                  </a:lnTo>
                  <a:lnTo>
                    <a:pt x="15" y="4"/>
                  </a:lnTo>
                  <a:lnTo>
                    <a:pt x="25" y="0"/>
                  </a:lnTo>
                  <a:lnTo>
                    <a:pt x="37" y="0"/>
                  </a:lnTo>
                  <a:lnTo>
                    <a:pt x="47" y="0"/>
                  </a:lnTo>
                  <a:lnTo>
                    <a:pt x="55" y="4"/>
                  </a:lnTo>
                  <a:lnTo>
                    <a:pt x="58" y="6"/>
                  </a:lnTo>
                  <a:lnTo>
                    <a:pt x="60" y="8"/>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47" name="Freeform 64">
              <a:extLst>
                <a:ext uri="{FF2B5EF4-FFF2-40B4-BE49-F238E27FC236}">
                  <a16:creationId xmlns:a16="http://schemas.microsoft.com/office/drawing/2014/main" id="{BF34D6A5-72D3-4BA1-BC3A-BD155E168C29}"/>
                </a:ext>
              </a:extLst>
            </p:cNvPr>
            <p:cNvSpPr>
              <a:spLocks/>
            </p:cNvSpPr>
            <p:nvPr/>
          </p:nvSpPr>
          <p:spPr bwMode="gray">
            <a:xfrm>
              <a:off x="6598683" y="2091534"/>
              <a:ext cx="150294" cy="305358"/>
            </a:xfrm>
            <a:custGeom>
              <a:avLst/>
              <a:gdLst>
                <a:gd name="T0" fmla="*/ 188 w 188"/>
                <a:gd name="T1" fmla="*/ 325 h 383"/>
                <a:gd name="T2" fmla="*/ 188 w 188"/>
                <a:gd name="T3" fmla="*/ 325 h 383"/>
                <a:gd name="T4" fmla="*/ 188 w 188"/>
                <a:gd name="T5" fmla="*/ 331 h 383"/>
                <a:gd name="T6" fmla="*/ 183 w 188"/>
                <a:gd name="T7" fmla="*/ 337 h 383"/>
                <a:gd name="T8" fmla="*/ 170 w 188"/>
                <a:gd name="T9" fmla="*/ 349 h 383"/>
                <a:gd name="T10" fmla="*/ 145 w 188"/>
                <a:gd name="T11" fmla="*/ 362 h 383"/>
                <a:gd name="T12" fmla="*/ 116 w 188"/>
                <a:gd name="T13" fmla="*/ 371 h 383"/>
                <a:gd name="T14" fmla="*/ 81 w 188"/>
                <a:gd name="T15" fmla="*/ 377 h 383"/>
                <a:gd name="T16" fmla="*/ 46 w 188"/>
                <a:gd name="T17" fmla="*/ 383 h 383"/>
                <a:gd name="T18" fmla="*/ 0 w 188"/>
                <a:gd name="T19" fmla="*/ 202 h 383"/>
                <a:gd name="T20" fmla="*/ 22 w 188"/>
                <a:gd name="T21" fmla="*/ 0 h 383"/>
                <a:gd name="T22" fmla="*/ 40 w 188"/>
                <a:gd name="T23" fmla="*/ 6 h 383"/>
                <a:gd name="T24" fmla="*/ 78 w 188"/>
                <a:gd name="T25" fmla="*/ 22 h 383"/>
                <a:gd name="T26" fmla="*/ 99 w 188"/>
                <a:gd name="T27" fmla="*/ 34 h 383"/>
                <a:gd name="T28" fmla="*/ 121 w 188"/>
                <a:gd name="T29" fmla="*/ 49 h 383"/>
                <a:gd name="T30" fmla="*/ 137 w 188"/>
                <a:gd name="T31" fmla="*/ 65 h 383"/>
                <a:gd name="T32" fmla="*/ 143 w 188"/>
                <a:gd name="T33" fmla="*/ 74 h 383"/>
                <a:gd name="T34" fmla="*/ 148 w 188"/>
                <a:gd name="T35" fmla="*/ 85 h 383"/>
                <a:gd name="T36" fmla="*/ 158 w 188"/>
                <a:gd name="T37" fmla="*/ 134 h 383"/>
                <a:gd name="T38" fmla="*/ 172 w 188"/>
                <a:gd name="T39" fmla="*/ 215 h 383"/>
                <a:gd name="T40" fmla="*/ 188 w 188"/>
                <a:gd name="T41" fmla="*/ 32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8" h="383">
                  <a:moveTo>
                    <a:pt x="188" y="325"/>
                  </a:moveTo>
                  <a:lnTo>
                    <a:pt x="188" y="325"/>
                  </a:lnTo>
                  <a:lnTo>
                    <a:pt x="188" y="331"/>
                  </a:lnTo>
                  <a:lnTo>
                    <a:pt x="183" y="337"/>
                  </a:lnTo>
                  <a:lnTo>
                    <a:pt x="170" y="349"/>
                  </a:lnTo>
                  <a:lnTo>
                    <a:pt x="145" y="362"/>
                  </a:lnTo>
                  <a:lnTo>
                    <a:pt x="116" y="371"/>
                  </a:lnTo>
                  <a:lnTo>
                    <a:pt x="81" y="377"/>
                  </a:lnTo>
                  <a:lnTo>
                    <a:pt x="46" y="383"/>
                  </a:lnTo>
                  <a:lnTo>
                    <a:pt x="0" y="202"/>
                  </a:lnTo>
                  <a:lnTo>
                    <a:pt x="22" y="0"/>
                  </a:lnTo>
                  <a:lnTo>
                    <a:pt x="40" y="6"/>
                  </a:lnTo>
                  <a:lnTo>
                    <a:pt x="78" y="22"/>
                  </a:lnTo>
                  <a:lnTo>
                    <a:pt x="99" y="34"/>
                  </a:lnTo>
                  <a:lnTo>
                    <a:pt x="121" y="49"/>
                  </a:lnTo>
                  <a:lnTo>
                    <a:pt x="137" y="65"/>
                  </a:lnTo>
                  <a:lnTo>
                    <a:pt x="143" y="74"/>
                  </a:lnTo>
                  <a:lnTo>
                    <a:pt x="148" y="85"/>
                  </a:lnTo>
                  <a:lnTo>
                    <a:pt x="158" y="134"/>
                  </a:lnTo>
                  <a:lnTo>
                    <a:pt x="172" y="215"/>
                  </a:lnTo>
                  <a:lnTo>
                    <a:pt x="188" y="325"/>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48" name="Freeform 65">
              <a:extLst>
                <a:ext uri="{FF2B5EF4-FFF2-40B4-BE49-F238E27FC236}">
                  <a16:creationId xmlns:a16="http://schemas.microsoft.com/office/drawing/2014/main" id="{E401B3CB-36D3-453E-87B0-E6996C82F9C1}"/>
                </a:ext>
              </a:extLst>
            </p:cNvPr>
            <p:cNvSpPr>
              <a:spLocks/>
            </p:cNvSpPr>
            <p:nvPr/>
          </p:nvSpPr>
          <p:spPr bwMode="gray">
            <a:xfrm>
              <a:off x="6665480" y="2387349"/>
              <a:ext cx="100195" cy="412709"/>
            </a:xfrm>
            <a:custGeom>
              <a:avLst/>
              <a:gdLst>
                <a:gd name="T0" fmla="*/ 0 w 128"/>
                <a:gd name="T1" fmla="*/ 95 h 519"/>
                <a:gd name="T2" fmla="*/ 0 w 128"/>
                <a:gd name="T3" fmla="*/ 95 h 519"/>
                <a:gd name="T4" fmla="*/ 0 w 128"/>
                <a:gd name="T5" fmla="*/ 76 h 519"/>
                <a:gd name="T6" fmla="*/ 2 w 128"/>
                <a:gd name="T7" fmla="*/ 58 h 519"/>
                <a:gd name="T8" fmla="*/ 6 w 128"/>
                <a:gd name="T9" fmla="*/ 43 h 519"/>
                <a:gd name="T10" fmla="*/ 12 w 128"/>
                <a:gd name="T11" fmla="*/ 29 h 519"/>
                <a:gd name="T12" fmla="*/ 21 w 128"/>
                <a:gd name="T13" fmla="*/ 18 h 519"/>
                <a:gd name="T14" fmla="*/ 29 w 128"/>
                <a:gd name="T15" fmla="*/ 9 h 519"/>
                <a:gd name="T16" fmla="*/ 37 w 128"/>
                <a:gd name="T17" fmla="*/ 4 h 519"/>
                <a:gd name="T18" fmla="*/ 47 w 128"/>
                <a:gd name="T19" fmla="*/ 0 h 519"/>
                <a:gd name="T20" fmla="*/ 58 w 128"/>
                <a:gd name="T21" fmla="*/ 0 h 519"/>
                <a:gd name="T22" fmla="*/ 68 w 128"/>
                <a:gd name="T23" fmla="*/ 2 h 519"/>
                <a:gd name="T24" fmla="*/ 78 w 128"/>
                <a:gd name="T25" fmla="*/ 9 h 519"/>
                <a:gd name="T26" fmla="*/ 87 w 128"/>
                <a:gd name="T27" fmla="*/ 18 h 519"/>
                <a:gd name="T28" fmla="*/ 95 w 128"/>
                <a:gd name="T29" fmla="*/ 29 h 519"/>
                <a:gd name="T30" fmla="*/ 103 w 128"/>
                <a:gd name="T31" fmla="*/ 45 h 519"/>
                <a:gd name="T32" fmla="*/ 107 w 128"/>
                <a:gd name="T33" fmla="*/ 64 h 519"/>
                <a:gd name="T34" fmla="*/ 112 w 128"/>
                <a:gd name="T35" fmla="*/ 87 h 519"/>
                <a:gd name="T36" fmla="*/ 120 w 128"/>
                <a:gd name="T37" fmla="*/ 157 h 519"/>
                <a:gd name="T38" fmla="*/ 126 w 128"/>
                <a:gd name="T39" fmla="*/ 227 h 519"/>
                <a:gd name="T40" fmla="*/ 128 w 128"/>
                <a:gd name="T41" fmla="*/ 291 h 519"/>
                <a:gd name="T42" fmla="*/ 128 w 128"/>
                <a:gd name="T43" fmla="*/ 351 h 519"/>
                <a:gd name="T44" fmla="*/ 124 w 128"/>
                <a:gd name="T45" fmla="*/ 444 h 519"/>
                <a:gd name="T46" fmla="*/ 122 w 128"/>
                <a:gd name="T47" fmla="*/ 488 h 519"/>
                <a:gd name="T48" fmla="*/ 122 w 128"/>
                <a:gd name="T49" fmla="*/ 494 h 519"/>
                <a:gd name="T50" fmla="*/ 120 w 128"/>
                <a:gd name="T51" fmla="*/ 499 h 519"/>
                <a:gd name="T52" fmla="*/ 114 w 128"/>
                <a:gd name="T53" fmla="*/ 510 h 519"/>
                <a:gd name="T54" fmla="*/ 103 w 128"/>
                <a:gd name="T55" fmla="*/ 517 h 519"/>
                <a:gd name="T56" fmla="*/ 93 w 128"/>
                <a:gd name="T57" fmla="*/ 519 h 519"/>
                <a:gd name="T58" fmla="*/ 81 w 128"/>
                <a:gd name="T59" fmla="*/ 519 h 519"/>
                <a:gd name="T60" fmla="*/ 70 w 128"/>
                <a:gd name="T61" fmla="*/ 514 h 519"/>
                <a:gd name="T62" fmla="*/ 66 w 128"/>
                <a:gd name="T63" fmla="*/ 510 h 519"/>
                <a:gd name="T64" fmla="*/ 64 w 128"/>
                <a:gd name="T65" fmla="*/ 504 h 519"/>
                <a:gd name="T66" fmla="*/ 62 w 128"/>
                <a:gd name="T67" fmla="*/ 497 h 519"/>
                <a:gd name="T68" fmla="*/ 60 w 128"/>
                <a:gd name="T69" fmla="*/ 490 h 519"/>
                <a:gd name="T70" fmla="*/ 58 w 128"/>
                <a:gd name="T71" fmla="*/ 473 h 519"/>
                <a:gd name="T72" fmla="*/ 54 w 128"/>
                <a:gd name="T73" fmla="*/ 450 h 519"/>
                <a:gd name="T74" fmla="*/ 41 w 128"/>
                <a:gd name="T75" fmla="*/ 401 h 519"/>
                <a:gd name="T76" fmla="*/ 29 w 128"/>
                <a:gd name="T77" fmla="*/ 349 h 519"/>
                <a:gd name="T78" fmla="*/ 23 w 128"/>
                <a:gd name="T79" fmla="*/ 320 h 519"/>
                <a:gd name="T80" fmla="*/ 18 w 128"/>
                <a:gd name="T81" fmla="*/ 291 h 519"/>
                <a:gd name="T82" fmla="*/ 14 w 128"/>
                <a:gd name="T83" fmla="*/ 246 h 519"/>
                <a:gd name="T84" fmla="*/ 10 w 128"/>
                <a:gd name="T85" fmla="*/ 198 h 519"/>
                <a:gd name="T86" fmla="*/ 6 w 128"/>
                <a:gd name="T87" fmla="*/ 147 h 519"/>
                <a:gd name="T88" fmla="*/ 0 w 128"/>
                <a:gd name="T89" fmla="*/ 95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519">
                  <a:moveTo>
                    <a:pt x="0" y="95"/>
                  </a:moveTo>
                  <a:lnTo>
                    <a:pt x="0" y="95"/>
                  </a:lnTo>
                  <a:lnTo>
                    <a:pt x="0" y="76"/>
                  </a:lnTo>
                  <a:lnTo>
                    <a:pt x="2" y="58"/>
                  </a:lnTo>
                  <a:lnTo>
                    <a:pt x="6" y="43"/>
                  </a:lnTo>
                  <a:lnTo>
                    <a:pt x="12" y="29"/>
                  </a:lnTo>
                  <a:lnTo>
                    <a:pt x="21" y="18"/>
                  </a:lnTo>
                  <a:lnTo>
                    <a:pt x="29" y="9"/>
                  </a:lnTo>
                  <a:lnTo>
                    <a:pt x="37" y="4"/>
                  </a:lnTo>
                  <a:lnTo>
                    <a:pt x="47" y="0"/>
                  </a:lnTo>
                  <a:lnTo>
                    <a:pt x="58" y="0"/>
                  </a:lnTo>
                  <a:lnTo>
                    <a:pt x="68" y="2"/>
                  </a:lnTo>
                  <a:lnTo>
                    <a:pt x="78" y="9"/>
                  </a:lnTo>
                  <a:lnTo>
                    <a:pt x="87" y="18"/>
                  </a:lnTo>
                  <a:lnTo>
                    <a:pt x="95" y="29"/>
                  </a:lnTo>
                  <a:lnTo>
                    <a:pt x="103" y="45"/>
                  </a:lnTo>
                  <a:lnTo>
                    <a:pt x="107" y="64"/>
                  </a:lnTo>
                  <a:lnTo>
                    <a:pt x="112" y="87"/>
                  </a:lnTo>
                  <a:lnTo>
                    <a:pt x="120" y="157"/>
                  </a:lnTo>
                  <a:lnTo>
                    <a:pt x="126" y="227"/>
                  </a:lnTo>
                  <a:lnTo>
                    <a:pt x="128" y="291"/>
                  </a:lnTo>
                  <a:lnTo>
                    <a:pt x="128" y="351"/>
                  </a:lnTo>
                  <a:lnTo>
                    <a:pt x="124" y="444"/>
                  </a:lnTo>
                  <a:lnTo>
                    <a:pt x="122" y="488"/>
                  </a:lnTo>
                  <a:lnTo>
                    <a:pt x="122" y="494"/>
                  </a:lnTo>
                  <a:lnTo>
                    <a:pt x="120" y="499"/>
                  </a:lnTo>
                  <a:lnTo>
                    <a:pt x="114" y="510"/>
                  </a:lnTo>
                  <a:lnTo>
                    <a:pt x="103" y="517"/>
                  </a:lnTo>
                  <a:lnTo>
                    <a:pt x="93" y="519"/>
                  </a:lnTo>
                  <a:lnTo>
                    <a:pt x="81" y="519"/>
                  </a:lnTo>
                  <a:lnTo>
                    <a:pt x="70" y="514"/>
                  </a:lnTo>
                  <a:lnTo>
                    <a:pt x="66" y="510"/>
                  </a:lnTo>
                  <a:lnTo>
                    <a:pt x="64" y="504"/>
                  </a:lnTo>
                  <a:lnTo>
                    <a:pt x="62" y="497"/>
                  </a:lnTo>
                  <a:lnTo>
                    <a:pt x="60" y="490"/>
                  </a:lnTo>
                  <a:lnTo>
                    <a:pt x="58" y="473"/>
                  </a:lnTo>
                  <a:lnTo>
                    <a:pt x="54" y="450"/>
                  </a:lnTo>
                  <a:lnTo>
                    <a:pt x="41" y="401"/>
                  </a:lnTo>
                  <a:lnTo>
                    <a:pt x="29" y="349"/>
                  </a:lnTo>
                  <a:lnTo>
                    <a:pt x="23" y="320"/>
                  </a:lnTo>
                  <a:lnTo>
                    <a:pt x="18" y="291"/>
                  </a:lnTo>
                  <a:lnTo>
                    <a:pt x="14" y="246"/>
                  </a:lnTo>
                  <a:lnTo>
                    <a:pt x="10" y="198"/>
                  </a:lnTo>
                  <a:lnTo>
                    <a:pt x="6" y="147"/>
                  </a:lnTo>
                  <a:lnTo>
                    <a:pt x="0" y="95"/>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49" name="Freeform 66">
              <a:extLst>
                <a:ext uri="{FF2B5EF4-FFF2-40B4-BE49-F238E27FC236}">
                  <a16:creationId xmlns:a16="http://schemas.microsoft.com/office/drawing/2014/main" id="{CE8ED657-8CF2-4AD3-82C8-1988DBA0603B}"/>
                </a:ext>
              </a:extLst>
            </p:cNvPr>
            <p:cNvSpPr>
              <a:spLocks/>
            </p:cNvSpPr>
            <p:nvPr/>
          </p:nvSpPr>
          <p:spPr bwMode="gray">
            <a:xfrm>
              <a:off x="6684565" y="2747575"/>
              <a:ext cx="76339" cy="183691"/>
            </a:xfrm>
            <a:custGeom>
              <a:avLst/>
              <a:gdLst>
                <a:gd name="T0" fmla="*/ 32 w 97"/>
                <a:gd name="T1" fmla="*/ 11 h 231"/>
                <a:gd name="T2" fmla="*/ 32 w 97"/>
                <a:gd name="T3" fmla="*/ 11 h 231"/>
                <a:gd name="T4" fmla="*/ 28 w 97"/>
                <a:gd name="T5" fmla="*/ 40 h 231"/>
                <a:gd name="T6" fmla="*/ 23 w 97"/>
                <a:gd name="T7" fmla="*/ 67 h 231"/>
                <a:gd name="T8" fmla="*/ 14 w 97"/>
                <a:gd name="T9" fmla="*/ 87 h 231"/>
                <a:gd name="T10" fmla="*/ 4 w 97"/>
                <a:gd name="T11" fmla="*/ 109 h 231"/>
                <a:gd name="T12" fmla="*/ 2 w 97"/>
                <a:gd name="T13" fmla="*/ 116 h 231"/>
                <a:gd name="T14" fmla="*/ 2 w 97"/>
                <a:gd name="T15" fmla="*/ 127 h 231"/>
                <a:gd name="T16" fmla="*/ 0 w 97"/>
                <a:gd name="T17" fmla="*/ 153 h 231"/>
                <a:gd name="T18" fmla="*/ 0 w 97"/>
                <a:gd name="T19" fmla="*/ 186 h 231"/>
                <a:gd name="T20" fmla="*/ 2 w 97"/>
                <a:gd name="T21" fmla="*/ 193 h 231"/>
                <a:gd name="T22" fmla="*/ 4 w 97"/>
                <a:gd name="T23" fmla="*/ 195 h 231"/>
                <a:gd name="T24" fmla="*/ 8 w 97"/>
                <a:gd name="T25" fmla="*/ 195 h 231"/>
                <a:gd name="T26" fmla="*/ 10 w 97"/>
                <a:gd name="T27" fmla="*/ 195 h 231"/>
                <a:gd name="T28" fmla="*/ 12 w 97"/>
                <a:gd name="T29" fmla="*/ 193 h 231"/>
                <a:gd name="T30" fmla="*/ 12 w 97"/>
                <a:gd name="T31" fmla="*/ 189 h 231"/>
                <a:gd name="T32" fmla="*/ 28 w 97"/>
                <a:gd name="T33" fmla="*/ 122 h 231"/>
                <a:gd name="T34" fmla="*/ 32 w 97"/>
                <a:gd name="T35" fmla="*/ 222 h 231"/>
                <a:gd name="T36" fmla="*/ 34 w 97"/>
                <a:gd name="T37" fmla="*/ 229 h 231"/>
                <a:gd name="T38" fmla="*/ 41 w 97"/>
                <a:gd name="T39" fmla="*/ 231 h 231"/>
                <a:gd name="T40" fmla="*/ 47 w 97"/>
                <a:gd name="T41" fmla="*/ 231 h 231"/>
                <a:gd name="T42" fmla="*/ 53 w 97"/>
                <a:gd name="T43" fmla="*/ 227 h 231"/>
                <a:gd name="T44" fmla="*/ 65 w 97"/>
                <a:gd name="T45" fmla="*/ 213 h 231"/>
                <a:gd name="T46" fmla="*/ 75 w 97"/>
                <a:gd name="T47" fmla="*/ 202 h 231"/>
                <a:gd name="T48" fmla="*/ 79 w 97"/>
                <a:gd name="T49" fmla="*/ 195 h 231"/>
                <a:gd name="T50" fmla="*/ 82 w 97"/>
                <a:gd name="T51" fmla="*/ 189 h 231"/>
                <a:gd name="T52" fmla="*/ 84 w 97"/>
                <a:gd name="T53" fmla="*/ 178 h 231"/>
                <a:gd name="T54" fmla="*/ 87 w 97"/>
                <a:gd name="T55" fmla="*/ 167 h 231"/>
                <a:gd name="T56" fmla="*/ 89 w 97"/>
                <a:gd name="T57" fmla="*/ 127 h 231"/>
                <a:gd name="T58" fmla="*/ 91 w 97"/>
                <a:gd name="T59" fmla="*/ 89 h 231"/>
                <a:gd name="T60" fmla="*/ 97 w 97"/>
                <a:gd name="T61" fmla="*/ 25 h 231"/>
                <a:gd name="T62" fmla="*/ 97 w 97"/>
                <a:gd name="T63" fmla="*/ 21 h 231"/>
                <a:gd name="T64" fmla="*/ 95 w 97"/>
                <a:gd name="T65" fmla="*/ 16 h 231"/>
                <a:gd name="T66" fmla="*/ 89 w 97"/>
                <a:gd name="T67" fmla="*/ 9 h 231"/>
                <a:gd name="T68" fmla="*/ 79 w 97"/>
                <a:gd name="T69" fmla="*/ 5 h 231"/>
                <a:gd name="T70" fmla="*/ 67 w 97"/>
                <a:gd name="T71" fmla="*/ 3 h 231"/>
                <a:gd name="T72" fmla="*/ 53 w 97"/>
                <a:gd name="T73" fmla="*/ 0 h 231"/>
                <a:gd name="T74" fmla="*/ 43 w 97"/>
                <a:gd name="T75" fmla="*/ 3 h 231"/>
                <a:gd name="T76" fmla="*/ 36 w 97"/>
                <a:gd name="T77" fmla="*/ 7 h 231"/>
                <a:gd name="T78" fmla="*/ 34 w 97"/>
                <a:gd name="T79" fmla="*/ 9 h 231"/>
                <a:gd name="T80" fmla="*/ 32 w 97"/>
                <a:gd name="T81" fmla="*/ 1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7" h="231">
                  <a:moveTo>
                    <a:pt x="32" y="11"/>
                  </a:moveTo>
                  <a:lnTo>
                    <a:pt x="32" y="11"/>
                  </a:lnTo>
                  <a:lnTo>
                    <a:pt x="28" y="40"/>
                  </a:lnTo>
                  <a:lnTo>
                    <a:pt x="23" y="67"/>
                  </a:lnTo>
                  <a:lnTo>
                    <a:pt x="14" y="87"/>
                  </a:lnTo>
                  <a:lnTo>
                    <a:pt x="4" y="109"/>
                  </a:lnTo>
                  <a:lnTo>
                    <a:pt x="2" y="116"/>
                  </a:lnTo>
                  <a:lnTo>
                    <a:pt x="2" y="127"/>
                  </a:lnTo>
                  <a:lnTo>
                    <a:pt x="0" y="153"/>
                  </a:lnTo>
                  <a:lnTo>
                    <a:pt x="0" y="186"/>
                  </a:lnTo>
                  <a:lnTo>
                    <a:pt x="2" y="193"/>
                  </a:lnTo>
                  <a:lnTo>
                    <a:pt x="4" y="195"/>
                  </a:lnTo>
                  <a:lnTo>
                    <a:pt x="8" y="195"/>
                  </a:lnTo>
                  <a:lnTo>
                    <a:pt x="10" y="195"/>
                  </a:lnTo>
                  <a:lnTo>
                    <a:pt x="12" y="193"/>
                  </a:lnTo>
                  <a:lnTo>
                    <a:pt x="12" y="189"/>
                  </a:lnTo>
                  <a:lnTo>
                    <a:pt x="28" y="122"/>
                  </a:lnTo>
                  <a:lnTo>
                    <a:pt x="32" y="222"/>
                  </a:lnTo>
                  <a:lnTo>
                    <a:pt x="34" y="229"/>
                  </a:lnTo>
                  <a:lnTo>
                    <a:pt x="41" y="231"/>
                  </a:lnTo>
                  <a:lnTo>
                    <a:pt x="47" y="231"/>
                  </a:lnTo>
                  <a:lnTo>
                    <a:pt x="53" y="227"/>
                  </a:lnTo>
                  <a:lnTo>
                    <a:pt x="65" y="213"/>
                  </a:lnTo>
                  <a:lnTo>
                    <a:pt x="75" y="202"/>
                  </a:lnTo>
                  <a:lnTo>
                    <a:pt x="79" y="195"/>
                  </a:lnTo>
                  <a:lnTo>
                    <a:pt x="82" y="189"/>
                  </a:lnTo>
                  <a:lnTo>
                    <a:pt x="84" y="178"/>
                  </a:lnTo>
                  <a:lnTo>
                    <a:pt x="87" y="167"/>
                  </a:lnTo>
                  <a:lnTo>
                    <a:pt x="89" y="127"/>
                  </a:lnTo>
                  <a:lnTo>
                    <a:pt x="91" y="89"/>
                  </a:lnTo>
                  <a:lnTo>
                    <a:pt x="97" y="25"/>
                  </a:lnTo>
                  <a:lnTo>
                    <a:pt x="97" y="21"/>
                  </a:lnTo>
                  <a:lnTo>
                    <a:pt x="95" y="16"/>
                  </a:lnTo>
                  <a:lnTo>
                    <a:pt x="89" y="9"/>
                  </a:lnTo>
                  <a:lnTo>
                    <a:pt x="79" y="5"/>
                  </a:lnTo>
                  <a:lnTo>
                    <a:pt x="67" y="3"/>
                  </a:lnTo>
                  <a:lnTo>
                    <a:pt x="53" y="0"/>
                  </a:lnTo>
                  <a:lnTo>
                    <a:pt x="43" y="3"/>
                  </a:lnTo>
                  <a:lnTo>
                    <a:pt x="36" y="7"/>
                  </a:lnTo>
                  <a:lnTo>
                    <a:pt x="34" y="9"/>
                  </a:lnTo>
                  <a:lnTo>
                    <a:pt x="32" y="11"/>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50" name="Freeform 67">
              <a:extLst>
                <a:ext uri="{FF2B5EF4-FFF2-40B4-BE49-F238E27FC236}">
                  <a16:creationId xmlns:a16="http://schemas.microsoft.com/office/drawing/2014/main" id="{62E6827F-0459-4123-9DD3-8A53A8D6F029}"/>
                </a:ext>
              </a:extLst>
            </p:cNvPr>
            <p:cNvSpPr>
              <a:spLocks/>
            </p:cNvSpPr>
            <p:nvPr/>
          </p:nvSpPr>
          <p:spPr bwMode="gray">
            <a:xfrm>
              <a:off x="6233687" y="2067678"/>
              <a:ext cx="446109" cy="772935"/>
            </a:xfrm>
            <a:custGeom>
              <a:avLst/>
              <a:gdLst>
                <a:gd name="T0" fmla="*/ 516 w 560"/>
                <a:gd name="T1" fmla="*/ 614 h 973"/>
                <a:gd name="T2" fmla="*/ 519 w 560"/>
                <a:gd name="T3" fmla="*/ 312 h 973"/>
                <a:gd name="T4" fmla="*/ 556 w 560"/>
                <a:gd name="T5" fmla="*/ 82 h 973"/>
                <a:gd name="T6" fmla="*/ 543 w 560"/>
                <a:gd name="T7" fmla="*/ 68 h 973"/>
                <a:gd name="T8" fmla="*/ 532 w 560"/>
                <a:gd name="T9" fmla="*/ 60 h 973"/>
                <a:gd name="T10" fmla="*/ 506 w 560"/>
                <a:gd name="T11" fmla="*/ 39 h 973"/>
                <a:gd name="T12" fmla="*/ 477 w 560"/>
                <a:gd name="T13" fmla="*/ 27 h 973"/>
                <a:gd name="T14" fmla="*/ 452 w 560"/>
                <a:gd name="T15" fmla="*/ 17 h 973"/>
                <a:gd name="T16" fmla="*/ 428 w 560"/>
                <a:gd name="T17" fmla="*/ 11 h 973"/>
                <a:gd name="T18" fmla="*/ 409 w 560"/>
                <a:gd name="T19" fmla="*/ 6 h 973"/>
                <a:gd name="T20" fmla="*/ 394 w 560"/>
                <a:gd name="T21" fmla="*/ 4 h 973"/>
                <a:gd name="T22" fmla="*/ 390 w 560"/>
                <a:gd name="T23" fmla="*/ 15 h 973"/>
                <a:gd name="T24" fmla="*/ 384 w 560"/>
                <a:gd name="T25" fmla="*/ 24 h 973"/>
                <a:gd name="T26" fmla="*/ 374 w 560"/>
                <a:gd name="T27" fmla="*/ 35 h 973"/>
                <a:gd name="T28" fmla="*/ 361 w 560"/>
                <a:gd name="T29" fmla="*/ 46 h 973"/>
                <a:gd name="T30" fmla="*/ 343 w 560"/>
                <a:gd name="T31" fmla="*/ 58 h 973"/>
                <a:gd name="T32" fmla="*/ 322 w 560"/>
                <a:gd name="T33" fmla="*/ 64 h 973"/>
                <a:gd name="T34" fmla="*/ 308 w 560"/>
                <a:gd name="T35" fmla="*/ 66 h 973"/>
                <a:gd name="T36" fmla="*/ 293 w 560"/>
                <a:gd name="T37" fmla="*/ 66 h 973"/>
                <a:gd name="T38" fmla="*/ 277 w 560"/>
                <a:gd name="T39" fmla="*/ 66 h 973"/>
                <a:gd name="T40" fmla="*/ 264 w 560"/>
                <a:gd name="T41" fmla="*/ 64 h 973"/>
                <a:gd name="T42" fmla="*/ 252 w 560"/>
                <a:gd name="T43" fmla="*/ 62 h 973"/>
                <a:gd name="T44" fmla="*/ 242 w 560"/>
                <a:gd name="T45" fmla="*/ 58 h 973"/>
                <a:gd name="T46" fmla="*/ 223 w 560"/>
                <a:gd name="T47" fmla="*/ 46 h 973"/>
                <a:gd name="T48" fmla="*/ 211 w 560"/>
                <a:gd name="T49" fmla="*/ 33 h 973"/>
                <a:gd name="T50" fmla="*/ 200 w 560"/>
                <a:gd name="T51" fmla="*/ 22 h 973"/>
                <a:gd name="T52" fmla="*/ 192 w 560"/>
                <a:gd name="T53" fmla="*/ 11 h 973"/>
                <a:gd name="T54" fmla="*/ 188 w 560"/>
                <a:gd name="T55" fmla="*/ 0 h 973"/>
                <a:gd name="T56" fmla="*/ 138 w 560"/>
                <a:gd name="T57" fmla="*/ 8 h 973"/>
                <a:gd name="T58" fmla="*/ 128 w 560"/>
                <a:gd name="T59" fmla="*/ 11 h 973"/>
                <a:gd name="T60" fmla="*/ 101 w 560"/>
                <a:gd name="T61" fmla="*/ 19 h 973"/>
                <a:gd name="T62" fmla="*/ 58 w 560"/>
                <a:gd name="T63" fmla="*/ 39 h 973"/>
                <a:gd name="T64" fmla="*/ 31 w 560"/>
                <a:gd name="T65" fmla="*/ 53 h 973"/>
                <a:gd name="T66" fmla="*/ 0 w 560"/>
                <a:gd name="T67" fmla="*/ 70 h 973"/>
                <a:gd name="T68" fmla="*/ 44 w 560"/>
                <a:gd name="T69" fmla="*/ 314 h 973"/>
                <a:gd name="T70" fmla="*/ 44 w 560"/>
                <a:gd name="T71" fmla="*/ 614 h 973"/>
                <a:gd name="T72" fmla="*/ 27 w 560"/>
                <a:gd name="T73" fmla="*/ 973 h 973"/>
                <a:gd name="T74" fmla="*/ 288 w 560"/>
                <a:gd name="T75" fmla="*/ 973 h 973"/>
                <a:gd name="T76" fmla="*/ 560 w 560"/>
                <a:gd name="T77" fmla="*/ 960 h 973"/>
                <a:gd name="T78" fmla="*/ 516 w 560"/>
                <a:gd name="T79" fmla="*/ 614 h 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0" h="973">
                  <a:moveTo>
                    <a:pt x="516" y="614"/>
                  </a:moveTo>
                  <a:lnTo>
                    <a:pt x="519" y="312"/>
                  </a:lnTo>
                  <a:lnTo>
                    <a:pt x="556" y="82"/>
                  </a:lnTo>
                  <a:lnTo>
                    <a:pt x="543" y="68"/>
                  </a:lnTo>
                  <a:lnTo>
                    <a:pt x="532" y="60"/>
                  </a:lnTo>
                  <a:lnTo>
                    <a:pt x="506" y="39"/>
                  </a:lnTo>
                  <a:lnTo>
                    <a:pt x="477" y="27"/>
                  </a:lnTo>
                  <a:lnTo>
                    <a:pt x="452" y="17"/>
                  </a:lnTo>
                  <a:lnTo>
                    <a:pt x="428" y="11"/>
                  </a:lnTo>
                  <a:lnTo>
                    <a:pt x="409" y="6"/>
                  </a:lnTo>
                  <a:lnTo>
                    <a:pt x="394" y="4"/>
                  </a:lnTo>
                  <a:lnTo>
                    <a:pt x="390" y="15"/>
                  </a:lnTo>
                  <a:lnTo>
                    <a:pt x="384" y="24"/>
                  </a:lnTo>
                  <a:lnTo>
                    <a:pt x="374" y="35"/>
                  </a:lnTo>
                  <a:lnTo>
                    <a:pt x="361" y="46"/>
                  </a:lnTo>
                  <a:lnTo>
                    <a:pt x="343" y="58"/>
                  </a:lnTo>
                  <a:lnTo>
                    <a:pt x="322" y="64"/>
                  </a:lnTo>
                  <a:lnTo>
                    <a:pt x="308" y="66"/>
                  </a:lnTo>
                  <a:lnTo>
                    <a:pt x="293" y="66"/>
                  </a:lnTo>
                  <a:lnTo>
                    <a:pt x="277" y="66"/>
                  </a:lnTo>
                  <a:lnTo>
                    <a:pt x="264" y="64"/>
                  </a:lnTo>
                  <a:lnTo>
                    <a:pt x="252" y="62"/>
                  </a:lnTo>
                  <a:lnTo>
                    <a:pt x="242" y="58"/>
                  </a:lnTo>
                  <a:lnTo>
                    <a:pt x="223" y="46"/>
                  </a:lnTo>
                  <a:lnTo>
                    <a:pt x="211" y="33"/>
                  </a:lnTo>
                  <a:lnTo>
                    <a:pt x="200" y="22"/>
                  </a:lnTo>
                  <a:lnTo>
                    <a:pt x="192" y="11"/>
                  </a:lnTo>
                  <a:lnTo>
                    <a:pt x="188" y="0"/>
                  </a:lnTo>
                  <a:lnTo>
                    <a:pt x="138" y="8"/>
                  </a:lnTo>
                  <a:lnTo>
                    <a:pt x="128" y="11"/>
                  </a:lnTo>
                  <a:lnTo>
                    <a:pt x="101" y="19"/>
                  </a:lnTo>
                  <a:lnTo>
                    <a:pt x="58" y="39"/>
                  </a:lnTo>
                  <a:lnTo>
                    <a:pt x="31" y="53"/>
                  </a:lnTo>
                  <a:lnTo>
                    <a:pt x="0" y="70"/>
                  </a:lnTo>
                  <a:lnTo>
                    <a:pt x="44" y="314"/>
                  </a:lnTo>
                  <a:lnTo>
                    <a:pt x="44" y="614"/>
                  </a:lnTo>
                  <a:lnTo>
                    <a:pt x="27" y="973"/>
                  </a:lnTo>
                  <a:lnTo>
                    <a:pt x="288" y="973"/>
                  </a:lnTo>
                  <a:lnTo>
                    <a:pt x="560" y="960"/>
                  </a:lnTo>
                  <a:lnTo>
                    <a:pt x="516" y="614"/>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51" name="Freeform 68">
              <a:extLst>
                <a:ext uri="{FF2B5EF4-FFF2-40B4-BE49-F238E27FC236}">
                  <a16:creationId xmlns:a16="http://schemas.microsoft.com/office/drawing/2014/main" id="{BFEE0F2E-7173-464C-A2AC-0A5588987A54}"/>
                </a:ext>
              </a:extLst>
            </p:cNvPr>
            <p:cNvSpPr>
              <a:spLocks/>
            </p:cNvSpPr>
            <p:nvPr/>
          </p:nvSpPr>
          <p:spPr bwMode="gray">
            <a:xfrm>
              <a:off x="6381594" y="2067678"/>
              <a:ext cx="164608" cy="59639"/>
            </a:xfrm>
            <a:custGeom>
              <a:avLst/>
              <a:gdLst>
                <a:gd name="T0" fmla="*/ 1 w 207"/>
                <a:gd name="T1" fmla="*/ 0 h 75"/>
                <a:gd name="T2" fmla="*/ 106 w 207"/>
                <a:gd name="T3" fmla="*/ 66 h 75"/>
                <a:gd name="T4" fmla="*/ 207 w 207"/>
                <a:gd name="T5" fmla="*/ 4 h 75"/>
                <a:gd name="T6" fmla="*/ 200 w 207"/>
                <a:gd name="T7" fmla="*/ 75 h 75"/>
                <a:gd name="T8" fmla="*/ 0 w 207"/>
                <a:gd name="T9" fmla="*/ 65 h 75"/>
                <a:gd name="T10" fmla="*/ 1 w 207"/>
                <a:gd name="T11" fmla="*/ 0 h 75"/>
              </a:gdLst>
              <a:ahLst/>
              <a:cxnLst>
                <a:cxn ang="0">
                  <a:pos x="T0" y="T1"/>
                </a:cxn>
                <a:cxn ang="0">
                  <a:pos x="T2" y="T3"/>
                </a:cxn>
                <a:cxn ang="0">
                  <a:pos x="T4" y="T5"/>
                </a:cxn>
                <a:cxn ang="0">
                  <a:pos x="T6" y="T7"/>
                </a:cxn>
                <a:cxn ang="0">
                  <a:pos x="T8" y="T9"/>
                </a:cxn>
                <a:cxn ang="0">
                  <a:pos x="T10" y="T11"/>
                </a:cxn>
              </a:cxnLst>
              <a:rect l="0" t="0" r="r" b="b"/>
              <a:pathLst>
                <a:path w="207" h="75">
                  <a:moveTo>
                    <a:pt x="1" y="0"/>
                  </a:moveTo>
                  <a:lnTo>
                    <a:pt x="106" y="66"/>
                  </a:lnTo>
                  <a:lnTo>
                    <a:pt x="207" y="4"/>
                  </a:lnTo>
                  <a:lnTo>
                    <a:pt x="200" y="75"/>
                  </a:lnTo>
                  <a:lnTo>
                    <a:pt x="0" y="65"/>
                  </a:lnTo>
                  <a:lnTo>
                    <a:pt x="1"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52" name="Freeform 135">
              <a:extLst>
                <a:ext uri="{FF2B5EF4-FFF2-40B4-BE49-F238E27FC236}">
                  <a16:creationId xmlns:a16="http://schemas.microsoft.com/office/drawing/2014/main" id="{E455850D-06AF-4851-BCED-85669D1431BC}"/>
                </a:ext>
              </a:extLst>
            </p:cNvPr>
            <p:cNvSpPr>
              <a:spLocks/>
            </p:cNvSpPr>
            <p:nvPr/>
          </p:nvSpPr>
          <p:spPr bwMode="gray">
            <a:xfrm>
              <a:off x="6302868" y="1657353"/>
              <a:ext cx="333985" cy="336370"/>
            </a:xfrm>
            <a:custGeom>
              <a:avLst/>
              <a:gdLst>
                <a:gd name="T0" fmla="*/ 114 w 419"/>
                <a:gd name="T1" fmla="*/ 371 h 422"/>
                <a:gd name="T2" fmla="*/ 122 w 419"/>
                <a:gd name="T3" fmla="*/ 404 h 422"/>
                <a:gd name="T4" fmla="*/ 0 w 419"/>
                <a:gd name="T5" fmla="*/ 420 h 422"/>
                <a:gd name="T6" fmla="*/ 15 w 419"/>
                <a:gd name="T7" fmla="*/ 402 h 422"/>
                <a:gd name="T8" fmla="*/ 25 w 419"/>
                <a:gd name="T9" fmla="*/ 379 h 422"/>
                <a:gd name="T10" fmla="*/ 35 w 419"/>
                <a:gd name="T11" fmla="*/ 343 h 422"/>
                <a:gd name="T12" fmla="*/ 35 w 419"/>
                <a:gd name="T13" fmla="*/ 315 h 422"/>
                <a:gd name="T14" fmla="*/ 25 w 419"/>
                <a:gd name="T15" fmla="*/ 254 h 422"/>
                <a:gd name="T16" fmla="*/ 23 w 419"/>
                <a:gd name="T17" fmla="*/ 201 h 422"/>
                <a:gd name="T18" fmla="*/ 28 w 419"/>
                <a:gd name="T19" fmla="*/ 160 h 422"/>
                <a:gd name="T20" fmla="*/ 40 w 419"/>
                <a:gd name="T21" fmla="*/ 120 h 422"/>
                <a:gd name="T22" fmla="*/ 58 w 419"/>
                <a:gd name="T23" fmla="*/ 85 h 422"/>
                <a:gd name="T24" fmla="*/ 86 w 419"/>
                <a:gd name="T25" fmla="*/ 48 h 422"/>
                <a:gd name="T26" fmla="*/ 117 w 419"/>
                <a:gd name="T27" fmla="*/ 26 h 422"/>
                <a:gd name="T28" fmla="*/ 157 w 419"/>
                <a:gd name="T29" fmla="*/ 8 h 422"/>
                <a:gd name="T30" fmla="*/ 208 w 419"/>
                <a:gd name="T31" fmla="*/ 0 h 422"/>
                <a:gd name="T32" fmla="*/ 262 w 419"/>
                <a:gd name="T33" fmla="*/ 8 h 422"/>
                <a:gd name="T34" fmla="*/ 302 w 419"/>
                <a:gd name="T35" fmla="*/ 26 h 422"/>
                <a:gd name="T36" fmla="*/ 330 w 419"/>
                <a:gd name="T37" fmla="*/ 48 h 422"/>
                <a:gd name="T38" fmla="*/ 358 w 419"/>
                <a:gd name="T39" fmla="*/ 85 h 422"/>
                <a:gd name="T40" fmla="*/ 378 w 419"/>
                <a:gd name="T41" fmla="*/ 120 h 422"/>
                <a:gd name="T42" fmla="*/ 389 w 419"/>
                <a:gd name="T43" fmla="*/ 160 h 422"/>
                <a:gd name="T44" fmla="*/ 396 w 419"/>
                <a:gd name="T45" fmla="*/ 201 h 422"/>
                <a:gd name="T46" fmla="*/ 394 w 419"/>
                <a:gd name="T47" fmla="*/ 254 h 422"/>
                <a:gd name="T48" fmla="*/ 384 w 419"/>
                <a:gd name="T49" fmla="*/ 315 h 422"/>
                <a:gd name="T50" fmla="*/ 384 w 419"/>
                <a:gd name="T51" fmla="*/ 343 h 422"/>
                <a:gd name="T52" fmla="*/ 391 w 419"/>
                <a:gd name="T53" fmla="*/ 379 h 422"/>
                <a:gd name="T54" fmla="*/ 404 w 419"/>
                <a:gd name="T55" fmla="*/ 402 h 422"/>
                <a:gd name="T56" fmla="*/ 419 w 419"/>
                <a:gd name="T57" fmla="*/ 420 h 422"/>
                <a:gd name="T58" fmla="*/ 302 w 419"/>
                <a:gd name="T59" fmla="*/ 404 h 422"/>
                <a:gd name="T60" fmla="*/ 310 w 419"/>
                <a:gd name="T61" fmla="*/ 371 h 422"/>
                <a:gd name="T62" fmla="*/ 335 w 419"/>
                <a:gd name="T63" fmla="*/ 287 h 422"/>
                <a:gd name="T64" fmla="*/ 340 w 419"/>
                <a:gd name="T65" fmla="*/ 247 h 422"/>
                <a:gd name="T66" fmla="*/ 335 w 419"/>
                <a:gd name="T67" fmla="*/ 219 h 422"/>
                <a:gd name="T68" fmla="*/ 317 w 419"/>
                <a:gd name="T69" fmla="*/ 191 h 422"/>
                <a:gd name="T70" fmla="*/ 295 w 419"/>
                <a:gd name="T71" fmla="*/ 155 h 422"/>
                <a:gd name="T72" fmla="*/ 282 w 419"/>
                <a:gd name="T73" fmla="*/ 117 h 422"/>
                <a:gd name="T74" fmla="*/ 267 w 419"/>
                <a:gd name="T75" fmla="*/ 117 h 422"/>
                <a:gd name="T76" fmla="*/ 239 w 419"/>
                <a:gd name="T77" fmla="*/ 142 h 422"/>
                <a:gd name="T78" fmla="*/ 211 w 419"/>
                <a:gd name="T79" fmla="*/ 158 h 422"/>
                <a:gd name="T80" fmla="*/ 171 w 419"/>
                <a:gd name="T81" fmla="*/ 168 h 422"/>
                <a:gd name="T82" fmla="*/ 137 w 419"/>
                <a:gd name="T83" fmla="*/ 178 h 422"/>
                <a:gd name="T84" fmla="*/ 109 w 419"/>
                <a:gd name="T85" fmla="*/ 193 h 422"/>
                <a:gd name="T86" fmla="*/ 91 w 419"/>
                <a:gd name="T87" fmla="*/ 211 h 422"/>
                <a:gd name="T88" fmla="*/ 84 w 419"/>
                <a:gd name="T89" fmla="*/ 235 h 422"/>
                <a:gd name="T90" fmla="*/ 84 w 419"/>
                <a:gd name="T91" fmla="*/ 259 h 422"/>
                <a:gd name="T92" fmla="*/ 99 w 419"/>
                <a:gd name="T93" fmla="*/ 32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9" h="422">
                  <a:moveTo>
                    <a:pt x="114" y="371"/>
                  </a:moveTo>
                  <a:lnTo>
                    <a:pt x="114" y="371"/>
                  </a:lnTo>
                  <a:lnTo>
                    <a:pt x="119" y="387"/>
                  </a:lnTo>
                  <a:lnTo>
                    <a:pt x="122" y="404"/>
                  </a:lnTo>
                  <a:lnTo>
                    <a:pt x="122" y="422"/>
                  </a:lnTo>
                  <a:lnTo>
                    <a:pt x="0" y="420"/>
                  </a:lnTo>
                  <a:lnTo>
                    <a:pt x="5" y="417"/>
                  </a:lnTo>
                  <a:lnTo>
                    <a:pt x="15" y="402"/>
                  </a:lnTo>
                  <a:lnTo>
                    <a:pt x="21" y="392"/>
                  </a:lnTo>
                  <a:lnTo>
                    <a:pt x="25" y="379"/>
                  </a:lnTo>
                  <a:lnTo>
                    <a:pt x="30" y="364"/>
                  </a:lnTo>
                  <a:lnTo>
                    <a:pt x="35" y="343"/>
                  </a:lnTo>
                  <a:lnTo>
                    <a:pt x="35" y="328"/>
                  </a:lnTo>
                  <a:lnTo>
                    <a:pt x="35" y="315"/>
                  </a:lnTo>
                  <a:lnTo>
                    <a:pt x="30" y="285"/>
                  </a:lnTo>
                  <a:lnTo>
                    <a:pt x="25" y="254"/>
                  </a:lnTo>
                  <a:lnTo>
                    <a:pt x="23" y="221"/>
                  </a:lnTo>
                  <a:lnTo>
                    <a:pt x="23" y="201"/>
                  </a:lnTo>
                  <a:lnTo>
                    <a:pt x="25" y="181"/>
                  </a:lnTo>
                  <a:lnTo>
                    <a:pt x="28" y="160"/>
                  </a:lnTo>
                  <a:lnTo>
                    <a:pt x="33" y="140"/>
                  </a:lnTo>
                  <a:lnTo>
                    <a:pt x="40" y="120"/>
                  </a:lnTo>
                  <a:lnTo>
                    <a:pt x="48" y="102"/>
                  </a:lnTo>
                  <a:lnTo>
                    <a:pt x="58" y="85"/>
                  </a:lnTo>
                  <a:lnTo>
                    <a:pt x="68" y="69"/>
                  </a:lnTo>
                  <a:lnTo>
                    <a:pt x="86" y="48"/>
                  </a:lnTo>
                  <a:lnTo>
                    <a:pt x="101" y="38"/>
                  </a:lnTo>
                  <a:lnTo>
                    <a:pt x="117" y="26"/>
                  </a:lnTo>
                  <a:lnTo>
                    <a:pt x="134" y="15"/>
                  </a:lnTo>
                  <a:lnTo>
                    <a:pt x="157" y="8"/>
                  </a:lnTo>
                  <a:lnTo>
                    <a:pt x="180" y="3"/>
                  </a:lnTo>
                  <a:lnTo>
                    <a:pt x="208" y="0"/>
                  </a:lnTo>
                  <a:lnTo>
                    <a:pt x="236" y="3"/>
                  </a:lnTo>
                  <a:lnTo>
                    <a:pt x="262" y="8"/>
                  </a:lnTo>
                  <a:lnTo>
                    <a:pt x="284" y="15"/>
                  </a:lnTo>
                  <a:lnTo>
                    <a:pt x="302" y="26"/>
                  </a:lnTo>
                  <a:lnTo>
                    <a:pt x="317" y="38"/>
                  </a:lnTo>
                  <a:lnTo>
                    <a:pt x="330" y="48"/>
                  </a:lnTo>
                  <a:lnTo>
                    <a:pt x="348" y="69"/>
                  </a:lnTo>
                  <a:lnTo>
                    <a:pt x="358" y="85"/>
                  </a:lnTo>
                  <a:lnTo>
                    <a:pt x="368" y="102"/>
                  </a:lnTo>
                  <a:lnTo>
                    <a:pt x="378" y="120"/>
                  </a:lnTo>
                  <a:lnTo>
                    <a:pt x="384" y="140"/>
                  </a:lnTo>
                  <a:lnTo>
                    <a:pt x="389" y="160"/>
                  </a:lnTo>
                  <a:lnTo>
                    <a:pt x="394" y="181"/>
                  </a:lnTo>
                  <a:lnTo>
                    <a:pt x="396" y="201"/>
                  </a:lnTo>
                  <a:lnTo>
                    <a:pt x="396" y="221"/>
                  </a:lnTo>
                  <a:lnTo>
                    <a:pt x="394" y="254"/>
                  </a:lnTo>
                  <a:lnTo>
                    <a:pt x="386" y="285"/>
                  </a:lnTo>
                  <a:lnTo>
                    <a:pt x="384" y="315"/>
                  </a:lnTo>
                  <a:lnTo>
                    <a:pt x="384" y="328"/>
                  </a:lnTo>
                  <a:lnTo>
                    <a:pt x="384" y="343"/>
                  </a:lnTo>
                  <a:lnTo>
                    <a:pt x="386" y="364"/>
                  </a:lnTo>
                  <a:lnTo>
                    <a:pt x="391" y="379"/>
                  </a:lnTo>
                  <a:lnTo>
                    <a:pt x="396" y="392"/>
                  </a:lnTo>
                  <a:lnTo>
                    <a:pt x="404" y="402"/>
                  </a:lnTo>
                  <a:lnTo>
                    <a:pt x="414" y="417"/>
                  </a:lnTo>
                  <a:lnTo>
                    <a:pt x="419" y="420"/>
                  </a:lnTo>
                  <a:lnTo>
                    <a:pt x="302" y="422"/>
                  </a:lnTo>
                  <a:lnTo>
                    <a:pt x="302" y="404"/>
                  </a:lnTo>
                  <a:lnTo>
                    <a:pt x="305" y="387"/>
                  </a:lnTo>
                  <a:lnTo>
                    <a:pt x="310" y="371"/>
                  </a:lnTo>
                  <a:lnTo>
                    <a:pt x="325" y="320"/>
                  </a:lnTo>
                  <a:lnTo>
                    <a:pt x="335" y="287"/>
                  </a:lnTo>
                  <a:lnTo>
                    <a:pt x="338" y="259"/>
                  </a:lnTo>
                  <a:lnTo>
                    <a:pt x="340" y="247"/>
                  </a:lnTo>
                  <a:lnTo>
                    <a:pt x="338" y="235"/>
                  </a:lnTo>
                  <a:lnTo>
                    <a:pt x="335" y="219"/>
                  </a:lnTo>
                  <a:lnTo>
                    <a:pt x="328" y="204"/>
                  </a:lnTo>
                  <a:lnTo>
                    <a:pt x="317" y="191"/>
                  </a:lnTo>
                  <a:lnTo>
                    <a:pt x="305" y="174"/>
                  </a:lnTo>
                  <a:lnTo>
                    <a:pt x="295" y="155"/>
                  </a:lnTo>
                  <a:lnTo>
                    <a:pt x="287" y="135"/>
                  </a:lnTo>
                  <a:lnTo>
                    <a:pt x="282" y="117"/>
                  </a:lnTo>
                  <a:lnTo>
                    <a:pt x="282" y="99"/>
                  </a:lnTo>
                  <a:lnTo>
                    <a:pt x="267" y="117"/>
                  </a:lnTo>
                  <a:lnTo>
                    <a:pt x="251" y="132"/>
                  </a:lnTo>
                  <a:lnTo>
                    <a:pt x="239" y="142"/>
                  </a:lnTo>
                  <a:lnTo>
                    <a:pt x="223" y="150"/>
                  </a:lnTo>
                  <a:lnTo>
                    <a:pt x="211" y="158"/>
                  </a:lnTo>
                  <a:lnTo>
                    <a:pt x="198" y="163"/>
                  </a:lnTo>
                  <a:lnTo>
                    <a:pt x="171" y="168"/>
                  </a:lnTo>
                  <a:lnTo>
                    <a:pt x="152" y="174"/>
                  </a:lnTo>
                  <a:lnTo>
                    <a:pt x="137" y="178"/>
                  </a:lnTo>
                  <a:lnTo>
                    <a:pt x="122" y="186"/>
                  </a:lnTo>
                  <a:lnTo>
                    <a:pt x="109" y="193"/>
                  </a:lnTo>
                  <a:lnTo>
                    <a:pt x="99" y="201"/>
                  </a:lnTo>
                  <a:lnTo>
                    <a:pt x="91" y="211"/>
                  </a:lnTo>
                  <a:lnTo>
                    <a:pt x="86" y="221"/>
                  </a:lnTo>
                  <a:lnTo>
                    <a:pt x="84" y="235"/>
                  </a:lnTo>
                  <a:lnTo>
                    <a:pt x="81" y="247"/>
                  </a:lnTo>
                  <a:lnTo>
                    <a:pt x="84" y="259"/>
                  </a:lnTo>
                  <a:lnTo>
                    <a:pt x="89" y="287"/>
                  </a:lnTo>
                  <a:lnTo>
                    <a:pt x="99" y="320"/>
                  </a:lnTo>
                  <a:lnTo>
                    <a:pt x="114" y="371"/>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grpSp>
      <p:sp>
        <p:nvSpPr>
          <p:cNvPr id="53" name="Rechteck 29">
            <a:extLst>
              <a:ext uri="{FF2B5EF4-FFF2-40B4-BE49-F238E27FC236}">
                <a16:creationId xmlns:a16="http://schemas.microsoft.com/office/drawing/2014/main" id="{5C6C3068-0D9F-49C2-9210-3B541C9A66A6}"/>
              </a:ext>
            </a:extLst>
          </p:cNvPr>
          <p:cNvSpPr/>
          <p:nvPr/>
        </p:nvSpPr>
        <p:spPr bwMode="gray">
          <a:xfrm>
            <a:off x="1654228" y="2723336"/>
            <a:ext cx="2970205" cy="490649"/>
          </a:xfrm>
          <a:prstGeom prst="rect">
            <a:avLst/>
          </a:prstGeom>
        </p:spPr>
        <p:txBody>
          <a:bodyPr wrap="square" lIns="0" tIns="0" rIns="0" bIns="0">
            <a:spAutoFit/>
          </a:bodyPr>
          <a:lstStyle/>
          <a:p>
            <a:r>
              <a:rPr lang="en-US" sz="3188" b="1" kern="0" dirty="0">
                <a:solidFill>
                  <a:schemeClr val="bg2"/>
                </a:solidFill>
                <a:cs typeface="Arial" pitchFamily="34" charset="0"/>
              </a:rPr>
              <a:t>$ 93,50</a:t>
            </a:r>
            <a:r>
              <a:rPr lang="de-DE" sz="3188" b="1" kern="0" dirty="0">
                <a:solidFill>
                  <a:schemeClr val="bg2"/>
                </a:solidFill>
                <a:ea typeface="ＭＳ Ｐゴシック"/>
                <a:cs typeface="Arial" pitchFamily="34" charset="0"/>
              </a:rPr>
              <a:t>/</a:t>
            </a:r>
            <a:r>
              <a:rPr lang="en-US" sz="3188" b="1" kern="0" dirty="0">
                <a:solidFill>
                  <a:schemeClr val="bg2"/>
                </a:solidFill>
                <a:ea typeface="ＭＳ Ｐゴシック"/>
                <a:cs typeface="Arial" pitchFamily="34" charset="0"/>
              </a:rPr>
              <a:t>hour</a:t>
            </a:r>
            <a:endParaRPr lang="en-US" sz="3188" dirty="0">
              <a:solidFill>
                <a:schemeClr val="bg2"/>
              </a:solidFill>
            </a:endParaRPr>
          </a:p>
        </p:txBody>
      </p:sp>
      <p:sp>
        <p:nvSpPr>
          <p:cNvPr id="54" name="Rechteck 30">
            <a:extLst>
              <a:ext uri="{FF2B5EF4-FFF2-40B4-BE49-F238E27FC236}">
                <a16:creationId xmlns:a16="http://schemas.microsoft.com/office/drawing/2014/main" id="{02A0B1A0-980A-46BD-A460-8C5FE2FA4CF8}"/>
              </a:ext>
            </a:extLst>
          </p:cNvPr>
          <p:cNvSpPr/>
          <p:nvPr/>
        </p:nvSpPr>
        <p:spPr bwMode="gray">
          <a:xfrm>
            <a:off x="1654228" y="4975319"/>
            <a:ext cx="1855904" cy="490649"/>
          </a:xfrm>
          <a:prstGeom prst="rect">
            <a:avLst/>
          </a:prstGeom>
        </p:spPr>
        <p:txBody>
          <a:bodyPr wrap="none" lIns="0" tIns="0" rIns="0" bIns="0">
            <a:spAutoFit/>
          </a:bodyPr>
          <a:lstStyle/>
          <a:p>
            <a:r>
              <a:rPr lang="en-US" sz="3188" b="1" kern="0">
                <a:solidFill>
                  <a:schemeClr val="bg2"/>
                </a:solidFill>
                <a:ea typeface="ＭＳ Ｐゴシック"/>
                <a:cs typeface="Arial" pitchFamily="34" charset="0"/>
              </a:rPr>
              <a:t>240 h/year</a:t>
            </a:r>
            <a:endParaRPr lang="en-US" sz="3188">
              <a:solidFill>
                <a:schemeClr val="bg2"/>
              </a:solidFill>
            </a:endParaRPr>
          </a:p>
        </p:txBody>
      </p:sp>
      <p:cxnSp>
        <p:nvCxnSpPr>
          <p:cNvPr id="56" name="Gerader Verbinder 55">
            <a:extLst>
              <a:ext uri="{FF2B5EF4-FFF2-40B4-BE49-F238E27FC236}">
                <a16:creationId xmlns:a16="http://schemas.microsoft.com/office/drawing/2014/main" id="{939A1FF7-EA2F-4DF0-BB0C-32BEEFFEB395}"/>
              </a:ext>
            </a:extLst>
          </p:cNvPr>
          <p:cNvCxnSpPr/>
          <p:nvPr/>
        </p:nvCxnSpPr>
        <p:spPr bwMode="gray">
          <a:xfrm>
            <a:off x="1669170" y="2747122"/>
            <a:ext cx="3858747" cy="0"/>
          </a:xfrm>
          <a:prstGeom prst="line">
            <a:avLst/>
          </a:prstGeom>
          <a:ln w="254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A1362C01-BEB6-4623-9991-D36BBECDCB48}"/>
              </a:ext>
            </a:extLst>
          </p:cNvPr>
          <p:cNvCxnSpPr/>
          <p:nvPr/>
        </p:nvCxnSpPr>
        <p:spPr bwMode="gray">
          <a:xfrm>
            <a:off x="1669170" y="4793642"/>
            <a:ext cx="3858747" cy="0"/>
          </a:xfrm>
          <a:prstGeom prst="line">
            <a:avLst/>
          </a:prstGeom>
          <a:ln w="254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8" name="Rechteck 28">
            <a:extLst>
              <a:ext uri="{FF2B5EF4-FFF2-40B4-BE49-F238E27FC236}">
                <a16:creationId xmlns:a16="http://schemas.microsoft.com/office/drawing/2014/main" id="{BDF21E1A-BC90-422E-9C83-FEAD06995BB3}"/>
              </a:ext>
            </a:extLst>
          </p:cNvPr>
          <p:cNvSpPr/>
          <p:nvPr/>
        </p:nvSpPr>
        <p:spPr bwMode="gray">
          <a:xfrm>
            <a:off x="6959144" y="2039079"/>
            <a:ext cx="3926598" cy="1011956"/>
          </a:xfrm>
          <a:prstGeom prst="rect">
            <a:avLst/>
          </a:prstGeom>
        </p:spPr>
        <p:txBody>
          <a:bodyPr wrap="none" lIns="0" tIns="0" rIns="0" bIns="0">
            <a:spAutoFit/>
          </a:bodyPr>
          <a:lstStyle/>
          <a:p>
            <a:r>
              <a:rPr lang="de-DE" sz="6576" b="1" kern="0" dirty="0">
                <a:solidFill>
                  <a:schemeClr val="bg2"/>
                </a:solidFill>
                <a:cs typeface="Arial" pitchFamily="34" charset="0"/>
              </a:rPr>
              <a:t> Ø</a:t>
            </a:r>
            <a:r>
              <a:rPr lang="en-US" sz="6576" b="1" kern="0" dirty="0">
                <a:solidFill>
                  <a:schemeClr val="bg2"/>
                </a:solidFill>
                <a:cs typeface="Arial" pitchFamily="34" charset="0"/>
              </a:rPr>
              <a:t> $ 22</a:t>
            </a:r>
            <a:r>
              <a:rPr lang="de-DE" sz="6576" b="1" dirty="0">
                <a:solidFill>
                  <a:schemeClr val="bg2"/>
                </a:solidFill>
              </a:rPr>
              <a:t>,400</a:t>
            </a:r>
            <a:endParaRPr lang="en-US" sz="6576" b="1" dirty="0">
              <a:solidFill>
                <a:schemeClr val="bg2"/>
              </a:solidFill>
            </a:endParaRPr>
          </a:p>
        </p:txBody>
      </p:sp>
      <p:sp>
        <p:nvSpPr>
          <p:cNvPr id="60" name="Rechteck 59">
            <a:extLst>
              <a:ext uri="{FF2B5EF4-FFF2-40B4-BE49-F238E27FC236}">
                <a16:creationId xmlns:a16="http://schemas.microsoft.com/office/drawing/2014/main" id="{B90F8C01-754A-46DE-A352-E7A64E00EFEE}"/>
              </a:ext>
            </a:extLst>
          </p:cNvPr>
          <p:cNvSpPr/>
          <p:nvPr/>
        </p:nvSpPr>
        <p:spPr bwMode="gray">
          <a:xfrm>
            <a:off x="6959140" y="3113448"/>
            <a:ext cx="3056654" cy="2207919"/>
          </a:xfrm>
          <a:prstGeom prst="rect">
            <a:avLst/>
          </a:prstGeom>
        </p:spPr>
        <p:txBody>
          <a:bodyPr wrap="none" lIns="0" tIns="0" rIns="0" bIns="0">
            <a:spAutoFit/>
          </a:bodyPr>
          <a:lstStyle/>
          <a:p>
            <a:r>
              <a:rPr lang="en-US" sz="3588" b="1" dirty="0">
                <a:solidFill>
                  <a:prstClr val="black"/>
                </a:solidFill>
              </a:rPr>
              <a:t>  spending for </a:t>
            </a:r>
            <a:br>
              <a:rPr lang="en-US" sz="3588" b="1" dirty="0">
                <a:solidFill>
                  <a:prstClr val="black"/>
                </a:solidFill>
              </a:rPr>
            </a:br>
            <a:r>
              <a:rPr lang="en-US" sz="3588" b="1" dirty="0">
                <a:solidFill>
                  <a:srgbClr val="EC6602"/>
                </a:solidFill>
              </a:rPr>
              <a:t>“unproductive”</a:t>
            </a:r>
            <a:r>
              <a:rPr lang="en-US" sz="3588" b="1" dirty="0">
                <a:solidFill>
                  <a:prstClr val="black"/>
                </a:solidFill>
              </a:rPr>
              <a:t> </a:t>
            </a:r>
            <a:br>
              <a:rPr lang="en-US" sz="3588" b="1" dirty="0">
                <a:solidFill>
                  <a:prstClr val="black"/>
                </a:solidFill>
              </a:rPr>
            </a:br>
            <a:r>
              <a:rPr lang="en-US" sz="3588" b="1" dirty="0">
                <a:solidFill>
                  <a:prstClr val="black"/>
                </a:solidFill>
              </a:rPr>
              <a:t>  labor per year </a:t>
            </a:r>
            <a:br>
              <a:rPr lang="en-US" sz="3588" b="1" dirty="0">
                <a:solidFill>
                  <a:prstClr val="black"/>
                </a:solidFill>
              </a:rPr>
            </a:br>
            <a:r>
              <a:rPr lang="en-US" sz="3588" b="1" dirty="0">
                <a:solidFill>
                  <a:prstClr val="black"/>
                </a:solidFill>
              </a:rPr>
              <a:t>  </a:t>
            </a:r>
            <a:r>
              <a:rPr lang="en-US" sz="3588" dirty="0">
                <a:solidFill>
                  <a:prstClr val="black"/>
                </a:solidFill>
              </a:rPr>
              <a:t>(240 × 93,50 $)</a:t>
            </a:r>
            <a:endParaRPr lang="en-US" sz="3588" dirty="0"/>
          </a:p>
        </p:txBody>
      </p:sp>
      <p:pic>
        <p:nvPicPr>
          <p:cNvPr id="4" name="Grafik 3">
            <a:extLst>
              <a:ext uri="{FF2B5EF4-FFF2-40B4-BE49-F238E27FC236}">
                <a16:creationId xmlns:a16="http://schemas.microsoft.com/office/drawing/2014/main" id="{EAC858B3-9F92-4F92-812E-597BB2DCC28E}"/>
              </a:ext>
            </a:extLst>
          </p:cNvPr>
          <p:cNvPicPr>
            <a:picLocks noChangeAspect="1"/>
          </p:cNvPicPr>
          <p:nvPr/>
        </p:nvPicPr>
        <p:blipFill>
          <a:blip r:embed="rId6"/>
          <a:stretch>
            <a:fillRect/>
          </a:stretch>
        </p:blipFill>
        <p:spPr>
          <a:xfrm>
            <a:off x="2274105" y="2417797"/>
            <a:ext cx="566450" cy="290201"/>
          </a:xfrm>
          <a:prstGeom prst="rect">
            <a:avLst/>
          </a:prstGeom>
        </p:spPr>
      </p:pic>
    </p:spTree>
    <p:extLst>
      <p:ext uri="{BB962C8B-B14F-4D97-AF65-F5344CB8AC3E}">
        <p14:creationId xmlns:p14="http://schemas.microsoft.com/office/powerpoint/2010/main" val="35441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fade">
                                      <p:cBhvr>
                                        <p:cTn id="12" dur="500"/>
                                        <p:tgtEl>
                                          <p:spTgt spid="35">
                                            <p:txEl>
                                              <p:pRg st="1" end="1"/>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wipe(left)">
                                      <p:cBhvr>
                                        <p:cTn id="16" dur="500"/>
                                        <p:tgtEl>
                                          <p:spTgt spid="5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xEl>
                                              <p:pRg st="0" end="0"/>
                                            </p:txEl>
                                          </p:spTgt>
                                        </p:tgtEl>
                                        <p:attrNameLst>
                                          <p:attrName>style.visibility</p:attrName>
                                        </p:attrNameLst>
                                      </p:cBhvr>
                                      <p:to>
                                        <p:strVal val="visible"/>
                                      </p:to>
                                    </p:set>
                                    <p:animEffect transition="in" filter="fade">
                                      <p:cBhvr>
                                        <p:cTn id="25" dur="500"/>
                                        <p:tgtEl>
                                          <p:spTgt spid="36">
                                            <p:txEl>
                                              <p:pRg st="0" end="0"/>
                                            </p:txEl>
                                          </p:spTgt>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wipe(left)">
                                      <p:cBhvr>
                                        <p:cTn id="29" dur="500"/>
                                        <p:tgtEl>
                                          <p:spTgt spid="57"/>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uiExpand="1" build="p"/>
      <p:bldP spid="36" grpId="0" uiExpand="1" build="p"/>
      <p:bldP spid="53" grpId="0"/>
      <p:bldP spid="54" grpId="0"/>
      <p:bldP spid="58" grpId="0"/>
      <p:bldP spid="6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C4C72667-D1AA-43C1-8BDC-E6451D5D6A23}"/>
              </a:ext>
            </a:extLst>
          </p:cNvPr>
          <p:cNvGraphicFramePr>
            <a:graphicFrameLocks noChangeAspect="1"/>
          </p:cNvGraphicFramePr>
          <p:nvPr>
            <p:custDataLst>
              <p:tags r:id="rId1"/>
            </p:custDataLst>
          </p:nvPr>
        </p:nvGraphicFramePr>
        <p:xfrm>
          <a:off x="12677" y="7836"/>
          <a:ext cx="1585" cy="1585"/>
        </p:xfrm>
        <a:graphic>
          <a:graphicData uri="http://schemas.openxmlformats.org/presentationml/2006/ole">
            <mc:AlternateContent xmlns:mc="http://schemas.openxmlformats.org/markup-compatibility/2006">
              <mc:Choice xmlns:v="urn:schemas-microsoft-com:vml" Requires="v">
                <p:oleObj name="think-cell Folie" r:id="rId5" imgW="381" imgH="381" progId="TCLayout.ActiveDocument.1">
                  <p:embed/>
                </p:oleObj>
              </mc:Choice>
              <mc:Fallback>
                <p:oleObj name="think-cell Folie" r:id="rId5" imgW="381" imgH="381" progId="TCLayout.ActiveDocument.1">
                  <p:embed/>
                  <p:pic>
                    <p:nvPicPr>
                      <p:cNvPr id="3" name="Objekt 2" hidden="1">
                        <a:extLst>
                          <a:ext uri="{FF2B5EF4-FFF2-40B4-BE49-F238E27FC236}">
                            <a16:creationId xmlns:a16="http://schemas.microsoft.com/office/drawing/2014/main" id="{C4C72667-D1AA-43C1-8BDC-E6451D5D6A23}"/>
                          </a:ext>
                        </a:extLst>
                      </p:cNvPr>
                      <p:cNvPicPr/>
                      <p:nvPr/>
                    </p:nvPicPr>
                    <p:blipFill>
                      <a:blip r:embed="rId6"/>
                      <a:stretch>
                        <a:fillRect/>
                      </a:stretch>
                    </p:blipFill>
                    <p:spPr>
                      <a:xfrm>
                        <a:off x="12677" y="7836"/>
                        <a:ext cx="1585" cy="1585"/>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61207930-B635-49D3-821C-2E48D4E94178}"/>
              </a:ext>
            </a:extLst>
          </p:cNvPr>
          <p:cNvSpPr/>
          <p:nvPr>
            <p:custDataLst>
              <p:tags r:id="rId2"/>
            </p:custDataLst>
          </p:nvPr>
        </p:nvSpPr>
        <p:spPr bwMode="gray">
          <a:xfrm>
            <a:off x="11092" y="6251"/>
            <a:ext cx="158461" cy="1584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795" b="1">
              <a:latin typeface="Calibri" panose="020F0502020204030204" pitchFamily="34" charset="0"/>
              <a:ea typeface="+mj-ea"/>
              <a:cs typeface="+mj-cs"/>
              <a:sym typeface="Calibri" panose="020F0502020204030204" pitchFamily="34" charset="0"/>
            </a:endParaRPr>
          </a:p>
        </p:txBody>
      </p:sp>
      <p:sp>
        <p:nvSpPr>
          <p:cNvPr id="5" name="Titel 4">
            <a:extLst>
              <a:ext uri="{FF2B5EF4-FFF2-40B4-BE49-F238E27FC236}">
                <a16:creationId xmlns:a16="http://schemas.microsoft.com/office/drawing/2014/main" id="{8FAA4E1E-6186-4A09-806F-4E3705A76F70}"/>
              </a:ext>
            </a:extLst>
          </p:cNvPr>
          <p:cNvSpPr>
            <a:spLocks noGrp="1"/>
          </p:cNvSpPr>
          <p:nvPr>
            <p:ph type="title"/>
          </p:nvPr>
        </p:nvSpPr>
        <p:spPr bwMode="gray">
          <a:xfrm>
            <a:off x="560200" y="231293"/>
            <a:ext cx="5524690" cy="829879"/>
          </a:xfrm>
        </p:spPr>
        <p:txBody>
          <a:bodyPr/>
          <a:lstStyle/>
          <a:p>
            <a:r>
              <a:rPr lang="en-US" dirty="0"/>
              <a:t>Maximize reimbursement for </a:t>
            </a:r>
            <a:r>
              <a:rPr lang="en-US"/>
              <a:t>complex examinations (USA)</a:t>
            </a:r>
            <a:endParaRPr lang="en-US" dirty="0"/>
          </a:p>
        </p:txBody>
      </p:sp>
      <p:sp>
        <p:nvSpPr>
          <p:cNvPr id="6" name="Textplatzhalter 5">
            <a:extLst>
              <a:ext uri="{FF2B5EF4-FFF2-40B4-BE49-F238E27FC236}">
                <a16:creationId xmlns:a16="http://schemas.microsoft.com/office/drawing/2014/main" id="{C2529ACF-6D45-4001-BF7B-D8C83BF5794A}"/>
              </a:ext>
            </a:extLst>
          </p:cNvPr>
          <p:cNvSpPr>
            <a:spLocks noGrp="1"/>
          </p:cNvSpPr>
          <p:nvPr>
            <p:ph type="body" sz="quarter" idx="15"/>
          </p:nvPr>
        </p:nvSpPr>
        <p:spPr bwMode="gray">
          <a:xfrm>
            <a:off x="6084889" y="5845334"/>
            <a:ext cx="5344495" cy="755602"/>
          </a:xfrm>
        </p:spPr>
        <p:txBody>
          <a:bodyPr/>
          <a:lstStyle/>
          <a:p>
            <a:pPr marL="94908" indent="-94908"/>
            <a:r>
              <a:rPr lang="en-US" sz="1098" b="1" baseline="30000" dirty="0"/>
              <a:t>2</a:t>
            </a:r>
            <a:r>
              <a:rPr lang="en-US" b="1" dirty="0"/>
              <a:t> </a:t>
            </a:r>
            <a:r>
              <a:rPr lang="en-US" dirty="0"/>
              <a:t> Assumptions:  Ø reimbursement in 2018 for complex MRI examinations according to the </a:t>
            </a:r>
            <a:r>
              <a:rPr lang="de-DE" dirty="0"/>
              <a:t>Centers </a:t>
            </a:r>
            <a:r>
              <a:rPr lang="de-DE" dirty="0" err="1"/>
              <a:t>for</a:t>
            </a:r>
            <a:r>
              <a:rPr lang="de-DE" dirty="0"/>
              <a:t> </a:t>
            </a:r>
            <a:r>
              <a:rPr lang="de-DE" dirty="0" err="1"/>
              <a:t>Medicare</a:t>
            </a:r>
            <a:r>
              <a:rPr lang="de-DE" dirty="0"/>
              <a:t> &amp; </a:t>
            </a:r>
            <a:r>
              <a:rPr lang="de-DE" dirty="0" err="1"/>
              <a:t>Medicaid</a:t>
            </a:r>
            <a:r>
              <a:rPr lang="de-DE" dirty="0"/>
              <a:t> Services</a:t>
            </a:r>
            <a:r>
              <a:rPr lang="en-US" dirty="0"/>
              <a:t>. Single payments varied from $200,71 to $3818,59. </a:t>
            </a:r>
          </a:p>
          <a:p>
            <a:pPr marL="94908" indent="-94908"/>
            <a:r>
              <a:rPr lang="en-US" dirty="0"/>
              <a:t>	Source: </a:t>
            </a:r>
            <a:r>
              <a:rPr lang="de-DE" dirty="0"/>
              <a:t>https://www.cms.gov/Medicare/Medicare-Fee-for-ServicePayment/HospitalOutpatientPPS/Hospital-Outpatient-Regulations-and-Notices-Items/CMS-1678-FC.html?DLPage=1&amp;DLEntries=10&amp;DLSort=2&amp;DLSortDir=descending </a:t>
            </a:r>
          </a:p>
          <a:p>
            <a:pPr marL="94908" indent="-94908"/>
            <a:r>
              <a:rPr lang="de-DE" dirty="0"/>
              <a:t>	52 </a:t>
            </a:r>
            <a:r>
              <a:rPr lang="de-DE" dirty="0" err="1"/>
              <a:t>working</a:t>
            </a:r>
            <a:r>
              <a:rPr lang="de-DE" dirty="0"/>
              <a:t> </a:t>
            </a:r>
            <a:r>
              <a:rPr lang="de-DE" dirty="0" err="1"/>
              <a:t>weeks</a:t>
            </a:r>
            <a:r>
              <a:rPr lang="de-DE" dirty="0"/>
              <a:t> x 7 </a:t>
            </a:r>
            <a:r>
              <a:rPr lang="de-DE" dirty="0" err="1"/>
              <a:t>examinations</a:t>
            </a:r>
            <a:r>
              <a:rPr lang="de-DE" dirty="0"/>
              <a:t>= 260</a:t>
            </a:r>
            <a:endParaRPr lang="en-US" dirty="0"/>
          </a:p>
        </p:txBody>
      </p:sp>
      <p:sp>
        <p:nvSpPr>
          <p:cNvPr id="35" name="Inhaltsplatzhalter 3">
            <a:extLst>
              <a:ext uri="{FF2B5EF4-FFF2-40B4-BE49-F238E27FC236}">
                <a16:creationId xmlns:a16="http://schemas.microsoft.com/office/drawing/2014/main" id="{9FDAB983-6809-442E-B704-B83FF713605B}"/>
              </a:ext>
            </a:extLst>
          </p:cNvPr>
          <p:cNvSpPr txBox="1">
            <a:spLocks/>
          </p:cNvSpPr>
          <p:nvPr/>
        </p:nvSpPr>
        <p:spPr bwMode="gray">
          <a:xfrm>
            <a:off x="1669171" y="2009532"/>
            <a:ext cx="4225432" cy="549824"/>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pPr>
              <a:buClr>
                <a:schemeClr val="bg1">
                  <a:lumMod val="50000"/>
                </a:schemeClr>
              </a:buClr>
            </a:pPr>
            <a:r>
              <a:rPr lang="en-US" sz="2396" dirty="0"/>
              <a:t>Number of complex examinations</a:t>
            </a:r>
            <a:r>
              <a:rPr lang="en-US" sz="2396" baseline="30000" dirty="0"/>
              <a:t>1</a:t>
            </a:r>
            <a:r>
              <a:rPr lang="en-US" sz="2396" dirty="0"/>
              <a:t> per week skipped due to missing expert</a:t>
            </a:r>
            <a:r>
              <a:rPr lang="en-US" sz="2396" baseline="30000" dirty="0"/>
              <a:t>2</a:t>
            </a:r>
            <a:r>
              <a:rPr lang="en-US" sz="2396" dirty="0"/>
              <a:t> for advanced scans </a:t>
            </a:r>
          </a:p>
        </p:txBody>
      </p:sp>
      <p:sp>
        <p:nvSpPr>
          <p:cNvPr id="36" name="Inhaltsplatzhalter 3">
            <a:extLst>
              <a:ext uri="{FF2B5EF4-FFF2-40B4-BE49-F238E27FC236}">
                <a16:creationId xmlns:a16="http://schemas.microsoft.com/office/drawing/2014/main" id="{90B8BE2B-9DCB-4CA9-8760-1DB364EC2BEB}"/>
              </a:ext>
            </a:extLst>
          </p:cNvPr>
          <p:cNvSpPr txBox="1">
            <a:spLocks/>
          </p:cNvSpPr>
          <p:nvPr/>
        </p:nvSpPr>
        <p:spPr bwMode="gray">
          <a:xfrm>
            <a:off x="1669172" y="4067439"/>
            <a:ext cx="3608212" cy="1104056"/>
          </a:xfrm>
          <a:prstGeom prst="rect">
            <a:avLst/>
          </a:prstGeom>
        </p:spPr>
        <p:txBody>
          <a:bodyPr lIns="0" tIns="0" rIns="0" bIns="0">
            <a:spAutoFit/>
          </a:bodyPr>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pPr>
              <a:buClr>
                <a:schemeClr val="bg1">
                  <a:lumMod val="50000"/>
                </a:schemeClr>
              </a:buClr>
            </a:pPr>
            <a:r>
              <a:rPr lang="en-US" sz="2392" b="0" dirty="0"/>
              <a:t>Assume</a:t>
            </a:r>
            <a:r>
              <a:rPr lang="en-US" sz="2392" dirty="0"/>
              <a:t> </a:t>
            </a:r>
            <a:br>
              <a:rPr lang="en-US" sz="2392" dirty="0"/>
            </a:br>
            <a:r>
              <a:rPr lang="en-US" sz="2392" dirty="0"/>
              <a:t>Average reimbursement for complex MRI examinations</a:t>
            </a:r>
          </a:p>
        </p:txBody>
      </p:sp>
      <p:grpSp>
        <p:nvGrpSpPr>
          <p:cNvPr id="37" name="Gruppieren 357">
            <a:extLst>
              <a:ext uri="{FF2B5EF4-FFF2-40B4-BE49-F238E27FC236}">
                <a16:creationId xmlns:a16="http://schemas.microsoft.com/office/drawing/2014/main" id="{E224AEEE-1500-4967-8199-734A9F79EBD5}"/>
              </a:ext>
            </a:extLst>
          </p:cNvPr>
          <p:cNvGrpSpPr>
            <a:grpSpLocks noChangeAspect="1"/>
          </p:cNvGrpSpPr>
          <p:nvPr/>
        </p:nvGrpSpPr>
        <p:grpSpPr bwMode="gray">
          <a:xfrm>
            <a:off x="533244" y="2078014"/>
            <a:ext cx="760312" cy="2877678"/>
            <a:chOff x="6166889" y="1657353"/>
            <a:chExt cx="598786" cy="2266326"/>
          </a:xfrm>
        </p:grpSpPr>
        <p:sp>
          <p:nvSpPr>
            <p:cNvPr id="38" name="Freeform 55">
              <a:extLst>
                <a:ext uri="{FF2B5EF4-FFF2-40B4-BE49-F238E27FC236}">
                  <a16:creationId xmlns:a16="http://schemas.microsoft.com/office/drawing/2014/main" id="{9DA2D674-454F-4545-968D-15634C2DAB76}"/>
                </a:ext>
              </a:extLst>
            </p:cNvPr>
            <p:cNvSpPr>
              <a:spLocks/>
            </p:cNvSpPr>
            <p:nvPr/>
          </p:nvSpPr>
          <p:spPr bwMode="gray">
            <a:xfrm>
              <a:off x="6174045" y="2127317"/>
              <a:ext cx="112124" cy="338756"/>
            </a:xfrm>
            <a:custGeom>
              <a:avLst/>
              <a:gdLst>
                <a:gd name="T0" fmla="*/ 104 w 141"/>
                <a:gd name="T1" fmla="*/ 382 h 426"/>
                <a:gd name="T2" fmla="*/ 104 w 141"/>
                <a:gd name="T3" fmla="*/ 382 h 426"/>
                <a:gd name="T4" fmla="*/ 110 w 141"/>
                <a:gd name="T5" fmla="*/ 353 h 426"/>
                <a:gd name="T6" fmla="*/ 117 w 141"/>
                <a:gd name="T7" fmla="*/ 326 h 426"/>
                <a:gd name="T8" fmla="*/ 122 w 141"/>
                <a:gd name="T9" fmla="*/ 298 h 426"/>
                <a:gd name="T10" fmla="*/ 126 w 141"/>
                <a:gd name="T11" fmla="*/ 248 h 426"/>
                <a:gd name="T12" fmla="*/ 130 w 141"/>
                <a:gd name="T13" fmla="*/ 194 h 426"/>
                <a:gd name="T14" fmla="*/ 137 w 141"/>
                <a:gd name="T15" fmla="*/ 140 h 426"/>
                <a:gd name="T16" fmla="*/ 141 w 141"/>
                <a:gd name="T17" fmla="*/ 111 h 426"/>
                <a:gd name="T18" fmla="*/ 141 w 141"/>
                <a:gd name="T19" fmla="*/ 85 h 426"/>
                <a:gd name="T20" fmla="*/ 139 w 141"/>
                <a:gd name="T21" fmla="*/ 62 h 426"/>
                <a:gd name="T22" fmla="*/ 137 w 141"/>
                <a:gd name="T23" fmla="*/ 43 h 426"/>
                <a:gd name="T24" fmla="*/ 130 w 141"/>
                <a:gd name="T25" fmla="*/ 27 h 426"/>
                <a:gd name="T26" fmla="*/ 124 w 141"/>
                <a:gd name="T27" fmla="*/ 16 h 426"/>
                <a:gd name="T28" fmla="*/ 117 w 141"/>
                <a:gd name="T29" fmla="*/ 8 h 426"/>
                <a:gd name="T30" fmla="*/ 108 w 141"/>
                <a:gd name="T31" fmla="*/ 2 h 426"/>
                <a:gd name="T32" fmla="*/ 97 w 141"/>
                <a:gd name="T33" fmla="*/ 0 h 426"/>
                <a:gd name="T34" fmla="*/ 88 w 141"/>
                <a:gd name="T35" fmla="*/ 2 h 426"/>
                <a:gd name="T36" fmla="*/ 77 w 141"/>
                <a:gd name="T37" fmla="*/ 10 h 426"/>
                <a:gd name="T38" fmla="*/ 68 w 141"/>
                <a:gd name="T39" fmla="*/ 18 h 426"/>
                <a:gd name="T40" fmla="*/ 59 w 141"/>
                <a:gd name="T41" fmla="*/ 31 h 426"/>
                <a:gd name="T42" fmla="*/ 50 w 141"/>
                <a:gd name="T43" fmla="*/ 49 h 426"/>
                <a:gd name="T44" fmla="*/ 44 w 141"/>
                <a:gd name="T45" fmla="*/ 70 h 426"/>
                <a:gd name="T46" fmla="*/ 37 w 141"/>
                <a:gd name="T47" fmla="*/ 95 h 426"/>
                <a:gd name="T48" fmla="*/ 31 w 141"/>
                <a:gd name="T49" fmla="*/ 145 h 426"/>
                <a:gd name="T50" fmla="*/ 21 w 141"/>
                <a:gd name="T51" fmla="*/ 221 h 426"/>
                <a:gd name="T52" fmla="*/ 6 w 141"/>
                <a:gd name="T53" fmla="*/ 335 h 426"/>
                <a:gd name="T54" fmla="*/ 0 w 141"/>
                <a:gd name="T55" fmla="*/ 376 h 426"/>
                <a:gd name="T56" fmla="*/ 0 w 141"/>
                <a:gd name="T57" fmla="*/ 382 h 426"/>
                <a:gd name="T58" fmla="*/ 2 w 141"/>
                <a:gd name="T59" fmla="*/ 391 h 426"/>
                <a:gd name="T60" fmla="*/ 6 w 141"/>
                <a:gd name="T61" fmla="*/ 399 h 426"/>
                <a:gd name="T62" fmla="*/ 13 w 141"/>
                <a:gd name="T63" fmla="*/ 407 h 426"/>
                <a:gd name="T64" fmla="*/ 19 w 141"/>
                <a:gd name="T65" fmla="*/ 413 h 426"/>
                <a:gd name="T66" fmla="*/ 28 w 141"/>
                <a:gd name="T67" fmla="*/ 417 h 426"/>
                <a:gd name="T68" fmla="*/ 37 w 141"/>
                <a:gd name="T69" fmla="*/ 422 h 426"/>
                <a:gd name="T70" fmla="*/ 46 w 141"/>
                <a:gd name="T71" fmla="*/ 424 h 426"/>
                <a:gd name="T72" fmla="*/ 55 w 141"/>
                <a:gd name="T73" fmla="*/ 426 h 426"/>
                <a:gd name="T74" fmla="*/ 66 w 141"/>
                <a:gd name="T75" fmla="*/ 426 h 426"/>
                <a:gd name="T76" fmla="*/ 75 w 141"/>
                <a:gd name="T77" fmla="*/ 424 h 426"/>
                <a:gd name="T78" fmla="*/ 83 w 141"/>
                <a:gd name="T79" fmla="*/ 419 h 426"/>
                <a:gd name="T80" fmla="*/ 91 w 141"/>
                <a:gd name="T81" fmla="*/ 415 h 426"/>
                <a:gd name="T82" fmla="*/ 97 w 141"/>
                <a:gd name="T83" fmla="*/ 407 h 426"/>
                <a:gd name="T84" fmla="*/ 102 w 141"/>
                <a:gd name="T85" fmla="*/ 395 h 426"/>
                <a:gd name="T86" fmla="*/ 104 w 141"/>
                <a:gd name="T87" fmla="*/ 38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1" h="426">
                  <a:moveTo>
                    <a:pt x="104" y="382"/>
                  </a:moveTo>
                  <a:lnTo>
                    <a:pt x="104" y="382"/>
                  </a:lnTo>
                  <a:lnTo>
                    <a:pt x="110" y="353"/>
                  </a:lnTo>
                  <a:lnTo>
                    <a:pt x="117" y="326"/>
                  </a:lnTo>
                  <a:lnTo>
                    <a:pt x="122" y="298"/>
                  </a:lnTo>
                  <a:lnTo>
                    <a:pt x="126" y="248"/>
                  </a:lnTo>
                  <a:lnTo>
                    <a:pt x="130" y="194"/>
                  </a:lnTo>
                  <a:lnTo>
                    <a:pt x="137" y="140"/>
                  </a:lnTo>
                  <a:lnTo>
                    <a:pt x="141" y="111"/>
                  </a:lnTo>
                  <a:lnTo>
                    <a:pt x="141" y="85"/>
                  </a:lnTo>
                  <a:lnTo>
                    <a:pt x="139" y="62"/>
                  </a:lnTo>
                  <a:lnTo>
                    <a:pt x="137" y="43"/>
                  </a:lnTo>
                  <a:lnTo>
                    <a:pt x="130" y="27"/>
                  </a:lnTo>
                  <a:lnTo>
                    <a:pt x="124" y="16"/>
                  </a:lnTo>
                  <a:lnTo>
                    <a:pt x="117" y="8"/>
                  </a:lnTo>
                  <a:lnTo>
                    <a:pt x="108" y="2"/>
                  </a:lnTo>
                  <a:lnTo>
                    <a:pt x="97" y="0"/>
                  </a:lnTo>
                  <a:lnTo>
                    <a:pt x="88" y="2"/>
                  </a:lnTo>
                  <a:lnTo>
                    <a:pt x="77" y="10"/>
                  </a:lnTo>
                  <a:lnTo>
                    <a:pt x="68" y="18"/>
                  </a:lnTo>
                  <a:lnTo>
                    <a:pt x="59" y="31"/>
                  </a:lnTo>
                  <a:lnTo>
                    <a:pt x="50" y="49"/>
                  </a:lnTo>
                  <a:lnTo>
                    <a:pt x="44" y="70"/>
                  </a:lnTo>
                  <a:lnTo>
                    <a:pt x="37" y="95"/>
                  </a:lnTo>
                  <a:lnTo>
                    <a:pt x="31" y="145"/>
                  </a:lnTo>
                  <a:lnTo>
                    <a:pt x="21" y="221"/>
                  </a:lnTo>
                  <a:lnTo>
                    <a:pt x="6" y="335"/>
                  </a:lnTo>
                  <a:lnTo>
                    <a:pt x="0" y="376"/>
                  </a:lnTo>
                  <a:lnTo>
                    <a:pt x="0" y="382"/>
                  </a:lnTo>
                  <a:lnTo>
                    <a:pt x="2" y="391"/>
                  </a:lnTo>
                  <a:lnTo>
                    <a:pt x="6" y="399"/>
                  </a:lnTo>
                  <a:lnTo>
                    <a:pt x="13" y="407"/>
                  </a:lnTo>
                  <a:lnTo>
                    <a:pt x="19" y="413"/>
                  </a:lnTo>
                  <a:lnTo>
                    <a:pt x="28" y="417"/>
                  </a:lnTo>
                  <a:lnTo>
                    <a:pt x="37" y="422"/>
                  </a:lnTo>
                  <a:lnTo>
                    <a:pt x="46" y="424"/>
                  </a:lnTo>
                  <a:lnTo>
                    <a:pt x="55" y="426"/>
                  </a:lnTo>
                  <a:lnTo>
                    <a:pt x="66" y="426"/>
                  </a:lnTo>
                  <a:lnTo>
                    <a:pt x="75" y="424"/>
                  </a:lnTo>
                  <a:lnTo>
                    <a:pt x="83" y="419"/>
                  </a:lnTo>
                  <a:lnTo>
                    <a:pt x="91" y="415"/>
                  </a:lnTo>
                  <a:lnTo>
                    <a:pt x="97" y="407"/>
                  </a:lnTo>
                  <a:lnTo>
                    <a:pt x="102" y="395"/>
                  </a:lnTo>
                  <a:lnTo>
                    <a:pt x="104" y="382"/>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39" name="Freeform 56">
              <a:extLst>
                <a:ext uri="{FF2B5EF4-FFF2-40B4-BE49-F238E27FC236}">
                  <a16:creationId xmlns:a16="http://schemas.microsoft.com/office/drawing/2014/main" id="{5007DEE7-0430-4799-9781-D68DD62279F5}"/>
                </a:ext>
              </a:extLst>
            </p:cNvPr>
            <p:cNvSpPr>
              <a:spLocks/>
            </p:cNvSpPr>
            <p:nvPr/>
          </p:nvSpPr>
          <p:spPr bwMode="gray">
            <a:xfrm>
              <a:off x="6617768" y="2134475"/>
              <a:ext cx="131209" cy="341141"/>
            </a:xfrm>
            <a:custGeom>
              <a:avLst/>
              <a:gdLst>
                <a:gd name="T0" fmla="*/ 57 w 166"/>
                <a:gd name="T1" fmla="*/ 388 h 429"/>
                <a:gd name="T2" fmla="*/ 57 w 166"/>
                <a:gd name="T3" fmla="*/ 388 h 429"/>
                <a:gd name="T4" fmla="*/ 48 w 166"/>
                <a:gd name="T5" fmla="*/ 359 h 429"/>
                <a:gd name="T6" fmla="*/ 40 w 166"/>
                <a:gd name="T7" fmla="*/ 332 h 429"/>
                <a:gd name="T8" fmla="*/ 34 w 166"/>
                <a:gd name="T9" fmla="*/ 303 h 429"/>
                <a:gd name="T10" fmla="*/ 26 w 166"/>
                <a:gd name="T11" fmla="*/ 254 h 429"/>
                <a:gd name="T12" fmla="*/ 17 w 166"/>
                <a:gd name="T13" fmla="*/ 197 h 429"/>
                <a:gd name="T14" fmla="*/ 6 w 166"/>
                <a:gd name="T15" fmla="*/ 145 h 429"/>
                <a:gd name="T16" fmla="*/ 2 w 166"/>
                <a:gd name="T17" fmla="*/ 116 h 429"/>
                <a:gd name="T18" fmla="*/ 0 w 166"/>
                <a:gd name="T19" fmla="*/ 90 h 429"/>
                <a:gd name="T20" fmla="*/ 0 w 166"/>
                <a:gd name="T21" fmla="*/ 67 h 429"/>
                <a:gd name="T22" fmla="*/ 4 w 166"/>
                <a:gd name="T23" fmla="*/ 47 h 429"/>
                <a:gd name="T24" fmla="*/ 8 w 166"/>
                <a:gd name="T25" fmla="*/ 32 h 429"/>
                <a:gd name="T26" fmla="*/ 15 w 166"/>
                <a:gd name="T27" fmla="*/ 18 h 429"/>
                <a:gd name="T28" fmla="*/ 24 w 166"/>
                <a:gd name="T29" fmla="*/ 9 h 429"/>
                <a:gd name="T30" fmla="*/ 34 w 166"/>
                <a:gd name="T31" fmla="*/ 2 h 429"/>
                <a:gd name="T32" fmla="*/ 42 w 166"/>
                <a:gd name="T33" fmla="*/ 0 h 429"/>
                <a:gd name="T34" fmla="*/ 55 w 166"/>
                <a:gd name="T35" fmla="*/ 2 h 429"/>
                <a:gd name="T36" fmla="*/ 65 w 166"/>
                <a:gd name="T37" fmla="*/ 7 h 429"/>
                <a:gd name="T38" fmla="*/ 75 w 166"/>
                <a:gd name="T39" fmla="*/ 16 h 429"/>
                <a:gd name="T40" fmla="*/ 86 w 166"/>
                <a:gd name="T41" fmla="*/ 30 h 429"/>
                <a:gd name="T42" fmla="*/ 96 w 166"/>
                <a:gd name="T43" fmla="*/ 45 h 429"/>
                <a:gd name="T44" fmla="*/ 104 w 166"/>
                <a:gd name="T45" fmla="*/ 67 h 429"/>
                <a:gd name="T46" fmla="*/ 113 w 166"/>
                <a:gd name="T47" fmla="*/ 90 h 429"/>
                <a:gd name="T48" fmla="*/ 123 w 166"/>
                <a:gd name="T49" fmla="*/ 141 h 429"/>
                <a:gd name="T50" fmla="*/ 135 w 166"/>
                <a:gd name="T51" fmla="*/ 216 h 429"/>
                <a:gd name="T52" fmla="*/ 148 w 166"/>
                <a:gd name="T53" fmla="*/ 289 h 429"/>
                <a:gd name="T54" fmla="*/ 156 w 166"/>
                <a:gd name="T55" fmla="*/ 329 h 429"/>
                <a:gd name="T56" fmla="*/ 164 w 166"/>
                <a:gd name="T57" fmla="*/ 370 h 429"/>
                <a:gd name="T58" fmla="*/ 166 w 166"/>
                <a:gd name="T59" fmla="*/ 379 h 429"/>
                <a:gd name="T60" fmla="*/ 164 w 166"/>
                <a:gd name="T61" fmla="*/ 388 h 429"/>
                <a:gd name="T62" fmla="*/ 160 w 166"/>
                <a:gd name="T63" fmla="*/ 395 h 429"/>
                <a:gd name="T64" fmla="*/ 154 w 166"/>
                <a:gd name="T65" fmla="*/ 404 h 429"/>
                <a:gd name="T66" fmla="*/ 148 w 166"/>
                <a:gd name="T67" fmla="*/ 410 h 429"/>
                <a:gd name="T68" fmla="*/ 139 w 166"/>
                <a:gd name="T69" fmla="*/ 417 h 429"/>
                <a:gd name="T70" fmla="*/ 129 w 166"/>
                <a:gd name="T71" fmla="*/ 422 h 429"/>
                <a:gd name="T72" fmla="*/ 119 w 166"/>
                <a:gd name="T73" fmla="*/ 427 h 429"/>
                <a:gd name="T74" fmla="*/ 108 w 166"/>
                <a:gd name="T75" fmla="*/ 429 h 429"/>
                <a:gd name="T76" fmla="*/ 100 w 166"/>
                <a:gd name="T77" fmla="*/ 429 h 429"/>
                <a:gd name="T78" fmla="*/ 90 w 166"/>
                <a:gd name="T79" fmla="*/ 427 h 429"/>
                <a:gd name="T80" fmla="*/ 80 w 166"/>
                <a:gd name="T81" fmla="*/ 424 h 429"/>
                <a:gd name="T82" fmla="*/ 71 w 166"/>
                <a:gd name="T83" fmla="*/ 419 h 429"/>
                <a:gd name="T84" fmla="*/ 65 w 166"/>
                <a:gd name="T85" fmla="*/ 410 h 429"/>
                <a:gd name="T86" fmla="*/ 59 w 166"/>
                <a:gd name="T87" fmla="*/ 402 h 429"/>
                <a:gd name="T88" fmla="*/ 57 w 166"/>
                <a:gd name="T89" fmla="*/ 38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6" h="429">
                  <a:moveTo>
                    <a:pt x="57" y="388"/>
                  </a:moveTo>
                  <a:lnTo>
                    <a:pt x="57" y="388"/>
                  </a:lnTo>
                  <a:lnTo>
                    <a:pt x="48" y="359"/>
                  </a:lnTo>
                  <a:lnTo>
                    <a:pt x="40" y="332"/>
                  </a:lnTo>
                  <a:lnTo>
                    <a:pt x="34" y="303"/>
                  </a:lnTo>
                  <a:lnTo>
                    <a:pt x="26" y="254"/>
                  </a:lnTo>
                  <a:lnTo>
                    <a:pt x="17" y="197"/>
                  </a:lnTo>
                  <a:lnTo>
                    <a:pt x="6" y="145"/>
                  </a:lnTo>
                  <a:lnTo>
                    <a:pt x="2" y="116"/>
                  </a:lnTo>
                  <a:lnTo>
                    <a:pt x="0" y="90"/>
                  </a:lnTo>
                  <a:lnTo>
                    <a:pt x="0" y="67"/>
                  </a:lnTo>
                  <a:lnTo>
                    <a:pt x="4" y="47"/>
                  </a:lnTo>
                  <a:lnTo>
                    <a:pt x="8" y="32"/>
                  </a:lnTo>
                  <a:lnTo>
                    <a:pt x="15" y="18"/>
                  </a:lnTo>
                  <a:lnTo>
                    <a:pt x="24" y="9"/>
                  </a:lnTo>
                  <a:lnTo>
                    <a:pt x="34" y="2"/>
                  </a:lnTo>
                  <a:lnTo>
                    <a:pt x="42" y="0"/>
                  </a:lnTo>
                  <a:lnTo>
                    <a:pt x="55" y="2"/>
                  </a:lnTo>
                  <a:lnTo>
                    <a:pt x="65" y="7"/>
                  </a:lnTo>
                  <a:lnTo>
                    <a:pt x="75" y="16"/>
                  </a:lnTo>
                  <a:lnTo>
                    <a:pt x="86" y="30"/>
                  </a:lnTo>
                  <a:lnTo>
                    <a:pt x="96" y="45"/>
                  </a:lnTo>
                  <a:lnTo>
                    <a:pt x="104" y="67"/>
                  </a:lnTo>
                  <a:lnTo>
                    <a:pt x="113" y="90"/>
                  </a:lnTo>
                  <a:lnTo>
                    <a:pt x="123" y="141"/>
                  </a:lnTo>
                  <a:lnTo>
                    <a:pt x="135" y="216"/>
                  </a:lnTo>
                  <a:lnTo>
                    <a:pt x="148" y="289"/>
                  </a:lnTo>
                  <a:lnTo>
                    <a:pt x="156" y="329"/>
                  </a:lnTo>
                  <a:lnTo>
                    <a:pt x="164" y="370"/>
                  </a:lnTo>
                  <a:lnTo>
                    <a:pt x="166" y="379"/>
                  </a:lnTo>
                  <a:lnTo>
                    <a:pt x="164" y="388"/>
                  </a:lnTo>
                  <a:lnTo>
                    <a:pt x="160" y="395"/>
                  </a:lnTo>
                  <a:lnTo>
                    <a:pt x="154" y="404"/>
                  </a:lnTo>
                  <a:lnTo>
                    <a:pt x="148" y="410"/>
                  </a:lnTo>
                  <a:lnTo>
                    <a:pt x="139" y="417"/>
                  </a:lnTo>
                  <a:lnTo>
                    <a:pt x="129" y="422"/>
                  </a:lnTo>
                  <a:lnTo>
                    <a:pt x="119" y="427"/>
                  </a:lnTo>
                  <a:lnTo>
                    <a:pt x="108" y="429"/>
                  </a:lnTo>
                  <a:lnTo>
                    <a:pt x="100" y="429"/>
                  </a:lnTo>
                  <a:lnTo>
                    <a:pt x="90" y="427"/>
                  </a:lnTo>
                  <a:lnTo>
                    <a:pt x="80" y="424"/>
                  </a:lnTo>
                  <a:lnTo>
                    <a:pt x="71" y="419"/>
                  </a:lnTo>
                  <a:lnTo>
                    <a:pt x="65" y="410"/>
                  </a:lnTo>
                  <a:lnTo>
                    <a:pt x="59" y="402"/>
                  </a:lnTo>
                  <a:lnTo>
                    <a:pt x="57" y="388"/>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40" name="Freeform 57">
              <a:extLst>
                <a:ext uri="{FF2B5EF4-FFF2-40B4-BE49-F238E27FC236}">
                  <a16:creationId xmlns:a16="http://schemas.microsoft.com/office/drawing/2014/main" id="{E9AD67C9-F1E8-4601-A0A6-E1B38BB3E4D2}"/>
                </a:ext>
              </a:extLst>
            </p:cNvPr>
            <p:cNvSpPr>
              <a:spLocks/>
            </p:cNvSpPr>
            <p:nvPr/>
          </p:nvSpPr>
          <p:spPr bwMode="gray">
            <a:xfrm>
              <a:off x="6305254" y="1693137"/>
              <a:ext cx="317286" cy="574930"/>
            </a:xfrm>
            <a:custGeom>
              <a:avLst/>
              <a:gdLst>
                <a:gd name="T0" fmla="*/ 0 w 397"/>
                <a:gd name="T1" fmla="*/ 591 h 723"/>
                <a:gd name="T2" fmla="*/ 47 w 397"/>
                <a:gd name="T3" fmla="*/ 553 h 723"/>
                <a:gd name="T4" fmla="*/ 73 w 397"/>
                <a:gd name="T5" fmla="*/ 519 h 723"/>
                <a:gd name="T6" fmla="*/ 96 w 397"/>
                <a:gd name="T7" fmla="*/ 475 h 723"/>
                <a:gd name="T8" fmla="*/ 104 w 397"/>
                <a:gd name="T9" fmla="*/ 438 h 723"/>
                <a:gd name="T10" fmla="*/ 106 w 397"/>
                <a:gd name="T11" fmla="*/ 391 h 723"/>
                <a:gd name="T12" fmla="*/ 100 w 397"/>
                <a:gd name="T13" fmla="*/ 345 h 723"/>
                <a:gd name="T14" fmla="*/ 87 w 397"/>
                <a:gd name="T15" fmla="*/ 312 h 723"/>
                <a:gd name="T16" fmla="*/ 67 w 397"/>
                <a:gd name="T17" fmla="*/ 275 h 723"/>
                <a:gd name="T18" fmla="*/ 58 w 397"/>
                <a:gd name="T19" fmla="*/ 254 h 723"/>
                <a:gd name="T20" fmla="*/ 50 w 397"/>
                <a:gd name="T21" fmla="*/ 242 h 723"/>
                <a:gd name="T22" fmla="*/ 42 w 397"/>
                <a:gd name="T23" fmla="*/ 223 h 723"/>
                <a:gd name="T24" fmla="*/ 34 w 397"/>
                <a:gd name="T25" fmla="*/ 205 h 723"/>
                <a:gd name="T26" fmla="*/ 31 w 397"/>
                <a:gd name="T27" fmla="*/ 184 h 723"/>
                <a:gd name="T28" fmla="*/ 38 w 397"/>
                <a:gd name="T29" fmla="*/ 171 h 723"/>
                <a:gd name="T30" fmla="*/ 44 w 397"/>
                <a:gd name="T31" fmla="*/ 165 h 723"/>
                <a:gd name="T32" fmla="*/ 56 w 397"/>
                <a:gd name="T33" fmla="*/ 169 h 723"/>
                <a:gd name="T34" fmla="*/ 60 w 397"/>
                <a:gd name="T35" fmla="*/ 120 h 723"/>
                <a:gd name="T36" fmla="*/ 71 w 397"/>
                <a:gd name="T37" fmla="*/ 83 h 723"/>
                <a:gd name="T38" fmla="*/ 102 w 397"/>
                <a:gd name="T39" fmla="*/ 41 h 723"/>
                <a:gd name="T40" fmla="*/ 145 w 397"/>
                <a:gd name="T41" fmla="*/ 12 h 723"/>
                <a:gd name="T42" fmla="*/ 184 w 397"/>
                <a:gd name="T43" fmla="*/ 3 h 723"/>
                <a:gd name="T44" fmla="*/ 211 w 397"/>
                <a:gd name="T45" fmla="*/ 3 h 723"/>
                <a:gd name="T46" fmla="*/ 251 w 397"/>
                <a:gd name="T47" fmla="*/ 12 h 723"/>
                <a:gd name="T48" fmla="*/ 293 w 397"/>
                <a:gd name="T49" fmla="*/ 41 h 723"/>
                <a:gd name="T50" fmla="*/ 324 w 397"/>
                <a:gd name="T51" fmla="*/ 81 h 723"/>
                <a:gd name="T52" fmla="*/ 337 w 397"/>
                <a:gd name="T53" fmla="*/ 134 h 723"/>
                <a:gd name="T54" fmla="*/ 346 w 397"/>
                <a:gd name="T55" fmla="*/ 165 h 723"/>
                <a:gd name="T56" fmla="*/ 355 w 397"/>
                <a:gd name="T57" fmla="*/ 167 h 723"/>
                <a:gd name="T58" fmla="*/ 362 w 397"/>
                <a:gd name="T59" fmla="*/ 176 h 723"/>
                <a:gd name="T60" fmla="*/ 364 w 397"/>
                <a:gd name="T61" fmla="*/ 196 h 723"/>
                <a:gd name="T62" fmla="*/ 358 w 397"/>
                <a:gd name="T63" fmla="*/ 213 h 723"/>
                <a:gd name="T64" fmla="*/ 348 w 397"/>
                <a:gd name="T65" fmla="*/ 233 h 723"/>
                <a:gd name="T66" fmla="*/ 344 w 397"/>
                <a:gd name="T67" fmla="*/ 248 h 723"/>
                <a:gd name="T68" fmla="*/ 335 w 397"/>
                <a:gd name="T69" fmla="*/ 254 h 723"/>
                <a:gd name="T70" fmla="*/ 320 w 397"/>
                <a:gd name="T71" fmla="*/ 293 h 723"/>
                <a:gd name="T72" fmla="*/ 302 w 397"/>
                <a:gd name="T73" fmla="*/ 329 h 723"/>
                <a:gd name="T74" fmla="*/ 293 w 397"/>
                <a:gd name="T75" fmla="*/ 360 h 723"/>
                <a:gd name="T76" fmla="*/ 291 w 397"/>
                <a:gd name="T77" fmla="*/ 417 h 723"/>
                <a:gd name="T78" fmla="*/ 296 w 397"/>
                <a:gd name="T79" fmla="*/ 457 h 723"/>
                <a:gd name="T80" fmla="*/ 308 w 397"/>
                <a:gd name="T81" fmla="*/ 490 h 723"/>
                <a:gd name="T82" fmla="*/ 337 w 397"/>
                <a:gd name="T83" fmla="*/ 541 h 723"/>
                <a:gd name="T84" fmla="*/ 373 w 397"/>
                <a:gd name="T85" fmla="*/ 570 h 723"/>
                <a:gd name="T86" fmla="*/ 200 w 397"/>
                <a:gd name="T87" fmla="*/ 723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7" h="723">
                  <a:moveTo>
                    <a:pt x="0" y="591"/>
                  </a:moveTo>
                  <a:lnTo>
                    <a:pt x="0" y="591"/>
                  </a:lnTo>
                  <a:lnTo>
                    <a:pt x="34" y="566"/>
                  </a:lnTo>
                  <a:lnTo>
                    <a:pt x="47" y="553"/>
                  </a:lnTo>
                  <a:lnTo>
                    <a:pt x="58" y="541"/>
                  </a:lnTo>
                  <a:lnTo>
                    <a:pt x="73" y="519"/>
                  </a:lnTo>
                  <a:lnTo>
                    <a:pt x="89" y="490"/>
                  </a:lnTo>
                  <a:lnTo>
                    <a:pt x="96" y="475"/>
                  </a:lnTo>
                  <a:lnTo>
                    <a:pt x="100" y="457"/>
                  </a:lnTo>
                  <a:lnTo>
                    <a:pt x="104" y="438"/>
                  </a:lnTo>
                  <a:lnTo>
                    <a:pt x="106" y="417"/>
                  </a:lnTo>
                  <a:lnTo>
                    <a:pt x="106" y="391"/>
                  </a:lnTo>
                  <a:lnTo>
                    <a:pt x="102" y="360"/>
                  </a:lnTo>
                  <a:lnTo>
                    <a:pt x="100" y="345"/>
                  </a:lnTo>
                  <a:lnTo>
                    <a:pt x="94" y="329"/>
                  </a:lnTo>
                  <a:lnTo>
                    <a:pt x="87" y="312"/>
                  </a:lnTo>
                  <a:lnTo>
                    <a:pt x="75" y="293"/>
                  </a:lnTo>
                  <a:lnTo>
                    <a:pt x="67" y="275"/>
                  </a:lnTo>
                  <a:lnTo>
                    <a:pt x="62" y="254"/>
                  </a:lnTo>
                  <a:lnTo>
                    <a:pt x="58" y="254"/>
                  </a:lnTo>
                  <a:lnTo>
                    <a:pt x="54" y="248"/>
                  </a:lnTo>
                  <a:lnTo>
                    <a:pt x="50" y="242"/>
                  </a:lnTo>
                  <a:lnTo>
                    <a:pt x="47" y="233"/>
                  </a:lnTo>
                  <a:lnTo>
                    <a:pt x="42" y="223"/>
                  </a:lnTo>
                  <a:lnTo>
                    <a:pt x="40" y="213"/>
                  </a:lnTo>
                  <a:lnTo>
                    <a:pt x="34" y="205"/>
                  </a:lnTo>
                  <a:lnTo>
                    <a:pt x="31" y="196"/>
                  </a:lnTo>
                  <a:lnTo>
                    <a:pt x="31" y="184"/>
                  </a:lnTo>
                  <a:lnTo>
                    <a:pt x="34" y="176"/>
                  </a:lnTo>
                  <a:lnTo>
                    <a:pt x="38" y="171"/>
                  </a:lnTo>
                  <a:lnTo>
                    <a:pt x="40" y="167"/>
                  </a:lnTo>
                  <a:lnTo>
                    <a:pt x="44" y="165"/>
                  </a:lnTo>
                  <a:lnTo>
                    <a:pt x="50" y="165"/>
                  </a:lnTo>
                  <a:lnTo>
                    <a:pt x="56" y="169"/>
                  </a:lnTo>
                  <a:lnTo>
                    <a:pt x="58" y="134"/>
                  </a:lnTo>
                  <a:lnTo>
                    <a:pt x="60" y="120"/>
                  </a:lnTo>
                  <a:lnTo>
                    <a:pt x="62" y="107"/>
                  </a:lnTo>
                  <a:lnTo>
                    <a:pt x="71" y="83"/>
                  </a:lnTo>
                  <a:lnTo>
                    <a:pt x="85" y="60"/>
                  </a:lnTo>
                  <a:lnTo>
                    <a:pt x="102" y="41"/>
                  </a:lnTo>
                  <a:lnTo>
                    <a:pt x="122" y="23"/>
                  </a:lnTo>
                  <a:lnTo>
                    <a:pt x="145" y="12"/>
                  </a:lnTo>
                  <a:lnTo>
                    <a:pt x="172" y="5"/>
                  </a:lnTo>
                  <a:lnTo>
                    <a:pt x="184" y="3"/>
                  </a:lnTo>
                  <a:lnTo>
                    <a:pt x="197" y="0"/>
                  </a:lnTo>
                  <a:lnTo>
                    <a:pt x="211" y="3"/>
                  </a:lnTo>
                  <a:lnTo>
                    <a:pt x="224" y="5"/>
                  </a:lnTo>
                  <a:lnTo>
                    <a:pt x="251" y="12"/>
                  </a:lnTo>
                  <a:lnTo>
                    <a:pt x="273" y="23"/>
                  </a:lnTo>
                  <a:lnTo>
                    <a:pt x="293" y="41"/>
                  </a:lnTo>
                  <a:lnTo>
                    <a:pt x="311" y="58"/>
                  </a:lnTo>
                  <a:lnTo>
                    <a:pt x="324" y="81"/>
                  </a:lnTo>
                  <a:lnTo>
                    <a:pt x="333" y="107"/>
                  </a:lnTo>
                  <a:lnTo>
                    <a:pt x="337" y="134"/>
                  </a:lnTo>
                  <a:lnTo>
                    <a:pt x="339" y="169"/>
                  </a:lnTo>
                  <a:lnTo>
                    <a:pt x="346" y="165"/>
                  </a:lnTo>
                  <a:lnTo>
                    <a:pt x="353" y="165"/>
                  </a:lnTo>
                  <a:lnTo>
                    <a:pt x="355" y="167"/>
                  </a:lnTo>
                  <a:lnTo>
                    <a:pt x="360" y="171"/>
                  </a:lnTo>
                  <a:lnTo>
                    <a:pt x="362" y="176"/>
                  </a:lnTo>
                  <a:lnTo>
                    <a:pt x="364" y="184"/>
                  </a:lnTo>
                  <a:lnTo>
                    <a:pt x="364" y="196"/>
                  </a:lnTo>
                  <a:lnTo>
                    <a:pt x="362" y="205"/>
                  </a:lnTo>
                  <a:lnTo>
                    <a:pt x="358" y="213"/>
                  </a:lnTo>
                  <a:lnTo>
                    <a:pt x="353" y="223"/>
                  </a:lnTo>
                  <a:lnTo>
                    <a:pt x="348" y="233"/>
                  </a:lnTo>
                  <a:lnTo>
                    <a:pt x="348" y="242"/>
                  </a:lnTo>
                  <a:lnTo>
                    <a:pt x="344" y="248"/>
                  </a:lnTo>
                  <a:lnTo>
                    <a:pt x="339" y="254"/>
                  </a:lnTo>
                  <a:lnTo>
                    <a:pt x="335" y="254"/>
                  </a:lnTo>
                  <a:lnTo>
                    <a:pt x="329" y="275"/>
                  </a:lnTo>
                  <a:lnTo>
                    <a:pt x="320" y="293"/>
                  </a:lnTo>
                  <a:lnTo>
                    <a:pt x="311" y="312"/>
                  </a:lnTo>
                  <a:lnTo>
                    <a:pt x="302" y="329"/>
                  </a:lnTo>
                  <a:lnTo>
                    <a:pt x="298" y="345"/>
                  </a:lnTo>
                  <a:lnTo>
                    <a:pt x="293" y="360"/>
                  </a:lnTo>
                  <a:lnTo>
                    <a:pt x="291" y="391"/>
                  </a:lnTo>
                  <a:lnTo>
                    <a:pt x="291" y="417"/>
                  </a:lnTo>
                  <a:lnTo>
                    <a:pt x="293" y="438"/>
                  </a:lnTo>
                  <a:lnTo>
                    <a:pt x="296" y="457"/>
                  </a:lnTo>
                  <a:lnTo>
                    <a:pt x="302" y="475"/>
                  </a:lnTo>
                  <a:lnTo>
                    <a:pt x="308" y="490"/>
                  </a:lnTo>
                  <a:lnTo>
                    <a:pt x="322" y="519"/>
                  </a:lnTo>
                  <a:lnTo>
                    <a:pt x="337" y="541"/>
                  </a:lnTo>
                  <a:lnTo>
                    <a:pt x="351" y="555"/>
                  </a:lnTo>
                  <a:lnTo>
                    <a:pt x="373" y="570"/>
                  </a:lnTo>
                  <a:lnTo>
                    <a:pt x="397" y="591"/>
                  </a:lnTo>
                  <a:lnTo>
                    <a:pt x="200" y="723"/>
                  </a:lnTo>
                  <a:lnTo>
                    <a:pt x="0" y="591"/>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41" name="Freeform 58">
              <a:extLst>
                <a:ext uri="{FF2B5EF4-FFF2-40B4-BE49-F238E27FC236}">
                  <a16:creationId xmlns:a16="http://schemas.microsoft.com/office/drawing/2014/main" id="{F61A2EA1-B880-442E-BCC2-E390C478C2B3}"/>
                </a:ext>
              </a:extLst>
            </p:cNvPr>
            <p:cNvSpPr>
              <a:spLocks/>
            </p:cNvSpPr>
            <p:nvPr/>
          </p:nvSpPr>
          <p:spPr bwMode="gray">
            <a:xfrm>
              <a:off x="6255156" y="2733261"/>
              <a:ext cx="417482" cy="1145091"/>
            </a:xfrm>
            <a:custGeom>
              <a:avLst/>
              <a:gdLst>
                <a:gd name="T0" fmla="*/ 506 w 525"/>
                <a:gd name="T1" fmla="*/ 60 h 1440"/>
                <a:gd name="T2" fmla="*/ 7 w 525"/>
                <a:gd name="T3" fmla="*/ 54 h 1440"/>
                <a:gd name="T4" fmla="*/ 0 w 525"/>
                <a:gd name="T5" fmla="*/ 80 h 1440"/>
                <a:gd name="T6" fmla="*/ 2 w 525"/>
                <a:gd name="T7" fmla="*/ 220 h 1440"/>
                <a:gd name="T8" fmla="*/ 13 w 525"/>
                <a:gd name="T9" fmla="*/ 402 h 1440"/>
                <a:gd name="T10" fmla="*/ 38 w 525"/>
                <a:gd name="T11" fmla="*/ 582 h 1440"/>
                <a:gd name="T12" fmla="*/ 60 w 525"/>
                <a:gd name="T13" fmla="*/ 777 h 1440"/>
                <a:gd name="T14" fmla="*/ 62 w 525"/>
                <a:gd name="T15" fmla="*/ 878 h 1440"/>
                <a:gd name="T16" fmla="*/ 71 w 525"/>
                <a:gd name="T17" fmla="*/ 1039 h 1440"/>
                <a:gd name="T18" fmla="*/ 85 w 525"/>
                <a:gd name="T19" fmla="*/ 1103 h 1440"/>
                <a:gd name="T20" fmla="*/ 118 w 525"/>
                <a:gd name="T21" fmla="*/ 1253 h 1440"/>
                <a:gd name="T22" fmla="*/ 131 w 525"/>
                <a:gd name="T23" fmla="*/ 1322 h 1440"/>
                <a:gd name="T24" fmla="*/ 131 w 525"/>
                <a:gd name="T25" fmla="*/ 1347 h 1440"/>
                <a:gd name="T26" fmla="*/ 120 w 525"/>
                <a:gd name="T27" fmla="*/ 1378 h 1440"/>
                <a:gd name="T28" fmla="*/ 98 w 525"/>
                <a:gd name="T29" fmla="*/ 1406 h 1440"/>
                <a:gd name="T30" fmla="*/ 64 w 525"/>
                <a:gd name="T31" fmla="*/ 1429 h 1440"/>
                <a:gd name="T32" fmla="*/ 220 w 525"/>
                <a:gd name="T33" fmla="*/ 1398 h 1440"/>
                <a:gd name="T34" fmla="*/ 233 w 525"/>
                <a:gd name="T35" fmla="*/ 1256 h 1440"/>
                <a:gd name="T36" fmla="*/ 242 w 525"/>
                <a:gd name="T37" fmla="*/ 1087 h 1440"/>
                <a:gd name="T38" fmla="*/ 238 w 525"/>
                <a:gd name="T39" fmla="*/ 943 h 1440"/>
                <a:gd name="T40" fmla="*/ 236 w 525"/>
                <a:gd name="T41" fmla="*/ 816 h 1440"/>
                <a:gd name="T42" fmla="*/ 246 w 525"/>
                <a:gd name="T43" fmla="*/ 409 h 1440"/>
                <a:gd name="T44" fmla="*/ 255 w 525"/>
                <a:gd name="T45" fmla="*/ 274 h 1440"/>
                <a:gd name="T46" fmla="*/ 261 w 525"/>
                <a:gd name="T47" fmla="*/ 274 h 1440"/>
                <a:gd name="T48" fmla="*/ 269 w 525"/>
                <a:gd name="T49" fmla="*/ 409 h 1440"/>
                <a:gd name="T50" fmla="*/ 282 w 525"/>
                <a:gd name="T51" fmla="*/ 816 h 1440"/>
                <a:gd name="T52" fmla="*/ 277 w 525"/>
                <a:gd name="T53" fmla="*/ 943 h 1440"/>
                <a:gd name="T54" fmla="*/ 273 w 525"/>
                <a:gd name="T55" fmla="*/ 1087 h 1440"/>
                <a:gd name="T56" fmla="*/ 282 w 525"/>
                <a:gd name="T57" fmla="*/ 1260 h 1440"/>
                <a:gd name="T58" fmla="*/ 293 w 525"/>
                <a:gd name="T59" fmla="*/ 1398 h 1440"/>
                <a:gd name="T60" fmla="*/ 453 w 525"/>
                <a:gd name="T61" fmla="*/ 1429 h 1440"/>
                <a:gd name="T62" fmla="*/ 419 w 525"/>
                <a:gd name="T63" fmla="*/ 1406 h 1440"/>
                <a:gd name="T64" fmla="*/ 397 w 525"/>
                <a:gd name="T65" fmla="*/ 1378 h 1440"/>
                <a:gd name="T66" fmla="*/ 386 w 525"/>
                <a:gd name="T67" fmla="*/ 1347 h 1440"/>
                <a:gd name="T68" fmla="*/ 386 w 525"/>
                <a:gd name="T69" fmla="*/ 1322 h 1440"/>
                <a:gd name="T70" fmla="*/ 399 w 525"/>
                <a:gd name="T71" fmla="*/ 1253 h 1440"/>
                <a:gd name="T72" fmla="*/ 432 w 525"/>
                <a:gd name="T73" fmla="*/ 1103 h 1440"/>
                <a:gd name="T74" fmla="*/ 444 w 525"/>
                <a:gd name="T75" fmla="*/ 1039 h 1440"/>
                <a:gd name="T76" fmla="*/ 455 w 525"/>
                <a:gd name="T77" fmla="*/ 878 h 1440"/>
                <a:gd name="T78" fmla="*/ 457 w 525"/>
                <a:gd name="T79" fmla="*/ 777 h 1440"/>
                <a:gd name="T80" fmla="*/ 470 w 525"/>
                <a:gd name="T81" fmla="*/ 650 h 1440"/>
                <a:gd name="T82" fmla="*/ 506 w 525"/>
                <a:gd name="T83" fmla="*/ 417 h 1440"/>
                <a:gd name="T84" fmla="*/ 523 w 525"/>
                <a:gd name="T85" fmla="*/ 295 h 1440"/>
                <a:gd name="T86" fmla="*/ 525 w 525"/>
                <a:gd name="T87" fmla="*/ 207 h 1440"/>
                <a:gd name="T88" fmla="*/ 521 w 525"/>
                <a:gd name="T89" fmla="*/ 99 h 1440"/>
                <a:gd name="T90" fmla="*/ 515 w 525"/>
                <a:gd name="T91" fmla="*/ 6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5" h="1440">
                  <a:moveTo>
                    <a:pt x="515" y="60"/>
                  </a:moveTo>
                  <a:lnTo>
                    <a:pt x="506" y="60"/>
                  </a:lnTo>
                  <a:lnTo>
                    <a:pt x="269" y="0"/>
                  </a:lnTo>
                  <a:lnTo>
                    <a:pt x="7" y="54"/>
                  </a:lnTo>
                  <a:lnTo>
                    <a:pt x="2" y="60"/>
                  </a:lnTo>
                  <a:lnTo>
                    <a:pt x="0" y="80"/>
                  </a:lnTo>
                  <a:lnTo>
                    <a:pt x="0" y="116"/>
                  </a:lnTo>
                  <a:lnTo>
                    <a:pt x="2" y="220"/>
                  </a:lnTo>
                  <a:lnTo>
                    <a:pt x="9" y="345"/>
                  </a:lnTo>
                  <a:lnTo>
                    <a:pt x="13" y="402"/>
                  </a:lnTo>
                  <a:lnTo>
                    <a:pt x="21" y="453"/>
                  </a:lnTo>
                  <a:lnTo>
                    <a:pt x="38" y="582"/>
                  </a:lnTo>
                  <a:lnTo>
                    <a:pt x="48" y="668"/>
                  </a:lnTo>
                  <a:lnTo>
                    <a:pt x="60" y="777"/>
                  </a:lnTo>
                  <a:lnTo>
                    <a:pt x="60" y="821"/>
                  </a:lnTo>
                  <a:lnTo>
                    <a:pt x="62" y="878"/>
                  </a:lnTo>
                  <a:lnTo>
                    <a:pt x="64" y="950"/>
                  </a:lnTo>
                  <a:lnTo>
                    <a:pt x="71" y="1039"/>
                  </a:lnTo>
                  <a:lnTo>
                    <a:pt x="77" y="1070"/>
                  </a:lnTo>
                  <a:lnTo>
                    <a:pt x="85" y="1103"/>
                  </a:lnTo>
                  <a:lnTo>
                    <a:pt x="100" y="1180"/>
                  </a:lnTo>
                  <a:lnTo>
                    <a:pt x="118" y="1253"/>
                  </a:lnTo>
                  <a:lnTo>
                    <a:pt x="129" y="1309"/>
                  </a:lnTo>
                  <a:lnTo>
                    <a:pt x="131" y="1322"/>
                  </a:lnTo>
                  <a:lnTo>
                    <a:pt x="131" y="1336"/>
                  </a:lnTo>
                  <a:lnTo>
                    <a:pt x="131" y="1347"/>
                  </a:lnTo>
                  <a:lnTo>
                    <a:pt x="129" y="1357"/>
                  </a:lnTo>
                  <a:lnTo>
                    <a:pt x="120" y="1378"/>
                  </a:lnTo>
                  <a:lnTo>
                    <a:pt x="108" y="1394"/>
                  </a:lnTo>
                  <a:lnTo>
                    <a:pt x="98" y="1406"/>
                  </a:lnTo>
                  <a:lnTo>
                    <a:pt x="85" y="1415"/>
                  </a:lnTo>
                  <a:lnTo>
                    <a:pt x="64" y="1429"/>
                  </a:lnTo>
                  <a:lnTo>
                    <a:pt x="207" y="1415"/>
                  </a:lnTo>
                  <a:lnTo>
                    <a:pt x="220" y="1398"/>
                  </a:lnTo>
                  <a:lnTo>
                    <a:pt x="224" y="1375"/>
                  </a:lnTo>
                  <a:lnTo>
                    <a:pt x="233" y="1256"/>
                  </a:lnTo>
                  <a:lnTo>
                    <a:pt x="240" y="1160"/>
                  </a:lnTo>
                  <a:lnTo>
                    <a:pt x="242" y="1087"/>
                  </a:lnTo>
                  <a:lnTo>
                    <a:pt x="242" y="1020"/>
                  </a:lnTo>
                  <a:lnTo>
                    <a:pt x="238" y="943"/>
                  </a:lnTo>
                  <a:lnTo>
                    <a:pt x="236" y="867"/>
                  </a:lnTo>
                  <a:lnTo>
                    <a:pt x="236" y="816"/>
                  </a:lnTo>
                  <a:lnTo>
                    <a:pt x="242" y="578"/>
                  </a:lnTo>
                  <a:lnTo>
                    <a:pt x="246" y="409"/>
                  </a:lnTo>
                  <a:lnTo>
                    <a:pt x="253" y="278"/>
                  </a:lnTo>
                  <a:lnTo>
                    <a:pt x="255" y="274"/>
                  </a:lnTo>
                  <a:lnTo>
                    <a:pt x="257" y="271"/>
                  </a:lnTo>
                  <a:lnTo>
                    <a:pt x="261" y="274"/>
                  </a:lnTo>
                  <a:lnTo>
                    <a:pt x="264" y="278"/>
                  </a:lnTo>
                  <a:lnTo>
                    <a:pt x="269" y="409"/>
                  </a:lnTo>
                  <a:lnTo>
                    <a:pt x="275" y="578"/>
                  </a:lnTo>
                  <a:lnTo>
                    <a:pt x="282" y="816"/>
                  </a:lnTo>
                  <a:lnTo>
                    <a:pt x="282" y="867"/>
                  </a:lnTo>
                  <a:lnTo>
                    <a:pt x="277" y="943"/>
                  </a:lnTo>
                  <a:lnTo>
                    <a:pt x="275" y="1020"/>
                  </a:lnTo>
                  <a:lnTo>
                    <a:pt x="273" y="1087"/>
                  </a:lnTo>
                  <a:lnTo>
                    <a:pt x="277" y="1160"/>
                  </a:lnTo>
                  <a:lnTo>
                    <a:pt x="282" y="1260"/>
                  </a:lnTo>
                  <a:lnTo>
                    <a:pt x="293" y="1382"/>
                  </a:lnTo>
                  <a:lnTo>
                    <a:pt x="293" y="1398"/>
                  </a:lnTo>
                  <a:lnTo>
                    <a:pt x="295" y="1440"/>
                  </a:lnTo>
                  <a:lnTo>
                    <a:pt x="453" y="1429"/>
                  </a:lnTo>
                  <a:lnTo>
                    <a:pt x="432" y="1415"/>
                  </a:lnTo>
                  <a:lnTo>
                    <a:pt x="419" y="1406"/>
                  </a:lnTo>
                  <a:lnTo>
                    <a:pt x="406" y="1394"/>
                  </a:lnTo>
                  <a:lnTo>
                    <a:pt x="397" y="1378"/>
                  </a:lnTo>
                  <a:lnTo>
                    <a:pt x="388" y="1357"/>
                  </a:lnTo>
                  <a:lnTo>
                    <a:pt x="386" y="1347"/>
                  </a:lnTo>
                  <a:lnTo>
                    <a:pt x="386" y="1336"/>
                  </a:lnTo>
                  <a:lnTo>
                    <a:pt x="386" y="1322"/>
                  </a:lnTo>
                  <a:lnTo>
                    <a:pt x="386" y="1309"/>
                  </a:lnTo>
                  <a:lnTo>
                    <a:pt x="399" y="1253"/>
                  </a:lnTo>
                  <a:lnTo>
                    <a:pt x="415" y="1180"/>
                  </a:lnTo>
                  <a:lnTo>
                    <a:pt x="432" y="1103"/>
                  </a:lnTo>
                  <a:lnTo>
                    <a:pt x="439" y="1070"/>
                  </a:lnTo>
                  <a:lnTo>
                    <a:pt x="444" y="1039"/>
                  </a:lnTo>
                  <a:lnTo>
                    <a:pt x="453" y="950"/>
                  </a:lnTo>
                  <a:lnTo>
                    <a:pt x="455" y="878"/>
                  </a:lnTo>
                  <a:lnTo>
                    <a:pt x="455" y="821"/>
                  </a:lnTo>
                  <a:lnTo>
                    <a:pt x="457" y="777"/>
                  </a:lnTo>
                  <a:lnTo>
                    <a:pt x="461" y="715"/>
                  </a:lnTo>
                  <a:lnTo>
                    <a:pt x="470" y="650"/>
                  </a:lnTo>
                  <a:lnTo>
                    <a:pt x="488" y="526"/>
                  </a:lnTo>
                  <a:lnTo>
                    <a:pt x="506" y="417"/>
                  </a:lnTo>
                  <a:lnTo>
                    <a:pt x="519" y="342"/>
                  </a:lnTo>
                  <a:lnTo>
                    <a:pt x="523" y="295"/>
                  </a:lnTo>
                  <a:lnTo>
                    <a:pt x="525" y="249"/>
                  </a:lnTo>
                  <a:lnTo>
                    <a:pt x="525" y="207"/>
                  </a:lnTo>
                  <a:lnTo>
                    <a:pt x="525" y="165"/>
                  </a:lnTo>
                  <a:lnTo>
                    <a:pt x="521" y="99"/>
                  </a:lnTo>
                  <a:lnTo>
                    <a:pt x="517" y="74"/>
                  </a:lnTo>
                  <a:lnTo>
                    <a:pt x="515" y="60"/>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42" name="Freeform 59">
              <a:extLst>
                <a:ext uri="{FF2B5EF4-FFF2-40B4-BE49-F238E27FC236}">
                  <a16:creationId xmlns:a16="http://schemas.microsoft.com/office/drawing/2014/main" id="{F616A9D4-D134-4A73-9006-3B3582EE684D}"/>
                </a:ext>
              </a:extLst>
            </p:cNvPr>
            <p:cNvSpPr>
              <a:spLocks/>
            </p:cNvSpPr>
            <p:nvPr/>
          </p:nvSpPr>
          <p:spPr bwMode="gray">
            <a:xfrm>
              <a:off x="6488945" y="3804399"/>
              <a:ext cx="207548" cy="119280"/>
            </a:xfrm>
            <a:custGeom>
              <a:avLst/>
              <a:gdLst>
                <a:gd name="T0" fmla="*/ 0 w 263"/>
                <a:gd name="T1" fmla="*/ 37 h 150"/>
                <a:gd name="T2" fmla="*/ 0 w 263"/>
                <a:gd name="T3" fmla="*/ 80 h 150"/>
                <a:gd name="T4" fmla="*/ 2 w 263"/>
                <a:gd name="T5" fmla="*/ 148 h 150"/>
                <a:gd name="T6" fmla="*/ 148 w 263"/>
                <a:gd name="T7" fmla="*/ 150 h 150"/>
                <a:gd name="T8" fmla="*/ 251 w 263"/>
                <a:gd name="T9" fmla="*/ 150 h 150"/>
                <a:gd name="T10" fmla="*/ 255 w 263"/>
                <a:gd name="T11" fmla="*/ 150 h 150"/>
                <a:gd name="T12" fmla="*/ 259 w 263"/>
                <a:gd name="T13" fmla="*/ 148 h 150"/>
                <a:gd name="T14" fmla="*/ 263 w 263"/>
                <a:gd name="T15" fmla="*/ 142 h 150"/>
                <a:gd name="T16" fmla="*/ 263 w 263"/>
                <a:gd name="T17" fmla="*/ 132 h 150"/>
                <a:gd name="T18" fmla="*/ 261 w 263"/>
                <a:gd name="T19" fmla="*/ 128 h 150"/>
                <a:gd name="T20" fmla="*/ 257 w 263"/>
                <a:gd name="T21" fmla="*/ 126 h 150"/>
                <a:gd name="T22" fmla="*/ 157 w 263"/>
                <a:gd name="T23" fmla="*/ 78 h 150"/>
                <a:gd name="T24" fmla="*/ 141 w 263"/>
                <a:gd name="T25" fmla="*/ 66 h 150"/>
                <a:gd name="T26" fmla="*/ 124 w 263"/>
                <a:gd name="T27" fmla="*/ 51 h 150"/>
                <a:gd name="T28" fmla="*/ 115 w 263"/>
                <a:gd name="T29" fmla="*/ 39 h 150"/>
                <a:gd name="T30" fmla="*/ 106 w 263"/>
                <a:gd name="T31" fmla="*/ 28 h 150"/>
                <a:gd name="T32" fmla="*/ 98 w 263"/>
                <a:gd name="T33" fmla="*/ 15 h 150"/>
                <a:gd name="T34" fmla="*/ 93 w 263"/>
                <a:gd name="T35" fmla="*/ 0 h 150"/>
                <a:gd name="T36" fmla="*/ 0 w 263"/>
                <a:gd name="T37" fmla="*/ 3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3" h="150">
                  <a:moveTo>
                    <a:pt x="0" y="37"/>
                  </a:moveTo>
                  <a:lnTo>
                    <a:pt x="0" y="80"/>
                  </a:lnTo>
                  <a:lnTo>
                    <a:pt x="2" y="148"/>
                  </a:lnTo>
                  <a:lnTo>
                    <a:pt x="148" y="150"/>
                  </a:lnTo>
                  <a:lnTo>
                    <a:pt x="251" y="150"/>
                  </a:lnTo>
                  <a:lnTo>
                    <a:pt x="255" y="150"/>
                  </a:lnTo>
                  <a:lnTo>
                    <a:pt x="259" y="148"/>
                  </a:lnTo>
                  <a:lnTo>
                    <a:pt x="263" y="142"/>
                  </a:lnTo>
                  <a:lnTo>
                    <a:pt x="263" y="132"/>
                  </a:lnTo>
                  <a:lnTo>
                    <a:pt x="261" y="128"/>
                  </a:lnTo>
                  <a:lnTo>
                    <a:pt x="257" y="126"/>
                  </a:lnTo>
                  <a:lnTo>
                    <a:pt x="157" y="78"/>
                  </a:lnTo>
                  <a:lnTo>
                    <a:pt x="141" y="66"/>
                  </a:lnTo>
                  <a:lnTo>
                    <a:pt x="124" y="51"/>
                  </a:lnTo>
                  <a:lnTo>
                    <a:pt x="115" y="39"/>
                  </a:lnTo>
                  <a:lnTo>
                    <a:pt x="106" y="28"/>
                  </a:lnTo>
                  <a:lnTo>
                    <a:pt x="98" y="15"/>
                  </a:lnTo>
                  <a:lnTo>
                    <a:pt x="93" y="0"/>
                  </a:lnTo>
                  <a:lnTo>
                    <a:pt x="0" y="3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43" name="Freeform 60">
              <a:extLst>
                <a:ext uri="{FF2B5EF4-FFF2-40B4-BE49-F238E27FC236}">
                  <a16:creationId xmlns:a16="http://schemas.microsoft.com/office/drawing/2014/main" id="{F580F39E-9BFF-4DCA-8800-C4AC852A2F20}"/>
                </a:ext>
              </a:extLst>
            </p:cNvPr>
            <p:cNvSpPr>
              <a:spLocks/>
            </p:cNvSpPr>
            <p:nvPr/>
          </p:nvSpPr>
          <p:spPr bwMode="gray">
            <a:xfrm>
              <a:off x="6219372" y="3799628"/>
              <a:ext cx="214705" cy="121665"/>
            </a:xfrm>
            <a:custGeom>
              <a:avLst/>
              <a:gdLst>
                <a:gd name="T0" fmla="*/ 269 w 269"/>
                <a:gd name="T1" fmla="*/ 42 h 153"/>
                <a:gd name="T2" fmla="*/ 267 w 269"/>
                <a:gd name="T3" fmla="*/ 85 h 153"/>
                <a:gd name="T4" fmla="*/ 269 w 269"/>
                <a:gd name="T5" fmla="*/ 153 h 153"/>
                <a:gd name="T6" fmla="*/ 14 w 269"/>
                <a:gd name="T7" fmla="*/ 153 h 153"/>
                <a:gd name="T8" fmla="*/ 10 w 269"/>
                <a:gd name="T9" fmla="*/ 153 h 153"/>
                <a:gd name="T10" fmla="*/ 6 w 269"/>
                <a:gd name="T11" fmla="*/ 151 h 153"/>
                <a:gd name="T12" fmla="*/ 0 w 269"/>
                <a:gd name="T13" fmla="*/ 145 h 153"/>
                <a:gd name="T14" fmla="*/ 0 w 269"/>
                <a:gd name="T15" fmla="*/ 135 h 153"/>
                <a:gd name="T16" fmla="*/ 3 w 269"/>
                <a:gd name="T17" fmla="*/ 133 h 153"/>
                <a:gd name="T18" fmla="*/ 8 w 269"/>
                <a:gd name="T19" fmla="*/ 129 h 153"/>
                <a:gd name="T20" fmla="*/ 107 w 269"/>
                <a:gd name="T21" fmla="*/ 79 h 153"/>
                <a:gd name="T22" fmla="*/ 122 w 269"/>
                <a:gd name="T23" fmla="*/ 71 h 153"/>
                <a:gd name="T24" fmla="*/ 143 w 269"/>
                <a:gd name="T25" fmla="*/ 54 h 153"/>
                <a:gd name="T26" fmla="*/ 153 w 269"/>
                <a:gd name="T27" fmla="*/ 42 h 153"/>
                <a:gd name="T28" fmla="*/ 163 w 269"/>
                <a:gd name="T29" fmla="*/ 29 h 153"/>
                <a:gd name="T30" fmla="*/ 169 w 269"/>
                <a:gd name="T31" fmla="*/ 15 h 153"/>
                <a:gd name="T32" fmla="*/ 176 w 269"/>
                <a:gd name="T33" fmla="*/ 0 h 153"/>
                <a:gd name="T34" fmla="*/ 269 w 269"/>
                <a:gd name="T35" fmla="*/ 4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9" h="153">
                  <a:moveTo>
                    <a:pt x="269" y="42"/>
                  </a:moveTo>
                  <a:lnTo>
                    <a:pt x="267" y="85"/>
                  </a:lnTo>
                  <a:lnTo>
                    <a:pt x="269" y="153"/>
                  </a:lnTo>
                  <a:lnTo>
                    <a:pt x="14" y="153"/>
                  </a:lnTo>
                  <a:lnTo>
                    <a:pt x="10" y="153"/>
                  </a:lnTo>
                  <a:lnTo>
                    <a:pt x="6" y="151"/>
                  </a:lnTo>
                  <a:lnTo>
                    <a:pt x="0" y="145"/>
                  </a:lnTo>
                  <a:lnTo>
                    <a:pt x="0" y="135"/>
                  </a:lnTo>
                  <a:lnTo>
                    <a:pt x="3" y="133"/>
                  </a:lnTo>
                  <a:lnTo>
                    <a:pt x="8" y="129"/>
                  </a:lnTo>
                  <a:lnTo>
                    <a:pt x="107" y="79"/>
                  </a:lnTo>
                  <a:lnTo>
                    <a:pt x="122" y="71"/>
                  </a:lnTo>
                  <a:lnTo>
                    <a:pt x="143" y="54"/>
                  </a:lnTo>
                  <a:lnTo>
                    <a:pt x="153" y="42"/>
                  </a:lnTo>
                  <a:lnTo>
                    <a:pt x="163" y="29"/>
                  </a:lnTo>
                  <a:lnTo>
                    <a:pt x="169" y="15"/>
                  </a:lnTo>
                  <a:lnTo>
                    <a:pt x="176" y="0"/>
                  </a:lnTo>
                  <a:lnTo>
                    <a:pt x="269" y="4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44" name="Freeform 61">
              <a:extLst>
                <a:ext uri="{FF2B5EF4-FFF2-40B4-BE49-F238E27FC236}">
                  <a16:creationId xmlns:a16="http://schemas.microsoft.com/office/drawing/2014/main" id="{A2991DBA-7849-4CB3-9008-090EC664F34C}"/>
                </a:ext>
              </a:extLst>
            </p:cNvPr>
            <p:cNvSpPr>
              <a:spLocks/>
            </p:cNvSpPr>
            <p:nvPr/>
          </p:nvSpPr>
          <p:spPr bwMode="gray">
            <a:xfrm>
              <a:off x="6171660" y="2103461"/>
              <a:ext cx="131209" cy="286273"/>
            </a:xfrm>
            <a:custGeom>
              <a:avLst/>
              <a:gdLst>
                <a:gd name="T0" fmla="*/ 0 w 164"/>
                <a:gd name="T1" fmla="*/ 318 h 359"/>
                <a:gd name="T2" fmla="*/ 0 w 164"/>
                <a:gd name="T3" fmla="*/ 318 h 359"/>
                <a:gd name="T4" fmla="*/ 4 w 164"/>
                <a:gd name="T5" fmla="*/ 321 h 359"/>
                <a:gd name="T6" fmla="*/ 8 w 164"/>
                <a:gd name="T7" fmla="*/ 330 h 359"/>
                <a:gd name="T8" fmla="*/ 20 w 164"/>
                <a:gd name="T9" fmla="*/ 339 h 359"/>
                <a:gd name="T10" fmla="*/ 40 w 164"/>
                <a:gd name="T11" fmla="*/ 351 h 359"/>
                <a:gd name="T12" fmla="*/ 69 w 164"/>
                <a:gd name="T13" fmla="*/ 356 h 359"/>
                <a:gd name="T14" fmla="*/ 101 w 164"/>
                <a:gd name="T15" fmla="*/ 359 h 359"/>
                <a:gd name="T16" fmla="*/ 133 w 164"/>
                <a:gd name="T17" fmla="*/ 359 h 359"/>
                <a:gd name="T18" fmla="*/ 164 w 164"/>
                <a:gd name="T19" fmla="*/ 178 h 359"/>
                <a:gd name="T20" fmla="*/ 122 w 164"/>
                <a:gd name="T21" fmla="*/ 0 h 359"/>
                <a:gd name="T22" fmla="*/ 108 w 164"/>
                <a:gd name="T23" fmla="*/ 7 h 359"/>
                <a:gd name="T24" fmla="*/ 79 w 164"/>
                <a:gd name="T25" fmla="*/ 24 h 359"/>
                <a:gd name="T26" fmla="*/ 61 w 164"/>
                <a:gd name="T27" fmla="*/ 36 h 359"/>
                <a:gd name="T28" fmla="*/ 45 w 164"/>
                <a:gd name="T29" fmla="*/ 51 h 359"/>
                <a:gd name="T30" fmla="*/ 33 w 164"/>
                <a:gd name="T31" fmla="*/ 69 h 359"/>
                <a:gd name="T32" fmla="*/ 25 w 164"/>
                <a:gd name="T33" fmla="*/ 83 h 359"/>
                <a:gd name="T34" fmla="*/ 18 w 164"/>
                <a:gd name="T35" fmla="*/ 134 h 359"/>
                <a:gd name="T36" fmla="*/ 11 w 164"/>
                <a:gd name="T37" fmla="*/ 214 h 359"/>
                <a:gd name="T38" fmla="*/ 0 w 164"/>
                <a:gd name="T39" fmla="*/ 318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359">
                  <a:moveTo>
                    <a:pt x="0" y="318"/>
                  </a:moveTo>
                  <a:lnTo>
                    <a:pt x="0" y="318"/>
                  </a:lnTo>
                  <a:lnTo>
                    <a:pt x="4" y="321"/>
                  </a:lnTo>
                  <a:lnTo>
                    <a:pt x="8" y="330"/>
                  </a:lnTo>
                  <a:lnTo>
                    <a:pt x="20" y="339"/>
                  </a:lnTo>
                  <a:lnTo>
                    <a:pt x="40" y="351"/>
                  </a:lnTo>
                  <a:lnTo>
                    <a:pt x="69" y="356"/>
                  </a:lnTo>
                  <a:lnTo>
                    <a:pt x="101" y="359"/>
                  </a:lnTo>
                  <a:lnTo>
                    <a:pt x="133" y="359"/>
                  </a:lnTo>
                  <a:lnTo>
                    <a:pt x="164" y="178"/>
                  </a:lnTo>
                  <a:lnTo>
                    <a:pt x="122" y="0"/>
                  </a:lnTo>
                  <a:lnTo>
                    <a:pt x="108" y="7"/>
                  </a:lnTo>
                  <a:lnTo>
                    <a:pt x="79" y="24"/>
                  </a:lnTo>
                  <a:lnTo>
                    <a:pt x="61" y="36"/>
                  </a:lnTo>
                  <a:lnTo>
                    <a:pt x="45" y="51"/>
                  </a:lnTo>
                  <a:lnTo>
                    <a:pt x="33" y="69"/>
                  </a:lnTo>
                  <a:lnTo>
                    <a:pt x="25" y="83"/>
                  </a:lnTo>
                  <a:lnTo>
                    <a:pt x="18" y="134"/>
                  </a:lnTo>
                  <a:lnTo>
                    <a:pt x="11" y="214"/>
                  </a:lnTo>
                  <a:lnTo>
                    <a:pt x="0" y="318"/>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45" name="Freeform 62">
              <a:extLst>
                <a:ext uri="{FF2B5EF4-FFF2-40B4-BE49-F238E27FC236}">
                  <a16:creationId xmlns:a16="http://schemas.microsoft.com/office/drawing/2014/main" id="{9D50BA42-BEFC-434A-946C-5C6C20A6B864}"/>
                </a:ext>
              </a:extLst>
            </p:cNvPr>
            <p:cNvSpPr>
              <a:spLocks/>
            </p:cNvSpPr>
            <p:nvPr/>
          </p:nvSpPr>
          <p:spPr bwMode="gray">
            <a:xfrm>
              <a:off x="6166889" y="2389734"/>
              <a:ext cx="83497" cy="398395"/>
            </a:xfrm>
            <a:custGeom>
              <a:avLst/>
              <a:gdLst>
                <a:gd name="T0" fmla="*/ 106 w 106"/>
                <a:gd name="T1" fmla="*/ 88 h 500"/>
                <a:gd name="T2" fmla="*/ 106 w 106"/>
                <a:gd name="T3" fmla="*/ 88 h 500"/>
                <a:gd name="T4" fmla="*/ 106 w 106"/>
                <a:gd name="T5" fmla="*/ 68 h 500"/>
                <a:gd name="T6" fmla="*/ 102 w 106"/>
                <a:gd name="T7" fmla="*/ 52 h 500"/>
                <a:gd name="T8" fmla="*/ 97 w 106"/>
                <a:gd name="T9" fmla="*/ 36 h 500"/>
                <a:gd name="T10" fmla="*/ 90 w 106"/>
                <a:gd name="T11" fmla="*/ 24 h 500"/>
                <a:gd name="T12" fmla="*/ 84 w 106"/>
                <a:gd name="T13" fmla="*/ 16 h 500"/>
                <a:gd name="T14" fmla="*/ 75 w 106"/>
                <a:gd name="T15" fmla="*/ 7 h 500"/>
                <a:gd name="T16" fmla="*/ 67 w 106"/>
                <a:gd name="T17" fmla="*/ 2 h 500"/>
                <a:gd name="T18" fmla="*/ 57 w 106"/>
                <a:gd name="T19" fmla="*/ 0 h 500"/>
                <a:gd name="T20" fmla="*/ 48 w 106"/>
                <a:gd name="T21" fmla="*/ 0 h 500"/>
                <a:gd name="T22" fmla="*/ 38 w 106"/>
                <a:gd name="T23" fmla="*/ 4 h 500"/>
                <a:gd name="T24" fmla="*/ 31 w 106"/>
                <a:gd name="T25" fmla="*/ 12 h 500"/>
                <a:gd name="T26" fmla="*/ 23 w 106"/>
                <a:gd name="T27" fmla="*/ 20 h 500"/>
                <a:gd name="T28" fmla="*/ 16 w 106"/>
                <a:gd name="T29" fmla="*/ 32 h 500"/>
                <a:gd name="T30" fmla="*/ 10 w 106"/>
                <a:gd name="T31" fmla="*/ 48 h 500"/>
                <a:gd name="T32" fmla="*/ 5 w 106"/>
                <a:gd name="T33" fmla="*/ 66 h 500"/>
                <a:gd name="T34" fmla="*/ 4 w 106"/>
                <a:gd name="T35" fmla="*/ 88 h 500"/>
                <a:gd name="T36" fmla="*/ 0 w 106"/>
                <a:gd name="T37" fmla="*/ 155 h 500"/>
                <a:gd name="T38" fmla="*/ 0 w 106"/>
                <a:gd name="T39" fmla="*/ 222 h 500"/>
                <a:gd name="T40" fmla="*/ 2 w 106"/>
                <a:gd name="T41" fmla="*/ 284 h 500"/>
                <a:gd name="T42" fmla="*/ 4 w 106"/>
                <a:gd name="T43" fmla="*/ 340 h 500"/>
                <a:gd name="T44" fmla="*/ 14 w 106"/>
                <a:gd name="T45" fmla="*/ 430 h 500"/>
                <a:gd name="T46" fmla="*/ 18 w 106"/>
                <a:gd name="T47" fmla="*/ 471 h 500"/>
                <a:gd name="T48" fmla="*/ 18 w 106"/>
                <a:gd name="T49" fmla="*/ 477 h 500"/>
                <a:gd name="T50" fmla="*/ 19 w 106"/>
                <a:gd name="T51" fmla="*/ 483 h 500"/>
                <a:gd name="T52" fmla="*/ 27 w 106"/>
                <a:gd name="T53" fmla="*/ 491 h 500"/>
                <a:gd name="T54" fmla="*/ 36 w 106"/>
                <a:gd name="T55" fmla="*/ 498 h 500"/>
                <a:gd name="T56" fmla="*/ 46 w 106"/>
                <a:gd name="T57" fmla="*/ 500 h 500"/>
                <a:gd name="T58" fmla="*/ 56 w 106"/>
                <a:gd name="T59" fmla="*/ 498 h 500"/>
                <a:gd name="T60" fmla="*/ 65 w 106"/>
                <a:gd name="T61" fmla="*/ 493 h 500"/>
                <a:gd name="T62" fmla="*/ 69 w 106"/>
                <a:gd name="T63" fmla="*/ 489 h 500"/>
                <a:gd name="T64" fmla="*/ 73 w 106"/>
                <a:gd name="T65" fmla="*/ 483 h 500"/>
                <a:gd name="T66" fmla="*/ 73 w 106"/>
                <a:gd name="T67" fmla="*/ 477 h 500"/>
                <a:gd name="T68" fmla="*/ 75 w 106"/>
                <a:gd name="T69" fmla="*/ 469 h 500"/>
                <a:gd name="T70" fmla="*/ 75 w 106"/>
                <a:gd name="T71" fmla="*/ 451 h 500"/>
                <a:gd name="T72" fmla="*/ 79 w 106"/>
                <a:gd name="T73" fmla="*/ 432 h 500"/>
                <a:gd name="T74" fmla="*/ 86 w 106"/>
                <a:gd name="T75" fmla="*/ 385 h 500"/>
                <a:gd name="T76" fmla="*/ 94 w 106"/>
                <a:gd name="T77" fmla="*/ 330 h 500"/>
                <a:gd name="T78" fmla="*/ 97 w 106"/>
                <a:gd name="T79" fmla="*/ 302 h 500"/>
                <a:gd name="T80" fmla="*/ 102 w 106"/>
                <a:gd name="T81" fmla="*/ 275 h 500"/>
                <a:gd name="T82" fmla="*/ 102 w 106"/>
                <a:gd name="T83" fmla="*/ 232 h 500"/>
                <a:gd name="T84" fmla="*/ 104 w 106"/>
                <a:gd name="T85" fmla="*/ 187 h 500"/>
                <a:gd name="T86" fmla="*/ 104 w 106"/>
                <a:gd name="T87" fmla="*/ 137 h 500"/>
                <a:gd name="T88" fmla="*/ 106 w 106"/>
                <a:gd name="T89" fmla="*/ 88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6" h="500">
                  <a:moveTo>
                    <a:pt x="106" y="88"/>
                  </a:moveTo>
                  <a:lnTo>
                    <a:pt x="106" y="88"/>
                  </a:lnTo>
                  <a:lnTo>
                    <a:pt x="106" y="68"/>
                  </a:lnTo>
                  <a:lnTo>
                    <a:pt x="102" y="52"/>
                  </a:lnTo>
                  <a:lnTo>
                    <a:pt x="97" y="36"/>
                  </a:lnTo>
                  <a:lnTo>
                    <a:pt x="90" y="24"/>
                  </a:lnTo>
                  <a:lnTo>
                    <a:pt x="84" y="16"/>
                  </a:lnTo>
                  <a:lnTo>
                    <a:pt x="75" y="7"/>
                  </a:lnTo>
                  <a:lnTo>
                    <a:pt x="67" y="2"/>
                  </a:lnTo>
                  <a:lnTo>
                    <a:pt x="57" y="0"/>
                  </a:lnTo>
                  <a:lnTo>
                    <a:pt x="48" y="0"/>
                  </a:lnTo>
                  <a:lnTo>
                    <a:pt x="38" y="4"/>
                  </a:lnTo>
                  <a:lnTo>
                    <a:pt x="31" y="12"/>
                  </a:lnTo>
                  <a:lnTo>
                    <a:pt x="23" y="20"/>
                  </a:lnTo>
                  <a:lnTo>
                    <a:pt x="16" y="32"/>
                  </a:lnTo>
                  <a:lnTo>
                    <a:pt x="10" y="48"/>
                  </a:lnTo>
                  <a:lnTo>
                    <a:pt x="5" y="66"/>
                  </a:lnTo>
                  <a:lnTo>
                    <a:pt x="4" y="88"/>
                  </a:lnTo>
                  <a:lnTo>
                    <a:pt x="0" y="155"/>
                  </a:lnTo>
                  <a:lnTo>
                    <a:pt x="0" y="222"/>
                  </a:lnTo>
                  <a:lnTo>
                    <a:pt x="2" y="284"/>
                  </a:lnTo>
                  <a:lnTo>
                    <a:pt x="4" y="340"/>
                  </a:lnTo>
                  <a:lnTo>
                    <a:pt x="14" y="430"/>
                  </a:lnTo>
                  <a:lnTo>
                    <a:pt x="18" y="471"/>
                  </a:lnTo>
                  <a:lnTo>
                    <a:pt x="18" y="477"/>
                  </a:lnTo>
                  <a:lnTo>
                    <a:pt x="19" y="483"/>
                  </a:lnTo>
                  <a:lnTo>
                    <a:pt x="27" y="491"/>
                  </a:lnTo>
                  <a:lnTo>
                    <a:pt x="36" y="498"/>
                  </a:lnTo>
                  <a:lnTo>
                    <a:pt x="46" y="500"/>
                  </a:lnTo>
                  <a:lnTo>
                    <a:pt x="56" y="498"/>
                  </a:lnTo>
                  <a:lnTo>
                    <a:pt x="65" y="493"/>
                  </a:lnTo>
                  <a:lnTo>
                    <a:pt x="69" y="489"/>
                  </a:lnTo>
                  <a:lnTo>
                    <a:pt x="73" y="483"/>
                  </a:lnTo>
                  <a:lnTo>
                    <a:pt x="73" y="477"/>
                  </a:lnTo>
                  <a:lnTo>
                    <a:pt x="75" y="469"/>
                  </a:lnTo>
                  <a:lnTo>
                    <a:pt x="75" y="451"/>
                  </a:lnTo>
                  <a:lnTo>
                    <a:pt x="79" y="432"/>
                  </a:lnTo>
                  <a:lnTo>
                    <a:pt x="86" y="385"/>
                  </a:lnTo>
                  <a:lnTo>
                    <a:pt x="94" y="330"/>
                  </a:lnTo>
                  <a:lnTo>
                    <a:pt x="97" y="302"/>
                  </a:lnTo>
                  <a:lnTo>
                    <a:pt x="102" y="275"/>
                  </a:lnTo>
                  <a:lnTo>
                    <a:pt x="102" y="232"/>
                  </a:lnTo>
                  <a:lnTo>
                    <a:pt x="104" y="187"/>
                  </a:lnTo>
                  <a:lnTo>
                    <a:pt x="104" y="137"/>
                  </a:lnTo>
                  <a:lnTo>
                    <a:pt x="106" y="88"/>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46" name="Freeform 63">
              <a:extLst>
                <a:ext uri="{FF2B5EF4-FFF2-40B4-BE49-F238E27FC236}">
                  <a16:creationId xmlns:a16="http://schemas.microsoft.com/office/drawing/2014/main" id="{D2365ED3-A88B-4B30-9A6A-43CED739C826}"/>
                </a:ext>
              </a:extLst>
            </p:cNvPr>
            <p:cNvSpPr>
              <a:spLocks/>
            </p:cNvSpPr>
            <p:nvPr/>
          </p:nvSpPr>
          <p:spPr bwMode="gray">
            <a:xfrm>
              <a:off x="6176431" y="2718948"/>
              <a:ext cx="78726" cy="209933"/>
            </a:xfrm>
            <a:custGeom>
              <a:avLst/>
              <a:gdLst>
                <a:gd name="T0" fmla="*/ 60 w 99"/>
                <a:gd name="T1" fmla="*/ 8 h 264"/>
                <a:gd name="T2" fmla="*/ 60 w 99"/>
                <a:gd name="T3" fmla="*/ 8 h 264"/>
                <a:gd name="T4" fmla="*/ 63 w 99"/>
                <a:gd name="T5" fmla="*/ 37 h 264"/>
                <a:gd name="T6" fmla="*/ 71 w 99"/>
                <a:gd name="T7" fmla="*/ 62 h 264"/>
                <a:gd name="T8" fmla="*/ 77 w 99"/>
                <a:gd name="T9" fmla="*/ 83 h 264"/>
                <a:gd name="T10" fmla="*/ 90 w 99"/>
                <a:gd name="T11" fmla="*/ 102 h 264"/>
                <a:gd name="T12" fmla="*/ 91 w 99"/>
                <a:gd name="T13" fmla="*/ 112 h 264"/>
                <a:gd name="T14" fmla="*/ 93 w 99"/>
                <a:gd name="T15" fmla="*/ 123 h 264"/>
                <a:gd name="T16" fmla="*/ 97 w 99"/>
                <a:gd name="T17" fmla="*/ 147 h 264"/>
                <a:gd name="T18" fmla="*/ 99 w 99"/>
                <a:gd name="T19" fmla="*/ 183 h 264"/>
                <a:gd name="T20" fmla="*/ 97 w 99"/>
                <a:gd name="T21" fmla="*/ 187 h 264"/>
                <a:gd name="T22" fmla="*/ 95 w 99"/>
                <a:gd name="T23" fmla="*/ 192 h 264"/>
                <a:gd name="T24" fmla="*/ 91 w 99"/>
                <a:gd name="T25" fmla="*/ 192 h 264"/>
                <a:gd name="T26" fmla="*/ 90 w 99"/>
                <a:gd name="T27" fmla="*/ 190 h 264"/>
                <a:gd name="T28" fmla="*/ 88 w 99"/>
                <a:gd name="T29" fmla="*/ 187 h 264"/>
                <a:gd name="T30" fmla="*/ 85 w 99"/>
                <a:gd name="T31" fmla="*/ 185 h 264"/>
                <a:gd name="T32" fmla="*/ 69 w 99"/>
                <a:gd name="T33" fmla="*/ 118 h 264"/>
                <a:gd name="T34" fmla="*/ 69 w 99"/>
                <a:gd name="T35" fmla="*/ 250 h 264"/>
                <a:gd name="T36" fmla="*/ 67 w 99"/>
                <a:gd name="T37" fmla="*/ 259 h 264"/>
                <a:gd name="T38" fmla="*/ 63 w 99"/>
                <a:gd name="T39" fmla="*/ 262 h 264"/>
                <a:gd name="T40" fmla="*/ 58 w 99"/>
                <a:gd name="T41" fmla="*/ 264 h 264"/>
                <a:gd name="T42" fmla="*/ 51 w 99"/>
                <a:gd name="T43" fmla="*/ 259 h 264"/>
                <a:gd name="T44" fmla="*/ 39 w 99"/>
                <a:gd name="T45" fmla="*/ 241 h 264"/>
                <a:gd name="T46" fmla="*/ 30 w 99"/>
                <a:gd name="T47" fmla="*/ 219 h 264"/>
                <a:gd name="T48" fmla="*/ 21 w 99"/>
                <a:gd name="T49" fmla="*/ 194 h 264"/>
                <a:gd name="T50" fmla="*/ 17 w 99"/>
                <a:gd name="T51" fmla="*/ 167 h 264"/>
                <a:gd name="T52" fmla="*/ 15 w 99"/>
                <a:gd name="T53" fmla="*/ 129 h 264"/>
                <a:gd name="T54" fmla="*/ 9 w 99"/>
                <a:gd name="T55" fmla="*/ 89 h 264"/>
                <a:gd name="T56" fmla="*/ 0 w 99"/>
                <a:gd name="T57" fmla="*/ 27 h 264"/>
                <a:gd name="T58" fmla="*/ 0 w 99"/>
                <a:gd name="T59" fmla="*/ 22 h 264"/>
                <a:gd name="T60" fmla="*/ 0 w 99"/>
                <a:gd name="T61" fmla="*/ 17 h 264"/>
                <a:gd name="T62" fmla="*/ 5 w 99"/>
                <a:gd name="T63" fmla="*/ 8 h 264"/>
                <a:gd name="T64" fmla="*/ 15 w 99"/>
                <a:gd name="T65" fmla="*/ 4 h 264"/>
                <a:gd name="T66" fmla="*/ 25 w 99"/>
                <a:gd name="T67" fmla="*/ 0 h 264"/>
                <a:gd name="T68" fmla="*/ 37 w 99"/>
                <a:gd name="T69" fmla="*/ 0 h 264"/>
                <a:gd name="T70" fmla="*/ 47 w 99"/>
                <a:gd name="T71" fmla="*/ 0 h 264"/>
                <a:gd name="T72" fmla="*/ 55 w 99"/>
                <a:gd name="T73" fmla="*/ 4 h 264"/>
                <a:gd name="T74" fmla="*/ 58 w 99"/>
                <a:gd name="T75" fmla="*/ 6 h 264"/>
                <a:gd name="T76" fmla="*/ 60 w 99"/>
                <a:gd name="T77"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264">
                  <a:moveTo>
                    <a:pt x="60" y="8"/>
                  </a:moveTo>
                  <a:lnTo>
                    <a:pt x="60" y="8"/>
                  </a:lnTo>
                  <a:lnTo>
                    <a:pt x="63" y="37"/>
                  </a:lnTo>
                  <a:lnTo>
                    <a:pt x="71" y="62"/>
                  </a:lnTo>
                  <a:lnTo>
                    <a:pt x="77" y="83"/>
                  </a:lnTo>
                  <a:lnTo>
                    <a:pt x="90" y="102"/>
                  </a:lnTo>
                  <a:lnTo>
                    <a:pt x="91" y="112"/>
                  </a:lnTo>
                  <a:lnTo>
                    <a:pt x="93" y="123"/>
                  </a:lnTo>
                  <a:lnTo>
                    <a:pt x="97" y="147"/>
                  </a:lnTo>
                  <a:lnTo>
                    <a:pt x="99" y="183"/>
                  </a:lnTo>
                  <a:lnTo>
                    <a:pt x="97" y="187"/>
                  </a:lnTo>
                  <a:lnTo>
                    <a:pt x="95" y="192"/>
                  </a:lnTo>
                  <a:lnTo>
                    <a:pt x="91" y="192"/>
                  </a:lnTo>
                  <a:lnTo>
                    <a:pt x="90" y="190"/>
                  </a:lnTo>
                  <a:lnTo>
                    <a:pt x="88" y="187"/>
                  </a:lnTo>
                  <a:lnTo>
                    <a:pt x="85" y="185"/>
                  </a:lnTo>
                  <a:lnTo>
                    <a:pt x="69" y="118"/>
                  </a:lnTo>
                  <a:lnTo>
                    <a:pt x="69" y="250"/>
                  </a:lnTo>
                  <a:lnTo>
                    <a:pt x="67" y="259"/>
                  </a:lnTo>
                  <a:lnTo>
                    <a:pt x="63" y="262"/>
                  </a:lnTo>
                  <a:lnTo>
                    <a:pt x="58" y="264"/>
                  </a:lnTo>
                  <a:lnTo>
                    <a:pt x="51" y="259"/>
                  </a:lnTo>
                  <a:lnTo>
                    <a:pt x="39" y="241"/>
                  </a:lnTo>
                  <a:lnTo>
                    <a:pt x="30" y="219"/>
                  </a:lnTo>
                  <a:lnTo>
                    <a:pt x="21" y="194"/>
                  </a:lnTo>
                  <a:lnTo>
                    <a:pt x="17" y="167"/>
                  </a:lnTo>
                  <a:lnTo>
                    <a:pt x="15" y="129"/>
                  </a:lnTo>
                  <a:lnTo>
                    <a:pt x="9" y="89"/>
                  </a:lnTo>
                  <a:lnTo>
                    <a:pt x="0" y="27"/>
                  </a:lnTo>
                  <a:lnTo>
                    <a:pt x="0" y="22"/>
                  </a:lnTo>
                  <a:lnTo>
                    <a:pt x="0" y="17"/>
                  </a:lnTo>
                  <a:lnTo>
                    <a:pt x="5" y="8"/>
                  </a:lnTo>
                  <a:lnTo>
                    <a:pt x="15" y="4"/>
                  </a:lnTo>
                  <a:lnTo>
                    <a:pt x="25" y="0"/>
                  </a:lnTo>
                  <a:lnTo>
                    <a:pt x="37" y="0"/>
                  </a:lnTo>
                  <a:lnTo>
                    <a:pt x="47" y="0"/>
                  </a:lnTo>
                  <a:lnTo>
                    <a:pt x="55" y="4"/>
                  </a:lnTo>
                  <a:lnTo>
                    <a:pt x="58" y="6"/>
                  </a:lnTo>
                  <a:lnTo>
                    <a:pt x="60" y="8"/>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47" name="Freeform 64">
              <a:extLst>
                <a:ext uri="{FF2B5EF4-FFF2-40B4-BE49-F238E27FC236}">
                  <a16:creationId xmlns:a16="http://schemas.microsoft.com/office/drawing/2014/main" id="{BF34D6A5-72D3-4BA1-BC3A-BD155E168C29}"/>
                </a:ext>
              </a:extLst>
            </p:cNvPr>
            <p:cNvSpPr>
              <a:spLocks/>
            </p:cNvSpPr>
            <p:nvPr/>
          </p:nvSpPr>
          <p:spPr bwMode="gray">
            <a:xfrm>
              <a:off x="6598683" y="2091534"/>
              <a:ext cx="150294" cy="305358"/>
            </a:xfrm>
            <a:custGeom>
              <a:avLst/>
              <a:gdLst>
                <a:gd name="T0" fmla="*/ 188 w 188"/>
                <a:gd name="T1" fmla="*/ 325 h 383"/>
                <a:gd name="T2" fmla="*/ 188 w 188"/>
                <a:gd name="T3" fmla="*/ 325 h 383"/>
                <a:gd name="T4" fmla="*/ 188 w 188"/>
                <a:gd name="T5" fmla="*/ 331 h 383"/>
                <a:gd name="T6" fmla="*/ 183 w 188"/>
                <a:gd name="T7" fmla="*/ 337 h 383"/>
                <a:gd name="T8" fmla="*/ 170 w 188"/>
                <a:gd name="T9" fmla="*/ 349 h 383"/>
                <a:gd name="T10" fmla="*/ 145 w 188"/>
                <a:gd name="T11" fmla="*/ 362 h 383"/>
                <a:gd name="T12" fmla="*/ 116 w 188"/>
                <a:gd name="T13" fmla="*/ 371 h 383"/>
                <a:gd name="T14" fmla="*/ 81 w 188"/>
                <a:gd name="T15" fmla="*/ 377 h 383"/>
                <a:gd name="T16" fmla="*/ 46 w 188"/>
                <a:gd name="T17" fmla="*/ 383 h 383"/>
                <a:gd name="T18" fmla="*/ 0 w 188"/>
                <a:gd name="T19" fmla="*/ 202 h 383"/>
                <a:gd name="T20" fmla="*/ 22 w 188"/>
                <a:gd name="T21" fmla="*/ 0 h 383"/>
                <a:gd name="T22" fmla="*/ 40 w 188"/>
                <a:gd name="T23" fmla="*/ 6 h 383"/>
                <a:gd name="T24" fmla="*/ 78 w 188"/>
                <a:gd name="T25" fmla="*/ 22 h 383"/>
                <a:gd name="T26" fmla="*/ 99 w 188"/>
                <a:gd name="T27" fmla="*/ 34 h 383"/>
                <a:gd name="T28" fmla="*/ 121 w 188"/>
                <a:gd name="T29" fmla="*/ 49 h 383"/>
                <a:gd name="T30" fmla="*/ 137 w 188"/>
                <a:gd name="T31" fmla="*/ 65 h 383"/>
                <a:gd name="T32" fmla="*/ 143 w 188"/>
                <a:gd name="T33" fmla="*/ 74 h 383"/>
                <a:gd name="T34" fmla="*/ 148 w 188"/>
                <a:gd name="T35" fmla="*/ 85 h 383"/>
                <a:gd name="T36" fmla="*/ 158 w 188"/>
                <a:gd name="T37" fmla="*/ 134 h 383"/>
                <a:gd name="T38" fmla="*/ 172 w 188"/>
                <a:gd name="T39" fmla="*/ 215 h 383"/>
                <a:gd name="T40" fmla="*/ 188 w 188"/>
                <a:gd name="T41" fmla="*/ 32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8" h="383">
                  <a:moveTo>
                    <a:pt x="188" y="325"/>
                  </a:moveTo>
                  <a:lnTo>
                    <a:pt x="188" y="325"/>
                  </a:lnTo>
                  <a:lnTo>
                    <a:pt x="188" y="331"/>
                  </a:lnTo>
                  <a:lnTo>
                    <a:pt x="183" y="337"/>
                  </a:lnTo>
                  <a:lnTo>
                    <a:pt x="170" y="349"/>
                  </a:lnTo>
                  <a:lnTo>
                    <a:pt x="145" y="362"/>
                  </a:lnTo>
                  <a:lnTo>
                    <a:pt x="116" y="371"/>
                  </a:lnTo>
                  <a:lnTo>
                    <a:pt x="81" y="377"/>
                  </a:lnTo>
                  <a:lnTo>
                    <a:pt x="46" y="383"/>
                  </a:lnTo>
                  <a:lnTo>
                    <a:pt x="0" y="202"/>
                  </a:lnTo>
                  <a:lnTo>
                    <a:pt x="22" y="0"/>
                  </a:lnTo>
                  <a:lnTo>
                    <a:pt x="40" y="6"/>
                  </a:lnTo>
                  <a:lnTo>
                    <a:pt x="78" y="22"/>
                  </a:lnTo>
                  <a:lnTo>
                    <a:pt x="99" y="34"/>
                  </a:lnTo>
                  <a:lnTo>
                    <a:pt x="121" y="49"/>
                  </a:lnTo>
                  <a:lnTo>
                    <a:pt x="137" y="65"/>
                  </a:lnTo>
                  <a:lnTo>
                    <a:pt x="143" y="74"/>
                  </a:lnTo>
                  <a:lnTo>
                    <a:pt x="148" y="85"/>
                  </a:lnTo>
                  <a:lnTo>
                    <a:pt x="158" y="134"/>
                  </a:lnTo>
                  <a:lnTo>
                    <a:pt x="172" y="215"/>
                  </a:lnTo>
                  <a:lnTo>
                    <a:pt x="188" y="325"/>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48" name="Freeform 65">
              <a:extLst>
                <a:ext uri="{FF2B5EF4-FFF2-40B4-BE49-F238E27FC236}">
                  <a16:creationId xmlns:a16="http://schemas.microsoft.com/office/drawing/2014/main" id="{E401B3CB-36D3-453E-87B0-E6996C82F9C1}"/>
                </a:ext>
              </a:extLst>
            </p:cNvPr>
            <p:cNvSpPr>
              <a:spLocks/>
            </p:cNvSpPr>
            <p:nvPr/>
          </p:nvSpPr>
          <p:spPr bwMode="gray">
            <a:xfrm>
              <a:off x="6665480" y="2387349"/>
              <a:ext cx="100195" cy="412709"/>
            </a:xfrm>
            <a:custGeom>
              <a:avLst/>
              <a:gdLst>
                <a:gd name="T0" fmla="*/ 0 w 128"/>
                <a:gd name="T1" fmla="*/ 95 h 519"/>
                <a:gd name="T2" fmla="*/ 0 w 128"/>
                <a:gd name="T3" fmla="*/ 95 h 519"/>
                <a:gd name="T4" fmla="*/ 0 w 128"/>
                <a:gd name="T5" fmla="*/ 76 h 519"/>
                <a:gd name="T6" fmla="*/ 2 w 128"/>
                <a:gd name="T7" fmla="*/ 58 h 519"/>
                <a:gd name="T8" fmla="*/ 6 w 128"/>
                <a:gd name="T9" fmla="*/ 43 h 519"/>
                <a:gd name="T10" fmla="*/ 12 w 128"/>
                <a:gd name="T11" fmla="*/ 29 h 519"/>
                <a:gd name="T12" fmla="*/ 21 w 128"/>
                <a:gd name="T13" fmla="*/ 18 h 519"/>
                <a:gd name="T14" fmla="*/ 29 w 128"/>
                <a:gd name="T15" fmla="*/ 9 h 519"/>
                <a:gd name="T16" fmla="*/ 37 w 128"/>
                <a:gd name="T17" fmla="*/ 4 h 519"/>
                <a:gd name="T18" fmla="*/ 47 w 128"/>
                <a:gd name="T19" fmla="*/ 0 h 519"/>
                <a:gd name="T20" fmla="*/ 58 w 128"/>
                <a:gd name="T21" fmla="*/ 0 h 519"/>
                <a:gd name="T22" fmla="*/ 68 w 128"/>
                <a:gd name="T23" fmla="*/ 2 h 519"/>
                <a:gd name="T24" fmla="*/ 78 w 128"/>
                <a:gd name="T25" fmla="*/ 9 h 519"/>
                <a:gd name="T26" fmla="*/ 87 w 128"/>
                <a:gd name="T27" fmla="*/ 18 h 519"/>
                <a:gd name="T28" fmla="*/ 95 w 128"/>
                <a:gd name="T29" fmla="*/ 29 h 519"/>
                <a:gd name="T30" fmla="*/ 103 w 128"/>
                <a:gd name="T31" fmla="*/ 45 h 519"/>
                <a:gd name="T32" fmla="*/ 107 w 128"/>
                <a:gd name="T33" fmla="*/ 64 h 519"/>
                <a:gd name="T34" fmla="*/ 112 w 128"/>
                <a:gd name="T35" fmla="*/ 87 h 519"/>
                <a:gd name="T36" fmla="*/ 120 w 128"/>
                <a:gd name="T37" fmla="*/ 157 h 519"/>
                <a:gd name="T38" fmla="*/ 126 w 128"/>
                <a:gd name="T39" fmla="*/ 227 h 519"/>
                <a:gd name="T40" fmla="*/ 128 w 128"/>
                <a:gd name="T41" fmla="*/ 291 h 519"/>
                <a:gd name="T42" fmla="*/ 128 w 128"/>
                <a:gd name="T43" fmla="*/ 351 h 519"/>
                <a:gd name="T44" fmla="*/ 124 w 128"/>
                <a:gd name="T45" fmla="*/ 444 h 519"/>
                <a:gd name="T46" fmla="*/ 122 w 128"/>
                <a:gd name="T47" fmla="*/ 488 h 519"/>
                <a:gd name="T48" fmla="*/ 122 w 128"/>
                <a:gd name="T49" fmla="*/ 494 h 519"/>
                <a:gd name="T50" fmla="*/ 120 w 128"/>
                <a:gd name="T51" fmla="*/ 499 h 519"/>
                <a:gd name="T52" fmla="*/ 114 w 128"/>
                <a:gd name="T53" fmla="*/ 510 h 519"/>
                <a:gd name="T54" fmla="*/ 103 w 128"/>
                <a:gd name="T55" fmla="*/ 517 h 519"/>
                <a:gd name="T56" fmla="*/ 93 w 128"/>
                <a:gd name="T57" fmla="*/ 519 h 519"/>
                <a:gd name="T58" fmla="*/ 81 w 128"/>
                <a:gd name="T59" fmla="*/ 519 h 519"/>
                <a:gd name="T60" fmla="*/ 70 w 128"/>
                <a:gd name="T61" fmla="*/ 514 h 519"/>
                <a:gd name="T62" fmla="*/ 66 w 128"/>
                <a:gd name="T63" fmla="*/ 510 h 519"/>
                <a:gd name="T64" fmla="*/ 64 w 128"/>
                <a:gd name="T65" fmla="*/ 504 h 519"/>
                <a:gd name="T66" fmla="*/ 62 w 128"/>
                <a:gd name="T67" fmla="*/ 497 h 519"/>
                <a:gd name="T68" fmla="*/ 60 w 128"/>
                <a:gd name="T69" fmla="*/ 490 h 519"/>
                <a:gd name="T70" fmla="*/ 58 w 128"/>
                <a:gd name="T71" fmla="*/ 473 h 519"/>
                <a:gd name="T72" fmla="*/ 54 w 128"/>
                <a:gd name="T73" fmla="*/ 450 h 519"/>
                <a:gd name="T74" fmla="*/ 41 w 128"/>
                <a:gd name="T75" fmla="*/ 401 h 519"/>
                <a:gd name="T76" fmla="*/ 29 w 128"/>
                <a:gd name="T77" fmla="*/ 349 h 519"/>
                <a:gd name="T78" fmla="*/ 23 w 128"/>
                <a:gd name="T79" fmla="*/ 320 h 519"/>
                <a:gd name="T80" fmla="*/ 18 w 128"/>
                <a:gd name="T81" fmla="*/ 291 h 519"/>
                <a:gd name="T82" fmla="*/ 14 w 128"/>
                <a:gd name="T83" fmla="*/ 246 h 519"/>
                <a:gd name="T84" fmla="*/ 10 w 128"/>
                <a:gd name="T85" fmla="*/ 198 h 519"/>
                <a:gd name="T86" fmla="*/ 6 w 128"/>
                <a:gd name="T87" fmla="*/ 147 h 519"/>
                <a:gd name="T88" fmla="*/ 0 w 128"/>
                <a:gd name="T89" fmla="*/ 95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519">
                  <a:moveTo>
                    <a:pt x="0" y="95"/>
                  </a:moveTo>
                  <a:lnTo>
                    <a:pt x="0" y="95"/>
                  </a:lnTo>
                  <a:lnTo>
                    <a:pt x="0" y="76"/>
                  </a:lnTo>
                  <a:lnTo>
                    <a:pt x="2" y="58"/>
                  </a:lnTo>
                  <a:lnTo>
                    <a:pt x="6" y="43"/>
                  </a:lnTo>
                  <a:lnTo>
                    <a:pt x="12" y="29"/>
                  </a:lnTo>
                  <a:lnTo>
                    <a:pt x="21" y="18"/>
                  </a:lnTo>
                  <a:lnTo>
                    <a:pt x="29" y="9"/>
                  </a:lnTo>
                  <a:lnTo>
                    <a:pt x="37" y="4"/>
                  </a:lnTo>
                  <a:lnTo>
                    <a:pt x="47" y="0"/>
                  </a:lnTo>
                  <a:lnTo>
                    <a:pt x="58" y="0"/>
                  </a:lnTo>
                  <a:lnTo>
                    <a:pt x="68" y="2"/>
                  </a:lnTo>
                  <a:lnTo>
                    <a:pt x="78" y="9"/>
                  </a:lnTo>
                  <a:lnTo>
                    <a:pt x="87" y="18"/>
                  </a:lnTo>
                  <a:lnTo>
                    <a:pt x="95" y="29"/>
                  </a:lnTo>
                  <a:lnTo>
                    <a:pt x="103" y="45"/>
                  </a:lnTo>
                  <a:lnTo>
                    <a:pt x="107" y="64"/>
                  </a:lnTo>
                  <a:lnTo>
                    <a:pt x="112" y="87"/>
                  </a:lnTo>
                  <a:lnTo>
                    <a:pt x="120" y="157"/>
                  </a:lnTo>
                  <a:lnTo>
                    <a:pt x="126" y="227"/>
                  </a:lnTo>
                  <a:lnTo>
                    <a:pt x="128" y="291"/>
                  </a:lnTo>
                  <a:lnTo>
                    <a:pt x="128" y="351"/>
                  </a:lnTo>
                  <a:lnTo>
                    <a:pt x="124" y="444"/>
                  </a:lnTo>
                  <a:lnTo>
                    <a:pt x="122" y="488"/>
                  </a:lnTo>
                  <a:lnTo>
                    <a:pt x="122" y="494"/>
                  </a:lnTo>
                  <a:lnTo>
                    <a:pt x="120" y="499"/>
                  </a:lnTo>
                  <a:lnTo>
                    <a:pt x="114" y="510"/>
                  </a:lnTo>
                  <a:lnTo>
                    <a:pt x="103" y="517"/>
                  </a:lnTo>
                  <a:lnTo>
                    <a:pt x="93" y="519"/>
                  </a:lnTo>
                  <a:lnTo>
                    <a:pt x="81" y="519"/>
                  </a:lnTo>
                  <a:lnTo>
                    <a:pt x="70" y="514"/>
                  </a:lnTo>
                  <a:lnTo>
                    <a:pt x="66" y="510"/>
                  </a:lnTo>
                  <a:lnTo>
                    <a:pt x="64" y="504"/>
                  </a:lnTo>
                  <a:lnTo>
                    <a:pt x="62" y="497"/>
                  </a:lnTo>
                  <a:lnTo>
                    <a:pt x="60" y="490"/>
                  </a:lnTo>
                  <a:lnTo>
                    <a:pt x="58" y="473"/>
                  </a:lnTo>
                  <a:lnTo>
                    <a:pt x="54" y="450"/>
                  </a:lnTo>
                  <a:lnTo>
                    <a:pt x="41" y="401"/>
                  </a:lnTo>
                  <a:lnTo>
                    <a:pt x="29" y="349"/>
                  </a:lnTo>
                  <a:lnTo>
                    <a:pt x="23" y="320"/>
                  </a:lnTo>
                  <a:lnTo>
                    <a:pt x="18" y="291"/>
                  </a:lnTo>
                  <a:lnTo>
                    <a:pt x="14" y="246"/>
                  </a:lnTo>
                  <a:lnTo>
                    <a:pt x="10" y="198"/>
                  </a:lnTo>
                  <a:lnTo>
                    <a:pt x="6" y="147"/>
                  </a:lnTo>
                  <a:lnTo>
                    <a:pt x="0" y="95"/>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49" name="Freeform 66">
              <a:extLst>
                <a:ext uri="{FF2B5EF4-FFF2-40B4-BE49-F238E27FC236}">
                  <a16:creationId xmlns:a16="http://schemas.microsoft.com/office/drawing/2014/main" id="{CE8ED657-8CF2-4AD3-82C8-1988DBA0603B}"/>
                </a:ext>
              </a:extLst>
            </p:cNvPr>
            <p:cNvSpPr>
              <a:spLocks/>
            </p:cNvSpPr>
            <p:nvPr/>
          </p:nvSpPr>
          <p:spPr bwMode="gray">
            <a:xfrm>
              <a:off x="6684565" y="2747575"/>
              <a:ext cx="76339" cy="183691"/>
            </a:xfrm>
            <a:custGeom>
              <a:avLst/>
              <a:gdLst>
                <a:gd name="T0" fmla="*/ 32 w 97"/>
                <a:gd name="T1" fmla="*/ 11 h 231"/>
                <a:gd name="T2" fmla="*/ 32 w 97"/>
                <a:gd name="T3" fmla="*/ 11 h 231"/>
                <a:gd name="T4" fmla="*/ 28 w 97"/>
                <a:gd name="T5" fmla="*/ 40 h 231"/>
                <a:gd name="T6" fmla="*/ 23 w 97"/>
                <a:gd name="T7" fmla="*/ 67 h 231"/>
                <a:gd name="T8" fmla="*/ 14 w 97"/>
                <a:gd name="T9" fmla="*/ 87 h 231"/>
                <a:gd name="T10" fmla="*/ 4 w 97"/>
                <a:gd name="T11" fmla="*/ 109 h 231"/>
                <a:gd name="T12" fmla="*/ 2 w 97"/>
                <a:gd name="T13" fmla="*/ 116 h 231"/>
                <a:gd name="T14" fmla="*/ 2 w 97"/>
                <a:gd name="T15" fmla="*/ 127 h 231"/>
                <a:gd name="T16" fmla="*/ 0 w 97"/>
                <a:gd name="T17" fmla="*/ 153 h 231"/>
                <a:gd name="T18" fmla="*/ 0 w 97"/>
                <a:gd name="T19" fmla="*/ 186 h 231"/>
                <a:gd name="T20" fmla="*/ 2 w 97"/>
                <a:gd name="T21" fmla="*/ 193 h 231"/>
                <a:gd name="T22" fmla="*/ 4 w 97"/>
                <a:gd name="T23" fmla="*/ 195 h 231"/>
                <a:gd name="T24" fmla="*/ 8 w 97"/>
                <a:gd name="T25" fmla="*/ 195 h 231"/>
                <a:gd name="T26" fmla="*/ 10 w 97"/>
                <a:gd name="T27" fmla="*/ 195 h 231"/>
                <a:gd name="T28" fmla="*/ 12 w 97"/>
                <a:gd name="T29" fmla="*/ 193 h 231"/>
                <a:gd name="T30" fmla="*/ 12 w 97"/>
                <a:gd name="T31" fmla="*/ 189 h 231"/>
                <a:gd name="T32" fmla="*/ 28 w 97"/>
                <a:gd name="T33" fmla="*/ 122 h 231"/>
                <a:gd name="T34" fmla="*/ 32 w 97"/>
                <a:gd name="T35" fmla="*/ 222 h 231"/>
                <a:gd name="T36" fmla="*/ 34 w 97"/>
                <a:gd name="T37" fmla="*/ 229 h 231"/>
                <a:gd name="T38" fmla="*/ 41 w 97"/>
                <a:gd name="T39" fmla="*/ 231 h 231"/>
                <a:gd name="T40" fmla="*/ 47 w 97"/>
                <a:gd name="T41" fmla="*/ 231 h 231"/>
                <a:gd name="T42" fmla="*/ 53 w 97"/>
                <a:gd name="T43" fmla="*/ 227 h 231"/>
                <a:gd name="T44" fmla="*/ 65 w 97"/>
                <a:gd name="T45" fmla="*/ 213 h 231"/>
                <a:gd name="T46" fmla="*/ 75 w 97"/>
                <a:gd name="T47" fmla="*/ 202 h 231"/>
                <a:gd name="T48" fmla="*/ 79 w 97"/>
                <a:gd name="T49" fmla="*/ 195 h 231"/>
                <a:gd name="T50" fmla="*/ 82 w 97"/>
                <a:gd name="T51" fmla="*/ 189 h 231"/>
                <a:gd name="T52" fmla="*/ 84 w 97"/>
                <a:gd name="T53" fmla="*/ 178 h 231"/>
                <a:gd name="T54" fmla="*/ 87 w 97"/>
                <a:gd name="T55" fmla="*/ 167 h 231"/>
                <a:gd name="T56" fmla="*/ 89 w 97"/>
                <a:gd name="T57" fmla="*/ 127 h 231"/>
                <a:gd name="T58" fmla="*/ 91 w 97"/>
                <a:gd name="T59" fmla="*/ 89 h 231"/>
                <a:gd name="T60" fmla="*/ 97 w 97"/>
                <a:gd name="T61" fmla="*/ 25 h 231"/>
                <a:gd name="T62" fmla="*/ 97 w 97"/>
                <a:gd name="T63" fmla="*/ 21 h 231"/>
                <a:gd name="T64" fmla="*/ 95 w 97"/>
                <a:gd name="T65" fmla="*/ 16 h 231"/>
                <a:gd name="T66" fmla="*/ 89 w 97"/>
                <a:gd name="T67" fmla="*/ 9 h 231"/>
                <a:gd name="T68" fmla="*/ 79 w 97"/>
                <a:gd name="T69" fmla="*/ 5 h 231"/>
                <a:gd name="T70" fmla="*/ 67 w 97"/>
                <a:gd name="T71" fmla="*/ 3 h 231"/>
                <a:gd name="T72" fmla="*/ 53 w 97"/>
                <a:gd name="T73" fmla="*/ 0 h 231"/>
                <a:gd name="T74" fmla="*/ 43 w 97"/>
                <a:gd name="T75" fmla="*/ 3 h 231"/>
                <a:gd name="T76" fmla="*/ 36 w 97"/>
                <a:gd name="T77" fmla="*/ 7 h 231"/>
                <a:gd name="T78" fmla="*/ 34 w 97"/>
                <a:gd name="T79" fmla="*/ 9 h 231"/>
                <a:gd name="T80" fmla="*/ 32 w 97"/>
                <a:gd name="T81" fmla="*/ 1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7" h="231">
                  <a:moveTo>
                    <a:pt x="32" y="11"/>
                  </a:moveTo>
                  <a:lnTo>
                    <a:pt x="32" y="11"/>
                  </a:lnTo>
                  <a:lnTo>
                    <a:pt x="28" y="40"/>
                  </a:lnTo>
                  <a:lnTo>
                    <a:pt x="23" y="67"/>
                  </a:lnTo>
                  <a:lnTo>
                    <a:pt x="14" y="87"/>
                  </a:lnTo>
                  <a:lnTo>
                    <a:pt x="4" y="109"/>
                  </a:lnTo>
                  <a:lnTo>
                    <a:pt x="2" y="116"/>
                  </a:lnTo>
                  <a:lnTo>
                    <a:pt x="2" y="127"/>
                  </a:lnTo>
                  <a:lnTo>
                    <a:pt x="0" y="153"/>
                  </a:lnTo>
                  <a:lnTo>
                    <a:pt x="0" y="186"/>
                  </a:lnTo>
                  <a:lnTo>
                    <a:pt x="2" y="193"/>
                  </a:lnTo>
                  <a:lnTo>
                    <a:pt x="4" y="195"/>
                  </a:lnTo>
                  <a:lnTo>
                    <a:pt x="8" y="195"/>
                  </a:lnTo>
                  <a:lnTo>
                    <a:pt x="10" y="195"/>
                  </a:lnTo>
                  <a:lnTo>
                    <a:pt x="12" y="193"/>
                  </a:lnTo>
                  <a:lnTo>
                    <a:pt x="12" y="189"/>
                  </a:lnTo>
                  <a:lnTo>
                    <a:pt x="28" y="122"/>
                  </a:lnTo>
                  <a:lnTo>
                    <a:pt x="32" y="222"/>
                  </a:lnTo>
                  <a:lnTo>
                    <a:pt x="34" y="229"/>
                  </a:lnTo>
                  <a:lnTo>
                    <a:pt x="41" y="231"/>
                  </a:lnTo>
                  <a:lnTo>
                    <a:pt x="47" y="231"/>
                  </a:lnTo>
                  <a:lnTo>
                    <a:pt x="53" y="227"/>
                  </a:lnTo>
                  <a:lnTo>
                    <a:pt x="65" y="213"/>
                  </a:lnTo>
                  <a:lnTo>
                    <a:pt x="75" y="202"/>
                  </a:lnTo>
                  <a:lnTo>
                    <a:pt x="79" y="195"/>
                  </a:lnTo>
                  <a:lnTo>
                    <a:pt x="82" y="189"/>
                  </a:lnTo>
                  <a:lnTo>
                    <a:pt x="84" y="178"/>
                  </a:lnTo>
                  <a:lnTo>
                    <a:pt x="87" y="167"/>
                  </a:lnTo>
                  <a:lnTo>
                    <a:pt x="89" y="127"/>
                  </a:lnTo>
                  <a:lnTo>
                    <a:pt x="91" y="89"/>
                  </a:lnTo>
                  <a:lnTo>
                    <a:pt x="97" y="25"/>
                  </a:lnTo>
                  <a:lnTo>
                    <a:pt x="97" y="21"/>
                  </a:lnTo>
                  <a:lnTo>
                    <a:pt x="95" y="16"/>
                  </a:lnTo>
                  <a:lnTo>
                    <a:pt x="89" y="9"/>
                  </a:lnTo>
                  <a:lnTo>
                    <a:pt x="79" y="5"/>
                  </a:lnTo>
                  <a:lnTo>
                    <a:pt x="67" y="3"/>
                  </a:lnTo>
                  <a:lnTo>
                    <a:pt x="53" y="0"/>
                  </a:lnTo>
                  <a:lnTo>
                    <a:pt x="43" y="3"/>
                  </a:lnTo>
                  <a:lnTo>
                    <a:pt x="36" y="7"/>
                  </a:lnTo>
                  <a:lnTo>
                    <a:pt x="34" y="9"/>
                  </a:lnTo>
                  <a:lnTo>
                    <a:pt x="32" y="11"/>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50" name="Freeform 67">
              <a:extLst>
                <a:ext uri="{FF2B5EF4-FFF2-40B4-BE49-F238E27FC236}">
                  <a16:creationId xmlns:a16="http://schemas.microsoft.com/office/drawing/2014/main" id="{62E6827F-0459-4123-9DD3-8A53A8D6F029}"/>
                </a:ext>
              </a:extLst>
            </p:cNvPr>
            <p:cNvSpPr>
              <a:spLocks/>
            </p:cNvSpPr>
            <p:nvPr/>
          </p:nvSpPr>
          <p:spPr bwMode="gray">
            <a:xfrm>
              <a:off x="6233687" y="2067678"/>
              <a:ext cx="446109" cy="772935"/>
            </a:xfrm>
            <a:custGeom>
              <a:avLst/>
              <a:gdLst>
                <a:gd name="T0" fmla="*/ 516 w 560"/>
                <a:gd name="T1" fmla="*/ 614 h 973"/>
                <a:gd name="T2" fmla="*/ 519 w 560"/>
                <a:gd name="T3" fmla="*/ 312 h 973"/>
                <a:gd name="T4" fmla="*/ 556 w 560"/>
                <a:gd name="T5" fmla="*/ 82 h 973"/>
                <a:gd name="T6" fmla="*/ 543 w 560"/>
                <a:gd name="T7" fmla="*/ 68 h 973"/>
                <a:gd name="T8" fmla="*/ 532 w 560"/>
                <a:gd name="T9" fmla="*/ 60 h 973"/>
                <a:gd name="T10" fmla="*/ 506 w 560"/>
                <a:gd name="T11" fmla="*/ 39 h 973"/>
                <a:gd name="T12" fmla="*/ 477 w 560"/>
                <a:gd name="T13" fmla="*/ 27 h 973"/>
                <a:gd name="T14" fmla="*/ 452 w 560"/>
                <a:gd name="T15" fmla="*/ 17 h 973"/>
                <a:gd name="T16" fmla="*/ 428 w 560"/>
                <a:gd name="T17" fmla="*/ 11 h 973"/>
                <a:gd name="T18" fmla="*/ 409 w 560"/>
                <a:gd name="T19" fmla="*/ 6 h 973"/>
                <a:gd name="T20" fmla="*/ 394 w 560"/>
                <a:gd name="T21" fmla="*/ 4 h 973"/>
                <a:gd name="T22" fmla="*/ 390 w 560"/>
                <a:gd name="T23" fmla="*/ 15 h 973"/>
                <a:gd name="T24" fmla="*/ 384 w 560"/>
                <a:gd name="T25" fmla="*/ 24 h 973"/>
                <a:gd name="T26" fmla="*/ 374 w 560"/>
                <a:gd name="T27" fmla="*/ 35 h 973"/>
                <a:gd name="T28" fmla="*/ 361 w 560"/>
                <a:gd name="T29" fmla="*/ 46 h 973"/>
                <a:gd name="T30" fmla="*/ 343 w 560"/>
                <a:gd name="T31" fmla="*/ 58 h 973"/>
                <a:gd name="T32" fmla="*/ 322 w 560"/>
                <a:gd name="T33" fmla="*/ 64 h 973"/>
                <a:gd name="T34" fmla="*/ 308 w 560"/>
                <a:gd name="T35" fmla="*/ 66 h 973"/>
                <a:gd name="T36" fmla="*/ 293 w 560"/>
                <a:gd name="T37" fmla="*/ 66 h 973"/>
                <a:gd name="T38" fmla="*/ 277 w 560"/>
                <a:gd name="T39" fmla="*/ 66 h 973"/>
                <a:gd name="T40" fmla="*/ 264 w 560"/>
                <a:gd name="T41" fmla="*/ 64 h 973"/>
                <a:gd name="T42" fmla="*/ 252 w 560"/>
                <a:gd name="T43" fmla="*/ 62 h 973"/>
                <a:gd name="T44" fmla="*/ 242 w 560"/>
                <a:gd name="T45" fmla="*/ 58 h 973"/>
                <a:gd name="T46" fmla="*/ 223 w 560"/>
                <a:gd name="T47" fmla="*/ 46 h 973"/>
                <a:gd name="T48" fmla="*/ 211 w 560"/>
                <a:gd name="T49" fmla="*/ 33 h 973"/>
                <a:gd name="T50" fmla="*/ 200 w 560"/>
                <a:gd name="T51" fmla="*/ 22 h 973"/>
                <a:gd name="T52" fmla="*/ 192 w 560"/>
                <a:gd name="T53" fmla="*/ 11 h 973"/>
                <a:gd name="T54" fmla="*/ 188 w 560"/>
                <a:gd name="T55" fmla="*/ 0 h 973"/>
                <a:gd name="T56" fmla="*/ 138 w 560"/>
                <a:gd name="T57" fmla="*/ 8 h 973"/>
                <a:gd name="T58" fmla="*/ 128 w 560"/>
                <a:gd name="T59" fmla="*/ 11 h 973"/>
                <a:gd name="T60" fmla="*/ 101 w 560"/>
                <a:gd name="T61" fmla="*/ 19 h 973"/>
                <a:gd name="T62" fmla="*/ 58 w 560"/>
                <a:gd name="T63" fmla="*/ 39 h 973"/>
                <a:gd name="T64" fmla="*/ 31 w 560"/>
                <a:gd name="T65" fmla="*/ 53 h 973"/>
                <a:gd name="T66" fmla="*/ 0 w 560"/>
                <a:gd name="T67" fmla="*/ 70 h 973"/>
                <a:gd name="T68" fmla="*/ 44 w 560"/>
                <a:gd name="T69" fmla="*/ 314 h 973"/>
                <a:gd name="T70" fmla="*/ 44 w 560"/>
                <a:gd name="T71" fmla="*/ 614 h 973"/>
                <a:gd name="T72" fmla="*/ 27 w 560"/>
                <a:gd name="T73" fmla="*/ 973 h 973"/>
                <a:gd name="T74" fmla="*/ 288 w 560"/>
                <a:gd name="T75" fmla="*/ 973 h 973"/>
                <a:gd name="T76" fmla="*/ 560 w 560"/>
                <a:gd name="T77" fmla="*/ 960 h 973"/>
                <a:gd name="T78" fmla="*/ 516 w 560"/>
                <a:gd name="T79" fmla="*/ 614 h 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0" h="973">
                  <a:moveTo>
                    <a:pt x="516" y="614"/>
                  </a:moveTo>
                  <a:lnTo>
                    <a:pt x="519" y="312"/>
                  </a:lnTo>
                  <a:lnTo>
                    <a:pt x="556" y="82"/>
                  </a:lnTo>
                  <a:lnTo>
                    <a:pt x="543" y="68"/>
                  </a:lnTo>
                  <a:lnTo>
                    <a:pt x="532" y="60"/>
                  </a:lnTo>
                  <a:lnTo>
                    <a:pt x="506" y="39"/>
                  </a:lnTo>
                  <a:lnTo>
                    <a:pt x="477" y="27"/>
                  </a:lnTo>
                  <a:lnTo>
                    <a:pt x="452" y="17"/>
                  </a:lnTo>
                  <a:lnTo>
                    <a:pt x="428" y="11"/>
                  </a:lnTo>
                  <a:lnTo>
                    <a:pt x="409" y="6"/>
                  </a:lnTo>
                  <a:lnTo>
                    <a:pt x="394" y="4"/>
                  </a:lnTo>
                  <a:lnTo>
                    <a:pt x="390" y="15"/>
                  </a:lnTo>
                  <a:lnTo>
                    <a:pt x="384" y="24"/>
                  </a:lnTo>
                  <a:lnTo>
                    <a:pt x="374" y="35"/>
                  </a:lnTo>
                  <a:lnTo>
                    <a:pt x="361" y="46"/>
                  </a:lnTo>
                  <a:lnTo>
                    <a:pt x="343" y="58"/>
                  </a:lnTo>
                  <a:lnTo>
                    <a:pt x="322" y="64"/>
                  </a:lnTo>
                  <a:lnTo>
                    <a:pt x="308" y="66"/>
                  </a:lnTo>
                  <a:lnTo>
                    <a:pt x="293" y="66"/>
                  </a:lnTo>
                  <a:lnTo>
                    <a:pt x="277" y="66"/>
                  </a:lnTo>
                  <a:lnTo>
                    <a:pt x="264" y="64"/>
                  </a:lnTo>
                  <a:lnTo>
                    <a:pt x="252" y="62"/>
                  </a:lnTo>
                  <a:lnTo>
                    <a:pt x="242" y="58"/>
                  </a:lnTo>
                  <a:lnTo>
                    <a:pt x="223" y="46"/>
                  </a:lnTo>
                  <a:lnTo>
                    <a:pt x="211" y="33"/>
                  </a:lnTo>
                  <a:lnTo>
                    <a:pt x="200" y="22"/>
                  </a:lnTo>
                  <a:lnTo>
                    <a:pt x="192" y="11"/>
                  </a:lnTo>
                  <a:lnTo>
                    <a:pt x="188" y="0"/>
                  </a:lnTo>
                  <a:lnTo>
                    <a:pt x="138" y="8"/>
                  </a:lnTo>
                  <a:lnTo>
                    <a:pt x="128" y="11"/>
                  </a:lnTo>
                  <a:lnTo>
                    <a:pt x="101" y="19"/>
                  </a:lnTo>
                  <a:lnTo>
                    <a:pt x="58" y="39"/>
                  </a:lnTo>
                  <a:lnTo>
                    <a:pt x="31" y="53"/>
                  </a:lnTo>
                  <a:lnTo>
                    <a:pt x="0" y="70"/>
                  </a:lnTo>
                  <a:lnTo>
                    <a:pt x="44" y="314"/>
                  </a:lnTo>
                  <a:lnTo>
                    <a:pt x="44" y="614"/>
                  </a:lnTo>
                  <a:lnTo>
                    <a:pt x="27" y="973"/>
                  </a:lnTo>
                  <a:lnTo>
                    <a:pt x="288" y="973"/>
                  </a:lnTo>
                  <a:lnTo>
                    <a:pt x="560" y="960"/>
                  </a:lnTo>
                  <a:lnTo>
                    <a:pt x="516" y="614"/>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51" name="Freeform 68">
              <a:extLst>
                <a:ext uri="{FF2B5EF4-FFF2-40B4-BE49-F238E27FC236}">
                  <a16:creationId xmlns:a16="http://schemas.microsoft.com/office/drawing/2014/main" id="{BFEE0F2E-7173-464C-A2AC-0A5588987A54}"/>
                </a:ext>
              </a:extLst>
            </p:cNvPr>
            <p:cNvSpPr>
              <a:spLocks/>
            </p:cNvSpPr>
            <p:nvPr/>
          </p:nvSpPr>
          <p:spPr bwMode="gray">
            <a:xfrm>
              <a:off x="6381594" y="2067678"/>
              <a:ext cx="164608" cy="59639"/>
            </a:xfrm>
            <a:custGeom>
              <a:avLst/>
              <a:gdLst>
                <a:gd name="T0" fmla="*/ 1 w 207"/>
                <a:gd name="T1" fmla="*/ 0 h 75"/>
                <a:gd name="T2" fmla="*/ 106 w 207"/>
                <a:gd name="T3" fmla="*/ 66 h 75"/>
                <a:gd name="T4" fmla="*/ 207 w 207"/>
                <a:gd name="T5" fmla="*/ 4 h 75"/>
                <a:gd name="T6" fmla="*/ 200 w 207"/>
                <a:gd name="T7" fmla="*/ 75 h 75"/>
                <a:gd name="T8" fmla="*/ 0 w 207"/>
                <a:gd name="T9" fmla="*/ 65 h 75"/>
                <a:gd name="T10" fmla="*/ 1 w 207"/>
                <a:gd name="T11" fmla="*/ 0 h 75"/>
              </a:gdLst>
              <a:ahLst/>
              <a:cxnLst>
                <a:cxn ang="0">
                  <a:pos x="T0" y="T1"/>
                </a:cxn>
                <a:cxn ang="0">
                  <a:pos x="T2" y="T3"/>
                </a:cxn>
                <a:cxn ang="0">
                  <a:pos x="T4" y="T5"/>
                </a:cxn>
                <a:cxn ang="0">
                  <a:pos x="T6" y="T7"/>
                </a:cxn>
                <a:cxn ang="0">
                  <a:pos x="T8" y="T9"/>
                </a:cxn>
                <a:cxn ang="0">
                  <a:pos x="T10" y="T11"/>
                </a:cxn>
              </a:cxnLst>
              <a:rect l="0" t="0" r="r" b="b"/>
              <a:pathLst>
                <a:path w="207" h="75">
                  <a:moveTo>
                    <a:pt x="1" y="0"/>
                  </a:moveTo>
                  <a:lnTo>
                    <a:pt x="106" y="66"/>
                  </a:lnTo>
                  <a:lnTo>
                    <a:pt x="207" y="4"/>
                  </a:lnTo>
                  <a:lnTo>
                    <a:pt x="200" y="75"/>
                  </a:lnTo>
                  <a:lnTo>
                    <a:pt x="0" y="65"/>
                  </a:lnTo>
                  <a:lnTo>
                    <a:pt x="1"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sp>
          <p:nvSpPr>
            <p:cNvPr id="52" name="Freeform 135">
              <a:extLst>
                <a:ext uri="{FF2B5EF4-FFF2-40B4-BE49-F238E27FC236}">
                  <a16:creationId xmlns:a16="http://schemas.microsoft.com/office/drawing/2014/main" id="{E455850D-06AF-4851-BCED-85669D1431BC}"/>
                </a:ext>
              </a:extLst>
            </p:cNvPr>
            <p:cNvSpPr>
              <a:spLocks/>
            </p:cNvSpPr>
            <p:nvPr/>
          </p:nvSpPr>
          <p:spPr bwMode="gray">
            <a:xfrm>
              <a:off x="6302868" y="1657353"/>
              <a:ext cx="333985" cy="336370"/>
            </a:xfrm>
            <a:custGeom>
              <a:avLst/>
              <a:gdLst>
                <a:gd name="T0" fmla="*/ 114 w 419"/>
                <a:gd name="T1" fmla="*/ 371 h 422"/>
                <a:gd name="T2" fmla="*/ 122 w 419"/>
                <a:gd name="T3" fmla="*/ 404 h 422"/>
                <a:gd name="T4" fmla="*/ 0 w 419"/>
                <a:gd name="T5" fmla="*/ 420 h 422"/>
                <a:gd name="T6" fmla="*/ 15 w 419"/>
                <a:gd name="T7" fmla="*/ 402 h 422"/>
                <a:gd name="T8" fmla="*/ 25 w 419"/>
                <a:gd name="T9" fmla="*/ 379 h 422"/>
                <a:gd name="T10" fmla="*/ 35 w 419"/>
                <a:gd name="T11" fmla="*/ 343 h 422"/>
                <a:gd name="T12" fmla="*/ 35 w 419"/>
                <a:gd name="T13" fmla="*/ 315 h 422"/>
                <a:gd name="T14" fmla="*/ 25 w 419"/>
                <a:gd name="T15" fmla="*/ 254 h 422"/>
                <a:gd name="T16" fmla="*/ 23 w 419"/>
                <a:gd name="T17" fmla="*/ 201 h 422"/>
                <a:gd name="T18" fmla="*/ 28 w 419"/>
                <a:gd name="T19" fmla="*/ 160 h 422"/>
                <a:gd name="T20" fmla="*/ 40 w 419"/>
                <a:gd name="T21" fmla="*/ 120 h 422"/>
                <a:gd name="T22" fmla="*/ 58 w 419"/>
                <a:gd name="T23" fmla="*/ 85 h 422"/>
                <a:gd name="T24" fmla="*/ 86 w 419"/>
                <a:gd name="T25" fmla="*/ 48 h 422"/>
                <a:gd name="T26" fmla="*/ 117 w 419"/>
                <a:gd name="T27" fmla="*/ 26 h 422"/>
                <a:gd name="T28" fmla="*/ 157 w 419"/>
                <a:gd name="T29" fmla="*/ 8 h 422"/>
                <a:gd name="T30" fmla="*/ 208 w 419"/>
                <a:gd name="T31" fmla="*/ 0 h 422"/>
                <a:gd name="T32" fmla="*/ 262 w 419"/>
                <a:gd name="T33" fmla="*/ 8 h 422"/>
                <a:gd name="T34" fmla="*/ 302 w 419"/>
                <a:gd name="T35" fmla="*/ 26 h 422"/>
                <a:gd name="T36" fmla="*/ 330 w 419"/>
                <a:gd name="T37" fmla="*/ 48 h 422"/>
                <a:gd name="T38" fmla="*/ 358 w 419"/>
                <a:gd name="T39" fmla="*/ 85 h 422"/>
                <a:gd name="T40" fmla="*/ 378 w 419"/>
                <a:gd name="T41" fmla="*/ 120 h 422"/>
                <a:gd name="T42" fmla="*/ 389 w 419"/>
                <a:gd name="T43" fmla="*/ 160 h 422"/>
                <a:gd name="T44" fmla="*/ 396 w 419"/>
                <a:gd name="T45" fmla="*/ 201 h 422"/>
                <a:gd name="T46" fmla="*/ 394 w 419"/>
                <a:gd name="T47" fmla="*/ 254 h 422"/>
                <a:gd name="T48" fmla="*/ 384 w 419"/>
                <a:gd name="T49" fmla="*/ 315 h 422"/>
                <a:gd name="T50" fmla="*/ 384 w 419"/>
                <a:gd name="T51" fmla="*/ 343 h 422"/>
                <a:gd name="T52" fmla="*/ 391 w 419"/>
                <a:gd name="T53" fmla="*/ 379 h 422"/>
                <a:gd name="T54" fmla="*/ 404 w 419"/>
                <a:gd name="T55" fmla="*/ 402 h 422"/>
                <a:gd name="T56" fmla="*/ 419 w 419"/>
                <a:gd name="T57" fmla="*/ 420 h 422"/>
                <a:gd name="T58" fmla="*/ 302 w 419"/>
                <a:gd name="T59" fmla="*/ 404 h 422"/>
                <a:gd name="T60" fmla="*/ 310 w 419"/>
                <a:gd name="T61" fmla="*/ 371 h 422"/>
                <a:gd name="T62" fmla="*/ 335 w 419"/>
                <a:gd name="T63" fmla="*/ 287 h 422"/>
                <a:gd name="T64" fmla="*/ 340 w 419"/>
                <a:gd name="T65" fmla="*/ 247 h 422"/>
                <a:gd name="T66" fmla="*/ 335 w 419"/>
                <a:gd name="T67" fmla="*/ 219 h 422"/>
                <a:gd name="T68" fmla="*/ 317 w 419"/>
                <a:gd name="T69" fmla="*/ 191 h 422"/>
                <a:gd name="T70" fmla="*/ 295 w 419"/>
                <a:gd name="T71" fmla="*/ 155 h 422"/>
                <a:gd name="T72" fmla="*/ 282 w 419"/>
                <a:gd name="T73" fmla="*/ 117 h 422"/>
                <a:gd name="T74" fmla="*/ 267 w 419"/>
                <a:gd name="T75" fmla="*/ 117 h 422"/>
                <a:gd name="T76" fmla="*/ 239 w 419"/>
                <a:gd name="T77" fmla="*/ 142 h 422"/>
                <a:gd name="T78" fmla="*/ 211 w 419"/>
                <a:gd name="T79" fmla="*/ 158 h 422"/>
                <a:gd name="T80" fmla="*/ 171 w 419"/>
                <a:gd name="T81" fmla="*/ 168 h 422"/>
                <a:gd name="T82" fmla="*/ 137 w 419"/>
                <a:gd name="T83" fmla="*/ 178 h 422"/>
                <a:gd name="T84" fmla="*/ 109 w 419"/>
                <a:gd name="T85" fmla="*/ 193 h 422"/>
                <a:gd name="T86" fmla="*/ 91 w 419"/>
                <a:gd name="T87" fmla="*/ 211 h 422"/>
                <a:gd name="T88" fmla="*/ 84 w 419"/>
                <a:gd name="T89" fmla="*/ 235 h 422"/>
                <a:gd name="T90" fmla="*/ 84 w 419"/>
                <a:gd name="T91" fmla="*/ 259 h 422"/>
                <a:gd name="T92" fmla="*/ 99 w 419"/>
                <a:gd name="T93" fmla="*/ 32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9" h="422">
                  <a:moveTo>
                    <a:pt x="114" y="371"/>
                  </a:moveTo>
                  <a:lnTo>
                    <a:pt x="114" y="371"/>
                  </a:lnTo>
                  <a:lnTo>
                    <a:pt x="119" y="387"/>
                  </a:lnTo>
                  <a:lnTo>
                    <a:pt x="122" y="404"/>
                  </a:lnTo>
                  <a:lnTo>
                    <a:pt x="122" y="422"/>
                  </a:lnTo>
                  <a:lnTo>
                    <a:pt x="0" y="420"/>
                  </a:lnTo>
                  <a:lnTo>
                    <a:pt x="5" y="417"/>
                  </a:lnTo>
                  <a:lnTo>
                    <a:pt x="15" y="402"/>
                  </a:lnTo>
                  <a:lnTo>
                    <a:pt x="21" y="392"/>
                  </a:lnTo>
                  <a:lnTo>
                    <a:pt x="25" y="379"/>
                  </a:lnTo>
                  <a:lnTo>
                    <a:pt x="30" y="364"/>
                  </a:lnTo>
                  <a:lnTo>
                    <a:pt x="35" y="343"/>
                  </a:lnTo>
                  <a:lnTo>
                    <a:pt x="35" y="328"/>
                  </a:lnTo>
                  <a:lnTo>
                    <a:pt x="35" y="315"/>
                  </a:lnTo>
                  <a:lnTo>
                    <a:pt x="30" y="285"/>
                  </a:lnTo>
                  <a:lnTo>
                    <a:pt x="25" y="254"/>
                  </a:lnTo>
                  <a:lnTo>
                    <a:pt x="23" y="221"/>
                  </a:lnTo>
                  <a:lnTo>
                    <a:pt x="23" y="201"/>
                  </a:lnTo>
                  <a:lnTo>
                    <a:pt x="25" y="181"/>
                  </a:lnTo>
                  <a:lnTo>
                    <a:pt x="28" y="160"/>
                  </a:lnTo>
                  <a:lnTo>
                    <a:pt x="33" y="140"/>
                  </a:lnTo>
                  <a:lnTo>
                    <a:pt x="40" y="120"/>
                  </a:lnTo>
                  <a:lnTo>
                    <a:pt x="48" y="102"/>
                  </a:lnTo>
                  <a:lnTo>
                    <a:pt x="58" y="85"/>
                  </a:lnTo>
                  <a:lnTo>
                    <a:pt x="68" y="69"/>
                  </a:lnTo>
                  <a:lnTo>
                    <a:pt x="86" y="48"/>
                  </a:lnTo>
                  <a:lnTo>
                    <a:pt x="101" y="38"/>
                  </a:lnTo>
                  <a:lnTo>
                    <a:pt x="117" y="26"/>
                  </a:lnTo>
                  <a:lnTo>
                    <a:pt x="134" y="15"/>
                  </a:lnTo>
                  <a:lnTo>
                    <a:pt x="157" y="8"/>
                  </a:lnTo>
                  <a:lnTo>
                    <a:pt x="180" y="3"/>
                  </a:lnTo>
                  <a:lnTo>
                    <a:pt x="208" y="0"/>
                  </a:lnTo>
                  <a:lnTo>
                    <a:pt x="236" y="3"/>
                  </a:lnTo>
                  <a:lnTo>
                    <a:pt x="262" y="8"/>
                  </a:lnTo>
                  <a:lnTo>
                    <a:pt x="284" y="15"/>
                  </a:lnTo>
                  <a:lnTo>
                    <a:pt x="302" y="26"/>
                  </a:lnTo>
                  <a:lnTo>
                    <a:pt x="317" y="38"/>
                  </a:lnTo>
                  <a:lnTo>
                    <a:pt x="330" y="48"/>
                  </a:lnTo>
                  <a:lnTo>
                    <a:pt x="348" y="69"/>
                  </a:lnTo>
                  <a:lnTo>
                    <a:pt x="358" y="85"/>
                  </a:lnTo>
                  <a:lnTo>
                    <a:pt x="368" y="102"/>
                  </a:lnTo>
                  <a:lnTo>
                    <a:pt x="378" y="120"/>
                  </a:lnTo>
                  <a:lnTo>
                    <a:pt x="384" y="140"/>
                  </a:lnTo>
                  <a:lnTo>
                    <a:pt x="389" y="160"/>
                  </a:lnTo>
                  <a:lnTo>
                    <a:pt x="394" y="181"/>
                  </a:lnTo>
                  <a:lnTo>
                    <a:pt x="396" y="201"/>
                  </a:lnTo>
                  <a:lnTo>
                    <a:pt x="396" y="221"/>
                  </a:lnTo>
                  <a:lnTo>
                    <a:pt x="394" y="254"/>
                  </a:lnTo>
                  <a:lnTo>
                    <a:pt x="386" y="285"/>
                  </a:lnTo>
                  <a:lnTo>
                    <a:pt x="384" y="315"/>
                  </a:lnTo>
                  <a:lnTo>
                    <a:pt x="384" y="328"/>
                  </a:lnTo>
                  <a:lnTo>
                    <a:pt x="384" y="343"/>
                  </a:lnTo>
                  <a:lnTo>
                    <a:pt x="386" y="364"/>
                  </a:lnTo>
                  <a:lnTo>
                    <a:pt x="391" y="379"/>
                  </a:lnTo>
                  <a:lnTo>
                    <a:pt x="396" y="392"/>
                  </a:lnTo>
                  <a:lnTo>
                    <a:pt x="404" y="402"/>
                  </a:lnTo>
                  <a:lnTo>
                    <a:pt x="414" y="417"/>
                  </a:lnTo>
                  <a:lnTo>
                    <a:pt x="419" y="420"/>
                  </a:lnTo>
                  <a:lnTo>
                    <a:pt x="302" y="422"/>
                  </a:lnTo>
                  <a:lnTo>
                    <a:pt x="302" y="404"/>
                  </a:lnTo>
                  <a:lnTo>
                    <a:pt x="305" y="387"/>
                  </a:lnTo>
                  <a:lnTo>
                    <a:pt x="310" y="371"/>
                  </a:lnTo>
                  <a:lnTo>
                    <a:pt x="325" y="320"/>
                  </a:lnTo>
                  <a:lnTo>
                    <a:pt x="335" y="287"/>
                  </a:lnTo>
                  <a:lnTo>
                    <a:pt x="338" y="259"/>
                  </a:lnTo>
                  <a:lnTo>
                    <a:pt x="340" y="247"/>
                  </a:lnTo>
                  <a:lnTo>
                    <a:pt x="338" y="235"/>
                  </a:lnTo>
                  <a:lnTo>
                    <a:pt x="335" y="219"/>
                  </a:lnTo>
                  <a:lnTo>
                    <a:pt x="328" y="204"/>
                  </a:lnTo>
                  <a:lnTo>
                    <a:pt x="317" y="191"/>
                  </a:lnTo>
                  <a:lnTo>
                    <a:pt x="305" y="174"/>
                  </a:lnTo>
                  <a:lnTo>
                    <a:pt x="295" y="155"/>
                  </a:lnTo>
                  <a:lnTo>
                    <a:pt x="287" y="135"/>
                  </a:lnTo>
                  <a:lnTo>
                    <a:pt x="282" y="117"/>
                  </a:lnTo>
                  <a:lnTo>
                    <a:pt x="282" y="99"/>
                  </a:lnTo>
                  <a:lnTo>
                    <a:pt x="267" y="117"/>
                  </a:lnTo>
                  <a:lnTo>
                    <a:pt x="251" y="132"/>
                  </a:lnTo>
                  <a:lnTo>
                    <a:pt x="239" y="142"/>
                  </a:lnTo>
                  <a:lnTo>
                    <a:pt x="223" y="150"/>
                  </a:lnTo>
                  <a:lnTo>
                    <a:pt x="211" y="158"/>
                  </a:lnTo>
                  <a:lnTo>
                    <a:pt x="198" y="163"/>
                  </a:lnTo>
                  <a:lnTo>
                    <a:pt x="171" y="168"/>
                  </a:lnTo>
                  <a:lnTo>
                    <a:pt x="152" y="174"/>
                  </a:lnTo>
                  <a:lnTo>
                    <a:pt x="137" y="178"/>
                  </a:lnTo>
                  <a:lnTo>
                    <a:pt x="122" y="186"/>
                  </a:lnTo>
                  <a:lnTo>
                    <a:pt x="109" y="193"/>
                  </a:lnTo>
                  <a:lnTo>
                    <a:pt x="99" y="201"/>
                  </a:lnTo>
                  <a:lnTo>
                    <a:pt x="91" y="211"/>
                  </a:lnTo>
                  <a:lnTo>
                    <a:pt x="86" y="221"/>
                  </a:lnTo>
                  <a:lnTo>
                    <a:pt x="84" y="235"/>
                  </a:lnTo>
                  <a:lnTo>
                    <a:pt x="81" y="247"/>
                  </a:lnTo>
                  <a:lnTo>
                    <a:pt x="84" y="259"/>
                  </a:lnTo>
                  <a:lnTo>
                    <a:pt x="89" y="287"/>
                  </a:lnTo>
                  <a:lnTo>
                    <a:pt x="99" y="320"/>
                  </a:lnTo>
                  <a:lnTo>
                    <a:pt x="114" y="371"/>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107" tIns="45554" rIns="91107" bIns="45554" numCol="1" anchor="t" anchorCtr="0" compatLnSpc="1">
              <a:prstTxWarp prst="textNoShape">
                <a:avLst/>
              </a:prstTxWarp>
            </a:bodyPr>
            <a:lstStyle/>
            <a:p>
              <a:endParaRPr lang="de-DE" sz="1794"/>
            </a:p>
          </p:txBody>
        </p:sp>
      </p:grpSp>
      <p:sp>
        <p:nvSpPr>
          <p:cNvPr id="53" name="Rechteck 29">
            <a:extLst>
              <a:ext uri="{FF2B5EF4-FFF2-40B4-BE49-F238E27FC236}">
                <a16:creationId xmlns:a16="http://schemas.microsoft.com/office/drawing/2014/main" id="{5C6C3068-0D9F-49C2-9210-3B541C9A66A6}"/>
              </a:ext>
            </a:extLst>
          </p:cNvPr>
          <p:cNvSpPr/>
          <p:nvPr/>
        </p:nvSpPr>
        <p:spPr bwMode="gray">
          <a:xfrm>
            <a:off x="1654228" y="3531762"/>
            <a:ext cx="1758869" cy="490649"/>
          </a:xfrm>
          <a:prstGeom prst="rect">
            <a:avLst/>
          </a:prstGeom>
        </p:spPr>
        <p:txBody>
          <a:bodyPr wrap="square" lIns="0" tIns="0" rIns="0" bIns="0">
            <a:spAutoFit/>
          </a:bodyPr>
          <a:lstStyle/>
          <a:p>
            <a:r>
              <a:rPr lang="de-DE" sz="3188" b="1" kern="0" dirty="0">
                <a:solidFill>
                  <a:schemeClr val="bg2"/>
                </a:solidFill>
                <a:cs typeface="Arial" pitchFamily="34" charset="0"/>
              </a:rPr>
              <a:t>5</a:t>
            </a:r>
            <a:endParaRPr lang="en-US" sz="3188" dirty="0">
              <a:solidFill>
                <a:schemeClr val="bg2"/>
              </a:solidFill>
            </a:endParaRPr>
          </a:p>
        </p:txBody>
      </p:sp>
      <p:sp>
        <p:nvSpPr>
          <p:cNvPr id="54" name="Rechteck 30">
            <a:extLst>
              <a:ext uri="{FF2B5EF4-FFF2-40B4-BE49-F238E27FC236}">
                <a16:creationId xmlns:a16="http://schemas.microsoft.com/office/drawing/2014/main" id="{02A0B1A0-980A-46BD-A460-8C5FE2FA4CF8}"/>
              </a:ext>
            </a:extLst>
          </p:cNvPr>
          <p:cNvSpPr/>
          <p:nvPr/>
        </p:nvSpPr>
        <p:spPr bwMode="gray">
          <a:xfrm>
            <a:off x="1654227" y="5350627"/>
            <a:ext cx="3440173" cy="490649"/>
          </a:xfrm>
          <a:prstGeom prst="rect">
            <a:avLst/>
          </a:prstGeom>
        </p:spPr>
        <p:txBody>
          <a:bodyPr wrap="none" lIns="0" tIns="0" rIns="0" bIns="0">
            <a:spAutoFit/>
          </a:bodyPr>
          <a:lstStyle/>
          <a:p>
            <a:r>
              <a:rPr lang="en-US" sz="3188" b="1" kern="0" dirty="0">
                <a:solidFill>
                  <a:schemeClr val="bg2"/>
                </a:solidFill>
                <a:ea typeface="ＭＳ Ｐゴシック"/>
                <a:cs typeface="Arial" pitchFamily="34" charset="0"/>
              </a:rPr>
              <a:t>$ 854</a:t>
            </a:r>
            <a:r>
              <a:rPr lang="en-US" sz="3594" b="1" kern="0" baseline="30000" dirty="0">
                <a:solidFill>
                  <a:schemeClr val="bg2"/>
                </a:solidFill>
                <a:ea typeface="ＭＳ Ｐゴシック"/>
                <a:cs typeface="Arial" pitchFamily="34" charset="0"/>
              </a:rPr>
              <a:t>2</a:t>
            </a:r>
            <a:r>
              <a:rPr lang="en-US" sz="3188" b="1" kern="0" dirty="0">
                <a:solidFill>
                  <a:schemeClr val="bg2"/>
                </a:solidFill>
                <a:ea typeface="ＭＳ Ｐゴシック"/>
                <a:cs typeface="Arial" pitchFamily="34" charset="0"/>
              </a:rPr>
              <a:t>/examination</a:t>
            </a:r>
            <a:endParaRPr lang="en-US" sz="3188" dirty="0">
              <a:solidFill>
                <a:schemeClr val="bg2"/>
              </a:solidFill>
            </a:endParaRPr>
          </a:p>
        </p:txBody>
      </p:sp>
      <p:cxnSp>
        <p:nvCxnSpPr>
          <p:cNvPr id="56" name="Gerader Verbinder 55">
            <a:extLst>
              <a:ext uri="{FF2B5EF4-FFF2-40B4-BE49-F238E27FC236}">
                <a16:creationId xmlns:a16="http://schemas.microsoft.com/office/drawing/2014/main" id="{939A1FF7-EA2F-4DF0-BB0C-32BEEFFEB395}"/>
              </a:ext>
            </a:extLst>
          </p:cNvPr>
          <p:cNvCxnSpPr/>
          <p:nvPr/>
        </p:nvCxnSpPr>
        <p:spPr bwMode="gray">
          <a:xfrm>
            <a:off x="1669170" y="3533027"/>
            <a:ext cx="3858747" cy="0"/>
          </a:xfrm>
          <a:prstGeom prst="line">
            <a:avLst/>
          </a:prstGeom>
          <a:ln w="254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A1362C01-BEB6-4623-9991-D36BBECDCB48}"/>
              </a:ext>
            </a:extLst>
          </p:cNvPr>
          <p:cNvCxnSpPr/>
          <p:nvPr/>
        </p:nvCxnSpPr>
        <p:spPr bwMode="gray">
          <a:xfrm>
            <a:off x="1669170" y="5293562"/>
            <a:ext cx="3858747" cy="0"/>
          </a:xfrm>
          <a:prstGeom prst="line">
            <a:avLst/>
          </a:prstGeom>
          <a:ln w="254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8" name="Rechteck 28">
            <a:extLst>
              <a:ext uri="{FF2B5EF4-FFF2-40B4-BE49-F238E27FC236}">
                <a16:creationId xmlns:a16="http://schemas.microsoft.com/office/drawing/2014/main" id="{BDF21E1A-BC90-422E-9C83-FEAD06995BB3}"/>
              </a:ext>
            </a:extLst>
          </p:cNvPr>
          <p:cNvSpPr/>
          <p:nvPr/>
        </p:nvSpPr>
        <p:spPr bwMode="gray">
          <a:xfrm>
            <a:off x="6959144" y="2039079"/>
            <a:ext cx="3966601" cy="921647"/>
          </a:xfrm>
          <a:prstGeom prst="rect">
            <a:avLst/>
          </a:prstGeom>
        </p:spPr>
        <p:txBody>
          <a:bodyPr wrap="none" lIns="0" tIns="0" rIns="0" bIns="0">
            <a:spAutoFit/>
          </a:bodyPr>
          <a:lstStyle/>
          <a:p>
            <a:r>
              <a:rPr lang="de-DE" sz="5989" b="1" kern="0" dirty="0">
                <a:solidFill>
                  <a:schemeClr val="bg2"/>
                </a:solidFill>
                <a:cs typeface="Arial" pitchFamily="34" charset="0"/>
              </a:rPr>
              <a:t> Ø</a:t>
            </a:r>
            <a:r>
              <a:rPr lang="en-US" sz="5989" b="1" kern="0" dirty="0">
                <a:solidFill>
                  <a:schemeClr val="bg2"/>
                </a:solidFill>
                <a:cs typeface="Arial" pitchFamily="34" charset="0"/>
              </a:rPr>
              <a:t> $ </a:t>
            </a:r>
            <a:r>
              <a:rPr lang="de-DE" sz="5989" b="1" dirty="0">
                <a:solidFill>
                  <a:schemeClr val="bg2"/>
                </a:solidFill>
              </a:rPr>
              <a:t>222,000</a:t>
            </a:r>
            <a:endParaRPr lang="en-US" sz="5989" b="1" dirty="0">
              <a:solidFill>
                <a:schemeClr val="bg2"/>
              </a:solidFill>
            </a:endParaRPr>
          </a:p>
        </p:txBody>
      </p:sp>
      <p:sp>
        <p:nvSpPr>
          <p:cNvPr id="60" name="Rechteck 59">
            <a:extLst>
              <a:ext uri="{FF2B5EF4-FFF2-40B4-BE49-F238E27FC236}">
                <a16:creationId xmlns:a16="http://schemas.microsoft.com/office/drawing/2014/main" id="{B90F8C01-754A-46DE-A352-E7A64E00EFEE}"/>
              </a:ext>
            </a:extLst>
          </p:cNvPr>
          <p:cNvSpPr/>
          <p:nvPr/>
        </p:nvSpPr>
        <p:spPr bwMode="gray">
          <a:xfrm>
            <a:off x="6959140" y="3113446"/>
            <a:ext cx="4834164" cy="1656275"/>
          </a:xfrm>
          <a:prstGeom prst="rect">
            <a:avLst/>
          </a:prstGeom>
        </p:spPr>
        <p:txBody>
          <a:bodyPr wrap="none" lIns="0" tIns="0" rIns="0" bIns="0">
            <a:spAutoFit/>
          </a:bodyPr>
          <a:lstStyle/>
          <a:p>
            <a:r>
              <a:rPr lang="en-US" sz="3588" b="1" dirty="0">
                <a:solidFill>
                  <a:prstClr val="black"/>
                </a:solidFill>
              </a:rPr>
              <a:t> Lost of revenue per year</a:t>
            </a:r>
          </a:p>
          <a:p>
            <a:r>
              <a:rPr lang="en-US" sz="3588" b="1" dirty="0">
                <a:solidFill>
                  <a:prstClr val="black"/>
                </a:solidFill>
              </a:rPr>
              <a:t> at one scanner </a:t>
            </a:r>
            <a:br>
              <a:rPr lang="en-US" sz="3588" b="1" dirty="0">
                <a:solidFill>
                  <a:prstClr val="black"/>
                </a:solidFill>
              </a:rPr>
            </a:br>
            <a:r>
              <a:rPr lang="en-US" sz="3588" b="1" dirty="0">
                <a:solidFill>
                  <a:prstClr val="black"/>
                </a:solidFill>
              </a:rPr>
              <a:t>  </a:t>
            </a:r>
            <a:r>
              <a:rPr lang="en-US" sz="3588" dirty="0">
                <a:solidFill>
                  <a:prstClr val="black"/>
                </a:solidFill>
              </a:rPr>
              <a:t>(260 × 854 $)</a:t>
            </a:r>
            <a:endParaRPr lang="en-US" sz="3588" dirty="0"/>
          </a:p>
        </p:txBody>
      </p:sp>
      <p:pic>
        <p:nvPicPr>
          <p:cNvPr id="30" name="Grafik 29">
            <a:extLst>
              <a:ext uri="{FF2B5EF4-FFF2-40B4-BE49-F238E27FC236}">
                <a16:creationId xmlns:a16="http://schemas.microsoft.com/office/drawing/2014/main" id="{90E0C16F-BEAD-4205-99F9-23DF365D6B2D}"/>
              </a:ext>
            </a:extLst>
          </p:cNvPr>
          <p:cNvPicPr>
            <a:picLocks noChangeAspect="1"/>
          </p:cNvPicPr>
          <p:nvPr/>
        </p:nvPicPr>
        <p:blipFill>
          <a:blip r:embed="rId7"/>
          <a:stretch>
            <a:fillRect/>
          </a:stretch>
        </p:blipFill>
        <p:spPr>
          <a:xfrm>
            <a:off x="5094400" y="5472695"/>
            <a:ext cx="566450" cy="290201"/>
          </a:xfrm>
          <a:prstGeom prst="rect">
            <a:avLst/>
          </a:prstGeom>
        </p:spPr>
      </p:pic>
      <p:sp>
        <p:nvSpPr>
          <p:cNvPr id="31" name="Textplatzhalter 5">
            <a:extLst>
              <a:ext uri="{FF2B5EF4-FFF2-40B4-BE49-F238E27FC236}">
                <a16:creationId xmlns:a16="http://schemas.microsoft.com/office/drawing/2014/main" id="{8072EFA0-9A43-4F83-A4ED-0DA258EA0087}"/>
              </a:ext>
            </a:extLst>
          </p:cNvPr>
          <p:cNvSpPr txBox="1">
            <a:spLocks/>
          </p:cNvSpPr>
          <p:nvPr/>
        </p:nvSpPr>
        <p:spPr bwMode="gray">
          <a:xfrm>
            <a:off x="169553" y="6569993"/>
            <a:ext cx="5344495" cy="484104"/>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pPr marL="228600" indent="-228600">
              <a:buAutoNum type="arabicPlain"/>
            </a:pPr>
            <a:r>
              <a:rPr lang="de-DE" sz="998" dirty="0" err="1"/>
              <a:t>Complex</a:t>
            </a:r>
            <a:r>
              <a:rPr lang="de-DE" sz="998" dirty="0"/>
              <a:t> </a:t>
            </a:r>
            <a:r>
              <a:rPr lang="de-DE" sz="998" dirty="0" err="1"/>
              <a:t>examinations</a:t>
            </a:r>
            <a:r>
              <a:rPr lang="de-DE" sz="998" dirty="0"/>
              <a:t> </a:t>
            </a:r>
            <a:r>
              <a:rPr lang="de-DE" sz="998" dirty="0" err="1"/>
              <a:t>for</a:t>
            </a:r>
            <a:r>
              <a:rPr lang="de-DE" sz="998" dirty="0"/>
              <a:t> MRI e.g.: </a:t>
            </a:r>
            <a:r>
              <a:rPr lang="en-US" sz="998" dirty="0">
                <a:solidFill>
                  <a:srgbClr val="000000"/>
                </a:solidFill>
                <a:latin typeface="Calibri, Open Sans, Roboto, Droid Sans, Segoe UI, -apple-system, BlinkMacSystemFont, sans-serif" pitchFamily="34" charset="0"/>
                <a:ea typeface="Calibri, Open Sans, Roboto, Droid Sans, Segoe UI, -apple-system, BlinkMacSystemFont, sans-serif" pitchFamily="34" charset="-122"/>
              </a:rPr>
              <a:t>Cardiac MRI, MRI Prostate, MRI Brain Perfusion/CSF (Cerebral Spinal Fluid), MRI Breast, MRI Pediatrics, Spectroscopy)</a:t>
            </a:r>
          </a:p>
          <a:p>
            <a:pPr marL="228600" indent="-228600">
              <a:buFont typeface="Arial" panose="020B0604020202020204" pitchFamily="34" charset="0"/>
              <a:buAutoNum type="arabicPlain"/>
            </a:pPr>
            <a:r>
              <a:rPr lang="en-US" dirty="0"/>
              <a:t>Appropriately trained personnel operating under applicable federal, state, and local laws as to the specific imaging modality(</a:t>
            </a:r>
            <a:r>
              <a:rPr lang="en-US" dirty="0" err="1"/>
              <a:t>ies</a:t>
            </a:r>
            <a:r>
              <a:rPr lang="en-US" dirty="0"/>
              <a:t>), including radiation and contrast.</a:t>
            </a:r>
            <a:endParaRPr lang="de-DE" dirty="0"/>
          </a:p>
          <a:p>
            <a:endParaRPr lang="de-DE" sz="998" dirty="0">
              <a:solidFill>
                <a:srgbClr val="000000"/>
              </a:solidFill>
              <a:latin typeface="Calibri, Open Sans, Roboto, Droid Sans, Segoe UI, -apple-system, BlinkMacSystemFont, sans-serif" pitchFamily="34" charset="0"/>
              <a:ea typeface="Calibri, Open Sans, Roboto, Droid Sans, Segoe UI, -apple-system, BlinkMacSystemFont, sans-serif" pitchFamily="34" charset="-122"/>
            </a:endParaRPr>
          </a:p>
          <a:p>
            <a:pPr marL="94908" indent="-94908"/>
            <a:r>
              <a:rPr lang="de-DE" sz="998" dirty="0"/>
              <a:t> </a:t>
            </a:r>
            <a:endParaRPr lang="en-US" sz="998" dirty="0"/>
          </a:p>
        </p:txBody>
      </p:sp>
    </p:spTree>
    <p:extLst>
      <p:ext uri="{BB962C8B-B14F-4D97-AF65-F5344CB8AC3E}">
        <p14:creationId xmlns:p14="http://schemas.microsoft.com/office/powerpoint/2010/main" val="5727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500"/>
                                        <p:tgtEl>
                                          <p:spTgt spid="3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left)">
                                      <p:cBhvr>
                                        <p:cTn id="11" dur="500"/>
                                        <p:tgtEl>
                                          <p:spTgt spid="5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6">
                                            <p:txEl>
                                              <p:pRg st="0" end="0"/>
                                            </p:txEl>
                                          </p:spTgt>
                                        </p:tgtEl>
                                        <p:attrNameLst>
                                          <p:attrName>style.visibility</p:attrName>
                                        </p:attrNameLst>
                                      </p:cBhvr>
                                      <p:to>
                                        <p:strVal val="visible"/>
                                      </p:to>
                                    </p:set>
                                    <p:animEffect transition="in" filter="fade">
                                      <p:cBhvr>
                                        <p:cTn id="20" dur="500"/>
                                        <p:tgtEl>
                                          <p:spTgt spid="36">
                                            <p:txEl>
                                              <p:pRg st="0" end="0"/>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500"/>
                                        <p:tgtEl>
                                          <p:spTgt spid="57"/>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uiExpand="1" build="p"/>
      <p:bldP spid="36" grpId="0" uiExpand="1" build="p"/>
      <p:bldP spid="53" grpId="0"/>
      <p:bldP spid="54" grpId="0"/>
      <p:bldP spid="58" grpId="0"/>
      <p:bldP spid="6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2">
            <a:extLst>
              <a:ext uri="{FF2B5EF4-FFF2-40B4-BE49-F238E27FC236}">
                <a16:creationId xmlns:a16="http://schemas.microsoft.com/office/drawing/2014/main" id="{2A3A39C9-69A2-AE46-A630-4FEAF087C96A}"/>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1979" r="11979"/>
          <a:stretch/>
        </p:blipFill>
        <p:spPr>
          <a:prstGeom prst="rect">
            <a:avLst/>
          </a:prstGeom>
        </p:spPr>
      </p:pic>
      <p:sp>
        <p:nvSpPr>
          <p:cNvPr id="2" name="Untertitel 1">
            <a:extLst>
              <a:ext uri="{FF2B5EF4-FFF2-40B4-BE49-F238E27FC236}">
                <a16:creationId xmlns:a16="http://schemas.microsoft.com/office/drawing/2014/main" id="{3AE2DD23-4C9E-BE43-947D-705CC7DE3B3D}"/>
              </a:ext>
            </a:extLst>
          </p:cNvPr>
          <p:cNvSpPr>
            <a:spLocks noGrp="1"/>
          </p:cNvSpPr>
          <p:nvPr>
            <p:ph type="subTitle" idx="1"/>
          </p:nvPr>
        </p:nvSpPr>
        <p:spPr/>
        <p:txBody>
          <a:bodyPr/>
          <a:lstStyle/>
          <a:p>
            <a:r>
              <a:rPr lang="en-US" dirty="0"/>
              <a:t>Technical setup</a:t>
            </a:r>
            <a:br>
              <a:rPr lang="en-US" dirty="0"/>
            </a:br>
            <a:r>
              <a:rPr lang="en-US" dirty="0"/>
              <a:t>at a glance</a:t>
            </a:r>
          </a:p>
          <a:p>
            <a:pPr lvl="0">
              <a:lnSpc>
                <a:spcPct val="100000"/>
              </a:lnSpc>
              <a:spcBef>
                <a:spcPts val="1500"/>
              </a:spcBef>
            </a:pPr>
            <a:r>
              <a:rPr lang="de-DE" sz="2400" i="1" dirty="0" err="1">
                <a:solidFill>
                  <a:srgbClr val="000000"/>
                </a:solidFill>
              </a:rPr>
              <a:t>syngo</a:t>
            </a:r>
            <a:r>
              <a:rPr lang="de-DE" sz="2400" dirty="0">
                <a:solidFill>
                  <a:srgbClr val="000000"/>
                </a:solidFill>
              </a:rPr>
              <a:t> Virtual Cockpit</a:t>
            </a:r>
          </a:p>
          <a:p>
            <a:endParaRPr lang="en-US" dirty="0"/>
          </a:p>
        </p:txBody>
      </p:sp>
      <p:sp>
        <p:nvSpPr>
          <p:cNvPr id="13" name="Untertitel 7">
            <a:extLst>
              <a:ext uri="{FF2B5EF4-FFF2-40B4-BE49-F238E27FC236}">
                <a16:creationId xmlns:a16="http://schemas.microsoft.com/office/drawing/2014/main" id="{6D4E0B4F-C3BC-4BB2-ADAA-3C39D2E9586E}"/>
              </a:ext>
            </a:extLst>
          </p:cNvPr>
          <p:cNvSpPr txBox="1">
            <a:spLocks/>
          </p:cNvSpPr>
          <p:nvPr/>
        </p:nvSpPr>
        <p:spPr>
          <a:xfrm>
            <a:off x="3282968" y="2641851"/>
            <a:ext cx="8920148" cy="1206028"/>
          </a:xfrm>
          <a:prstGeom prst="rect">
            <a:avLst/>
          </a:prstGeom>
        </p:spPr>
        <p:txBody>
          <a:bodyPr vert="horz" lIns="360000" tIns="0" rIns="0" bIns="0" rtlCol="0" anchor="t">
            <a:noAutofit/>
          </a:bodyPr>
          <a:lstStyle>
            <a:lvl1pPr marL="0" marR="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sz="5200" b="1" kern="1200" baseline="0">
                <a:solidFill>
                  <a:schemeClr val="bg2"/>
                </a:solidFill>
                <a:latin typeface="+mn-lt"/>
                <a:ea typeface="+mn-ea"/>
                <a:cs typeface="+mn-cs"/>
              </a:defRPr>
            </a:lvl1pPr>
            <a:lvl2pPr marL="457200" indent="0" algn="ctr"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lnSpc>
                <a:spcPct val="100000"/>
              </a:lnSpc>
              <a:spcBef>
                <a:spcPts val="0"/>
              </a:spcBef>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100000"/>
              </a:lnSpc>
              <a:spcBef>
                <a:spcPts val="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100000"/>
              </a:lnSpc>
              <a:spcBef>
                <a:spcPts val="0"/>
              </a:spcBef>
              <a:buFont typeface="Arial" panose="020B0604020202020204" pitchFamily="34" charset="0"/>
              <a:buNone/>
              <a:defRPr sz="1800" kern="1200">
                <a:solidFill>
                  <a:schemeClr val="tx1">
                    <a:tint val="75000"/>
                  </a:schemeClr>
                </a:solidFill>
                <a:latin typeface="+mn-lt"/>
                <a:ea typeface="+mn-ea"/>
                <a:cs typeface="+mn-cs"/>
              </a:defRPr>
            </a:lvl5pPr>
            <a:lvl6pPr marL="228600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800" kern="1200">
                <a:solidFill>
                  <a:schemeClr val="tx1">
                    <a:tint val="75000"/>
                  </a:schemeClr>
                </a:solidFill>
                <a:latin typeface="+mn-lt"/>
                <a:ea typeface="+mn-ea"/>
                <a:cs typeface="+mn-cs"/>
              </a:defRPr>
            </a:lvl6pPr>
            <a:lvl7pPr marL="2743200" indent="0" algn="ctr" defTabSz="914400" rtl="0" eaLnBrk="1" latinLnBrk="0" hangingPunct="1">
              <a:spcBef>
                <a:spcPts val="0"/>
              </a:spcBef>
              <a:buFont typeface="Arial" panose="020B0604020202020204" pitchFamily="34" charset="0"/>
              <a:buNone/>
              <a:defRPr sz="1800" kern="1200">
                <a:solidFill>
                  <a:schemeClr val="tx1">
                    <a:tint val="75000"/>
                  </a:schemeClr>
                </a:solidFill>
                <a:latin typeface="+mn-lt"/>
                <a:ea typeface="+mn-ea"/>
                <a:cs typeface="+mn-cs"/>
              </a:defRPr>
            </a:lvl7pPr>
            <a:lvl8pPr marL="320040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800" kern="1200">
                <a:solidFill>
                  <a:schemeClr val="tx1">
                    <a:tint val="75000"/>
                  </a:schemeClr>
                </a:solidFill>
                <a:latin typeface="+mn-lt"/>
                <a:ea typeface="+mn-ea"/>
                <a:cs typeface="+mn-cs"/>
              </a:defRPr>
            </a:lvl8pPr>
            <a:lvl9pPr marL="3657600" indent="0" algn="ctr" defTabSz="914400" rtl="0" eaLnBrk="1" latinLnBrk="0" hangingPunct="1">
              <a:spcBef>
                <a:spcPts val="1600"/>
              </a:spcBef>
              <a:buFontTx/>
              <a:buNone/>
              <a:defRPr sz="1400" kern="1200">
                <a:solidFill>
                  <a:schemeClr val="tx1">
                    <a:tint val="75000"/>
                  </a:schemeClr>
                </a:solidFill>
                <a:latin typeface="+mn-lt"/>
                <a:ea typeface="+mn-ea"/>
                <a:cs typeface="+mn-cs"/>
              </a:defRPr>
            </a:lvl9pPr>
          </a:lstStyle>
          <a:p>
            <a:endParaRPr lang="en-US" dirty="0"/>
          </a:p>
        </p:txBody>
      </p:sp>
      <p:sp>
        <p:nvSpPr>
          <p:cNvPr id="16" name="Untertitel 7">
            <a:extLst>
              <a:ext uri="{FF2B5EF4-FFF2-40B4-BE49-F238E27FC236}">
                <a16:creationId xmlns:a16="http://schemas.microsoft.com/office/drawing/2014/main" id="{F5A553DA-EFF1-48E7-9FC5-D7F218BE7565}"/>
              </a:ext>
            </a:extLst>
          </p:cNvPr>
          <p:cNvSpPr txBox="1">
            <a:spLocks/>
          </p:cNvSpPr>
          <p:nvPr/>
        </p:nvSpPr>
        <p:spPr>
          <a:xfrm>
            <a:off x="3282968" y="3009330"/>
            <a:ext cx="8410102" cy="778900"/>
          </a:xfrm>
          <a:prstGeom prst="rect">
            <a:avLst/>
          </a:prstGeom>
        </p:spPr>
        <p:txBody>
          <a:bodyPr vert="horz" lIns="360000" tIns="0" rIns="0" bIns="0" rtlCol="0" anchor="t">
            <a:noAutofit/>
          </a:bodyPr>
          <a:lstStyle>
            <a:lvl1pPr marL="0" marR="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sz="5200" b="1" kern="1200" baseline="0">
                <a:solidFill>
                  <a:schemeClr val="bg2"/>
                </a:solidFill>
                <a:latin typeface="+mn-lt"/>
                <a:ea typeface="+mn-ea"/>
                <a:cs typeface="+mn-cs"/>
              </a:defRPr>
            </a:lvl1pPr>
            <a:lvl2pPr marL="457200" indent="0" algn="ctr"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lnSpc>
                <a:spcPct val="100000"/>
              </a:lnSpc>
              <a:spcBef>
                <a:spcPts val="0"/>
              </a:spcBef>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100000"/>
              </a:lnSpc>
              <a:spcBef>
                <a:spcPts val="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100000"/>
              </a:lnSpc>
              <a:spcBef>
                <a:spcPts val="0"/>
              </a:spcBef>
              <a:buFont typeface="Arial" panose="020B0604020202020204" pitchFamily="34" charset="0"/>
              <a:buNone/>
              <a:defRPr sz="1800" kern="1200">
                <a:solidFill>
                  <a:schemeClr val="tx1">
                    <a:tint val="75000"/>
                  </a:schemeClr>
                </a:solidFill>
                <a:latin typeface="+mn-lt"/>
                <a:ea typeface="+mn-ea"/>
                <a:cs typeface="+mn-cs"/>
              </a:defRPr>
            </a:lvl5pPr>
            <a:lvl6pPr marL="228600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800" kern="1200">
                <a:solidFill>
                  <a:schemeClr val="tx1">
                    <a:tint val="75000"/>
                  </a:schemeClr>
                </a:solidFill>
                <a:latin typeface="+mn-lt"/>
                <a:ea typeface="+mn-ea"/>
                <a:cs typeface="+mn-cs"/>
              </a:defRPr>
            </a:lvl6pPr>
            <a:lvl7pPr marL="2743200" indent="0" algn="ctr" defTabSz="914400" rtl="0" eaLnBrk="1" latinLnBrk="0" hangingPunct="1">
              <a:spcBef>
                <a:spcPts val="0"/>
              </a:spcBef>
              <a:buFont typeface="Arial" panose="020B0604020202020204" pitchFamily="34" charset="0"/>
              <a:buNone/>
              <a:defRPr sz="1800" kern="1200">
                <a:solidFill>
                  <a:schemeClr val="tx1">
                    <a:tint val="75000"/>
                  </a:schemeClr>
                </a:solidFill>
                <a:latin typeface="+mn-lt"/>
                <a:ea typeface="+mn-ea"/>
                <a:cs typeface="+mn-cs"/>
              </a:defRPr>
            </a:lvl7pPr>
            <a:lvl8pPr marL="320040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800" kern="1200">
                <a:solidFill>
                  <a:schemeClr val="tx1">
                    <a:tint val="75000"/>
                  </a:schemeClr>
                </a:solidFill>
                <a:latin typeface="+mn-lt"/>
                <a:ea typeface="+mn-ea"/>
                <a:cs typeface="+mn-cs"/>
              </a:defRPr>
            </a:lvl8pPr>
            <a:lvl9pPr marL="3657600" indent="0" algn="ctr" defTabSz="914400" rtl="0" eaLnBrk="1" latinLnBrk="0" hangingPunct="1">
              <a:spcBef>
                <a:spcPts val="1600"/>
              </a:spcBef>
              <a:buFontTx/>
              <a:buNone/>
              <a:defRPr sz="1400" kern="1200">
                <a:solidFill>
                  <a:schemeClr val="tx1">
                    <a:tint val="75000"/>
                  </a:schemeClr>
                </a:solidFill>
                <a:latin typeface="+mn-lt"/>
                <a:ea typeface="+mn-ea"/>
                <a:cs typeface="+mn-cs"/>
              </a:defRPr>
            </a:lvl9pPr>
          </a:lstStyle>
          <a:p>
            <a:endParaRPr lang="de-DE" dirty="0"/>
          </a:p>
        </p:txBody>
      </p:sp>
    </p:spTree>
    <p:extLst>
      <p:ext uri="{BB962C8B-B14F-4D97-AF65-F5344CB8AC3E}">
        <p14:creationId xmlns:p14="http://schemas.microsoft.com/office/powerpoint/2010/main" val="372862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Grafik 87">
            <a:extLst>
              <a:ext uri="{FF2B5EF4-FFF2-40B4-BE49-F238E27FC236}">
                <a16:creationId xmlns:a16="http://schemas.microsoft.com/office/drawing/2014/main" id="{FCF4BEF4-0534-4ED3-BCBE-E20A0F09792C}"/>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117872" y="2765659"/>
            <a:ext cx="936000" cy="936000"/>
          </a:xfrm>
          <a:prstGeom prst="rect">
            <a:avLst/>
          </a:prstGeom>
        </p:spPr>
      </p:pic>
      <p:sp>
        <p:nvSpPr>
          <p:cNvPr id="2" name="Rectangle 1">
            <a:extLst>
              <a:ext uri="{FF2B5EF4-FFF2-40B4-BE49-F238E27FC236}">
                <a16:creationId xmlns:a16="http://schemas.microsoft.com/office/drawing/2014/main" id="{8D53BF02-D7D2-45B3-8C93-6CB9435995DE}"/>
              </a:ext>
            </a:extLst>
          </p:cNvPr>
          <p:cNvSpPr/>
          <p:nvPr/>
        </p:nvSpPr>
        <p:spPr>
          <a:xfrm>
            <a:off x="540001" y="5327438"/>
            <a:ext cx="11088438" cy="8846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el 15"/>
          <p:cNvSpPr>
            <a:spLocks noGrp="1"/>
          </p:cNvSpPr>
          <p:nvPr>
            <p:ph type="title"/>
          </p:nvPr>
        </p:nvSpPr>
        <p:spPr/>
        <p:txBody>
          <a:bodyPr/>
          <a:lstStyle/>
          <a:p>
            <a:r>
              <a:rPr lang="en-US" dirty="0"/>
              <a:t>Hardware and software requirements:</a:t>
            </a:r>
            <a:br>
              <a:rPr lang="en-US" dirty="0"/>
            </a:br>
            <a:r>
              <a:rPr lang="en-US" dirty="0"/>
              <a:t>Overview</a:t>
            </a:r>
          </a:p>
        </p:txBody>
      </p:sp>
      <p:sp>
        <p:nvSpPr>
          <p:cNvPr id="120" name="Textplatzhalter 17">
            <a:extLst>
              <a:ext uri="{FF2B5EF4-FFF2-40B4-BE49-F238E27FC236}">
                <a16:creationId xmlns:a16="http://schemas.microsoft.com/office/drawing/2014/main" id="{6ADFB1B6-F094-0044-BDE0-67F92745A053}"/>
              </a:ext>
            </a:extLst>
          </p:cNvPr>
          <p:cNvSpPr>
            <a:spLocks noGrp="1"/>
          </p:cNvSpPr>
          <p:nvPr>
            <p:ph type="body" sz="quarter" idx="15"/>
          </p:nvPr>
        </p:nvSpPr>
        <p:spPr>
          <a:xfrm>
            <a:off x="539999" y="6297348"/>
            <a:ext cx="7332413" cy="360000"/>
          </a:xfrm>
        </p:spPr>
        <p:txBody>
          <a:bodyPr anchor="t"/>
          <a:lstStyle/>
          <a:p>
            <a:r>
              <a:rPr lang="en-US" baseline="30000" dirty="0"/>
              <a:t>1</a:t>
            </a:r>
            <a:r>
              <a:rPr lang="en-US" dirty="0"/>
              <a:t> Server requirements can be stated only after the server has been implemented and after system testing results are known</a:t>
            </a:r>
          </a:p>
        </p:txBody>
      </p:sp>
      <p:sp>
        <p:nvSpPr>
          <p:cNvPr id="19" name="Textplatzhalter 8">
            <a:extLst>
              <a:ext uri="{FF2B5EF4-FFF2-40B4-BE49-F238E27FC236}">
                <a16:creationId xmlns:a16="http://schemas.microsoft.com/office/drawing/2014/main" id="{07415320-3202-4FCC-B908-36ACBE036EAF}"/>
              </a:ext>
            </a:extLst>
          </p:cNvPr>
          <p:cNvSpPr txBox="1">
            <a:spLocks/>
          </p:cNvSpPr>
          <p:nvPr/>
        </p:nvSpPr>
        <p:spPr>
          <a:xfrm>
            <a:off x="8079801" y="1635066"/>
            <a:ext cx="3575050" cy="544369"/>
          </a:xfrm>
          <a:prstGeom prst="rect">
            <a:avLst/>
          </a:prstGeom>
          <a:solidFill>
            <a:schemeClr val="bg1">
              <a:lumMod val="95000"/>
            </a:schemeClr>
          </a:solidFill>
        </p:spPr>
        <p:txBody>
          <a:bodyPr vert="horz" lIns="90000" tIns="46800" rIns="0" bIns="72000" rtlCol="0" anchor="ctr">
            <a:noAutofit/>
          </a:bodyPr>
          <a:lstStyle>
            <a:lvl1pPr marL="0" indent="0" algn="l" defTabSz="914400" rtl="0" eaLnBrk="1" latinLnBrk="0" hangingPunct="1">
              <a:lnSpc>
                <a:spcPts val="216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ts val="216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19600" indent="-219600" algn="l" defTabSz="914400" rtl="0" eaLnBrk="1" latinLnBrk="0" hangingPunct="1">
              <a:lnSpc>
                <a:spcPts val="2160"/>
              </a:lnSpc>
              <a:spcBef>
                <a:spcPts val="0"/>
              </a:spcBef>
              <a:buClr>
                <a:schemeClr val="bg2"/>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ts val="1550"/>
              </a:lnSpc>
              <a:spcBef>
                <a:spcPts val="1550"/>
              </a:spcBef>
              <a:buFont typeface="Arial" panose="020B0604020202020204" pitchFamily="34" charset="0"/>
              <a:buNone/>
              <a:defRPr sz="1400" kern="1200">
                <a:solidFill>
                  <a:schemeClr val="tx1"/>
                </a:solidFill>
                <a:latin typeface="+mn-lt"/>
                <a:ea typeface="+mn-ea"/>
                <a:cs typeface="+mn-cs"/>
              </a:defRPr>
            </a:lvl4pPr>
            <a:lvl5pPr marL="2057400" indent="-228600" algn="l" defTabSz="914400" rtl="0" eaLnBrk="1" latinLnBrk="0" hangingPunct="1">
              <a:lnSpc>
                <a:spcPts val="216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rgbClr val="000000"/>
                </a:solidFill>
                <a:latin typeface="Calibri" panose="020F0502020204030204" pitchFamily="34" charset="0"/>
                <a:cs typeface="Calibri" panose="020F0502020204030204" pitchFamily="34" charset="0"/>
              </a:rPr>
              <a:t>Assisted modality </a:t>
            </a:r>
          </a:p>
        </p:txBody>
      </p:sp>
      <p:sp>
        <p:nvSpPr>
          <p:cNvPr id="21" name="Textplatzhalter 8">
            <a:extLst>
              <a:ext uri="{FF2B5EF4-FFF2-40B4-BE49-F238E27FC236}">
                <a16:creationId xmlns:a16="http://schemas.microsoft.com/office/drawing/2014/main" id="{C3ED4077-172B-45E8-9EAC-D3F0B5B5A405}"/>
              </a:ext>
            </a:extLst>
          </p:cNvPr>
          <p:cNvSpPr txBox="1">
            <a:spLocks/>
          </p:cNvSpPr>
          <p:nvPr/>
        </p:nvSpPr>
        <p:spPr>
          <a:xfrm>
            <a:off x="539750" y="1635066"/>
            <a:ext cx="3575050" cy="544369"/>
          </a:xfrm>
          <a:prstGeom prst="rect">
            <a:avLst/>
          </a:prstGeom>
          <a:solidFill>
            <a:schemeClr val="bg1">
              <a:lumMod val="95000"/>
            </a:schemeClr>
          </a:solidFill>
        </p:spPr>
        <p:txBody>
          <a:bodyPr vert="horz" lIns="90000" tIns="46800" rIns="0" bIns="72000" rtlCol="0" anchor="ctr">
            <a:noAutofit/>
          </a:bodyPr>
          <a:lstStyle>
            <a:lvl1pPr marL="0" indent="0" algn="l" defTabSz="914400" rtl="0" eaLnBrk="1" latinLnBrk="0" hangingPunct="1">
              <a:lnSpc>
                <a:spcPts val="216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ts val="216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19600" indent="-219600" algn="l" defTabSz="914400" rtl="0" eaLnBrk="1" latinLnBrk="0" hangingPunct="1">
              <a:lnSpc>
                <a:spcPts val="2160"/>
              </a:lnSpc>
              <a:spcBef>
                <a:spcPts val="0"/>
              </a:spcBef>
              <a:buClr>
                <a:schemeClr val="bg2"/>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ts val="1550"/>
              </a:lnSpc>
              <a:spcBef>
                <a:spcPts val="1550"/>
              </a:spcBef>
              <a:buFont typeface="Arial" panose="020B0604020202020204" pitchFamily="34" charset="0"/>
              <a:buNone/>
              <a:defRPr sz="1400" kern="1200">
                <a:solidFill>
                  <a:schemeClr val="tx1"/>
                </a:solidFill>
                <a:latin typeface="+mn-lt"/>
                <a:ea typeface="+mn-ea"/>
                <a:cs typeface="+mn-cs"/>
              </a:defRPr>
            </a:lvl4pPr>
            <a:lvl5pPr marL="2057400" indent="-228600" algn="l" defTabSz="914400" rtl="0" eaLnBrk="1" latinLnBrk="0" hangingPunct="1">
              <a:lnSpc>
                <a:spcPts val="216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solidFill>
                  <a:srgbClr val="000000"/>
                </a:solidFill>
                <a:latin typeface="Calibri" panose="020F0502020204030204" pitchFamily="34" charset="0"/>
                <a:cs typeface="Calibri" panose="020F0502020204030204" pitchFamily="34" charset="0"/>
              </a:rPr>
              <a:t>Steering </a:t>
            </a:r>
            <a:r>
              <a:rPr lang="de-DE" dirty="0" err="1">
                <a:solidFill>
                  <a:srgbClr val="000000"/>
                </a:solidFill>
                <a:latin typeface="Calibri" panose="020F0502020204030204" pitchFamily="34" charset="0"/>
                <a:cs typeface="Calibri" panose="020F0502020204030204" pitchFamily="34" charset="0"/>
              </a:rPr>
              <a:t>Technologist</a:t>
            </a:r>
            <a:endParaRPr lang="de-DE" dirty="0">
              <a:solidFill>
                <a:srgbClr val="000000"/>
              </a:solidFill>
              <a:latin typeface="Calibri" panose="020F0502020204030204" pitchFamily="34" charset="0"/>
              <a:cs typeface="Calibri" panose="020F0502020204030204" pitchFamily="34" charset="0"/>
            </a:endParaRPr>
          </a:p>
        </p:txBody>
      </p:sp>
      <p:grpSp>
        <p:nvGrpSpPr>
          <p:cNvPr id="23" name="Gruppieren 22">
            <a:extLst>
              <a:ext uri="{FF2B5EF4-FFF2-40B4-BE49-F238E27FC236}">
                <a16:creationId xmlns:a16="http://schemas.microsoft.com/office/drawing/2014/main" id="{EA51CB9B-D558-4DEC-A555-C397AFEF7D30}"/>
              </a:ext>
            </a:extLst>
          </p:cNvPr>
          <p:cNvGrpSpPr/>
          <p:nvPr/>
        </p:nvGrpSpPr>
        <p:grpSpPr>
          <a:xfrm>
            <a:off x="771455" y="2445596"/>
            <a:ext cx="1337515" cy="1022633"/>
            <a:chOff x="7602414" y="1312837"/>
            <a:chExt cx="2162293" cy="1656259"/>
          </a:xfrm>
        </p:grpSpPr>
        <p:sp>
          <p:nvSpPr>
            <p:cNvPr id="39" name="Freeform 73">
              <a:extLst>
                <a:ext uri="{FF2B5EF4-FFF2-40B4-BE49-F238E27FC236}">
                  <a16:creationId xmlns:a16="http://schemas.microsoft.com/office/drawing/2014/main" id="{65917F86-B99C-46DC-8D68-D8866E654B69}"/>
                </a:ext>
              </a:extLst>
            </p:cNvPr>
            <p:cNvSpPr>
              <a:spLocks/>
            </p:cNvSpPr>
            <p:nvPr/>
          </p:nvSpPr>
          <p:spPr bwMode="auto">
            <a:xfrm>
              <a:off x="8627595" y="1357287"/>
              <a:ext cx="352425" cy="720725"/>
            </a:xfrm>
            <a:custGeom>
              <a:avLst/>
              <a:gdLst>
                <a:gd name="T0" fmla="*/ 443 w 443"/>
                <a:gd name="T1" fmla="*/ 723 h 909"/>
                <a:gd name="T2" fmla="*/ 0 w 443"/>
                <a:gd name="T3" fmla="*/ 723 h 909"/>
                <a:gd name="T4" fmla="*/ 26 w 443"/>
                <a:gd name="T5" fmla="*/ 702 h 909"/>
                <a:gd name="T6" fmla="*/ 65 w 443"/>
                <a:gd name="T7" fmla="*/ 652 h 909"/>
                <a:gd name="T8" fmla="*/ 90 w 443"/>
                <a:gd name="T9" fmla="*/ 593 h 909"/>
                <a:gd name="T10" fmla="*/ 101 w 443"/>
                <a:gd name="T11" fmla="*/ 531 h 909"/>
                <a:gd name="T12" fmla="*/ 98 w 443"/>
                <a:gd name="T13" fmla="*/ 470 h 909"/>
                <a:gd name="T14" fmla="*/ 79 w 443"/>
                <a:gd name="T15" fmla="*/ 418 h 909"/>
                <a:gd name="T16" fmla="*/ 65 w 443"/>
                <a:gd name="T17" fmla="*/ 396 h 909"/>
                <a:gd name="T18" fmla="*/ 48 w 443"/>
                <a:gd name="T19" fmla="*/ 361 h 909"/>
                <a:gd name="T20" fmla="*/ 36 w 443"/>
                <a:gd name="T21" fmla="*/ 323 h 909"/>
                <a:gd name="T22" fmla="*/ 33 w 443"/>
                <a:gd name="T23" fmla="*/ 324 h 909"/>
                <a:gd name="T24" fmla="*/ 25 w 443"/>
                <a:gd name="T25" fmla="*/ 319 h 909"/>
                <a:gd name="T26" fmla="*/ 18 w 443"/>
                <a:gd name="T27" fmla="*/ 296 h 909"/>
                <a:gd name="T28" fmla="*/ 14 w 443"/>
                <a:gd name="T29" fmla="*/ 281 h 909"/>
                <a:gd name="T30" fmla="*/ 4 w 443"/>
                <a:gd name="T31" fmla="*/ 257 h 909"/>
                <a:gd name="T32" fmla="*/ 2 w 443"/>
                <a:gd name="T33" fmla="*/ 244 h 909"/>
                <a:gd name="T34" fmla="*/ 4 w 443"/>
                <a:gd name="T35" fmla="*/ 224 h 909"/>
                <a:gd name="T36" fmla="*/ 12 w 443"/>
                <a:gd name="T37" fmla="*/ 212 h 909"/>
                <a:gd name="T38" fmla="*/ 20 w 443"/>
                <a:gd name="T39" fmla="*/ 209 h 909"/>
                <a:gd name="T40" fmla="*/ 30 w 443"/>
                <a:gd name="T41" fmla="*/ 212 h 909"/>
                <a:gd name="T42" fmla="*/ 36 w 443"/>
                <a:gd name="T43" fmla="*/ 169 h 909"/>
                <a:gd name="T44" fmla="*/ 55 w 443"/>
                <a:gd name="T45" fmla="*/ 111 h 909"/>
                <a:gd name="T46" fmla="*/ 84 w 443"/>
                <a:gd name="T47" fmla="*/ 62 h 909"/>
                <a:gd name="T48" fmla="*/ 125 w 443"/>
                <a:gd name="T49" fmla="*/ 25 h 909"/>
                <a:gd name="T50" fmla="*/ 179 w 443"/>
                <a:gd name="T51" fmla="*/ 4 h 909"/>
                <a:gd name="T52" fmla="*/ 221 w 443"/>
                <a:gd name="T53" fmla="*/ 0 h 909"/>
                <a:gd name="T54" fmla="*/ 221 w 443"/>
                <a:gd name="T55" fmla="*/ 0 h 909"/>
                <a:gd name="T56" fmla="*/ 264 w 443"/>
                <a:gd name="T57" fmla="*/ 4 h 909"/>
                <a:gd name="T58" fmla="*/ 318 w 443"/>
                <a:gd name="T59" fmla="*/ 25 h 909"/>
                <a:gd name="T60" fmla="*/ 359 w 443"/>
                <a:gd name="T61" fmla="*/ 62 h 909"/>
                <a:gd name="T62" fmla="*/ 388 w 443"/>
                <a:gd name="T63" fmla="*/ 111 h 909"/>
                <a:gd name="T64" fmla="*/ 406 w 443"/>
                <a:gd name="T65" fmla="*/ 169 h 909"/>
                <a:gd name="T66" fmla="*/ 413 w 443"/>
                <a:gd name="T67" fmla="*/ 212 h 909"/>
                <a:gd name="T68" fmla="*/ 423 w 443"/>
                <a:gd name="T69" fmla="*/ 209 h 909"/>
                <a:gd name="T70" fmla="*/ 431 w 443"/>
                <a:gd name="T71" fmla="*/ 212 h 909"/>
                <a:gd name="T72" fmla="*/ 439 w 443"/>
                <a:gd name="T73" fmla="*/ 224 h 909"/>
                <a:gd name="T74" fmla="*/ 441 w 443"/>
                <a:gd name="T75" fmla="*/ 244 h 909"/>
                <a:gd name="T76" fmla="*/ 439 w 443"/>
                <a:gd name="T77" fmla="*/ 257 h 909"/>
                <a:gd name="T78" fmla="*/ 429 w 443"/>
                <a:gd name="T79" fmla="*/ 281 h 909"/>
                <a:gd name="T80" fmla="*/ 425 w 443"/>
                <a:gd name="T81" fmla="*/ 296 h 909"/>
                <a:gd name="T82" fmla="*/ 417 w 443"/>
                <a:gd name="T83" fmla="*/ 319 h 909"/>
                <a:gd name="T84" fmla="*/ 410 w 443"/>
                <a:gd name="T85" fmla="*/ 324 h 909"/>
                <a:gd name="T86" fmla="*/ 407 w 443"/>
                <a:gd name="T87" fmla="*/ 323 h 909"/>
                <a:gd name="T88" fmla="*/ 395 w 443"/>
                <a:gd name="T89" fmla="*/ 361 h 909"/>
                <a:gd name="T90" fmla="*/ 377 w 443"/>
                <a:gd name="T91" fmla="*/ 396 h 909"/>
                <a:gd name="T92" fmla="*/ 364 w 443"/>
                <a:gd name="T93" fmla="*/ 418 h 909"/>
                <a:gd name="T94" fmla="*/ 345 w 443"/>
                <a:gd name="T95" fmla="*/ 470 h 909"/>
                <a:gd name="T96" fmla="*/ 342 w 443"/>
                <a:gd name="T97" fmla="*/ 531 h 909"/>
                <a:gd name="T98" fmla="*/ 353 w 443"/>
                <a:gd name="T99" fmla="*/ 593 h 909"/>
                <a:gd name="T100" fmla="*/ 378 w 443"/>
                <a:gd name="T101" fmla="*/ 652 h 909"/>
                <a:gd name="T102" fmla="*/ 417 w 443"/>
                <a:gd name="T103" fmla="*/ 702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3" h="909">
                  <a:moveTo>
                    <a:pt x="433" y="715"/>
                  </a:moveTo>
                  <a:lnTo>
                    <a:pt x="433" y="715"/>
                  </a:lnTo>
                  <a:lnTo>
                    <a:pt x="443" y="723"/>
                  </a:lnTo>
                  <a:lnTo>
                    <a:pt x="221" y="909"/>
                  </a:lnTo>
                  <a:lnTo>
                    <a:pt x="0" y="723"/>
                  </a:lnTo>
                  <a:lnTo>
                    <a:pt x="0" y="723"/>
                  </a:lnTo>
                  <a:lnTo>
                    <a:pt x="10" y="715"/>
                  </a:lnTo>
                  <a:lnTo>
                    <a:pt x="10" y="715"/>
                  </a:lnTo>
                  <a:lnTo>
                    <a:pt x="26" y="702"/>
                  </a:lnTo>
                  <a:lnTo>
                    <a:pt x="40" y="686"/>
                  </a:lnTo>
                  <a:lnTo>
                    <a:pt x="53" y="670"/>
                  </a:lnTo>
                  <a:lnTo>
                    <a:pt x="65" y="652"/>
                  </a:lnTo>
                  <a:lnTo>
                    <a:pt x="75" y="633"/>
                  </a:lnTo>
                  <a:lnTo>
                    <a:pt x="83" y="613"/>
                  </a:lnTo>
                  <a:lnTo>
                    <a:pt x="90" y="593"/>
                  </a:lnTo>
                  <a:lnTo>
                    <a:pt x="95" y="572"/>
                  </a:lnTo>
                  <a:lnTo>
                    <a:pt x="99" y="551"/>
                  </a:lnTo>
                  <a:lnTo>
                    <a:pt x="101" y="531"/>
                  </a:lnTo>
                  <a:lnTo>
                    <a:pt x="102" y="510"/>
                  </a:lnTo>
                  <a:lnTo>
                    <a:pt x="101" y="490"/>
                  </a:lnTo>
                  <a:lnTo>
                    <a:pt x="98" y="470"/>
                  </a:lnTo>
                  <a:lnTo>
                    <a:pt x="93" y="452"/>
                  </a:lnTo>
                  <a:lnTo>
                    <a:pt x="87" y="434"/>
                  </a:lnTo>
                  <a:lnTo>
                    <a:pt x="79" y="418"/>
                  </a:lnTo>
                  <a:lnTo>
                    <a:pt x="79" y="418"/>
                  </a:lnTo>
                  <a:lnTo>
                    <a:pt x="72" y="407"/>
                  </a:lnTo>
                  <a:lnTo>
                    <a:pt x="65" y="396"/>
                  </a:lnTo>
                  <a:lnTo>
                    <a:pt x="59" y="385"/>
                  </a:lnTo>
                  <a:lnTo>
                    <a:pt x="53" y="373"/>
                  </a:lnTo>
                  <a:lnTo>
                    <a:pt x="48" y="361"/>
                  </a:lnTo>
                  <a:lnTo>
                    <a:pt x="44" y="349"/>
                  </a:lnTo>
                  <a:lnTo>
                    <a:pt x="39" y="336"/>
                  </a:lnTo>
                  <a:lnTo>
                    <a:pt x="36" y="323"/>
                  </a:lnTo>
                  <a:lnTo>
                    <a:pt x="36" y="323"/>
                  </a:lnTo>
                  <a:lnTo>
                    <a:pt x="33" y="324"/>
                  </a:lnTo>
                  <a:lnTo>
                    <a:pt x="33" y="324"/>
                  </a:lnTo>
                  <a:lnTo>
                    <a:pt x="30" y="323"/>
                  </a:lnTo>
                  <a:lnTo>
                    <a:pt x="28" y="322"/>
                  </a:lnTo>
                  <a:lnTo>
                    <a:pt x="25" y="319"/>
                  </a:lnTo>
                  <a:lnTo>
                    <a:pt x="23" y="316"/>
                  </a:lnTo>
                  <a:lnTo>
                    <a:pt x="20" y="307"/>
                  </a:lnTo>
                  <a:lnTo>
                    <a:pt x="18" y="296"/>
                  </a:lnTo>
                  <a:lnTo>
                    <a:pt x="18" y="296"/>
                  </a:lnTo>
                  <a:lnTo>
                    <a:pt x="16" y="288"/>
                  </a:lnTo>
                  <a:lnTo>
                    <a:pt x="14" y="281"/>
                  </a:lnTo>
                  <a:lnTo>
                    <a:pt x="10" y="271"/>
                  </a:lnTo>
                  <a:lnTo>
                    <a:pt x="6" y="262"/>
                  </a:lnTo>
                  <a:lnTo>
                    <a:pt x="4" y="257"/>
                  </a:lnTo>
                  <a:lnTo>
                    <a:pt x="3" y="252"/>
                  </a:lnTo>
                  <a:lnTo>
                    <a:pt x="3" y="252"/>
                  </a:lnTo>
                  <a:lnTo>
                    <a:pt x="2" y="244"/>
                  </a:lnTo>
                  <a:lnTo>
                    <a:pt x="2" y="237"/>
                  </a:lnTo>
                  <a:lnTo>
                    <a:pt x="3" y="230"/>
                  </a:lnTo>
                  <a:lnTo>
                    <a:pt x="4" y="224"/>
                  </a:lnTo>
                  <a:lnTo>
                    <a:pt x="6" y="219"/>
                  </a:lnTo>
                  <a:lnTo>
                    <a:pt x="8" y="215"/>
                  </a:lnTo>
                  <a:lnTo>
                    <a:pt x="12" y="212"/>
                  </a:lnTo>
                  <a:lnTo>
                    <a:pt x="15" y="210"/>
                  </a:lnTo>
                  <a:lnTo>
                    <a:pt x="15" y="210"/>
                  </a:lnTo>
                  <a:lnTo>
                    <a:pt x="20" y="209"/>
                  </a:lnTo>
                  <a:lnTo>
                    <a:pt x="24" y="209"/>
                  </a:lnTo>
                  <a:lnTo>
                    <a:pt x="27" y="210"/>
                  </a:lnTo>
                  <a:lnTo>
                    <a:pt x="30" y="212"/>
                  </a:lnTo>
                  <a:lnTo>
                    <a:pt x="30" y="212"/>
                  </a:lnTo>
                  <a:lnTo>
                    <a:pt x="33" y="190"/>
                  </a:lnTo>
                  <a:lnTo>
                    <a:pt x="36" y="169"/>
                  </a:lnTo>
                  <a:lnTo>
                    <a:pt x="41" y="149"/>
                  </a:lnTo>
                  <a:lnTo>
                    <a:pt x="47" y="129"/>
                  </a:lnTo>
                  <a:lnTo>
                    <a:pt x="55" y="111"/>
                  </a:lnTo>
                  <a:lnTo>
                    <a:pt x="63" y="93"/>
                  </a:lnTo>
                  <a:lnTo>
                    <a:pt x="73" y="77"/>
                  </a:lnTo>
                  <a:lnTo>
                    <a:pt x="84" y="62"/>
                  </a:lnTo>
                  <a:lnTo>
                    <a:pt x="97" y="48"/>
                  </a:lnTo>
                  <a:lnTo>
                    <a:pt x="110" y="36"/>
                  </a:lnTo>
                  <a:lnTo>
                    <a:pt x="125" y="25"/>
                  </a:lnTo>
                  <a:lnTo>
                    <a:pt x="142" y="17"/>
                  </a:lnTo>
                  <a:lnTo>
                    <a:pt x="159" y="9"/>
                  </a:lnTo>
                  <a:lnTo>
                    <a:pt x="179" y="4"/>
                  </a:lnTo>
                  <a:lnTo>
                    <a:pt x="199" y="1"/>
                  </a:lnTo>
                  <a:lnTo>
                    <a:pt x="221" y="0"/>
                  </a:lnTo>
                  <a:lnTo>
                    <a:pt x="221" y="0"/>
                  </a:lnTo>
                  <a:lnTo>
                    <a:pt x="221" y="0"/>
                  </a:lnTo>
                  <a:lnTo>
                    <a:pt x="221" y="0"/>
                  </a:lnTo>
                  <a:lnTo>
                    <a:pt x="221" y="0"/>
                  </a:lnTo>
                  <a:lnTo>
                    <a:pt x="221" y="0"/>
                  </a:lnTo>
                  <a:lnTo>
                    <a:pt x="244" y="1"/>
                  </a:lnTo>
                  <a:lnTo>
                    <a:pt x="264" y="4"/>
                  </a:lnTo>
                  <a:lnTo>
                    <a:pt x="283" y="9"/>
                  </a:lnTo>
                  <a:lnTo>
                    <a:pt x="301" y="17"/>
                  </a:lnTo>
                  <a:lnTo>
                    <a:pt x="318" y="25"/>
                  </a:lnTo>
                  <a:lnTo>
                    <a:pt x="333" y="36"/>
                  </a:lnTo>
                  <a:lnTo>
                    <a:pt x="346" y="48"/>
                  </a:lnTo>
                  <a:lnTo>
                    <a:pt x="359" y="62"/>
                  </a:lnTo>
                  <a:lnTo>
                    <a:pt x="370" y="77"/>
                  </a:lnTo>
                  <a:lnTo>
                    <a:pt x="379" y="93"/>
                  </a:lnTo>
                  <a:lnTo>
                    <a:pt x="388" y="111"/>
                  </a:lnTo>
                  <a:lnTo>
                    <a:pt x="395" y="129"/>
                  </a:lnTo>
                  <a:lnTo>
                    <a:pt x="401" y="149"/>
                  </a:lnTo>
                  <a:lnTo>
                    <a:pt x="406" y="169"/>
                  </a:lnTo>
                  <a:lnTo>
                    <a:pt x="410" y="190"/>
                  </a:lnTo>
                  <a:lnTo>
                    <a:pt x="413" y="212"/>
                  </a:lnTo>
                  <a:lnTo>
                    <a:pt x="413" y="212"/>
                  </a:lnTo>
                  <a:lnTo>
                    <a:pt x="416" y="210"/>
                  </a:lnTo>
                  <a:lnTo>
                    <a:pt x="419" y="209"/>
                  </a:lnTo>
                  <a:lnTo>
                    <a:pt x="423" y="209"/>
                  </a:lnTo>
                  <a:lnTo>
                    <a:pt x="428" y="210"/>
                  </a:lnTo>
                  <a:lnTo>
                    <a:pt x="428" y="210"/>
                  </a:lnTo>
                  <a:lnTo>
                    <a:pt x="431" y="212"/>
                  </a:lnTo>
                  <a:lnTo>
                    <a:pt x="434" y="215"/>
                  </a:lnTo>
                  <a:lnTo>
                    <a:pt x="437" y="219"/>
                  </a:lnTo>
                  <a:lnTo>
                    <a:pt x="439" y="224"/>
                  </a:lnTo>
                  <a:lnTo>
                    <a:pt x="440" y="230"/>
                  </a:lnTo>
                  <a:lnTo>
                    <a:pt x="441" y="237"/>
                  </a:lnTo>
                  <a:lnTo>
                    <a:pt x="441" y="244"/>
                  </a:lnTo>
                  <a:lnTo>
                    <a:pt x="440" y="252"/>
                  </a:lnTo>
                  <a:lnTo>
                    <a:pt x="440" y="252"/>
                  </a:lnTo>
                  <a:lnTo>
                    <a:pt x="439" y="257"/>
                  </a:lnTo>
                  <a:lnTo>
                    <a:pt x="437" y="262"/>
                  </a:lnTo>
                  <a:lnTo>
                    <a:pt x="433" y="271"/>
                  </a:lnTo>
                  <a:lnTo>
                    <a:pt x="429" y="281"/>
                  </a:lnTo>
                  <a:lnTo>
                    <a:pt x="427" y="288"/>
                  </a:lnTo>
                  <a:lnTo>
                    <a:pt x="425" y="296"/>
                  </a:lnTo>
                  <a:lnTo>
                    <a:pt x="425" y="296"/>
                  </a:lnTo>
                  <a:lnTo>
                    <a:pt x="423" y="307"/>
                  </a:lnTo>
                  <a:lnTo>
                    <a:pt x="419" y="316"/>
                  </a:lnTo>
                  <a:lnTo>
                    <a:pt x="417" y="319"/>
                  </a:lnTo>
                  <a:lnTo>
                    <a:pt x="415" y="322"/>
                  </a:lnTo>
                  <a:lnTo>
                    <a:pt x="412" y="323"/>
                  </a:lnTo>
                  <a:lnTo>
                    <a:pt x="410" y="324"/>
                  </a:lnTo>
                  <a:lnTo>
                    <a:pt x="410" y="324"/>
                  </a:lnTo>
                  <a:lnTo>
                    <a:pt x="407" y="323"/>
                  </a:lnTo>
                  <a:lnTo>
                    <a:pt x="407" y="323"/>
                  </a:lnTo>
                  <a:lnTo>
                    <a:pt x="403" y="336"/>
                  </a:lnTo>
                  <a:lnTo>
                    <a:pt x="399" y="349"/>
                  </a:lnTo>
                  <a:lnTo>
                    <a:pt x="395" y="361"/>
                  </a:lnTo>
                  <a:lnTo>
                    <a:pt x="389" y="373"/>
                  </a:lnTo>
                  <a:lnTo>
                    <a:pt x="384" y="385"/>
                  </a:lnTo>
                  <a:lnTo>
                    <a:pt x="377" y="396"/>
                  </a:lnTo>
                  <a:lnTo>
                    <a:pt x="371" y="407"/>
                  </a:lnTo>
                  <a:lnTo>
                    <a:pt x="364" y="418"/>
                  </a:lnTo>
                  <a:lnTo>
                    <a:pt x="364" y="418"/>
                  </a:lnTo>
                  <a:lnTo>
                    <a:pt x="356" y="434"/>
                  </a:lnTo>
                  <a:lnTo>
                    <a:pt x="350" y="452"/>
                  </a:lnTo>
                  <a:lnTo>
                    <a:pt x="345" y="470"/>
                  </a:lnTo>
                  <a:lnTo>
                    <a:pt x="342" y="490"/>
                  </a:lnTo>
                  <a:lnTo>
                    <a:pt x="341" y="510"/>
                  </a:lnTo>
                  <a:lnTo>
                    <a:pt x="342" y="531"/>
                  </a:lnTo>
                  <a:lnTo>
                    <a:pt x="344" y="551"/>
                  </a:lnTo>
                  <a:lnTo>
                    <a:pt x="347" y="572"/>
                  </a:lnTo>
                  <a:lnTo>
                    <a:pt x="353" y="593"/>
                  </a:lnTo>
                  <a:lnTo>
                    <a:pt x="360" y="613"/>
                  </a:lnTo>
                  <a:lnTo>
                    <a:pt x="368" y="633"/>
                  </a:lnTo>
                  <a:lnTo>
                    <a:pt x="378" y="652"/>
                  </a:lnTo>
                  <a:lnTo>
                    <a:pt x="390" y="670"/>
                  </a:lnTo>
                  <a:lnTo>
                    <a:pt x="403" y="686"/>
                  </a:lnTo>
                  <a:lnTo>
                    <a:pt x="417" y="702"/>
                  </a:lnTo>
                  <a:lnTo>
                    <a:pt x="433" y="715"/>
                  </a:lnTo>
                  <a:lnTo>
                    <a:pt x="433" y="715"/>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0" name="Freeform 74">
              <a:extLst>
                <a:ext uri="{FF2B5EF4-FFF2-40B4-BE49-F238E27FC236}">
                  <a16:creationId xmlns:a16="http://schemas.microsoft.com/office/drawing/2014/main" id="{98AED0D9-5182-4500-92E0-61D68B33A06C}"/>
                </a:ext>
              </a:extLst>
            </p:cNvPr>
            <p:cNvSpPr>
              <a:spLocks/>
            </p:cNvSpPr>
            <p:nvPr/>
          </p:nvSpPr>
          <p:spPr bwMode="auto">
            <a:xfrm>
              <a:off x="8616483" y="1900212"/>
              <a:ext cx="374650" cy="461963"/>
            </a:xfrm>
            <a:custGeom>
              <a:avLst/>
              <a:gdLst>
                <a:gd name="T0" fmla="*/ 25 w 473"/>
                <a:gd name="T1" fmla="*/ 31 h 582"/>
                <a:gd name="T2" fmla="*/ 25 w 473"/>
                <a:gd name="T3" fmla="*/ 31 h 582"/>
                <a:gd name="T4" fmla="*/ 34 w 473"/>
                <a:gd name="T5" fmla="*/ 24 h 582"/>
                <a:gd name="T6" fmla="*/ 42 w 473"/>
                <a:gd name="T7" fmla="*/ 16 h 582"/>
                <a:gd name="T8" fmla="*/ 50 w 473"/>
                <a:gd name="T9" fmla="*/ 8 h 582"/>
                <a:gd name="T10" fmla="*/ 57 w 473"/>
                <a:gd name="T11" fmla="*/ 0 h 582"/>
                <a:gd name="T12" fmla="*/ 57 w 473"/>
                <a:gd name="T13" fmla="*/ 0 h 582"/>
                <a:gd name="T14" fmla="*/ 64 w 473"/>
                <a:gd name="T15" fmla="*/ 11 h 582"/>
                <a:gd name="T16" fmla="*/ 72 w 473"/>
                <a:gd name="T17" fmla="*/ 22 h 582"/>
                <a:gd name="T18" fmla="*/ 80 w 473"/>
                <a:gd name="T19" fmla="*/ 32 h 582"/>
                <a:gd name="T20" fmla="*/ 89 w 473"/>
                <a:gd name="T21" fmla="*/ 42 h 582"/>
                <a:gd name="T22" fmla="*/ 98 w 473"/>
                <a:gd name="T23" fmla="*/ 51 h 582"/>
                <a:gd name="T24" fmla="*/ 108 w 473"/>
                <a:gd name="T25" fmla="*/ 59 h 582"/>
                <a:gd name="T26" fmla="*/ 119 w 473"/>
                <a:gd name="T27" fmla="*/ 67 h 582"/>
                <a:gd name="T28" fmla="*/ 130 w 473"/>
                <a:gd name="T29" fmla="*/ 75 h 582"/>
                <a:gd name="T30" fmla="*/ 142 w 473"/>
                <a:gd name="T31" fmla="*/ 82 h 582"/>
                <a:gd name="T32" fmla="*/ 154 w 473"/>
                <a:gd name="T33" fmla="*/ 88 h 582"/>
                <a:gd name="T34" fmla="*/ 167 w 473"/>
                <a:gd name="T35" fmla="*/ 93 h 582"/>
                <a:gd name="T36" fmla="*/ 180 w 473"/>
                <a:gd name="T37" fmla="*/ 97 h 582"/>
                <a:gd name="T38" fmla="*/ 194 w 473"/>
                <a:gd name="T39" fmla="*/ 100 h 582"/>
                <a:gd name="T40" fmla="*/ 208 w 473"/>
                <a:gd name="T41" fmla="*/ 102 h 582"/>
                <a:gd name="T42" fmla="*/ 222 w 473"/>
                <a:gd name="T43" fmla="*/ 104 h 582"/>
                <a:gd name="T44" fmla="*/ 236 w 473"/>
                <a:gd name="T45" fmla="*/ 104 h 582"/>
                <a:gd name="T46" fmla="*/ 236 w 473"/>
                <a:gd name="T47" fmla="*/ 104 h 582"/>
                <a:gd name="T48" fmla="*/ 251 w 473"/>
                <a:gd name="T49" fmla="*/ 104 h 582"/>
                <a:gd name="T50" fmla="*/ 265 w 473"/>
                <a:gd name="T51" fmla="*/ 102 h 582"/>
                <a:gd name="T52" fmla="*/ 279 w 473"/>
                <a:gd name="T53" fmla="*/ 100 h 582"/>
                <a:gd name="T54" fmla="*/ 293 w 473"/>
                <a:gd name="T55" fmla="*/ 97 h 582"/>
                <a:gd name="T56" fmla="*/ 306 w 473"/>
                <a:gd name="T57" fmla="*/ 93 h 582"/>
                <a:gd name="T58" fmla="*/ 319 w 473"/>
                <a:gd name="T59" fmla="*/ 88 h 582"/>
                <a:gd name="T60" fmla="*/ 331 w 473"/>
                <a:gd name="T61" fmla="*/ 82 h 582"/>
                <a:gd name="T62" fmla="*/ 343 w 473"/>
                <a:gd name="T63" fmla="*/ 75 h 582"/>
                <a:gd name="T64" fmla="*/ 354 w 473"/>
                <a:gd name="T65" fmla="*/ 67 h 582"/>
                <a:gd name="T66" fmla="*/ 365 w 473"/>
                <a:gd name="T67" fmla="*/ 59 h 582"/>
                <a:gd name="T68" fmla="*/ 375 w 473"/>
                <a:gd name="T69" fmla="*/ 51 h 582"/>
                <a:gd name="T70" fmla="*/ 384 w 473"/>
                <a:gd name="T71" fmla="*/ 42 h 582"/>
                <a:gd name="T72" fmla="*/ 393 w 473"/>
                <a:gd name="T73" fmla="*/ 32 h 582"/>
                <a:gd name="T74" fmla="*/ 401 w 473"/>
                <a:gd name="T75" fmla="*/ 22 h 582"/>
                <a:gd name="T76" fmla="*/ 409 w 473"/>
                <a:gd name="T77" fmla="*/ 11 h 582"/>
                <a:gd name="T78" fmla="*/ 416 w 473"/>
                <a:gd name="T79" fmla="*/ 0 h 582"/>
                <a:gd name="T80" fmla="*/ 416 w 473"/>
                <a:gd name="T81" fmla="*/ 0 h 582"/>
                <a:gd name="T82" fmla="*/ 423 w 473"/>
                <a:gd name="T83" fmla="*/ 8 h 582"/>
                <a:gd name="T84" fmla="*/ 431 w 473"/>
                <a:gd name="T85" fmla="*/ 16 h 582"/>
                <a:gd name="T86" fmla="*/ 439 w 473"/>
                <a:gd name="T87" fmla="*/ 24 h 582"/>
                <a:gd name="T88" fmla="*/ 448 w 473"/>
                <a:gd name="T89" fmla="*/ 31 h 582"/>
                <a:gd name="T90" fmla="*/ 448 w 473"/>
                <a:gd name="T91" fmla="*/ 31 h 582"/>
                <a:gd name="T92" fmla="*/ 473 w 473"/>
                <a:gd name="T93" fmla="*/ 51 h 582"/>
                <a:gd name="T94" fmla="*/ 473 w 473"/>
                <a:gd name="T95" fmla="*/ 51 h 582"/>
                <a:gd name="T96" fmla="*/ 236 w 473"/>
                <a:gd name="T97" fmla="*/ 582 h 582"/>
                <a:gd name="T98" fmla="*/ 236 w 473"/>
                <a:gd name="T99" fmla="*/ 582 h 582"/>
                <a:gd name="T100" fmla="*/ 0 w 473"/>
                <a:gd name="T101" fmla="*/ 51 h 582"/>
                <a:gd name="T102" fmla="*/ 0 w 473"/>
                <a:gd name="T103" fmla="*/ 51 h 582"/>
                <a:gd name="T104" fmla="*/ 25 w 473"/>
                <a:gd name="T105" fmla="*/ 31 h 582"/>
                <a:gd name="T106" fmla="*/ 25 w 473"/>
                <a:gd name="T107" fmla="*/ 31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3" h="582">
                  <a:moveTo>
                    <a:pt x="25" y="31"/>
                  </a:moveTo>
                  <a:lnTo>
                    <a:pt x="25" y="31"/>
                  </a:lnTo>
                  <a:lnTo>
                    <a:pt x="34" y="24"/>
                  </a:lnTo>
                  <a:lnTo>
                    <a:pt x="42" y="16"/>
                  </a:lnTo>
                  <a:lnTo>
                    <a:pt x="50" y="8"/>
                  </a:lnTo>
                  <a:lnTo>
                    <a:pt x="57" y="0"/>
                  </a:lnTo>
                  <a:lnTo>
                    <a:pt x="57" y="0"/>
                  </a:lnTo>
                  <a:lnTo>
                    <a:pt x="64" y="11"/>
                  </a:lnTo>
                  <a:lnTo>
                    <a:pt x="72" y="22"/>
                  </a:lnTo>
                  <a:lnTo>
                    <a:pt x="80" y="32"/>
                  </a:lnTo>
                  <a:lnTo>
                    <a:pt x="89" y="42"/>
                  </a:lnTo>
                  <a:lnTo>
                    <a:pt x="98" y="51"/>
                  </a:lnTo>
                  <a:lnTo>
                    <a:pt x="108" y="59"/>
                  </a:lnTo>
                  <a:lnTo>
                    <a:pt x="119" y="67"/>
                  </a:lnTo>
                  <a:lnTo>
                    <a:pt x="130" y="75"/>
                  </a:lnTo>
                  <a:lnTo>
                    <a:pt x="142" y="82"/>
                  </a:lnTo>
                  <a:lnTo>
                    <a:pt x="154" y="88"/>
                  </a:lnTo>
                  <a:lnTo>
                    <a:pt x="167" y="93"/>
                  </a:lnTo>
                  <a:lnTo>
                    <a:pt x="180" y="97"/>
                  </a:lnTo>
                  <a:lnTo>
                    <a:pt x="194" y="100"/>
                  </a:lnTo>
                  <a:lnTo>
                    <a:pt x="208" y="102"/>
                  </a:lnTo>
                  <a:lnTo>
                    <a:pt x="222" y="104"/>
                  </a:lnTo>
                  <a:lnTo>
                    <a:pt x="236" y="104"/>
                  </a:lnTo>
                  <a:lnTo>
                    <a:pt x="236" y="104"/>
                  </a:lnTo>
                  <a:lnTo>
                    <a:pt x="251" y="104"/>
                  </a:lnTo>
                  <a:lnTo>
                    <a:pt x="265" y="102"/>
                  </a:lnTo>
                  <a:lnTo>
                    <a:pt x="279" y="100"/>
                  </a:lnTo>
                  <a:lnTo>
                    <a:pt x="293" y="97"/>
                  </a:lnTo>
                  <a:lnTo>
                    <a:pt x="306" y="93"/>
                  </a:lnTo>
                  <a:lnTo>
                    <a:pt x="319" y="88"/>
                  </a:lnTo>
                  <a:lnTo>
                    <a:pt x="331" y="82"/>
                  </a:lnTo>
                  <a:lnTo>
                    <a:pt x="343" y="75"/>
                  </a:lnTo>
                  <a:lnTo>
                    <a:pt x="354" y="67"/>
                  </a:lnTo>
                  <a:lnTo>
                    <a:pt x="365" y="59"/>
                  </a:lnTo>
                  <a:lnTo>
                    <a:pt x="375" y="51"/>
                  </a:lnTo>
                  <a:lnTo>
                    <a:pt x="384" y="42"/>
                  </a:lnTo>
                  <a:lnTo>
                    <a:pt x="393" y="32"/>
                  </a:lnTo>
                  <a:lnTo>
                    <a:pt x="401" y="22"/>
                  </a:lnTo>
                  <a:lnTo>
                    <a:pt x="409" y="11"/>
                  </a:lnTo>
                  <a:lnTo>
                    <a:pt x="416" y="0"/>
                  </a:lnTo>
                  <a:lnTo>
                    <a:pt x="416" y="0"/>
                  </a:lnTo>
                  <a:lnTo>
                    <a:pt x="423" y="8"/>
                  </a:lnTo>
                  <a:lnTo>
                    <a:pt x="431" y="16"/>
                  </a:lnTo>
                  <a:lnTo>
                    <a:pt x="439" y="24"/>
                  </a:lnTo>
                  <a:lnTo>
                    <a:pt x="448" y="31"/>
                  </a:lnTo>
                  <a:lnTo>
                    <a:pt x="448" y="31"/>
                  </a:lnTo>
                  <a:lnTo>
                    <a:pt x="473" y="51"/>
                  </a:lnTo>
                  <a:lnTo>
                    <a:pt x="473" y="51"/>
                  </a:lnTo>
                  <a:lnTo>
                    <a:pt x="236" y="582"/>
                  </a:lnTo>
                  <a:lnTo>
                    <a:pt x="236" y="582"/>
                  </a:lnTo>
                  <a:lnTo>
                    <a:pt x="0" y="51"/>
                  </a:lnTo>
                  <a:lnTo>
                    <a:pt x="0" y="51"/>
                  </a:lnTo>
                  <a:lnTo>
                    <a:pt x="25" y="31"/>
                  </a:lnTo>
                  <a:lnTo>
                    <a:pt x="25" y="3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1" name="Freeform 75">
              <a:extLst>
                <a:ext uri="{FF2B5EF4-FFF2-40B4-BE49-F238E27FC236}">
                  <a16:creationId xmlns:a16="http://schemas.microsoft.com/office/drawing/2014/main" id="{D930F2B4-7E5C-4C9E-B0BA-E87945BC4EB4}"/>
                </a:ext>
              </a:extLst>
            </p:cNvPr>
            <p:cNvSpPr>
              <a:spLocks/>
            </p:cNvSpPr>
            <p:nvPr/>
          </p:nvSpPr>
          <p:spPr bwMode="auto">
            <a:xfrm>
              <a:off x="8298983" y="1930375"/>
              <a:ext cx="1009650" cy="903288"/>
            </a:xfrm>
            <a:custGeom>
              <a:avLst/>
              <a:gdLst>
                <a:gd name="T0" fmla="*/ 1102 w 1271"/>
                <a:gd name="T1" fmla="*/ 234 h 1140"/>
                <a:gd name="T2" fmla="*/ 1090 w 1271"/>
                <a:gd name="T3" fmla="*/ 211 h 1140"/>
                <a:gd name="T4" fmla="*/ 1077 w 1271"/>
                <a:gd name="T5" fmla="*/ 192 h 1140"/>
                <a:gd name="T6" fmla="*/ 1035 w 1271"/>
                <a:gd name="T7" fmla="*/ 144 h 1140"/>
                <a:gd name="T8" fmla="*/ 635 w 1271"/>
                <a:gd name="T9" fmla="*/ 545 h 1140"/>
                <a:gd name="T10" fmla="*/ 236 w 1271"/>
                <a:gd name="T11" fmla="*/ 144 h 1140"/>
                <a:gd name="T12" fmla="*/ 211 w 1271"/>
                <a:gd name="T13" fmla="*/ 172 h 1140"/>
                <a:gd name="T14" fmla="*/ 187 w 1271"/>
                <a:gd name="T15" fmla="*/ 202 h 1140"/>
                <a:gd name="T16" fmla="*/ 175 w 1271"/>
                <a:gd name="T17" fmla="*/ 222 h 1140"/>
                <a:gd name="T18" fmla="*/ 169 w 1271"/>
                <a:gd name="T19" fmla="*/ 234 h 1140"/>
                <a:gd name="T20" fmla="*/ 157 w 1271"/>
                <a:gd name="T21" fmla="*/ 274 h 1140"/>
                <a:gd name="T22" fmla="*/ 106 w 1271"/>
                <a:gd name="T23" fmla="*/ 468 h 1140"/>
                <a:gd name="T24" fmla="*/ 46 w 1271"/>
                <a:gd name="T25" fmla="*/ 725 h 1140"/>
                <a:gd name="T26" fmla="*/ 21 w 1271"/>
                <a:gd name="T27" fmla="*/ 844 h 1140"/>
                <a:gd name="T28" fmla="*/ 5 w 1271"/>
                <a:gd name="T29" fmla="*/ 939 h 1140"/>
                <a:gd name="T30" fmla="*/ 0 w 1271"/>
                <a:gd name="T31" fmla="*/ 987 h 1140"/>
                <a:gd name="T32" fmla="*/ 0 w 1271"/>
                <a:gd name="T33" fmla="*/ 997 h 1140"/>
                <a:gd name="T34" fmla="*/ 6 w 1271"/>
                <a:gd name="T35" fmla="*/ 1037 h 1140"/>
                <a:gd name="T36" fmla="*/ 14 w 1271"/>
                <a:gd name="T37" fmla="*/ 1070 h 1140"/>
                <a:gd name="T38" fmla="*/ 23 w 1271"/>
                <a:gd name="T39" fmla="*/ 1095 h 1140"/>
                <a:gd name="T40" fmla="*/ 33 w 1271"/>
                <a:gd name="T41" fmla="*/ 1113 h 1140"/>
                <a:gd name="T42" fmla="*/ 43 w 1271"/>
                <a:gd name="T43" fmla="*/ 1126 h 1140"/>
                <a:gd name="T44" fmla="*/ 56 w 1271"/>
                <a:gd name="T45" fmla="*/ 1139 h 1140"/>
                <a:gd name="T46" fmla="*/ 590 w 1271"/>
                <a:gd name="T47" fmla="*/ 1140 h 1140"/>
                <a:gd name="T48" fmla="*/ 1212 w 1271"/>
                <a:gd name="T49" fmla="*/ 1140 h 1140"/>
                <a:gd name="T50" fmla="*/ 1214 w 1271"/>
                <a:gd name="T51" fmla="*/ 1139 h 1140"/>
                <a:gd name="T52" fmla="*/ 1228 w 1271"/>
                <a:gd name="T53" fmla="*/ 1126 h 1140"/>
                <a:gd name="T54" fmla="*/ 1238 w 1271"/>
                <a:gd name="T55" fmla="*/ 1113 h 1140"/>
                <a:gd name="T56" fmla="*/ 1248 w 1271"/>
                <a:gd name="T57" fmla="*/ 1095 h 1140"/>
                <a:gd name="T58" fmla="*/ 1257 w 1271"/>
                <a:gd name="T59" fmla="*/ 1070 h 1140"/>
                <a:gd name="T60" fmla="*/ 1265 w 1271"/>
                <a:gd name="T61" fmla="*/ 1037 h 1140"/>
                <a:gd name="T62" fmla="*/ 1271 w 1271"/>
                <a:gd name="T63" fmla="*/ 997 h 1140"/>
                <a:gd name="T64" fmla="*/ 1271 w 1271"/>
                <a:gd name="T65" fmla="*/ 987 h 1140"/>
                <a:gd name="T66" fmla="*/ 1266 w 1271"/>
                <a:gd name="T67" fmla="*/ 939 h 1140"/>
                <a:gd name="T68" fmla="*/ 1250 w 1271"/>
                <a:gd name="T69" fmla="*/ 844 h 1140"/>
                <a:gd name="T70" fmla="*/ 1225 w 1271"/>
                <a:gd name="T71" fmla="*/ 725 h 1140"/>
                <a:gd name="T72" fmla="*/ 1165 w 1271"/>
                <a:gd name="T73" fmla="*/ 468 h 1140"/>
                <a:gd name="T74" fmla="*/ 1114 w 1271"/>
                <a:gd name="T75" fmla="*/ 274 h 1140"/>
                <a:gd name="T76" fmla="*/ 1102 w 1271"/>
                <a:gd name="T77" fmla="*/ 234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71" h="1140">
                  <a:moveTo>
                    <a:pt x="1102" y="234"/>
                  </a:moveTo>
                  <a:lnTo>
                    <a:pt x="1102" y="234"/>
                  </a:lnTo>
                  <a:lnTo>
                    <a:pt x="1096" y="222"/>
                  </a:lnTo>
                  <a:lnTo>
                    <a:pt x="1090" y="211"/>
                  </a:lnTo>
                  <a:lnTo>
                    <a:pt x="1084" y="202"/>
                  </a:lnTo>
                  <a:lnTo>
                    <a:pt x="1077" y="192"/>
                  </a:lnTo>
                  <a:lnTo>
                    <a:pt x="1059" y="172"/>
                  </a:lnTo>
                  <a:lnTo>
                    <a:pt x="1035" y="144"/>
                  </a:lnTo>
                  <a:lnTo>
                    <a:pt x="872" y="0"/>
                  </a:lnTo>
                  <a:lnTo>
                    <a:pt x="635" y="545"/>
                  </a:lnTo>
                  <a:lnTo>
                    <a:pt x="399" y="0"/>
                  </a:lnTo>
                  <a:lnTo>
                    <a:pt x="236" y="144"/>
                  </a:lnTo>
                  <a:lnTo>
                    <a:pt x="236" y="144"/>
                  </a:lnTo>
                  <a:lnTo>
                    <a:pt x="211" y="172"/>
                  </a:lnTo>
                  <a:lnTo>
                    <a:pt x="194" y="192"/>
                  </a:lnTo>
                  <a:lnTo>
                    <a:pt x="187" y="202"/>
                  </a:lnTo>
                  <a:lnTo>
                    <a:pt x="181" y="211"/>
                  </a:lnTo>
                  <a:lnTo>
                    <a:pt x="175" y="222"/>
                  </a:lnTo>
                  <a:lnTo>
                    <a:pt x="169" y="234"/>
                  </a:lnTo>
                  <a:lnTo>
                    <a:pt x="169" y="234"/>
                  </a:lnTo>
                  <a:lnTo>
                    <a:pt x="164" y="248"/>
                  </a:lnTo>
                  <a:lnTo>
                    <a:pt x="157" y="274"/>
                  </a:lnTo>
                  <a:lnTo>
                    <a:pt x="134" y="356"/>
                  </a:lnTo>
                  <a:lnTo>
                    <a:pt x="106" y="468"/>
                  </a:lnTo>
                  <a:lnTo>
                    <a:pt x="75" y="595"/>
                  </a:lnTo>
                  <a:lnTo>
                    <a:pt x="46" y="725"/>
                  </a:lnTo>
                  <a:lnTo>
                    <a:pt x="33" y="786"/>
                  </a:lnTo>
                  <a:lnTo>
                    <a:pt x="21" y="844"/>
                  </a:lnTo>
                  <a:lnTo>
                    <a:pt x="12" y="895"/>
                  </a:lnTo>
                  <a:lnTo>
                    <a:pt x="5" y="939"/>
                  </a:lnTo>
                  <a:lnTo>
                    <a:pt x="1" y="973"/>
                  </a:lnTo>
                  <a:lnTo>
                    <a:pt x="0" y="987"/>
                  </a:lnTo>
                  <a:lnTo>
                    <a:pt x="0" y="997"/>
                  </a:lnTo>
                  <a:lnTo>
                    <a:pt x="0" y="997"/>
                  </a:lnTo>
                  <a:lnTo>
                    <a:pt x="3" y="1018"/>
                  </a:lnTo>
                  <a:lnTo>
                    <a:pt x="6" y="1037"/>
                  </a:lnTo>
                  <a:lnTo>
                    <a:pt x="10" y="1054"/>
                  </a:lnTo>
                  <a:lnTo>
                    <a:pt x="14" y="1070"/>
                  </a:lnTo>
                  <a:lnTo>
                    <a:pt x="18" y="1083"/>
                  </a:lnTo>
                  <a:lnTo>
                    <a:pt x="23" y="1095"/>
                  </a:lnTo>
                  <a:lnTo>
                    <a:pt x="28" y="1105"/>
                  </a:lnTo>
                  <a:lnTo>
                    <a:pt x="33" y="1113"/>
                  </a:lnTo>
                  <a:lnTo>
                    <a:pt x="38" y="1120"/>
                  </a:lnTo>
                  <a:lnTo>
                    <a:pt x="43" y="1126"/>
                  </a:lnTo>
                  <a:lnTo>
                    <a:pt x="51" y="1134"/>
                  </a:lnTo>
                  <a:lnTo>
                    <a:pt x="56" y="1139"/>
                  </a:lnTo>
                  <a:lnTo>
                    <a:pt x="58" y="1140"/>
                  </a:lnTo>
                  <a:lnTo>
                    <a:pt x="590" y="1140"/>
                  </a:lnTo>
                  <a:lnTo>
                    <a:pt x="681" y="1140"/>
                  </a:lnTo>
                  <a:lnTo>
                    <a:pt x="1212" y="1140"/>
                  </a:lnTo>
                  <a:lnTo>
                    <a:pt x="1212" y="1140"/>
                  </a:lnTo>
                  <a:lnTo>
                    <a:pt x="1214" y="1139"/>
                  </a:lnTo>
                  <a:lnTo>
                    <a:pt x="1220" y="1134"/>
                  </a:lnTo>
                  <a:lnTo>
                    <a:pt x="1228" y="1126"/>
                  </a:lnTo>
                  <a:lnTo>
                    <a:pt x="1233" y="1120"/>
                  </a:lnTo>
                  <a:lnTo>
                    <a:pt x="1238" y="1113"/>
                  </a:lnTo>
                  <a:lnTo>
                    <a:pt x="1243" y="1105"/>
                  </a:lnTo>
                  <a:lnTo>
                    <a:pt x="1248" y="1095"/>
                  </a:lnTo>
                  <a:lnTo>
                    <a:pt x="1253" y="1083"/>
                  </a:lnTo>
                  <a:lnTo>
                    <a:pt x="1257" y="1070"/>
                  </a:lnTo>
                  <a:lnTo>
                    <a:pt x="1261" y="1054"/>
                  </a:lnTo>
                  <a:lnTo>
                    <a:pt x="1265" y="1037"/>
                  </a:lnTo>
                  <a:lnTo>
                    <a:pt x="1268" y="1018"/>
                  </a:lnTo>
                  <a:lnTo>
                    <a:pt x="1271" y="997"/>
                  </a:lnTo>
                  <a:lnTo>
                    <a:pt x="1271" y="997"/>
                  </a:lnTo>
                  <a:lnTo>
                    <a:pt x="1271" y="987"/>
                  </a:lnTo>
                  <a:lnTo>
                    <a:pt x="1270" y="973"/>
                  </a:lnTo>
                  <a:lnTo>
                    <a:pt x="1266" y="939"/>
                  </a:lnTo>
                  <a:lnTo>
                    <a:pt x="1259" y="895"/>
                  </a:lnTo>
                  <a:lnTo>
                    <a:pt x="1250" y="844"/>
                  </a:lnTo>
                  <a:lnTo>
                    <a:pt x="1238" y="786"/>
                  </a:lnTo>
                  <a:lnTo>
                    <a:pt x="1225" y="725"/>
                  </a:lnTo>
                  <a:lnTo>
                    <a:pt x="1195" y="595"/>
                  </a:lnTo>
                  <a:lnTo>
                    <a:pt x="1165" y="468"/>
                  </a:lnTo>
                  <a:lnTo>
                    <a:pt x="1136" y="356"/>
                  </a:lnTo>
                  <a:lnTo>
                    <a:pt x="1114" y="274"/>
                  </a:lnTo>
                  <a:lnTo>
                    <a:pt x="1107" y="248"/>
                  </a:lnTo>
                  <a:lnTo>
                    <a:pt x="1102" y="234"/>
                  </a:lnTo>
                  <a:lnTo>
                    <a:pt x="1102" y="234"/>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2" name="Freeform 77">
              <a:extLst>
                <a:ext uri="{FF2B5EF4-FFF2-40B4-BE49-F238E27FC236}">
                  <a16:creationId xmlns:a16="http://schemas.microsoft.com/office/drawing/2014/main" id="{774CFF5D-91B1-4E8E-B430-50DDBDE8696B}"/>
                </a:ext>
              </a:extLst>
            </p:cNvPr>
            <p:cNvSpPr>
              <a:spLocks/>
            </p:cNvSpPr>
            <p:nvPr/>
          </p:nvSpPr>
          <p:spPr bwMode="auto">
            <a:xfrm>
              <a:off x="8422808" y="2300262"/>
              <a:ext cx="762000" cy="577850"/>
            </a:xfrm>
            <a:custGeom>
              <a:avLst/>
              <a:gdLst>
                <a:gd name="T0" fmla="*/ 85 w 961"/>
                <a:gd name="T1" fmla="*/ 728 h 728"/>
                <a:gd name="T2" fmla="*/ 76 w 961"/>
                <a:gd name="T3" fmla="*/ 728 h 728"/>
                <a:gd name="T4" fmla="*/ 60 w 961"/>
                <a:gd name="T5" fmla="*/ 724 h 728"/>
                <a:gd name="T6" fmla="*/ 45 w 961"/>
                <a:gd name="T7" fmla="*/ 718 h 728"/>
                <a:gd name="T8" fmla="*/ 31 w 961"/>
                <a:gd name="T9" fmla="*/ 709 h 728"/>
                <a:gd name="T10" fmla="*/ 20 w 961"/>
                <a:gd name="T11" fmla="*/ 697 h 728"/>
                <a:gd name="T12" fmla="*/ 10 w 961"/>
                <a:gd name="T13" fmla="*/ 684 h 728"/>
                <a:gd name="T14" fmla="*/ 4 w 961"/>
                <a:gd name="T15" fmla="*/ 668 h 728"/>
                <a:gd name="T16" fmla="*/ 1 w 961"/>
                <a:gd name="T17" fmla="*/ 652 h 728"/>
                <a:gd name="T18" fmla="*/ 0 w 961"/>
                <a:gd name="T19" fmla="*/ 85 h 728"/>
                <a:gd name="T20" fmla="*/ 1 w 961"/>
                <a:gd name="T21" fmla="*/ 76 h 728"/>
                <a:gd name="T22" fmla="*/ 4 w 961"/>
                <a:gd name="T23" fmla="*/ 60 h 728"/>
                <a:gd name="T24" fmla="*/ 10 w 961"/>
                <a:gd name="T25" fmla="*/ 44 h 728"/>
                <a:gd name="T26" fmla="*/ 20 w 961"/>
                <a:gd name="T27" fmla="*/ 31 h 728"/>
                <a:gd name="T28" fmla="*/ 31 w 961"/>
                <a:gd name="T29" fmla="*/ 19 h 728"/>
                <a:gd name="T30" fmla="*/ 45 w 961"/>
                <a:gd name="T31" fmla="*/ 10 h 728"/>
                <a:gd name="T32" fmla="*/ 60 w 961"/>
                <a:gd name="T33" fmla="*/ 4 h 728"/>
                <a:gd name="T34" fmla="*/ 76 w 961"/>
                <a:gd name="T35" fmla="*/ 0 h 728"/>
                <a:gd name="T36" fmla="*/ 876 w 961"/>
                <a:gd name="T37" fmla="*/ 0 h 728"/>
                <a:gd name="T38" fmla="*/ 884 w 961"/>
                <a:gd name="T39" fmla="*/ 0 h 728"/>
                <a:gd name="T40" fmla="*/ 901 w 961"/>
                <a:gd name="T41" fmla="*/ 4 h 728"/>
                <a:gd name="T42" fmla="*/ 916 w 961"/>
                <a:gd name="T43" fmla="*/ 10 h 728"/>
                <a:gd name="T44" fmla="*/ 930 w 961"/>
                <a:gd name="T45" fmla="*/ 19 h 728"/>
                <a:gd name="T46" fmla="*/ 941 w 961"/>
                <a:gd name="T47" fmla="*/ 31 h 728"/>
                <a:gd name="T48" fmla="*/ 950 w 961"/>
                <a:gd name="T49" fmla="*/ 44 h 728"/>
                <a:gd name="T50" fmla="*/ 957 w 961"/>
                <a:gd name="T51" fmla="*/ 60 h 728"/>
                <a:gd name="T52" fmla="*/ 960 w 961"/>
                <a:gd name="T53" fmla="*/ 76 h 728"/>
                <a:gd name="T54" fmla="*/ 961 w 961"/>
                <a:gd name="T55" fmla="*/ 643 h 728"/>
                <a:gd name="T56" fmla="*/ 960 w 961"/>
                <a:gd name="T57" fmla="*/ 652 h 728"/>
                <a:gd name="T58" fmla="*/ 957 w 961"/>
                <a:gd name="T59" fmla="*/ 668 h 728"/>
                <a:gd name="T60" fmla="*/ 950 w 961"/>
                <a:gd name="T61" fmla="*/ 684 h 728"/>
                <a:gd name="T62" fmla="*/ 941 w 961"/>
                <a:gd name="T63" fmla="*/ 697 h 728"/>
                <a:gd name="T64" fmla="*/ 930 w 961"/>
                <a:gd name="T65" fmla="*/ 709 h 728"/>
                <a:gd name="T66" fmla="*/ 916 w 961"/>
                <a:gd name="T67" fmla="*/ 718 h 728"/>
                <a:gd name="T68" fmla="*/ 901 w 961"/>
                <a:gd name="T69" fmla="*/ 724 h 728"/>
                <a:gd name="T70" fmla="*/ 884 w 961"/>
                <a:gd name="T71" fmla="*/ 728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1" h="728">
                  <a:moveTo>
                    <a:pt x="876" y="728"/>
                  </a:moveTo>
                  <a:lnTo>
                    <a:pt x="85" y="728"/>
                  </a:lnTo>
                  <a:lnTo>
                    <a:pt x="85" y="728"/>
                  </a:lnTo>
                  <a:lnTo>
                    <a:pt x="76" y="728"/>
                  </a:lnTo>
                  <a:lnTo>
                    <a:pt x="68" y="726"/>
                  </a:lnTo>
                  <a:lnTo>
                    <a:pt x="60" y="724"/>
                  </a:lnTo>
                  <a:lnTo>
                    <a:pt x="52" y="721"/>
                  </a:lnTo>
                  <a:lnTo>
                    <a:pt x="45" y="718"/>
                  </a:lnTo>
                  <a:lnTo>
                    <a:pt x="38" y="714"/>
                  </a:lnTo>
                  <a:lnTo>
                    <a:pt x="31" y="709"/>
                  </a:lnTo>
                  <a:lnTo>
                    <a:pt x="25" y="703"/>
                  </a:lnTo>
                  <a:lnTo>
                    <a:pt x="20" y="697"/>
                  </a:lnTo>
                  <a:lnTo>
                    <a:pt x="15" y="691"/>
                  </a:lnTo>
                  <a:lnTo>
                    <a:pt x="10" y="684"/>
                  </a:lnTo>
                  <a:lnTo>
                    <a:pt x="7" y="676"/>
                  </a:lnTo>
                  <a:lnTo>
                    <a:pt x="4" y="668"/>
                  </a:lnTo>
                  <a:lnTo>
                    <a:pt x="2" y="660"/>
                  </a:lnTo>
                  <a:lnTo>
                    <a:pt x="1" y="652"/>
                  </a:lnTo>
                  <a:lnTo>
                    <a:pt x="0" y="643"/>
                  </a:lnTo>
                  <a:lnTo>
                    <a:pt x="0" y="85"/>
                  </a:lnTo>
                  <a:lnTo>
                    <a:pt x="0" y="85"/>
                  </a:lnTo>
                  <a:lnTo>
                    <a:pt x="1" y="76"/>
                  </a:lnTo>
                  <a:lnTo>
                    <a:pt x="2" y="68"/>
                  </a:lnTo>
                  <a:lnTo>
                    <a:pt x="4" y="60"/>
                  </a:lnTo>
                  <a:lnTo>
                    <a:pt x="7" y="52"/>
                  </a:lnTo>
                  <a:lnTo>
                    <a:pt x="10" y="44"/>
                  </a:lnTo>
                  <a:lnTo>
                    <a:pt x="15" y="37"/>
                  </a:lnTo>
                  <a:lnTo>
                    <a:pt x="20" y="31"/>
                  </a:lnTo>
                  <a:lnTo>
                    <a:pt x="25" y="25"/>
                  </a:lnTo>
                  <a:lnTo>
                    <a:pt x="31" y="19"/>
                  </a:lnTo>
                  <a:lnTo>
                    <a:pt x="38" y="14"/>
                  </a:lnTo>
                  <a:lnTo>
                    <a:pt x="45" y="10"/>
                  </a:lnTo>
                  <a:lnTo>
                    <a:pt x="52" y="7"/>
                  </a:lnTo>
                  <a:lnTo>
                    <a:pt x="60" y="4"/>
                  </a:lnTo>
                  <a:lnTo>
                    <a:pt x="68" y="2"/>
                  </a:lnTo>
                  <a:lnTo>
                    <a:pt x="76" y="0"/>
                  </a:lnTo>
                  <a:lnTo>
                    <a:pt x="85" y="0"/>
                  </a:lnTo>
                  <a:lnTo>
                    <a:pt x="876" y="0"/>
                  </a:lnTo>
                  <a:lnTo>
                    <a:pt x="876" y="0"/>
                  </a:lnTo>
                  <a:lnTo>
                    <a:pt x="884" y="0"/>
                  </a:lnTo>
                  <a:lnTo>
                    <a:pt x="893" y="2"/>
                  </a:lnTo>
                  <a:lnTo>
                    <a:pt x="901" y="4"/>
                  </a:lnTo>
                  <a:lnTo>
                    <a:pt x="909" y="7"/>
                  </a:lnTo>
                  <a:lnTo>
                    <a:pt x="916" y="10"/>
                  </a:lnTo>
                  <a:lnTo>
                    <a:pt x="923" y="14"/>
                  </a:lnTo>
                  <a:lnTo>
                    <a:pt x="930" y="19"/>
                  </a:lnTo>
                  <a:lnTo>
                    <a:pt x="936" y="25"/>
                  </a:lnTo>
                  <a:lnTo>
                    <a:pt x="941" y="31"/>
                  </a:lnTo>
                  <a:lnTo>
                    <a:pt x="946" y="37"/>
                  </a:lnTo>
                  <a:lnTo>
                    <a:pt x="950" y="44"/>
                  </a:lnTo>
                  <a:lnTo>
                    <a:pt x="954" y="52"/>
                  </a:lnTo>
                  <a:lnTo>
                    <a:pt x="957" y="60"/>
                  </a:lnTo>
                  <a:lnTo>
                    <a:pt x="959" y="68"/>
                  </a:lnTo>
                  <a:lnTo>
                    <a:pt x="960" y="76"/>
                  </a:lnTo>
                  <a:lnTo>
                    <a:pt x="961" y="85"/>
                  </a:lnTo>
                  <a:lnTo>
                    <a:pt x="961" y="643"/>
                  </a:lnTo>
                  <a:lnTo>
                    <a:pt x="961" y="643"/>
                  </a:lnTo>
                  <a:lnTo>
                    <a:pt x="960" y="652"/>
                  </a:lnTo>
                  <a:lnTo>
                    <a:pt x="959" y="660"/>
                  </a:lnTo>
                  <a:lnTo>
                    <a:pt x="957" y="668"/>
                  </a:lnTo>
                  <a:lnTo>
                    <a:pt x="954" y="676"/>
                  </a:lnTo>
                  <a:lnTo>
                    <a:pt x="950" y="684"/>
                  </a:lnTo>
                  <a:lnTo>
                    <a:pt x="946" y="691"/>
                  </a:lnTo>
                  <a:lnTo>
                    <a:pt x="941" y="697"/>
                  </a:lnTo>
                  <a:lnTo>
                    <a:pt x="936" y="703"/>
                  </a:lnTo>
                  <a:lnTo>
                    <a:pt x="930" y="709"/>
                  </a:lnTo>
                  <a:lnTo>
                    <a:pt x="923" y="714"/>
                  </a:lnTo>
                  <a:lnTo>
                    <a:pt x="916" y="718"/>
                  </a:lnTo>
                  <a:lnTo>
                    <a:pt x="909" y="721"/>
                  </a:lnTo>
                  <a:lnTo>
                    <a:pt x="901" y="724"/>
                  </a:lnTo>
                  <a:lnTo>
                    <a:pt x="893" y="726"/>
                  </a:lnTo>
                  <a:lnTo>
                    <a:pt x="884" y="728"/>
                  </a:lnTo>
                  <a:lnTo>
                    <a:pt x="876" y="7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3" name="Freeform 78">
              <a:extLst>
                <a:ext uri="{FF2B5EF4-FFF2-40B4-BE49-F238E27FC236}">
                  <a16:creationId xmlns:a16="http://schemas.microsoft.com/office/drawing/2014/main" id="{36F64D4A-30A3-4BBB-AD74-8E3739CC1110}"/>
                </a:ext>
              </a:extLst>
            </p:cNvPr>
            <p:cNvSpPr>
              <a:spLocks/>
            </p:cNvSpPr>
            <p:nvPr/>
          </p:nvSpPr>
          <p:spPr bwMode="auto">
            <a:xfrm>
              <a:off x="8767295" y="2524100"/>
              <a:ext cx="73025" cy="73025"/>
            </a:xfrm>
            <a:custGeom>
              <a:avLst/>
              <a:gdLst>
                <a:gd name="T0" fmla="*/ 91 w 91"/>
                <a:gd name="T1" fmla="*/ 45 h 91"/>
                <a:gd name="T2" fmla="*/ 91 w 91"/>
                <a:gd name="T3" fmla="*/ 45 h 91"/>
                <a:gd name="T4" fmla="*/ 90 w 91"/>
                <a:gd name="T5" fmla="*/ 55 h 91"/>
                <a:gd name="T6" fmla="*/ 88 w 91"/>
                <a:gd name="T7" fmla="*/ 63 h 91"/>
                <a:gd name="T8" fmla="*/ 83 w 91"/>
                <a:gd name="T9" fmla="*/ 71 h 91"/>
                <a:gd name="T10" fmla="*/ 78 w 91"/>
                <a:gd name="T11" fmla="*/ 78 h 91"/>
                <a:gd name="T12" fmla="*/ 71 w 91"/>
                <a:gd name="T13" fmla="*/ 83 h 91"/>
                <a:gd name="T14" fmla="*/ 63 w 91"/>
                <a:gd name="T15" fmla="*/ 87 h 91"/>
                <a:gd name="T16" fmla="*/ 55 w 91"/>
                <a:gd name="T17" fmla="*/ 90 h 91"/>
                <a:gd name="T18" fmla="*/ 45 w 91"/>
                <a:gd name="T19" fmla="*/ 91 h 91"/>
                <a:gd name="T20" fmla="*/ 45 w 91"/>
                <a:gd name="T21" fmla="*/ 91 h 91"/>
                <a:gd name="T22" fmla="*/ 36 w 91"/>
                <a:gd name="T23" fmla="*/ 90 h 91"/>
                <a:gd name="T24" fmla="*/ 28 w 91"/>
                <a:gd name="T25" fmla="*/ 87 h 91"/>
                <a:gd name="T26" fmla="*/ 20 w 91"/>
                <a:gd name="T27" fmla="*/ 83 h 91"/>
                <a:gd name="T28" fmla="*/ 13 w 91"/>
                <a:gd name="T29" fmla="*/ 78 h 91"/>
                <a:gd name="T30" fmla="*/ 8 w 91"/>
                <a:gd name="T31" fmla="*/ 71 h 91"/>
                <a:gd name="T32" fmla="*/ 3 w 91"/>
                <a:gd name="T33" fmla="*/ 63 h 91"/>
                <a:gd name="T34" fmla="*/ 1 w 91"/>
                <a:gd name="T35" fmla="*/ 55 h 91"/>
                <a:gd name="T36" fmla="*/ 0 w 91"/>
                <a:gd name="T37" fmla="*/ 45 h 91"/>
                <a:gd name="T38" fmla="*/ 0 w 91"/>
                <a:gd name="T39" fmla="*/ 45 h 91"/>
                <a:gd name="T40" fmla="*/ 1 w 91"/>
                <a:gd name="T41" fmla="*/ 36 h 91"/>
                <a:gd name="T42" fmla="*/ 3 w 91"/>
                <a:gd name="T43" fmla="*/ 28 h 91"/>
                <a:gd name="T44" fmla="*/ 8 w 91"/>
                <a:gd name="T45" fmla="*/ 20 h 91"/>
                <a:gd name="T46" fmla="*/ 13 w 91"/>
                <a:gd name="T47" fmla="*/ 13 h 91"/>
                <a:gd name="T48" fmla="*/ 20 w 91"/>
                <a:gd name="T49" fmla="*/ 8 h 91"/>
                <a:gd name="T50" fmla="*/ 28 w 91"/>
                <a:gd name="T51" fmla="*/ 3 h 91"/>
                <a:gd name="T52" fmla="*/ 36 w 91"/>
                <a:gd name="T53" fmla="*/ 1 h 91"/>
                <a:gd name="T54" fmla="*/ 45 w 91"/>
                <a:gd name="T55" fmla="*/ 0 h 91"/>
                <a:gd name="T56" fmla="*/ 45 w 91"/>
                <a:gd name="T57" fmla="*/ 0 h 91"/>
                <a:gd name="T58" fmla="*/ 55 w 91"/>
                <a:gd name="T59" fmla="*/ 1 h 91"/>
                <a:gd name="T60" fmla="*/ 63 w 91"/>
                <a:gd name="T61" fmla="*/ 3 h 91"/>
                <a:gd name="T62" fmla="*/ 71 w 91"/>
                <a:gd name="T63" fmla="*/ 8 h 91"/>
                <a:gd name="T64" fmla="*/ 78 w 91"/>
                <a:gd name="T65" fmla="*/ 13 h 91"/>
                <a:gd name="T66" fmla="*/ 83 w 91"/>
                <a:gd name="T67" fmla="*/ 20 h 91"/>
                <a:gd name="T68" fmla="*/ 88 w 91"/>
                <a:gd name="T69" fmla="*/ 28 h 91"/>
                <a:gd name="T70" fmla="*/ 90 w 91"/>
                <a:gd name="T71" fmla="*/ 36 h 91"/>
                <a:gd name="T72" fmla="*/ 91 w 91"/>
                <a:gd name="T73" fmla="*/ 4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1" h="91">
                  <a:moveTo>
                    <a:pt x="91" y="45"/>
                  </a:moveTo>
                  <a:lnTo>
                    <a:pt x="91" y="45"/>
                  </a:lnTo>
                  <a:lnTo>
                    <a:pt x="90" y="55"/>
                  </a:lnTo>
                  <a:lnTo>
                    <a:pt x="88" y="63"/>
                  </a:lnTo>
                  <a:lnTo>
                    <a:pt x="83" y="71"/>
                  </a:lnTo>
                  <a:lnTo>
                    <a:pt x="78" y="78"/>
                  </a:lnTo>
                  <a:lnTo>
                    <a:pt x="71" y="83"/>
                  </a:lnTo>
                  <a:lnTo>
                    <a:pt x="63" y="87"/>
                  </a:lnTo>
                  <a:lnTo>
                    <a:pt x="55" y="90"/>
                  </a:lnTo>
                  <a:lnTo>
                    <a:pt x="45" y="91"/>
                  </a:lnTo>
                  <a:lnTo>
                    <a:pt x="45" y="91"/>
                  </a:lnTo>
                  <a:lnTo>
                    <a:pt x="36" y="90"/>
                  </a:lnTo>
                  <a:lnTo>
                    <a:pt x="28" y="87"/>
                  </a:lnTo>
                  <a:lnTo>
                    <a:pt x="20" y="83"/>
                  </a:lnTo>
                  <a:lnTo>
                    <a:pt x="13" y="78"/>
                  </a:lnTo>
                  <a:lnTo>
                    <a:pt x="8" y="71"/>
                  </a:lnTo>
                  <a:lnTo>
                    <a:pt x="3" y="63"/>
                  </a:lnTo>
                  <a:lnTo>
                    <a:pt x="1" y="55"/>
                  </a:lnTo>
                  <a:lnTo>
                    <a:pt x="0" y="45"/>
                  </a:lnTo>
                  <a:lnTo>
                    <a:pt x="0" y="45"/>
                  </a:lnTo>
                  <a:lnTo>
                    <a:pt x="1" y="36"/>
                  </a:lnTo>
                  <a:lnTo>
                    <a:pt x="3" y="28"/>
                  </a:lnTo>
                  <a:lnTo>
                    <a:pt x="8" y="20"/>
                  </a:lnTo>
                  <a:lnTo>
                    <a:pt x="13" y="13"/>
                  </a:lnTo>
                  <a:lnTo>
                    <a:pt x="20" y="8"/>
                  </a:lnTo>
                  <a:lnTo>
                    <a:pt x="28" y="3"/>
                  </a:lnTo>
                  <a:lnTo>
                    <a:pt x="36" y="1"/>
                  </a:lnTo>
                  <a:lnTo>
                    <a:pt x="45" y="0"/>
                  </a:lnTo>
                  <a:lnTo>
                    <a:pt x="45" y="0"/>
                  </a:lnTo>
                  <a:lnTo>
                    <a:pt x="55" y="1"/>
                  </a:lnTo>
                  <a:lnTo>
                    <a:pt x="63" y="3"/>
                  </a:lnTo>
                  <a:lnTo>
                    <a:pt x="71" y="8"/>
                  </a:lnTo>
                  <a:lnTo>
                    <a:pt x="78" y="13"/>
                  </a:lnTo>
                  <a:lnTo>
                    <a:pt x="83" y="20"/>
                  </a:lnTo>
                  <a:lnTo>
                    <a:pt x="88" y="28"/>
                  </a:lnTo>
                  <a:lnTo>
                    <a:pt x="90" y="36"/>
                  </a:lnTo>
                  <a:lnTo>
                    <a:pt x="91" y="4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44" name="Freeform 80">
              <a:extLst>
                <a:ext uri="{FF2B5EF4-FFF2-40B4-BE49-F238E27FC236}">
                  <a16:creationId xmlns:a16="http://schemas.microsoft.com/office/drawing/2014/main" id="{5BAB66F5-84C9-417A-8425-CFCF34E044B9}"/>
                </a:ext>
              </a:extLst>
            </p:cNvPr>
            <p:cNvSpPr>
              <a:spLocks/>
            </p:cNvSpPr>
            <p:nvPr/>
          </p:nvSpPr>
          <p:spPr bwMode="auto">
            <a:xfrm>
              <a:off x="8521233" y="1312837"/>
              <a:ext cx="565150" cy="635000"/>
            </a:xfrm>
            <a:custGeom>
              <a:avLst/>
              <a:gdLst>
                <a:gd name="T0" fmla="*/ 669 w 713"/>
                <a:gd name="T1" fmla="*/ 516 h 800"/>
                <a:gd name="T2" fmla="*/ 645 w 713"/>
                <a:gd name="T3" fmla="*/ 444 h 800"/>
                <a:gd name="T4" fmla="*/ 631 w 713"/>
                <a:gd name="T5" fmla="*/ 374 h 800"/>
                <a:gd name="T6" fmla="*/ 623 w 713"/>
                <a:gd name="T7" fmla="*/ 285 h 800"/>
                <a:gd name="T8" fmla="*/ 616 w 713"/>
                <a:gd name="T9" fmla="*/ 248 h 800"/>
                <a:gd name="T10" fmla="*/ 595 w 713"/>
                <a:gd name="T11" fmla="*/ 175 h 800"/>
                <a:gd name="T12" fmla="*/ 576 w 713"/>
                <a:gd name="T13" fmla="*/ 131 h 800"/>
                <a:gd name="T14" fmla="*/ 555 w 713"/>
                <a:gd name="T15" fmla="*/ 101 h 800"/>
                <a:gd name="T16" fmla="*/ 525 w 713"/>
                <a:gd name="T17" fmla="*/ 69 h 800"/>
                <a:gd name="T18" fmla="*/ 486 w 713"/>
                <a:gd name="T19" fmla="*/ 38 h 800"/>
                <a:gd name="T20" fmla="*/ 437 w 713"/>
                <a:gd name="T21" fmla="*/ 14 h 800"/>
                <a:gd name="T22" fmla="*/ 378 w 713"/>
                <a:gd name="T23" fmla="*/ 1 h 800"/>
                <a:gd name="T24" fmla="*/ 335 w 713"/>
                <a:gd name="T25" fmla="*/ 1 h 800"/>
                <a:gd name="T26" fmla="*/ 276 w 713"/>
                <a:gd name="T27" fmla="*/ 14 h 800"/>
                <a:gd name="T28" fmla="*/ 227 w 713"/>
                <a:gd name="T29" fmla="*/ 38 h 800"/>
                <a:gd name="T30" fmla="*/ 188 w 713"/>
                <a:gd name="T31" fmla="*/ 69 h 800"/>
                <a:gd name="T32" fmla="*/ 158 w 713"/>
                <a:gd name="T33" fmla="*/ 101 h 800"/>
                <a:gd name="T34" fmla="*/ 137 w 713"/>
                <a:gd name="T35" fmla="*/ 131 h 800"/>
                <a:gd name="T36" fmla="*/ 117 w 713"/>
                <a:gd name="T37" fmla="*/ 175 h 800"/>
                <a:gd name="T38" fmla="*/ 97 w 713"/>
                <a:gd name="T39" fmla="*/ 248 h 800"/>
                <a:gd name="T40" fmla="*/ 90 w 713"/>
                <a:gd name="T41" fmla="*/ 285 h 800"/>
                <a:gd name="T42" fmla="*/ 82 w 713"/>
                <a:gd name="T43" fmla="*/ 374 h 800"/>
                <a:gd name="T44" fmla="*/ 68 w 713"/>
                <a:gd name="T45" fmla="*/ 444 h 800"/>
                <a:gd name="T46" fmla="*/ 44 w 713"/>
                <a:gd name="T47" fmla="*/ 516 h 800"/>
                <a:gd name="T48" fmla="*/ 17 w 713"/>
                <a:gd name="T49" fmla="*/ 585 h 800"/>
                <a:gd name="T50" fmla="*/ 3 w 713"/>
                <a:gd name="T51" fmla="*/ 627 h 800"/>
                <a:gd name="T52" fmla="*/ 0 w 713"/>
                <a:gd name="T53" fmla="*/ 667 h 800"/>
                <a:gd name="T54" fmla="*/ 3 w 713"/>
                <a:gd name="T55" fmla="*/ 693 h 800"/>
                <a:gd name="T56" fmla="*/ 20 w 713"/>
                <a:gd name="T57" fmla="*/ 734 h 800"/>
                <a:gd name="T58" fmla="*/ 48 w 713"/>
                <a:gd name="T59" fmla="*/ 771 h 800"/>
                <a:gd name="T60" fmla="*/ 83 w 713"/>
                <a:gd name="T61" fmla="*/ 795 h 800"/>
                <a:gd name="T62" fmla="*/ 102 w 713"/>
                <a:gd name="T63" fmla="*/ 800 h 800"/>
                <a:gd name="T64" fmla="*/ 121 w 713"/>
                <a:gd name="T65" fmla="*/ 798 h 800"/>
                <a:gd name="T66" fmla="*/ 141 w 713"/>
                <a:gd name="T67" fmla="*/ 789 h 800"/>
                <a:gd name="T68" fmla="*/ 160 w 713"/>
                <a:gd name="T69" fmla="*/ 772 h 800"/>
                <a:gd name="T70" fmla="*/ 195 w 713"/>
                <a:gd name="T71" fmla="*/ 727 h 800"/>
                <a:gd name="T72" fmla="*/ 223 w 713"/>
                <a:gd name="T73" fmla="*/ 672 h 800"/>
                <a:gd name="T74" fmla="*/ 241 w 713"/>
                <a:gd name="T75" fmla="*/ 611 h 800"/>
                <a:gd name="T76" fmla="*/ 246 w 713"/>
                <a:gd name="T77" fmla="*/ 551 h 800"/>
                <a:gd name="T78" fmla="*/ 235 w 713"/>
                <a:gd name="T79" fmla="*/ 497 h 800"/>
                <a:gd name="T80" fmla="*/ 213 w 713"/>
                <a:gd name="T81" fmla="*/ 433 h 800"/>
                <a:gd name="T82" fmla="*/ 188 w 713"/>
                <a:gd name="T83" fmla="*/ 342 h 800"/>
                <a:gd name="T84" fmla="*/ 528 w 713"/>
                <a:gd name="T85" fmla="*/ 328 h 800"/>
                <a:gd name="T86" fmla="*/ 516 w 713"/>
                <a:gd name="T87" fmla="*/ 379 h 800"/>
                <a:gd name="T88" fmla="*/ 490 w 713"/>
                <a:gd name="T89" fmla="*/ 464 h 800"/>
                <a:gd name="T90" fmla="*/ 472 w 713"/>
                <a:gd name="T91" fmla="*/ 514 h 800"/>
                <a:gd name="T92" fmla="*/ 467 w 713"/>
                <a:gd name="T93" fmla="*/ 571 h 800"/>
                <a:gd name="T94" fmla="*/ 477 w 713"/>
                <a:gd name="T95" fmla="*/ 632 h 800"/>
                <a:gd name="T96" fmla="*/ 498 w 713"/>
                <a:gd name="T97" fmla="*/ 691 h 800"/>
                <a:gd name="T98" fmla="*/ 529 w 713"/>
                <a:gd name="T99" fmla="*/ 743 h 800"/>
                <a:gd name="T100" fmla="*/ 565 w 713"/>
                <a:gd name="T101" fmla="*/ 784 h 800"/>
                <a:gd name="T102" fmla="*/ 578 w 713"/>
                <a:gd name="T103" fmla="*/ 793 h 800"/>
                <a:gd name="T104" fmla="*/ 598 w 713"/>
                <a:gd name="T105" fmla="*/ 799 h 800"/>
                <a:gd name="T106" fmla="*/ 618 w 713"/>
                <a:gd name="T107" fmla="*/ 799 h 800"/>
                <a:gd name="T108" fmla="*/ 643 w 713"/>
                <a:gd name="T109" fmla="*/ 789 h 800"/>
                <a:gd name="T110" fmla="*/ 676 w 713"/>
                <a:gd name="T111" fmla="*/ 760 h 800"/>
                <a:gd name="T112" fmla="*/ 700 w 713"/>
                <a:gd name="T113" fmla="*/ 720 h 800"/>
                <a:gd name="T114" fmla="*/ 712 w 713"/>
                <a:gd name="T115" fmla="*/ 679 h 800"/>
                <a:gd name="T116" fmla="*/ 713 w 713"/>
                <a:gd name="T117" fmla="*/ 652 h 800"/>
                <a:gd name="T118" fmla="*/ 706 w 713"/>
                <a:gd name="T119" fmla="*/ 615 h 800"/>
                <a:gd name="T120" fmla="*/ 679 w 713"/>
                <a:gd name="T121" fmla="*/ 542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3" h="800">
                  <a:moveTo>
                    <a:pt x="679" y="542"/>
                  </a:moveTo>
                  <a:lnTo>
                    <a:pt x="679" y="542"/>
                  </a:lnTo>
                  <a:lnTo>
                    <a:pt x="669" y="516"/>
                  </a:lnTo>
                  <a:lnTo>
                    <a:pt x="660" y="492"/>
                  </a:lnTo>
                  <a:lnTo>
                    <a:pt x="652" y="468"/>
                  </a:lnTo>
                  <a:lnTo>
                    <a:pt x="645" y="444"/>
                  </a:lnTo>
                  <a:lnTo>
                    <a:pt x="639" y="421"/>
                  </a:lnTo>
                  <a:lnTo>
                    <a:pt x="634" y="397"/>
                  </a:lnTo>
                  <a:lnTo>
                    <a:pt x="631" y="374"/>
                  </a:lnTo>
                  <a:lnTo>
                    <a:pt x="628" y="350"/>
                  </a:lnTo>
                  <a:lnTo>
                    <a:pt x="628" y="350"/>
                  </a:lnTo>
                  <a:lnTo>
                    <a:pt x="623" y="285"/>
                  </a:lnTo>
                  <a:lnTo>
                    <a:pt x="623" y="285"/>
                  </a:lnTo>
                  <a:lnTo>
                    <a:pt x="620" y="267"/>
                  </a:lnTo>
                  <a:lnTo>
                    <a:pt x="616" y="248"/>
                  </a:lnTo>
                  <a:lnTo>
                    <a:pt x="610" y="225"/>
                  </a:lnTo>
                  <a:lnTo>
                    <a:pt x="603" y="200"/>
                  </a:lnTo>
                  <a:lnTo>
                    <a:pt x="595" y="175"/>
                  </a:lnTo>
                  <a:lnTo>
                    <a:pt x="586" y="151"/>
                  </a:lnTo>
                  <a:lnTo>
                    <a:pt x="581" y="140"/>
                  </a:lnTo>
                  <a:lnTo>
                    <a:pt x="576" y="131"/>
                  </a:lnTo>
                  <a:lnTo>
                    <a:pt x="576" y="131"/>
                  </a:lnTo>
                  <a:lnTo>
                    <a:pt x="563" y="111"/>
                  </a:lnTo>
                  <a:lnTo>
                    <a:pt x="555" y="101"/>
                  </a:lnTo>
                  <a:lnTo>
                    <a:pt x="546" y="90"/>
                  </a:lnTo>
                  <a:lnTo>
                    <a:pt x="536" y="79"/>
                  </a:lnTo>
                  <a:lnTo>
                    <a:pt x="525" y="69"/>
                  </a:lnTo>
                  <a:lnTo>
                    <a:pt x="513" y="58"/>
                  </a:lnTo>
                  <a:lnTo>
                    <a:pt x="500" y="48"/>
                  </a:lnTo>
                  <a:lnTo>
                    <a:pt x="486" y="38"/>
                  </a:lnTo>
                  <a:lnTo>
                    <a:pt x="470" y="29"/>
                  </a:lnTo>
                  <a:lnTo>
                    <a:pt x="454" y="21"/>
                  </a:lnTo>
                  <a:lnTo>
                    <a:pt x="437" y="14"/>
                  </a:lnTo>
                  <a:lnTo>
                    <a:pt x="418" y="8"/>
                  </a:lnTo>
                  <a:lnTo>
                    <a:pt x="399" y="4"/>
                  </a:lnTo>
                  <a:lnTo>
                    <a:pt x="378" y="1"/>
                  </a:lnTo>
                  <a:lnTo>
                    <a:pt x="356" y="0"/>
                  </a:lnTo>
                  <a:lnTo>
                    <a:pt x="356" y="0"/>
                  </a:lnTo>
                  <a:lnTo>
                    <a:pt x="335" y="1"/>
                  </a:lnTo>
                  <a:lnTo>
                    <a:pt x="314" y="4"/>
                  </a:lnTo>
                  <a:lnTo>
                    <a:pt x="295" y="8"/>
                  </a:lnTo>
                  <a:lnTo>
                    <a:pt x="276" y="14"/>
                  </a:lnTo>
                  <a:lnTo>
                    <a:pt x="259" y="21"/>
                  </a:lnTo>
                  <a:lnTo>
                    <a:pt x="243" y="29"/>
                  </a:lnTo>
                  <a:lnTo>
                    <a:pt x="227" y="38"/>
                  </a:lnTo>
                  <a:lnTo>
                    <a:pt x="213" y="48"/>
                  </a:lnTo>
                  <a:lnTo>
                    <a:pt x="200" y="58"/>
                  </a:lnTo>
                  <a:lnTo>
                    <a:pt x="188" y="69"/>
                  </a:lnTo>
                  <a:lnTo>
                    <a:pt x="177" y="79"/>
                  </a:lnTo>
                  <a:lnTo>
                    <a:pt x="167" y="90"/>
                  </a:lnTo>
                  <a:lnTo>
                    <a:pt x="158" y="101"/>
                  </a:lnTo>
                  <a:lnTo>
                    <a:pt x="150" y="111"/>
                  </a:lnTo>
                  <a:lnTo>
                    <a:pt x="137" y="131"/>
                  </a:lnTo>
                  <a:lnTo>
                    <a:pt x="137" y="131"/>
                  </a:lnTo>
                  <a:lnTo>
                    <a:pt x="132" y="140"/>
                  </a:lnTo>
                  <a:lnTo>
                    <a:pt x="127" y="151"/>
                  </a:lnTo>
                  <a:lnTo>
                    <a:pt x="117" y="175"/>
                  </a:lnTo>
                  <a:lnTo>
                    <a:pt x="109" y="200"/>
                  </a:lnTo>
                  <a:lnTo>
                    <a:pt x="103" y="225"/>
                  </a:lnTo>
                  <a:lnTo>
                    <a:pt x="97" y="248"/>
                  </a:lnTo>
                  <a:lnTo>
                    <a:pt x="93" y="267"/>
                  </a:lnTo>
                  <a:lnTo>
                    <a:pt x="90" y="285"/>
                  </a:lnTo>
                  <a:lnTo>
                    <a:pt x="90" y="285"/>
                  </a:lnTo>
                  <a:lnTo>
                    <a:pt x="85" y="350"/>
                  </a:lnTo>
                  <a:lnTo>
                    <a:pt x="85" y="350"/>
                  </a:lnTo>
                  <a:lnTo>
                    <a:pt x="82" y="374"/>
                  </a:lnTo>
                  <a:lnTo>
                    <a:pt x="79" y="397"/>
                  </a:lnTo>
                  <a:lnTo>
                    <a:pt x="74" y="421"/>
                  </a:lnTo>
                  <a:lnTo>
                    <a:pt x="68" y="444"/>
                  </a:lnTo>
                  <a:lnTo>
                    <a:pt x="61" y="468"/>
                  </a:lnTo>
                  <a:lnTo>
                    <a:pt x="53" y="492"/>
                  </a:lnTo>
                  <a:lnTo>
                    <a:pt x="44" y="516"/>
                  </a:lnTo>
                  <a:lnTo>
                    <a:pt x="34" y="542"/>
                  </a:lnTo>
                  <a:lnTo>
                    <a:pt x="34" y="542"/>
                  </a:lnTo>
                  <a:lnTo>
                    <a:pt x="17" y="585"/>
                  </a:lnTo>
                  <a:lnTo>
                    <a:pt x="11" y="601"/>
                  </a:lnTo>
                  <a:lnTo>
                    <a:pt x="7" y="615"/>
                  </a:lnTo>
                  <a:lnTo>
                    <a:pt x="3" y="627"/>
                  </a:lnTo>
                  <a:lnTo>
                    <a:pt x="1" y="640"/>
                  </a:lnTo>
                  <a:lnTo>
                    <a:pt x="0" y="652"/>
                  </a:lnTo>
                  <a:lnTo>
                    <a:pt x="0" y="667"/>
                  </a:lnTo>
                  <a:lnTo>
                    <a:pt x="0" y="667"/>
                  </a:lnTo>
                  <a:lnTo>
                    <a:pt x="0" y="679"/>
                  </a:lnTo>
                  <a:lnTo>
                    <a:pt x="3" y="693"/>
                  </a:lnTo>
                  <a:lnTo>
                    <a:pt x="7" y="706"/>
                  </a:lnTo>
                  <a:lnTo>
                    <a:pt x="13" y="720"/>
                  </a:lnTo>
                  <a:lnTo>
                    <a:pt x="20" y="734"/>
                  </a:lnTo>
                  <a:lnTo>
                    <a:pt x="28" y="747"/>
                  </a:lnTo>
                  <a:lnTo>
                    <a:pt x="37" y="760"/>
                  </a:lnTo>
                  <a:lnTo>
                    <a:pt x="48" y="771"/>
                  </a:lnTo>
                  <a:lnTo>
                    <a:pt x="59" y="781"/>
                  </a:lnTo>
                  <a:lnTo>
                    <a:pt x="70" y="789"/>
                  </a:lnTo>
                  <a:lnTo>
                    <a:pt x="83" y="795"/>
                  </a:lnTo>
                  <a:lnTo>
                    <a:pt x="89" y="797"/>
                  </a:lnTo>
                  <a:lnTo>
                    <a:pt x="95" y="799"/>
                  </a:lnTo>
                  <a:lnTo>
                    <a:pt x="102" y="800"/>
                  </a:lnTo>
                  <a:lnTo>
                    <a:pt x="108" y="800"/>
                  </a:lnTo>
                  <a:lnTo>
                    <a:pt x="115" y="799"/>
                  </a:lnTo>
                  <a:lnTo>
                    <a:pt x="121" y="798"/>
                  </a:lnTo>
                  <a:lnTo>
                    <a:pt x="128" y="796"/>
                  </a:lnTo>
                  <a:lnTo>
                    <a:pt x="134" y="793"/>
                  </a:lnTo>
                  <a:lnTo>
                    <a:pt x="141" y="789"/>
                  </a:lnTo>
                  <a:lnTo>
                    <a:pt x="148" y="784"/>
                  </a:lnTo>
                  <a:lnTo>
                    <a:pt x="148" y="784"/>
                  </a:lnTo>
                  <a:lnTo>
                    <a:pt x="160" y="772"/>
                  </a:lnTo>
                  <a:lnTo>
                    <a:pt x="172" y="758"/>
                  </a:lnTo>
                  <a:lnTo>
                    <a:pt x="184" y="743"/>
                  </a:lnTo>
                  <a:lnTo>
                    <a:pt x="195" y="727"/>
                  </a:lnTo>
                  <a:lnTo>
                    <a:pt x="205" y="709"/>
                  </a:lnTo>
                  <a:lnTo>
                    <a:pt x="215" y="691"/>
                  </a:lnTo>
                  <a:lnTo>
                    <a:pt x="223" y="672"/>
                  </a:lnTo>
                  <a:lnTo>
                    <a:pt x="230" y="652"/>
                  </a:lnTo>
                  <a:lnTo>
                    <a:pt x="236" y="632"/>
                  </a:lnTo>
                  <a:lnTo>
                    <a:pt x="241" y="611"/>
                  </a:lnTo>
                  <a:lnTo>
                    <a:pt x="244" y="591"/>
                  </a:lnTo>
                  <a:lnTo>
                    <a:pt x="246" y="571"/>
                  </a:lnTo>
                  <a:lnTo>
                    <a:pt x="246" y="551"/>
                  </a:lnTo>
                  <a:lnTo>
                    <a:pt x="244" y="532"/>
                  </a:lnTo>
                  <a:lnTo>
                    <a:pt x="240" y="514"/>
                  </a:lnTo>
                  <a:lnTo>
                    <a:pt x="235" y="497"/>
                  </a:lnTo>
                  <a:lnTo>
                    <a:pt x="235" y="497"/>
                  </a:lnTo>
                  <a:lnTo>
                    <a:pt x="223" y="464"/>
                  </a:lnTo>
                  <a:lnTo>
                    <a:pt x="213" y="433"/>
                  </a:lnTo>
                  <a:lnTo>
                    <a:pt x="204" y="404"/>
                  </a:lnTo>
                  <a:lnTo>
                    <a:pt x="197" y="379"/>
                  </a:lnTo>
                  <a:lnTo>
                    <a:pt x="188" y="342"/>
                  </a:lnTo>
                  <a:lnTo>
                    <a:pt x="185" y="328"/>
                  </a:lnTo>
                  <a:lnTo>
                    <a:pt x="248" y="150"/>
                  </a:lnTo>
                  <a:lnTo>
                    <a:pt x="528" y="328"/>
                  </a:lnTo>
                  <a:lnTo>
                    <a:pt x="528" y="328"/>
                  </a:lnTo>
                  <a:lnTo>
                    <a:pt x="525" y="342"/>
                  </a:lnTo>
                  <a:lnTo>
                    <a:pt x="516" y="379"/>
                  </a:lnTo>
                  <a:lnTo>
                    <a:pt x="509" y="404"/>
                  </a:lnTo>
                  <a:lnTo>
                    <a:pt x="500" y="433"/>
                  </a:lnTo>
                  <a:lnTo>
                    <a:pt x="490" y="464"/>
                  </a:lnTo>
                  <a:lnTo>
                    <a:pt x="478" y="497"/>
                  </a:lnTo>
                  <a:lnTo>
                    <a:pt x="478" y="497"/>
                  </a:lnTo>
                  <a:lnTo>
                    <a:pt x="472" y="514"/>
                  </a:lnTo>
                  <a:lnTo>
                    <a:pt x="469" y="532"/>
                  </a:lnTo>
                  <a:lnTo>
                    <a:pt x="467" y="551"/>
                  </a:lnTo>
                  <a:lnTo>
                    <a:pt x="467" y="571"/>
                  </a:lnTo>
                  <a:lnTo>
                    <a:pt x="469" y="591"/>
                  </a:lnTo>
                  <a:lnTo>
                    <a:pt x="472" y="611"/>
                  </a:lnTo>
                  <a:lnTo>
                    <a:pt x="477" y="632"/>
                  </a:lnTo>
                  <a:lnTo>
                    <a:pt x="483" y="652"/>
                  </a:lnTo>
                  <a:lnTo>
                    <a:pt x="490" y="672"/>
                  </a:lnTo>
                  <a:lnTo>
                    <a:pt x="498" y="691"/>
                  </a:lnTo>
                  <a:lnTo>
                    <a:pt x="508" y="709"/>
                  </a:lnTo>
                  <a:lnTo>
                    <a:pt x="518" y="727"/>
                  </a:lnTo>
                  <a:lnTo>
                    <a:pt x="529" y="743"/>
                  </a:lnTo>
                  <a:lnTo>
                    <a:pt x="540" y="758"/>
                  </a:lnTo>
                  <a:lnTo>
                    <a:pt x="553" y="772"/>
                  </a:lnTo>
                  <a:lnTo>
                    <a:pt x="565" y="784"/>
                  </a:lnTo>
                  <a:lnTo>
                    <a:pt x="565" y="784"/>
                  </a:lnTo>
                  <a:lnTo>
                    <a:pt x="572" y="789"/>
                  </a:lnTo>
                  <a:lnTo>
                    <a:pt x="578" y="793"/>
                  </a:lnTo>
                  <a:lnTo>
                    <a:pt x="585" y="796"/>
                  </a:lnTo>
                  <a:lnTo>
                    <a:pt x="592" y="798"/>
                  </a:lnTo>
                  <a:lnTo>
                    <a:pt x="598" y="799"/>
                  </a:lnTo>
                  <a:lnTo>
                    <a:pt x="605" y="800"/>
                  </a:lnTo>
                  <a:lnTo>
                    <a:pt x="611" y="800"/>
                  </a:lnTo>
                  <a:lnTo>
                    <a:pt x="618" y="799"/>
                  </a:lnTo>
                  <a:lnTo>
                    <a:pt x="624" y="797"/>
                  </a:lnTo>
                  <a:lnTo>
                    <a:pt x="630" y="795"/>
                  </a:lnTo>
                  <a:lnTo>
                    <a:pt x="643" y="789"/>
                  </a:lnTo>
                  <a:lnTo>
                    <a:pt x="654" y="781"/>
                  </a:lnTo>
                  <a:lnTo>
                    <a:pt x="665" y="771"/>
                  </a:lnTo>
                  <a:lnTo>
                    <a:pt x="676" y="760"/>
                  </a:lnTo>
                  <a:lnTo>
                    <a:pt x="685" y="747"/>
                  </a:lnTo>
                  <a:lnTo>
                    <a:pt x="693" y="734"/>
                  </a:lnTo>
                  <a:lnTo>
                    <a:pt x="700" y="720"/>
                  </a:lnTo>
                  <a:lnTo>
                    <a:pt x="706" y="706"/>
                  </a:lnTo>
                  <a:lnTo>
                    <a:pt x="710" y="693"/>
                  </a:lnTo>
                  <a:lnTo>
                    <a:pt x="712" y="679"/>
                  </a:lnTo>
                  <a:lnTo>
                    <a:pt x="713" y="667"/>
                  </a:lnTo>
                  <a:lnTo>
                    <a:pt x="713" y="667"/>
                  </a:lnTo>
                  <a:lnTo>
                    <a:pt x="713" y="652"/>
                  </a:lnTo>
                  <a:lnTo>
                    <a:pt x="712" y="640"/>
                  </a:lnTo>
                  <a:lnTo>
                    <a:pt x="710" y="627"/>
                  </a:lnTo>
                  <a:lnTo>
                    <a:pt x="706" y="615"/>
                  </a:lnTo>
                  <a:lnTo>
                    <a:pt x="702" y="601"/>
                  </a:lnTo>
                  <a:lnTo>
                    <a:pt x="696" y="585"/>
                  </a:lnTo>
                  <a:lnTo>
                    <a:pt x="679" y="542"/>
                  </a:lnTo>
                  <a:lnTo>
                    <a:pt x="679" y="54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53" name="Freeform 5">
              <a:extLst>
                <a:ext uri="{FF2B5EF4-FFF2-40B4-BE49-F238E27FC236}">
                  <a16:creationId xmlns:a16="http://schemas.microsoft.com/office/drawing/2014/main" id="{D5A965A3-C145-456F-B484-0F1CF58167BC}"/>
                </a:ext>
              </a:extLst>
            </p:cNvPr>
            <p:cNvSpPr>
              <a:spLocks/>
            </p:cNvSpPr>
            <p:nvPr/>
          </p:nvSpPr>
          <p:spPr bwMode="auto">
            <a:xfrm>
              <a:off x="7602414" y="2104462"/>
              <a:ext cx="1036038" cy="864634"/>
            </a:xfrm>
            <a:custGeom>
              <a:avLst/>
              <a:gdLst>
                <a:gd name="T0" fmla="*/ 2081 w 2176"/>
                <a:gd name="T1" fmla="*/ 1535 h 1816"/>
                <a:gd name="T2" fmla="*/ 2113 w 2176"/>
                <a:gd name="T3" fmla="*/ 1532 h 1816"/>
                <a:gd name="T4" fmla="*/ 2136 w 2176"/>
                <a:gd name="T5" fmla="*/ 1521 h 1816"/>
                <a:gd name="T6" fmla="*/ 2153 w 2176"/>
                <a:gd name="T7" fmla="*/ 1507 h 1816"/>
                <a:gd name="T8" fmla="*/ 2164 w 2176"/>
                <a:gd name="T9" fmla="*/ 1490 h 1816"/>
                <a:gd name="T10" fmla="*/ 2171 w 2176"/>
                <a:gd name="T11" fmla="*/ 1474 h 1816"/>
                <a:gd name="T12" fmla="*/ 2176 w 2176"/>
                <a:gd name="T13" fmla="*/ 1449 h 1816"/>
                <a:gd name="T14" fmla="*/ 2176 w 2176"/>
                <a:gd name="T15" fmla="*/ 91 h 1816"/>
                <a:gd name="T16" fmla="*/ 2176 w 2176"/>
                <a:gd name="T17" fmla="*/ 87 h 1816"/>
                <a:gd name="T18" fmla="*/ 2171 w 2176"/>
                <a:gd name="T19" fmla="*/ 62 h 1816"/>
                <a:gd name="T20" fmla="*/ 2164 w 2176"/>
                <a:gd name="T21" fmla="*/ 46 h 1816"/>
                <a:gd name="T22" fmla="*/ 2152 w 2176"/>
                <a:gd name="T23" fmla="*/ 29 h 1816"/>
                <a:gd name="T24" fmla="*/ 2135 w 2176"/>
                <a:gd name="T25" fmla="*/ 14 h 1816"/>
                <a:gd name="T26" fmla="*/ 2112 w 2176"/>
                <a:gd name="T27" fmla="*/ 4 h 1816"/>
                <a:gd name="T28" fmla="*/ 2080 w 2176"/>
                <a:gd name="T29" fmla="*/ 0 h 1816"/>
                <a:gd name="T30" fmla="*/ 95 w 2176"/>
                <a:gd name="T31" fmla="*/ 0 h 1816"/>
                <a:gd name="T32" fmla="*/ 64 w 2176"/>
                <a:gd name="T33" fmla="*/ 4 h 1816"/>
                <a:gd name="T34" fmla="*/ 41 w 2176"/>
                <a:gd name="T35" fmla="*/ 15 h 1816"/>
                <a:gd name="T36" fmla="*/ 24 w 2176"/>
                <a:gd name="T37" fmla="*/ 30 h 1816"/>
                <a:gd name="T38" fmla="*/ 13 w 2176"/>
                <a:gd name="T39" fmla="*/ 47 h 1816"/>
                <a:gd name="T40" fmla="*/ 6 w 2176"/>
                <a:gd name="T41" fmla="*/ 64 h 1816"/>
                <a:gd name="T42" fmla="*/ 1 w 2176"/>
                <a:gd name="T43" fmla="*/ 90 h 1816"/>
                <a:gd name="T44" fmla="*/ 1 w 2176"/>
                <a:gd name="T45" fmla="*/ 1444 h 1816"/>
                <a:gd name="T46" fmla="*/ 0 w 2176"/>
                <a:gd name="T47" fmla="*/ 1448 h 1816"/>
                <a:gd name="T48" fmla="*/ 2 w 2176"/>
                <a:gd name="T49" fmla="*/ 1465 h 1816"/>
                <a:gd name="T50" fmla="*/ 6 w 2176"/>
                <a:gd name="T51" fmla="*/ 1481 h 1816"/>
                <a:gd name="T52" fmla="*/ 14 w 2176"/>
                <a:gd name="T53" fmla="*/ 1498 h 1816"/>
                <a:gd name="T54" fmla="*/ 27 w 2176"/>
                <a:gd name="T55" fmla="*/ 1514 h 1816"/>
                <a:gd name="T56" fmla="*/ 48 w 2176"/>
                <a:gd name="T57" fmla="*/ 1527 h 1816"/>
                <a:gd name="T58" fmla="*/ 77 w 2176"/>
                <a:gd name="T59" fmla="*/ 1534 h 1816"/>
                <a:gd name="T60" fmla="*/ 642 w 2176"/>
                <a:gd name="T61" fmla="*/ 1535 h 1816"/>
                <a:gd name="T62" fmla="*/ 463 w 2176"/>
                <a:gd name="T63" fmla="*/ 1711 h 1816"/>
                <a:gd name="T64" fmla="*/ 1713 w 2176"/>
                <a:gd name="T65" fmla="*/ 1816 h 1816"/>
                <a:gd name="T66" fmla="*/ 1484 w 2176"/>
                <a:gd name="T67" fmla="*/ 1711 h 1816"/>
                <a:gd name="T68" fmla="*/ 2081 w 2176"/>
                <a:gd name="T69" fmla="*/ 1535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76" h="1816">
                  <a:moveTo>
                    <a:pt x="2081" y="1535"/>
                  </a:moveTo>
                  <a:lnTo>
                    <a:pt x="2081" y="1535"/>
                  </a:lnTo>
                  <a:lnTo>
                    <a:pt x="2098" y="1534"/>
                  </a:lnTo>
                  <a:lnTo>
                    <a:pt x="2113" y="1532"/>
                  </a:lnTo>
                  <a:lnTo>
                    <a:pt x="2125" y="1527"/>
                  </a:lnTo>
                  <a:lnTo>
                    <a:pt x="2136" y="1521"/>
                  </a:lnTo>
                  <a:lnTo>
                    <a:pt x="2146" y="1515"/>
                  </a:lnTo>
                  <a:lnTo>
                    <a:pt x="2153" y="1507"/>
                  </a:lnTo>
                  <a:lnTo>
                    <a:pt x="2159" y="1499"/>
                  </a:lnTo>
                  <a:lnTo>
                    <a:pt x="2164" y="1490"/>
                  </a:lnTo>
                  <a:lnTo>
                    <a:pt x="2168" y="1482"/>
                  </a:lnTo>
                  <a:lnTo>
                    <a:pt x="2171" y="1474"/>
                  </a:lnTo>
                  <a:lnTo>
                    <a:pt x="2175" y="1459"/>
                  </a:lnTo>
                  <a:lnTo>
                    <a:pt x="2176" y="1449"/>
                  </a:lnTo>
                  <a:lnTo>
                    <a:pt x="2176" y="1445"/>
                  </a:lnTo>
                  <a:lnTo>
                    <a:pt x="2176" y="91"/>
                  </a:lnTo>
                  <a:lnTo>
                    <a:pt x="2176" y="91"/>
                  </a:lnTo>
                  <a:lnTo>
                    <a:pt x="2176" y="87"/>
                  </a:lnTo>
                  <a:lnTo>
                    <a:pt x="2174" y="77"/>
                  </a:lnTo>
                  <a:lnTo>
                    <a:pt x="2171" y="62"/>
                  </a:lnTo>
                  <a:lnTo>
                    <a:pt x="2168" y="54"/>
                  </a:lnTo>
                  <a:lnTo>
                    <a:pt x="2164" y="46"/>
                  </a:lnTo>
                  <a:lnTo>
                    <a:pt x="2159" y="37"/>
                  </a:lnTo>
                  <a:lnTo>
                    <a:pt x="2152" y="29"/>
                  </a:lnTo>
                  <a:lnTo>
                    <a:pt x="2145" y="21"/>
                  </a:lnTo>
                  <a:lnTo>
                    <a:pt x="2135" y="14"/>
                  </a:lnTo>
                  <a:lnTo>
                    <a:pt x="2125" y="9"/>
                  </a:lnTo>
                  <a:lnTo>
                    <a:pt x="2112" y="4"/>
                  </a:lnTo>
                  <a:lnTo>
                    <a:pt x="2097" y="1"/>
                  </a:lnTo>
                  <a:lnTo>
                    <a:pt x="2080" y="0"/>
                  </a:lnTo>
                  <a:lnTo>
                    <a:pt x="95" y="0"/>
                  </a:lnTo>
                  <a:lnTo>
                    <a:pt x="95" y="0"/>
                  </a:lnTo>
                  <a:lnTo>
                    <a:pt x="79" y="1"/>
                  </a:lnTo>
                  <a:lnTo>
                    <a:pt x="64" y="4"/>
                  </a:lnTo>
                  <a:lnTo>
                    <a:pt x="52" y="9"/>
                  </a:lnTo>
                  <a:lnTo>
                    <a:pt x="41" y="15"/>
                  </a:lnTo>
                  <a:lnTo>
                    <a:pt x="32" y="22"/>
                  </a:lnTo>
                  <a:lnTo>
                    <a:pt x="24" y="30"/>
                  </a:lnTo>
                  <a:lnTo>
                    <a:pt x="18" y="38"/>
                  </a:lnTo>
                  <a:lnTo>
                    <a:pt x="13" y="47"/>
                  </a:lnTo>
                  <a:lnTo>
                    <a:pt x="9" y="56"/>
                  </a:lnTo>
                  <a:lnTo>
                    <a:pt x="6" y="64"/>
                  </a:lnTo>
                  <a:lnTo>
                    <a:pt x="2" y="79"/>
                  </a:lnTo>
                  <a:lnTo>
                    <a:pt x="1" y="90"/>
                  </a:lnTo>
                  <a:lnTo>
                    <a:pt x="1" y="94"/>
                  </a:lnTo>
                  <a:lnTo>
                    <a:pt x="1" y="1444"/>
                  </a:lnTo>
                  <a:lnTo>
                    <a:pt x="1" y="1444"/>
                  </a:lnTo>
                  <a:lnTo>
                    <a:pt x="0" y="1448"/>
                  </a:lnTo>
                  <a:lnTo>
                    <a:pt x="1" y="1458"/>
                  </a:lnTo>
                  <a:lnTo>
                    <a:pt x="2" y="1465"/>
                  </a:lnTo>
                  <a:lnTo>
                    <a:pt x="3" y="1473"/>
                  </a:lnTo>
                  <a:lnTo>
                    <a:pt x="6" y="1481"/>
                  </a:lnTo>
                  <a:lnTo>
                    <a:pt x="9" y="1490"/>
                  </a:lnTo>
                  <a:lnTo>
                    <a:pt x="14" y="1498"/>
                  </a:lnTo>
                  <a:lnTo>
                    <a:pt x="20" y="1506"/>
                  </a:lnTo>
                  <a:lnTo>
                    <a:pt x="27" y="1514"/>
                  </a:lnTo>
                  <a:lnTo>
                    <a:pt x="37" y="1521"/>
                  </a:lnTo>
                  <a:lnTo>
                    <a:pt x="48" y="1527"/>
                  </a:lnTo>
                  <a:lnTo>
                    <a:pt x="61" y="1532"/>
                  </a:lnTo>
                  <a:lnTo>
                    <a:pt x="77" y="1534"/>
                  </a:lnTo>
                  <a:lnTo>
                    <a:pt x="95" y="1535"/>
                  </a:lnTo>
                  <a:lnTo>
                    <a:pt x="642" y="1535"/>
                  </a:lnTo>
                  <a:lnTo>
                    <a:pt x="642" y="1711"/>
                  </a:lnTo>
                  <a:lnTo>
                    <a:pt x="463" y="1711"/>
                  </a:lnTo>
                  <a:lnTo>
                    <a:pt x="463" y="1816"/>
                  </a:lnTo>
                  <a:lnTo>
                    <a:pt x="1713" y="1816"/>
                  </a:lnTo>
                  <a:lnTo>
                    <a:pt x="1713" y="1711"/>
                  </a:lnTo>
                  <a:lnTo>
                    <a:pt x="1484" y="1711"/>
                  </a:lnTo>
                  <a:lnTo>
                    <a:pt x="1484" y="1535"/>
                  </a:lnTo>
                  <a:lnTo>
                    <a:pt x="2081" y="153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4" name="Freeform 5">
              <a:extLst>
                <a:ext uri="{FF2B5EF4-FFF2-40B4-BE49-F238E27FC236}">
                  <a16:creationId xmlns:a16="http://schemas.microsoft.com/office/drawing/2014/main" id="{9E2388CE-7ED6-44C2-A2BA-1AF61E554EC3}"/>
                </a:ext>
              </a:extLst>
            </p:cNvPr>
            <p:cNvSpPr>
              <a:spLocks/>
            </p:cNvSpPr>
            <p:nvPr/>
          </p:nvSpPr>
          <p:spPr bwMode="auto">
            <a:xfrm>
              <a:off x="8728669" y="2104462"/>
              <a:ext cx="1036038" cy="864634"/>
            </a:xfrm>
            <a:custGeom>
              <a:avLst/>
              <a:gdLst>
                <a:gd name="T0" fmla="*/ 2081 w 2176"/>
                <a:gd name="T1" fmla="*/ 1535 h 1816"/>
                <a:gd name="T2" fmla="*/ 2113 w 2176"/>
                <a:gd name="T3" fmla="*/ 1532 h 1816"/>
                <a:gd name="T4" fmla="*/ 2136 w 2176"/>
                <a:gd name="T5" fmla="*/ 1521 h 1816"/>
                <a:gd name="T6" fmla="*/ 2153 w 2176"/>
                <a:gd name="T7" fmla="*/ 1507 h 1816"/>
                <a:gd name="T8" fmla="*/ 2164 w 2176"/>
                <a:gd name="T9" fmla="*/ 1490 h 1816"/>
                <a:gd name="T10" fmla="*/ 2171 w 2176"/>
                <a:gd name="T11" fmla="*/ 1474 h 1816"/>
                <a:gd name="T12" fmla="*/ 2176 w 2176"/>
                <a:gd name="T13" fmla="*/ 1449 h 1816"/>
                <a:gd name="T14" fmla="*/ 2176 w 2176"/>
                <a:gd name="T15" fmla="*/ 91 h 1816"/>
                <a:gd name="T16" fmla="*/ 2176 w 2176"/>
                <a:gd name="T17" fmla="*/ 87 h 1816"/>
                <a:gd name="T18" fmla="*/ 2171 w 2176"/>
                <a:gd name="T19" fmla="*/ 62 h 1816"/>
                <a:gd name="T20" fmla="*/ 2164 w 2176"/>
                <a:gd name="T21" fmla="*/ 46 h 1816"/>
                <a:gd name="T22" fmla="*/ 2152 w 2176"/>
                <a:gd name="T23" fmla="*/ 29 h 1816"/>
                <a:gd name="T24" fmla="*/ 2135 w 2176"/>
                <a:gd name="T25" fmla="*/ 14 h 1816"/>
                <a:gd name="T26" fmla="*/ 2112 w 2176"/>
                <a:gd name="T27" fmla="*/ 4 h 1816"/>
                <a:gd name="T28" fmla="*/ 2080 w 2176"/>
                <a:gd name="T29" fmla="*/ 0 h 1816"/>
                <a:gd name="T30" fmla="*/ 95 w 2176"/>
                <a:gd name="T31" fmla="*/ 0 h 1816"/>
                <a:gd name="T32" fmla="*/ 64 w 2176"/>
                <a:gd name="T33" fmla="*/ 4 h 1816"/>
                <a:gd name="T34" fmla="*/ 41 w 2176"/>
                <a:gd name="T35" fmla="*/ 15 h 1816"/>
                <a:gd name="T36" fmla="*/ 24 w 2176"/>
                <a:gd name="T37" fmla="*/ 30 h 1816"/>
                <a:gd name="T38" fmla="*/ 13 w 2176"/>
                <a:gd name="T39" fmla="*/ 47 h 1816"/>
                <a:gd name="T40" fmla="*/ 6 w 2176"/>
                <a:gd name="T41" fmla="*/ 64 h 1816"/>
                <a:gd name="T42" fmla="*/ 1 w 2176"/>
                <a:gd name="T43" fmla="*/ 90 h 1816"/>
                <a:gd name="T44" fmla="*/ 1 w 2176"/>
                <a:gd name="T45" fmla="*/ 1444 h 1816"/>
                <a:gd name="T46" fmla="*/ 0 w 2176"/>
                <a:gd name="T47" fmla="*/ 1448 h 1816"/>
                <a:gd name="T48" fmla="*/ 2 w 2176"/>
                <a:gd name="T49" fmla="*/ 1465 h 1816"/>
                <a:gd name="T50" fmla="*/ 6 w 2176"/>
                <a:gd name="T51" fmla="*/ 1481 h 1816"/>
                <a:gd name="T52" fmla="*/ 14 w 2176"/>
                <a:gd name="T53" fmla="*/ 1498 h 1816"/>
                <a:gd name="T54" fmla="*/ 27 w 2176"/>
                <a:gd name="T55" fmla="*/ 1514 h 1816"/>
                <a:gd name="T56" fmla="*/ 48 w 2176"/>
                <a:gd name="T57" fmla="*/ 1527 h 1816"/>
                <a:gd name="T58" fmla="*/ 77 w 2176"/>
                <a:gd name="T59" fmla="*/ 1534 h 1816"/>
                <a:gd name="T60" fmla="*/ 642 w 2176"/>
                <a:gd name="T61" fmla="*/ 1535 h 1816"/>
                <a:gd name="T62" fmla="*/ 463 w 2176"/>
                <a:gd name="T63" fmla="*/ 1711 h 1816"/>
                <a:gd name="T64" fmla="*/ 1713 w 2176"/>
                <a:gd name="T65" fmla="*/ 1816 h 1816"/>
                <a:gd name="T66" fmla="*/ 1484 w 2176"/>
                <a:gd name="T67" fmla="*/ 1711 h 1816"/>
                <a:gd name="T68" fmla="*/ 2081 w 2176"/>
                <a:gd name="T69" fmla="*/ 1535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76" h="1816">
                  <a:moveTo>
                    <a:pt x="2081" y="1535"/>
                  </a:moveTo>
                  <a:lnTo>
                    <a:pt x="2081" y="1535"/>
                  </a:lnTo>
                  <a:lnTo>
                    <a:pt x="2098" y="1534"/>
                  </a:lnTo>
                  <a:lnTo>
                    <a:pt x="2113" y="1532"/>
                  </a:lnTo>
                  <a:lnTo>
                    <a:pt x="2125" y="1527"/>
                  </a:lnTo>
                  <a:lnTo>
                    <a:pt x="2136" y="1521"/>
                  </a:lnTo>
                  <a:lnTo>
                    <a:pt x="2146" y="1515"/>
                  </a:lnTo>
                  <a:lnTo>
                    <a:pt x="2153" y="1507"/>
                  </a:lnTo>
                  <a:lnTo>
                    <a:pt x="2159" y="1499"/>
                  </a:lnTo>
                  <a:lnTo>
                    <a:pt x="2164" y="1490"/>
                  </a:lnTo>
                  <a:lnTo>
                    <a:pt x="2168" y="1482"/>
                  </a:lnTo>
                  <a:lnTo>
                    <a:pt x="2171" y="1474"/>
                  </a:lnTo>
                  <a:lnTo>
                    <a:pt x="2175" y="1459"/>
                  </a:lnTo>
                  <a:lnTo>
                    <a:pt x="2176" y="1449"/>
                  </a:lnTo>
                  <a:lnTo>
                    <a:pt x="2176" y="1445"/>
                  </a:lnTo>
                  <a:lnTo>
                    <a:pt x="2176" y="91"/>
                  </a:lnTo>
                  <a:lnTo>
                    <a:pt x="2176" y="91"/>
                  </a:lnTo>
                  <a:lnTo>
                    <a:pt x="2176" y="87"/>
                  </a:lnTo>
                  <a:lnTo>
                    <a:pt x="2174" y="77"/>
                  </a:lnTo>
                  <a:lnTo>
                    <a:pt x="2171" y="62"/>
                  </a:lnTo>
                  <a:lnTo>
                    <a:pt x="2168" y="54"/>
                  </a:lnTo>
                  <a:lnTo>
                    <a:pt x="2164" y="46"/>
                  </a:lnTo>
                  <a:lnTo>
                    <a:pt x="2159" y="37"/>
                  </a:lnTo>
                  <a:lnTo>
                    <a:pt x="2152" y="29"/>
                  </a:lnTo>
                  <a:lnTo>
                    <a:pt x="2145" y="21"/>
                  </a:lnTo>
                  <a:lnTo>
                    <a:pt x="2135" y="14"/>
                  </a:lnTo>
                  <a:lnTo>
                    <a:pt x="2125" y="9"/>
                  </a:lnTo>
                  <a:lnTo>
                    <a:pt x="2112" y="4"/>
                  </a:lnTo>
                  <a:lnTo>
                    <a:pt x="2097" y="1"/>
                  </a:lnTo>
                  <a:lnTo>
                    <a:pt x="2080" y="0"/>
                  </a:lnTo>
                  <a:lnTo>
                    <a:pt x="95" y="0"/>
                  </a:lnTo>
                  <a:lnTo>
                    <a:pt x="95" y="0"/>
                  </a:lnTo>
                  <a:lnTo>
                    <a:pt x="79" y="1"/>
                  </a:lnTo>
                  <a:lnTo>
                    <a:pt x="64" y="4"/>
                  </a:lnTo>
                  <a:lnTo>
                    <a:pt x="52" y="9"/>
                  </a:lnTo>
                  <a:lnTo>
                    <a:pt x="41" y="15"/>
                  </a:lnTo>
                  <a:lnTo>
                    <a:pt x="32" y="22"/>
                  </a:lnTo>
                  <a:lnTo>
                    <a:pt x="24" y="30"/>
                  </a:lnTo>
                  <a:lnTo>
                    <a:pt x="18" y="38"/>
                  </a:lnTo>
                  <a:lnTo>
                    <a:pt x="13" y="47"/>
                  </a:lnTo>
                  <a:lnTo>
                    <a:pt x="9" y="56"/>
                  </a:lnTo>
                  <a:lnTo>
                    <a:pt x="6" y="64"/>
                  </a:lnTo>
                  <a:lnTo>
                    <a:pt x="2" y="79"/>
                  </a:lnTo>
                  <a:lnTo>
                    <a:pt x="1" y="90"/>
                  </a:lnTo>
                  <a:lnTo>
                    <a:pt x="1" y="94"/>
                  </a:lnTo>
                  <a:lnTo>
                    <a:pt x="1" y="1444"/>
                  </a:lnTo>
                  <a:lnTo>
                    <a:pt x="1" y="1444"/>
                  </a:lnTo>
                  <a:lnTo>
                    <a:pt x="0" y="1448"/>
                  </a:lnTo>
                  <a:lnTo>
                    <a:pt x="1" y="1458"/>
                  </a:lnTo>
                  <a:lnTo>
                    <a:pt x="2" y="1465"/>
                  </a:lnTo>
                  <a:lnTo>
                    <a:pt x="3" y="1473"/>
                  </a:lnTo>
                  <a:lnTo>
                    <a:pt x="6" y="1481"/>
                  </a:lnTo>
                  <a:lnTo>
                    <a:pt x="9" y="1490"/>
                  </a:lnTo>
                  <a:lnTo>
                    <a:pt x="14" y="1498"/>
                  </a:lnTo>
                  <a:lnTo>
                    <a:pt x="20" y="1506"/>
                  </a:lnTo>
                  <a:lnTo>
                    <a:pt x="27" y="1514"/>
                  </a:lnTo>
                  <a:lnTo>
                    <a:pt x="37" y="1521"/>
                  </a:lnTo>
                  <a:lnTo>
                    <a:pt x="48" y="1527"/>
                  </a:lnTo>
                  <a:lnTo>
                    <a:pt x="61" y="1532"/>
                  </a:lnTo>
                  <a:lnTo>
                    <a:pt x="77" y="1534"/>
                  </a:lnTo>
                  <a:lnTo>
                    <a:pt x="95" y="1535"/>
                  </a:lnTo>
                  <a:lnTo>
                    <a:pt x="642" y="1535"/>
                  </a:lnTo>
                  <a:lnTo>
                    <a:pt x="642" y="1711"/>
                  </a:lnTo>
                  <a:lnTo>
                    <a:pt x="463" y="1711"/>
                  </a:lnTo>
                  <a:lnTo>
                    <a:pt x="463" y="1816"/>
                  </a:lnTo>
                  <a:lnTo>
                    <a:pt x="1713" y="1816"/>
                  </a:lnTo>
                  <a:lnTo>
                    <a:pt x="1713" y="1711"/>
                  </a:lnTo>
                  <a:lnTo>
                    <a:pt x="1484" y="1711"/>
                  </a:lnTo>
                  <a:lnTo>
                    <a:pt x="1484" y="1535"/>
                  </a:lnTo>
                  <a:lnTo>
                    <a:pt x="2081" y="153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33" name="Gruppieren 32">
            <a:extLst>
              <a:ext uri="{FF2B5EF4-FFF2-40B4-BE49-F238E27FC236}">
                <a16:creationId xmlns:a16="http://schemas.microsoft.com/office/drawing/2014/main" id="{8CEB1420-56C3-40E3-96F4-FF85EA05F781}"/>
              </a:ext>
            </a:extLst>
          </p:cNvPr>
          <p:cNvGrpSpPr>
            <a:grpSpLocks noChangeAspect="1"/>
          </p:cNvGrpSpPr>
          <p:nvPr/>
        </p:nvGrpSpPr>
        <p:grpSpPr>
          <a:xfrm>
            <a:off x="612356" y="2869580"/>
            <a:ext cx="332974" cy="324000"/>
            <a:chOff x="10046606" y="4278010"/>
            <a:chExt cx="869493" cy="845826"/>
          </a:xfrm>
          <a:solidFill>
            <a:schemeClr val="tx1"/>
          </a:solidFill>
        </p:grpSpPr>
        <p:sp>
          <p:nvSpPr>
            <p:cNvPr id="34" name="Abgerundetes Rechteck 89">
              <a:extLst>
                <a:ext uri="{FF2B5EF4-FFF2-40B4-BE49-F238E27FC236}">
                  <a16:creationId xmlns:a16="http://schemas.microsoft.com/office/drawing/2014/main" id="{C9BE0A60-938F-44BB-860D-0E1BE1384A11}"/>
                </a:ext>
              </a:extLst>
            </p:cNvPr>
            <p:cNvSpPr>
              <a:spLocks noChangeAspect="1"/>
            </p:cNvSpPr>
            <p:nvPr/>
          </p:nvSpPr>
          <p:spPr>
            <a:xfrm>
              <a:off x="10046606" y="4596609"/>
              <a:ext cx="140984" cy="288000"/>
            </a:xfrm>
            <a:prstGeom prst="roundRect">
              <a:avLst>
                <a:gd name="adj" fmla="val 495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5698"/>
              <a:endParaRPr lang="en-US" sz="1600">
                <a:solidFill>
                  <a:srgbClr val="000000"/>
                </a:solidFill>
              </a:endParaRPr>
            </a:p>
          </p:txBody>
        </p:sp>
        <p:sp>
          <p:nvSpPr>
            <p:cNvPr id="35" name="Abgerundetes Rechteck 90">
              <a:extLst>
                <a:ext uri="{FF2B5EF4-FFF2-40B4-BE49-F238E27FC236}">
                  <a16:creationId xmlns:a16="http://schemas.microsoft.com/office/drawing/2014/main" id="{964255A4-28C6-4B8E-B100-8AD2C0A16147}"/>
                </a:ext>
              </a:extLst>
            </p:cNvPr>
            <p:cNvSpPr>
              <a:spLocks noChangeAspect="1"/>
            </p:cNvSpPr>
            <p:nvPr/>
          </p:nvSpPr>
          <p:spPr>
            <a:xfrm flipH="1">
              <a:off x="10775115" y="4582315"/>
              <a:ext cx="140984" cy="288000"/>
            </a:xfrm>
            <a:prstGeom prst="roundRect">
              <a:avLst>
                <a:gd name="adj" fmla="val 495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5698"/>
              <a:endParaRPr lang="en-US" sz="1600">
                <a:solidFill>
                  <a:srgbClr val="000000"/>
                </a:solidFill>
              </a:endParaRPr>
            </a:p>
          </p:txBody>
        </p:sp>
        <p:sp>
          <p:nvSpPr>
            <p:cNvPr id="36" name="Ellipse 44">
              <a:extLst>
                <a:ext uri="{FF2B5EF4-FFF2-40B4-BE49-F238E27FC236}">
                  <a16:creationId xmlns:a16="http://schemas.microsoft.com/office/drawing/2014/main" id="{337AF0F6-9FD6-410A-946D-D91C91C04CFF}"/>
                </a:ext>
              </a:extLst>
            </p:cNvPr>
            <p:cNvSpPr/>
            <p:nvPr/>
          </p:nvSpPr>
          <p:spPr>
            <a:xfrm flipH="1">
              <a:off x="10091729" y="4278010"/>
              <a:ext cx="767793" cy="400759"/>
            </a:xfrm>
            <a:custGeom>
              <a:avLst/>
              <a:gdLst/>
              <a:ahLst/>
              <a:cxnLst/>
              <a:rect l="l" t="t" r="r" b="b"/>
              <a:pathLst>
                <a:path w="1979974" h="965687">
                  <a:moveTo>
                    <a:pt x="1000773" y="0"/>
                  </a:moveTo>
                  <a:lnTo>
                    <a:pt x="989987" y="352"/>
                  </a:lnTo>
                  <a:lnTo>
                    <a:pt x="979201" y="0"/>
                  </a:lnTo>
                  <a:cubicBezTo>
                    <a:pt x="436191" y="6953"/>
                    <a:pt x="0" y="409862"/>
                    <a:pt x="0" y="904487"/>
                  </a:cubicBezTo>
                  <a:cubicBezTo>
                    <a:pt x="0" y="938287"/>
                    <a:pt x="27400" y="965687"/>
                    <a:pt x="61200" y="965687"/>
                  </a:cubicBezTo>
                  <a:cubicBezTo>
                    <a:pt x="95000" y="965687"/>
                    <a:pt x="122400" y="938287"/>
                    <a:pt x="122400" y="904487"/>
                  </a:cubicBezTo>
                  <a:cubicBezTo>
                    <a:pt x="122400" y="903450"/>
                    <a:pt x="122374" y="902418"/>
                    <a:pt x="121781" y="901420"/>
                  </a:cubicBezTo>
                  <a:cubicBezTo>
                    <a:pt x="123440" y="474636"/>
                    <a:pt x="505630" y="127520"/>
                    <a:pt x="981077" y="121597"/>
                  </a:cubicBezTo>
                  <a:cubicBezTo>
                    <a:pt x="982991" y="121573"/>
                    <a:pt x="984904" y="121555"/>
                    <a:pt x="986812" y="121782"/>
                  </a:cubicBezTo>
                  <a:lnTo>
                    <a:pt x="986812" y="121987"/>
                  </a:lnTo>
                  <a:lnTo>
                    <a:pt x="989987" y="121885"/>
                  </a:lnTo>
                  <a:lnTo>
                    <a:pt x="993162" y="121987"/>
                  </a:lnTo>
                  <a:lnTo>
                    <a:pt x="993162" y="121782"/>
                  </a:lnTo>
                  <a:cubicBezTo>
                    <a:pt x="995070" y="121555"/>
                    <a:pt x="996983" y="121573"/>
                    <a:pt x="998897" y="121597"/>
                  </a:cubicBezTo>
                  <a:cubicBezTo>
                    <a:pt x="1474344" y="127520"/>
                    <a:pt x="1856534" y="474636"/>
                    <a:pt x="1858193" y="901420"/>
                  </a:cubicBezTo>
                  <a:cubicBezTo>
                    <a:pt x="1857600" y="902418"/>
                    <a:pt x="1857574" y="903450"/>
                    <a:pt x="1857574" y="904487"/>
                  </a:cubicBezTo>
                  <a:cubicBezTo>
                    <a:pt x="1857574" y="938287"/>
                    <a:pt x="1884974" y="965687"/>
                    <a:pt x="1918774" y="965687"/>
                  </a:cubicBezTo>
                  <a:cubicBezTo>
                    <a:pt x="1952574" y="965687"/>
                    <a:pt x="1979974" y="938287"/>
                    <a:pt x="1979974" y="904487"/>
                  </a:cubicBezTo>
                  <a:cubicBezTo>
                    <a:pt x="1979974" y="409862"/>
                    <a:pt x="1543783" y="6953"/>
                    <a:pt x="100077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5698"/>
              <a:endParaRPr lang="en-US" sz="1600">
                <a:solidFill>
                  <a:srgbClr val="000000"/>
                </a:solidFill>
              </a:endParaRPr>
            </a:p>
          </p:txBody>
        </p:sp>
        <p:sp>
          <p:nvSpPr>
            <p:cNvPr id="37" name="Ellipse 44">
              <a:extLst>
                <a:ext uri="{FF2B5EF4-FFF2-40B4-BE49-F238E27FC236}">
                  <a16:creationId xmlns:a16="http://schemas.microsoft.com/office/drawing/2014/main" id="{50085D81-31B3-44C2-AB01-0098E866997A}"/>
                </a:ext>
              </a:extLst>
            </p:cNvPr>
            <p:cNvSpPr/>
            <p:nvPr/>
          </p:nvSpPr>
          <p:spPr>
            <a:xfrm flipH="1" flipV="1">
              <a:off x="10529193" y="4815951"/>
              <a:ext cx="330326" cy="279166"/>
            </a:xfrm>
            <a:custGeom>
              <a:avLst/>
              <a:gdLst/>
              <a:ahLst/>
              <a:cxnLst/>
              <a:rect l="l" t="t" r="r" b="b"/>
              <a:pathLst>
                <a:path w="330325" h="395266">
                  <a:moveTo>
                    <a:pt x="23732" y="395266"/>
                  </a:moveTo>
                  <a:cubicBezTo>
                    <a:pt x="10625" y="395266"/>
                    <a:pt x="0" y="383895"/>
                    <a:pt x="0" y="369868"/>
                  </a:cubicBezTo>
                  <a:cubicBezTo>
                    <a:pt x="0" y="181005"/>
                    <a:pt x="143190" y="24363"/>
                    <a:pt x="330325" y="0"/>
                  </a:cubicBezTo>
                  <a:lnTo>
                    <a:pt x="330325" y="50447"/>
                  </a:lnTo>
                  <a:cubicBezTo>
                    <a:pt x="169835" y="74451"/>
                    <a:pt x="47807" y="207918"/>
                    <a:pt x="47224" y="368596"/>
                  </a:cubicBezTo>
                  <a:cubicBezTo>
                    <a:pt x="47454" y="369010"/>
                    <a:pt x="47464" y="369438"/>
                    <a:pt x="47464" y="369868"/>
                  </a:cubicBezTo>
                  <a:cubicBezTo>
                    <a:pt x="47464" y="383895"/>
                    <a:pt x="36839" y="395266"/>
                    <a:pt x="23732" y="3952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5698"/>
              <a:endParaRPr lang="en-US" sz="1600">
                <a:solidFill>
                  <a:srgbClr val="000000"/>
                </a:solidFill>
              </a:endParaRPr>
            </a:p>
          </p:txBody>
        </p:sp>
        <p:sp>
          <p:nvSpPr>
            <p:cNvPr id="38" name="Ellipse 37">
              <a:extLst>
                <a:ext uri="{FF2B5EF4-FFF2-40B4-BE49-F238E27FC236}">
                  <a16:creationId xmlns:a16="http://schemas.microsoft.com/office/drawing/2014/main" id="{45AF843C-11A7-4EF1-87A6-AA70F64B8550}"/>
                </a:ext>
              </a:extLst>
            </p:cNvPr>
            <p:cNvSpPr/>
            <p:nvPr/>
          </p:nvSpPr>
          <p:spPr>
            <a:xfrm>
              <a:off x="10450246" y="5013510"/>
              <a:ext cx="164562" cy="1103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5698"/>
              <a:endParaRPr lang="en-US" sz="1600">
                <a:solidFill>
                  <a:srgbClr val="000000"/>
                </a:solidFill>
              </a:endParaRPr>
            </a:p>
          </p:txBody>
        </p:sp>
      </p:grpSp>
      <p:grpSp>
        <p:nvGrpSpPr>
          <p:cNvPr id="25" name="Gruppieren 24">
            <a:extLst>
              <a:ext uri="{FF2B5EF4-FFF2-40B4-BE49-F238E27FC236}">
                <a16:creationId xmlns:a16="http://schemas.microsoft.com/office/drawing/2014/main" id="{BF3FD61C-92AC-4E8D-8144-5ADA53DD95C2}"/>
              </a:ext>
            </a:extLst>
          </p:cNvPr>
          <p:cNvGrpSpPr/>
          <p:nvPr/>
        </p:nvGrpSpPr>
        <p:grpSpPr>
          <a:xfrm>
            <a:off x="2024293" y="3168593"/>
            <a:ext cx="816198" cy="345166"/>
            <a:chOff x="9052064" y="4291364"/>
            <a:chExt cx="927234" cy="331586"/>
          </a:xfrm>
        </p:grpSpPr>
        <p:sp>
          <p:nvSpPr>
            <p:cNvPr id="26" name="Abgerundetes Rechteck 81">
              <a:extLst>
                <a:ext uri="{FF2B5EF4-FFF2-40B4-BE49-F238E27FC236}">
                  <a16:creationId xmlns:a16="http://schemas.microsoft.com/office/drawing/2014/main" id="{D9739C86-9353-452A-B62C-400C2736FB3D}"/>
                </a:ext>
              </a:extLst>
            </p:cNvPr>
            <p:cNvSpPr/>
            <p:nvPr/>
          </p:nvSpPr>
          <p:spPr>
            <a:xfrm>
              <a:off x="9052064" y="4291364"/>
              <a:ext cx="927234" cy="331586"/>
            </a:xfrm>
            <a:prstGeom prst="roundRect">
              <a:avLst/>
            </a:prstGeom>
            <a:solidFill>
              <a:srgbClr val="EC660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5698"/>
              <a:endParaRPr lang="en-US" sz="800">
                <a:solidFill>
                  <a:srgbClr val="FFFFFF"/>
                </a:solidFill>
              </a:endParaRPr>
            </a:p>
          </p:txBody>
        </p:sp>
        <p:sp>
          <p:nvSpPr>
            <p:cNvPr id="27" name="Abgerundetes Rechteck 82">
              <a:extLst>
                <a:ext uri="{FF2B5EF4-FFF2-40B4-BE49-F238E27FC236}">
                  <a16:creationId xmlns:a16="http://schemas.microsoft.com/office/drawing/2014/main" id="{82BBB4E5-AF46-4028-8BE5-D2EA655B8295}"/>
                </a:ext>
              </a:extLst>
            </p:cNvPr>
            <p:cNvSpPr/>
            <p:nvPr/>
          </p:nvSpPr>
          <p:spPr>
            <a:xfrm>
              <a:off x="9120187" y="4339107"/>
              <a:ext cx="36000" cy="2032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5698"/>
              <a:endParaRPr lang="en-US" sz="1600">
                <a:solidFill>
                  <a:srgbClr val="000000"/>
                </a:solidFill>
              </a:endParaRPr>
            </a:p>
          </p:txBody>
        </p:sp>
        <p:sp>
          <p:nvSpPr>
            <p:cNvPr id="28" name="Abgerundetes Rechteck 83">
              <a:extLst>
                <a:ext uri="{FF2B5EF4-FFF2-40B4-BE49-F238E27FC236}">
                  <a16:creationId xmlns:a16="http://schemas.microsoft.com/office/drawing/2014/main" id="{EA3E826D-353F-4E6E-AE1E-8D56905FFD53}"/>
                </a:ext>
              </a:extLst>
            </p:cNvPr>
            <p:cNvSpPr/>
            <p:nvPr/>
          </p:nvSpPr>
          <p:spPr>
            <a:xfrm>
              <a:off x="9184216" y="4339107"/>
              <a:ext cx="36000" cy="2032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5698"/>
              <a:endParaRPr lang="en-US" sz="1600">
                <a:solidFill>
                  <a:srgbClr val="000000"/>
                </a:solidFill>
              </a:endParaRPr>
            </a:p>
          </p:txBody>
        </p:sp>
        <p:sp>
          <p:nvSpPr>
            <p:cNvPr id="29" name="Abgerundetes Rechteck 84">
              <a:extLst>
                <a:ext uri="{FF2B5EF4-FFF2-40B4-BE49-F238E27FC236}">
                  <a16:creationId xmlns:a16="http://schemas.microsoft.com/office/drawing/2014/main" id="{75D44880-2326-473D-B566-FEE9682B0164}"/>
                </a:ext>
              </a:extLst>
            </p:cNvPr>
            <p:cNvSpPr/>
            <p:nvPr/>
          </p:nvSpPr>
          <p:spPr>
            <a:xfrm>
              <a:off x="9248281" y="4339107"/>
              <a:ext cx="36000" cy="2032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5698"/>
              <a:endParaRPr lang="en-US" sz="1600">
                <a:solidFill>
                  <a:srgbClr val="000000"/>
                </a:solidFill>
              </a:endParaRPr>
            </a:p>
          </p:txBody>
        </p:sp>
        <p:sp>
          <p:nvSpPr>
            <p:cNvPr id="30" name="Abgerundetes Rechteck 85">
              <a:extLst>
                <a:ext uri="{FF2B5EF4-FFF2-40B4-BE49-F238E27FC236}">
                  <a16:creationId xmlns:a16="http://schemas.microsoft.com/office/drawing/2014/main" id="{2EFF1369-96E3-48B5-B519-896376477992}"/>
                </a:ext>
              </a:extLst>
            </p:cNvPr>
            <p:cNvSpPr/>
            <p:nvPr/>
          </p:nvSpPr>
          <p:spPr>
            <a:xfrm>
              <a:off x="9312275" y="4339107"/>
              <a:ext cx="36000" cy="2032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5698"/>
              <a:endParaRPr lang="en-US" sz="1600">
                <a:solidFill>
                  <a:srgbClr val="000000"/>
                </a:solidFill>
              </a:endParaRPr>
            </a:p>
          </p:txBody>
        </p:sp>
        <p:sp>
          <p:nvSpPr>
            <p:cNvPr id="31" name="Ellipse 30">
              <a:extLst>
                <a:ext uri="{FF2B5EF4-FFF2-40B4-BE49-F238E27FC236}">
                  <a16:creationId xmlns:a16="http://schemas.microsoft.com/office/drawing/2014/main" id="{5BE172A3-CE15-4149-8A6B-0B31FBF12F2A}"/>
                </a:ext>
              </a:extLst>
            </p:cNvPr>
            <p:cNvSpPr/>
            <p:nvPr/>
          </p:nvSpPr>
          <p:spPr>
            <a:xfrm>
              <a:off x="9833331" y="4355466"/>
              <a:ext cx="53120"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5698"/>
              <a:endParaRPr lang="en-US" sz="1600">
                <a:solidFill>
                  <a:srgbClr val="000000"/>
                </a:solidFill>
              </a:endParaRPr>
            </a:p>
          </p:txBody>
        </p:sp>
      </p:grpSp>
      <p:sp>
        <p:nvSpPr>
          <p:cNvPr id="20" name="Textplatzhalter 9">
            <a:extLst>
              <a:ext uri="{FF2B5EF4-FFF2-40B4-BE49-F238E27FC236}">
                <a16:creationId xmlns:a16="http://schemas.microsoft.com/office/drawing/2014/main" id="{25B6F96E-F275-4169-BC95-89C1EA823CC9}"/>
              </a:ext>
            </a:extLst>
          </p:cNvPr>
          <p:cNvSpPr txBox="1">
            <a:spLocks/>
          </p:cNvSpPr>
          <p:nvPr/>
        </p:nvSpPr>
        <p:spPr>
          <a:xfrm>
            <a:off x="4309776" y="1635066"/>
            <a:ext cx="3575050" cy="544369"/>
          </a:xfrm>
          <a:prstGeom prst="rect">
            <a:avLst/>
          </a:prstGeom>
          <a:solidFill>
            <a:schemeClr val="bg1">
              <a:lumMod val="95000"/>
            </a:schemeClr>
          </a:solidFill>
        </p:spPr>
        <p:txBody>
          <a:bodyPr vert="horz" lIns="90000" tIns="46800" rIns="0" bIns="72000" rtlCol="0" anchor="ctr">
            <a:noAutofit/>
          </a:bodyPr>
          <a:lstStyle>
            <a:lvl1pPr marL="0" indent="0" algn="l" defTabSz="914400" rtl="0" eaLnBrk="1" latinLnBrk="0" hangingPunct="1">
              <a:lnSpc>
                <a:spcPts val="216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ts val="216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19600" indent="-219600" algn="l" defTabSz="914400" rtl="0" eaLnBrk="1" latinLnBrk="0" hangingPunct="1">
              <a:lnSpc>
                <a:spcPts val="2160"/>
              </a:lnSpc>
              <a:spcBef>
                <a:spcPts val="0"/>
              </a:spcBef>
              <a:buClr>
                <a:schemeClr val="bg2"/>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ts val="1550"/>
              </a:lnSpc>
              <a:spcBef>
                <a:spcPts val="1550"/>
              </a:spcBef>
              <a:buFont typeface="Arial" panose="020B0604020202020204" pitchFamily="34" charset="0"/>
              <a:buNone/>
              <a:defRPr sz="1400" kern="1200">
                <a:solidFill>
                  <a:schemeClr val="tx1"/>
                </a:solidFill>
                <a:latin typeface="+mn-lt"/>
                <a:ea typeface="+mn-ea"/>
                <a:cs typeface="+mn-cs"/>
              </a:defRPr>
            </a:lvl4pPr>
            <a:lvl5pPr marL="2057400" indent="-228600" algn="l" defTabSz="914400" rtl="0" eaLnBrk="1" latinLnBrk="0" hangingPunct="1">
              <a:lnSpc>
                <a:spcPts val="216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BR" i="1" dirty="0">
                <a:solidFill>
                  <a:srgbClr val="000000"/>
                </a:solidFill>
                <a:latin typeface="Calibri" panose="020F0502020204030204" pitchFamily="34" charset="0"/>
                <a:ea typeface="ＭＳ Ｐゴシック" charset="-128"/>
                <a:cs typeface="Calibri" panose="020F0502020204030204" pitchFamily="34" charset="0"/>
              </a:rPr>
              <a:t>syngo </a:t>
            </a:r>
            <a:r>
              <a:rPr lang="pt-BR" dirty="0">
                <a:solidFill>
                  <a:srgbClr val="000000"/>
                </a:solidFill>
                <a:latin typeface="Calibri" panose="020F0502020204030204" pitchFamily="34" charset="0"/>
                <a:ea typeface="ＭＳ Ｐゴシック" charset="-128"/>
                <a:cs typeface="Calibri" panose="020F0502020204030204" pitchFamily="34" charset="0"/>
              </a:rPr>
              <a:t>Virtual Cockpit server</a:t>
            </a:r>
            <a:r>
              <a:rPr lang="pt-BR" baseline="30000" dirty="0">
                <a:solidFill>
                  <a:srgbClr val="000000"/>
                </a:solidFill>
                <a:latin typeface="Calibri" panose="020F0502020204030204" pitchFamily="34" charset="0"/>
                <a:ea typeface="ＭＳ Ｐゴシック" charset="-128"/>
                <a:cs typeface="Calibri" panose="020F0502020204030204" pitchFamily="34" charset="0"/>
              </a:rPr>
              <a:t>1</a:t>
            </a:r>
          </a:p>
        </p:txBody>
      </p:sp>
      <p:sp>
        <p:nvSpPr>
          <p:cNvPr id="107" name="Textplatzhalter 10">
            <a:extLst>
              <a:ext uri="{FF2B5EF4-FFF2-40B4-BE49-F238E27FC236}">
                <a16:creationId xmlns:a16="http://schemas.microsoft.com/office/drawing/2014/main" id="{0E930B1F-48BF-4BB0-9072-AE5E962063B8}"/>
              </a:ext>
            </a:extLst>
          </p:cNvPr>
          <p:cNvSpPr txBox="1">
            <a:spLocks/>
          </p:cNvSpPr>
          <p:nvPr/>
        </p:nvSpPr>
        <p:spPr>
          <a:xfrm>
            <a:off x="539750" y="3923529"/>
            <a:ext cx="3600000" cy="1324251"/>
          </a:xfrm>
          <a:prstGeom prst="rect">
            <a:avLst/>
          </a:prstGeom>
        </p:spPr>
        <p:txBody>
          <a:bodyPr vert="horz" lIns="0" tIns="0" rIns="0" bIns="0" rtlCol="0">
            <a:noAutofit/>
          </a:bodyPr>
          <a:lstStyle>
            <a:lvl1pPr marL="0" indent="0" algn="l" defTabSz="914400" rtl="0" eaLnBrk="1" latinLnBrk="0" hangingPunct="1">
              <a:lnSpc>
                <a:spcPts val="216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ts val="216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19600" indent="-219600" algn="l" defTabSz="914400" rtl="0" eaLnBrk="1" latinLnBrk="0" hangingPunct="1">
              <a:lnSpc>
                <a:spcPts val="2160"/>
              </a:lnSpc>
              <a:spcBef>
                <a:spcPts val="0"/>
              </a:spcBef>
              <a:buClr>
                <a:schemeClr val="bg2"/>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ts val="1550"/>
              </a:lnSpc>
              <a:spcBef>
                <a:spcPts val="1550"/>
              </a:spcBef>
              <a:buFont typeface="Arial" panose="020B0604020202020204" pitchFamily="34" charset="0"/>
              <a:buNone/>
              <a:defRPr sz="1400" kern="1200">
                <a:solidFill>
                  <a:schemeClr val="tx1"/>
                </a:solidFill>
                <a:latin typeface="+mn-lt"/>
                <a:ea typeface="+mn-ea"/>
                <a:cs typeface="+mn-cs"/>
              </a:defRPr>
            </a:lvl4pPr>
            <a:lvl5pPr marL="2057400" indent="-228600" algn="l" defTabSz="914400" rtl="0" eaLnBrk="1" latinLnBrk="0" hangingPunct="1">
              <a:lnSpc>
                <a:spcPts val="216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04788" indent="-204788">
              <a:lnSpc>
                <a:spcPct val="100000"/>
              </a:lnSpc>
              <a:buClr>
                <a:schemeClr val="tx1"/>
              </a:buClr>
              <a:buFont typeface="Arial" panose="020B0604020202020204" pitchFamily="34" charset="0"/>
              <a:buChar char="•"/>
              <a:tabLst>
                <a:tab pos="4510088" algn="r"/>
              </a:tabLst>
            </a:pPr>
            <a:r>
              <a:rPr lang="en-US" sz="1600" b="0" dirty="0">
                <a:cs typeface="Calibri" panose="020F0502020204030204" pitchFamily="34" charset="0"/>
              </a:rPr>
              <a:t>PC</a:t>
            </a:r>
          </a:p>
          <a:p>
            <a:pPr marL="204788" indent="-204788">
              <a:lnSpc>
                <a:spcPct val="100000"/>
              </a:lnSpc>
              <a:buClr>
                <a:schemeClr val="tx1"/>
              </a:buClr>
              <a:buFont typeface="Arial" panose="020B0604020202020204" pitchFamily="34" charset="0"/>
              <a:buChar char="•"/>
              <a:tabLst>
                <a:tab pos="4510088" algn="r"/>
              </a:tabLst>
            </a:pPr>
            <a:r>
              <a:rPr lang="en-US" sz="1600" b="0" dirty="0">
                <a:cs typeface="Calibri" panose="020F0502020204030204" pitchFamily="34" charset="0"/>
              </a:rPr>
              <a:t>2 monitors</a:t>
            </a:r>
          </a:p>
          <a:p>
            <a:pPr marL="204788" indent="-204788">
              <a:lnSpc>
                <a:spcPct val="100000"/>
              </a:lnSpc>
              <a:buClr>
                <a:schemeClr val="tx1"/>
              </a:buClr>
              <a:buFont typeface="Arial" panose="020B0604020202020204" pitchFamily="34" charset="0"/>
              <a:buChar char="•"/>
              <a:tabLst>
                <a:tab pos="4510088" algn="r"/>
              </a:tabLst>
            </a:pPr>
            <a:r>
              <a:rPr lang="en-US" sz="1600" b="0" dirty="0">
                <a:cs typeface="Calibri" panose="020F0502020204030204" pitchFamily="34" charset="0"/>
              </a:rPr>
              <a:t>Windows 10</a:t>
            </a:r>
          </a:p>
          <a:p>
            <a:pPr marL="204788" indent="-204788">
              <a:lnSpc>
                <a:spcPct val="100000"/>
              </a:lnSpc>
              <a:buClr>
                <a:schemeClr val="tx1"/>
              </a:buClr>
              <a:buFont typeface="Arial" panose="020B0604020202020204" pitchFamily="34" charset="0"/>
              <a:buChar char="•"/>
              <a:tabLst>
                <a:tab pos="4510088" algn="r"/>
              </a:tabLst>
            </a:pPr>
            <a:r>
              <a:rPr lang="en-US" sz="1600" b="0" dirty="0">
                <a:cs typeface="Calibri" panose="020F0502020204030204" pitchFamily="34" charset="0"/>
              </a:rPr>
              <a:t>Communication </a:t>
            </a:r>
            <a:r>
              <a:rPr lang="en-US" sz="1600" b="0" dirty="0">
                <a:solidFill>
                  <a:srgbClr val="2D1E1C"/>
                </a:solidFill>
                <a:ea typeface="ＭＳ Ｐゴシック" charset="-128"/>
              </a:rPr>
              <a:t>device</a:t>
            </a:r>
            <a:endParaRPr lang="en-US" sz="1600" dirty="0">
              <a:solidFill>
                <a:srgbClr val="000000"/>
              </a:solidFill>
            </a:endParaRPr>
          </a:p>
        </p:txBody>
      </p:sp>
      <p:sp>
        <p:nvSpPr>
          <p:cNvPr id="109" name="Rectangle 11">
            <a:extLst>
              <a:ext uri="{FF2B5EF4-FFF2-40B4-BE49-F238E27FC236}">
                <a16:creationId xmlns:a16="http://schemas.microsoft.com/office/drawing/2014/main" id="{FBC52102-67BF-4E81-A00D-8D3897FE0CF0}"/>
              </a:ext>
            </a:extLst>
          </p:cNvPr>
          <p:cNvSpPr/>
          <p:nvPr/>
        </p:nvSpPr>
        <p:spPr>
          <a:xfrm>
            <a:off x="8079800" y="3923529"/>
            <a:ext cx="3447603" cy="1324251"/>
          </a:xfrm>
          <a:prstGeom prst="rect">
            <a:avLst/>
          </a:prstGeom>
        </p:spPr>
        <p:txBody>
          <a:bodyPr vert="horz" lIns="0" tIns="0" rIns="0" bIns="0" rtlCol="0">
            <a:noAutofit/>
          </a:bodyPr>
          <a:lstStyle/>
          <a:p>
            <a:pPr marL="204788" indent="-204788">
              <a:buClr>
                <a:schemeClr val="tx1"/>
              </a:buClr>
              <a:buFont typeface="Arial" panose="020B0604020202020204" pitchFamily="34" charset="0"/>
              <a:buChar char="•"/>
              <a:tabLst>
                <a:tab pos="4510088" algn="r"/>
              </a:tabLst>
            </a:pPr>
            <a:r>
              <a:rPr lang="en-US" sz="1600" dirty="0">
                <a:cs typeface="Calibri" panose="020F0502020204030204" pitchFamily="34" charset="0"/>
              </a:rPr>
              <a:t>PC</a:t>
            </a:r>
          </a:p>
          <a:p>
            <a:pPr marL="204788" indent="-204788">
              <a:buClr>
                <a:schemeClr val="tx1"/>
              </a:buClr>
              <a:buFont typeface="Arial" panose="020B0604020202020204" pitchFamily="34" charset="0"/>
              <a:buChar char="•"/>
              <a:tabLst>
                <a:tab pos="4510088" algn="r"/>
              </a:tabLst>
            </a:pPr>
            <a:r>
              <a:rPr lang="en-US" sz="1600" dirty="0">
                <a:cs typeface="Calibri" panose="020F0502020204030204" pitchFamily="34" charset="0"/>
              </a:rPr>
              <a:t>1 monitor</a:t>
            </a:r>
          </a:p>
          <a:p>
            <a:pPr marL="204788" indent="-204788">
              <a:buClr>
                <a:schemeClr val="tx1"/>
              </a:buClr>
              <a:buFont typeface="Arial" panose="020B0604020202020204" pitchFamily="34" charset="0"/>
              <a:buChar char="•"/>
              <a:tabLst>
                <a:tab pos="4510088" algn="r"/>
              </a:tabLst>
            </a:pPr>
            <a:r>
              <a:rPr lang="en-US" sz="1600" dirty="0">
                <a:cs typeface="Calibri" panose="020F0502020204030204" pitchFamily="34" charset="0"/>
              </a:rPr>
              <a:t>Windows 7/8/10</a:t>
            </a:r>
          </a:p>
          <a:p>
            <a:pPr marL="204788" indent="-204788">
              <a:buClr>
                <a:schemeClr val="tx1"/>
              </a:buClr>
              <a:buFont typeface="Arial" panose="020B0604020202020204" pitchFamily="34" charset="0"/>
              <a:buChar char="•"/>
              <a:tabLst>
                <a:tab pos="4510088" algn="r"/>
              </a:tabLst>
            </a:pPr>
            <a:r>
              <a:rPr lang="en-US" sz="1600" dirty="0">
                <a:cs typeface="Calibri" panose="020F0502020204030204" pitchFamily="34" charset="0"/>
              </a:rPr>
              <a:t>1–2 cameras</a:t>
            </a:r>
          </a:p>
          <a:p>
            <a:pPr marL="204788" indent="-204788">
              <a:buClr>
                <a:schemeClr val="tx1"/>
              </a:buClr>
              <a:buFont typeface="Arial" panose="020B0604020202020204" pitchFamily="34" charset="0"/>
              <a:buChar char="•"/>
              <a:tabLst>
                <a:tab pos="4510088" algn="r"/>
              </a:tabLst>
            </a:pPr>
            <a:r>
              <a:rPr lang="en-US" sz="1600" dirty="0">
                <a:cs typeface="Calibri" panose="020F0502020204030204" pitchFamily="34" charset="0"/>
              </a:rPr>
              <a:t>Communication device</a:t>
            </a:r>
          </a:p>
        </p:txBody>
      </p:sp>
      <p:sp>
        <p:nvSpPr>
          <p:cNvPr id="108" name="Rectangle 7">
            <a:extLst>
              <a:ext uri="{FF2B5EF4-FFF2-40B4-BE49-F238E27FC236}">
                <a16:creationId xmlns:a16="http://schemas.microsoft.com/office/drawing/2014/main" id="{CC67D467-2BE4-4D4E-B30C-FCE16E0EBA1C}"/>
              </a:ext>
            </a:extLst>
          </p:cNvPr>
          <p:cNvSpPr/>
          <p:nvPr/>
        </p:nvSpPr>
        <p:spPr>
          <a:xfrm>
            <a:off x="4294188" y="3923529"/>
            <a:ext cx="3578225" cy="1324251"/>
          </a:xfrm>
          <a:prstGeom prst="rect">
            <a:avLst/>
          </a:prstGeom>
        </p:spPr>
        <p:txBody>
          <a:bodyPr vert="horz" lIns="0" tIns="0" rIns="0" bIns="0" rtlCol="0">
            <a:noAutofit/>
          </a:bodyPr>
          <a:lstStyle/>
          <a:p>
            <a:pPr>
              <a:lnSpc>
                <a:spcPct val="90000"/>
              </a:lnSpc>
              <a:buClr>
                <a:schemeClr val="tx1"/>
              </a:buClr>
              <a:tabLst>
                <a:tab pos="4510088" algn="r"/>
              </a:tabLst>
            </a:pPr>
            <a:r>
              <a:rPr lang="en-US" sz="1600" dirty="0">
                <a:cs typeface="Calibri" panose="020F0502020204030204" pitchFamily="34" charset="0"/>
              </a:rPr>
              <a:t>Windows and Linux </a:t>
            </a:r>
            <a:br>
              <a:rPr lang="en-US" sz="1600" dirty="0">
                <a:cs typeface="Calibri" panose="020F0502020204030204" pitchFamily="34" charset="0"/>
              </a:rPr>
            </a:br>
            <a:r>
              <a:rPr lang="en-US" sz="1600" dirty="0">
                <a:cs typeface="Calibri" panose="020F0502020204030204" pitchFamily="34" charset="0"/>
              </a:rPr>
              <a:t>server (physical or virtualized)</a:t>
            </a:r>
          </a:p>
        </p:txBody>
      </p:sp>
      <p:sp>
        <p:nvSpPr>
          <p:cNvPr id="125" name="Inhaltsplatzhalter 3">
            <a:extLst>
              <a:ext uri="{FF2B5EF4-FFF2-40B4-BE49-F238E27FC236}">
                <a16:creationId xmlns:a16="http://schemas.microsoft.com/office/drawing/2014/main" id="{E2DB3771-F12C-4090-8BD1-DC5F79618BCC}"/>
              </a:ext>
            </a:extLst>
          </p:cNvPr>
          <p:cNvSpPr txBox="1">
            <a:spLocks/>
          </p:cNvSpPr>
          <p:nvPr/>
        </p:nvSpPr>
        <p:spPr>
          <a:xfrm>
            <a:off x="8070910" y="4864739"/>
            <a:ext cx="3600000" cy="2007892"/>
          </a:xfrm>
          <a:prstGeom prst="rect">
            <a:avLst/>
          </a:prstGeom>
        </p:spPr>
        <p:txBody>
          <a:bodyPr lIns="0" rIns="0"/>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endParaRPr lang="de-DE" dirty="0"/>
          </a:p>
        </p:txBody>
      </p:sp>
      <p:grpSp>
        <p:nvGrpSpPr>
          <p:cNvPr id="5" name="Gruppieren 4">
            <a:extLst>
              <a:ext uri="{FF2B5EF4-FFF2-40B4-BE49-F238E27FC236}">
                <a16:creationId xmlns:a16="http://schemas.microsoft.com/office/drawing/2014/main" id="{EB4AF06E-A68C-AB49-872A-8EDEF11F1F6D}"/>
              </a:ext>
            </a:extLst>
          </p:cNvPr>
          <p:cNvGrpSpPr/>
          <p:nvPr/>
        </p:nvGrpSpPr>
        <p:grpSpPr>
          <a:xfrm>
            <a:off x="4288766" y="2474021"/>
            <a:ext cx="1534843" cy="1185333"/>
            <a:chOff x="4460011" y="2242249"/>
            <a:chExt cx="1756601" cy="1356593"/>
          </a:xfrm>
        </p:grpSpPr>
        <p:grpSp>
          <p:nvGrpSpPr>
            <p:cNvPr id="3" name="Group 2">
              <a:extLst>
                <a:ext uri="{FF2B5EF4-FFF2-40B4-BE49-F238E27FC236}">
                  <a16:creationId xmlns:a16="http://schemas.microsoft.com/office/drawing/2014/main" id="{69AA8D86-AE0B-DB44-9057-5FB97356F62E}"/>
                </a:ext>
              </a:extLst>
            </p:cNvPr>
            <p:cNvGrpSpPr/>
            <p:nvPr/>
          </p:nvGrpSpPr>
          <p:grpSpPr>
            <a:xfrm>
              <a:off x="4462383" y="2242249"/>
              <a:ext cx="1754229" cy="1356593"/>
              <a:chOff x="4319312" y="586712"/>
              <a:chExt cx="3600000" cy="2783978"/>
            </a:xfrm>
            <a:solidFill>
              <a:schemeClr val="bg2"/>
            </a:solidFill>
          </p:grpSpPr>
          <p:sp>
            <p:nvSpPr>
              <p:cNvPr id="116" name="Pfeil: nach rechts 115">
                <a:extLst>
                  <a:ext uri="{FF2B5EF4-FFF2-40B4-BE49-F238E27FC236}">
                    <a16:creationId xmlns:a16="http://schemas.microsoft.com/office/drawing/2014/main" id="{305A09D2-F031-40E4-94F8-28EE1A0FC894}"/>
                  </a:ext>
                </a:extLst>
              </p:cNvPr>
              <p:cNvSpPr/>
              <p:nvPr/>
            </p:nvSpPr>
            <p:spPr>
              <a:xfrm rot="10800000">
                <a:off x="4319312" y="586712"/>
                <a:ext cx="3600000" cy="491853"/>
              </a:xfrm>
              <a:prstGeom prst="rightArrow">
                <a:avLst>
                  <a:gd name="adj1" fmla="val 62394"/>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7" name="Pfeil: nach rechts 116">
                <a:extLst>
                  <a:ext uri="{FF2B5EF4-FFF2-40B4-BE49-F238E27FC236}">
                    <a16:creationId xmlns:a16="http://schemas.microsoft.com/office/drawing/2014/main" id="{8375FB91-8414-45D2-91E2-A2E37690B70D}"/>
                  </a:ext>
                </a:extLst>
              </p:cNvPr>
              <p:cNvSpPr/>
              <p:nvPr/>
            </p:nvSpPr>
            <p:spPr>
              <a:xfrm>
                <a:off x="4319312" y="2878838"/>
                <a:ext cx="3600000" cy="491852"/>
              </a:xfrm>
              <a:prstGeom prst="rightArrow">
                <a:avLst>
                  <a:gd name="adj1" fmla="val 62394"/>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pic>
          <p:nvPicPr>
            <p:cNvPr id="8" name="Grafik 7">
              <a:extLst>
                <a:ext uri="{FF2B5EF4-FFF2-40B4-BE49-F238E27FC236}">
                  <a16:creationId xmlns:a16="http://schemas.microsoft.com/office/drawing/2014/main" id="{E7DCCF0E-25BB-0240-84B2-4D98C61C57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0011" y="2449871"/>
              <a:ext cx="1739801" cy="941351"/>
            </a:xfrm>
            <a:prstGeom prst="rect">
              <a:avLst/>
            </a:prstGeom>
          </p:spPr>
        </p:pic>
      </p:grpSp>
      <p:grpSp>
        <p:nvGrpSpPr>
          <p:cNvPr id="6" name="Group 5">
            <a:extLst>
              <a:ext uri="{FF2B5EF4-FFF2-40B4-BE49-F238E27FC236}">
                <a16:creationId xmlns:a16="http://schemas.microsoft.com/office/drawing/2014/main" id="{12D1DED6-0A8A-4FDE-9BA7-404F78D7813B}"/>
              </a:ext>
            </a:extLst>
          </p:cNvPr>
          <p:cNvGrpSpPr/>
          <p:nvPr/>
        </p:nvGrpSpPr>
        <p:grpSpPr>
          <a:xfrm>
            <a:off x="6995150" y="5306214"/>
            <a:ext cx="5038014" cy="927090"/>
            <a:chOff x="6808885" y="5232806"/>
            <a:chExt cx="5038014" cy="927090"/>
          </a:xfrm>
        </p:grpSpPr>
        <p:grpSp>
          <p:nvGrpSpPr>
            <p:cNvPr id="105" name="Group 85">
              <a:extLst>
                <a:ext uri="{FF2B5EF4-FFF2-40B4-BE49-F238E27FC236}">
                  <a16:creationId xmlns:a16="http://schemas.microsoft.com/office/drawing/2014/main" id="{6A26F3C1-5A9D-4852-8580-3A316CC5C7C8}"/>
                </a:ext>
              </a:extLst>
            </p:cNvPr>
            <p:cNvGrpSpPr>
              <a:grpSpLocks noChangeAspect="1"/>
            </p:cNvGrpSpPr>
            <p:nvPr/>
          </p:nvGrpSpPr>
          <p:grpSpPr bwMode="auto">
            <a:xfrm>
              <a:off x="6808885" y="5372501"/>
              <a:ext cx="647700" cy="647700"/>
              <a:chOff x="5079" y="2381"/>
              <a:chExt cx="408" cy="408"/>
            </a:xfrm>
          </p:grpSpPr>
          <p:sp>
            <p:nvSpPr>
              <p:cNvPr id="106" name="AutoShape 84">
                <a:extLst>
                  <a:ext uri="{FF2B5EF4-FFF2-40B4-BE49-F238E27FC236}">
                    <a16:creationId xmlns:a16="http://schemas.microsoft.com/office/drawing/2014/main" id="{7E5136C3-99BB-4CE1-A409-6EF4EF828C58}"/>
                  </a:ext>
                </a:extLst>
              </p:cNvPr>
              <p:cNvSpPr>
                <a:spLocks noChangeAspect="1" noChangeArrowheads="1" noTextEdit="1"/>
              </p:cNvSpPr>
              <p:nvPr/>
            </p:nvSpPr>
            <p:spPr bwMode="auto">
              <a:xfrm>
                <a:off x="5079" y="2381"/>
                <a:ext cx="408"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86">
                <a:extLst>
                  <a:ext uri="{FF2B5EF4-FFF2-40B4-BE49-F238E27FC236}">
                    <a16:creationId xmlns:a16="http://schemas.microsoft.com/office/drawing/2014/main" id="{1C814777-A1FF-4F3F-A950-561E176F14BC}"/>
                  </a:ext>
                </a:extLst>
              </p:cNvPr>
              <p:cNvSpPr>
                <a:spLocks noChangeAspect="1" noEditPoints="1"/>
              </p:cNvSpPr>
              <p:nvPr/>
            </p:nvSpPr>
            <p:spPr bwMode="auto">
              <a:xfrm>
                <a:off x="5156" y="2419"/>
                <a:ext cx="233" cy="304"/>
              </a:xfrm>
              <a:custGeom>
                <a:avLst/>
                <a:gdLst>
                  <a:gd name="T0" fmla="*/ 225 w 333"/>
                  <a:gd name="T1" fmla="*/ 183 h 433"/>
                  <a:gd name="T2" fmla="*/ 200 w 333"/>
                  <a:gd name="T3" fmla="*/ 183 h 433"/>
                  <a:gd name="T4" fmla="*/ 200 w 333"/>
                  <a:gd name="T5" fmla="*/ 167 h 433"/>
                  <a:gd name="T6" fmla="*/ 167 w 333"/>
                  <a:gd name="T7" fmla="*/ 133 h 433"/>
                  <a:gd name="T8" fmla="*/ 133 w 333"/>
                  <a:gd name="T9" fmla="*/ 167 h 433"/>
                  <a:gd name="T10" fmla="*/ 133 w 333"/>
                  <a:gd name="T11" fmla="*/ 183 h 433"/>
                  <a:gd name="T12" fmla="*/ 108 w 333"/>
                  <a:gd name="T13" fmla="*/ 183 h 433"/>
                  <a:gd name="T14" fmla="*/ 108 w 333"/>
                  <a:gd name="T15" fmla="*/ 300 h 433"/>
                  <a:gd name="T16" fmla="*/ 225 w 333"/>
                  <a:gd name="T17" fmla="*/ 300 h 433"/>
                  <a:gd name="T18" fmla="*/ 225 w 333"/>
                  <a:gd name="T19" fmla="*/ 183 h 433"/>
                  <a:gd name="T20" fmla="*/ 333 w 333"/>
                  <a:gd name="T21" fmla="*/ 67 h 433"/>
                  <a:gd name="T22" fmla="*/ 333 w 333"/>
                  <a:gd name="T23" fmla="*/ 244 h 433"/>
                  <a:gd name="T24" fmla="*/ 290 w 333"/>
                  <a:gd name="T25" fmla="*/ 335 h 433"/>
                  <a:gd name="T26" fmla="*/ 167 w 333"/>
                  <a:gd name="T27" fmla="*/ 433 h 433"/>
                  <a:gd name="T28" fmla="*/ 44 w 333"/>
                  <a:gd name="T29" fmla="*/ 335 h 433"/>
                  <a:gd name="T30" fmla="*/ 0 w 333"/>
                  <a:gd name="T31" fmla="*/ 244 h 433"/>
                  <a:gd name="T32" fmla="*/ 0 w 333"/>
                  <a:gd name="T33" fmla="*/ 67 h 433"/>
                  <a:gd name="T34" fmla="*/ 167 w 333"/>
                  <a:gd name="T35" fmla="*/ 0 h 433"/>
                  <a:gd name="T36" fmla="*/ 333 w 333"/>
                  <a:gd name="T37" fmla="*/ 67 h 433"/>
                  <a:gd name="T38" fmla="*/ 167 w 333"/>
                  <a:gd name="T39" fmla="*/ 150 h 433"/>
                  <a:gd name="T40" fmla="*/ 150 w 333"/>
                  <a:gd name="T41" fmla="*/ 167 h 433"/>
                  <a:gd name="T42" fmla="*/ 150 w 333"/>
                  <a:gd name="T43" fmla="*/ 183 h 433"/>
                  <a:gd name="T44" fmla="*/ 183 w 333"/>
                  <a:gd name="T45" fmla="*/ 183 h 433"/>
                  <a:gd name="T46" fmla="*/ 183 w 333"/>
                  <a:gd name="T47" fmla="*/ 167 h 433"/>
                  <a:gd name="T48" fmla="*/ 167 w 333"/>
                  <a:gd name="T49" fmla="*/ 150 h 433"/>
                  <a:gd name="T50" fmla="*/ 175 w 333"/>
                  <a:gd name="T51" fmla="*/ 250 h 433"/>
                  <a:gd name="T52" fmla="*/ 175 w 333"/>
                  <a:gd name="T53" fmla="*/ 267 h 433"/>
                  <a:gd name="T54" fmla="*/ 167 w 333"/>
                  <a:gd name="T55" fmla="*/ 275 h 433"/>
                  <a:gd name="T56" fmla="*/ 158 w 333"/>
                  <a:gd name="T57" fmla="*/ 267 h 433"/>
                  <a:gd name="T58" fmla="*/ 158 w 333"/>
                  <a:gd name="T59" fmla="*/ 250 h 433"/>
                  <a:gd name="T60" fmla="*/ 167 w 333"/>
                  <a:gd name="T61" fmla="*/ 242 h 433"/>
                  <a:gd name="T62" fmla="*/ 175 w 333"/>
                  <a:gd name="T63" fmla="*/ 25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3" h="433">
                    <a:moveTo>
                      <a:pt x="225" y="183"/>
                    </a:moveTo>
                    <a:lnTo>
                      <a:pt x="200" y="183"/>
                    </a:lnTo>
                    <a:lnTo>
                      <a:pt x="200" y="167"/>
                    </a:lnTo>
                    <a:cubicBezTo>
                      <a:pt x="200" y="148"/>
                      <a:pt x="185" y="133"/>
                      <a:pt x="167" y="133"/>
                    </a:cubicBezTo>
                    <a:cubicBezTo>
                      <a:pt x="148" y="133"/>
                      <a:pt x="133" y="148"/>
                      <a:pt x="133" y="167"/>
                    </a:cubicBezTo>
                    <a:lnTo>
                      <a:pt x="133" y="183"/>
                    </a:lnTo>
                    <a:lnTo>
                      <a:pt x="108" y="183"/>
                    </a:lnTo>
                    <a:lnTo>
                      <a:pt x="108" y="300"/>
                    </a:lnTo>
                    <a:lnTo>
                      <a:pt x="225" y="300"/>
                    </a:lnTo>
                    <a:lnTo>
                      <a:pt x="225" y="183"/>
                    </a:lnTo>
                    <a:close/>
                    <a:moveTo>
                      <a:pt x="333" y="67"/>
                    </a:moveTo>
                    <a:lnTo>
                      <a:pt x="333" y="244"/>
                    </a:lnTo>
                    <a:cubicBezTo>
                      <a:pt x="333" y="279"/>
                      <a:pt x="317" y="313"/>
                      <a:pt x="290" y="335"/>
                    </a:cubicBezTo>
                    <a:lnTo>
                      <a:pt x="167" y="433"/>
                    </a:lnTo>
                    <a:lnTo>
                      <a:pt x="44" y="335"/>
                    </a:lnTo>
                    <a:cubicBezTo>
                      <a:pt x="16" y="313"/>
                      <a:pt x="0" y="279"/>
                      <a:pt x="0" y="244"/>
                    </a:cubicBezTo>
                    <a:lnTo>
                      <a:pt x="0" y="67"/>
                    </a:lnTo>
                    <a:cubicBezTo>
                      <a:pt x="0" y="67"/>
                      <a:pt x="103" y="74"/>
                      <a:pt x="167" y="0"/>
                    </a:cubicBezTo>
                    <a:cubicBezTo>
                      <a:pt x="230" y="74"/>
                      <a:pt x="333" y="67"/>
                      <a:pt x="333" y="67"/>
                    </a:cubicBezTo>
                    <a:close/>
                    <a:moveTo>
                      <a:pt x="167" y="150"/>
                    </a:moveTo>
                    <a:cubicBezTo>
                      <a:pt x="157" y="150"/>
                      <a:pt x="150" y="157"/>
                      <a:pt x="150" y="167"/>
                    </a:cubicBezTo>
                    <a:lnTo>
                      <a:pt x="150" y="183"/>
                    </a:lnTo>
                    <a:lnTo>
                      <a:pt x="183" y="183"/>
                    </a:lnTo>
                    <a:lnTo>
                      <a:pt x="183" y="167"/>
                    </a:lnTo>
                    <a:cubicBezTo>
                      <a:pt x="183" y="157"/>
                      <a:pt x="176" y="150"/>
                      <a:pt x="167" y="150"/>
                    </a:cubicBezTo>
                    <a:close/>
                    <a:moveTo>
                      <a:pt x="175" y="250"/>
                    </a:moveTo>
                    <a:lnTo>
                      <a:pt x="175" y="267"/>
                    </a:lnTo>
                    <a:cubicBezTo>
                      <a:pt x="175" y="271"/>
                      <a:pt x="171" y="275"/>
                      <a:pt x="167" y="275"/>
                    </a:cubicBezTo>
                    <a:cubicBezTo>
                      <a:pt x="162" y="275"/>
                      <a:pt x="158" y="271"/>
                      <a:pt x="158" y="267"/>
                    </a:cubicBezTo>
                    <a:lnTo>
                      <a:pt x="158" y="250"/>
                    </a:lnTo>
                    <a:cubicBezTo>
                      <a:pt x="158" y="245"/>
                      <a:pt x="162" y="242"/>
                      <a:pt x="167" y="242"/>
                    </a:cubicBezTo>
                    <a:cubicBezTo>
                      <a:pt x="171" y="242"/>
                      <a:pt x="175" y="245"/>
                      <a:pt x="175" y="25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2" name="Rechteck 9">
              <a:extLst>
                <a:ext uri="{FF2B5EF4-FFF2-40B4-BE49-F238E27FC236}">
                  <a16:creationId xmlns:a16="http://schemas.microsoft.com/office/drawing/2014/main" id="{865F0239-484C-6643-83A3-E934ED04D864}"/>
                </a:ext>
              </a:extLst>
            </p:cNvPr>
            <p:cNvSpPr/>
            <p:nvPr/>
          </p:nvSpPr>
          <p:spPr>
            <a:xfrm>
              <a:off x="7350205" y="5232806"/>
              <a:ext cx="4496694" cy="927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252000" tIns="0" rIns="0" bIns="0" numCol="1" rtlCol="0" anchor="ctr"/>
            <a:lstStyle/>
            <a:p>
              <a:r>
                <a:rPr lang="en-US" sz="1400" b="1" dirty="0">
                  <a:solidFill>
                    <a:srgbClr val="000000"/>
                  </a:solidFill>
                </a:rPr>
                <a:t>Features built-in cybersecurity controls </a:t>
              </a:r>
              <a:br>
                <a:rPr lang="en-US" sz="1400" b="1" dirty="0">
                  <a:solidFill>
                    <a:srgbClr val="000000"/>
                  </a:solidFill>
                </a:rPr>
              </a:br>
              <a:r>
                <a:rPr lang="en-US" sz="1400" b="1" dirty="0">
                  <a:solidFill>
                    <a:srgbClr val="000000"/>
                  </a:solidFill>
                </a:rPr>
                <a:t>essential for modern IT environments</a:t>
              </a:r>
            </a:p>
          </p:txBody>
        </p:sp>
      </p:grpSp>
      <p:grpSp>
        <p:nvGrpSpPr>
          <p:cNvPr id="11" name="Gruppieren 10">
            <a:extLst>
              <a:ext uri="{FF2B5EF4-FFF2-40B4-BE49-F238E27FC236}">
                <a16:creationId xmlns:a16="http://schemas.microsoft.com/office/drawing/2014/main" id="{E29C93F0-2158-4C41-95FA-B5C44CA0CB1E}"/>
              </a:ext>
            </a:extLst>
          </p:cNvPr>
          <p:cNvGrpSpPr/>
          <p:nvPr/>
        </p:nvGrpSpPr>
        <p:grpSpPr>
          <a:xfrm>
            <a:off x="1405594" y="2474021"/>
            <a:ext cx="217997" cy="230343"/>
            <a:chOff x="1588474" y="2338553"/>
            <a:chExt cx="217997" cy="230343"/>
          </a:xfrm>
          <a:solidFill>
            <a:schemeClr val="bg1"/>
          </a:solidFill>
        </p:grpSpPr>
        <p:sp>
          <p:nvSpPr>
            <p:cNvPr id="126" name="Freeform 81">
              <a:extLst>
                <a:ext uri="{FF2B5EF4-FFF2-40B4-BE49-F238E27FC236}">
                  <a16:creationId xmlns:a16="http://schemas.microsoft.com/office/drawing/2014/main" id="{93A904B1-3A1D-404A-B754-5B909B61CFB4}"/>
                </a:ext>
              </a:extLst>
            </p:cNvPr>
            <p:cNvSpPr>
              <a:spLocks/>
            </p:cNvSpPr>
            <p:nvPr/>
          </p:nvSpPr>
          <p:spPr bwMode="auto">
            <a:xfrm>
              <a:off x="1602222" y="2338553"/>
              <a:ext cx="190502" cy="139185"/>
            </a:xfrm>
            <a:custGeom>
              <a:avLst/>
              <a:gdLst>
                <a:gd name="T0" fmla="*/ 363 w 387"/>
                <a:gd name="T1" fmla="*/ 281 h 284"/>
                <a:gd name="T2" fmla="*/ 364 w 387"/>
                <a:gd name="T3" fmla="*/ 262 h 284"/>
                <a:gd name="T4" fmla="*/ 365 w 387"/>
                <a:gd name="T5" fmla="*/ 244 h 284"/>
                <a:gd name="T6" fmla="*/ 362 w 387"/>
                <a:gd name="T7" fmla="*/ 190 h 284"/>
                <a:gd name="T8" fmla="*/ 355 w 387"/>
                <a:gd name="T9" fmla="*/ 143 h 284"/>
                <a:gd name="T10" fmla="*/ 343 w 387"/>
                <a:gd name="T11" fmla="*/ 105 h 284"/>
                <a:gd name="T12" fmla="*/ 325 w 387"/>
                <a:gd name="T13" fmla="*/ 74 h 284"/>
                <a:gd name="T14" fmla="*/ 301 w 387"/>
                <a:gd name="T15" fmla="*/ 51 h 284"/>
                <a:gd name="T16" fmla="*/ 272 w 387"/>
                <a:gd name="T17" fmla="*/ 35 h 284"/>
                <a:gd name="T18" fmla="*/ 236 w 387"/>
                <a:gd name="T19" fmla="*/ 26 h 284"/>
                <a:gd name="T20" fmla="*/ 193 w 387"/>
                <a:gd name="T21" fmla="*/ 23 h 284"/>
                <a:gd name="T22" fmla="*/ 171 w 387"/>
                <a:gd name="T23" fmla="*/ 23 h 284"/>
                <a:gd name="T24" fmla="*/ 132 w 387"/>
                <a:gd name="T25" fmla="*/ 30 h 284"/>
                <a:gd name="T26" fmla="*/ 100 w 387"/>
                <a:gd name="T27" fmla="*/ 42 h 284"/>
                <a:gd name="T28" fmla="*/ 73 w 387"/>
                <a:gd name="T29" fmla="*/ 62 h 284"/>
                <a:gd name="T30" fmla="*/ 52 w 387"/>
                <a:gd name="T31" fmla="*/ 89 h 284"/>
                <a:gd name="T32" fmla="*/ 37 w 387"/>
                <a:gd name="T33" fmla="*/ 123 h 284"/>
                <a:gd name="T34" fmla="*/ 27 w 387"/>
                <a:gd name="T35" fmla="*/ 165 h 284"/>
                <a:gd name="T36" fmla="*/ 23 w 387"/>
                <a:gd name="T37" fmla="*/ 216 h 284"/>
                <a:gd name="T38" fmla="*/ 22 w 387"/>
                <a:gd name="T39" fmla="*/ 244 h 284"/>
                <a:gd name="T40" fmla="*/ 24 w 387"/>
                <a:gd name="T41" fmla="*/ 281 h 284"/>
                <a:gd name="T42" fmla="*/ 2 w 387"/>
                <a:gd name="T43" fmla="*/ 284 h 284"/>
                <a:gd name="T44" fmla="*/ 0 w 387"/>
                <a:gd name="T45" fmla="*/ 244 h 284"/>
                <a:gd name="T46" fmla="*/ 0 w 387"/>
                <a:gd name="T47" fmla="*/ 222 h 284"/>
                <a:gd name="T48" fmla="*/ 3 w 387"/>
                <a:gd name="T49" fmla="*/ 177 h 284"/>
                <a:gd name="T50" fmla="*/ 10 w 387"/>
                <a:gd name="T51" fmla="*/ 134 h 284"/>
                <a:gd name="T52" fmla="*/ 23 w 387"/>
                <a:gd name="T53" fmla="*/ 95 h 284"/>
                <a:gd name="T54" fmla="*/ 38 w 387"/>
                <a:gd name="T55" fmla="*/ 69 h 284"/>
                <a:gd name="T56" fmla="*/ 50 w 387"/>
                <a:gd name="T57" fmla="*/ 53 h 284"/>
                <a:gd name="T58" fmla="*/ 65 w 387"/>
                <a:gd name="T59" fmla="*/ 39 h 284"/>
                <a:gd name="T60" fmla="*/ 82 w 387"/>
                <a:gd name="T61" fmla="*/ 27 h 284"/>
                <a:gd name="T62" fmla="*/ 101 w 387"/>
                <a:gd name="T63" fmla="*/ 17 h 284"/>
                <a:gd name="T64" fmla="*/ 124 w 387"/>
                <a:gd name="T65" fmla="*/ 9 h 284"/>
                <a:gd name="T66" fmla="*/ 149 w 387"/>
                <a:gd name="T67" fmla="*/ 4 h 284"/>
                <a:gd name="T68" fmla="*/ 178 w 387"/>
                <a:gd name="T69" fmla="*/ 1 h 284"/>
                <a:gd name="T70" fmla="*/ 193 w 387"/>
                <a:gd name="T71" fmla="*/ 0 h 284"/>
                <a:gd name="T72" fmla="*/ 224 w 387"/>
                <a:gd name="T73" fmla="*/ 2 h 284"/>
                <a:gd name="T74" fmla="*/ 251 w 387"/>
                <a:gd name="T75" fmla="*/ 6 h 284"/>
                <a:gd name="T76" fmla="*/ 275 w 387"/>
                <a:gd name="T77" fmla="*/ 13 h 284"/>
                <a:gd name="T78" fmla="*/ 296 w 387"/>
                <a:gd name="T79" fmla="*/ 22 h 284"/>
                <a:gd name="T80" fmla="*/ 314 w 387"/>
                <a:gd name="T81" fmla="*/ 33 h 284"/>
                <a:gd name="T82" fmla="*/ 330 w 387"/>
                <a:gd name="T83" fmla="*/ 46 h 284"/>
                <a:gd name="T84" fmla="*/ 343 w 387"/>
                <a:gd name="T85" fmla="*/ 61 h 284"/>
                <a:gd name="T86" fmla="*/ 354 w 387"/>
                <a:gd name="T87" fmla="*/ 77 h 284"/>
                <a:gd name="T88" fmla="*/ 371 w 387"/>
                <a:gd name="T89" fmla="*/ 114 h 284"/>
                <a:gd name="T90" fmla="*/ 381 w 387"/>
                <a:gd name="T91" fmla="*/ 155 h 284"/>
                <a:gd name="T92" fmla="*/ 386 w 387"/>
                <a:gd name="T93" fmla="*/ 199 h 284"/>
                <a:gd name="T94" fmla="*/ 387 w 387"/>
                <a:gd name="T95" fmla="*/ 244 h 284"/>
                <a:gd name="T96" fmla="*/ 387 w 387"/>
                <a:gd name="T97" fmla="*/ 263 h 284"/>
                <a:gd name="T98" fmla="*/ 385 w 387"/>
                <a:gd name="T99"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7" h="284">
                  <a:moveTo>
                    <a:pt x="385" y="284"/>
                  </a:moveTo>
                  <a:lnTo>
                    <a:pt x="363" y="281"/>
                  </a:lnTo>
                  <a:lnTo>
                    <a:pt x="363" y="281"/>
                  </a:lnTo>
                  <a:lnTo>
                    <a:pt x="364" y="262"/>
                  </a:lnTo>
                  <a:lnTo>
                    <a:pt x="365" y="244"/>
                  </a:lnTo>
                  <a:lnTo>
                    <a:pt x="365" y="244"/>
                  </a:lnTo>
                  <a:lnTo>
                    <a:pt x="364" y="216"/>
                  </a:lnTo>
                  <a:lnTo>
                    <a:pt x="362" y="190"/>
                  </a:lnTo>
                  <a:lnTo>
                    <a:pt x="359" y="165"/>
                  </a:lnTo>
                  <a:lnTo>
                    <a:pt x="355" y="143"/>
                  </a:lnTo>
                  <a:lnTo>
                    <a:pt x="350" y="123"/>
                  </a:lnTo>
                  <a:lnTo>
                    <a:pt x="343" y="105"/>
                  </a:lnTo>
                  <a:lnTo>
                    <a:pt x="334" y="89"/>
                  </a:lnTo>
                  <a:lnTo>
                    <a:pt x="325" y="74"/>
                  </a:lnTo>
                  <a:lnTo>
                    <a:pt x="314" y="62"/>
                  </a:lnTo>
                  <a:lnTo>
                    <a:pt x="301" y="51"/>
                  </a:lnTo>
                  <a:lnTo>
                    <a:pt x="287" y="42"/>
                  </a:lnTo>
                  <a:lnTo>
                    <a:pt x="272" y="35"/>
                  </a:lnTo>
                  <a:lnTo>
                    <a:pt x="254" y="30"/>
                  </a:lnTo>
                  <a:lnTo>
                    <a:pt x="236" y="26"/>
                  </a:lnTo>
                  <a:lnTo>
                    <a:pt x="215" y="23"/>
                  </a:lnTo>
                  <a:lnTo>
                    <a:pt x="193" y="23"/>
                  </a:lnTo>
                  <a:lnTo>
                    <a:pt x="193" y="23"/>
                  </a:lnTo>
                  <a:lnTo>
                    <a:pt x="171" y="23"/>
                  </a:lnTo>
                  <a:lnTo>
                    <a:pt x="151" y="26"/>
                  </a:lnTo>
                  <a:lnTo>
                    <a:pt x="132" y="30"/>
                  </a:lnTo>
                  <a:lnTo>
                    <a:pt x="115" y="35"/>
                  </a:lnTo>
                  <a:lnTo>
                    <a:pt x="100" y="42"/>
                  </a:lnTo>
                  <a:lnTo>
                    <a:pt x="86" y="51"/>
                  </a:lnTo>
                  <a:lnTo>
                    <a:pt x="73" y="62"/>
                  </a:lnTo>
                  <a:lnTo>
                    <a:pt x="62" y="74"/>
                  </a:lnTo>
                  <a:lnTo>
                    <a:pt x="52" y="89"/>
                  </a:lnTo>
                  <a:lnTo>
                    <a:pt x="44" y="105"/>
                  </a:lnTo>
                  <a:lnTo>
                    <a:pt x="37" y="123"/>
                  </a:lnTo>
                  <a:lnTo>
                    <a:pt x="32" y="143"/>
                  </a:lnTo>
                  <a:lnTo>
                    <a:pt x="27" y="165"/>
                  </a:lnTo>
                  <a:lnTo>
                    <a:pt x="24" y="190"/>
                  </a:lnTo>
                  <a:lnTo>
                    <a:pt x="23" y="216"/>
                  </a:lnTo>
                  <a:lnTo>
                    <a:pt x="22" y="244"/>
                  </a:lnTo>
                  <a:lnTo>
                    <a:pt x="22" y="244"/>
                  </a:lnTo>
                  <a:lnTo>
                    <a:pt x="23" y="262"/>
                  </a:lnTo>
                  <a:lnTo>
                    <a:pt x="24" y="281"/>
                  </a:lnTo>
                  <a:lnTo>
                    <a:pt x="2" y="284"/>
                  </a:lnTo>
                  <a:lnTo>
                    <a:pt x="2" y="284"/>
                  </a:lnTo>
                  <a:lnTo>
                    <a:pt x="0" y="263"/>
                  </a:lnTo>
                  <a:lnTo>
                    <a:pt x="0" y="244"/>
                  </a:lnTo>
                  <a:lnTo>
                    <a:pt x="0" y="244"/>
                  </a:lnTo>
                  <a:lnTo>
                    <a:pt x="0" y="222"/>
                  </a:lnTo>
                  <a:lnTo>
                    <a:pt x="1" y="199"/>
                  </a:lnTo>
                  <a:lnTo>
                    <a:pt x="3" y="177"/>
                  </a:lnTo>
                  <a:lnTo>
                    <a:pt x="6" y="155"/>
                  </a:lnTo>
                  <a:lnTo>
                    <a:pt x="10" y="134"/>
                  </a:lnTo>
                  <a:lnTo>
                    <a:pt x="16" y="114"/>
                  </a:lnTo>
                  <a:lnTo>
                    <a:pt x="23" y="95"/>
                  </a:lnTo>
                  <a:lnTo>
                    <a:pt x="33" y="77"/>
                  </a:lnTo>
                  <a:lnTo>
                    <a:pt x="38" y="69"/>
                  </a:lnTo>
                  <a:lnTo>
                    <a:pt x="44" y="61"/>
                  </a:lnTo>
                  <a:lnTo>
                    <a:pt x="50" y="53"/>
                  </a:lnTo>
                  <a:lnTo>
                    <a:pt x="57" y="46"/>
                  </a:lnTo>
                  <a:lnTo>
                    <a:pt x="65" y="39"/>
                  </a:lnTo>
                  <a:lnTo>
                    <a:pt x="73" y="33"/>
                  </a:lnTo>
                  <a:lnTo>
                    <a:pt x="82" y="27"/>
                  </a:lnTo>
                  <a:lnTo>
                    <a:pt x="91" y="22"/>
                  </a:lnTo>
                  <a:lnTo>
                    <a:pt x="101" y="17"/>
                  </a:lnTo>
                  <a:lnTo>
                    <a:pt x="112" y="13"/>
                  </a:lnTo>
                  <a:lnTo>
                    <a:pt x="124" y="9"/>
                  </a:lnTo>
                  <a:lnTo>
                    <a:pt x="136" y="6"/>
                  </a:lnTo>
                  <a:lnTo>
                    <a:pt x="149" y="4"/>
                  </a:lnTo>
                  <a:lnTo>
                    <a:pt x="163" y="2"/>
                  </a:lnTo>
                  <a:lnTo>
                    <a:pt x="178" y="1"/>
                  </a:lnTo>
                  <a:lnTo>
                    <a:pt x="193" y="0"/>
                  </a:lnTo>
                  <a:lnTo>
                    <a:pt x="193" y="0"/>
                  </a:lnTo>
                  <a:lnTo>
                    <a:pt x="209" y="1"/>
                  </a:lnTo>
                  <a:lnTo>
                    <a:pt x="224" y="2"/>
                  </a:lnTo>
                  <a:lnTo>
                    <a:pt x="238" y="4"/>
                  </a:lnTo>
                  <a:lnTo>
                    <a:pt x="251" y="6"/>
                  </a:lnTo>
                  <a:lnTo>
                    <a:pt x="263" y="9"/>
                  </a:lnTo>
                  <a:lnTo>
                    <a:pt x="275" y="13"/>
                  </a:lnTo>
                  <a:lnTo>
                    <a:pt x="286" y="17"/>
                  </a:lnTo>
                  <a:lnTo>
                    <a:pt x="296" y="22"/>
                  </a:lnTo>
                  <a:lnTo>
                    <a:pt x="305" y="27"/>
                  </a:lnTo>
                  <a:lnTo>
                    <a:pt x="314" y="33"/>
                  </a:lnTo>
                  <a:lnTo>
                    <a:pt x="322" y="39"/>
                  </a:lnTo>
                  <a:lnTo>
                    <a:pt x="330" y="46"/>
                  </a:lnTo>
                  <a:lnTo>
                    <a:pt x="337" y="53"/>
                  </a:lnTo>
                  <a:lnTo>
                    <a:pt x="343" y="61"/>
                  </a:lnTo>
                  <a:lnTo>
                    <a:pt x="349" y="69"/>
                  </a:lnTo>
                  <a:lnTo>
                    <a:pt x="354" y="77"/>
                  </a:lnTo>
                  <a:lnTo>
                    <a:pt x="363" y="95"/>
                  </a:lnTo>
                  <a:lnTo>
                    <a:pt x="371" y="114"/>
                  </a:lnTo>
                  <a:lnTo>
                    <a:pt x="377" y="134"/>
                  </a:lnTo>
                  <a:lnTo>
                    <a:pt x="381" y="155"/>
                  </a:lnTo>
                  <a:lnTo>
                    <a:pt x="384" y="177"/>
                  </a:lnTo>
                  <a:lnTo>
                    <a:pt x="386" y="199"/>
                  </a:lnTo>
                  <a:lnTo>
                    <a:pt x="387" y="222"/>
                  </a:lnTo>
                  <a:lnTo>
                    <a:pt x="387" y="244"/>
                  </a:lnTo>
                  <a:lnTo>
                    <a:pt x="387" y="244"/>
                  </a:lnTo>
                  <a:lnTo>
                    <a:pt x="387" y="263"/>
                  </a:lnTo>
                  <a:lnTo>
                    <a:pt x="385" y="284"/>
                  </a:lnTo>
                  <a:lnTo>
                    <a:pt x="385" y="2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27" name="Freeform 82">
              <a:extLst>
                <a:ext uri="{FF2B5EF4-FFF2-40B4-BE49-F238E27FC236}">
                  <a16:creationId xmlns:a16="http://schemas.microsoft.com/office/drawing/2014/main" id="{D784E484-0EE9-F642-9E28-8A526163BC89}"/>
                </a:ext>
              </a:extLst>
            </p:cNvPr>
            <p:cNvSpPr>
              <a:spLocks/>
            </p:cNvSpPr>
            <p:nvPr/>
          </p:nvSpPr>
          <p:spPr bwMode="auto">
            <a:xfrm>
              <a:off x="1588474" y="2444413"/>
              <a:ext cx="29459" cy="65672"/>
            </a:xfrm>
            <a:custGeom>
              <a:avLst/>
              <a:gdLst>
                <a:gd name="T0" fmla="*/ 34 w 59"/>
                <a:gd name="T1" fmla="*/ 133 h 133"/>
                <a:gd name="T2" fmla="*/ 25 w 59"/>
                <a:gd name="T3" fmla="*/ 133 h 133"/>
                <a:gd name="T4" fmla="*/ 25 w 59"/>
                <a:gd name="T5" fmla="*/ 133 h 133"/>
                <a:gd name="T6" fmla="*/ 16 w 59"/>
                <a:gd name="T7" fmla="*/ 133 h 133"/>
                <a:gd name="T8" fmla="*/ 10 w 59"/>
                <a:gd name="T9" fmla="*/ 130 h 133"/>
                <a:gd name="T10" fmla="*/ 5 w 59"/>
                <a:gd name="T11" fmla="*/ 126 h 133"/>
                <a:gd name="T12" fmla="*/ 2 w 59"/>
                <a:gd name="T13" fmla="*/ 120 h 133"/>
                <a:gd name="T14" fmla="*/ 1 w 59"/>
                <a:gd name="T15" fmla="*/ 113 h 133"/>
                <a:gd name="T16" fmla="*/ 0 w 59"/>
                <a:gd name="T17" fmla="*/ 105 h 133"/>
                <a:gd name="T18" fmla="*/ 0 w 59"/>
                <a:gd name="T19" fmla="*/ 87 h 133"/>
                <a:gd name="T20" fmla="*/ 0 w 59"/>
                <a:gd name="T21" fmla="*/ 46 h 133"/>
                <a:gd name="T22" fmla="*/ 0 w 59"/>
                <a:gd name="T23" fmla="*/ 46 h 133"/>
                <a:gd name="T24" fmla="*/ 0 w 59"/>
                <a:gd name="T25" fmla="*/ 28 h 133"/>
                <a:gd name="T26" fmla="*/ 1 w 59"/>
                <a:gd name="T27" fmla="*/ 20 h 133"/>
                <a:gd name="T28" fmla="*/ 2 w 59"/>
                <a:gd name="T29" fmla="*/ 13 h 133"/>
                <a:gd name="T30" fmla="*/ 5 w 59"/>
                <a:gd name="T31" fmla="*/ 8 h 133"/>
                <a:gd name="T32" fmla="*/ 10 w 59"/>
                <a:gd name="T33" fmla="*/ 4 h 133"/>
                <a:gd name="T34" fmla="*/ 16 w 59"/>
                <a:gd name="T35" fmla="*/ 1 h 133"/>
                <a:gd name="T36" fmla="*/ 25 w 59"/>
                <a:gd name="T37" fmla="*/ 0 h 133"/>
                <a:gd name="T38" fmla="*/ 34 w 59"/>
                <a:gd name="T39" fmla="*/ 0 h 133"/>
                <a:gd name="T40" fmla="*/ 34 w 59"/>
                <a:gd name="T41" fmla="*/ 0 h 133"/>
                <a:gd name="T42" fmla="*/ 42 w 59"/>
                <a:gd name="T43" fmla="*/ 1 h 133"/>
                <a:gd name="T44" fmla="*/ 49 w 59"/>
                <a:gd name="T45" fmla="*/ 3 h 133"/>
                <a:gd name="T46" fmla="*/ 53 w 59"/>
                <a:gd name="T47" fmla="*/ 5 h 133"/>
                <a:gd name="T48" fmla="*/ 56 w 59"/>
                <a:gd name="T49" fmla="*/ 8 h 133"/>
                <a:gd name="T50" fmla="*/ 58 w 59"/>
                <a:gd name="T51" fmla="*/ 12 h 133"/>
                <a:gd name="T52" fmla="*/ 59 w 59"/>
                <a:gd name="T53" fmla="*/ 14 h 133"/>
                <a:gd name="T54" fmla="*/ 59 w 59"/>
                <a:gd name="T55" fmla="*/ 17 h 133"/>
                <a:gd name="T56" fmla="*/ 59 w 59"/>
                <a:gd name="T57" fmla="*/ 116 h 133"/>
                <a:gd name="T58" fmla="*/ 59 w 59"/>
                <a:gd name="T59" fmla="*/ 116 h 133"/>
                <a:gd name="T60" fmla="*/ 59 w 59"/>
                <a:gd name="T61" fmla="*/ 119 h 133"/>
                <a:gd name="T62" fmla="*/ 58 w 59"/>
                <a:gd name="T63" fmla="*/ 122 h 133"/>
                <a:gd name="T64" fmla="*/ 56 w 59"/>
                <a:gd name="T65" fmla="*/ 125 h 133"/>
                <a:gd name="T66" fmla="*/ 53 w 59"/>
                <a:gd name="T67" fmla="*/ 128 h 133"/>
                <a:gd name="T68" fmla="*/ 49 w 59"/>
                <a:gd name="T69" fmla="*/ 131 h 133"/>
                <a:gd name="T70" fmla="*/ 42 w 59"/>
                <a:gd name="T71" fmla="*/ 133 h 133"/>
                <a:gd name="T72" fmla="*/ 34 w 59"/>
                <a:gd name="T73" fmla="*/ 133 h 133"/>
                <a:gd name="T74" fmla="*/ 34 w 59"/>
                <a:gd name="T75"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 h="133">
                  <a:moveTo>
                    <a:pt x="34" y="133"/>
                  </a:moveTo>
                  <a:lnTo>
                    <a:pt x="25" y="133"/>
                  </a:lnTo>
                  <a:lnTo>
                    <a:pt x="25" y="133"/>
                  </a:lnTo>
                  <a:lnTo>
                    <a:pt x="16" y="133"/>
                  </a:lnTo>
                  <a:lnTo>
                    <a:pt x="10" y="130"/>
                  </a:lnTo>
                  <a:lnTo>
                    <a:pt x="5" y="126"/>
                  </a:lnTo>
                  <a:lnTo>
                    <a:pt x="2" y="120"/>
                  </a:lnTo>
                  <a:lnTo>
                    <a:pt x="1" y="113"/>
                  </a:lnTo>
                  <a:lnTo>
                    <a:pt x="0" y="105"/>
                  </a:lnTo>
                  <a:lnTo>
                    <a:pt x="0" y="87"/>
                  </a:lnTo>
                  <a:lnTo>
                    <a:pt x="0" y="46"/>
                  </a:lnTo>
                  <a:lnTo>
                    <a:pt x="0" y="46"/>
                  </a:lnTo>
                  <a:lnTo>
                    <a:pt x="0" y="28"/>
                  </a:lnTo>
                  <a:lnTo>
                    <a:pt x="1" y="20"/>
                  </a:lnTo>
                  <a:lnTo>
                    <a:pt x="2" y="13"/>
                  </a:lnTo>
                  <a:lnTo>
                    <a:pt x="5" y="8"/>
                  </a:lnTo>
                  <a:lnTo>
                    <a:pt x="10" y="4"/>
                  </a:lnTo>
                  <a:lnTo>
                    <a:pt x="16" y="1"/>
                  </a:lnTo>
                  <a:lnTo>
                    <a:pt x="25" y="0"/>
                  </a:lnTo>
                  <a:lnTo>
                    <a:pt x="34" y="0"/>
                  </a:lnTo>
                  <a:lnTo>
                    <a:pt x="34" y="0"/>
                  </a:lnTo>
                  <a:lnTo>
                    <a:pt x="42" y="1"/>
                  </a:lnTo>
                  <a:lnTo>
                    <a:pt x="49" y="3"/>
                  </a:lnTo>
                  <a:lnTo>
                    <a:pt x="53" y="5"/>
                  </a:lnTo>
                  <a:lnTo>
                    <a:pt x="56" y="8"/>
                  </a:lnTo>
                  <a:lnTo>
                    <a:pt x="58" y="12"/>
                  </a:lnTo>
                  <a:lnTo>
                    <a:pt x="59" y="14"/>
                  </a:lnTo>
                  <a:lnTo>
                    <a:pt x="59" y="17"/>
                  </a:lnTo>
                  <a:lnTo>
                    <a:pt x="59" y="116"/>
                  </a:lnTo>
                  <a:lnTo>
                    <a:pt x="59" y="116"/>
                  </a:lnTo>
                  <a:lnTo>
                    <a:pt x="59" y="119"/>
                  </a:lnTo>
                  <a:lnTo>
                    <a:pt x="58" y="122"/>
                  </a:lnTo>
                  <a:lnTo>
                    <a:pt x="56" y="125"/>
                  </a:lnTo>
                  <a:lnTo>
                    <a:pt x="53" y="128"/>
                  </a:lnTo>
                  <a:lnTo>
                    <a:pt x="49" y="131"/>
                  </a:lnTo>
                  <a:lnTo>
                    <a:pt x="42" y="133"/>
                  </a:lnTo>
                  <a:lnTo>
                    <a:pt x="34" y="133"/>
                  </a:lnTo>
                  <a:lnTo>
                    <a:pt x="34" y="1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28" name="Freeform 83">
              <a:extLst>
                <a:ext uri="{FF2B5EF4-FFF2-40B4-BE49-F238E27FC236}">
                  <a16:creationId xmlns:a16="http://schemas.microsoft.com/office/drawing/2014/main" id="{C970BE12-1C8E-CB48-99C7-080C4BED9D79}"/>
                </a:ext>
              </a:extLst>
            </p:cNvPr>
            <p:cNvSpPr>
              <a:spLocks/>
            </p:cNvSpPr>
            <p:nvPr/>
          </p:nvSpPr>
          <p:spPr bwMode="auto">
            <a:xfrm>
              <a:off x="1777012" y="2444413"/>
              <a:ext cx="29459" cy="65672"/>
            </a:xfrm>
            <a:custGeom>
              <a:avLst/>
              <a:gdLst>
                <a:gd name="T0" fmla="*/ 25 w 59"/>
                <a:gd name="T1" fmla="*/ 133 h 133"/>
                <a:gd name="T2" fmla="*/ 34 w 59"/>
                <a:gd name="T3" fmla="*/ 133 h 133"/>
                <a:gd name="T4" fmla="*/ 34 w 59"/>
                <a:gd name="T5" fmla="*/ 133 h 133"/>
                <a:gd name="T6" fmla="*/ 43 w 59"/>
                <a:gd name="T7" fmla="*/ 133 h 133"/>
                <a:gd name="T8" fmla="*/ 49 w 59"/>
                <a:gd name="T9" fmla="*/ 130 h 133"/>
                <a:gd name="T10" fmla="*/ 54 w 59"/>
                <a:gd name="T11" fmla="*/ 126 h 133"/>
                <a:gd name="T12" fmla="*/ 56 w 59"/>
                <a:gd name="T13" fmla="*/ 120 h 133"/>
                <a:gd name="T14" fmla="*/ 58 w 59"/>
                <a:gd name="T15" fmla="*/ 113 h 133"/>
                <a:gd name="T16" fmla="*/ 59 w 59"/>
                <a:gd name="T17" fmla="*/ 105 h 133"/>
                <a:gd name="T18" fmla="*/ 59 w 59"/>
                <a:gd name="T19" fmla="*/ 87 h 133"/>
                <a:gd name="T20" fmla="*/ 59 w 59"/>
                <a:gd name="T21" fmla="*/ 46 h 133"/>
                <a:gd name="T22" fmla="*/ 59 w 59"/>
                <a:gd name="T23" fmla="*/ 46 h 133"/>
                <a:gd name="T24" fmla="*/ 59 w 59"/>
                <a:gd name="T25" fmla="*/ 28 h 133"/>
                <a:gd name="T26" fmla="*/ 58 w 59"/>
                <a:gd name="T27" fmla="*/ 20 h 133"/>
                <a:gd name="T28" fmla="*/ 56 w 59"/>
                <a:gd name="T29" fmla="*/ 13 h 133"/>
                <a:gd name="T30" fmla="*/ 54 w 59"/>
                <a:gd name="T31" fmla="*/ 8 h 133"/>
                <a:gd name="T32" fmla="*/ 49 w 59"/>
                <a:gd name="T33" fmla="*/ 4 h 133"/>
                <a:gd name="T34" fmla="*/ 43 w 59"/>
                <a:gd name="T35" fmla="*/ 1 h 133"/>
                <a:gd name="T36" fmla="*/ 34 w 59"/>
                <a:gd name="T37" fmla="*/ 0 h 133"/>
                <a:gd name="T38" fmla="*/ 25 w 59"/>
                <a:gd name="T39" fmla="*/ 0 h 133"/>
                <a:gd name="T40" fmla="*/ 25 w 59"/>
                <a:gd name="T41" fmla="*/ 0 h 133"/>
                <a:gd name="T42" fmla="*/ 17 w 59"/>
                <a:gd name="T43" fmla="*/ 1 h 133"/>
                <a:gd name="T44" fmla="*/ 10 w 59"/>
                <a:gd name="T45" fmla="*/ 3 h 133"/>
                <a:gd name="T46" fmla="*/ 6 w 59"/>
                <a:gd name="T47" fmla="*/ 5 h 133"/>
                <a:gd name="T48" fmla="*/ 3 w 59"/>
                <a:gd name="T49" fmla="*/ 8 h 133"/>
                <a:gd name="T50" fmla="*/ 1 w 59"/>
                <a:gd name="T51" fmla="*/ 12 h 133"/>
                <a:gd name="T52" fmla="*/ 0 w 59"/>
                <a:gd name="T53" fmla="*/ 14 h 133"/>
                <a:gd name="T54" fmla="*/ 0 w 59"/>
                <a:gd name="T55" fmla="*/ 17 h 133"/>
                <a:gd name="T56" fmla="*/ 0 w 59"/>
                <a:gd name="T57" fmla="*/ 116 h 133"/>
                <a:gd name="T58" fmla="*/ 0 w 59"/>
                <a:gd name="T59" fmla="*/ 116 h 133"/>
                <a:gd name="T60" fmla="*/ 0 w 59"/>
                <a:gd name="T61" fmla="*/ 119 h 133"/>
                <a:gd name="T62" fmla="*/ 1 w 59"/>
                <a:gd name="T63" fmla="*/ 122 h 133"/>
                <a:gd name="T64" fmla="*/ 3 w 59"/>
                <a:gd name="T65" fmla="*/ 125 h 133"/>
                <a:gd name="T66" fmla="*/ 6 w 59"/>
                <a:gd name="T67" fmla="*/ 128 h 133"/>
                <a:gd name="T68" fmla="*/ 10 w 59"/>
                <a:gd name="T69" fmla="*/ 131 h 133"/>
                <a:gd name="T70" fmla="*/ 17 w 59"/>
                <a:gd name="T71" fmla="*/ 133 h 133"/>
                <a:gd name="T72" fmla="*/ 25 w 59"/>
                <a:gd name="T73" fmla="*/ 133 h 133"/>
                <a:gd name="T74" fmla="*/ 25 w 59"/>
                <a:gd name="T75"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 h="133">
                  <a:moveTo>
                    <a:pt x="25" y="133"/>
                  </a:moveTo>
                  <a:lnTo>
                    <a:pt x="34" y="133"/>
                  </a:lnTo>
                  <a:lnTo>
                    <a:pt x="34" y="133"/>
                  </a:lnTo>
                  <a:lnTo>
                    <a:pt x="43" y="133"/>
                  </a:lnTo>
                  <a:lnTo>
                    <a:pt x="49" y="130"/>
                  </a:lnTo>
                  <a:lnTo>
                    <a:pt x="54" y="126"/>
                  </a:lnTo>
                  <a:lnTo>
                    <a:pt x="56" y="120"/>
                  </a:lnTo>
                  <a:lnTo>
                    <a:pt x="58" y="113"/>
                  </a:lnTo>
                  <a:lnTo>
                    <a:pt x="59" y="105"/>
                  </a:lnTo>
                  <a:lnTo>
                    <a:pt x="59" y="87"/>
                  </a:lnTo>
                  <a:lnTo>
                    <a:pt x="59" y="46"/>
                  </a:lnTo>
                  <a:lnTo>
                    <a:pt x="59" y="46"/>
                  </a:lnTo>
                  <a:lnTo>
                    <a:pt x="59" y="28"/>
                  </a:lnTo>
                  <a:lnTo>
                    <a:pt x="58" y="20"/>
                  </a:lnTo>
                  <a:lnTo>
                    <a:pt x="56" y="13"/>
                  </a:lnTo>
                  <a:lnTo>
                    <a:pt x="54" y="8"/>
                  </a:lnTo>
                  <a:lnTo>
                    <a:pt x="49" y="4"/>
                  </a:lnTo>
                  <a:lnTo>
                    <a:pt x="43" y="1"/>
                  </a:lnTo>
                  <a:lnTo>
                    <a:pt x="34" y="0"/>
                  </a:lnTo>
                  <a:lnTo>
                    <a:pt x="25" y="0"/>
                  </a:lnTo>
                  <a:lnTo>
                    <a:pt x="25" y="0"/>
                  </a:lnTo>
                  <a:lnTo>
                    <a:pt x="17" y="1"/>
                  </a:lnTo>
                  <a:lnTo>
                    <a:pt x="10" y="3"/>
                  </a:lnTo>
                  <a:lnTo>
                    <a:pt x="6" y="5"/>
                  </a:lnTo>
                  <a:lnTo>
                    <a:pt x="3" y="8"/>
                  </a:lnTo>
                  <a:lnTo>
                    <a:pt x="1" y="12"/>
                  </a:lnTo>
                  <a:lnTo>
                    <a:pt x="0" y="14"/>
                  </a:lnTo>
                  <a:lnTo>
                    <a:pt x="0" y="17"/>
                  </a:lnTo>
                  <a:lnTo>
                    <a:pt x="0" y="116"/>
                  </a:lnTo>
                  <a:lnTo>
                    <a:pt x="0" y="116"/>
                  </a:lnTo>
                  <a:lnTo>
                    <a:pt x="0" y="119"/>
                  </a:lnTo>
                  <a:lnTo>
                    <a:pt x="1" y="122"/>
                  </a:lnTo>
                  <a:lnTo>
                    <a:pt x="3" y="125"/>
                  </a:lnTo>
                  <a:lnTo>
                    <a:pt x="6" y="128"/>
                  </a:lnTo>
                  <a:lnTo>
                    <a:pt x="10" y="131"/>
                  </a:lnTo>
                  <a:lnTo>
                    <a:pt x="17" y="133"/>
                  </a:lnTo>
                  <a:lnTo>
                    <a:pt x="25" y="133"/>
                  </a:lnTo>
                  <a:lnTo>
                    <a:pt x="25" y="1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29" name="Freeform 84">
              <a:extLst>
                <a:ext uri="{FF2B5EF4-FFF2-40B4-BE49-F238E27FC236}">
                  <a16:creationId xmlns:a16="http://schemas.microsoft.com/office/drawing/2014/main" id="{DF419E4A-3908-4C42-9B37-C1B90E026593}"/>
                </a:ext>
              </a:extLst>
            </p:cNvPr>
            <p:cNvSpPr>
              <a:spLocks/>
            </p:cNvSpPr>
            <p:nvPr/>
          </p:nvSpPr>
          <p:spPr bwMode="auto">
            <a:xfrm>
              <a:off x="1605168" y="2476758"/>
              <a:ext cx="92305" cy="92137"/>
            </a:xfrm>
            <a:custGeom>
              <a:avLst/>
              <a:gdLst>
                <a:gd name="T0" fmla="*/ 188 w 188"/>
                <a:gd name="T1" fmla="*/ 187 h 187"/>
                <a:gd name="T2" fmla="*/ 188 w 188"/>
                <a:gd name="T3" fmla="*/ 187 h 187"/>
                <a:gd name="T4" fmla="*/ 170 w 188"/>
                <a:gd name="T5" fmla="*/ 186 h 187"/>
                <a:gd name="T6" fmla="*/ 152 w 188"/>
                <a:gd name="T7" fmla="*/ 184 h 187"/>
                <a:gd name="T8" fmla="*/ 135 w 188"/>
                <a:gd name="T9" fmla="*/ 179 h 187"/>
                <a:gd name="T10" fmla="*/ 118 w 188"/>
                <a:gd name="T11" fmla="*/ 174 h 187"/>
                <a:gd name="T12" fmla="*/ 103 w 188"/>
                <a:gd name="T13" fmla="*/ 167 h 187"/>
                <a:gd name="T14" fmla="*/ 88 w 188"/>
                <a:gd name="T15" fmla="*/ 158 h 187"/>
                <a:gd name="T16" fmla="*/ 74 w 188"/>
                <a:gd name="T17" fmla="*/ 148 h 187"/>
                <a:gd name="T18" fmla="*/ 61 w 188"/>
                <a:gd name="T19" fmla="*/ 136 h 187"/>
                <a:gd name="T20" fmla="*/ 50 w 188"/>
                <a:gd name="T21" fmla="*/ 124 h 187"/>
                <a:gd name="T22" fmla="*/ 39 w 188"/>
                <a:gd name="T23" fmla="*/ 110 h 187"/>
                <a:gd name="T24" fmla="*/ 29 w 188"/>
                <a:gd name="T25" fmla="*/ 94 h 187"/>
                <a:gd name="T26" fmla="*/ 21 w 188"/>
                <a:gd name="T27" fmla="*/ 78 h 187"/>
                <a:gd name="T28" fmla="*/ 14 w 188"/>
                <a:gd name="T29" fmla="*/ 60 h 187"/>
                <a:gd name="T30" fmla="*/ 8 w 188"/>
                <a:gd name="T31" fmla="*/ 42 h 187"/>
                <a:gd name="T32" fmla="*/ 3 w 188"/>
                <a:gd name="T33" fmla="*/ 22 h 187"/>
                <a:gd name="T34" fmla="*/ 0 w 188"/>
                <a:gd name="T35" fmla="*/ 2 h 187"/>
                <a:gd name="T36" fmla="*/ 16 w 188"/>
                <a:gd name="T37" fmla="*/ 0 h 187"/>
                <a:gd name="T38" fmla="*/ 16 w 188"/>
                <a:gd name="T39" fmla="*/ 0 h 187"/>
                <a:gd name="T40" fmla="*/ 19 w 188"/>
                <a:gd name="T41" fmla="*/ 19 h 187"/>
                <a:gd name="T42" fmla="*/ 23 w 188"/>
                <a:gd name="T43" fmla="*/ 37 h 187"/>
                <a:gd name="T44" fmla="*/ 28 w 188"/>
                <a:gd name="T45" fmla="*/ 54 h 187"/>
                <a:gd name="T46" fmla="*/ 35 w 188"/>
                <a:gd name="T47" fmla="*/ 70 h 187"/>
                <a:gd name="T48" fmla="*/ 43 w 188"/>
                <a:gd name="T49" fmla="*/ 86 h 187"/>
                <a:gd name="T50" fmla="*/ 52 w 188"/>
                <a:gd name="T51" fmla="*/ 100 h 187"/>
                <a:gd name="T52" fmla="*/ 61 w 188"/>
                <a:gd name="T53" fmla="*/ 113 h 187"/>
                <a:gd name="T54" fmla="*/ 72 w 188"/>
                <a:gd name="T55" fmla="*/ 125 h 187"/>
                <a:gd name="T56" fmla="*/ 84 w 188"/>
                <a:gd name="T57" fmla="*/ 135 h 187"/>
                <a:gd name="T58" fmla="*/ 96 w 188"/>
                <a:gd name="T59" fmla="*/ 144 h 187"/>
                <a:gd name="T60" fmla="*/ 110 w 188"/>
                <a:gd name="T61" fmla="*/ 152 h 187"/>
                <a:gd name="T62" fmla="*/ 124 w 188"/>
                <a:gd name="T63" fmla="*/ 159 h 187"/>
                <a:gd name="T64" fmla="*/ 139 w 188"/>
                <a:gd name="T65" fmla="*/ 164 h 187"/>
                <a:gd name="T66" fmla="*/ 155 w 188"/>
                <a:gd name="T67" fmla="*/ 168 h 187"/>
                <a:gd name="T68" fmla="*/ 171 w 188"/>
                <a:gd name="T69" fmla="*/ 170 h 187"/>
                <a:gd name="T70" fmla="*/ 188 w 188"/>
                <a:gd name="T71" fmla="*/ 171 h 187"/>
                <a:gd name="T72" fmla="*/ 188 w 188"/>
                <a:gd name="T73"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8" h="187">
                  <a:moveTo>
                    <a:pt x="188" y="187"/>
                  </a:moveTo>
                  <a:lnTo>
                    <a:pt x="188" y="187"/>
                  </a:lnTo>
                  <a:lnTo>
                    <a:pt x="170" y="186"/>
                  </a:lnTo>
                  <a:lnTo>
                    <a:pt x="152" y="184"/>
                  </a:lnTo>
                  <a:lnTo>
                    <a:pt x="135" y="179"/>
                  </a:lnTo>
                  <a:lnTo>
                    <a:pt x="118" y="174"/>
                  </a:lnTo>
                  <a:lnTo>
                    <a:pt x="103" y="167"/>
                  </a:lnTo>
                  <a:lnTo>
                    <a:pt x="88" y="158"/>
                  </a:lnTo>
                  <a:lnTo>
                    <a:pt x="74" y="148"/>
                  </a:lnTo>
                  <a:lnTo>
                    <a:pt x="61" y="136"/>
                  </a:lnTo>
                  <a:lnTo>
                    <a:pt x="50" y="124"/>
                  </a:lnTo>
                  <a:lnTo>
                    <a:pt x="39" y="110"/>
                  </a:lnTo>
                  <a:lnTo>
                    <a:pt x="29" y="94"/>
                  </a:lnTo>
                  <a:lnTo>
                    <a:pt x="21" y="78"/>
                  </a:lnTo>
                  <a:lnTo>
                    <a:pt x="14" y="60"/>
                  </a:lnTo>
                  <a:lnTo>
                    <a:pt x="8" y="42"/>
                  </a:lnTo>
                  <a:lnTo>
                    <a:pt x="3" y="22"/>
                  </a:lnTo>
                  <a:lnTo>
                    <a:pt x="0" y="2"/>
                  </a:lnTo>
                  <a:lnTo>
                    <a:pt x="16" y="0"/>
                  </a:lnTo>
                  <a:lnTo>
                    <a:pt x="16" y="0"/>
                  </a:lnTo>
                  <a:lnTo>
                    <a:pt x="19" y="19"/>
                  </a:lnTo>
                  <a:lnTo>
                    <a:pt x="23" y="37"/>
                  </a:lnTo>
                  <a:lnTo>
                    <a:pt x="28" y="54"/>
                  </a:lnTo>
                  <a:lnTo>
                    <a:pt x="35" y="70"/>
                  </a:lnTo>
                  <a:lnTo>
                    <a:pt x="43" y="86"/>
                  </a:lnTo>
                  <a:lnTo>
                    <a:pt x="52" y="100"/>
                  </a:lnTo>
                  <a:lnTo>
                    <a:pt x="61" y="113"/>
                  </a:lnTo>
                  <a:lnTo>
                    <a:pt x="72" y="125"/>
                  </a:lnTo>
                  <a:lnTo>
                    <a:pt x="84" y="135"/>
                  </a:lnTo>
                  <a:lnTo>
                    <a:pt x="96" y="144"/>
                  </a:lnTo>
                  <a:lnTo>
                    <a:pt x="110" y="152"/>
                  </a:lnTo>
                  <a:lnTo>
                    <a:pt x="124" y="159"/>
                  </a:lnTo>
                  <a:lnTo>
                    <a:pt x="139" y="164"/>
                  </a:lnTo>
                  <a:lnTo>
                    <a:pt x="155" y="168"/>
                  </a:lnTo>
                  <a:lnTo>
                    <a:pt x="171" y="170"/>
                  </a:lnTo>
                  <a:lnTo>
                    <a:pt x="188" y="171"/>
                  </a:lnTo>
                  <a:lnTo>
                    <a:pt x="188" y="18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130" name="Freeform 85">
              <a:extLst>
                <a:ext uri="{FF2B5EF4-FFF2-40B4-BE49-F238E27FC236}">
                  <a16:creationId xmlns:a16="http://schemas.microsoft.com/office/drawing/2014/main" id="{73FEFE39-104F-354A-A942-4C04F7E1A392}"/>
                </a:ext>
              </a:extLst>
            </p:cNvPr>
            <p:cNvSpPr>
              <a:spLocks/>
            </p:cNvSpPr>
            <p:nvPr/>
          </p:nvSpPr>
          <p:spPr bwMode="auto">
            <a:xfrm>
              <a:off x="1675870" y="2556153"/>
              <a:ext cx="43207" cy="12743"/>
            </a:xfrm>
            <a:custGeom>
              <a:avLst/>
              <a:gdLst>
                <a:gd name="T0" fmla="*/ 80 w 89"/>
                <a:gd name="T1" fmla="*/ 27 h 27"/>
                <a:gd name="T2" fmla="*/ 9 w 89"/>
                <a:gd name="T3" fmla="*/ 27 h 27"/>
                <a:gd name="T4" fmla="*/ 9 w 89"/>
                <a:gd name="T5" fmla="*/ 27 h 27"/>
                <a:gd name="T6" fmla="*/ 6 w 89"/>
                <a:gd name="T7" fmla="*/ 26 h 27"/>
                <a:gd name="T8" fmla="*/ 3 w 89"/>
                <a:gd name="T9" fmla="*/ 24 h 27"/>
                <a:gd name="T10" fmla="*/ 1 w 89"/>
                <a:gd name="T11" fmla="*/ 21 h 27"/>
                <a:gd name="T12" fmla="*/ 0 w 89"/>
                <a:gd name="T13" fmla="*/ 18 h 27"/>
                <a:gd name="T14" fmla="*/ 0 w 89"/>
                <a:gd name="T15" fmla="*/ 9 h 27"/>
                <a:gd name="T16" fmla="*/ 0 w 89"/>
                <a:gd name="T17" fmla="*/ 9 h 27"/>
                <a:gd name="T18" fmla="*/ 1 w 89"/>
                <a:gd name="T19" fmla="*/ 6 h 27"/>
                <a:gd name="T20" fmla="*/ 3 w 89"/>
                <a:gd name="T21" fmla="*/ 3 h 27"/>
                <a:gd name="T22" fmla="*/ 6 w 89"/>
                <a:gd name="T23" fmla="*/ 1 h 27"/>
                <a:gd name="T24" fmla="*/ 9 w 89"/>
                <a:gd name="T25" fmla="*/ 0 h 27"/>
                <a:gd name="T26" fmla="*/ 80 w 89"/>
                <a:gd name="T27" fmla="*/ 0 h 27"/>
                <a:gd name="T28" fmla="*/ 80 w 89"/>
                <a:gd name="T29" fmla="*/ 0 h 27"/>
                <a:gd name="T30" fmla="*/ 83 w 89"/>
                <a:gd name="T31" fmla="*/ 1 h 27"/>
                <a:gd name="T32" fmla="*/ 86 w 89"/>
                <a:gd name="T33" fmla="*/ 3 h 27"/>
                <a:gd name="T34" fmla="*/ 88 w 89"/>
                <a:gd name="T35" fmla="*/ 6 h 27"/>
                <a:gd name="T36" fmla="*/ 89 w 89"/>
                <a:gd name="T37" fmla="*/ 9 h 27"/>
                <a:gd name="T38" fmla="*/ 89 w 89"/>
                <a:gd name="T39" fmla="*/ 18 h 27"/>
                <a:gd name="T40" fmla="*/ 89 w 89"/>
                <a:gd name="T41" fmla="*/ 18 h 27"/>
                <a:gd name="T42" fmla="*/ 88 w 89"/>
                <a:gd name="T43" fmla="*/ 21 h 27"/>
                <a:gd name="T44" fmla="*/ 86 w 89"/>
                <a:gd name="T45" fmla="*/ 24 h 27"/>
                <a:gd name="T46" fmla="*/ 83 w 89"/>
                <a:gd name="T47" fmla="*/ 26 h 27"/>
                <a:gd name="T48" fmla="*/ 80 w 89"/>
                <a:gd name="T49" fmla="*/ 27 h 27"/>
                <a:gd name="T50" fmla="*/ 80 w 89"/>
                <a:gd name="T5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 h="27">
                  <a:moveTo>
                    <a:pt x="80" y="27"/>
                  </a:moveTo>
                  <a:lnTo>
                    <a:pt x="9" y="27"/>
                  </a:lnTo>
                  <a:lnTo>
                    <a:pt x="9" y="27"/>
                  </a:lnTo>
                  <a:lnTo>
                    <a:pt x="6" y="26"/>
                  </a:lnTo>
                  <a:lnTo>
                    <a:pt x="3" y="24"/>
                  </a:lnTo>
                  <a:lnTo>
                    <a:pt x="1" y="21"/>
                  </a:lnTo>
                  <a:lnTo>
                    <a:pt x="0" y="18"/>
                  </a:lnTo>
                  <a:lnTo>
                    <a:pt x="0" y="9"/>
                  </a:lnTo>
                  <a:lnTo>
                    <a:pt x="0" y="9"/>
                  </a:lnTo>
                  <a:lnTo>
                    <a:pt x="1" y="6"/>
                  </a:lnTo>
                  <a:lnTo>
                    <a:pt x="3" y="3"/>
                  </a:lnTo>
                  <a:lnTo>
                    <a:pt x="6" y="1"/>
                  </a:lnTo>
                  <a:lnTo>
                    <a:pt x="9" y="0"/>
                  </a:lnTo>
                  <a:lnTo>
                    <a:pt x="80" y="0"/>
                  </a:lnTo>
                  <a:lnTo>
                    <a:pt x="80" y="0"/>
                  </a:lnTo>
                  <a:lnTo>
                    <a:pt x="83" y="1"/>
                  </a:lnTo>
                  <a:lnTo>
                    <a:pt x="86" y="3"/>
                  </a:lnTo>
                  <a:lnTo>
                    <a:pt x="88" y="6"/>
                  </a:lnTo>
                  <a:lnTo>
                    <a:pt x="89" y="9"/>
                  </a:lnTo>
                  <a:lnTo>
                    <a:pt x="89" y="18"/>
                  </a:lnTo>
                  <a:lnTo>
                    <a:pt x="89" y="18"/>
                  </a:lnTo>
                  <a:lnTo>
                    <a:pt x="88" y="21"/>
                  </a:lnTo>
                  <a:lnTo>
                    <a:pt x="86" y="24"/>
                  </a:lnTo>
                  <a:lnTo>
                    <a:pt x="83" y="26"/>
                  </a:lnTo>
                  <a:lnTo>
                    <a:pt x="80" y="27"/>
                  </a:lnTo>
                  <a:lnTo>
                    <a:pt x="80"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grpSp>
      <p:grpSp>
        <p:nvGrpSpPr>
          <p:cNvPr id="4" name="Group 3">
            <a:extLst>
              <a:ext uri="{FF2B5EF4-FFF2-40B4-BE49-F238E27FC236}">
                <a16:creationId xmlns:a16="http://schemas.microsoft.com/office/drawing/2014/main" id="{C58E38DE-3FB2-40DF-B149-046DB571B944}"/>
              </a:ext>
            </a:extLst>
          </p:cNvPr>
          <p:cNvGrpSpPr/>
          <p:nvPr/>
        </p:nvGrpSpPr>
        <p:grpSpPr>
          <a:xfrm>
            <a:off x="1436127" y="5312508"/>
            <a:ext cx="4246069" cy="914502"/>
            <a:chOff x="2248923" y="5206553"/>
            <a:chExt cx="4246069" cy="914502"/>
          </a:xfrm>
        </p:grpSpPr>
        <p:sp>
          <p:nvSpPr>
            <p:cNvPr id="123" name="Rechteck 9">
              <a:extLst>
                <a:ext uri="{FF2B5EF4-FFF2-40B4-BE49-F238E27FC236}">
                  <a16:creationId xmlns:a16="http://schemas.microsoft.com/office/drawing/2014/main" id="{EBD9774E-EB6A-A845-B918-04FD2B528477}"/>
                </a:ext>
              </a:extLst>
            </p:cNvPr>
            <p:cNvSpPr/>
            <p:nvPr/>
          </p:nvSpPr>
          <p:spPr>
            <a:xfrm>
              <a:off x="2248923" y="5206553"/>
              <a:ext cx="4246069" cy="914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rtlCol="0" anchor="ctr"/>
            <a:lstStyle/>
            <a:p>
              <a:pPr algn="ctr"/>
              <a:r>
                <a:rPr lang="en" sz="1400" b="1" dirty="0">
                  <a:solidFill>
                    <a:srgbClr val="000000"/>
                  </a:solidFill>
                </a:rPr>
                <a:t>Up to 100 scanners can be connected</a:t>
              </a:r>
            </a:p>
          </p:txBody>
        </p:sp>
        <p:sp>
          <p:nvSpPr>
            <p:cNvPr id="115" name="Freeform 98">
              <a:extLst>
                <a:ext uri="{FF2B5EF4-FFF2-40B4-BE49-F238E27FC236}">
                  <a16:creationId xmlns:a16="http://schemas.microsoft.com/office/drawing/2014/main" id="{088BD1FB-AF0C-4DCE-A552-9874BA4D76F5}"/>
                </a:ext>
              </a:extLst>
            </p:cNvPr>
            <p:cNvSpPr>
              <a:spLocks/>
            </p:cNvSpPr>
            <p:nvPr/>
          </p:nvSpPr>
          <p:spPr bwMode="auto">
            <a:xfrm>
              <a:off x="2283626" y="5460455"/>
              <a:ext cx="487363" cy="468313"/>
            </a:xfrm>
            <a:custGeom>
              <a:avLst/>
              <a:gdLst>
                <a:gd name="T0" fmla="*/ 375 w 400"/>
                <a:gd name="T1" fmla="*/ 33 h 400"/>
                <a:gd name="T2" fmla="*/ 350 w 400"/>
                <a:gd name="T3" fmla="*/ 58 h 400"/>
                <a:gd name="T4" fmla="*/ 350 w 400"/>
                <a:gd name="T5" fmla="*/ 63 h 400"/>
                <a:gd name="T6" fmla="*/ 251 w 400"/>
                <a:gd name="T7" fmla="*/ 125 h 400"/>
                <a:gd name="T8" fmla="*/ 200 w 400"/>
                <a:gd name="T9" fmla="*/ 100 h 400"/>
                <a:gd name="T10" fmla="*/ 196 w 400"/>
                <a:gd name="T11" fmla="*/ 100 h 400"/>
                <a:gd name="T12" fmla="*/ 187 w 400"/>
                <a:gd name="T13" fmla="*/ 46 h 400"/>
                <a:gd name="T14" fmla="*/ 200 w 400"/>
                <a:gd name="T15" fmla="*/ 25 h 400"/>
                <a:gd name="T16" fmla="*/ 175 w 400"/>
                <a:gd name="T17" fmla="*/ 0 h 400"/>
                <a:gd name="T18" fmla="*/ 150 w 400"/>
                <a:gd name="T19" fmla="*/ 25 h 400"/>
                <a:gd name="T20" fmla="*/ 171 w 400"/>
                <a:gd name="T21" fmla="*/ 49 h 400"/>
                <a:gd name="T22" fmla="*/ 180 w 400"/>
                <a:gd name="T23" fmla="*/ 103 h 400"/>
                <a:gd name="T24" fmla="*/ 137 w 400"/>
                <a:gd name="T25" fmla="*/ 146 h 400"/>
                <a:gd name="T26" fmla="*/ 49 w 400"/>
                <a:gd name="T27" fmla="*/ 129 h 400"/>
                <a:gd name="T28" fmla="*/ 25 w 400"/>
                <a:gd name="T29" fmla="*/ 108 h 400"/>
                <a:gd name="T30" fmla="*/ 0 w 400"/>
                <a:gd name="T31" fmla="*/ 133 h 400"/>
                <a:gd name="T32" fmla="*/ 25 w 400"/>
                <a:gd name="T33" fmla="*/ 158 h 400"/>
                <a:gd name="T34" fmla="*/ 46 w 400"/>
                <a:gd name="T35" fmla="*/ 146 h 400"/>
                <a:gd name="T36" fmla="*/ 133 w 400"/>
                <a:gd name="T37" fmla="*/ 162 h 400"/>
                <a:gd name="T38" fmla="*/ 133 w 400"/>
                <a:gd name="T39" fmla="*/ 166 h 400"/>
                <a:gd name="T40" fmla="*/ 162 w 400"/>
                <a:gd name="T41" fmla="*/ 221 h 400"/>
                <a:gd name="T42" fmla="*/ 95 w 400"/>
                <a:gd name="T43" fmla="*/ 350 h 400"/>
                <a:gd name="T44" fmla="*/ 91 w 400"/>
                <a:gd name="T45" fmla="*/ 350 h 400"/>
                <a:gd name="T46" fmla="*/ 66 w 400"/>
                <a:gd name="T47" fmla="*/ 375 h 400"/>
                <a:gd name="T48" fmla="*/ 91 w 400"/>
                <a:gd name="T49" fmla="*/ 400 h 400"/>
                <a:gd name="T50" fmla="*/ 116 w 400"/>
                <a:gd name="T51" fmla="*/ 375 h 400"/>
                <a:gd name="T52" fmla="*/ 110 w 400"/>
                <a:gd name="T53" fmla="*/ 358 h 400"/>
                <a:gd name="T54" fmla="*/ 177 w 400"/>
                <a:gd name="T55" fmla="*/ 229 h 400"/>
                <a:gd name="T56" fmla="*/ 200 w 400"/>
                <a:gd name="T57" fmla="*/ 233 h 400"/>
                <a:gd name="T58" fmla="*/ 247 w 400"/>
                <a:gd name="T59" fmla="*/ 213 h 400"/>
                <a:gd name="T60" fmla="*/ 318 w 400"/>
                <a:gd name="T61" fmla="*/ 267 h 400"/>
                <a:gd name="T62" fmla="*/ 316 w 400"/>
                <a:gd name="T63" fmla="*/ 275 h 400"/>
                <a:gd name="T64" fmla="*/ 341 w 400"/>
                <a:gd name="T65" fmla="*/ 300 h 400"/>
                <a:gd name="T66" fmla="*/ 366 w 400"/>
                <a:gd name="T67" fmla="*/ 275 h 400"/>
                <a:gd name="T68" fmla="*/ 341 w 400"/>
                <a:gd name="T69" fmla="*/ 250 h 400"/>
                <a:gd name="T70" fmla="*/ 328 w 400"/>
                <a:gd name="T71" fmla="*/ 254 h 400"/>
                <a:gd name="T72" fmla="*/ 257 w 400"/>
                <a:gd name="T73" fmla="*/ 200 h 400"/>
                <a:gd name="T74" fmla="*/ 266 w 400"/>
                <a:gd name="T75" fmla="*/ 166 h 400"/>
                <a:gd name="T76" fmla="*/ 260 w 400"/>
                <a:gd name="T77" fmla="*/ 139 h 400"/>
                <a:gd name="T78" fmla="*/ 359 w 400"/>
                <a:gd name="T79" fmla="*/ 77 h 400"/>
                <a:gd name="T80" fmla="*/ 375 w 400"/>
                <a:gd name="T81" fmla="*/ 83 h 400"/>
                <a:gd name="T82" fmla="*/ 400 w 400"/>
                <a:gd name="T83" fmla="*/ 58 h 400"/>
                <a:gd name="T84" fmla="*/ 375 w 400"/>
                <a:gd name="T85" fmla="*/ 3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0" h="400">
                  <a:moveTo>
                    <a:pt x="375" y="33"/>
                  </a:moveTo>
                  <a:cubicBezTo>
                    <a:pt x="361" y="33"/>
                    <a:pt x="350" y="44"/>
                    <a:pt x="350" y="58"/>
                  </a:cubicBezTo>
                  <a:cubicBezTo>
                    <a:pt x="350" y="60"/>
                    <a:pt x="350" y="62"/>
                    <a:pt x="350" y="63"/>
                  </a:cubicBezTo>
                  <a:lnTo>
                    <a:pt x="251" y="125"/>
                  </a:lnTo>
                  <a:cubicBezTo>
                    <a:pt x="239" y="110"/>
                    <a:pt x="221" y="100"/>
                    <a:pt x="200" y="100"/>
                  </a:cubicBezTo>
                  <a:cubicBezTo>
                    <a:pt x="199" y="100"/>
                    <a:pt x="198" y="100"/>
                    <a:pt x="196" y="100"/>
                  </a:cubicBezTo>
                  <a:lnTo>
                    <a:pt x="187" y="46"/>
                  </a:lnTo>
                  <a:cubicBezTo>
                    <a:pt x="194" y="42"/>
                    <a:pt x="200" y="34"/>
                    <a:pt x="200" y="25"/>
                  </a:cubicBezTo>
                  <a:cubicBezTo>
                    <a:pt x="200" y="11"/>
                    <a:pt x="188" y="0"/>
                    <a:pt x="175" y="0"/>
                  </a:cubicBezTo>
                  <a:cubicBezTo>
                    <a:pt x="161" y="0"/>
                    <a:pt x="150" y="11"/>
                    <a:pt x="150" y="25"/>
                  </a:cubicBezTo>
                  <a:cubicBezTo>
                    <a:pt x="150" y="37"/>
                    <a:pt x="159" y="47"/>
                    <a:pt x="171" y="49"/>
                  </a:cubicBezTo>
                  <a:lnTo>
                    <a:pt x="180" y="103"/>
                  </a:lnTo>
                  <a:cubicBezTo>
                    <a:pt x="159" y="109"/>
                    <a:pt x="143" y="125"/>
                    <a:pt x="137" y="146"/>
                  </a:cubicBezTo>
                  <a:lnTo>
                    <a:pt x="49" y="129"/>
                  </a:lnTo>
                  <a:cubicBezTo>
                    <a:pt x="47" y="117"/>
                    <a:pt x="37" y="108"/>
                    <a:pt x="25" y="108"/>
                  </a:cubicBezTo>
                  <a:cubicBezTo>
                    <a:pt x="11" y="108"/>
                    <a:pt x="0" y="119"/>
                    <a:pt x="0" y="133"/>
                  </a:cubicBezTo>
                  <a:cubicBezTo>
                    <a:pt x="0" y="147"/>
                    <a:pt x="11" y="158"/>
                    <a:pt x="25" y="158"/>
                  </a:cubicBezTo>
                  <a:cubicBezTo>
                    <a:pt x="34" y="158"/>
                    <a:pt x="42" y="153"/>
                    <a:pt x="46" y="146"/>
                  </a:cubicBezTo>
                  <a:lnTo>
                    <a:pt x="133" y="162"/>
                  </a:lnTo>
                  <a:cubicBezTo>
                    <a:pt x="133" y="164"/>
                    <a:pt x="133" y="165"/>
                    <a:pt x="133" y="166"/>
                  </a:cubicBezTo>
                  <a:cubicBezTo>
                    <a:pt x="133" y="189"/>
                    <a:pt x="144" y="209"/>
                    <a:pt x="162" y="221"/>
                  </a:cubicBezTo>
                  <a:lnTo>
                    <a:pt x="95" y="350"/>
                  </a:lnTo>
                  <a:cubicBezTo>
                    <a:pt x="94" y="350"/>
                    <a:pt x="93" y="350"/>
                    <a:pt x="91" y="350"/>
                  </a:cubicBezTo>
                  <a:cubicBezTo>
                    <a:pt x="78" y="350"/>
                    <a:pt x="66" y="361"/>
                    <a:pt x="66" y="375"/>
                  </a:cubicBezTo>
                  <a:cubicBezTo>
                    <a:pt x="66" y="388"/>
                    <a:pt x="78" y="400"/>
                    <a:pt x="91" y="400"/>
                  </a:cubicBezTo>
                  <a:cubicBezTo>
                    <a:pt x="105" y="400"/>
                    <a:pt x="116" y="388"/>
                    <a:pt x="116" y="375"/>
                  </a:cubicBezTo>
                  <a:cubicBezTo>
                    <a:pt x="116" y="368"/>
                    <a:pt x="114" y="362"/>
                    <a:pt x="110" y="358"/>
                  </a:cubicBezTo>
                  <a:lnTo>
                    <a:pt x="177" y="229"/>
                  </a:lnTo>
                  <a:cubicBezTo>
                    <a:pt x="184" y="231"/>
                    <a:pt x="192" y="233"/>
                    <a:pt x="200" y="233"/>
                  </a:cubicBezTo>
                  <a:cubicBezTo>
                    <a:pt x="218" y="233"/>
                    <a:pt x="235" y="225"/>
                    <a:pt x="247" y="213"/>
                  </a:cubicBezTo>
                  <a:lnTo>
                    <a:pt x="318" y="267"/>
                  </a:lnTo>
                  <a:cubicBezTo>
                    <a:pt x="317" y="269"/>
                    <a:pt x="316" y="272"/>
                    <a:pt x="316" y="275"/>
                  </a:cubicBezTo>
                  <a:cubicBezTo>
                    <a:pt x="316" y="288"/>
                    <a:pt x="328" y="300"/>
                    <a:pt x="341" y="300"/>
                  </a:cubicBezTo>
                  <a:cubicBezTo>
                    <a:pt x="355" y="300"/>
                    <a:pt x="366" y="288"/>
                    <a:pt x="366" y="275"/>
                  </a:cubicBezTo>
                  <a:cubicBezTo>
                    <a:pt x="366" y="261"/>
                    <a:pt x="355" y="250"/>
                    <a:pt x="341" y="250"/>
                  </a:cubicBezTo>
                  <a:cubicBezTo>
                    <a:pt x="336" y="250"/>
                    <a:pt x="332" y="251"/>
                    <a:pt x="328" y="254"/>
                  </a:cubicBezTo>
                  <a:lnTo>
                    <a:pt x="257" y="200"/>
                  </a:lnTo>
                  <a:cubicBezTo>
                    <a:pt x="263" y="190"/>
                    <a:pt x="266" y="179"/>
                    <a:pt x="266" y="166"/>
                  </a:cubicBezTo>
                  <a:cubicBezTo>
                    <a:pt x="266" y="156"/>
                    <a:pt x="264" y="147"/>
                    <a:pt x="260" y="139"/>
                  </a:cubicBezTo>
                  <a:lnTo>
                    <a:pt x="359" y="77"/>
                  </a:lnTo>
                  <a:cubicBezTo>
                    <a:pt x="363" y="81"/>
                    <a:pt x="369" y="83"/>
                    <a:pt x="375" y="83"/>
                  </a:cubicBezTo>
                  <a:cubicBezTo>
                    <a:pt x="388" y="83"/>
                    <a:pt x="400" y="72"/>
                    <a:pt x="400" y="58"/>
                  </a:cubicBezTo>
                  <a:cubicBezTo>
                    <a:pt x="400" y="44"/>
                    <a:pt x="388" y="33"/>
                    <a:pt x="375" y="3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7" name="Gruppieren 56">
            <a:extLst>
              <a:ext uri="{FF2B5EF4-FFF2-40B4-BE49-F238E27FC236}">
                <a16:creationId xmlns:a16="http://schemas.microsoft.com/office/drawing/2014/main" id="{4210978D-AA31-43DC-A98E-3C9FA6670BEE}"/>
              </a:ext>
            </a:extLst>
          </p:cNvPr>
          <p:cNvGrpSpPr/>
          <p:nvPr/>
        </p:nvGrpSpPr>
        <p:grpSpPr>
          <a:xfrm>
            <a:off x="9312476" y="2681479"/>
            <a:ext cx="1136686" cy="921130"/>
            <a:chOff x="5353989" y="156998"/>
            <a:chExt cx="981175" cy="796561"/>
          </a:xfrm>
        </p:grpSpPr>
        <p:grpSp>
          <p:nvGrpSpPr>
            <p:cNvPr id="74" name="Gruppieren 73">
              <a:extLst>
                <a:ext uri="{FF2B5EF4-FFF2-40B4-BE49-F238E27FC236}">
                  <a16:creationId xmlns:a16="http://schemas.microsoft.com/office/drawing/2014/main" id="{DBBAA79A-6ED4-427A-B27F-D4D2C71C2B6E}"/>
                </a:ext>
              </a:extLst>
            </p:cNvPr>
            <p:cNvGrpSpPr/>
            <p:nvPr/>
          </p:nvGrpSpPr>
          <p:grpSpPr>
            <a:xfrm>
              <a:off x="5599990" y="156998"/>
              <a:ext cx="483185" cy="776592"/>
              <a:chOff x="6073049" y="1208989"/>
              <a:chExt cx="613606" cy="986210"/>
            </a:xfrm>
          </p:grpSpPr>
          <p:sp>
            <p:nvSpPr>
              <p:cNvPr id="79" name="Freeform 57">
                <a:extLst>
                  <a:ext uri="{FF2B5EF4-FFF2-40B4-BE49-F238E27FC236}">
                    <a16:creationId xmlns:a16="http://schemas.microsoft.com/office/drawing/2014/main" id="{DB6B0D90-A19A-4C7E-A614-192ECCD7ECF9}"/>
                  </a:ext>
                </a:extLst>
              </p:cNvPr>
              <p:cNvSpPr>
                <a:spLocks/>
              </p:cNvSpPr>
              <p:nvPr/>
            </p:nvSpPr>
            <p:spPr bwMode="auto">
              <a:xfrm>
                <a:off x="6215040" y="1247021"/>
                <a:ext cx="337230" cy="611069"/>
              </a:xfrm>
              <a:custGeom>
                <a:avLst/>
                <a:gdLst>
                  <a:gd name="T0" fmla="*/ 0 w 397"/>
                  <a:gd name="T1" fmla="*/ 591 h 723"/>
                  <a:gd name="T2" fmla="*/ 47 w 397"/>
                  <a:gd name="T3" fmla="*/ 553 h 723"/>
                  <a:gd name="T4" fmla="*/ 73 w 397"/>
                  <a:gd name="T5" fmla="*/ 519 h 723"/>
                  <a:gd name="T6" fmla="*/ 96 w 397"/>
                  <a:gd name="T7" fmla="*/ 475 h 723"/>
                  <a:gd name="T8" fmla="*/ 104 w 397"/>
                  <a:gd name="T9" fmla="*/ 438 h 723"/>
                  <a:gd name="T10" fmla="*/ 106 w 397"/>
                  <a:gd name="T11" fmla="*/ 391 h 723"/>
                  <a:gd name="T12" fmla="*/ 100 w 397"/>
                  <a:gd name="T13" fmla="*/ 345 h 723"/>
                  <a:gd name="T14" fmla="*/ 87 w 397"/>
                  <a:gd name="T15" fmla="*/ 312 h 723"/>
                  <a:gd name="T16" fmla="*/ 67 w 397"/>
                  <a:gd name="T17" fmla="*/ 275 h 723"/>
                  <a:gd name="T18" fmla="*/ 58 w 397"/>
                  <a:gd name="T19" fmla="*/ 254 h 723"/>
                  <a:gd name="T20" fmla="*/ 50 w 397"/>
                  <a:gd name="T21" fmla="*/ 242 h 723"/>
                  <a:gd name="T22" fmla="*/ 42 w 397"/>
                  <a:gd name="T23" fmla="*/ 223 h 723"/>
                  <a:gd name="T24" fmla="*/ 34 w 397"/>
                  <a:gd name="T25" fmla="*/ 205 h 723"/>
                  <a:gd name="T26" fmla="*/ 31 w 397"/>
                  <a:gd name="T27" fmla="*/ 184 h 723"/>
                  <a:gd name="T28" fmla="*/ 38 w 397"/>
                  <a:gd name="T29" fmla="*/ 171 h 723"/>
                  <a:gd name="T30" fmla="*/ 44 w 397"/>
                  <a:gd name="T31" fmla="*/ 165 h 723"/>
                  <a:gd name="T32" fmla="*/ 56 w 397"/>
                  <a:gd name="T33" fmla="*/ 169 h 723"/>
                  <a:gd name="T34" fmla="*/ 60 w 397"/>
                  <a:gd name="T35" fmla="*/ 120 h 723"/>
                  <a:gd name="T36" fmla="*/ 71 w 397"/>
                  <a:gd name="T37" fmla="*/ 83 h 723"/>
                  <a:gd name="T38" fmla="*/ 102 w 397"/>
                  <a:gd name="T39" fmla="*/ 41 h 723"/>
                  <a:gd name="T40" fmla="*/ 145 w 397"/>
                  <a:gd name="T41" fmla="*/ 12 h 723"/>
                  <a:gd name="T42" fmla="*/ 184 w 397"/>
                  <a:gd name="T43" fmla="*/ 3 h 723"/>
                  <a:gd name="T44" fmla="*/ 211 w 397"/>
                  <a:gd name="T45" fmla="*/ 3 h 723"/>
                  <a:gd name="T46" fmla="*/ 251 w 397"/>
                  <a:gd name="T47" fmla="*/ 12 h 723"/>
                  <a:gd name="T48" fmla="*/ 293 w 397"/>
                  <a:gd name="T49" fmla="*/ 41 h 723"/>
                  <a:gd name="T50" fmla="*/ 324 w 397"/>
                  <a:gd name="T51" fmla="*/ 81 h 723"/>
                  <a:gd name="T52" fmla="*/ 337 w 397"/>
                  <a:gd name="T53" fmla="*/ 134 h 723"/>
                  <a:gd name="T54" fmla="*/ 346 w 397"/>
                  <a:gd name="T55" fmla="*/ 165 h 723"/>
                  <a:gd name="T56" fmla="*/ 355 w 397"/>
                  <a:gd name="T57" fmla="*/ 167 h 723"/>
                  <a:gd name="T58" fmla="*/ 362 w 397"/>
                  <a:gd name="T59" fmla="*/ 176 h 723"/>
                  <a:gd name="T60" fmla="*/ 364 w 397"/>
                  <a:gd name="T61" fmla="*/ 196 h 723"/>
                  <a:gd name="T62" fmla="*/ 358 w 397"/>
                  <a:gd name="T63" fmla="*/ 213 h 723"/>
                  <a:gd name="T64" fmla="*/ 348 w 397"/>
                  <a:gd name="T65" fmla="*/ 233 h 723"/>
                  <a:gd name="T66" fmla="*/ 344 w 397"/>
                  <a:gd name="T67" fmla="*/ 248 h 723"/>
                  <a:gd name="T68" fmla="*/ 335 w 397"/>
                  <a:gd name="T69" fmla="*/ 254 h 723"/>
                  <a:gd name="T70" fmla="*/ 320 w 397"/>
                  <a:gd name="T71" fmla="*/ 293 h 723"/>
                  <a:gd name="T72" fmla="*/ 302 w 397"/>
                  <a:gd name="T73" fmla="*/ 329 h 723"/>
                  <a:gd name="T74" fmla="*/ 293 w 397"/>
                  <a:gd name="T75" fmla="*/ 360 h 723"/>
                  <a:gd name="T76" fmla="*/ 291 w 397"/>
                  <a:gd name="T77" fmla="*/ 417 h 723"/>
                  <a:gd name="T78" fmla="*/ 296 w 397"/>
                  <a:gd name="T79" fmla="*/ 457 h 723"/>
                  <a:gd name="T80" fmla="*/ 308 w 397"/>
                  <a:gd name="T81" fmla="*/ 490 h 723"/>
                  <a:gd name="T82" fmla="*/ 337 w 397"/>
                  <a:gd name="T83" fmla="*/ 541 h 723"/>
                  <a:gd name="T84" fmla="*/ 373 w 397"/>
                  <a:gd name="T85" fmla="*/ 570 h 723"/>
                  <a:gd name="T86" fmla="*/ 200 w 397"/>
                  <a:gd name="T87" fmla="*/ 723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7" h="723">
                    <a:moveTo>
                      <a:pt x="0" y="591"/>
                    </a:moveTo>
                    <a:lnTo>
                      <a:pt x="0" y="591"/>
                    </a:lnTo>
                    <a:lnTo>
                      <a:pt x="34" y="566"/>
                    </a:lnTo>
                    <a:lnTo>
                      <a:pt x="47" y="553"/>
                    </a:lnTo>
                    <a:lnTo>
                      <a:pt x="58" y="541"/>
                    </a:lnTo>
                    <a:lnTo>
                      <a:pt x="73" y="519"/>
                    </a:lnTo>
                    <a:lnTo>
                      <a:pt x="89" y="490"/>
                    </a:lnTo>
                    <a:lnTo>
                      <a:pt x="96" y="475"/>
                    </a:lnTo>
                    <a:lnTo>
                      <a:pt x="100" y="457"/>
                    </a:lnTo>
                    <a:lnTo>
                      <a:pt x="104" y="438"/>
                    </a:lnTo>
                    <a:lnTo>
                      <a:pt x="106" y="417"/>
                    </a:lnTo>
                    <a:lnTo>
                      <a:pt x="106" y="391"/>
                    </a:lnTo>
                    <a:lnTo>
                      <a:pt x="102" y="360"/>
                    </a:lnTo>
                    <a:lnTo>
                      <a:pt x="100" y="345"/>
                    </a:lnTo>
                    <a:lnTo>
                      <a:pt x="94" y="329"/>
                    </a:lnTo>
                    <a:lnTo>
                      <a:pt x="87" y="312"/>
                    </a:lnTo>
                    <a:lnTo>
                      <a:pt x="75" y="293"/>
                    </a:lnTo>
                    <a:lnTo>
                      <a:pt x="67" y="275"/>
                    </a:lnTo>
                    <a:lnTo>
                      <a:pt x="62" y="254"/>
                    </a:lnTo>
                    <a:lnTo>
                      <a:pt x="58" y="254"/>
                    </a:lnTo>
                    <a:lnTo>
                      <a:pt x="54" y="248"/>
                    </a:lnTo>
                    <a:lnTo>
                      <a:pt x="50" y="242"/>
                    </a:lnTo>
                    <a:lnTo>
                      <a:pt x="47" y="233"/>
                    </a:lnTo>
                    <a:lnTo>
                      <a:pt x="42" y="223"/>
                    </a:lnTo>
                    <a:lnTo>
                      <a:pt x="40" y="213"/>
                    </a:lnTo>
                    <a:lnTo>
                      <a:pt x="34" y="205"/>
                    </a:lnTo>
                    <a:lnTo>
                      <a:pt x="31" y="196"/>
                    </a:lnTo>
                    <a:lnTo>
                      <a:pt x="31" y="184"/>
                    </a:lnTo>
                    <a:lnTo>
                      <a:pt x="34" y="176"/>
                    </a:lnTo>
                    <a:lnTo>
                      <a:pt x="38" y="171"/>
                    </a:lnTo>
                    <a:lnTo>
                      <a:pt x="40" y="167"/>
                    </a:lnTo>
                    <a:lnTo>
                      <a:pt x="44" y="165"/>
                    </a:lnTo>
                    <a:lnTo>
                      <a:pt x="50" y="165"/>
                    </a:lnTo>
                    <a:lnTo>
                      <a:pt x="56" y="169"/>
                    </a:lnTo>
                    <a:lnTo>
                      <a:pt x="58" y="134"/>
                    </a:lnTo>
                    <a:lnTo>
                      <a:pt x="60" y="120"/>
                    </a:lnTo>
                    <a:lnTo>
                      <a:pt x="62" y="107"/>
                    </a:lnTo>
                    <a:lnTo>
                      <a:pt x="71" y="83"/>
                    </a:lnTo>
                    <a:lnTo>
                      <a:pt x="85" y="60"/>
                    </a:lnTo>
                    <a:lnTo>
                      <a:pt x="102" y="41"/>
                    </a:lnTo>
                    <a:lnTo>
                      <a:pt x="122" y="23"/>
                    </a:lnTo>
                    <a:lnTo>
                      <a:pt x="145" y="12"/>
                    </a:lnTo>
                    <a:lnTo>
                      <a:pt x="172" y="5"/>
                    </a:lnTo>
                    <a:lnTo>
                      <a:pt x="184" y="3"/>
                    </a:lnTo>
                    <a:lnTo>
                      <a:pt x="197" y="0"/>
                    </a:lnTo>
                    <a:lnTo>
                      <a:pt x="211" y="3"/>
                    </a:lnTo>
                    <a:lnTo>
                      <a:pt x="224" y="5"/>
                    </a:lnTo>
                    <a:lnTo>
                      <a:pt x="251" y="12"/>
                    </a:lnTo>
                    <a:lnTo>
                      <a:pt x="273" y="23"/>
                    </a:lnTo>
                    <a:lnTo>
                      <a:pt x="293" y="41"/>
                    </a:lnTo>
                    <a:lnTo>
                      <a:pt x="311" y="58"/>
                    </a:lnTo>
                    <a:lnTo>
                      <a:pt x="324" y="81"/>
                    </a:lnTo>
                    <a:lnTo>
                      <a:pt x="333" y="107"/>
                    </a:lnTo>
                    <a:lnTo>
                      <a:pt x="337" y="134"/>
                    </a:lnTo>
                    <a:lnTo>
                      <a:pt x="339" y="169"/>
                    </a:lnTo>
                    <a:lnTo>
                      <a:pt x="346" y="165"/>
                    </a:lnTo>
                    <a:lnTo>
                      <a:pt x="353" y="165"/>
                    </a:lnTo>
                    <a:lnTo>
                      <a:pt x="355" y="167"/>
                    </a:lnTo>
                    <a:lnTo>
                      <a:pt x="360" y="171"/>
                    </a:lnTo>
                    <a:lnTo>
                      <a:pt x="362" y="176"/>
                    </a:lnTo>
                    <a:lnTo>
                      <a:pt x="364" y="184"/>
                    </a:lnTo>
                    <a:lnTo>
                      <a:pt x="364" y="196"/>
                    </a:lnTo>
                    <a:lnTo>
                      <a:pt x="362" y="205"/>
                    </a:lnTo>
                    <a:lnTo>
                      <a:pt x="358" y="213"/>
                    </a:lnTo>
                    <a:lnTo>
                      <a:pt x="353" y="223"/>
                    </a:lnTo>
                    <a:lnTo>
                      <a:pt x="348" y="233"/>
                    </a:lnTo>
                    <a:lnTo>
                      <a:pt x="348" y="242"/>
                    </a:lnTo>
                    <a:lnTo>
                      <a:pt x="344" y="248"/>
                    </a:lnTo>
                    <a:lnTo>
                      <a:pt x="339" y="254"/>
                    </a:lnTo>
                    <a:lnTo>
                      <a:pt x="335" y="254"/>
                    </a:lnTo>
                    <a:lnTo>
                      <a:pt x="329" y="275"/>
                    </a:lnTo>
                    <a:lnTo>
                      <a:pt x="320" y="293"/>
                    </a:lnTo>
                    <a:lnTo>
                      <a:pt x="311" y="312"/>
                    </a:lnTo>
                    <a:lnTo>
                      <a:pt x="302" y="329"/>
                    </a:lnTo>
                    <a:lnTo>
                      <a:pt x="298" y="345"/>
                    </a:lnTo>
                    <a:lnTo>
                      <a:pt x="293" y="360"/>
                    </a:lnTo>
                    <a:lnTo>
                      <a:pt x="291" y="391"/>
                    </a:lnTo>
                    <a:lnTo>
                      <a:pt x="291" y="417"/>
                    </a:lnTo>
                    <a:lnTo>
                      <a:pt x="293" y="438"/>
                    </a:lnTo>
                    <a:lnTo>
                      <a:pt x="296" y="457"/>
                    </a:lnTo>
                    <a:lnTo>
                      <a:pt x="302" y="475"/>
                    </a:lnTo>
                    <a:lnTo>
                      <a:pt x="308" y="490"/>
                    </a:lnTo>
                    <a:lnTo>
                      <a:pt x="322" y="519"/>
                    </a:lnTo>
                    <a:lnTo>
                      <a:pt x="337" y="541"/>
                    </a:lnTo>
                    <a:lnTo>
                      <a:pt x="351" y="555"/>
                    </a:lnTo>
                    <a:lnTo>
                      <a:pt x="373" y="570"/>
                    </a:lnTo>
                    <a:lnTo>
                      <a:pt x="397" y="591"/>
                    </a:lnTo>
                    <a:lnTo>
                      <a:pt x="200" y="723"/>
                    </a:lnTo>
                    <a:lnTo>
                      <a:pt x="0" y="591"/>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80" name="Freeform 61">
                <a:extLst>
                  <a:ext uri="{FF2B5EF4-FFF2-40B4-BE49-F238E27FC236}">
                    <a16:creationId xmlns:a16="http://schemas.microsoft.com/office/drawing/2014/main" id="{FF6418F3-E5B3-494B-9612-6957CD2F7CB4}"/>
                  </a:ext>
                </a:extLst>
              </p:cNvPr>
              <p:cNvSpPr>
                <a:spLocks/>
              </p:cNvSpPr>
              <p:nvPr/>
            </p:nvSpPr>
            <p:spPr bwMode="auto">
              <a:xfrm>
                <a:off x="6073049" y="1683138"/>
                <a:ext cx="139457" cy="304267"/>
              </a:xfrm>
              <a:custGeom>
                <a:avLst/>
                <a:gdLst>
                  <a:gd name="T0" fmla="*/ 0 w 164"/>
                  <a:gd name="T1" fmla="*/ 318 h 359"/>
                  <a:gd name="T2" fmla="*/ 0 w 164"/>
                  <a:gd name="T3" fmla="*/ 318 h 359"/>
                  <a:gd name="T4" fmla="*/ 4 w 164"/>
                  <a:gd name="T5" fmla="*/ 321 h 359"/>
                  <a:gd name="T6" fmla="*/ 8 w 164"/>
                  <a:gd name="T7" fmla="*/ 330 h 359"/>
                  <a:gd name="T8" fmla="*/ 20 w 164"/>
                  <a:gd name="T9" fmla="*/ 339 h 359"/>
                  <a:gd name="T10" fmla="*/ 40 w 164"/>
                  <a:gd name="T11" fmla="*/ 351 h 359"/>
                  <a:gd name="T12" fmla="*/ 69 w 164"/>
                  <a:gd name="T13" fmla="*/ 356 h 359"/>
                  <a:gd name="T14" fmla="*/ 101 w 164"/>
                  <a:gd name="T15" fmla="*/ 359 h 359"/>
                  <a:gd name="T16" fmla="*/ 133 w 164"/>
                  <a:gd name="T17" fmla="*/ 359 h 359"/>
                  <a:gd name="T18" fmla="*/ 164 w 164"/>
                  <a:gd name="T19" fmla="*/ 178 h 359"/>
                  <a:gd name="T20" fmla="*/ 122 w 164"/>
                  <a:gd name="T21" fmla="*/ 0 h 359"/>
                  <a:gd name="T22" fmla="*/ 108 w 164"/>
                  <a:gd name="T23" fmla="*/ 7 h 359"/>
                  <a:gd name="T24" fmla="*/ 79 w 164"/>
                  <a:gd name="T25" fmla="*/ 24 h 359"/>
                  <a:gd name="T26" fmla="*/ 61 w 164"/>
                  <a:gd name="T27" fmla="*/ 36 h 359"/>
                  <a:gd name="T28" fmla="*/ 45 w 164"/>
                  <a:gd name="T29" fmla="*/ 51 h 359"/>
                  <a:gd name="T30" fmla="*/ 33 w 164"/>
                  <a:gd name="T31" fmla="*/ 69 h 359"/>
                  <a:gd name="T32" fmla="*/ 25 w 164"/>
                  <a:gd name="T33" fmla="*/ 83 h 359"/>
                  <a:gd name="T34" fmla="*/ 18 w 164"/>
                  <a:gd name="T35" fmla="*/ 134 h 359"/>
                  <a:gd name="T36" fmla="*/ 11 w 164"/>
                  <a:gd name="T37" fmla="*/ 214 h 359"/>
                  <a:gd name="T38" fmla="*/ 0 w 164"/>
                  <a:gd name="T39" fmla="*/ 318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359">
                    <a:moveTo>
                      <a:pt x="0" y="318"/>
                    </a:moveTo>
                    <a:lnTo>
                      <a:pt x="0" y="318"/>
                    </a:lnTo>
                    <a:lnTo>
                      <a:pt x="4" y="321"/>
                    </a:lnTo>
                    <a:lnTo>
                      <a:pt x="8" y="330"/>
                    </a:lnTo>
                    <a:lnTo>
                      <a:pt x="20" y="339"/>
                    </a:lnTo>
                    <a:lnTo>
                      <a:pt x="40" y="351"/>
                    </a:lnTo>
                    <a:lnTo>
                      <a:pt x="69" y="356"/>
                    </a:lnTo>
                    <a:lnTo>
                      <a:pt x="101" y="359"/>
                    </a:lnTo>
                    <a:lnTo>
                      <a:pt x="133" y="359"/>
                    </a:lnTo>
                    <a:lnTo>
                      <a:pt x="164" y="178"/>
                    </a:lnTo>
                    <a:lnTo>
                      <a:pt x="122" y="0"/>
                    </a:lnTo>
                    <a:lnTo>
                      <a:pt x="108" y="7"/>
                    </a:lnTo>
                    <a:lnTo>
                      <a:pt x="79" y="24"/>
                    </a:lnTo>
                    <a:lnTo>
                      <a:pt x="61" y="36"/>
                    </a:lnTo>
                    <a:lnTo>
                      <a:pt x="45" y="51"/>
                    </a:lnTo>
                    <a:lnTo>
                      <a:pt x="33" y="69"/>
                    </a:lnTo>
                    <a:lnTo>
                      <a:pt x="25" y="83"/>
                    </a:lnTo>
                    <a:lnTo>
                      <a:pt x="18" y="134"/>
                    </a:lnTo>
                    <a:lnTo>
                      <a:pt x="11" y="214"/>
                    </a:lnTo>
                    <a:lnTo>
                      <a:pt x="0" y="31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81" name="Freeform 64">
                <a:extLst>
                  <a:ext uri="{FF2B5EF4-FFF2-40B4-BE49-F238E27FC236}">
                    <a16:creationId xmlns:a16="http://schemas.microsoft.com/office/drawing/2014/main" id="{69CD121D-BEF0-44FB-A606-35BE959E21B4}"/>
                  </a:ext>
                </a:extLst>
              </p:cNvPr>
              <p:cNvSpPr>
                <a:spLocks/>
              </p:cNvSpPr>
              <p:nvPr/>
            </p:nvSpPr>
            <p:spPr bwMode="auto">
              <a:xfrm>
                <a:off x="6526914" y="1670461"/>
                <a:ext cx="159741" cy="324552"/>
              </a:xfrm>
              <a:custGeom>
                <a:avLst/>
                <a:gdLst>
                  <a:gd name="T0" fmla="*/ 188 w 188"/>
                  <a:gd name="T1" fmla="*/ 325 h 383"/>
                  <a:gd name="T2" fmla="*/ 188 w 188"/>
                  <a:gd name="T3" fmla="*/ 325 h 383"/>
                  <a:gd name="T4" fmla="*/ 188 w 188"/>
                  <a:gd name="T5" fmla="*/ 331 h 383"/>
                  <a:gd name="T6" fmla="*/ 183 w 188"/>
                  <a:gd name="T7" fmla="*/ 337 h 383"/>
                  <a:gd name="T8" fmla="*/ 170 w 188"/>
                  <a:gd name="T9" fmla="*/ 349 h 383"/>
                  <a:gd name="T10" fmla="*/ 145 w 188"/>
                  <a:gd name="T11" fmla="*/ 362 h 383"/>
                  <a:gd name="T12" fmla="*/ 116 w 188"/>
                  <a:gd name="T13" fmla="*/ 371 h 383"/>
                  <a:gd name="T14" fmla="*/ 81 w 188"/>
                  <a:gd name="T15" fmla="*/ 377 h 383"/>
                  <a:gd name="T16" fmla="*/ 46 w 188"/>
                  <a:gd name="T17" fmla="*/ 383 h 383"/>
                  <a:gd name="T18" fmla="*/ 0 w 188"/>
                  <a:gd name="T19" fmla="*/ 202 h 383"/>
                  <a:gd name="T20" fmla="*/ 22 w 188"/>
                  <a:gd name="T21" fmla="*/ 0 h 383"/>
                  <a:gd name="T22" fmla="*/ 40 w 188"/>
                  <a:gd name="T23" fmla="*/ 6 h 383"/>
                  <a:gd name="T24" fmla="*/ 78 w 188"/>
                  <a:gd name="T25" fmla="*/ 22 h 383"/>
                  <a:gd name="T26" fmla="*/ 99 w 188"/>
                  <a:gd name="T27" fmla="*/ 34 h 383"/>
                  <a:gd name="T28" fmla="*/ 121 w 188"/>
                  <a:gd name="T29" fmla="*/ 49 h 383"/>
                  <a:gd name="T30" fmla="*/ 137 w 188"/>
                  <a:gd name="T31" fmla="*/ 65 h 383"/>
                  <a:gd name="T32" fmla="*/ 143 w 188"/>
                  <a:gd name="T33" fmla="*/ 74 h 383"/>
                  <a:gd name="T34" fmla="*/ 148 w 188"/>
                  <a:gd name="T35" fmla="*/ 85 h 383"/>
                  <a:gd name="T36" fmla="*/ 158 w 188"/>
                  <a:gd name="T37" fmla="*/ 134 h 383"/>
                  <a:gd name="T38" fmla="*/ 172 w 188"/>
                  <a:gd name="T39" fmla="*/ 215 h 383"/>
                  <a:gd name="T40" fmla="*/ 188 w 188"/>
                  <a:gd name="T41" fmla="*/ 32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8" h="383">
                    <a:moveTo>
                      <a:pt x="188" y="325"/>
                    </a:moveTo>
                    <a:lnTo>
                      <a:pt x="188" y="325"/>
                    </a:lnTo>
                    <a:lnTo>
                      <a:pt x="188" y="331"/>
                    </a:lnTo>
                    <a:lnTo>
                      <a:pt x="183" y="337"/>
                    </a:lnTo>
                    <a:lnTo>
                      <a:pt x="170" y="349"/>
                    </a:lnTo>
                    <a:lnTo>
                      <a:pt x="145" y="362"/>
                    </a:lnTo>
                    <a:lnTo>
                      <a:pt x="116" y="371"/>
                    </a:lnTo>
                    <a:lnTo>
                      <a:pt x="81" y="377"/>
                    </a:lnTo>
                    <a:lnTo>
                      <a:pt x="46" y="383"/>
                    </a:lnTo>
                    <a:lnTo>
                      <a:pt x="0" y="202"/>
                    </a:lnTo>
                    <a:lnTo>
                      <a:pt x="22" y="0"/>
                    </a:lnTo>
                    <a:lnTo>
                      <a:pt x="40" y="6"/>
                    </a:lnTo>
                    <a:lnTo>
                      <a:pt x="78" y="22"/>
                    </a:lnTo>
                    <a:lnTo>
                      <a:pt x="99" y="34"/>
                    </a:lnTo>
                    <a:lnTo>
                      <a:pt x="121" y="49"/>
                    </a:lnTo>
                    <a:lnTo>
                      <a:pt x="137" y="65"/>
                    </a:lnTo>
                    <a:lnTo>
                      <a:pt x="143" y="74"/>
                    </a:lnTo>
                    <a:lnTo>
                      <a:pt x="148" y="85"/>
                    </a:lnTo>
                    <a:lnTo>
                      <a:pt x="158" y="134"/>
                    </a:lnTo>
                    <a:lnTo>
                      <a:pt x="172" y="215"/>
                    </a:lnTo>
                    <a:lnTo>
                      <a:pt x="188" y="32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82" name="Freeform 67">
                <a:extLst>
                  <a:ext uri="{FF2B5EF4-FFF2-40B4-BE49-F238E27FC236}">
                    <a16:creationId xmlns:a16="http://schemas.microsoft.com/office/drawing/2014/main" id="{63E876EE-3E74-485E-A6CA-9525CBD7A55C}"/>
                  </a:ext>
                </a:extLst>
              </p:cNvPr>
              <p:cNvSpPr>
                <a:spLocks/>
              </p:cNvSpPr>
              <p:nvPr/>
            </p:nvSpPr>
            <p:spPr bwMode="auto">
              <a:xfrm>
                <a:off x="6135345" y="1645104"/>
                <a:ext cx="470785" cy="550095"/>
              </a:xfrm>
              <a:custGeom>
                <a:avLst/>
                <a:gdLst>
                  <a:gd name="T0" fmla="*/ 516 w 560"/>
                  <a:gd name="T1" fmla="*/ 614 h 973"/>
                  <a:gd name="T2" fmla="*/ 519 w 560"/>
                  <a:gd name="T3" fmla="*/ 312 h 973"/>
                  <a:gd name="T4" fmla="*/ 556 w 560"/>
                  <a:gd name="T5" fmla="*/ 82 h 973"/>
                  <a:gd name="T6" fmla="*/ 543 w 560"/>
                  <a:gd name="T7" fmla="*/ 68 h 973"/>
                  <a:gd name="T8" fmla="*/ 532 w 560"/>
                  <a:gd name="T9" fmla="*/ 60 h 973"/>
                  <a:gd name="T10" fmla="*/ 506 w 560"/>
                  <a:gd name="T11" fmla="*/ 39 h 973"/>
                  <a:gd name="T12" fmla="*/ 477 w 560"/>
                  <a:gd name="T13" fmla="*/ 27 h 973"/>
                  <a:gd name="T14" fmla="*/ 452 w 560"/>
                  <a:gd name="T15" fmla="*/ 17 h 973"/>
                  <a:gd name="T16" fmla="*/ 428 w 560"/>
                  <a:gd name="T17" fmla="*/ 11 h 973"/>
                  <a:gd name="T18" fmla="*/ 409 w 560"/>
                  <a:gd name="T19" fmla="*/ 6 h 973"/>
                  <a:gd name="T20" fmla="*/ 394 w 560"/>
                  <a:gd name="T21" fmla="*/ 4 h 973"/>
                  <a:gd name="T22" fmla="*/ 390 w 560"/>
                  <a:gd name="T23" fmla="*/ 15 h 973"/>
                  <a:gd name="T24" fmla="*/ 384 w 560"/>
                  <a:gd name="T25" fmla="*/ 24 h 973"/>
                  <a:gd name="T26" fmla="*/ 374 w 560"/>
                  <a:gd name="T27" fmla="*/ 35 h 973"/>
                  <a:gd name="T28" fmla="*/ 361 w 560"/>
                  <a:gd name="T29" fmla="*/ 46 h 973"/>
                  <a:gd name="T30" fmla="*/ 343 w 560"/>
                  <a:gd name="T31" fmla="*/ 58 h 973"/>
                  <a:gd name="T32" fmla="*/ 322 w 560"/>
                  <a:gd name="T33" fmla="*/ 64 h 973"/>
                  <a:gd name="T34" fmla="*/ 308 w 560"/>
                  <a:gd name="T35" fmla="*/ 66 h 973"/>
                  <a:gd name="T36" fmla="*/ 293 w 560"/>
                  <a:gd name="T37" fmla="*/ 66 h 973"/>
                  <a:gd name="T38" fmla="*/ 277 w 560"/>
                  <a:gd name="T39" fmla="*/ 66 h 973"/>
                  <a:gd name="T40" fmla="*/ 264 w 560"/>
                  <a:gd name="T41" fmla="*/ 64 h 973"/>
                  <a:gd name="T42" fmla="*/ 252 w 560"/>
                  <a:gd name="T43" fmla="*/ 62 h 973"/>
                  <a:gd name="T44" fmla="*/ 242 w 560"/>
                  <a:gd name="T45" fmla="*/ 58 h 973"/>
                  <a:gd name="T46" fmla="*/ 223 w 560"/>
                  <a:gd name="T47" fmla="*/ 46 h 973"/>
                  <a:gd name="T48" fmla="*/ 211 w 560"/>
                  <a:gd name="T49" fmla="*/ 33 h 973"/>
                  <a:gd name="T50" fmla="*/ 200 w 560"/>
                  <a:gd name="T51" fmla="*/ 22 h 973"/>
                  <a:gd name="T52" fmla="*/ 192 w 560"/>
                  <a:gd name="T53" fmla="*/ 11 h 973"/>
                  <a:gd name="T54" fmla="*/ 188 w 560"/>
                  <a:gd name="T55" fmla="*/ 0 h 973"/>
                  <a:gd name="T56" fmla="*/ 138 w 560"/>
                  <a:gd name="T57" fmla="*/ 8 h 973"/>
                  <a:gd name="T58" fmla="*/ 128 w 560"/>
                  <a:gd name="T59" fmla="*/ 11 h 973"/>
                  <a:gd name="T60" fmla="*/ 101 w 560"/>
                  <a:gd name="T61" fmla="*/ 19 h 973"/>
                  <a:gd name="T62" fmla="*/ 58 w 560"/>
                  <a:gd name="T63" fmla="*/ 39 h 973"/>
                  <a:gd name="T64" fmla="*/ 31 w 560"/>
                  <a:gd name="T65" fmla="*/ 53 h 973"/>
                  <a:gd name="T66" fmla="*/ 0 w 560"/>
                  <a:gd name="T67" fmla="*/ 70 h 973"/>
                  <a:gd name="T68" fmla="*/ 44 w 560"/>
                  <a:gd name="T69" fmla="*/ 314 h 973"/>
                  <a:gd name="T70" fmla="*/ 44 w 560"/>
                  <a:gd name="T71" fmla="*/ 614 h 973"/>
                  <a:gd name="T72" fmla="*/ 27 w 560"/>
                  <a:gd name="T73" fmla="*/ 973 h 973"/>
                  <a:gd name="T74" fmla="*/ 288 w 560"/>
                  <a:gd name="T75" fmla="*/ 973 h 973"/>
                  <a:gd name="T76" fmla="*/ 560 w 560"/>
                  <a:gd name="T77" fmla="*/ 960 h 973"/>
                  <a:gd name="T78" fmla="*/ 516 w 560"/>
                  <a:gd name="T79" fmla="*/ 614 h 973"/>
                  <a:gd name="connsiteX0" fmla="*/ 9214 w 10000"/>
                  <a:gd name="connsiteY0" fmla="*/ 6310 h 10000"/>
                  <a:gd name="connsiteX1" fmla="*/ 9268 w 10000"/>
                  <a:gd name="connsiteY1" fmla="*/ 3207 h 10000"/>
                  <a:gd name="connsiteX2" fmla="*/ 9929 w 10000"/>
                  <a:gd name="connsiteY2" fmla="*/ 843 h 10000"/>
                  <a:gd name="connsiteX3" fmla="*/ 9696 w 10000"/>
                  <a:gd name="connsiteY3" fmla="*/ 699 h 10000"/>
                  <a:gd name="connsiteX4" fmla="*/ 9500 w 10000"/>
                  <a:gd name="connsiteY4" fmla="*/ 617 h 10000"/>
                  <a:gd name="connsiteX5" fmla="*/ 9036 w 10000"/>
                  <a:gd name="connsiteY5" fmla="*/ 401 h 10000"/>
                  <a:gd name="connsiteX6" fmla="*/ 8518 w 10000"/>
                  <a:gd name="connsiteY6" fmla="*/ 277 h 10000"/>
                  <a:gd name="connsiteX7" fmla="*/ 8071 w 10000"/>
                  <a:gd name="connsiteY7" fmla="*/ 175 h 10000"/>
                  <a:gd name="connsiteX8" fmla="*/ 7643 w 10000"/>
                  <a:gd name="connsiteY8" fmla="*/ 113 h 10000"/>
                  <a:gd name="connsiteX9" fmla="*/ 7304 w 10000"/>
                  <a:gd name="connsiteY9" fmla="*/ 62 h 10000"/>
                  <a:gd name="connsiteX10" fmla="*/ 7036 w 10000"/>
                  <a:gd name="connsiteY10" fmla="*/ 41 h 10000"/>
                  <a:gd name="connsiteX11" fmla="*/ 6964 w 10000"/>
                  <a:gd name="connsiteY11" fmla="*/ 154 h 10000"/>
                  <a:gd name="connsiteX12" fmla="*/ 6857 w 10000"/>
                  <a:gd name="connsiteY12" fmla="*/ 247 h 10000"/>
                  <a:gd name="connsiteX13" fmla="*/ 6679 w 10000"/>
                  <a:gd name="connsiteY13" fmla="*/ 360 h 10000"/>
                  <a:gd name="connsiteX14" fmla="*/ 6446 w 10000"/>
                  <a:gd name="connsiteY14" fmla="*/ 473 h 10000"/>
                  <a:gd name="connsiteX15" fmla="*/ 6125 w 10000"/>
                  <a:gd name="connsiteY15" fmla="*/ 596 h 10000"/>
                  <a:gd name="connsiteX16" fmla="*/ 5750 w 10000"/>
                  <a:gd name="connsiteY16" fmla="*/ 658 h 10000"/>
                  <a:gd name="connsiteX17" fmla="*/ 5500 w 10000"/>
                  <a:gd name="connsiteY17" fmla="*/ 678 h 10000"/>
                  <a:gd name="connsiteX18" fmla="*/ 5232 w 10000"/>
                  <a:gd name="connsiteY18" fmla="*/ 678 h 10000"/>
                  <a:gd name="connsiteX19" fmla="*/ 4946 w 10000"/>
                  <a:gd name="connsiteY19" fmla="*/ 678 h 10000"/>
                  <a:gd name="connsiteX20" fmla="*/ 4714 w 10000"/>
                  <a:gd name="connsiteY20" fmla="*/ 658 h 10000"/>
                  <a:gd name="connsiteX21" fmla="*/ 4500 w 10000"/>
                  <a:gd name="connsiteY21" fmla="*/ 637 h 10000"/>
                  <a:gd name="connsiteX22" fmla="*/ 4321 w 10000"/>
                  <a:gd name="connsiteY22" fmla="*/ 596 h 10000"/>
                  <a:gd name="connsiteX23" fmla="*/ 3982 w 10000"/>
                  <a:gd name="connsiteY23" fmla="*/ 473 h 10000"/>
                  <a:gd name="connsiteX24" fmla="*/ 3768 w 10000"/>
                  <a:gd name="connsiteY24" fmla="*/ 339 h 10000"/>
                  <a:gd name="connsiteX25" fmla="*/ 3571 w 10000"/>
                  <a:gd name="connsiteY25" fmla="*/ 226 h 10000"/>
                  <a:gd name="connsiteX26" fmla="*/ 3429 w 10000"/>
                  <a:gd name="connsiteY26" fmla="*/ 113 h 10000"/>
                  <a:gd name="connsiteX27" fmla="*/ 3357 w 10000"/>
                  <a:gd name="connsiteY27" fmla="*/ 0 h 10000"/>
                  <a:gd name="connsiteX28" fmla="*/ 2464 w 10000"/>
                  <a:gd name="connsiteY28" fmla="*/ 82 h 10000"/>
                  <a:gd name="connsiteX29" fmla="*/ 2286 w 10000"/>
                  <a:gd name="connsiteY29" fmla="*/ 113 h 10000"/>
                  <a:gd name="connsiteX30" fmla="*/ 1804 w 10000"/>
                  <a:gd name="connsiteY30" fmla="*/ 195 h 10000"/>
                  <a:gd name="connsiteX31" fmla="*/ 1036 w 10000"/>
                  <a:gd name="connsiteY31" fmla="*/ 401 h 10000"/>
                  <a:gd name="connsiteX32" fmla="*/ 554 w 10000"/>
                  <a:gd name="connsiteY32" fmla="*/ 545 h 10000"/>
                  <a:gd name="connsiteX33" fmla="*/ 0 w 10000"/>
                  <a:gd name="connsiteY33" fmla="*/ 719 h 10000"/>
                  <a:gd name="connsiteX34" fmla="*/ 786 w 10000"/>
                  <a:gd name="connsiteY34" fmla="*/ 3227 h 10000"/>
                  <a:gd name="connsiteX35" fmla="*/ 786 w 10000"/>
                  <a:gd name="connsiteY35" fmla="*/ 6310 h 10000"/>
                  <a:gd name="connsiteX36" fmla="*/ 5143 w 10000"/>
                  <a:gd name="connsiteY36" fmla="*/ 10000 h 10000"/>
                  <a:gd name="connsiteX37" fmla="*/ 10000 w 10000"/>
                  <a:gd name="connsiteY37" fmla="*/ 9866 h 10000"/>
                  <a:gd name="connsiteX38" fmla="*/ 9214 w 10000"/>
                  <a:gd name="connsiteY38" fmla="*/ 6310 h 10000"/>
                  <a:gd name="connsiteX0" fmla="*/ 9214 w 10000"/>
                  <a:gd name="connsiteY0" fmla="*/ 6310 h 9866"/>
                  <a:gd name="connsiteX1" fmla="*/ 9268 w 10000"/>
                  <a:gd name="connsiteY1" fmla="*/ 3207 h 9866"/>
                  <a:gd name="connsiteX2" fmla="*/ 9929 w 10000"/>
                  <a:gd name="connsiteY2" fmla="*/ 843 h 9866"/>
                  <a:gd name="connsiteX3" fmla="*/ 9696 w 10000"/>
                  <a:gd name="connsiteY3" fmla="*/ 699 h 9866"/>
                  <a:gd name="connsiteX4" fmla="*/ 9500 w 10000"/>
                  <a:gd name="connsiteY4" fmla="*/ 617 h 9866"/>
                  <a:gd name="connsiteX5" fmla="*/ 9036 w 10000"/>
                  <a:gd name="connsiteY5" fmla="*/ 401 h 9866"/>
                  <a:gd name="connsiteX6" fmla="*/ 8518 w 10000"/>
                  <a:gd name="connsiteY6" fmla="*/ 277 h 9866"/>
                  <a:gd name="connsiteX7" fmla="*/ 8071 w 10000"/>
                  <a:gd name="connsiteY7" fmla="*/ 175 h 9866"/>
                  <a:gd name="connsiteX8" fmla="*/ 7643 w 10000"/>
                  <a:gd name="connsiteY8" fmla="*/ 113 h 9866"/>
                  <a:gd name="connsiteX9" fmla="*/ 7304 w 10000"/>
                  <a:gd name="connsiteY9" fmla="*/ 62 h 9866"/>
                  <a:gd name="connsiteX10" fmla="*/ 7036 w 10000"/>
                  <a:gd name="connsiteY10" fmla="*/ 41 h 9866"/>
                  <a:gd name="connsiteX11" fmla="*/ 6964 w 10000"/>
                  <a:gd name="connsiteY11" fmla="*/ 154 h 9866"/>
                  <a:gd name="connsiteX12" fmla="*/ 6857 w 10000"/>
                  <a:gd name="connsiteY12" fmla="*/ 247 h 9866"/>
                  <a:gd name="connsiteX13" fmla="*/ 6679 w 10000"/>
                  <a:gd name="connsiteY13" fmla="*/ 360 h 9866"/>
                  <a:gd name="connsiteX14" fmla="*/ 6446 w 10000"/>
                  <a:gd name="connsiteY14" fmla="*/ 473 h 9866"/>
                  <a:gd name="connsiteX15" fmla="*/ 6125 w 10000"/>
                  <a:gd name="connsiteY15" fmla="*/ 596 h 9866"/>
                  <a:gd name="connsiteX16" fmla="*/ 5750 w 10000"/>
                  <a:gd name="connsiteY16" fmla="*/ 658 h 9866"/>
                  <a:gd name="connsiteX17" fmla="*/ 5500 w 10000"/>
                  <a:gd name="connsiteY17" fmla="*/ 678 h 9866"/>
                  <a:gd name="connsiteX18" fmla="*/ 5232 w 10000"/>
                  <a:gd name="connsiteY18" fmla="*/ 678 h 9866"/>
                  <a:gd name="connsiteX19" fmla="*/ 4946 w 10000"/>
                  <a:gd name="connsiteY19" fmla="*/ 678 h 9866"/>
                  <a:gd name="connsiteX20" fmla="*/ 4714 w 10000"/>
                  <a:gd name="connsiteY20" fmla="*/ 658 h 9866"/>
                  <a:gd name="connsiteX21" fmla="*/ 4500 w 10000"/>
                  <a:gd name="connsiteY21" fmla="*/ 637 h 9866"/>
                  <a:gd name="connsiteX22" fmla="*/ 4321 w 10000"/>
                  <a:gd name="connsiteY22" fmla="*/ 596 h 9866"/>
                  <a:gd name="connsiteX23" fmla="*/ 3982 w 10000"/>
                  <a:gd name="connsiteY23" fmla="*/ 473 h 9866"/>
                  <a:gd name="connsiteX24" fmla="*/ 3768 w 10000"/>
                  <a:gd name="connsiteY24" fmla="*/ 339 h 9866"/>
                  <a:gd name="connsiteX25" fmla="*/ 3571 w 10000"/>
                  <a:gd name="connsiteY25" fmla="*/ 226 h 9866"/>
                  <a:gd name="connsiteX26" fmla="*/ 3429 w 10000"/>
                  <a:gd name="connsiteY26" fmla="*/ 113 h 9866"/>
                  <a:gd name="connsiteX27" fmla="*/ 3357 w 10000"/>
                  <a:gd name="connsiteY27" fmla="*/ 0 h 9866"/>
                  <a:gd name="connsiteX28" fmla="*/ 2464 w 10000"/>
                  <a:gd name="connsiteY28" fmla="*/ 82 h 9866"/>
                  <a:gd name="connsiteX29" fmla="*/ 2286 w 10000"/>
                  <a:gd name="connsiteY29" fmla="*/ 113 h 9866"/>
                  <a:gd name="connsiteX30" fmla="*/ 1804 w 10000"/>
                  <a:gd name="connsiteY30" fmla="*/ 195 h 9866"/>
                  <a:gd name="connsiteX31" fmla="*/ 1036 w 10000"/>
                  <a:gd name="connsiteY31" fmla="*/ 401 h 9866"/>
                  <a:gd name="connsiteX32" fmla="*/ 554 w 10000"/>
                  <a:gd name="connsiteY32" fmla="*/ 545 h 9866"/>
                  <a:gd name="connsiteX33" fmla="*/ 0 w 10000"/>
                  <a:gd name="connsiteY33" fmla="*/ 719 h 9866"/>
                  <a:gd name="connsiteX34" fmla="*/ 786 w 10000"/>
                  <a:gd name="connsiteY34" fmla="*/ 3227 h 9866"/>
                  <a:gd name="connsiteX35" fmla="*/ 786 w 10000"/>
                  <a:gd name="connsiteY35" fmla="*/ 6310 h 9866"/>
                  <a:gd name="connsiteX36" fmla="*/ 10000 w 10000"/>
                  <a:gd name="connsiteY36" fmla="*/ 9866 h 9866"/>
                  <a:gd name="connsiteX37" fmla="*/ 9214 w 10000"/>
                  <a:gd name="connsiteY37" fmla="*/ 6310 h 9866"/>
                  <a:gd name="connsiteX0" fmla="*/ 9214 w 9929"/>
                  <a:gd name="connsiteY0" fmla="*/ 6396 h 6787"/>
                  <a:gd name="connsiteX1" fmla="*/ 9268 w 9929"/>
                  <a:gd name="connsiteY1" fmla="*/ 3251 h 6787"/>
                  <a:gd name="connsiteX2" fmla="*/ 9929 w 9929"/>
                  <a:gd name="connsiteY2" fmla="*/ 854 h 6787"/>
                  <a:gd name="connsiteX3" fmla="*/ 9696 w 9929"/>
                  <a:gd name="connsiteY3" fmla="*/ 708 h 6787"/>
                  <a:gd name="connsiteX4" fmla="*/ 9500 w 9929"/>
                  <a:gd name="connsiteY4" fmla="*/ 625 h 6787"/>
                  <a:gd name="connsiteX5" fmla="*/ 9036 w 9929"/>
                  <a:gd name="connsiteY5" fmla="*/ 406 h 6787"/>
                  <a:gd name="connsiteX6" fmla="*/ 8518 w 9929"/>
                  <a:gd name="connsiteY6" fmla="*/ 281 h 6787"/>
                  <a:gd name="connsiteX7" fmla="*/ 8071 w 9929"/>
                  <a:gd name="connsiteY7" fmla="*/ 177 h 6787"/>
                  <a:gd name="connsiteX8" fmla="*/ 7643 w 9929"/>
                  <a:gd name="connsiteY8" fmla="*/ 115 h 6787"/>
                  <a:gd name="connsiteX9" fmla="*/ 7304 w 9929"/>
                  <a:gd name="connsiteY9" fmla="*/ 63 h 6787"/>
                  <a:gd name="connsiteX10" fmla="*/ 7036 w 9929"/>
                  <a:gd name="connsiteY10" fmla="*/ 42 h 6787"/>
                  <a:gd name="connsiteX11" fmla="*/ 6964 w 9929"/>
                  <a:gd name="connsiteY11" fmla="*/ 156 h 6787"/>
                  <a:gd name="connsiteX12" fmla="*/ 6857 w 9929"/>
                  <a:gd name="connsiteY12" fmla="*/ 250 h 6787"/>
                  <a:gd name="connsiteX13" fmla="*/ 6679 w 9929"/>
                  <a:gd name="connsiteY13" fmla="*/ 365 h 6787"/>
                  <a:gd name="connsiteX14" fmla="*/ 6446 w 9929"/>
                  <a:gd name="connsiteY14" fmla="*/ 479 h 6787"/>
                  <a:gd name="connsiteX15" fmla="*/ 6125 w 9929"/>
                  <a:gd name="connsiteY15" fmla="*/ 604 h 6787"/>
                  <a:gd name="connsiteX16" fmla="*/ 5750 w 9929"/>
                  <a:gd name="connsiteY16" fmla="*/ 667 h 6787"/>
                  <a:gd name="connsiteX17" fmla="*/ 5500 w 9929"/>
                  <a:gd name="connsiteY17" fmla="*/ 687 h 6787"/>
                  <a:gd name="connsiteX18" fmla="*/ 5232 w 9929"/>
                  <a:gd name="connsiteY18" fmla="*/ 687 h 6787"/>
                  <a:gd name="connsiteX19" fmla="*/ 4946 w 9929"/>
                  <a:gd name="connsiteY19" fmla="*/ 687 h 6787"/>
                  <a:gd name="connsiteX20" fmla="*/ 4714 w 9929"/>
                  <a:gd name="connsiteY20" fmla="*/ 667 h 6787"/>
                  <a:gd name="connsiteX21" fmla="*/ 4500 w 9929"/>
                  <a:gd name="connsiteY21" fmla="*/ 646 h 6787"/>
                  <a:gd name="connsiteX22" fmla="*/ 4321 w 9929"/>
                  <a:gd name="connsiteY22" fmla="*/ 604 h 6787"/>
                  <a:gd name="connsiteX23" fmla="*/ 3982 w 9929"/>
                  <a:gd name="connsiteY23" fmla="*/ 479 h 6787"/>
                  <a:gd name="connsiteX24" fmla="*/ 3768 w 9929"/>
                  <a:gd name="connsiteY24" fmla="*/ 344 h 6787"/>
                  <a:gd name="connsiteX25" fmla="*/ 3571 w 9929"/>
                  <a:gd name="connsiteY25" fmla="*/ 229 h 6787"/>
                  <a:gd name="connsiteX26" fmla="*/ 3429 w 9929"/>
                  <a:gd name="connsiteY26" fmla="*/ 115 h 6787"/>
                  <a:gd name="connsiteX27" fmla="*/ 3357 w 9929"/>
                  <a:gd name="connsiteY27" fmla="*/ 0 h 6787"/>
                  <a:gd name="connsiteX28" fmla="*/ 2464 w 9929"/>
                  <a:gd name="connsiteY28" fmla="*/ 83 h 6787"/>
                  <a:gd name="connsiteX29" fmla="*/ 2286 w 9929"/>
                  <a:gd name="connsiteY29" fmla="*/ 115 h 6787"/>
                  <a:gd name="connsiteX30" fmla="*/ 1804 w 9929"/>
                  <a:gd name="connsiteY30" fmla="*/ 198 h 6787"/>
                  <a:gd name="connsiteX31" fmla="*/ 1036 w 9929"/>
                  <a:gd name="connsiteY31" fmla="*/ 406 h 6787"/>
                  <a:gd name="connsiteX32" fmla="*/ 554 w 9929"/>
                  <a:gd name="connsiteY32" fmla="*/ 552 h 6787"/>
                  <a:gd name="connsiteX33" fmla="*/ 0 w 9929"/>
                  <a:gd name="connsiteY33" fmla="*/ 729 h 6787"/>
                  <a:gd name="connsiteX34" fmla="*/ 786 w 9929"/>
                  <a:gd name="connsiteY34" fmla="*/ 3271 h 6787"/>
                  <a:gd name="connsiteX35" fmla="*/ 786 w 9929"/>
                  <a:gd name="connsiteY35" fmla="*/ 6396 h 6787"/>
                  <a:gd name="connsiteX36" fmla="*/ 9214 w 9929"/>
                  <a:gd name="connsiteY36" fmla="*/ 6396 h 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929" h="6787">
                    <a:moveTo>
                      <a:pt x="9214" y="6396"/>
                    </a:moveTo>
                    <a:cubicBezTo>
                      <a:pt x="9232" y="5348"/>
                      <a:pt x="9250" y="4299"/>
                      <a:pt x="9268" y="3251"/>
                    </a:cubicBezTo>
                    <a:lnTo>
                      <a:pt x="9929" y="854"/>
                    </a:lnTo>
                    <a:lnTo>
                      <a:pt x="9696" y="708"/>
                    </a:lnTo>
                    <a:lnTo>
                      <a:pt x="9500" y="625"/>
                    </a:lnTo>
                    <a:lnTo>
                      <a:pt x="9036" y="406"/>
                    </a:lnTo>
                    <a:lnTo>
                      <a:pt x="8518" y="281"/>
                    </a:lnTo>
                    <a:lnTo>
                      <a:pt x="8071" y="177"/>
                    </a:lnTo>
                    <a:lnTo>
                      <a:pt x="7643" y="115"/>
                    </a:lnTo>
                    <a:lnTo>
                      <a:pt x="7304" y="63"/>
                    </a:lnTo>
                    <a:lnTo>
                      <a:pt x="7036" y="42"/>
                    </a:lnTo>
                    <a:lnTo>
                      <a:pt x="6964" y="156"/>
                    </a:lnTo>
                    <a:cubicBezTo>
                      <a:pt x="6928" y="187"/>
                      <a:pt x="6893" y="219"/>
                      <a:pt x="6857" y="250"/>
                    </a:cubicBezTo>
                    <a:lnTo>
                      <a:pt x="6679" y="365"/>
                    </a:lnTo>
                    <a:lnTo>
                      <a:pt x="6446" y="479"/>
                    </a:lnTo>
                    <a:lnTo>
                      <a:pt x="6125" y="604"/>
                    </a:lnTo>
                    <a:lnTo>
                      <a:pt x="5750" y="667"/>
                    </a:lnTo>
                    <a:lnTo>
                      <a:pt x="5500" y="687"/>
                    </a:lnTo>
                    <a:lnTo>
                      <a:pt x="5232" y="687"/>
                    </a:lnTo>
                    <a:lnTo>
                      <a:pt x="4946" y="687"/>
                    </a:lnTo>
                    <a:lnTo>
                      <a:pt x="4714" y="667"/>
                    </a:lnTo>
                    <a:lnTo>
                      <a:pt x="4500" y="646"/>
                    </a:lnTo>
                    <a:lnTo>
                      <a:pt x="4321" y="604"/>
                    </a:lnTo>
                    <a:lnTo>
                      <a:pt x="3982" y="479"/>
                    </a:lnTo>
                    <a:lnTo>
                      <a:pt x="3768" y="344"/>
                    </a:lnTo>
                    <a:lnTo>
                      <a:pt x="3571" y="229"/>
                    </a:lnTo>
                    <a:lnTo>
                      <a:pt x="3429" y="115"/>
                    </a:lnTo>
                    <a:cubicBezTo>
                      <a:pt x="3405" y="76"/>
                      <a:pt x="3381" y="39"/>
                      <a:pt x="3357" y="0"/>
                    </a:cubicBezTo>
                    <a:lnTo>
                      <a:pt x="2464" y="83"/>
                    </a:lnTo>
                    <a:lnTo>
                      <a:pt x="2286" y="115"/>
                    </a:lnTo>
                    <a:lnTo>
                      <a:pt x="1804" y="198"/>
                    </a:lnTo>
                    <a:lnTo>
                      <a:pt x="1036" y="406"/>
                    </a:lnTo>
                    <a:lnTo>
                      <a:pt x="554" y="552"/>
                    </a:lnTo>
                    <a:lnTo>
                      <a:pt x="0" y="729"/>
                    </a:lnTo>
                    <a:lnTo>
                      <a:pt x="786" y="3271"/>
                    </a:lnTo>
                    <a:lnTo>
                      <a:pt x="786" y="6396"/>
                    </a:lnTo>
                    <a:cubicBezTo>
                      <a:pt x="2191" y="6917"/>
                      <a:pt x="7800" y="6920"/>
                      <a:pt x="9214" y="6396"/>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84" name="Freeform 68">
                <a:extLst>
                  <a:ext uri="{FF2B5EF4-FFF2-40B4-BE49-F238E27FC236}">
                    <a16:creationId xmlns:a16="http://schemas.microsoft.com/office/drawing/2014/main" id="{16D3D488-D89F-457B-BBB3-64D6F8BC0930}"/>
                  </a:ext>
                </a:extLst>
              </p:cNvPr>
              <p:cNvSpPr>
                <a:spLocks/>
              </p:cNvSpPr>
              <p:nvPr/>
            </p:nvSpPr>
            <p:spPr bwMode="auto">
              <a:xfrm>
                <a:off x="6296178" y="1645105"/>
                <a:ext cx="174954" cy="63388"/>
              </a:xfrm>
              <a:custGeom>
                <a:avLst/>
                <a:gdLst>
                  <a:gd name="T0" fmla="*/ 1 w 207"/>
                  <a:gd name="T1" fmla="*/ 0 h 75"/>
                  <a:gd name="T2" fmla="*/ 106 w 207"/>
                  <a:gd name="T3" fmla="*/ 66 h 75"/>
                  <a:gd name="T4" fmla="*/ 207 w 207"/>
                  <a:gd name="T5" fmla="*/ 4 h 75"/>
                  <a:gd name="T6" fmla="*/ 200 w 207"/>
                  <a:gd name="T7" fmla="*/ 75 h 75"/>
                  <a:gd name="T8" fmla="*/ 0 w 207"/>
                  <a:gd name="T9" fmla="*/ 65 h 75"/>
                  <a:gd name="T10" fmla="*/ 1 w 207"/>
                  <a:gd name="T11" fmla="*/ 0 h 75"/>
                </a:gdLst>
                <a:ahLst/>
                <a:cxnLst>
                  <a:cxn ang="0">
                    <a:pos x="T0" y="T1"/>
                  </a:cxn>
                  <a:cxn ang="0">
                    <a:pos x="T2" y="T3"/>
                  </a:cxn>
                  <a:cxn ang="0">
                    <a:pos x="T4" y="T5"/>
                  </a:cxn>
                  <a:cxn ang="0">
                    <a:pos x="T6" y="T7"/>
                  </a:cxn>
                  <a:cxn ang="0">
                    <a:pos x="T8" y="T9"/>
                  </a:cxn>
                  <a:cxn ang="0">
                    <a:pos x="T10" y="T11"/>
                  </a:cxn>
                </a:cxnLst>
                <a:rect l="0" t="0" r="r" b="b"/>
                <a:pathLst>
                  <a:path w="207" h="75">
                    <a:moveTo>
                      <a:pt x="1" y="0"/>
                    </a:moveTo>
                    <a:lnTo>
                      <a:pt x="106" y="66"/>
                    </a:lnTo>
                    <a:lnTo>
                      <a:pt x="207" y="4"/>
                    </a:lnTo>
                    <a:lnTo>
                      <a:pt x="200" y="75"/>
                    </a:lnTo>
                    <a:lnTo>
                      <a:pt x="0" y="65"/>
                    </a:lnTo>
                    <a:lnTo>
                      <a:pt x="1"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85" name="Freeform 135">
                <a:extLst>
                  <a:ext uri="{FF2B5EF4-FFF2-40B4-BE49-F238E27FC236}">
                    <a16:creationId xmlns:a16="http://schemas.microsoft.com/office/drawing/2014/main" id="{D158EF22-2C86-42BA-997A-75B8398A8AB7}"/>
                  </a:ext>
                </a:extLst>
              </p:cNvPr>
              <p:cNvSpPr>
                <a:spLocks/>
              </p:cNvSpPr>
              <p:nvPr/>
            </p:nvSpPr>
            <p:spPr bwMode="auto">
              <a:xfrm>
                <a:off x="6212504" y="1208989"/>
                <a:ext cx="354978" cy="357513"/>
              </a:xfrm>
              <a:custGeom>
                <a:avLst/>
                <a:gdLst>
                  <a:gd name="T0" fmla="*/ 114 w 419"/>
                  <a:gd name="T1" fmla="*/ 371 h 422"/>
                  <a:gd name="T2" fmla="*/ 122 w 419"/>
                  <a:gd name="T3" fmla="*/ 404 h 422"/>
                  <a:gd name="T4" fmla="*/ 0 w 419"/>
                  <a:gd name="T5" fmla="*/ 420 h 422"/>
                  <a:gd name="T6" fmla="*/ 15 w 419"/>
                  <a:gd name="T7" fmla="*/ 402 h 422"/>
                  <a:gd name="T8" fmla="*/ 25 w 419"/>
                  <a:gd name="T9" fmla="*/ 379 h 422"/>
                  <a:gd name="T10" fmla="*/ 35 w 419"/>
                  <a:gd name="T11" fmla="*/ 343 h 422"/>
                  <a:gd name="T12" fmla="*/ 35 w 419"/>
                  <a:gd name="T13" fmla="*/ 315 h 422"/>
                  <a:gd name="T14" fmla="*/ 25 w 419"/>
                  <a:gd name="T15" fmla="*/ 254 h 422"/>
                  <a:gd name="T16" fmla="*/ 23 w 419"/>
                  <a:gd name="T17" fmla="*/ 201 h 422"/>
                  <a:gd name="T18" fmla="*/ 28 w 419"/>
                  <a:gd name="T19" fmla="*/ 160 h 422"/>
                  <a:gd name="T20" fmla="*/ 40 w 419"/>
                  <a:gd name="T21" fmla="*/ 120 h 422"/>
                  <a:gd name="T22" fmla="*/ 58 w 419"/>
                  <a:gd name="T23" fmla="*/ 85 h 422"/>
                  <a:gd name="T24" fmla="*/ 86 w 419"/>
                  <a:gd name="T25" fmla="*/ 48 h 422"/>
                  <a:gd name="T26" fmla="*/ 117 w 419"/>
                  <a:gd name="T27" fmla="*/ 26 h 422"/>
                  <a:gd name="T28" fmla="*/ 157 w 419"/>
                  <a:gd name="T29" fmla="*/ 8 h 422"/>
                  <a:gd name="T30" fmla="*/ 208 w 419"/>
                  <a:gd name="T31" fmla="*/ 0 h 422"/>
                  <a:gd name="T32" fmla="*/ 262 w 419"/>
                  <a:gd name="T33" fmla="*/ 8 h 422"/>
                  <a:gd name="T34" fmla="*/ 302 w 419"/>
                  <a:gd name="T35" fmla="*/ 26 h 422"/>
                  <a:gd name="T36" fmla="*/ 330 w 419"/>
                  <a:gd name="T37" fmla="*/ 48 h 422"/>
                  <a:gd name="T38" fmla="*/ 358 w 419"/>
                  <a:gd name="T39" fmla="*/ 85 h 422"/>
                  <a:gd name="T40" fmla="*/ 378 w 419"/>
                  <a:gd name="T41" fmla="*/ 120 h 422"/>
                  <a:gd name="T42" fmla="*/ 389 w 419"/>
                  <a:gd name="T43" fmla="*/ 160 h 422"/>
                  <a:gd name="T44" fmla="*/ 396 w 419"/>
                  <a:gd name="T45" fmla="*/ 201 h 422"/>
                  <a:gd name="T46" fmla="*/ 394 w 419"/>
                  <a:gd name="T47" fmla="*/ 254 h 422"/>
                  <a:gd name="T48" fmla="*/ 384 w 419"/>
                  <a:gd name="T49" fmla="*/ 315 h 422"/>
                  <a:gd name="T50" fmla="*/ 384 w 419"/>
                  <a:gd name="T51" fmla="*/ 343 h 422"/>
                  <a:gd name="T52" fmla="*/ 391 w 419"/>
                  <a:gd name="T53" fmla="*/ 379 h 422"/>
                  <a:gd name="T54" fmla="*/ 404 w 419"/>
                  <a:gd name="T55" fmla="*/ 402 h 422"/>
                  <a:gd name="T56" fmla="*/ 419 w 419"/>
                  <a:gd name="T57" fmla="*/ 420 h 422"/>
                  <a:gd name="T58" fmla="*/ 302 w 419"/>
                  <a:gd name="T59" fmla="*/ 404 h 422"/>
                  <a:gd name="T60" fmla="*/ 310 w 419"/>
                  <a:gd name="T61" fmla="*/ 371 h 422"/>
                  <a:gd name="T62" fmla="*/ 335 w 419"/>
                  <a:gd name="T63" fmla="*/ 287 h 422"/>
                  <a:gd name="T64" fmla="*/ 340 w 419"/>
                  <a:gd name="T65" fmla="*/ 247 h 422"/>
                  <a:gd name="T66" fmla="*/ 335 w 419"/>
                  <a:gd name="T67" fmla="*/ 219 h 422"/>
                  <a:gd name="T68" fmla="*/ 317 w 419"/>
                  <a:gd name="T69" fmla="*/ 191 h 422"/>
                  <a:gd name="T70" fmla="*/ 295 w 419"/>
                  <a:gd name="T71" fmla="*/ 155 h 422"/>
                  <a:gd name="T72" fmla="*/ 282 w 419"/>
                  <a:gd name="T73" fmla="*/ 117 h 422"/>
                  <a:gd name="T74" fmla="*/ 267 w 419"/>
                  <a:gd name="T75" fmla="*/ 117 h 422"/>
                  <a:gd name="T76" fmla="*/ 239 w 419"/>
                  <a:gd name="T77" fmla="*/ 142 h 422"/>
                  <a:gd name="T78" fmla="*/ 211 w 419"/>
                  <a:gd name="T79" fmla="*/ 158 h 422"/>
                  <a:gd name="T80" fmla="*/ 171 w 419"/>
                  <a:gd name="T81" fmla="*/ 168 h 422"/>
                  <a:gd name="T82" fmla="*/ 137 w 419"/>
                  <a:gd name="T83" fmla="*/ 178 h 422"/>
                  <a:gd name="T84" fmla="*/ 109 w 419"/>
                  <a:gd name="T85" fmla="*/ 193 h 422"/>
                  <a:gd name="T86" fmla="*/ 91 w 419"/>
                  <a:gd name="T87" fmla="*/ 211 h 422"/>
                  <a:gd name="T88" fmla="*/ 84 w 419"/>
                  <a:gd name="T89" fmla="*/ 235 h 422"/>
                  <a:gd name="T90" fmla="*/ 84 w 419"/>
                  <a:gd name="T91" fmla="*/ 259 h 422"/>
                  <a:gd name="T92" fmla="*/ 99 w 419"/>
                  <a:gd name="T93" fmla="*/ 32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9" h="422">
                    <a:moveTo>
                      <a:pt x="114" y="371"/>
                    </a:moveTo>
                    <a:lnTo>
                      <a:pt x="114" y="371"/>
                    </a:lnTo>
                    <a:lnTo>
                      <a:pt x="119" y="387"/>
                    </a:lnTo>
                    <a:lnTo>
                      <a:pt x="122" y="404"/>
                    </a:lnTo>
                    <a:lnTo>
                      <a:pt x="122" y="422"/>
                    </a:lnTo>
                    <a:lnTo>
                      <a:pt x="0" y="420"/>
                    </a:lnTo>
                    <a:lnTo>
                      <a:pt x="5" y="417"/>
                    </a:lnTo>
                    <a:lnTo>
                      <a:pt x="15" y="402"/>
                    </a:lnTo>
                    <a:lnTo>
                      <a:pt x="21" y="392"/>
                    </a:lnTo>
                    <a:lnTo>
                      <a:pt x="25" y="379"/>
                    </a:lnTo>
                    <a:lnTo>
                      <a:pt x="30" y="364"/>
                    </a:lnTo>
                    <a:lnTo>
                      <a:pt x="35" y="343"/>
                    </a:lnTo>
                    <a:lnTo>
                      <a:pt x="35" y="328"/>
                    </a:lnTo>
                    <a:lnTo>
                      <a:pt x="35" y="315"/>
                    </a:lnTo>
                    <a:lnTo>
                      <a:pt x="30" y="285"/>
                    </a:lnTo>
                    <a:lnTo>
                      <a:pt x="25" y="254"/>
                    </a:lnTo>
                    <a:lnTo>
                      <a:pt x="23" y="221"/>
                    </a:lnTo>
                    <a:lnTo>
                      <a:pt x="23" y="201"/>
                    </a:lnTo>
                    <a:lnTo>
                      <a:pt x="25" y="181"/>
                    </a:lnTo>
                    <a:lnTo>
                      <a:pt x="28" y="160"/>
                    </a:lnTo>
                    <a:lnTo>
                      <a:pt x="33" y="140"/>
                    </a:lnTo>
                    <a:lnTo>
                      <a:pt x="40" y="120"/>
                    </a:lnTo>
                    <a:lnTo>
                      <a:pt x="48" y="102"/>
                    </a:lnTo>
                    <a:lnTo>
                      <a:pt x="58" y="85"/>
                    </a:lnTo>
                    <a:lnTo>
                      <a:pt x="68" y="69"/>
                    </a:lnTo>
                    <a:lnTo>
                      <a:pt x="86" y="48"/>
                    </a:lnTo>
                    <a:lnTo>
                      <a:pt x="101" y="38"/>
                    </a:lnTo>
                    <a:lnTo>
                      <a:pt x="117" y="26"/>
                    </a:lnTo>
                    <a:lnTo>
                      <a:pt x="134" y="15"/>
                    </a:lnTo>
                    <a:lnTo>
                      <a:pt x="157" y="8"/>
                    </a:lnTo>
                    <a:lnTo>
                      <a:pt x="180" y="3"/>
                    </a:lnTo>
                    <a:lnTo>
                      <a:pt x="208" y="0"/>
                    </a:lnTo>
                    <a:lnTo>
                      <a:pt x="236" y="3"/>
                    </a:lnTo>
                    <a:lnTo>
                      <a:pt x="262" y="8"/>
                    </a:lnTo>
                    <a:lnTo>
                      <a:pt x="284" y="15"/>
                    </a:lnTo>
                    <a:lnTo>
                      <a:pt x="302" y="26"/>
                    </a:lnTo>
                    <a:lnTo>
                      <a:pt x="317" y="38"/>
                    </a:lnTo>
                    <a:lnTo>
                      <a:pt x="330" y="48"/>
                    </a:lnTo>
                    <a:lnTo>
                      <a:pt x="348" y="69"/>
                    </a:lnTo>
                    <a:lnTo>
                      <a:pt x="358" y="85"/>
                    </a:lnTo>
                    <a:lnTo>
                      <a:pt x="368" y="102"/>
                    </a:lnTo>
                    <a:lnTo>
                      <a:pt x="378" y="120"/>
                    </a:lnTo>
                    <a:lnTo>
                      <a:pt x="384" y="140"/>
                    </a:lnTo>
                    <a:lnTo>
                      <a:pt x="389" y="160"/>
                    </a:lnTo>
                    <a:lnTo>
                      <a:pt x="394" y="181"/>
                    </a:lnTo>
                    <a:lnTo>
                      <a:pt x="396" y="201"/>
                    </a:lnTo>
                    <a:lnTo>
                      <a:pt x="396" y="221"/>
                    </a:lnTo>
                    <a:lnTo>
                      <a:pt x="394" y="254"/>
                    </a:lnTo>
                    <a:lnTo>
                      <a:pt x="386" y="285"/>
                    </a:lnTo>
                    <a:lnTo>
                      <a:pt x="384" y="315"/>
                    </a:lnTo>
                    <a:lnTo>
                      <a:pt x="384" y="328"/>
                    </a:lnTo>
                    <a:lnTo>
                      <a:pt x="384" y="343"/>
                    </a:lnTo>
                    <a:lnTo>
                      <a:pt x="386" y="364"/>
                    </a:lnTo>
                    <a:lnTo>
                      <a:pt x="391" y="379"/>
                    </a:lnTo>
                    <a:lnTo>
                      <a:pt x="396" y="392"/>
                    </a:lnTo>
                    <a:lnTo>
                      <a:pt x="404" y="402"/>
                    </a:lnTo>
                    <a:lnTo>
                      <a:pt x="414" y="417"/>
                    </a:lnTo>
                    <a:lnTo>
                      <a:pt x="419" y="420"/>
                    </a:lnTo>
                    <a:lnTo>
                      <a:pt x="302" y="422"/>
                    </a:lnTo>
                    <a:lnTo>
                      <a:pt x="302" y="404"/>
                    </a:lnTo>
                    <a:lnTo>
                      <a:pt x="305" y="387"/>
                    </a:lnTo>
                    <a:lnTo>
                      <a:pt x="310" y="371"/>
                    </a:lnTo>
                    <a:lnTo>
                      <a:pt x="325" y="320"/>
                    </a:lnTo>
                    <a:lnTo>
                      <a:pt x="335" y="287"/>
                    </a:lnTo>
                    <a:lnTo>
                      <a:pt x="338" y="259"/>
                    </a:lnTo>
                    <a:lnTo>
                      <a:pt x="340" y="247"/>
                    </a:lnTo>
                    <a:lnTo>
                      <a:pt x="338" y="235"/>
                    </a:lnTo>
                    <a:lnTo>
                      <a:pt x="335" y="219"/>
                    </a:lnTo>
                    <a:lnTo>
                      <a:pt x="328" y="204"/>
                    </a:lnTo>
                    <a:lnTo>
                      <a:pt x="317" y="191"/>
                    </a:lnTo>
                    <a:lnTo>
                      <a:pt x="305" y="174"/>
                    </a:lnTo>
                    <a:lnTo>
                      <a:pt x="295" y="155"/>
                    </a:lnTo>
                    <a:lnTo>
                      <a:pt x="287" y="135"/>
                    </a:lnTo>
                    <a:lnTo>
                      <a:pt x="282" y="117"/>
                    </a:lnTo>
                    <a:lnTo>
                      <a:pt x="282" y="99"/>
                    </a:lnTo>
                    <a:lnTo>
                      <a:pt x="267" y="117"/>
                    </a:lnTo>
                    <a:lnTo>
                      <a:pt x="251" y="132"/>
                    </a:lnTo>
                    <a:lnTo>
                      <a:pt x="239" y="142"/>
                    </a:lnTo>
                    <a:lnTo>
                      <a:pt x="223" y="150"/>
                    </a:lnTo>
                    <a:lnTo>
                      <a:pt x="211" y="158"/>
                    </a:lnTo>
                    <a:lnTo>
                      <a:pt x="198" y="163"/>
                    </a:lnTo>
                    <a:lnTo>
                      <a:pt x="171" y="168"/>
                    </a:lnTo>
                    <a:lnTo>
                      <a:pt x="152" y="174"/>
                    </a:lnTo>
                    <a:lnTo>
                      <a:pt x="137" y="178"/>
                    </a:lnTo>
                    <a:lnTo>
                      <a:pt x="122" y="186"/>
                    </a:lnTo>
                    <a:lnTo>
                      <a:pt x="109" y="193"/>
                    </a:lnTo>
                    <a:lnTo>
                      <a:pt x="99" y="201"/>
                    </a:lnTo>
                    <a:lnTo>
                      <a:pt x="91" y="211"/>
                    </a:lnTo>
                    <a:lnTo>
                      <a:pt x="86" y="221"/>
                    </a:lnTo>
                    <a:lnTo>
                      <a:pt x="84" y="235"/>
                    </a:lnTo>
                    <a:lnTo>
                      <a:pt x="81" y="247"/>
                    </a:lnTo>
                    <a:lnTo>
                      <a:pt x="84" y="259"/>
                    </a:lnTo>
                    <a:lnTo>
                      <a:pt x="89" y="287"/>
                    </a:lnTo>
                    <a:lnTo>
                      <a:pt x="99" y="320"/>
                    </a:lnTo>
                    <a:lnTo>
                      <a:pt x="114" y="371"/>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grpSp>
        <p:sp>
          <p:nvSpPr>
            <p:cNvPr id="75" name="Rechteck 187">
              <a:extLst>
                <a:ext uri="{FF2B5EF4-FFF2-40B4-BE49-F238E27FC236}">
                  <a16:creationId xmlns:a16="http://schemas.microsoft.com/office/drawing/2014/main" id="{8D77F3A9-B795-4C4F-82DE-1007D8B6E997}"/>
                </a:ext>
              </a:extLst>
            </p:cNvPr>
            <p:cNvSpPr/>
            <p:nvPr/>
          </p:nvSpPr>
          <p:spPr>
            <a:xfrm>
              <a:off x="5619567" y="883731"/>
              <a:ext cx="477656" cy="6982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grpSp>
          <p:nvGrpSpPr>
            <p:cNvPr id="76" name="Gruppieren 75">
              <a:extLst>
                <a:ext uri="{FF2B5EF4-FFF2-40B4-BE49-F238E27FC236}">
                  <a16:creationId xmlns:a16="http://schemas.microsoft.com/office/drawing/2014/main" id="{8D71D1FA-A80B-4ED4-AC23-7119BC61414F}"/>
                </a:ext>
              </a:extLst>
            </p:cNvPr>
            <p:cNvGrpSpPr/>
            <p:nvPr/>
          </p:nvGrpSpPr>
          <p:grpSpPr>
            <a:xfrm>
              <a:off x="5353989" y="554644"/>
              <a:ext cx="981175" cy="387420"/>
              <a:chOff x="4141455" y="1123135"/>
              <a:chExt cx="2229685" cy="880398"/>
            </a:xfrm>
          </p:grpSpPr>
          <p:sp>
            <p:nvSpPr>
              <p:cNvPr id="77" name="Freeform 5">
                <a:extLst>
                  <a:ext uri="{FF2B5EF4-FFF2-40B4-BE49-F238E27FC236}">
                    <a16:creationId xmlns:a16="http://schemas.microsoft.com/office/drawing/2014/main" id="{D97E38FE-B67B-4F7A-8022-D240BCC93960}"/>
                  </a:ext>
                </a:extLst>
              </p:cNvPr>
              <p:cNvSpPr>
                <a:spLocks/>
              </p:cNvSpPr>
              <p:nvPr/>
            </p:nvSpPr>
            <p:spPr bwMode="auto">
              <a:xfrm>
                <a:off x="4141455" y="1123135"/>
                <a:ext cx="1054927" cy="880398"/>
              </a:xfrm>
              <a:custGeom>
                <a:avLst/>
                <a:gdLst>
                  <a:gd name="T0" fmla="*/ 2081 w 2176"/>
                  <a:gd name="T1" fmla="*/ 1535 h 1816"/>
                  <a:gd name="T2" fmla="*/ 2113 w 2176"/>
                  <a:gd name="T3" fmla="*/ 1532 h 1816"/>
                  <a:gd name="T4" fmla="*/ 2136 w 2176"/>
                  <a:gd name="T5" fmla="*/ 1521 h 1816"/>
                  <a:gd name="T6" fmla="*/ 2153 w 2176"/>
                  <a:gd name="T7" fmla="*/ 1507 h 1816"/>
                  <a:gd name="T8" fmla="*/ 2164 w 2176"/>
                  <a:gd name="T9" fmla="*/ 1490 h 1816"/>
                  <a:gd name="T10" fmla="*/ 2171 w 2176"/>
                  <a:gd name="T11" fmla="*/ 1474 h 1816"/>
                  <a:gd name="T12" fmla="*/ 2176 w 2176"/>
                  <a:gd name="T13" fmla="*/ 1449 h 1816"/>
                  <a:gd name="T14" fmla="*/ 2176 w 2176"/>
                  <a:gd name="T15" fmla="*/ 91 h 1816"/>
                  <a:gd name="T16" fmla="*/ 2176 w 2176"/>
                  <a:gd name="T17" fmla="*/ 87 h 1816"/>
                  <a:gd name="T18" fmla="*/ 2171 w 2176"/>
                  <a:gd name="T19" fmla="*/ 62 h 1816"/>
                  <a:gd name="T20" fmla="*/ 2164 w 2176"/>
                  <a:gd name="T21" fmla="*/ 46 h 1816"/>
                  <a:gd name="T22" fmla="*/ 2152 w 2176"/>
                  <a:gd name="T23" fmla="*/ 29 h 1816"/>
                  <a:gd name="T24" fmla="*/ 2135 w 2176"/>
                  <a:gd name="T25" fmla="*/ 14 h 1816"/>
                  <a:gd name="T26" fmla="*/ 2112 w 2176"/>
                  <a:gd name="T27" fmla="*/ 4 h 1816"/>
                  <a:gd name="T28" fmla="*/ 2080 w 2176"/>
                  <a:gd name="T29" fmla="*/ 0 h 1816"/>
                  <a:gd name="T30" fmla="*/ 95 w 2176"/>
                  <a:gd name="T31" fmla="*/ 0 h 1816"/>
                  <a:gd name="T32" fmla="*/ 64 w 2176"/>
                  <a:gd name="T33" fmla="*/ 4 h 1816"/>
                  <a:gd name="T34" fmla="*/ 41 w 2176"/>
                  <a:gd name="T35" fmla="*/ 15 h 1816"/>
                  <a:gd name="T36" fmla="*/ 24 w 2176"/>
                  <a:gd name="T37" fmla="*/ 30 h 1816"/>
                  <a:gd name="T38" fmla="*/ 13 w 2176"/>
                  <a:gd name="T39" fmla="*/ 47 h 1816"/>
                  <a:gd name="T40" fmla="*/ 6 w 2176"/>
                  <a:gd name="T41" fmla="*/ 64 h 1816"/>
                  <a:gd name="T42" fmla="*/ 1 w 2176"/>
                  <a:gd name="T43" fmla="*/ 90 h 1816"/>
                  <a:gd name="T44" fmla="*/ 1 w 2176"/>
                  <a:gd name="T45" fmla="*/ 1444 h 1816"/>
                  <a:gd name="T46" fmla="*/ 0 w 2176"/>
                  <a:gd name="T47" fmla="*/ 1448 h 1816"/>
                  <a:gd name="T48" fmla="*/ 2 w 2176"/>
                  <a:gd name="T49" fmla="*/ 1465 h 1816"/>
                  <a:gd name="T50" fmla="*/ 6 w 2176"/>
                  <a:gd name="T51" fmla="*/ 1481 h 1816"/>
                  <a:gd name="T52" fmla="*/ 14 w 2176"/>
                  <a:gd name="T53" fmla="*/ 1498 h 1816"/>
                  <a:gd name="T54" fmla="*/ 27 w 2176"/>
                  <a:gd name="T55" fmla="*/ 1514 h 1816"/>
                  <a:gd name="T56" fmla="*/ 48 w 2176"/>
                  <a:gd name="T57" fmla="*/ 1527 h 1816"/>
                  <a:gd name="T58" fmla="*/ 77 w 2176"/>
                  <a:gd name="T59" fmla="*/ 1534 h 1816"/>
                  <a:gd name="T60" fmla="*/ 642 w 2176"/>
                  <a:gd name="T61" fmla="*/ 1535 h 1816"/>
                  <a:gd name="T62" fmla="*/ 463 w 2176"/>
                  <a:gd name="T63" fmla="*/ 1711 h 1816"/>
                  <a:gd name="T64" fmla="*/ 1713 w 2176"/>
                  <a:gd name="T65" fmla="*/ 1816 h 1816"/>
                  <a:gd name="T66" fmla="*/ 1484 w 2176"/>
                  <a:gd name="T67" fmla="*/ 1711 h 1816"/>
                  <a:gd name="T68" fmla="*/ 2081 w 2176"/>
                  <a:gd name="T69" fmla="*/ 1535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76" h="1816">
                    <a:moveTo>
                      <a:pt x="2081" y="1535"/>
                    </a:moveTo>
                    <a:lnTo>
                      <a:pt x="2081" y="1535"/>
                    </a:lnTo>
                    <a:lnTo>
                      <a:pt x="2098" y="1534"/>
                    </a:lnTo>
                    <a:lnTo>
                      <a:pt x="2113" y="1532"/>
                    </a:lnTo>
                    <a:lnTo>
                      <a:pt x="2125" y="1527"/>
                    </a:lnTo>
                    <a:lnTo>
                      <a:pt x="2136" y="1521"/>
                    </a:lnTo>
                    <a:lnTo>
                      <a:pt x="2146" y="1515"/>
                    </a:lnTo>
                    <a:lnTo>
                      <a:pt x="2153" y="1507"/>
                    </a:lnTo>
                    <a:lnTo>
                      <a:pt x="2159" y="1499"/>
                    </a:lnTo>
                    <a:lnTo>
                      <a:pt x="2164" y="1490"/>
                    </a:lnTo>
                    <a:lnTo>
                      <a:pt x="2168" y="1482"/>
                    </a:lnTo>
                    <a:lnTo>
                      <a:pt x="2171" y="1474"/>
                    </a:lnTo>
                    <a:lnTo>
                      <a:pt x="2175" y="1459"/>
                    </a:lnTo>
                    <a:lnTo>
                      <a:pt x="2176" y="1449"/>
                    </a:lnTo>
                    <a:lnTo>
                      <a:pt x="2176" y="1445"/>
                    </a:lnTo>
                    <a:lnTo>
                      <a:pt x="2176" y="91"/>
                    </a:lnTo>
                    <a:lnTo>
                      <a:pt x="2176" y="91"/>
                    </a:lnTo>
                    <a:lnTo>
                      <a:pt x="2176" y="87"/>
                    </a:lnTo>
                    <a:lnTo>
                      <a:pt x="2174" y="77"/>
                    </a:lnTo>
                    <a:lnTo>
                      <a:pt x="2171" y="62"/>
                    </a:lnTo>
                    <a:lnTo>
                      <a:pt x="2168" y="54"/>
                    </a:lnTo>
                    <a:lnTo>
                      <a:pt x="2164" y="46"/>
                    </a:lnTo>
                    <a:lnTo>
                      <a:pt x="2159" y="37"/>
                    </a:lnTo>
                    <a:lnTo>
                      <a:pt x="2152" y="29"/>
                    </a:lnTo>
                    <a:lnTo>
                      <a:pt x="2145" y="21"/>
                    </a:lnTo>
                    <a:lnTo>
                      <a:pt x="2135" y="14"/>
                    </a:lnTo>
                    <a:lnTo>
                      <a:pt x="2125" y="9"/>
                    </a:lnTo>
                    <a:lnTo>
                      <a:pt x="2112" y="4"/>
                    </a:lnTo>
                    <a:lnTo>
                      <a:pt x="2097" y="1"/>
                    </a:lnTo>
                    <a:lnTo>
                      <a:pt x="2080" y="0"/>
                    </a:lnTo>
                    <a:lnTo>
                      <a:pt x="95" y="0"/>
                    </a:lnTo>
                    <a:lnTo>
                      <a:pt x="95" y="0"/>
                    </a:lnTo>
                    <a:lnTo>
                      <a:pt x="79" y="1"/>
                    </a:lnTo>
                    <a:lnTo>
                      <a:pt x="64" y="4"/>
                    </a:lnTo>
                    <a:lnTo>
                      <a:pt x="52" y="9"/>
                    </a:lnTo>
                    <a:lnTo>
                      <a:pt x="41" y="15"/>
                    </a:lnTo>
                    <a:lnTo>
                      <a:pt x="32" y="22"/>
                    </a:lnTo>
                    <a:lnTo>
                      <a:pt x="24" y="30"/>
                    </a:lnTo>
                    <a:lnTo>
                      <a:pt x="18" y="38"/>
                    </a:lnTo>
                    <a:lnTo>
                      <a:pt x="13" y="47"/>
                    </a:lnTo>
                    <a:lnTo>
                      <a:pt x="9" y="56"/>
                    </a:lnTo>
                    <a:lnTo>
                      <a:pt x="6" y="64"/>
                    </a:lnTo>
                    <a:lnTo>
                      <a:pt x="2" y="79"/>
                    </a:lnTo>
                    <a:lnTo>
                      <a:pt x="1" y="90"/>
                    </a:lnTo>
                    <a:lnTo>
                      <a:pt x="1" y="94"/>
                    </a:lnTo>
                    <a:lnTo>
                      <a:pt x="1" y="1444"/>
                    </a:lnTo>
                    <a:lnTo>
                      <a:pt x="1" y="1444"/>
                    </a:lnTo>
                    <a:lnTo>
                      <a:pt x="0" y="1448"/>
                    </a:lnTo>
                    <a:lnTo>
                      <a:pt x="1" y="1458"/>
                    </a:lnTo>
                    <a:lnTo>
                      <a:pt x="2" y="1465"/>
                    </a:lnTo>
                    <a:lnTo>
                      <a:pt x="3" y="1473"/>
                    </a:lnTo>
                    <a:lnTo>
                      <a:pt x="6" y="1481"/>
                    </a:lnTo>
                    <a:lnTo>
                      <a:pt x="9" y="1490"/>
                    </a:lnTo>
                    <a:lnTo>
                      <a:pt x="14" y="1498"/>
                    </a:lnTo>
                    <a:lnTo>
                      <a:pt x="20" y="1506"/>
                    </a:lnTo>
                    <a:lnTo>
                      <a:pt x="27" y="1514"/>
                    </a:lnTo>
                    <a:lnTo>
                      <a:pt x="37" y="1521"/>
                    </a:lnTo>
                    <a:lnTo>
                      <a:pt x="48" y="1527"/>
                    </a:lnTo>
                    <a:lnTo>
                      <a:pt x="61" y="1532"/>
                    </a:lnTo>
                    <a:lnTo>
                      <a:pt x="77" y="1534"/>
                    </a:lnTo>
                    <a:lnTo>
                      <a:pt x="95" y="1535"/>
                    </a:lnTo>
                    <a:lnTo>
                      <a:pt x="642" y="1535"/>
                    </a:lnTo>
                    <a:lnTo>
                      <a:pt x="642" y="1711"/>
                    </a:lnTo>
                    <a:lnTo>
                      <a:pt x="463" y="1711"/>
                    </a:lnTo>
                    <a:lnTo>
                      <a:pt x="463" y="1816"/>
                    </a:lnTo>
                    <a:lnTo>
                      <a:pt x="1713" y="1816"/>
                    </a:lnTo>
                    <a:lnTo>
                      <a:pt x="1713" y="1711"/>
                    </a:lnTo>
                    <a:lnTo>
                      <a:pt x="1484" y="1711"/>
                    </a:lnTo>
                    <a:lnTo>
                      <a:pt x="1484" y="1535"/>
                    </a:lnTo>
                    <a:lnTo>
                      <a:pt x="2081" y="1535"/>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8" name="Freeform 5">
                <a:extLst>
                  <a:ext uri="{FF2B5EF4-FFF2-40B4-BE49-F238E27FC236}">
                    <a16:creationId xmlns:a16="http://schemas.microsoft.com/office/drawing/2014/main" id="{9547CBCC-CEC5-40CB-8390-BFFBF290DFC0}"/>
                  </a:ext>
                </a:extLst>
              </p:cNvPr>
              <p:cNvSpPr>
                <a:spLocks/>
              </p:cNvSpPr>
              <p:nvPr/>
            </p:nvSpPr>
            <p:spPr bwMode="auto">
              <a:xfrm>
                <a:off x="5316213" y="1123135"/>
                <a:ext cx="1054927" cy="880398"/>
              </a:xfrm>
              <a:custGeom>
                <a:avLst/>
                <a:gdLst>
                  <a:gd name="T0" fmla="*/ 2081 w 2176"/>
                  <a:gd name="T1" fmla="*/ 1535 h 1816"/>
                  <a:gd name="T2" fmla="*/ 2113 w 2176"/>
                  <a:gd name="T3" fmla="*/ 1532 h 1816"/>
                  <a:gd name="T4" fmla="*/ 2136 w 2176"/>
                  <a:gd name="T5" fmla="*/ 1521 h 1816"/>
                  <a:gd name="T6" fmla="*/ 2153 w 2176"/>
                  <a:gd name="T7" fmla="*/ 1507 h 1816"/>
                  <a:gd name="T8" fmla="*/ 2164 w 2176"/>
                  <a:gd name="T9" fmla="*/ 1490 h 1816"/>
                  <a:gd name="T10" fmla="*/ 2171 w 2176"/>
                  <a:gd name="T11" fmla="*/ 1474 h 1816"/>
                  <a:gd name="T12" fmla="*/ 2176 w 2176"/>
                  <a:gd name="T13" fmla="*/ 1449 h 1816"/>
                  <a:gd name="T14" fmla="*/ 2176 w 2176"/>
                  <a:gd name="T15" fmla="*/ 91 h 1816"/>
                  <a:gd name="T16" fmla="*/ 2176 w 2176"/>
                  <a:gd name="T17" fmla="*/ 87 h 1816"/>
                  <a:gd name="T18" fmla="*/ 2171 w 2176"/>
                  <a:gd name="T19" fmla="*/ 62 h 1816"/>
                  <a:gd name="T20" fmla="*/ 2164 w 2176"/>
                  <a:gd name="T21" fmla="*/ 46 h 1816"/>
                  <a:gd name="T22" fmla="*/ 2152 w 2176"/>
                  <a:gd name="T23" fmla="*/ 29 h 1816"/>
                  <a:gd name="T24" fmla="*/ 2135 w 2176"/>
                  <a:gd name="T25" fmla="*/ 14 h 1816"/>
                  <a:gd name="T26" fmla="*/ 2112 w 2176"/>
                  <a:gd name="T27" fmla="*/ 4 h 1816"/>
                  <a:gd name="T28" fmla="*/ 2080 w 2176"/>
                  <a:gd name="T29" fmla="*/ 0 h 1816"/>
                  <a:gd name="T30" fmla="*/ 95 w 2176"/>
                  <a:gd name="T31" fmla="*/ 0 h 1816"/>
                  <a:gd name="T32" fmla="*/ 64 w 2176"/>
                  <a:gd name="T33" fmla="*/ 4 h 1816"/>
                  <a:gd name="T34" fmla="*/ 41 w 2176"/>
                  <a:gd name="T35" fmla="*/ 15 h 1816"/>
                  <a:gd name="T36" fmla="*/ 24 w 2176"/>
                  <a:gd name="T37" fmla="*/ 30 h 1816"/>
                  <a:gd name="T38" fmla="*/ 13 w 2176"/>
                  <a:gd name="T39" fmla="*/ 47 h 1816"/>
                  <a:gd name="T40" fmla="*/ 6 w 2176"/>
                  <a:gd name="T41" fmla="*/ 64 h 1816"/>
                  <a:gd name="T42" fmla="*/ 1 w 2176"/>
                  <a:gd name="T43" fmla="*/ 90 h 1816"/>
                  <a:gd name="T44" fmla="*/ 1 w 2176"/>
                  <a:gd name="T45" fmla="*/ 1444 h 1816"/>
                  <a:gd name="T46" fmla="*/ 0 w 2176"/>
                  <a:gd name="T47" fmla="*/ 1448 h 1816"/>
                  <a:gd name="T48" fmla="*/ 2 w 2176"/>
                  <a:gd name="T49" fmla="*/ 1465 h 1816"/>
                  <a:gd name="T50" fmla="*/ 6 w 2176"/>
                  <a:gd name="T51" fmla="*/ 1481 h 1816"/>
                  <a:gd name="T52" fmla="*/ 14 w 2176"/>
                  <a:gd name="T53" fmla="*/ 1498 h 1816"/>
                  <a:gd name="T54" fmla="*/ 27 w 2176"/>
                  <a:gd name="T55" fmla="*/ 1514 h 1816"/>
                  <a:gd name="T56" fmla="*/ 48 w 2176"/>
                  <a:gd name="T57" fmla="*/ 1527 h 1816"/>
                  <a:gd name="T58" fmla="*/ 77 w 2176"/>
                  <a:gd name="T59" fmla="*/ 1534 h 1816"/>
                  <a:gd name="T60" fmla="*/ 642 w 2176"/>
                  <a:gd name="T61" fmla="*/ 1535 h 1816"/>
                  <a:gd name="T62" fmla="*/ 463 w 2176"/>
                  <a:gd name="T63" fmla="*/ 1711 h 1816"/>
                  <a:gd name="T64" fmla="*/ 1713 w 2176"/>
                  <a:gd name="T65" fmla="*/ 1816 h 1816"/>
                  <a:gd name="T66" fmla="*/ 1484 w 2176"/>
                  <a:gd name="T67" fmla="*/ 1711 h 1816"/>
                  <a:gd name="T68" fmla="*/ 2081 w 2176"/>
                  <a:gd name="T69" fmla="*/ 1535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76" h="1816">
                    <a:moveTo>
                      <a:pt x="2081" y="1535"/>
                    </a:moveTo>
                    <a:lnTo>
                      <a:pt x="2081" y="1535"/>
                    </a:lnTo>
                    <a:lnTo>
                      <a:pt x="2098" y="1534"/>
                    </a:lnTo>
                    <a:lnTo>
                      <a:pt x="2113" y="1532"/>
                    </a:lnTo>
                    <a:lnTo>
                      <a:pt x="2125" y="1527"/>
                    </a:lnTo>
                    <a:lnTo>
                      <a:pt x="2136" y="1521"/>
                    </a:lnTo>
                    <a:lnTo>
                      <a:pt x="2146" y="1515"/>
                    </a:lnTo>
                    <a:lnTo>
                      <a:pt x="2153" y="1507"/>
                    </a:lnTo>
                    <a:lnTo>
                      <a:pt x="2159" y="1499"/>
                    </a:lnTo>
                    <a:lnTo>
                      <a:pt x="2164" y="1490"/>
                    </a:lnTo>
                    <a:lnTo>
                      <a:pt x="2168" y="1482"/>
                    </a:lnTo>
                    <a:lnTo>
                      <a:pt x="2171" y="1474"/>
                    </a:lnTo>
                    <a:lnTo>
                      <a:pt x="2175" y="1459"/>
                    </a:lnTo>
                    <a:lnTo>
                      <a:pt x="2176" y="1449"/>
                    </a:lnTo>
                    <a:lnTo>
                      <a:pt x="2176" y="1445"/>
                    </a:lnTo>
                    <a:lnTo>
                      <a:pt x="2176" y="91"/>
                    </a:lnTo>
                    <a:lnTo>
                      <a:pt x="2176" y="91"/>
                    </a:lnTo>
                    <a:lnTo>
                      <a:pt x="2176" y="87"/>
                    </a:lnTo>
                    <a:lnTo>
                      <a:pt x="2174" y="77"/>
                    </a:lnTo>
                    <a:lnTo>
                      <a:pt x="2171" y="62"/>
                    </a:lnTo>
                    <a:lnTo>
                      <a:pt x="2168" y="54"/>
                    </a:lnTo>
                    <a:lnTo>
                      <a:pt x="2164" y="46"/>
                    </a:lnTo>
                    <a:lnTo>
                      <a:pt x="2159" y="37"/>
                    </a:lnTo>
                    <a:lnTo>
                      <a:pt x="2152" y="29"/>
                    </a:lnTo>
                    <a:lnTo>
                      <a:pt x="2145" y="21"/>
                    </a:lnTo>
                    <a:lnTo>
                      <a:pt x="2135" y="14"/>
                    </a:lnTo>
                    <a:lnTo>
                      <a:pt x="2125" y="9"/>
                    </a:lnTo>
                    <a:lnTo>
                      <a:pt x="2112" y="4"/>
                    </a:lnTo>
                    <a:lnTo>
                      <a:pt x="2097" y="1"/>
                    </a:lnTo>
                    <a:lnTo>
                      <a:pt x="2080" y="0"/>
                    </a:lnTo>
                    <a:lnTo>
                      <a:pt x="95" y="0"/>
                    </a:lnTo>
                    <a:lnTo>
                      <a:pt x="95" y="0"/>
                    </a:lnTo>
                    <a:lnTo>
                      <a:pt x="79" y="1"/>
                    </a:lnTo>
                    <a:lnTo>
                      <a:pt x="64" y="4"/>
                    </a:lnTo>
                    <a:lnTo>
                      <a:pt x="52" y="9"/>
                    </a:lnTo>
                    <a:lnTo>
                      <a:pt x="41" y="15"/>
                    </a:lnTo>
                    <a:lnTo>
                      <a:pt x="32" y="22"/>
                    </a:lnTo>
                    <a:lnTo>
                      <a:pt x="24" y="30"/>
                    </a:lnTo>
                    <a:lnTo>
                      <a:pt x="18" y="38"/>
                    </a:lnTo>
                    <a:lnTo>
                      <a:pt x="13" y="47"/>
                    </a:lnTo>
                    <a:lnTo>
                      <a:pt x="9" y="56"/>
                    </a:lnTo>
                    <a:lnTo>
                      <a:pt x="6" y="64"/>
                    </a:lnTo>
                    <a:lnTo>
                      <a:pt x="2" y="79"/>
                    </a:lnTo>
                    <a:lnTo>
                      <a:pt x="1" y="90"/>
                    </a:lnTo>
                    <a:lnTo>
                      <a:pt x="1" y="94"/>
                    </a:lnTo>
                    <a:lnTo>
                      <a:pt x="1" y="1444"/>
                    </a:lnTo>
                    <a:lnTo>
                      <a:pt x="1" y="1444"/>
                    </a:lnTo>
                    <a:lnTo>
                      <a:pt x="0" y="1448"/>
                    </a:lnTo>
                    <a:lnTo>
                      <a:pt x="1" y="1458"/>
                    </a:lnTo>
                    <a:lnTo>
                      <a:pt x="2" y="1465"/>
                    </a:lnTo>
                    <a:lnTo>
                      <a:pt x="3" y="1473"/>
                    </a:lnTo>
                    <a:lnTo>
                      <a:pt x="6" y="1481"/>
                    </a:lnTo>
                    <a:lnTo>
                      <a:pt x="9" y="1490"/>
                    </a:lnTo>
                    <a:lnTo>
                      <a:pt x="14" y="1498"/>
                    </a:lnTo>
                    <a:lnTo>
                      <a:pt x="20" y="1506"/>
                    </a:lnTo>
                    <a:lnTo>
                      <a:pt x="27" y="1514"/>
                    </a:lnTo>
                    <a:lnTo>
                      <a:pt x="37" y="1521"/>
                    </a:lnTo>
                    <a:lnTo>
                      <a:pt x="48" y="1527"/>
                    </a:lnTo>
                    <a:lnTo>
                      <a:pt x="61" y="1532"/>
                    </a:lnTo>
                    <a:lnTo>
                      <a:pt x="77" y="1534"/>
                    </a:lnTo>
                    <a:lnTo>
                      <a:pt x="95" y="1535"/>
                    </a:lnTo>
                    <a:lnTo>
                      <a:pt x="642" y="1535"/>
                    </a:lnTo>
                    <a:lnTo>
                      <a:pt x="642" y="1711"/>
                    </a:lnTo>
                    <a:lnTo>
                      <a:pt x="463" y="1711"/>
                    </a:lnTo>
                    <a:lnTo>
                      <a:pt x="463" y="1816"/>
                    </a:lnTo>
                    <a:lnTo>
                      <a:pt x="1713" y="1816"/>
                    </a:lnTo>
                    <a:lnTo>
                      <a:pt x="1713" y="1711"/>
                    </a:lnTo>
                    <a:lnTo>
                      <a:pt x="1484" y="1711"/>
                    </a:lnTo>
                    <a:lnTo>
                      <a:pt x="1484" y="1535"/>
                    </a:lnTo>
                    <a:lnTo>
                      <a:pt x="2081" y="153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grpSp>
        <p:nvGrpSpPr>
          <p:cNvPr id="96" name="Group 95">
            <a:extLst>
              <a:ext uri="{FF2B5EF4-FFF2-40B4-BE49-F238E27FC236}">
                <a16:creationId xmlns:a16="http://schemas.microsoft.com/office/drawing/2014/main" id="{4DBF01E8-E89B-40CA-968B-7584C06D44F8}"/>
              </a:ext>
            </a:extLst>
          </p:cNvPr>
          <p:cNvGrpSpPr/>
          <p:nvPr/>
        </p:nvGrpSpPr>
        <p:grpSpPr>
          <a:xfrm>
            <a:off x="10185580" y="2790525"/>
            <a:ext cx="1467149" cy="446720"/>
            <a:chOff x="2160734" y="2930214"/>
            <a:chExt cx="1497869" cy="456075"/>
          </a:xfrm>
        </p:grpSpPr>
        <p:grpSp>
          <p:nvGrpSpPr>
            <p:cNvPr id="101" name="Gruppieren 208">
              <a:extLst>
                <a:ext uri="{FF2B5EF4-FFF2-40B4-BE49-F238E27FC236}">
                  <a16:creationId xmlns:a16="http://schemas.microsoft.com/office/drawing/2014/main" id="{D03B7BB0-B78C-4A89-B4BF-FB7F826C5718}"/>
                </a:ext>
              </a:extLst>
            </p:cNvPr>
            <p:cNvGrpSpPr/>
            <p:nvPr/>
          </p:nvGrpSpPr>
          <p:grpSpPr>
            <a:xfrm>
              <a:off x="2653181" y="3062741"/>
              <a:ext cx="322861" cy="191021"/>
              <a:chOff x="5563577" y="3459238"/>
              <a:chExt cx="450599" cy="265467"/>
            </a:xfrm>
            <a:solidFill>
              <a:schemeClr val="tx1"/>
            </a:solidFill>
          </p:grpSpPr>
          <p:sp>
            <p:nvSpPr>
              <p:cNvPr id="118" name="Abgerundetes Rechteck 126">
                <a:extLst>
                  <a:ext uri="{FF2B5EF4-FFF2-40B4-BE49-F238E27FC236}">
                    <a16:creationId xmlns:a16="http://schemas.microsoft.com/office/drawing/2014/main" id="{CA46C1CB-EACD-4DA5-87E3-7DDAAC4D0051}"/>
                  </a:ext>
                </a:extLst>
              </p:cNvPr>
              <p:cNvSpPr/>
              <p:nvPr/>
            </p:nvSpPr>
            <p:spPr>
              <a:xfrm>
                <a:off x="5563577" y="3459238"/>
                <a:ext cx="433007" cy="26546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6668">
                  <a:defRPr/>
                </a:pPr>
                <a:endParaRPr lang="en-US" sz="17865" dirty="0">
                  <a:solidFill>
                    <a:srgbClr val="000000"/>
                  </a:solidFill>
                  <a:latin typeface="Bree-SH-Text" pitchFamily="2" charset="77"/>
                </a:endParaRPr>
              </a:p>
            </p:txBody>
          </p:sp>
          <p:sp>
            <p:nvSpPr>
              <p:cNvPr id="119" name="Abgerundetes Rechteck 31">
                <a:extLst>
                  <a:ext uri="{FF2B5EF4-FFF2-40B4-BE49-F238E27FC236}">
                    <a16:creationId xmlns:a16="http://schemas.microsoft.com/office/drawing/2014/main" id="{CCA0295B-17B7-4A8F-8E6B-471FE1A302D9}"/>
                  </a:ext>
                </a:extLst>
              </p:cNvPr>
              <p:cNvSpPr/>
              <p:nvPr/>
            </p:nvSpPr>
            <p:spPr>
              <a:xfrm rot="16200000" flipV="1">
                <a:off x="5878928" y="3555360"/>
                <a:ext cx="197273" cy="73222"/>
              </a:xfrm>
              <a:custGeom>
                <a:avLst/>
                <a:gdLst/>
                <a:ahLst/>
                <a:cxnLst/>
                <a:rect l="l" t="t" r="r" b="b"/>
                <a:pathLst>
                  <a:path w="427859" h="268194">
                    <a:moveTo>
                      <a:pt x="427859" y="44245"/>
                    </a:moveTo>
                    <a:cubicBezTo>
                      <a:pt x="427859" y="19809"/>
                      <a:pt x="408050" y="0"/>
                      <a:pt x="383614" y="0"/>
                    </a:cubicBezTo>
                    <a:lnTo>
                      <a:pt x="216504" y="0"/>
                    </a:lnTo>
                    <a:lnTo>
                      <a:pt x="211355" y="0"/>
                    </a:lnTo>
                    <a:lnTo>
                      <a:pt x="44245" y="0"/>
                    </a:lnTo>
                    <a:cubicBezTo>
                      <a:pt x="19809" y="0"/>
                      <a:pt x="0" y="19809"/>
                      <a:pt x="0" y="44245"/>
                    </a:cubicBezTo>
                    <a:lnTo>
                      <a:pt x="75749" y="240160"/>
                    </a:lnTo>
                    <a:cubicBezTo>
                      <a:pt x="94687" y="270007"/>
                      <a:pt x="100972" y="268172"/>
                      <a:pt x="125408" y="268172"/>
                    </a:cubicBezTo>
                    <a:cubicBezTo>
                      <a:pt x="161145" y="268172"/>
                      <a:pt x="189022" y="267911"/>
                      <a:pt x="213930" y="267500"/>
                    </a:cubicBezTo>
                    <a:cubicBezTo>
                      <a:pt x="238837" y="267911"/>
                      <a:pt x="266714" y="268172"/>
                      <a:pt x="302451" y="268172"/>
                    </a:cubicBezTo>
                    <a:cubicBezTo>
                      <a:pt x="326887" y="268172"/>
                      <a:pt x="333172" y="270007"/>
                      <a:pt x="352110" y="2401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6668">
                  <a:defRPr/>
                </a:pPr>
                <a:endParaRPr lang="en-US" sz="17865" dirty="0">
                  <a:solidFill>
                    <a:srgbClr val="000000"/>
                  </a:solidFill>
                  <a:latin typeface="Bree-SH-Text" pitchFamily="2" charset="77"/>
                </a:endParaRPr>
              </a:p>
            </p:txBody>
          </p:sp>
        </p:grpSp>
        <p:sp>
          <p:nvSpPr>
            <p:cNvPr id="102" name="Rechteck 61">
              <a:extLst>
                <a:ext uri="{FF2B5EF4-FFF2-40B4-BE49-F238E27FC236}">
                  <a16:creationId xmlns:a16="http://schemas.microsoft.com/office/drawing/2014/main" id="{9C764F6B-F0B4-4B7F-883D-C01EE5A7800C}"/>
                </a:ext>
              </a:extLst>
            </p:cNvPr>
            <p:cNvSpPr/>
            <p:nvPr/>
          </p:nvSpPr>
          <p:spPr>
            <a:xfrm rot="5400000">
              <a:off x="2084236" y="3040019"/>
              <a:ext cx="389461" cy="236465"/>
            </a:xfrm>
            <a:custGeom>
              <a:avLst/>
              <a:gdLst/>
              <a:ahLst/>
              <a:cxnLst/>
              <a:rect l="l" t="t" r="r" b="b"/>
              <a:pathLst>
                <a:path w="1879852" h="1143781">
                  <a:moveTo>
                    <a:pt x="730978" y="1143781"/>
                  </a:moveTo>
                  <a:lnTo>
                    <a:pt x="730978" y="968884"/>
                  </a:lnTo>
                  <a:lnTo>
                    <a:pt x="907836" y="968884"/>
                  </a:lnTo>
                  <a:cubicBezTo>
                    <a:pt x="1125787" y="968884"/>
                    <a:pt x="1302471" y="792200"/>
                    <a:pt x="1302471" y="574249"/>
                  </a:cubicBezTo>
                  <a:lnTo>
                    <a:pt x="1302471" y="569533"/>
                  </a:lnTo>
                  <a:cubicBezTo>
                    <a:pt x="1302471" y="351582"/>
                    <a:pt x="1125787" y="174898"/>
                    <a:pt x="907836" y="174898"/>
                  </a:cubicBezTo>
                  <a:lnTo>
                    <a:pt x="730978" y="174898"/>
                  </a:lnTo>
                  <a:lnTo>
                    <a:pt x="730978" y="0"/>
                  </a:lnTo>
                  <a:lnTo>
                    <a:pt x="960147" y="0"/>
                  </a:lnTo>
                  <a:cubicBezTo>
                    <a:pt x="1241010" y="0"/>
                    <a:pt x="1474303" y="203677"/>
                    <a:pt x="1518877" y="471644"/>
                  </a:cubicBezTo>
                  <a:lnTo>
                    <a:pt x="1679358" y="471644"/>
                  </a:lnTo>
                  <a:lnTo>
                    <a:pt x="1679358" y="184406"/>
                  </a:lnTo>
                  <a:lnTo>
                    <a:pt x="1879852" y="184406"/>
                  </a:lnTo>
                  <a:lnTo>
                    <a:pt x="1879852" y="959376"/>
                  </a:lnTo>
                  <a:lnTo>
                    <a:pt x="1679358" y="959376"/>
                  </a:lnTo>
                  <a:lnTo>
                    <a:pt x="1679358" y="672138"/>
                  </a:lnTo>
                  <a:lnTo>
                    <a:pt x="1518876" y="672138"/>
                  </a:lnTo>
                  <a:cubicBezTo>
                    <a:pt x="1474302" y="940105"/>
                    <a:pt x="1241010" y="1143781"/>
                    <a:pt x="960147" y="1143781"/>
                  </a:cubicBezTo>
                  <a:close/>
                  <a:moveTo>
                    <a:pt x="0" y="571891"/>
                  </a:moveTo>
                  <a:cubicBezTo>
                    <a:pt x="0" y="414056"/>
                    <a:pt x="127950" y="286106"/>
                    <a:pt x="285785" y="286106"/>
                  </a:cubicBezTo>
                  <a:lnTo>
                    <a:pt x="910754" y="286106"/>
                  </a:lnTo>
                  <a:cubicBezTo>
                    <a:pt x="1068589" y="286106"/>
                    <a:pt x="1196539" y="414056"/>
                    <a:pt x="1196539" y="571891"/>
                  </a:cubicBezTo>
                  <a:cubicBezTo>
                    <a:pt x="1196539" y="729726"/>
                    <a:pt x="1068589" y="857676"/>
                    <a:pt x="910754" y="857676"/>
                  </a:cubicBezTo>
                  <a:lnTo>
                    <a:pt x="285785" y="857676"/>
                  </a:lnTo>
                  <a:cubicBezTo>
                    <a:pt x="127950" y="857676"/>
                    <a:pt x="0" y="729726"/>
                    <a:pt x="0" y="5718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6668">
                <a:defRPr/>
              </a:pPr>
              <a:endParaRPr lang="en-US" sz="17865" dirty="0">
                <a:solidFill>
                  <a:srgbClr val="000000"/>
                </a:solidFill>
                <a:latin typeface="Bree-SH-Text" pitchFamily="2" charset="77"/>
              </a:endParaRPr>
            </a:p>
          </p:txBody>
        </p:sp>
        <p:grpSp>
          <p:nvGrpSpPr>
            <p:cNvPr id="103" name="Group 8">
              <a:extLst>
                <a:ext uri="{FF2B5EF4-FFF2-40B4-BE49-F238E27FC236}">
                  <a16:creationId xmlns:a16="http://schemas.microsoft.com/office/drawing/2014/main" id="{9A56F6CE-D2F7-4795-8CBE-8B74E4844605}"/>
                </a:ext>
              </a:extLst>
            </p:cNvPr>
            <p:cNvGrpSpPr>
              <a:grpSpLocks noChangeAspect="1"/>
            </p:cNvGrpSpPr>
            <p:nvPr/>
          </p:nvGrpSpPr>
          <p:grpSpPr bwMode="auto">
            <a:xfrm>
              <a:off x="3202528" y="2930214"/>
              <a:ext cx="456075" cy="456075"/>
              <a:chOff x="937" y="1587"/>
              <a:chExt cx="318" cy="318"/>
            </a:xfrm>
          </p:grpSpPr>
          <p:sp>
            <p:nvSpPr>
              <p:cNvPr id="111" name="AutoShape 7">
                <a:extLst>
                  <a:ext uri="{FF2B5EF4-FFF2-40B4-BE49-F238E27FC236}">
                    <a16:creationId xmlns:a16="http://schemas.microsoft.com/office/drawing/2014/main" id="{33C39EE5-0E23-4A59-8447-D54DE222A696}"/>
                  </a:ext>
                </a:extLst>
              </p:cNvPr>
              <p:cNvSpPr>
                <a:spLocks noChangeAspect="1" noChangeArrowheads="1" noTextEdit="1"/>
              </p:cNvSpPr>
              <p:nvPr/>
            </p:nvSpPr>
            <p:spPr bwMode="auto">
              <a:xfrm>
                <a:off x="937" y="1587"/>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73" tIns="45637" rIns="91273" bIns="45637" numCol="1" anchor="t" anchorCtr="0" compatLnSpc="1">
                <a:prstTxWarp prst="textNoShape">
                  <a:avLst/>
                </a:prstTxWarp>
              </a:bodyPr>
              <a:lstStyle/>
              <a:p>
                <a:endParaRPr lang="en-US" sz="1797">
                  <a:solidFill>
                    <a:srgbClr val="000000"/>
                  </a:solidFill>
                  <a:latin typeface="Calibri"/>
                </a:endParaRPr>
              </a:p>
            </p:txBody>
          </p:sp>
          <p:sp>
            <p:nvSpPr>
              <p:cNvPr id="112" name="Freeform 9">
                <a:extLst>
                  <a:ext uri="{FF2B5EF4-FFF2-40B4-BE49-F238E27FC236}">
                    <a16:creationId xmlns:a16="http://schemas.microsoft.com/office/drawing/2014/main" id="{557F2272-4B8E-4150-8498-1D5E7A1D38BF}"/>
                  </a:ext>
                </a:extLst>
              </p:cNvPr>
              <p:cNvSpPr>
                <a:spLocks noEditPoints="1"/>
              </p:cNvSpPr>
              <p:nvPr/>
            </p:nvSpPr>
            <p:spPr bwMode="auto">
              <a:xfrm>
                <a:off x="967" y="1636"/>
                <a:ext cx="266" cy="217"/>
              </a:xfrm>
              <a:custGeom>
                <a:avLst/>
                <a:gdLst>
                  <a:gd name="T0" fmla="*/ 28 w 108"/>
                  <a:gd name="T1" fmla="*/ 68 h 88"/>
                  <a:gd name="T2" fmla="*/ 8 w 108"/>
                  <a:gd name="T3" fmla="*/ 68 h 88"/>
                  <a:gd name="T4" fmla="*/ 0 w 108"/>
                  <a:gd name="T5" fmla="*/ 60 h 88"/>
                  <a:gd name="T6" fmla="*/ 0 w 108"/>
                  <a:gd name="T7" fmla="*/ 28 h 88"/>
                  <a:gd name="T8" fmla="*/ 8 w 108"/>
                  <a:gd name="T9" fmla="*/ 20 h 88"/>
                  <a:gd name="T10" fmla="*/ 28 w 108"/>
                  <a:gd name="T11" fmla="*/ 20 h 88"/>
                  <a:gd name="T12" fmla="*/ 60 w 108"/>
                  <a:gd name="T13" fmla="*/ 0 h 88"/>
                  <a:gd name="T14" fmla="*/ 60 w 108"/>
                  <a:gd name="T15" fmla="*/ 88 h 88"/>
                  <a:gd name="T16" fmla="*/ 28 w 108"/>
                  <a:gd name="T17" fmla="*/ 68 h 88"/>
                  <a:gd name="T18" fmla="*/ 108 w 108"/>
                  <a:gd name="T19" fmla="*/ 44 h 88"/>
                  <a:gd name="T20" fmla="*/ 82 w 108"/>
                  <a:gd name="T21" fmla="*/ 4 h 88"/>
                  <a:gd name="T22" fmla="*/ 76 w 108"/>
                  <a:gd name="T23" fmla="*/ 7 h 88"/>
                  <a:gd name="T24" fmla="*/ 76 w 108"/>
                  <a:gd name="T25" fmla="*/ 7 h 88"/>
                  <a:gd name="T26" fmla="*/ 79 w 108"/>
                  <a:gd name="T27" fmla="*/ 11 h 88"/>
                  <a:gd name="T28" fmla="*/ 100 w 108"/>
                  <a:gd name="T29" fmla="*/ 44 h 88"/>
                  <a:gd name="T30" fmla="*/ 79 w 108"/>
                  <a:gd name="T31" fmla="*/ 77 h 88"/>
                  <a:gd name="T32" fmla="*/ 76 w 108"/>
                  <a:gd name="T33" fmla="*/ 81 h 88"/>
                  <a:gd name="T34" fmla="*/ 76 w 108"/>
                  <a:gd name="T35" fmla="*/ 81 h 88"/>
                  <a:gd name="T36" fmla="*/ 82 w 108"/>
                  <a:gd name="T37" fmla="*/ 84 h 88"/>
                  <a:gd name="T38" fmla="*/ 108 w 108"/>
                  <a:gd name="T39" fmla="*/ 44 h 88"/>
                  <a:gd name="T40" fmla="*/ 88 w 108"/>
                  <a:gd name="T41" fmla="*/ 44 h 88"/>
                  <a:gd name="T42" fmla="*/ 74 w 108"/>
                  <a:gd name="T43" fmla="*/ 22 h 88"/>
                  <a:gd name="T44" fmla="*/ 68 w 108"/>
                  <a:gd name="T45" fmla="*/ 26 h 88"/>
                  <a:gd name="T46" fmla="*/ 68 w 108"/>
                  <a:gd name="T47" fmla="*/ 26 h 88"/>
                  <a:gd name="T48" fmla="*/ 70 w 108"/>
                  <a:gd name="T49" fmla="*/ 29 h 88"/>
                  <a:gd name="T50" fmla="*/ 80 w 108"/>
                  <a:gd name="T51" fmla="*/ 44 h 88"/>
                  <a:gd name="T52" fmla="*/ 70 w 108"/>
                  <a:gd name="T53" fmla="*/ 59 h 88"/>
                  <a:gd name="T54" fmla="*/ 68 w 108"/>
                  <a:gd name="T55" fmla="*/ 62 h 88"/>
                  <a:gd name="T56" fmla="*/ 68 w 108"/>
                  <a:gd name="T57" fmla="*/ 62 h 88"/>
                  <a:gd name="T58" fmla="*/ 74 w 108"/>
                  <a:gd name="T59" fmla="*/ 66 h 88"/>
                  <a:gd name="T60" fmla="*/ 88 w 108"/>
                  <a:gd name="T6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8" h="88">
                    <a:moveTo>
                      <a:pt x="28" y="68"/>
                    </a:moveTo>
                    <a:cubicBezTo>
                      <a:pt x="8" y="68"/>
                      <a:pt x="8" y="68"/>
                      <a:pt x="8" y="68"/>
                    </a:cubicBezTo>
                    <a:cubicBezTo>
                      <a:pt x="4" y="68"/>
                      <a:pt x="0" y="64"/>
                      <a:pt x="0" y="60"/>
                    </a:cubicBezTo>
                    <a:cubicBezTo>
                      <a:pt x="0" y="28"/>
                      <a:pt x="0" y="28"/>
                      <a:pt x="0" y="28"/>
                    </a:cubicBezTo>
                    <a:cubicBezTo>
                      <a:pt x="0" y="24"/>
                      <a:pt x="4" y="20"/>
                      <a:pt x="8" y="20"/>
                    </a:cubicBezTo>
                    <a:cubicBezTo>
                      <a:pt x="28" y="20"/>
                      <a:pt x="28" y="20"/>
                      <a:pt x="28" y="20"/>
                    </a:cubicBezTo>
                    <a:cubicBezTo>
                      <a:pt x="60" y="0"/>
                      <a:pt x="60" y="0"/>
                      <a:pt x="60" y="0"/>
                    </a:cubicBezTo>
                    <a:cubicBezTo>
                      <a:pt x="60" y="88"/>
                      <a:pt x="60" y="88"/>
                      <a:pt x="60" y="88"/>
                    </a:cubicBezTo>
                    <a:lnTo>
                      <a:pt x="28" y="68"/>
                    </a:lnTo>
                    <a:close/>
                    <a:moveTo>
                      <a:pt x="108" y="44"/>
                    </a:moveTo>
                    <a:cubicBezTo>
                      <a:pt x="108" y="26"/>
                      <a:pt x="97" y="11"/>
                      <a:pt x="82" y="4"/>
                    </a:cubicBezTo>
                    <a:cubicBezTo>
                      <a:pt x="79" y="3"/>
                      <a:pt x="76" y="5"/>
                      <a:pt x="76" y="7"/>
                    </a:cubicBezTo>
                    <a:cubicBezTo>
                      <a:pt x="76" y="7"/>
                      <a:pt x="76" y="7"/>
                      <a:pt x="76" y="7"/>
                    </a:cubicBezTo>
                    <a:cubicBezTo>
                      <a:pt x="76" y="9"/>
                      <a:pt x="77" y="11"/>
                      <a:pt x="79" y="11"/>
                    </a:cubicBezTo>
                    <a:cubicBezTo>
                      <a:pt x="91" y="17"/>
                      <a:pt x="100" y="29"/>
                      <a:pt x="100" y="44"/>
                    </a:cubicBezTo>
                    <a:cubicBezTo>
                      <a:pt x="100" y="59"/>
                      <a:pt x="91" y="71"/>
                      <a:pt x="79" y="77"/>
                    </a:cubicBezTo>
                    <a:cubicBezTo>
                      <a:pt x="77" y="78"/>
                      <a:pt x="76" y="79"/>
                      <a:pt x="76" y="81"/>
                    </a:cubicBezTo>
                    <a:cubicBezTo>
                      <a:pt x="76" y="81"/>
                      <a:pt x="76" y="81"/>
                      <a:pt x="76" y="81"/>
                    </a:cubicBezTo>
                    <a:cubicBezTo>
                      <a:pt x="76" y="84"/>
                      <a:pt x="79" y="86"/>
                      <a:pt x="82" y="84"/>
                    </a:cubicBezTo>
                    <a:cubicBezTo>
                      <a:pt x="97" y="78"/>
                      <a:pt x="108" y="62"/>
                      <a:pt x="108" y="44"/>
                    </a:cubicBezTo>
                    <a:close/>
                    <a:moveTo>
                      <a:pt x="88" y="44"/>
                    </a:moveTo>
                    <a:cubicBezTo>
                      <a:pt x="88" y="34"/>
                      <a:pt x="82" y="26"/>
                      <a:pt x="74" y="22"/>
                    </a:cubicBezTo>
                    <a:cubicBezTo>
                      <a:pt x="71" y="21"/>
                      <a:pt x="68" y="23"/>
                      <a:pt x="68" y="26"/>
                    </a:cubicBezTo>
                    <a:cubicBezTo>
                      <a:pt x="68" y="26"/>
                      <a:pt x="68" y="26"/>
                      <a:pt x="68" y="26"/>
                    </a:cubicBezTo>
                    <a:cubicBezTo>
                      <a:pt x="68" y="27"/>
                      <a:pt x="69" y="29"/>
                      <a:pt x="70" y="29"/>
                    </a:cubicBezTo>
                    <a:cubicBezTo>
                      <a:pt x="76" y="32"/>
                      <a:pt x="80" y="38"/>
                      <a:pt x="80" y="44"/>
                    </a:cubicBezTo>
                    <a:cubicBezTo>
                      <a:pt x="80" y="51"/>
                      <a:pt x="76" y="56"/>
                      <a:pt x="70" y="59"/>
                    </a:cubicBezTo>
                    <a:cubicBezTo>
                      <a:pt x="69" y="59"/>
                      <a:pt x="68" y="61"/>
                      <a:pt x="68" y="62"/>
                    </a:cubicBezTo>
                    <a:cubicBezTo>
                      <a:pt x="68" y="62"/>
                      <a:pt x="68" y="62"/>
                      <a:pt x="68" y="62"/>
                    </a:cubicBezTo>
                    <a:cubicBezTo>
                      <a:pt x="68" y="65"/>
                      <a:pt x="71" y="67"/>
                      <a:pt x="74" y="66"/>
                    </a:cubicBezTo>
                    <a:cubicBezTo>
                      <a:pt x="82" y="62"/>
                      <a:pt x="88" y="54"/>
                      <a:pt x="88"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73" tIns="45637" rIns="91273" bIns="45637" numCol="1" anchor="t" anchorCtr="0" compatLnSpc="1">
                <a:prstTxWarp prst="textNoShape">
                  <a:avLst/>
                </a:prstTxWarp>
              </a:bodyPr>
              <a:lstStyle/>
              <a:p>
                <a:endParaRPr lang="en-US" sz="1797">
                  <a:solidFill>
                    <a:srgbClr val="000000"/>
                  </a:solidFill>
                  <a:latin typeface="Calibri"/>
                </a:endParaRPr>
              </a:p>
            </p:txBody>
          </p:sp>
        </p:grpSp>
      </p:grpSp>
    </p:spTree>
    <p:extLst>
      <p:ext uri="{BB962C8B-B14F-4D97-AF65-F5344CB8AC3E}">
        <p14:creationId xmlns:p14="http://schemas.microsoft.com/office/powerpoint/2010/main" val="298499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4F8A11-3530-43EA-9A91-BE0B5F94C62D}"/>
              </a:ext>
            </a:extLst>
          </p:cNvPr>
          <p:cNvSpPr>
            <a:spLocks noGrp="1"/>
          </p:cNvSpPr>
          <p:nvPr>
            <p:ph type="title"/>
          </p:nvPr>
        </p:nvSpPr>
        <p:spPr/>
        <p:txBody>
          <a:bodyPr/>
          <a:lstStyle/>
          <a:p>
            <a:r>
              <a:rPr lang="de-DE" dirty="0" err="1"/>
              <a:t>How</a:t>
            </a:r>
            <a:r>
              <a:rPr lang="de-DE" dirty="0"/>
              <a:t> can </a:t>
            </a:r>
            <a:r>
              <a:rPr lang="de-DE" dirty="0" err="1"/>
              <a:t>we</a:t>
            </a:r>
            <a:r>
              <a:rPr lang="de-DE" dirty="0"/>
              <a:t> </a:t>
            </a:r>
            <a:r>
              <a:rPr lang="en-US" dirty="0"/>
              <a:t>guarantee</a:t>
            </a:r>
            <a:r>
              <a:rPr lang="de-DE" dirty="0"/>
              <a:t> </a:t>
            </a:r>
            <a:r>
              <a:rPr lang="de-DE" dirty="0" err="1"/>
              <a:t>the</a:t>
            </a:r>
            <a:r>
              <a:rPr lang="de-DE" dirty="0"/>
              <a:t> </a:t>
            </a:r>
            <a:r>
              <a:rPr lang="de-DE" dirty="0" err="1"/>
              <a:t>security</a:t>
            </a:r>
            <a:r>
              <a:rPr lang="de-DE" dirty="0"/>
              <a:t> </a:t>
            </a:r>
            <a:r>
              <a:rPr lang="de-DE" dirty="0" err="1"/>
              <a:t>of</a:t>
            </a:r>
            <a:r>
              <a:rPr lang="de-DE" dirty="0"/>
              <a:t> </a:t>
            </a:r>
            <a:r>
              <a:rPr lang="de-DE" i="1" dirty="0" err="1"/>
              <a:t>syngo</a:t>
            </a:r>
            <a:r>
              <a:rPr lang="de-DE" dirty="0"/>
              <a:t> Virtual Cockpit?</a:t>
            </a:r>
          </a:p>
        </p:txBody>
      </p:sp>
      <p:sp>
        <p:nvSpPr>
          <p:cNvPr id="7" name="Text Box 13">
            <a:extLst>
              <a:ext uri="{FF2B5EF4-FFF2-40B4-BE49-F238E27FC236}">
                <a16:creationId xmlns:a16="http://schemas.microsoft.com/office/drawing/2014/main" id="{1718F45C-3474-4FFA-A161-E33436ECC709}"/>
              </a:ext>
            </a:extLst>
          </p:cNvPr>
          <p:cNvSpPr txBox="1">
            <a:spLocks noChangeArrowheads="1"/>
          </p:cNvSpPr>
          <p:nvPr/>
        </p:nvSpPr>
        <p:spPr bwMode="gray">
          <a:xfrm>
            <a:off x="825034" y="1627169"/>
            <a:ext cx="1890070" cy="832908"/>
          </a:xfrm>
          <a:prstGeom prst="rect">
            <a:avLst/>
          </a:prstGeom>
          <a:noFill/>
          <a:ln w="9525" algn="ctr">
            <a:noFill/>
            <a:miter lim="800000"/>
            <a:headEnd/>
            <a:tailEnd/>
          </a:ln>
        </p:spPr>
        <p:txBody>
          <a:bodyPr wrap="square" lIns="0" tIns="0" rIns="0" bIns="0" anchor="ctr">
            <a:noAutofit/>
          </a:bodyPr>
          <a:lstStyle/>
          <a:p>
            <a:pPr lvl="0" defTabSz="914213">
              <a:defRPr/>
            </a:pPr>
            <a:r>
              <a:rPr lang="en-US" sz="2000" b="1" dirty="0">
                <a:solidFill>
                  <a:schemeClr val="bg2"/>
                </a:solidFill>
              </a:rPr>
              <a:t>Remote Access Technology</a:t>
            </a:r>
          </a:p>
        </p:txBody>
      </p:sp>
      <p:sp>
        <p:nvSpPr>
          <p:cNvPr id="8" name="TextBox 22">
            <a:extLst>
              <a:ext uri="{FF2B5EF4-FFF2-40B4-BE49-F238E27FC236}">
                <a16:creationId xmlns:a16="http://schemas.microsoft.com/office/drawing/2014/main" id="{99665A33-1237-49F4-B30E-4447F9403BBC}"/>
              </a:ext>
            </a:extLst>
          </p:cNvPr>
          <p:cNvSpPr txBox="1"/>
          <p:nvPr/>
        </p:nvSpPr>
        <p:spPr>
          <a:xfrm>
            <a:off x="540000" y="6329700"/>
            <a:ext cx="912733" cy="147648"/>
          </a:xfrm>
          <a:prstGeom prst="rect">
            <a:avLst/>
          </a:prstGeom>
          <a:noFill/>
        </p:spPr>
        <p:txBody>
          <a:bodyPr wrap="none" lIns="0" tIns="0" rIns="0" bIns="0" rtlCol="0">
            <a:noAutofit/>
          </a:bodyPr>
          <a:lstStyle/>
          <a:p>
            <a:pPr algn="l"/>
            <a:endParaRPr lang="en-US" sz="998" dirty="0"/>
          </a:p>
        </p:txBody>
      </p:sp>
      <p:grpSp>
        <p:nvGrpSpPr>
          <p:cNvPr id="9" name="Gruppieren 8">
            <a:extLst>
              <a:ext uri="{FF2B5EF4-FFF2-40B4-BE49-F238E27FC236}">
                <a16:creationId xmlns:a16="http://schemas.microsoft.com/office/drawing/2014/main" id="{11646223-EDF0-4F6F-9B6A-677D0D706D6F}"/>
              </a:ext>
            </a:extLst>
          </p:cNvPr>
          <p:cNvGrpSpPr/>
          <p:nvPr/>
        </p:nvGrpSpPr>
        <p:grpSpPr>
          <a:xfrm>
            <a:off x="825035" y="2424060"/>
            <a:ext cx="10612254" cy="989218"/>
            <a:chOff x="825034" y="3230519"/>
            <a:chExt cx="10664083" cy="852046"/>
          </a:xfrm>
        </p:grpSpPr>
        <p:cxnSp>
          <p:nvCxnSpPr>
            <p:cNvPr id="10" name="Straight Arrow Connector 25">
              <a:extLst>
                <a:ext uri="{FF2B5EF4-FFF2-40B4-BE49-F238E27FC236}">
                  <a16:creationId xmlns:a16="http://schemas.microsoft.com/office/drawing/2014/main" id="{264BA3EF-96D0-4C08-83EB-74FC2287EDBA}"/>
                </a:ext>
              </a:extLst>
            </p:cNvPr>
            <p:cNvCxnSpPr>
              <a:cxnSpLocks/>
            </p:cNvCxnSpPr>
            <p:nvPr/>
          </p:nvCxnSpPr>
          <p:spPr>
            <a:xfrm>
              <a:off x="825034" y="3230519"/>
              <a:ext cx="10663200" cy="0"/>
            </a:xfrm>
            <a:prstGeom prst="straightConnector1">
              <a:avLst/>
            </a:prstGeom>
            <a:ln w="9525" cap="rnd" cmpd="sng" algn="ctr">
              <a:solidFill>
                <a:schemeClr val="tx1">
                  <a:lumMod val="100000"/>
                </a:schemeClr>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26">
              <a:extLst>
                <a:ext uri="{FF2B5EF4-FFF2-40B4-BE49-F238E27FC236}">
                  <a16:creationId xmlns:a16="http://schemas.microsoft.com/office/drawing/2014/main" id="{36B9DE43-857E-4713-AA55-31721377EA55}"/>
                </a:ext>
              </a:extLst>
            </p:cNvPr>
            <p:cNvCxnSpPr>
              <a:cxnSpLocks/>
            </p:cNvCxnSpPr>
            <p:nvPr/>
          </p:nvCxnSpPr>
          <p:spPr>
            <a:xfrm>
              <a:off x="825034" y="4082565"/>
              <a:ext cx="10664083" cy="0"/>
            </a:xfrm>
            <a:prstGeom prst="straightConnector1">
              <a:avLst/>
            </a:prstGeom>
            <a:ln w="9525" cap="rnd" cmpd="sng" algn="ctr">
              <a:solidFill>
                <a:schemeClr val="tx1">
                  <a:lumMod val="100000"/>
                </a:schemeClr>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2" name="Rectangle 30">
            <a:extLst>
              <a:ext uri="{FF2B5EF4-FFF2-40B4-BE49-F238E27FC236}">
                <a16:creationId xmlns:a16="http://schemas.microsoft.com/office/drawing/2014/main" id="{EC2742BC-1C55-4B1E-A214-E6A36AD576F3}"/>
              </a:ext>
            </a:extLst>
          </p:cNvPr>
          <p:cNvSpPr>
            <a:spLocks/>
          </p:cNvSpPr>
          <p:nvPr/>
        </p:nvSpPr>
        <p:spPr>
          <a:xfrm>
            <a:off x="3360738" y="1660487"/>
            <a:ext cx="8075672" cy="703512"/>
          </a:xfrm>
          <a:prstGeom prst="rect">
            <a:avLst/>
          </a:prstGeom>
        </p:spPr>
        <p:txBody>
          <a:bodyPr wrap="square" lIns="0" tIns="35934" rIns="35934" bIns="35934" anchor="t">
            <a:spAutoFit/>
          </a:bodyPr>
          <a:lstStyle/>
          <a:p>
            <a:pPr marL="175895" indent="-175895" defTabSz="1088959">
              <a:spcAft>
                <a:spcPts val="300"/>
              </a:spcAft>
              <a:buClr>
                <a:schemeClr val="tx1"/>
              </a:buClr>
              <a:buFont typeface="Arial" panose="020B0604020202020204" pitchFamily="34" charset="0"/>
              <a:buChar char="•"/>
            </a:pPr>
            <a:r>
              <a:rPr lang="en-US" sz="1200" kern="0" dirty="0">
                <a:solidFill>
                  <a:srgbClr val="000000"/>
                </a:solidFill>
              </a:rPr>
              <a:t>Expert-i enables the remote access and is installed at the scanner</a:t>
            </a:r>
            <a:endParaRPr lang="de-DE" dirty="0"/>
          </a:p>
          <a:p>
            <a:pPr marL="175895" indent="-175895" defTabSz="1088959">
              <a:spcAft>
                <a:spcPts val="300"/>
              </a:spcAft>
              <a:buClr>
                <a:schemeClr val="tx1"/>
              </a:buClr>
              <a:buFont typeface="Arial" panose="020B0604020202020204" pitchFamily="34" charset="0"/>
              <a:buChar char="•"/>
            </a:pPr>
            <a:r>
              <a:rPr lang="de-DE" sz="1200" dirty="0"/>
              <a:t>Expert-i </a:t>
            </a:r>
            <a:r>
              <a:rPr lang="de-DE" sz="1200" dirty="0" err="1"/>
              <a:t>is</a:t>
            </a:r>
            <a:r>
              <a:rPr lang="de-DE" sz="1200" dirty="0"/>
              <a:t> </a:t>
            </a:r>
            <a:r>
              <a:rPr lang="de-DE" sz="1200" dirty="0" err="1"/>
              <a:t>part</a:t>
            </a:r>
            <a:r>
              <a:rPr lang="de-DE" sz="1200" dirty="0"/>
              <a:t> </a:t>
            </a:r>
            <a:r>
              <a:rPr lang="de-DE" sz="1200" dirty="0" err="1"/>
              <a:t>of</a:t>
            </a:r>
            <a:r>
              <a:rPr lang="de-DE" sz="1200" dirty="0"/>
              <a:t> </a:t>
            </a:r>
            <a:r>
              <a:rPr lang="de-DE" sz="1200" dirty="0" err="1"/>
              <a:t>the</a:t>
            </a:r>
            <a:r>
              <a:rPr lang="de-DE" sz="1200" dirty="0"/>
              <a:t> </a:t>
            </a:r>
            <a:r>
              <a:rPr lang="de-DE" sz="1200" dirty="0" err="1"/>
              <a:t>scanner</a:t>
            </a:r>
            <a:r>
              <a:rPr lang="de-DE" sz="1200" dirty="0"/>
              <a:t> </a:t>
            </a:r>
            <a:r>
              <a:rPr lang="de-DE" sz="1200" dirty="0" err="1"/>
              <a:t>workplace</a:t>
            </a:r>
            <a:r>
              <a:rPr lang="de-DE" sz="1200" dirty="0"/>
              <a:t> </a:t>
            </a:r>
            <a:r>
              <a:rPr lang="de-DE" sz="1200" dirty="0" err="1"/>
              <a:t>medical</a:t>
            </a:r>
            <a:r>
              <a:rPr lang="de-DE" sz="1200" dirty="0"/>
              <a:t> </a:t>
            </a:r>
            <a:r>
              <a:rPr lang="de-DE" sz="1200" dirty="0" err="1"/>
              <a:t>device</a:t>
            </a:r>
            <a:r>
              <a:rPr lang="de-DE" sz="1200" b="1" dirty="0"/>
              <a:t> </a:t>
            </a:r>
            <a:endParaRPr lang="de-DE" sz="1200" b="1" dirty="0">
              <a:cs typeface="Calibri"/>
            </a:endParaRPr>
          </a:p>
          <a:p>
            <a:pPr marL="175895" indent="-175895" defTabSz="1088959">
              <a:spcAft>
                <a:spcPts val="300"/>
              </a:spcAft>
              <a:buClr>
                <a:schemeClr val="tx1"/>
              </a:buClr>
              <a:buFont typeface="Arial" panose="020B0604020202020204" pitchFamily="34" charset="0"/>
              <a:buChar char="•"/>
            </a:pPr>
            <a:r>
              <a:rPr lang="de-DE" sz="1200" dirty="0" err="1">
                <a:solidFill>
                  <a:srgbClr val="000000"/>
                </a:solidFill>
                <a:cs typeface="Calibri"/>
              </a:rPr>
              <a:t>Local</a:t>
            </a:r>
            <a:r>
              <a:rPr lang="de-DE" sz="1200" dirty="0">
                <a:solidFill>
                  <a:srgbClr val="000000"/>
                </a:solidFill>
                <a:cs typeface="Calibri"/>
              </a:rPr>
              <a:t> </a:t>
            </a:r>
            <a:r>
              <a:rPr lang="de-DE" sz="1200" dirty="0" err="1">
                <a:solidFill>
                  <a:srgbClr val="000000"/>
                </a:solidFill>
                <a:cs typeface="Calibri"/>
              </a:rPr>
              <a:t>person</a:t>
            </a:r>
            <a:r>
              <a:rPr lang="de-DE" sz="1200" dirty="0">
                <a:solidFill>
                  <a:srgbClr val="000000"/>
                </a:solidFill>
                <a:cs typeface="Calibri"/>
              </a:rPr>
              <a:t> at </a:t>
            </a:r>
            <a:r>
              <a:rPr lang="de-DE" sz="1200" dirty="0" err="1">
                <a:solidFill>
                  <a:srgbClr val="000000"/>
                </a:solidFill>
                <a:cs typeface="Calibri"/>
              </a:rPr>
              <a:t>scanner</a:t>
            </a:r>
            <a:r>
              <a:rPr lang="de-DE" sz="1200" dirty="0">
                <a:solidFill>
                  <a:srgbClr val="000000"/>
                </a:solidFill>
                <a:cs typeface="Calibri"/>
              </a:rPr>
              <a:t> </a:t>
            </a:r>
            <a:r>
              <a:rPr lang="de-DE" sz="1200" dirty="0" err="1">
                <a:solidFill>
                  <a:srgbClr val="000000"/>
                </a:solidFill>
                <a:cs typeface="Calibri"/>
              </a:rPr>
              <a:t>needs</a:t>
            </a:r>
            <a:r>
              <a:rPr lang="de-DE" sz="1200" dirty="0">
                <a:solidFill>
                  <a:srgbClr val="000000"/>
                </a:solidFill>
                <a:cs typeface="Calibri"/>
              </a:rPr>
              <a:t> </a:t>
            </a:r>
            <a:r>
              <a:rPr lang="de-DE" sz="1200" dirty="0" err="1">
                <a:solidFill>
                  <a:srgbClr val="000000"/>
                </a:solidFill>
                <a:cs typeface="Calibri"/>
              </a:rPr>
              <a:t>to</a:t>
            </a:r>
            <a:r>
              <a:rPr lang="de-DE" sz="1200" dirty="0">
                <a:solidFill>
                  <a:srgbClr val="000000"/>
                </a:solidFill>
                <a:cs typeface="Calibri"/>
              </a:rPr>
              <a:t> </a:t>
            </a:r>
            <a:r>
              <a:rPr lang="de-DE" sz="1200" dirty="0" err="1">
                <a:solidFill>
                  <a:srgbClr val="000000"/>
                </a:solidFill>
                <a:cs typeface="Calibri"/>
              </a:rPr>
              <a:t>explicitly</a:t>
            </a:r>
            <a:r>
              <a:rPr lang="de-DE" sz="1200" dirty="0">
                <a:solidFill>
                  <a:srgbClr val="000000"/>
                </a:solidFill>
                <a:cs typeface="Calibri"/>
              </a:rPr>
              <a:t> </a:t>
            </a:r>
            <a:r>
              <a:rPr lang="de-DE" sz="1200" dirty="0" err="1">
                <a:solidFill>
                  <a:srgbClr val="000000"/>
                </a:solidFill>
                <a:cs typeface="Calibri"/>
              </a:rPr>
              <a:t>grant</a:t>
            </a:r>
            <a:r>
              <a:rPr lang="de-DE" sz="1200" dirty="0">
                <a:solidFill>
                  <a:srgbClr val="000000"/>
                </a:solidFill>
                <a:cs typeface="Calibri"/>
              </a:rPr>
              <a:t> </a:t>
            </a:r>
            <a:r>
              <a:rPr lang="de-DE" sz="1200" dirty="0" err="1">
                <a:solidFill>
                  <a:srgbClr val="000000"/>
                </a:solidFill>
                <a:cs typeface="Calibri"/>
              </a:rPr>
              <a:t>full</a:t>
            </a:r>
            <a:r>
              <a:rPr lang="de-DE" sz="1200" dirty="0">
                <a:solidFill>
                  <a:srgbClr val="000000"/>
                </a:solidFill>
                <a:cs typeface="Calibri"/>
              </a:rPr>
              <a:t>-,  </a:t>
            </a:r>
            <a:r>
              <a:rPr lang="de-DE" sz="1200" dirty="0" err="1">
                <a:solidFill>
                  <a:srgbClr val="000000"/>
                </a:solidFill>
                <a:cs typeface="Calibri"/>
              </a:rPr>
              <a:t>or</a:t>
            </a:r>
            <a:r>
              <a:rPr lang="de-DE" sz="1200" dirty="0">
                <a:solidFill>
                  <a:srgbClr val="000000"/>
                </a:solidFill>
                <a:cs typeface="Calibri"/>
              </a:rPr>
              <a:t> </a:t>
            </a:r>
            <a:r>
              <a:rPr lang="de-DE" sz="1200" dirty="0" err="1">
                <a:solidFill>
                  <a:srgbClr val="000000"/>
                </a:solidFill>
                <a:cs typeface="Calibri"/>
              </a:rPr>
              <a:t>read-only</a:t>
            </a:r>
            <a:r>
              <a:rPr lang="de-DE" sz="1200" dirty="0">
                <a:solidFill>
                  <a:srgbClr val="000000"/>
                </a:solidFill>
                <a:cs typeface="Calibri"/>
              </a:rPr>
              <a:t> </a:t>
            </a:r>
            <a:r>
              <a:rPr lang="de-DE" sz="1200" dirty="0" err="1">
                <a:solidFill>
                  <a:srgbClr val="000000"/>
                </a:solidFill>
                <a:cs typeface="Calibri"/>
              </a:rPr>
              <a:t>access</a:t>
            </a:r>
            <a:endParaRPr lang="de-DE" sz="1200" dirty="0">
              <a:solidFill>
                <a:srgbClr val="000000"/>
              </a:solidFill>
              <a:cs typeface="Calibri"/>
            </a:endParaRPr>
          </a:p>
        </p:txBody>
      </p:sp>
      <p:sp>
        <p:nvSpPr>
          <p:cNvPr id="265" name="Text Box 13">
            <a:extLst>
              <a:ext uri="{FF2B5EF4-FFF2-40B4-BE49-F238E27FC236}">
                <a16:creationId xmlns:a16="http://schemas.microsoft.com/office/drawing/2014/main" id="{18BC4355-FA6F-4D95-A3CE-8482196A892D}"/>
              </a:ext>
            </a:extLst>
          </p:cNvPr>
          <p:cNvSpPr txBox="1">
            <a:spLocks noChangeArrowheads="1"/>
          </p:cNvSpPr>
          <p:nvPr/>
        </p:nvSpPr>
        <p:spPr bwMode="gray">
          <a:xfrm>
            <a:off x="825035" y="2470644"/>
            <a:ext cx="1890070" cy="928979"/>
          </a:xfrm>
          <a:prstGeom prst="rect">
            <a:avLst/>
          </a:prstGeom>
          <a:noFill/>
          <a:ln w="9525" algn="ctr">
            <a:noFill/>
            <a:miter lim="800000"/>
            <a:headEnd/>
            <a:tailEnd/>
          </a:ln>
        </p:spPr>
        <p:txBody>
          <a:bodyPr wrap="square" lIns="0" tIns="0" rIns="0" bIns="0" anchor="ctr">
            <a:noAutofit/>
          </a:bodyPr>
          <a:lstStyle/>
          <a:p>
            <a:pPr lvl="0" defTabSz="914213">
              <a:defRPr/>
            </a:pPr>
            <a:r>
              <a:rPr lang="en-US" sz="2000" b="1" dirty="0">
                <a:solidFill>
                  <a:schemeClr val="bg2"/>
                </a:solidFill>
              </a:rPr>
              <a:t>Handling of sensitive data</a:t>
            </a:r>
          </a:p>
        </p:txBody>
      </p:sp>
      <p:sp>
        <p:nvSpPr>
          <p:cNvPr id="266" name="Rectangle 30">
            <a:extLst>
              <a:ext uri="{FF2B5EF4-FFF2-40B4-BE49-F238E27FC236}">
                <a16:creationId xmlns:a16="http://schemas.microsoft.com/office/drawing/2014/main" id="{C2AF51F2-DAD3-4090-AF0B-99FB13391CC7}"/>
              </a:ext>
            </a:extLst>
          </p:cNvPr>
          <p:cNvSpPr>
            <a:spLocks/>
          </p:cNvSpPr>
          <p:nvPr/>
        </p:nvSpPr>
        <p:spPr>
          <a:xfrm>
            <a:off x="3360738" y="2455988"/>
            <a:ext cx="8075672" cy="1111316"/>
          </a:xfrm>
          <a:prstGeom prst="rect">
            <a:avLst/>
          </a:prstGeom>
        </p:spPr>
        <p:txBody>
          <a:bodyPr wrap="square" lIns="0" tIns="35934" rIns="35934" bIns="35934" anchor="t">
            <a:spAutoFit/>
          </a:bodyPr>
          <a:lstStyle/>
          <a:p>
            <a:pPr marL="175895" indent="-175895" defTabSz="1088959">
              <a:spcAft>
                <a:spcPts val="300"/>
              </a:spcAft>
              <a:buClr>
                <a:schemeClr val="tx1"/>
              </a:buClr>
              <a:buFont typeface="Arial" panose="020B0604020202020204" pitchFamily="34" charset="0"/>
              <a:buChar char="•"/>
            </a:pPr>
            <a:r>
              <a:rPr lang="en-US" sz="1200" i="1" err="1"/>
              <a:t>syngo</a:t>
            </a:r>
            <a:r>
              <a:rPr lang="en-US" sz="1200" dirty="0"/>
              <a:t> Virtual Cockpit does not process electronic Protected Health Information (ePHI).</a:t>
            </a:r>
            <a:endParaRPr lang="de-DE"/>
          </a:p>
          <a:p>
            <a:pPr marL="175895" indent="-175895" defTabSz="1088959">
              <a:spcAft>
                <a:spcPts val="300"/>
              </a:spcAft>
              <a:buClr>
                <a:schemeClr val="tx1"/>
              </a:buClr>
              <a:buFont typeface="Arial" panose="020B0604020202020204" pitchFamily="34" charset="0"/>
              <a:buChar char="•"/>
            </a:pPr>
            <a:r>
              <a:rPr lang="en-US" sz="1200" dirty="0"/>
              <a:t>Processing of Personally Identifiable Information (PII) is limited to user names.</a:t>
            </a:r>
            <a:endParaRPr lang="en-US" sz="1200">
              <a:cs typeface="Calibri"/>
            </a:endParaRPr>
          </a:p>
          <a:p>
            <a:pPr marL="175895" indent="-175895" defTabSz="1088959">
              <a:spcAft>
                <a:spcPts val="300"/>
              </a:spcAft>
              <a:buClr>
                <a:schemeClr val="tx1"/>
              </a:buClr>
              <a:buFont typeface="Arial" panose="020B0604020202020204" pitchFamily="34" charset="0"/>
              <a:buChar char="•"/>
            </a:pPr>
            <a:r>
              <a:rPr lang="en-US" sz="1200" dirty="0"/>
              <a:t>Sensitive information (PHI/PII) might be present in user editable input fields or in the voice and video streams generated and processed. This information will be transferred over the customer network but not stored persistently.</a:t>
            </a:r>
            <a:endParaRPr lang="en-US" sz="1200">
              <a:cs typeface="Calibri"/>
            </a:endParaRPr>
          </a:p>
          <a:p>
            <a:pPr marL="175895" indent="-175895" defTabSz="1088959">
              <a:spcAft>
                <a:spcPts val="300"/>
              </a:spcAft>
              <a:buClr>
                <a:schemeClr val="tx1"/>
              </a:buClr>
              <a:buFont typeface="Arial" panose="020B0604020202020204" pitchFamily="34" charset="0"/>
              <a:buChar char="•"/>
            </a:pPr>
            <a:endParaRPr lang="en-US" sz="1200" kern="0">
              <a:solidFill>
                <a:srgbClr val="000000"/>
              </a:solidFill>
              <a:cs typeface="Calibri"/>
            </a:endParaRPr>
          </a:p>
        </p:txBody>
      </p:sp>
      <p:sp>
        <p:nvSpPr>
          <p:cNvPr id="267" name="Text Box 13">
            <a:extLst>
              <a:ext uri="{FF2B5EF4-FFF2-40B4-BE49-F238E27FC236}">
                <a16:creationId xmlns:a16="http://schemas.microsoft.com/office/drawing/2014/main" id="{F18BD255-7C74-4AA6-BFBC-668CCF01918C}"/>
              </a:ext>
            </a:extLst>
          </p:cNvPr>
          <p:cNvSpPr txBox="1">
            <a:spLocks noChangeArrowheads="1"/>
          </p:cNvSpPr>
          <p:nvPr/>
        </p:nvSpPr>
        <p:spPr bwMode="gray">
          <a:xfrm>
            <a:off x="825914" y="3468272"/>
            <a:ext cx="1890070" cy="928979"/>
          </a:xfrm>
          <a:prstGeom prst="rect">
            <a:avLst/>
          </a:prstGeom>
          <a:noFill/>
          <a:ln w="9525" algn="ctr">
            <a:noFill/>
            <a:miter lim="800000"/>
            <a:headEnd/>
            <a:tailEnd/>
          </a:ln>
        </p:spPr>
        <p:txBody>
          <a:bodyPr wrap="square" lIns="0" tIns="0" rIns="0" bIns="0" anchor="ctr">
            <a:noAutofit/>
          </a:bodyPr>
          <a:lstStyle/>
          <a:p>
            <a:pPr lvl="0" defTabSz="914213">
              <a:defRPr/>
            </a:pPr>
            <a:r>
              <a:rPr lang="en-US" sz="2000" b="1" dirty="0">
                <a:solidFill>
                  <a:schemeClr val="bg2"/>
                </a:solidFill>
              </a:rPr>
              <a:t>Authentication authorization controls</a:t>
            </a:r>
          </a:p>
        </p:txBody>
      </p:sp>
      <p:sp>
        <p:nvSpPr>
          <p:cNvPr id="268" name="Rectangle 30">
            <a:extLst>
              <a:ext uri="{FF2B5EF4-FFF2-40B4-BE49-F238E27FC236}">
                <a16:creationId xmlns:a16="http://schemas.microsoft.com/office/drawing/2014/main" id="{39D15098-4D81-48AA-94A2-833E53D63302}"/>
              </a:ext>
            </a:extLst>
          </p:cNvPr>
          <p:cNvSpPr>
            <a:spLocks/>
          </p:cNvSpPr>
          <p:nvPr/>
        </p:nvSpPr>
        <p:spPr>
          <a:xfrm>
            <a:off x="3361617" y="3453612"/>
            <a:ext cx="8075672" cy="665040"/>
          </a:xfrm>
          <a:prstGeom prst="rect">
            <a:avLst/>
          </a:prstGeom>
        </p:spPr>
        <p:txBody>
          <a:bodyPr wrap="square" lIns="0" tIns="35934" rIns="35934" bIns="35934">
            <a:spAutoFit/>
          </a:bodyPr>
          <a:lstStyle/>
          <a:p>
            <a:pPr marL="176213" indent="-176213" defTabSz="1088959">
              <a:spcAft>
                <a:spcPts val="300"/>
              </a:spcAft>
              <a:buClr>
                <a:schemeClr val="tx1"/>
              </a:buClr>
              <a:buFont typeface="Arial" panose="020B0604020202020204" pitchFamily="34" charset="0"/>
              <a:buChar char="•"/>
            </a:pPr>
            <a:r>
              <a:rPr lang="en-US" sz="1200" kern="0" dirty="0">
                <a:solidFill>
                  <a:srgbClr val="000000"/>
                </a:solidFill>
              </a:rPr>
              <a:t>For authentication and authorization, </a:t>
            </a:r>
            <a:r>
              <a:rPr lang="en-US" sz="1200" i="1" kern="0" dirty="0">
                <a:solidFill>
                  <a:srgbClr val="000000"/>
                </a:solidFill>
              </a:rPr>
              <a:t>syngo</a:t>
            </a:r>
            <a:r>
              <a:rPr lang="en-US" sz="1200" kern="0" dirty="0">
                <a:solidFill>
                  <a:srgbClr val="000000"/>
                </a:solidFill>
              </a:rPr>
              <a:t> Virtual Cockpit supports both, local (on server machine) users and LDAP defined users for user authentication.</a:t>
            </a:r>
          </a:p>
          <a:p>
            <a:pPr marL="176213" indent="-176213" defTabSz="1088959">
              <a:spcAft>
                <a:spcPts val="300"/>
              </a:spcAft>
              <a:buClr>
                <a:schemeClr val="tx1"/>
              </a:buClr>
              <a:buFont typeface="Arial" panose="020B0604020202020204" pitchFamily="34" charset="0"/>
              <a:buChar char="•"/>
            </a:pPr>
            <a:r>
              <a:rPr lang="de-DE" sz="1200" dirty="0"/>
              <a:t>A web </a:t>
            </a:r>
            <a:r>
              <a:rPr lang="de-DE" sz="1200" dirty="0" err="1"/>
              <a:t>based</a:t>
            </a:r>
            <a:r>
              <a:rPr lang="de-DE" sz="1200" dirty="0"/>
              <a:t> Admin Portal </a:t>
            </a:r>
            <a:r>
              <a:rPr lang="de-DE" sz="1200" dirty="0" err="1"/>
              <a:t>allows</a:t>
            </a:r>
            <a:r>
              <a:rPr lang="de-DE" sz="1200" dirty="0"/>
              <a:t> </a:t>
            </a:r>
            <a:r>
              <a:rPr lang="de-DE" sz="1200" dirty="0" err="1"/>
              <a:t>configuration</a:t>
            </a:r>
            <a:r>
              <a:rPr lang="de-DE" sz="1200" dirty="0"/>
              <a:t> </a:t>
            </a:r>
            <a:r>
              <a:rPr lang="de-DE" sz="1200" dirty="0" err="1"/>
              <a:t>of</a:t>
            </a:r>
            <a:r>
              <a:rPr lang="de-DE" sz="1200" dirty="0"/>
              <a:t>  </a:t>
            </a:r>
            <a:r>
              <a:rPr lang="de-DE" sz="1200" dirty="0" err="1"/>
              <a:t>modality</a:t>
            </a:r>
            <a:r>
              <a:rPr lang="de-DE" sz="1200" dirty="0"/>
              <a:t> </a:t>
            </a:r>
            <a:r>
              <a:rPr lang="de-DE" sz="1200" dirty="0" err="1"/>
              <a:t>connections</a:t>
            </a:r>
            <a:r>
              <a:rPr lang="de-DE" sz="1200" dirty="0"/>
              <a:t>, </a:t>
            </a:r>
            <a:r>
              <a:rPr lang="de-DE" sz="1200" dirty="0" err="1"/>
              <a:t>predefined</a:t>
            </a:r>
            <a:r>
              <a:rPr lang="de-DE" sz="1200" dirty="0"/>
              <a:t> </a:t>
            </a:r>
            <a:r>
              <a:rPr lang="de-DE" sz="1200" dirty="0" err="1"/>
              <a:t>messages</a:t>
            </a:r>
            <a:r>
              <a:rPr lang="de-DE" sz="1200" dirty="0"/>
              <a:t>, </a:t>
            </a:r>
            <a:r>
              <a:rPr lang="de-DE" sz="1200" dirty="0" err="1"/>
              <a:t>user</a:t>
            </a:r>
            <a:r>
              <a:rPr lang="de-DE" sz="1200" dirty="0"/>
              <a:t> </a:t>
            </a:r>
            <a:r>
              <a:rPr lang="de-DE" sz="1200" dirty="0" err="1"/>
              <a:t>roles</a:t>
            </a:r>
            <a:r>
              <a:rPr lang="de-DE" sz="1200" dirty="0"/>
              <a:t> etc.</a:t>
            </a:r>
            <a:endParaRPr lang="en-US" sz="1200" kern="0" dirty="0">
              <a:solidFill>
                <a:srgbClr val="000000"/>
              </a:solidFill>
            </a:endParaRPr>
          </a:p>
        </p:txBody>
      </p:sp>
      <p:sp>
        <p:nvSpPr>
          <p:cNvPr id="269" name="Text Box 13">
            <a:extLst>
              <a:ext uri="{FF2B5EF4-FFF2-40B4-BE49-F238E27FC236}">
                <a16:creationId xmlns:a16="http://schemas.microsoft.com/office/drawing/2014/main" id="{2BBAD82A-36CD-49B7-9660-FCAC41AFE28B}"/>
              </a:ext>
            </a:extLst>
          </p:cNvPr>
          <p:cNvSpPr txBox="1">
            <a:spLocks noChangeArrowheads="1"/>
          </p:cNvSpPr>
          <p:nvPr/>
        </p:nvSpPr>
        <p:spPr bwMode="gray">
          <a:xfrm>
            <a:off x="825914" y="4452237"/>
            <a:ext cx="1890070" cy="928979"/>
          </a:xfrm>
          <a:prstGeom prst="rect">
            <a:avLst/>
          </a:prstGeom>
          <a:noFill/>
          <a:ln w="9525" algn="ctr">
            <a:noFill/>
            <a:miter lim="800000"/>
            <a:headEnd/>
            <a:tailEnd/>
          </a:ln>
        </p:spPr>
        <p:txBody>
          <a:bodyPr wrap="square" lIns="0" tIns="0" rIns="0" bIns="0" anchor="ctr">
            <a:noAutofit/>
          </a:bodyPr>
          <a:lstStyle/>
          <a:p>
            <a:pPr lvl="0" defTabSz="914213">
              <a:defRPr/>
            </a:pPr>
            <a:r>
              <a:rPr lang="en-US" sz="2000" b="1" dirty="0">
                <a:solidFill>
                  <a:schemeClr val="bg2"/>
                </a:solidFill>
              </a:rPr>
              <a:t>Cryptography usage</a:t>
            </a:r>
          </a:p>
        </p:txBody>
      </p:sp>
      <p:sp>
        <p:nvSpPr>
          <p:cNvPr id="270" name="Rectangle 30">
            <a:extLst>
              <a:ext uri="{FF2B5EF4-FFF2-40B4-BE49-F238E27FC236}">
                <a16:creationId xmlns:a16="http://schemas.microsoft.com/office/drawing/2014/main" id="{51F7BBA0-9CE4-4DDB-ABC1-2BFA568BF227}"/>
              </a:ext>
            </a:extLst>
          </p:cNvPr>
          <p:cNvSpPr>
            <a:spLocks/>
          </p:cNvSpPr>
          <p:nvPr/>
        </p:nvSpPr>
        <p:spPr>
          <a:xfrm>
            <a:off x="3361617" y="4499727"/>
            <a:ext cx="8075672" cy="441902"/>
          </a:xfrm>
          <a:prstGeom prst="rect">
            <a:avLst/>
          </a:prstGeom>
        </p:spPr>
        <p:txBody>
          <a:bodyPr wrap="square" lIns="0" tIns="35934" rIns="35934" bIns="35934">
            <a:spAutoFit/>
          </a:bodyPr>
          <a:lstStyle/>
          <a:p>
            <a:pPr marL="176213" indent="-176213" defTabSz="1088959">
              <a:spcAft>
                <a:spcPts val="300"/>
              </a:spcAft>
              <a:buClr>
                <a:schemeClr val="tx1"/>
              </a:buClr>
              <a:buFont typeface="Arial" panose="020B0604020202020204" pitchFamily="34" charset="0"/>
              <a:buChar char="•"/>
            </a:pPr>
            <a:r>
              <a:rPr lang="en-US" sz="1200" i="1" kern="0" dirty="0">
                <a:solidFill>
                  <a:srgbClr val="000000"/>
                </a:solidFill>
              </a:rPr>
              <a:t>syngo</a:t>
            </a:r>
            <a:r>
              <a:rPr lang="en-US" sz="1200" kern="0" dirty="0">
                <a:solidFill>
                  <a:srgbClr val="000000"/>
                </a:solidFill>
              </a:rPr>
              <a:t> Virtual Cockpit Infrastructure Server and Clients are based on Microsoft Windows as operating system. Windows has built-in functions for encryption, authentication and message hashing.</a:t>
            </a:r>
          </a:p>
        </p:txBody>
      </p:sp>
      <p:sp>
        <p:nvSpPr>
          <p:cNvPr id="271" name="Text Box 13">
            <a:extLst>
              <a:ext uri="{FF2B5EF4-FFF2-40B4-BE49-F238E27FC236}">
                <a16:creationId xmlns:a16="http://schemas.microsoft.com/office/drawing/2014/main" id="{B2A91B27-AFCE-4B9A-9830-DBEC17330605}"/>
              </a:ext>
            </a:extLst>
          </p:cNvPr>
          <p:cNvSpPr txBox="1">
            <a:spLocks noChangeArrowheads="1"/>
          </p:cNvSpPr>
          <p:nvPr/>
        </p:nvSpPr>
        <p:spPr bwMode="gray">
          <a:xfrm>
            <a:off x="825034" y="5433700"/>
            <a:ext cx="1890070" cy="620785"/>
          </a:xfrm>
          <a:prstGeom prst="rect">
            <a:avLst/>
          </a:prstGeom>
          <a:noFill/>
          <a:ln w="9525" algn="ctr">
            <a:noFill/>
            <a:miter lim="800000"/>
            <a:headEnd/>
            <a:tailEnd/>
          </a:ln>
        </p:spPr>
        <p:txBody>
          <a:bodyPr wrap="square" lIns="0" tIns="0" rIns="0" bIns="0" anchor="ctr">
            <a:noAutofit/>
          </a:bodyPr>
          <a:lstStyle/>
          <a:p>
            <a:pPr lvl="0" defTabSz="914213">
              <a:defRPr/>
            </a:pPr>
            <a:r>
              <a:rPr lang="en-US" sz="2000" b="1" dirty="0">
                <a:solidFill>
                  <a:schemeClr val="bg2"/>
                </a:solidFill>
              </a:rPr>
              <a:t>Patching strategy</a:t>
            </a:r>
          </a:p>
        </p:txBody>
      </p:sp>
      <p:sp>
        <p:nvSpPr>
          <p:cNvPr id="272" name="Rectangle 30">
            <a:extLst>
              <a:ext uri="{FF2B5EF4-FFF2-40B4-BE49-F238E27FC236}">
                <a16:creationId xmlns:a16="http://schemas.microsoft.com/office/drawing/2014/main" id="{7359F0B4-3231-465E-9746-964DD5A8FB7E}"/>
              </a:ext>
            </a:extLst>
          </p:cNvPr>
          <p:cNvSpPr>
            <a:spLocks/>
          </p:cNvSpPr>
          <p:nvPr/>
        </p:nvSpPr>
        <p:spPr>
          <a:xfrm>
            <a:off x="3360737" y="5454548"/>
            <a:ext cx="8075672" cy="441902"/>
          </a:xfrm>
          <a:prstGeom prst="rect">
            <a:avLst/>
          </a:prstGeom>
        </p:spPr>
        <p:txBody>
          <a:bodyPr wrap="square" lIns="0" tIns="35934" rIns="35934" bIns="35934" anchor="t">
            <a:spAutoFit/>
          </a:bodyPr>
          <a:lstStyle/>
          <a:p>
            <a:pPr marL="171450" lvl="0" indent="-171450">
              <a:buFont typeface="Arial" panose="020B0604020202020204" pitchFamily="34" charset="0"/>
              <a:buChar char="•"/>
            </a:pPr>
            <a:r>
              <a:rPr lang="en-US" sz="1200"/>
              <a:t>In </a:t>
            </a:r>
            <a:r>
              <a:rPr lang="en-US" sz="1200" dirty="0"/>
              <a:t>general  Security patches will be provided on a regular basis, after internal validation by Siemens Healthineers. The customer himself  should in addition install latest Windows OS Hotfixes unless not blacklisted by SHS in </a:t>
            </a:r>
            <a:r>
              <a:rPr lang="en-US" sz="1200" dirty="0" err="1"/>
              <a:t>LifeNet</a:t>
            </a:r>
            <a:r>
              <a:rPr lang="en-US" sz="1200" dirty="0"/>
              <a:t>. </a:t>
            </a:r>
          </a:p>
        </p:txBody>
      </p:sp>
      <p:grpSp>
        <p:nvGrpSpPr>
          <p:cNvPr id="273" name="Gruppieren 272">
            <a:extLst>
              <a:ext uri="{FF2B5EF4-FFF2-40B4-BE49-F238E27FC236}">
                <a16:creationId xmlns:a16="http://schemas.microsoft.com/office/drawing/2014/main" id="{8C62A141-E78D-41A8-AE41-14688BB2287D}"/>
              </a:ext>
            </a:extLst>
          </p:cNvPr>
          <p:cNvGrpSpPr/>
          <p:nvPr/>
        </p:nvGrpSpPr>
        <p:grpSpPr>
          <a:xfrm>
            <a:off x="732486" y="4458040"/>
            <a:ext cx="10612254" cy="938412"/>
            <a:chOff x="825034" y="3087428"/>
            <a:chExt cx="10664083" cy="933327"/>
          </a:xfrm>
        </p:grpSpPr>
        <p:cxnSp>
          <p:nvCxnSpPr>
            <p:cNvPr id="274" name="Straight Arrow Connector 25">
              <a:extLst>
                <a:ext uri="{FF2B5EF4-FFF2-40B4-BE49-F238E27FC236}">
                  <a16:creationId xmlns:a16="http://schemas.microsoft.com/office/drawing/2014/main" id="{748BE62A-6D94-4F27-9F04-4BB882D17021}"/>
                </a:ext>
              </a:extLst>
            </p:cNvPr>
            <p:cNvCxnSpPr>
              <a:cxnSpLocks/>
            </p:cNvCxnSpPr>
            <p:nvPr/>
          </p:nvCxnSpPr>
          <p:spPr>
            <a:xfrm>
              <a:off x="825034" y="3087428"/>
              <a:ext cx="10663200" cy="0"/>
            </a:xfrm>
            <a:prstGeom prst="straightConnector1">
              <a:avLst/>
            </a:prstGeom>
            <a:ln w="9525" cap="rnd" cmpd="sng" algn="ctr">
              <a:solidFill>
                <a:schemeClr val="tx1">
                  <a:lumMod val="100000"/>
                </a:schemeClr>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5" name="Straight Arrow Connector 26">
              <a:extLst>
                <a:ext uri="{FF2B5EF4-FFF2-40B4-BE49-F238E27FC236}">
                  <a16:creationId xmlns:a16="http://schemas.microsoft.com/office/drawing/2014/main" id="{3FC41731-084D-47B2-86C8-F0B110D8E1EB}"/>
                </a:ext>
              </a:extLst>
            </p:cNvPr>
            <p:cNvCxnSpPr>
              <a:cxnSpLocks/>
            </p:cNvCxnSpPr>
            <p:nvPr/>
          </p:nvCxnSpPr>
          <p:spPr>
            <a:xfrm>
              <a:off x="825034" y="4020755"/>
              <a:ext cx="10664083" cy="0"/>
            </a:xfrm>
            <a:prstGeom prst="straightConnector1">
              <a:avLst/>
            </a:prstGeom>
            <a:ln w="9525" cap="rnd" cmpd="sng" algn="ctr">
              <a:solidFill>
                <a:schemeClr val="tx1">
                  <a:lumMod val="100000"/>
                </a:schemeClr>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243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3">
            <a:extLst>
              <a:ext uri="{FF2B5EF4-FFF2-40B4-BE49-F238E27FC236}">
                <a16:creationId xmlns:a16="http://schemas.microsoft.com/office/drawing/2014/main" id="{DE567C15-7130-4B9A-8110-7F366DB1F6F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2011" r="12011"/>
          <a:stretch/>
        </p:blipFill>
        <p:spPr/>
      </p:pic>
      <p:sp>
        <p:nvSpPr>
          <p:cNvPr id="12" name="Untertitel 11">
            <a:extLst>
              <a:ext uri="{FF2B5EF4-FFF2-40B4-BE49-F238E27FC236}">
                <a16:creationId xmlns:a16="http://schemas.microsoft.com/office/drawing/2014/main" id="{45F32EBD-EFE6-EA45-9939-772E4CCD61A0}"/>
              </a:ext>
            </a:extLst>
          </p:cNvPr>
          <p:cNvSpPr>
            <a:spLocks noGrp="1"/>
          </p:cNvSpPr>
          <p:nvPr>
            <p:ph type="subTitle" idx="1"/>
          </p:nvPr>
        </p:nvSpPr>
        <p:spPr/>
        <p:txBody>
          <a:bodyPr/>
          <a:lstStyle/>
          <a:p>
            <a:r>
              <a:rPr lang="en-US" dirty="0"/>
              <a:t>Business model</a:t>
            </a:r>
          </a:p>
          <a:p>
            <a:pPr lvl="0">
              <a:lnSpc>
                <a:spcPct val="100000"/>
              </a:lnSpc>
              <a:spcBef>
                <a:spcPts val="1500"/>
              </a:spcBef>
            </a:pPr>
            <a:r>
              <a:rPr lang="de-DE" sz="2400" i="1" dirty="0" err="1">
                <a:solidFill>
                  <a:srgbClr val="000000"/>
                </a:solidFill>
              </a:rPr>
              <a:t>syngo</a:t>
            </a:r>
            <a:r>
              <a:rPr lang="de-DE" sz="2400" dirty="0">
                <a:solidFill>
                  <a:srgbClr val="000000"/>
                </a:solidFill>
              </a:rPr>
              <a:t> Virtual Cockpit</a:t>
            </a:r>
          </a:p>
        </p:txBody>
      </p:sp>
      <p:sp>
        <p:nvSpPr>
          <p:cNvPr id="13" name="Untertitel 7">
            <a:extLst>
              <a:ext uri="{FF2B5EF4-FFF2-40B4-BE49-F238E27FC236}">
                <a16:creationId xmlns:a16="http://schemas.microsoft.com/office/drawing/2014/main" id="{6D4E0B4F-C3BC-4BB2-ADAA-3C39D2E9586E}"/>
              </a:ext>
            </a:extLst>
          </p:cNvPr>
          <p:cNvSpPr txBox="1">
            <a:spLocks/>
          </p:cNvSpPr>
          <p:nvPr/>
        </p:nvSpPr>
        <p:spPr>
          <a:xfrm>
            <a:off x="3282968" y="2641851"/>
            <a:ext cx="8920148" cy="1206028"/>
          </a:xfrm>
          <a:prstGeom prst="rect">
            <a:avLst/>
          </a:prstGeom>
        </p:spPr>
        <p:txBody>
          <a:bodyPr vert="horz" lIns="360000" tIns="0" rIns="0" bIns="0" rtlCol="0" anchor="t">
            <a:noAutofit/>
          </a:bodyPr>
          <a:lstStyle>
            <a:lvl1pPr marL="0" marR="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sz="5200" b="1" kern="1200" baseline="0">
                <a:solidFill>
                  <a:schemeClr val="bg2"/>
                </a:solidFill>
                <a:latin typeface="+mn-lt"/>
                <a:ea typeface="+mn-ea"/>
                <a:cs typeface="+mn-cs"/>
              </a:defRPr>
            </a:lvl1pPr>
            <a:lvl2pPr marL="457200" indent="0" algn="ctr"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lnSpc>
                <a:spcPct val="100000"/>
              </a:lnSpc>
              <a:spcBef>
                <a:spcPts val="0"/>
              </a:spcBef>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100000"/>
              </a:lnSpc>
              <a:spcBef>
                <a:spcPts val="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100000"/>
              </a:lnSpc>
              <a:spcBef>
                <a:spcPts val="0"/>
              </a:spcBef>
              <a:buFont typeface="Arial" panose="020B0604020202020204" pitchFamily="34" charset="0"/>
              <a:buNone/>
              <a:defRPr sz="1800" kern="1200">
                <a:solidFill>
                  <a:schemeClr val="tx1">
                    <a:tint val="75000"/>
                  </a:schemeClr>
                </a:solidFill>
                <a:latin typeface="+mn-lt"/>
                <a:ea typeface="+mn-ea"/>
                <a:cs typeface="+mn-cs"/>
              </a:defRPr>
            </a:lvl5pPr>
            <a:lvl6pPr marL="228600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800" kern="1200">
                <a:solidFill>
                  <a:schemeClr val="tx1">
                    <a:tint val="75000"/>
                  </a:schemeClr>
                </a:solidFill>
                <a:latin typeface="+mn-lt"/>
                <a:ea typeface="+mn-ea"/>
                <a:cs typeface="+mn-cs"/>
              </a:defRPr>
            </a:lvl6pPr>
            <a:lvl7pPr marL="2743200" indent="0" algn="ctr" defTabSz="914400" rtl="0" eaLnBrk="1" latinLnBrk="0" hangingPunct="1">
              <a:spcBef>
                <a:spcPts val="0"/>
              </a:spcBef>
              <a:buFont typeface="Arial" panose="020B0604020202020204" pitchFamily="34" charset="0"/>
              <a:buNone/>
              <a:defRPr sz="1800" kern="1200">
                <a:solidFill>
                  <a:schemeClr val="tx1">
                    <a:tint val="75000"/>
                  </a:schemeClr>
                </a:solidFill>
                <a:latin typeface="+mn-lt"/>
                <a:ea typeface="+mn-ea"/>
                <a:cs typeface="+mn-cs"/>
              </a:defRPr>
            </a:lvl7pPr>
            <a:lvl8pPr marL="320040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800" kern="1200">
                <a:solidFill>
                  <a:schemeClr val="tx1">
                    <a:tint val="75000"/>
                  </a:schemeClr>
                </a:solidFill>
                <a:latin typeface="+mn-lt"/>
                <a:ea typeface="+mn-ea"/>
                <a:cs typeface="+mn-cs"/>
              </a:defRPr>
            </a:lvl8pPr>
            <a:lvl9pPr marL="3657600" indent="0" algn="ctr" defTabSz="914400" rtl="0" eaLnBrk="1" latinLnBrk="0" hangingPunct="1">
              <a:spcBef>
                <a:spcPts val="1600"/>
              </a:spcBef>
              <a:buFontTx/>
              <a:buNone/>
              <a:defRPr sz="1400" kern="1200">
                <a:solidFill>
                  <a:schemeClr val="tx1">
                    <a:tint val="75000"/>
                  </a:schemeClr>
                </a:solidFill>
                <a:latin typeface="+mn-lt"/>
                <a:ea typeface="+mn-ea"/>
                <a:cs typeface="+mn-cs"/>
              </a:defRPr>
            </a:lvl9pPr>
          </a:lstStyle>
          <a:p>
            <a:endParaRPr lang="en-US" dirty="0"/>
          </a:p>
        </p:txBody>
      </p:sp>
      <p:sp>
        <p:nvSpPr>
          <p:cNvPr id="16" name="Untertitel 7">
            <a:extLst>
              <a:ext uri="{FF2B5EF4-FFF2-40B4-BE49-F238E27FC236}">
                <a16:creationId xmlns:a16="http://schemas.microsoft.com/office/drawing/2014/main" id="{F5A553DA-EFF1-48E7-9FC5-D7F218BE7565}"/>
              </a:ext>
            </a:extLst>
          </p:cNvPr>
          <p:cNvSpPr txBox="1">
            <a:spLocks/>
          </p:cNvSpPr>
          <p:nvPr/>
        </p:nvSpPr>
        <p:spPr>
          <a:xfrm>
            <a:off x="3282968" y="3009330"/>
            <a:ext cx="8410102" cy="778900"/>
          </a:xfrm>
          <a:prstGeom prst="rect">
            <a:avLst/>
          </a:prstGeom>
        </p:spPr>
        <p:txBody>
          <a:bodyPr vert="horz" lIns="360000" tIns="0" rIns="0" bIns="0" rtlCol="0" anchor="t">
            <a:noAutofit/>
          </a:bodyPr>
          <a:lstStyle>
            <a:lvl1pPr marL="0" marR="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sz="5200" b="1" kern="1200" baseline="0">
                <a:solidFill>
                  <a:schemeClr val="bg2"/>
                </a:solidFill>
                <a:latin typeface="+mn-lt"/>
                <a:ea typeface="+mn-ea"/>
                <a:cs typeface="+mn-cs"/>
              </a:defRPr>
            </a:lvl1pPr>
            <a:lvl2pPr marL="457200" indent="0" algn="ctr"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lnSpc>
                <a:spcPct val="100000"/>
              </a:lnSpc>
              <a:spcBef>
                <a:spcPts val="0"/>
              </a:spcBef>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100000"/>
              </a:lnSpc>
              <a:spcBef>
                <a:spcPts val="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100000"/>
              </a:lnSpc>
              <a:spcBef>
                <a:spcPts val="0"/>
              </a:spcBef>
              <a:buFont typeface="Arial" panose="020B0604020202020204" pitchFamily="34" charset="0"/>
              <a:buNone/>
              <a:defRPr sz="1800" kern="1200">
                <a:solidFill>
                  <a:schemeClr val="tx1">
                    <a:tint val="75000"/>
                  </a:schemeClr>
                </a:solidFill>
                <a:latin typeface="+mn-lt"/>
                <a:ea typeface="+mn-ea"/>
                <a:cs typeface="+mn-cs"/>
              </a:defRPr>
            </a:lvl5pPr>
            <a:lvl6pPr marL="228600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800" kern="1200">
                <a:solidFill>
                  <a:schemeClr val="tx1">
                    <a:tint val="75000"/>
                  </a:schemeClr>
                </a:solidFill>
                <a:latin typeface="+mn-lt"/>
                <a:ea typeface="+mn-ea"/>
                <a:cs typeface="+mn-cs"/>
              </a:defRPr>
            </a:lvl6pPr>
            <a:lvl7pPr marL="2743200" indent="0" algn="ctr" defTabSz="914400" rtl="0" eaLnBrk="1" latinLnBrk="0" hangingPunct="1">
              <a:spcBef>
                <a:spcPts val="0"/>
              </a:spcBef>
              <a:buFont typeface="Arial" panose="020B0604020202020204" pitchFamily="34" charset="0"/>
              <a:buNone/>
              <a:defRPr sz="1800" kern="1200">
                <a:solidFill>
                  <a:schemeClr val="tx1">
                    <a:tint val="75000"/>
                  </a:schemeClr>
                </a:solidFill>
                <a:latin typeface="+mn-lt"/>
                <a:ea typeface="+mn-ea"/>
                <a:cs typeface="+mn-cs"/>
              </a:defRPr>
            </a:lvl7pPr>
            <a:lvl8pPr marL="320040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800" kern="1200">
                <a:solidFill>
                  <a:schemeClr val="tx1">
                    <a:tint val="75000"/>
                  </a:schemeClr>
                </a:solidFill>
                <a:latin typeface="+mn-lt"/>
                <a:ea typeface="+mn-ea"/>
                <a:cs typeface="+mn-cs"/>
              </a:defRPr>
            </a:lvl8pPr>
            <a:lvl9pPr marL="3657600" indent="0" algn="ctr" defTabSz="914400" rtl="0" eaLnBrk="1" latinLnBrk="0" hangingPunct="1">
              <a:spcBef>
                <a:spcPts val="1600"/>
              </a:spcBef>
              <a:buFontTx/>
              <a:buNone/>
              <a:defRPr sz="1400" kern="1200">
                <a:solidFill>
                  <a:schemeClr val="tx1">
                    <a:tint val="75000"/>
                  </a:schemeClr>
                </a:solidFill>
                <a:latin typeface="+mn-lt"/>
                <a:ea typeface="+mn-ea"/>
                <a:cs typeface="+mn-cs"/>
              </a:defRPr>
            </a:lvl9pPr>
          </a:lstStyle>
          <a:p>
            <a:endParaRPr lang="de-DE" dirty="0"/>
          </a:p>
        </p:txBody>
      </p:sp>
      <p:sp>
        <p:nvSpPr>
          <p:cNvPr id="26" name="AutoShape 3">
            <a:extLst>
              <a:ext uri="{FF2B5EF4-FFF2-40B4-BE49-F238E27FC236}">
                <a16:creationId xmlns:a16="http://schemas.microsoft.com/office/drawing/2014/main" id="{7A077DEA-972C-5946-85C8-CAF3D65F6B21}"/>
              </a:ext>
            </a:extLst>
          </p:cNvPr>
          <p:cNvSpPr>
            <a:spLocks noChangeAspect="1" noChangeArrowheads="1" noTextEdit="1"/>
          </p:cNvSpPr>
          <p:nvPr/>
        </p:nvSpPr>
        <p:spPr bwMode="auto">
          <a:xfrm>
            <a:off x="6047530" y="514629"/>
            <a:ext cx="1807221"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sz="6000">
              <a:latin typeface="Bree-SH-Text" pitchFamily="2" charset="77"/>
            </a:endParaRPr>
          </a:p>
        </p:txBody>
      </p:sp>
    </p:spTree>
    <p:extLst>
      <p:ext uri="{BB962C8B-B14F-4D97-AF65-F5344CB8AC3E}">
        <p14:creationId xmlns:p14="http://schemas.microsoft.com/office/powerpoint/2010/main" val="211869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9">
            <a:extLst>
              <a:ext uri="{FF2B5EF4-FFF2-40B4-BE49-F238E27FC236}">
                <a16:creationId xmlns:a16="http://schemas.microsoft.com/office/drawing/2014/main" id="{DF7462B4-96A6-409F-85F7-411AEDD0035A}"/>
              </a:ext>
            </a:extLst>
          </p:cNvPr>
          <p:cNvSpPr/>
          <p:nvPr/>
        </p:nvSpPr>
        <p:spPr>
          <a:xfrm>
            <a:off x="556375" y="2326463"/>
            <a:ext cx="5292000" cy="328791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dirty="0">
              <a:solidFill>
                <a:srgbClr val="000000"/>
              </a:solidFill>
            </a:endParaRPr>
          </a:p>
        </p:txBody>
      </p:sp>
      <p:pic>
        <p:nvPicPr>
          <p:cNvPr id="63" name="Grafik 62">
            <a:extLst>
              <a:ext uri="{FF2B5EF4-FFF2-40B4-BE49-F238E27FC236}">
                <a16:creationId xmlns:a16="http://schemas.microsoft.com/office/drawing/2014/main" id="{2031B985-2A91-46E0-90DB-A984DB96F19A}"/>
              </a:ext>
            </a:extLst>
          </p:cNvPr>
          <p:cNvPicPr>
            <a:picLocks noChangeAspect="1"/>
          </p:cNvPicPr>
          <p:nvPr/>
        </p:nvPicPr>
        <p:blipFill>
          <a:blip r:embed="rId4"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03732" y="2926340"/>
            <a:ext cx="1008000" cy="1008000"/>
          </a:xfrm>
          <a:prstGeom prst="rect">
            <a:avLst/>
          </a:prstGeom>
        </p:spPr>
      </p:pic>
      <p:sp>
        <p:nvSpPr>
          <p:cNvPr id="61" name="Rechteck 9">
            <a:extLst>
              <a:ext uri="{FF2B5EF4-FFF2-40B4-BE49-F238E27FC236}">
                <a16:creationId xmlns:a16="http://schemas.microsoft.com/office/drawing/2014/main" id="{53C1D955-B9A6-E049-9328-F5CFD0D33B04}"/>
              </a:ext>
            </a:extLst>
          </p:cNvPr>
          <p:cNvSpPr/>
          <p:nvPr/>
        </p:nvSpPr>
        <p:spPr>
          <a:xfrm>
            <a:off x="6300571" y="2324702"/>
            <a:ext cx="5292000" cy="328791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dirty="0">
              <a:solidFill>
                <a:srgbClr val="000000"/>
              </a:solidFill>
            </a:endParaRPr>
          </a:p>
        </p:txBody>
      </p:sp>
      <p:pic>
        <p:nvPicPr>
          <p:cNvPr id="62" name="Grafik 61">
            <a:extLst>
              <a:ext uri="{FF2B5EF4-FFF2-40B4-BE49-F238E27FC236}">
                <a16:creationId xmlns:a16="http://schemas.microsoft.com/office/drawing/2014/main" id="{A0F379EA-8B15-4007-92C2-62FBAE8F298F}"/>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532112" y="4516089"/>
            <a:ext cx="734400" cy="734400"/>
          </a:xfrm>
          <a:prstGeom prst="rect">
            <a:avLst/>
          </a:prstGeom>
        </p:spPr>
      </p:pic>
      <p:sp>
        <p:nvSpPr>
          <p:cNvPr id="31" name="Rechteck 30"/>
          <p:cNvSpPr/>
          <p:nvPr/>
        </p:nvSpPr>
        <p:spPr bwMode="auto">
          <a:xfrm>
            <a:off x="556375" y="1624761"/>
            <a:ext cx="5292000" cy="468000"/>
          </a:xfrm>
          <a:prstGeom prst="rect">
            <a:avLst/>
          </a:prstGeom>
          <a:solidFill>
            <a:schemeClr val="accent3"/>
          </a:solidFill>
          <a:ln>
            <a:noFill/>
          </a:ln>
          <a:effectLst/>
        </p:spPr>
        <p:txBody>
          <a:bodyPr wrap="square" lIns="108000" tIns="72000" rIns="108000" bIns="72000" numCol="1" spcCol="71885" rtlCol="0" anchor="ctr">
            <a:noAutofit/>
          </a:bodyPr>
          <a:lstStyle/>
          <a:p>
            <a:pPr defTabSz="860123">
              <a:lnSpc>
                <a:spcPct val="110000"/>
              </a:lnSpc>
              <a:defRPr/>
            </a:pPr>
            <a:r>
              <a:rPr lang="en-US" sz="2400" b="1" dirty="0">
                <a:solidFill>
                  <a:schemeClr val="bg1"/>
                </a:solidFill>
                <a:ea typeface="ＭＳ Ｐゴシック" charset="-128"/>
                <a:cs typeface="Arial"/>
              </a:rPr>
              <a:t>Pay per Scanner</a:t>
            </a:r>
          </a:p>
        </p:txBody>
      </p:sp>
      <p:sp>
        <p:nvSpPr>
          <p:cNvPr id="103" name="Rechteck 6">
            <a:extLst>
              <a:ext uri="{FF2B5EF4-FFF2-40B4-BE49-F238E27FC236}">
                <a16:creationId xmlns:a16="http://schemas.microsoft.com/office/drawing/2014/main" id="{B1288B66-2BB6-8942-8F2D-F1A841CBBC9D}"/>
              </a:ext>
            </a:extLst>
          </p:cNvPr>
          <p:cNvSpPr/>
          <p:nvPr/>
        </p:nvSpPr>
        <p:spPr bwMode="auto">
          <a:xfrm>
            <a:off x="556375" y="2090642"/>
            <a:ext cx="5292000" cy="468000"/>
          </a:xfrm>
          <a:prstGeom prst="rect">
            <a:avLst/>
          </a:prstGeom>
          <a:solidFill>
            <a:schemeClr val="tx2"/>
          </a:solidFill>
          <a:ln w="9525">
            <a:noFill/>
            <a:miter lim="800000"/>
            <a:headEnd/>
            <a:tailEnd/>
          </a:ln>
          <a:effectLst/>
        </p:spPr>
        <p:txBody>
          <a:bodyPr wrap="square" lIns="108000" tIns="72000" rIns="108000" bIns="72000" numCol="1" spcCol="71885" rtlCol="0" anchor="ctr">
            <a:noAutofit/>
          </a:bodyPr>
          <a:lstStyle/>
          <a:p>
            <a:pPr defTabSz="723404">
              <a:buClr>
                <a:srgbClr val="EC6602"/>
              </a:buClr>
              <a:defRPr/>
            </a:pPr>
            <a:r>
              <a:rPr lang="en-US" b="1" dirty="0">
                <a:solidFill>
                  <a:schemeClr val="bg1"/>
                </a:solidFill>
                <a:ea typeface="ＭＳ Ｐゴシック" charset="-128"/>
              </a:rPr>
              <a:t>Recurring payment -  1, 2, 5 or 7 years  contract</a:t>
            </a:r>
          </a:p>
        </p:txBody>
      </p:sp>
      <p:sp>
        <p:nvSpPr>
          <p:cNvPr id="56" name="Abgerundetes Rechteck 52">
            <a:extLst>
              <a:ext uri="{FF2B5EF4-FFF2-40B4-BE49-F238E27FC236}">
                <a16:creationId xmlns:a16="http://schemas.microsoft.com/office/drawing/2014/main" id="{CF4D1767-99D3-404A-A500-62B2A1379CB2}"/>
              </a:ext>
            </a:extLst>
          </p:cNvPr>
          <p:cNvSpPr/>
          <p:nvPr/>
        </p:nvSpPr>
        <p:spPr>
          <a:xfrm>
            <a:off x="3282952" y="2936343"/>
            <a:ext cx="2188800" cy="18202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lvl="2">
              <a:lnSpc>
                <a:spcPct val="90000"/>
              </a:lnSpc>
              <a:buClr>
                <a:schemeClr val="tx1"/>
              </a:buClr>
              <a:defRPr/>
            </a:pPr>
            <a:r>
              <a:rPr lang="en-US" dirty="0">
                <a:solidFill>
                  <a:schemeClr val="tx1"/>
                </a:solidFill>
              </a:rPr>
              <a:t>Package size ranges from 1 up to 100 connected scanner</a:t>
            </a:r>
          </a:p>
          <a:p>
            <a:pPr marL="0" lvl="2">
              <a:lnSpc>
                <a:spcPct val="90000"/>
              </a:lnSpc>
              <a:buClr>
                <a:schemeClr val="tx1"/>
              </a:buClr>
              <a:defRPr/>
            </a:pPr>
            <a:endParaRPr lang="en-US" dirty="0">
              <a:solidFill>
                <a:schemeClr val="tx1"/>
              </a:solidFill>
            </a:endParaRPr>
          </a:p>
          <a:p>
            <a:pPr marL="0" lvl="2">
              <a:lnSpc>
                <a:spcPct val="90000"/>
              </a:lnSpc>
              <a:buClr>
                <a:schemeClr val="tx1"/>
              </a:buClr>
              <a:defRPr/>
            </a:pPr>
            <a:endParaRPr lang="en-US" dirty="0">
              <a:solidFill>
                <a:schemeClr val="tx1"/>
              </a:solidFill>
            </a:endParaRPr>
          </a:p>
          <a:p>
            <a:pPr marL="0" lvl="2">
              <a:lnSpc>
                <a:spcPct val="90000"/>
              </a:lnSpc>
              <a:buClr>
                <a:schemeClr val="tx1"/>
              </a:buClr>
              <a:defRPr/>
            </a:pPr>
            <a:endParaRPr lang="en-US" dirty="0">
              <a:solidFill>
                <a:schemeClr val="tx1"/>
              </a:solidFill>
            </a:endParaRPr>
          </a:p>
          <a:p>
            <a:pPr marL="0" lvl="2">
              <a:lnSpc>
                <a:spcPct val="90000"/>
              </a:lnSpc>
              <a:buClr>
                <a:schemeClr val="tx1"/>
              </a:buClr>
              <a:defRPr/>
            </a:pPr>
            <a:r>
              <a:rPr lang="en-US" dirty="0">
                <a:solidFill>
                  <a:schemeClr val="tx1"/>
                </a:solidFill>
              </a:rPr>
              <a:t>Tier based </a:t>
            </a:r>
          </a:p>
        </p:txBody>
      </p:sp>
      <p:sp>
        <p:nvSpPr>
          <p:cNvPr id="20" name="TextBox 19">
            <a:extLst>
              <a:ext uri="{FF2B5EF4-FFF2-40B4-BE49-F238E27FC236}">
                <a16:creationId xmlns:a16="http://schemas.microsoft.com/office/drawing/2014/main" id="{DD8BC07A-F122-4502-BCFB-B01F9C5F6C10}"/>
              </a:ext>
            </a:extLst>
          </p:cNvPr>
          <p:cNvSpPr txBox="1"/>
          <p:nvPr/>
        </p:nvSpPr>
        <p:spPr>
          <a:xfrm>
            <a:off x="2068974" y="2936344"/>
            <a:ext cx="699451" cy="699974"/>
          </a:xfrm>
          <a:prstGeom prst="ellipse">
            <a:avLst/>
          </a:prstGeom>
          <a:solidFill>
            <a:schemeClr val="accent3"/>
          </a:solidFill>
          <a:ln>
            <a:noFill/>
          </a:ln>
        </p:spPr>
        <p:txBody>
          <a:bodyPr wrap="square" lIns="0" tIns="0" rIns="0" bIns="0" rtlCol="0" anchor="ctr" anchorCtr="0">
            <a:noAutofit/>
          </a:bodyPr>
          <a:lstStyle/>
          <a:p>
            <a:pPr algn="ctr"/>
            <a:r>
              <a:rPr lang="en-US" sz="1600" b="1" dirty="0">
                <a:solidFill>
                  <a:schemeClr val="bg1"/>
                </a:solidFill>
              </a:rPr>
              <a:t>1-100</a:t>
            </a:r>
            <a:endParaRPr lang="en-GB" sz="1600" b="1" dirty="0">
              <a:solidFill>
                <a:schemeClr val="bg1"/>
              </a:solidFill>
            </a:endParaRPr>
          </a:p>
        </p:txBody>
      </p:sp>
      <p:grpSp>
        <p:nvGrpSpPr>
          <p:cNvPr id="9" name="Group 8">
            <a:extLst>
              <a:ext uri="{FF2B5EF4-FFF2-40B4-BE49-F238E27FC236}">
                <a16:creationId xmlns:a16="http://schemas.microsoft.com/office/drawing/2014/main" id="{AA089341-DF09-44E7-978C-22AECE697E35}"/>
              </a:ext>
            </a:extLst>
          </p:cNvPr>
          <p:cNvGrpSpPr/>
          <p:nvPr/>
        </p:nvGrpSpPr>
        <p:grpSpPr>
          <a:xfrm>
            <a:off x="974463" y="4436548"/>
            <a:ext cx="1094512" cy="623265"/>
            <a:chOff x="6752387" y="4331944"/>
            <a:chExt cx="1094512" cy="623265"/>
          </a:xfrm>
          <a:solidFill>
            <a:schemeClr val="accent5"/>
          </a:solidFill>
        </p:grpSpPr>
        <p:sp>
          <p:nvSpPr>
            <p:cNvPr id="21" name="Freeform 25">
              <a:extLst>
                <a:ext uri="{FF2B5EF4-FFF2-40B4-BE49-F238E27FC236}">
                  <a16:creationId xmlns:a16="http://schemas.microsoft.com/office/drawing/2014/main" id="{138EBFE7-9032-4C2A-85B4-F897A345900A}"/>
                </a:ext>
              </a:extLst>
            </p:cNvPr>
            <p:cNvSpPr>
              <a:spLocks noEditPoints="1"/>
            </p:cNvSpPr>
            <p:nvPr/>
          </p:nvSpPr>
          <p:spPr bwMode="auto">
            <a:xfrm>
              <a:off x="6752387" y="4331944"/>
              <a:ext cx="1094512" cy="623265"/>
            </a:xfrm>
            <a:custGeom>
              <a:avLst/>
              <a:gdLst>
                <a:gd name="T0" fmla="*/ 250 w 467"/>
                <a:gd name="T1" fmla="*/ 134 h 267"/>
                <a:gd name="T2" fmla="*/ 234 w 467"/>
                <a:gd name="T3" fmla="*/ 134 h 267"/>
                <a:gd name="T4" fmla="*/ 234 w 467"/>
                <a:gd name="T5" fmla="*/ 53 h 267"/>
                <a:gd name="T6" fmla="*/ 215 w 467"/>
                <a:gd name="T7" fmla="*/ 65 h 267"/>
                <a:gd name="T8" fmla="*/ 208 w 467"/>
                <a:gd name="T9" fmla="*/ 52 h 267"/>
                <a:gd name="T10" fmla="*/ 236 w 467"/>
                <a:gd name="T11" fmla="*/ 34 h 267"/>
                <a:gd name="T12" fmla="*/ 250 w 467"/>
                <a:gd name="T13" fmla="*/ 34 h 267"/>
                <a:gd name="T14" fmla="*/ 250 w 467"/>
                <a:gd name="T15" fmla="*/ 134 h 267"/>
                <a:gd name="T16" fmla="*/ 317 w 467"/>
                <a:gd name="T17" fmla="*/ 150 h 267"/>
                <a:gd name="T18" fmla="*/ 317 w 467"/>
                <a:gd name="T19" fmla="*/ 0 h 267"/>
                <a:gd name="T20" fmla="*/ 150 w 467"/>
                <a:gd name="T21" fmla="*/ 0 h 267"/>
                <a:gd name="T22" fmla="*/ 150 w 467"/>
                <a:gd name="T23" fmla="*/ 84 h 267"/>
                <a:gd name="T24" fmla="*/ 0 w 467"/>
                <a:gd name="T25" fmla="*/ 84 h 267"/>
                <a:gd name="T26" fmla="*/ 0 w 467"/>
                <a:gd name="T27" fmla="*/ 267 h 267"/>
                <a:gd name="T28" fmla="*/ 184 w 467"/>
                <a:gd name="T29" fmla="*/ 267 h 267"/>
                <a:gd name="T30" fmla="*/ 300 w 467"/>
                <a:gd name="T31" fmla="*/ 267 h 267"/>
                <a:gd name="T32" fmla="*/ 467 w 467"/>
                <a:gd name="T33" fmla="*/ 267 h 267"/>
                <a:gd name="T34" fmla="*/ 467 w 467"/>
                <a:gd name="T35" fmla="*/ 150 h 267"/>
                <a:gd name="T36" fmla="*/ 317 w 467"/>
                <a:gd name="T37" fmla="*/ 15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7" h="267">
                  <a:moveTo>
                    <a:pt x="250" y="134"/>
                  </a:moveTo>
                  <a:lnTo>
                    <a:pt x="234" y="134"/>
                  </a:lnTo>
                  <a:lnTo>
                    <a:pt x="234" y="53"/>
                  </a:lnTo>
                  <a:lnTo>
                    <a:pt x="215" y="65"/>
                  </a:lnTo>
                  <a:lnTo>
                    <a:pt x="208" y="52"/>
                  </a:lnTo>
                  <a:lnTo>
                    <a:pt x="236" y="34"/>
                  </a:lnTo>
                  <a:lnTo>
                    <a:pt x="250" y="34"/>
                  </a:lnTo>
                  <a:lnTo>
                    <a:pt x="250" y="134"/>
                  </a:lnTo>
                  <a:close/>
                  <a:moveTo>
                    <a:pt x="317" y="150"/>
                  </a:moveTo>
                  <a:lnTo>
                    <a:pt x="317" y="0"/>
                  </a:lnTo>
                  <a:lnTo>
                    <a:pt x="150" y="0"/>
                  </a:lnTo>
                  <a:lnTo>
                    <a:pt x="150" y="84"/>
                  </a:lnTo>
                  <a:lnTo>
                    <a:pt x="0" y="84"/>
                  </a:lnTo>
                  <a:lnTo>
                    <a:pt x="0" y="267"/>
                  </a:lnTo>
                  <a:lnTo>
                    <a:pt x="184" y="267"/>
                  </a:lnTo>
                  <a:lnTo>
                    <a:pt x="300" y="267"/>
                  </a:lnTo>
                  <a:lnTo>
                    <a:pt x="467" y="267"/>
                  </a:lnTo>
                  <a:lnTo>
                    <a:pt x="467" y="150"/>
                  </a:lnTo>
                  <a:lnTo>
                    <a:pt x="317"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7">
              <a:extLst>
                <a:ext uri="{FF2B5EF4-FFF2-40B4-BE49-F238E27FC236}">
                  <a16:creationId xmlns:a16="http://schemas.microsoft.com/office/drawing/2014/main" id="{F1FF454C-E3A5-4FD7-8099-1F22963382F7}"/>
                </a:ext>
              </a:extLst>
            </p:cNvPr>
            <p:cNvSpPr/>
            <p:nvPr/>
          </p:nvSpPr>
          <p:spPr>
            <a:xfrm>
              <a:off x="7150332" y="4331944"/>
              <a:ext cx="247995" cy="4229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 name="Group 4">
            <a:extLst>
              <a:ext uri="{FF2B5EF4-FFF2-40B4-BE49-F238E27FC236}">
                <a16:creationId xmlns:a16="http://schemas.microsoft.com/office/drawing/2014/main" id="{1FAC239B-5F84-4F35-ABF6-9BAAAD8865C1}"/>
              </a:ext>
            </a:extLst>
          </p:cNvPr>
          <p:cNvGrpSpPr>
            <a:grpSpLocks noChangeAspect="1"/>
          </p:cNvGrpSpPr>
          <p:nvPr/>
        </p:nvGrpSpPr>
        <p:grpSpPr bwMode="auto">
          <a:xfrm>
            <a:off x="2094647" y="4340357"/>
            <a:ext cx="648104" cy="646520"/>
            <a:chOff x="1529" y="1588"/>
            <a:chExt cx="409" cy="408"/>
          </a:xfrm>
          <a:solidFill>
            <a:schemeClr val="bg2"/>
          </a:solidFill>
        </p:grpSpPr>
        <p:sp>
          <p:nvSpPr>
            <p:cNvPr id="59" name="AutoShape 3">
              <a:extLst>
                <a:ext uri="{FF2B5EF4-FFF2-40B4-BE49-F238E27FC236}">
                  <a16:creationId xmlns:a16="http://schemas.microsoft.com/office/drawing/2014/main" id="{E036017F-9C88-4D72-BE83-6F6C65517A92}"/>
                </a:ext>
              </a:extLst>
            </p:cNvPr>
            <p:cNvSpPr>
              <a:spLocks noChangeAspect="1" noChangeArrowheads="1" noTextEdit="1"/>
            </p:cNvSpPr>
            <p:nvPr/>
          </p:nvSpPr>
          <p:spPr bwMode="auto">
            <a:xfrm>
              <a:off x="1529" y="1588"/>
              <a:ext cx="409" cy="408"/>
            </a:xfrm>
            <a:prstGeom prst="ellipse">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273" tIns="45637" rIns="91273" bIns="45637" numCol="1" anchor="t" anchorCtr="0" compatLnSpc="1">
              <a:prstTxWarp prst="textNoShape">
                <a:avLst/>
              </a:prstTxWarp>
            </a:bodyPr>
            <a:lstStyle/>
            <a:p>
              <a:endParaRPr lang="en-US" sz="1797" dirty="0">
                <a:solidFill>
                  <a:srgbClr val="000000"/>
                </a:solidFill>
                <a:latin typeface="Calibri"/>
              </a:endParaRPr>
            </a:p>
          </p:txBody>
        </p:sp>
        <p:sp>
          <p:nvSpPr>
            <p:cNvPr id="60" name="Freeform 5">
              <a:extLst>
                <a:ext uri="{FF2B5EF4-FFF2-40B4-BE49-F238E27FC236}">
                  <a16:creationId xmlns:a16="http://schemas.microsoft.com/office/drawing/2014/main" id="{C79AE194-43AC-4D1D-B716-D5F6FF71FA69}"/>
                </a:ext>
              </a:extLst>
            </p:cNvPr>
            <p:cNvSpPr>
              <a:spLocks/>
            </p:cNvSpPr>
            <p:nvPr/>
          </p:nvSpPr>
          <p:spPr bwMode="auto">
            <a:xfrm>
              <a:off x="1656" y="1659"/>
              <a:ext cx="156" cy="266"/>
            </a:xfrm>
            <a:custGeom>
              <a:avLst/>
              <a:gdLst>
                <a:gd name="T0" fmla="*/ 250 w 253"/>
                <a:gd name="T1" fmla="*/ 283 h 433"/>
                <a:gd name="T2" fmla="*/ 167 w 253"/>
                <a:gd name="T3" fmla="*/ 380 h 433"/>
                <a:gd name="T4" fmla="*/ 167 w 253"/>
                <a:gd name="T5" fmla="*/ 433 h 433"/>
                <a:gd name="T6" fmla="*/ 100 w 253"/>
                <a:gd name="T7" fmla="*/ 433 h 433"/>
                <a:gd name="T8" fmla="*/ 100 w 253"/>
                <a:gd name="T9" fmla="*/ 380 h 433"/>
                <a:gd name="T10" fmla="*/ 0 w 253"/>
                <a:gd name="T11" fmla="*/ 333 h 433"/>
                <a:gd name="T12" fmla="*/ 37 w 253"/>
                <a:gd name="T13" fmla="*/ 277 h 433"/>
                <a:gd name="T14" fmla="*/ 125 w 253"/>
                <a:gd name="T15" fmla="*/ 317 h 433"/>
                <a:gd name="T16" fmla="*/ 159 w 253"/>
                <a:gd name="T17" fmla="*/ 292 h 433"/>
                <a:gd name="T18" fmla="*/ 125 w 253"/>
                <a:gd name="T19" fmla="*/ 250 h 433"/>
                <a:gd name="T20" fmla="*/ 17 w 253"/>
                <a:gd name="T21" fmla="*/ 151 h 433"/>
                <a:gd name="T22" fmla="*/ 100 w 253"/>
                <a:gd name="T23" fmla="*/ 54 h 433"/>
                <a:gd name="T24" fmla="*/ 100 w 253"/>
                <a:gd name="T25" fmla="*/ 0 h 433"/>
                <a:gd name="T26" fmla="*/ 167 w 253"/>
                <a:gd name="T27" fmla="*/ 0 h 433"/>
                <a:gd name="T28" fmla="*/ 167 w 253"/>
                <a:gd name="T29" fmla="*/ 54 h 433"/>
                <a:gd name="T30" fmla="*/ 253 w 253"/>
                <a:gd name="T31" fmla="*/ 97 h 433"/>
                <a:gd name="T32" fmla="*/ 210 w 253"/>
                <a:gd name="T33" fmla="*/ 149 h 433"/>
                <a:gd name="T34" fmla="*/ 134 w 253"/>
                <a:gd name="T35" fmla="*/ 117 h 433"/>
                <a:gd name="T36" fmla="*/ 100 w 253"/>
                <a:gd name="T37" fmla="*/ 142 h 433"/>
                <a:gd name="T38" fmla="*/ 134 w 253"/>
                <a:gd name="T39" fmla="*/ 173 h 433"/>
                <a:gd name="T40" fmla="*/ 250 w 253"/>
                <a:gd name="T41" fmla="*/ 28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3" h="433">
                  <a:moveTo>
                    <a:pt x="250" y="283"/>
                  </a:moveTo>
                  <a:cubicBezTo>
                    <a:pt x="250" y="325"/>
                    <a:pt x="222" y="367"/>
                    <a:pt x="167" y="380"/>
                  </a:cubicBezTo>
                  <a:lnTo>
                    <a:pt x="167" y="433"/>
                  </a:lnTo>
                  <a:lnTo>
                    <a:pt x="100" y="433"/>
                  </a:lnTo>
                  <a:lnTo>
                    <a:pt x="100" y="380"/>
                  </a:lnTo>
                  <a:cubicBezTo>
                    <a:pt x="47" y="368"/>
                    <a:pt x="0" y="333"/>
                    <a:pt x="0" y="333"/>
                  </a:cubicBezTo>
                  <a:lnTo>
                    <a:pt x="37" y="277"/>
                  </a:lnTo>
                  <a:cubicBezTo>
                    <a:pt x="37" y="277"/>
                    <a:pt x="84" y="317"/>
                    <a:pt x="125" y="317"/>
                  </a:cubicBezTo>
                  <a:cubicBezTo>
                    <a:pt x="143" y="317"/>
                    <a:pt x="157" y="306"/>
                    <a:pt x="159" y="292"/>
                  </a:cubicBezTo>
                  <a:cubicBezTo>
                    <a:pt x="162" y="271"/>
                    <a:pt x="152" y="258"/>
                    <a:pt x="125" y="250"/>
                  </a:cubicBezTo>
                  <a:cubicBezTo>
                    <a:pt x="53" y="228"/>
                    <a:pt x="17" y="207"/>
                    <a:pt x="17" y="151"/>
                  </a:cubicBezTo>
                  <a:cubicBezTo>
                    <a:pt x="17" y="105"/>
                    <a:pt x="47" y="65"/>
                    <a:pt x="100" y="54"/>
                  </a:cubicBezTo>
                  <a:lnTo>
                    <a:pt x="100" y="0"/>
                  </a:lnTo>
                  <a:lnTo>
                    <a:pt x="167" y="0"/>
                  </a:lnTo>
                  <a:lnTo>
                    <a:pt x="167" y="54"/>
                  </a:lnTo>
                  <a:cubicBezTo>
                    <a:pt x="198" y="60"/>
                    <a:pt x="230" y="76"/>
                    <a:pt x="253" y="97"/>
                  </a:cubicBezTo>
                  <a:lnTo>
                    <a:pt x="210" y="149"/>
                  </a:lnTo>
                  <a:cubicBezTo>
                    <a:pt x="210" y="149"/>
                    <a:pt x="175" y="117"/>
                    <a:pt x="134" y="117"/>
                  </a:cubicBezTo>
                  <a:cubicBezTo>
                    <a:pt x="116" y="117"/>
                    <a:pt x="100" y="127"/>
                    <a:pt x="100" y="142"/>
                  </a:cubicBezTo>
                  <a:cubicBezTo>
                    <a:pt x="100" y="156"/>
                    <a:pt x="110" y="167"/>
                    <a:pt x="134" y="173"/>
                  </a:cubicBezTo>
                  <a:cubicBezTo>
                    <a:pt x="168" y="181"/>
                    <a:pt x="250" y="204"/>
                    <a:pt x="250" y="28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73" tIns="45637" rIns="91273" bIns="45637" numCol="1" anchor="t" anchorCtr="0" compatLnSpc="1">
              <a:prstTxWarp prst="textNoShape">
                <a:avLst/>
              </a:prstTxWarp>
            </a:bodyPr>
            <a:lstStyle/>
            <a:p>
              <a:endParaRPr lang="en-US" sz="1797" dirty="0">
                <a:solidFill>
                  <a:srgbClr val="000000"/>
                </a:solidFill>
                <a:latin typeface="Calibri"/>
              </a:endParaRPr>
            </a:p>
          </p:txBody>
        </p:sp>
      </p:grpSp>
      <p:graphicFrame>
        <p:nvGraphicFramePr>
          <p:cNvPr id="3" name="Object 2" hidden="1"/>
          <p:cNvGraphicFramePr>
            <a:graphicFrameLocks noChangeAspect="1"/>
          </p:cNvGraphicFramePr>
          <p:nvPr>
            <p:custDataLst>
              <p:tags r:id="rId1"/>
            </p:custDataLst>
          </p:nvPr>
        </p:nvGraphicFramePr>
        <p:xfrm>
          <a:off x="1272650" y="717725"/>
          <a:ext cx="1252" cy="1255"/>
        </p:xfrm>
        <a:graphic>
          <a:graphicData uri="http://schemas.openxmlformats.org/presentationml/2006/ole">
            <mc:AlternateContent xmlns:mc="http://schemas.openxmlformats.org/markup-compatibility/2006">
              <mc:Choice xmlns:v="urn:schemas-microsoft-com:vml" Requires="v">
                <p:oleObj name="think-cell Slide" r:id="rId6" imgW="216" imgH="216" progId="TCLayout.ActiveDocument.1">
                  <p:embed/>
                </p:oleObj>
              </mc:Choice>
              <mc:Fallback>
                <p:oleObj name="think-cell Slide" r:id="rId6" imgW="216" imgH="216" progId="TCLayout.ActiveDocument.1">
                  <p:embed/>
                  <p:pic>
                    <p:nvPicPr>
                      <p:cNvPr id="3" name="Object 2" hidden="1"/>
                      <p:cNvPicPr/>
                      <p:nvPr/>
                    </p:nvPicPr>
                    <p:blipFill>
                      <a:blip r:embed="rId7"/>
                      <a:stretch>
                        <a:fillRect/>
                      </a:stretch>
                    </p:blipFill>
                    <p:spPr>
                      <a:xfrm>
                        <a:off x="1272650" y="717725"/>
                        <a:ext cx="1252" cy="1255"/>
                      </a:xfrm>
                      <a:prstGeom prst="rect">
                        <a:avLst/>
                      </a:prstGeom>
                    </p:spPr>
                  </p:pic>
                </p:oleObj>
              </mc:Fallback>
            </mc:AlternateContent>
          </a:graphicData>
        </a:graphic>
      </p:graphicFrame>
      <p:sp>
        <p:nvSpPr>
          <p:cNvPr id="2" name="Titel 1"/>
          <p:cNvSpPr>
            <a:spLocks noGrp="1"/>
          </p:cNvSpPr>
          <p:nvPr>
            <p:ph type="title"/>
          </p:nvPr>
        </p:nvSpPr>
        <p:spPr/>
        <p:txBody>
          <a:bodyPr/>
          <a:lstStyle/>
          <a:p>
            <a:r>
              <a:rPr lang="de-DE" dirty="0"/>
              <a:t>Subscribe for </a:t>
            </a:r>
            <a:r>
              <a:rPr lang="de-DE" i="1" dirty="0"/>
              <a:t>syngo</a:t>
            </a:r>
            <a:r>
              <a:rPr lang="de-DE" dirty="0"/>
              <a:t> Virtual Cockpit</a:t>
            </a:r>
            <a:br>
              <a:rPr lang="de-DE" dirty="0">
                <a:latin typeface="Fontin" pitchFamily="2" charset="0"/>
              </a:rPr>
            </a:br>
            <a:r>
              <a:rPr lang="en-US" dirty="0">
                <a:latin typeface="Calibri" panose="020F0502020204030204" pitchFamily="34" charset="0"/>
              </a:rPr>
              <a:t>Our flexible business models</a:t>
            </a:r>
            <a:endParaRPr lang="de-DE" dirty="0"/>
          </a:p>
        </p:txBody>
      </p:sp>
      <p:sp>
        <p:nvSpPr>
          <p:cNvPr id="7" name="Rectangle 6"/>
          <p:cNvSpPr/>
          <p:nvPr/>
        </p:nvSpPr>
        <p:spPr>
          <a:xfrm>
            <a:off x="540000" y="5746732"/>
            <a:ext cx="11368465" cy="474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72000" bIns="72000" numCol="1" spcCol="0" rtlCol="0" fromWordArt="0" anchor="ctr" anchorCtr="0" forceAA="0" compatLnSpc="1">
            <a:prstTxWarp prst="textNoShape">
              <a:avLst/>
            </a:prstTxWarp>
            <a:noAutofit/>
          </a:bodyPr>
          <a:lstStyle/>
          <a:p>
            <a:pPr>
              <a:lnSpc>
                <a:spcPct val="90000"/>
              </a:lnSpc>
            </a:pPr>
            <a:r>
              <a:rPr lang="en-US" dirty="0">
                <a:solidFill>
                  <a:schemeClr val="tx1"/>
                </a:solidFill>
                <a:ea typeface="ＭＳ Ｐゴシック" charset="-128"/>
                <a:cs typeface="Arial"/>
              </a:rPr>
              <a:t>Service and Support /Evergreen Software Concept  (upgrades and updates) included</a:t>
            </a:r>
          </a:p>
        </p:txBody>
      </p:sp>
      <p:sp>
        <p:nvSpPr>
          <p:cNvPr id="58" name="Freeform 9">
            <a:extLst>
              <a:ext uri="{FF2B5EF4-FFF2-40B4-BE49-F238E27FC236}">
                <a16:creationId xmlns:a16="http://schemas.microsoft.com/office/drawing/2014/main" id="{D96B3BA2-7A40-425F-9AFE-067EE7A450A9}"/>
              </a:ext>
            </a:extLst>
          </p:cNvPr>
          <p:cNvSpPr>
            <a:spLocks noEditPoints="1"/>
          </p:cNvSpPr>
          <p:nvPr/>
        </p:nvSpPr>
        <p:spPr bwMode="auto">
          <a:xfrm>
            <a:off x="6712784" y="2942107"/>
            <a:ext cx="814088" cy="938112"/>
          </a:xfrm>
          <a:custGeom>
            <a:avLst/>
            <a:gdLst>
              <a:gd name="T0" fmla="*/ 167 w 333"/>
              <a:gd name="T1" fmla="*/ 217 h 383"/>
              <a:gd name="T2" fmla="*/ 167 w 333"/>
              <a:gd name="T3" fmla="*/ 83 h 383"/>
              <a:gd name="T4" fmla="*/ 261 w 333"/>
              <a:gd name="T5" fmla="*/ 122 h 383"/>
              <a:gd name="T6" fmla="*/ 167 w 333"/>
              <a:gd name="T7" fmla="*/ 217 h 383"/>
              <a:gd name="T8" fmla="*/ 285 w 333"/>
              <a:gd name="T9" fmla="*/ 99 h 383"/>
              <a:gd name="T10" fmla="*/ 302 w 333"/>
              <a:gd name="T11" fmla="*/ 81 h 383"/>
              <a:gd name="T12" fmla="*/ 278 w 333"/>
              <a:gd name="T13" fmla="*/ 58 h 383"/>
              <a:gd name="T14" fmla="*/ 259 w 333"/>
              <a:gd name="T15" fmla="*/ 78 h 383"/>
              <a:gd name="T16" fmla="*/ 183 w 333"/>
              <a:gd name="T17" fmla="*/ 51 h 383"/>
              <a:gd name="T18" fmla="*/ 183 w 333"/>
              <a:gd name="T19" fmla="*/ 17 h 383"/>
              <a:gd name="T20" fmla="*/ 200 w 333"/>
              <a:gd name="T21" fmla="*/ 17 h 383"/>
              <a:gd name="T22" fmla="*/ 200 w 333"/>
              <a:gd name="T23" fmla="*/ 0 h 383"/>
              <a:gd name="T24" fmla="*/ 133 w 333"/>
              <a:gd name="T25" fmla="*/ 0 h 383"/>
              <a:gd name="T26" fmla="*/ 133 w 333"/>
              <a:gd name="T27" fmla="*/ 17 h 383"/>
              <a:gd name="T28" fmla="*/ 150 w 333"/>
              <a:gd name="T29" fmla="*/ 17 h 383"/>
              <a:gd name="T30" fmla="*/ 150 w 333"/>
              <a:gd name="T31" fmla="*/ 51 h 383"/>
              <a:gd name="T32" fmla="*/ 75 w 333"/>
              <a:gd name="T33" fmla="*/ 78 h 383"/>
              <a:gd name="T34" fmla="*/ 55 w 333"/>
              <a:gd name="T35" fmla="*/ 58 h 383"/>
              <a:gd name="T36" fmla="*/ 31 w 333"/>
              <a:gd name="T37" fmla="*/ 81 h 383"/>
              <a:gd name="T38" fmla="*/ 49 w 333"/>
              <a:gd name="T39" fmla="*/ 99 h 383"/>
              <a:gd name="T40" fmla="*/ 0 w 333"/>
              <a:gd name="T41" fmla="*/ 217 h 383"/>
              <a:gd name="T42" fmla="*/ 167 w 333"/>
              <a:gd name="T43" fmla="*/ 383 h 383"/>
              <a:gd name="T44" fmla="*/ 333 w 333"/>
              <a:gd name="T45" fmla="*/ 217 h 383"/>
              <a:gd name="T46" fmla="*/ 285 w 333"/>
              <a:gd name="T47" fmla="*/ 9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3" h="383">
                <a:moveTo>
                  <a:pt x="167" y="217"/>
                </a:moveTo>
                <a:lnTo>
                  <a:pt x="167" y="83"/>
                </a:lnTo>
                <a:cubicBezTo>
                  <a:pt x="203" y="83"/>
                  <a:pt x="237" y="98"/>
                  <a:pt x="261" y="122"/>
                </a:cubicBezTo>
                <a:lnTo>
                  <a:pt x="167" y="217"/>
                </a:lnTo>
                <a:close/>
                <a:moveTo>
                  <a:pt x="285" y="99"/>
                </a:moveTo>
                <a:lnTo>
                  <a:pt x="302" y="81"/>
                </a:lnTo>
                <a:lnTo>
                  <a:pt x="278" y="58"/>
                </a:lnTo>
                <a:lnTo>
                  <a:pt x="259" y="78"/>
                </a:lnTo>
                <a:cubicBezTo>
                  <a:pt x="237" y="63"/>
                  <a:pt x="211" y="54"/>
                  <a:pt x="183" y="51"/>
                </a:cubicBezTo>
                <a:lnTo>
                  <a:pt x="183" y="17"/>
                </a:lnTo>
                <a:lnTo>
                  <a:pt x="200" y="17"/>
                </a:lnTo>
                <a:lnTo>
                  <a:pt x="200" y="0"/>
                </a:lnTo>
                <a:lnTo>
                  <a:pt x="133" y="0"/>
                </a:lnTo>
                <a:lnTo>
                  <a:pt x="133" y="17"/>
                </a:lnTo>
                <a:lnTo>
                  <a:pt x="150" y="17"/>
                </a:lnTo>
                <a:lnTo>
                  <a:pt x="150" y="51"/>
                </a:lnTo>
                <a:cubicBezTo>
                  <a:pt x="122" y="54"/>
                  <a:pt x="97" y="63"/>
                  <a:pt x="75" y="78"/>
                </a:cubicBezTo>
                <a:lnTo>
                  <a:pt x="55" y="58"/>
                </a:lnTo>
                <a:lnTo>
                  <a:pt x="31" y="81"/>
                </a:lnTo>
                <a:lnTo>
                  <a:pt x="49" y="99"/>
                </a:lnTo>
                <a:cubicBezTo>
                  <a:pt x="19" y="129"/>
                  <a:pt x="0" y="171"/>
                  <a:pt x="0" y="217"/>
                </a:cubicBezTo>
                <a:cubicBezTo>
                  <a:pt x="0" y="309"/>
                  <a:pt x="75" y="383"/>
                  <a:pt x="167" y="383"/>
                </a:cubicBezTo>
                <a:cubicBezTo>
                  <a:pt x="259" y="383"/>
                  <a:pt x="333" y="309"/>
                  <a:pt x="333" y="217"/>
                </a:cubicBezTo>
                <a:cubicBezTo>
                  <a:pt x="333" y="171"/>
                  <a:pt x="315" y="129"/>
                  <a:pt x="285" y="99"/>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7" name="Rechteck 6"/>
          <p:cNvSpPr/>
          <p:nvPr/>
        </p:nvSpPr>
        <p:spPr bwMode="auto">
          <a:xfrm>
            <a:off x="6300571" y="2088881"/>
            <a:ext cx="5292000" cy="468000"/>
          </a:xfrm>
          <a:prstGeom prst="rect">
            <a:avLst/>
          </a:prstGeom>
          <a:solidFill>
            <a:schemeClr val="tx2"/>
          </a:solidFill>
          <a:ln w="9525">
            <a:noFill/>
            <a:miter lim="800000"/>
            <a:headEnd/>
            <a:tailEnd/>
          </a:ln>
          <a:effectLst/>
        </p:spPr>
        <p:txBody>
          <a:bodyPr wrap="square" lIns="108000" tIns="72000" rIns="108000" bIns="72000" numCol="1" spcCol="71885" rtlCol="0" anchor="ctr">
            <a:noAutofit/>
          </a:bodyPr>
          <a:lstStyle/>
          <a:p>
            <a:pPr defTabSz="723404">
              <a:buClr>
                <a:srgbClr val="EC6602"/>
              </a:buClr>
              <a:defRPr/>
            </a:pPr>
            <a:r>
              <a:rPr lang="en-US" b="1" dirty="0">
                <a:solidFill>
                  <a:schemeClr val="bg1"/>
                </a:solidFill>
                <a:ea typeface="ＭＳ Ｐゴシック" charset="-128"/>
              </a:rPr>
              <a:t>Recurring payment – 1 year contract </a:t>
            </a:r>
          </a:p>
        </p:txBody>
      </p:sp>
      <p:sp>
        <p:nvSpPr>
          <p:cNvPr id="53" name="Abgerundetes Rechteck 52"/>
          <p:cNvSpPr/>
          <p:nvPr/>
        </p:nvSpPr>
        <p:spPr>
          <a:xfrm>
            <a:off x="9025173" y="2934582"/>
            <a:ext cx="2188800" cy="12686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lvl="2">
              <a:lnSpc>
                <a:spcPct val="90000"/>
              </a:lnSpc>
              <a:buClr>
                <a:schemeClr val="tx1"/>
              </a:buClr>
              <a:defRPr/>
            </a:pPr>
            <a:r>
              <a:rPr lang="en-US" dirty="0">
                <a:solidFill>
                  <a:schemeClr val="tx1"/>
                </a:solidFill>
              </a:rPr>
              <a:t>Package size ranges from 200 up to </a:t>
            </a:r>
            <a:br>
              <a:rPr lang="en-US" dirty="0">
                <a:solidFill>
                  <a:schemeClr val="tx1"/>
                </a:solidFill>
              </a:rPr>
            </a:br>
            <a:r>
              <a:rPr lang="en-US" dirty="0">
                <a:solidFill>
                  <a:schemeClr val="tx1"/>
                </a:solidFill>
              </a:rPr>
              <a:t>600 hours </a:t>
            </a:r>
          </a:p>
          <a:p>
            <a:pPr marL="0" lvl="2">
              <a:lnSpc>
                <a:spcPct val="90000"/>
              </a:lnSpc>
              <a:buClr>
                <a:schemeClr val="tx1"/>
              </a:buClr>
              <a:defRPr/>
            </a:pPr>
            <a:endParaRPr lang="en-US" dirty="0">
              <a:solidFill>
                <a:schemeClr val="tx1"/>
              </a:solidFill>
            </a:endParaRPr>
          </a:p>
          <a:p>
            <a:pPr marL="0" lvl="2">
              <a:lnSpc>
                <a:spcPct val="90000"/>
              </a:lnSpc>
              <a:buClr>
                <a:schemeClr val="tx1"/>
              </a:buClr>
              <a:defRPr/>
            </a:pPr>
            <a:endParaRPr lang="en-US" dirty="0">
              <a:solidFill>
                <a:schemeClr val="tx1"/>
              </a:solidFill>
            </a:endParaRPr>
          </a:p>
          <a:p>
            <a:pPr marL="0" lvl="2">
              <a:lnSpc>
                <a:spcPct val="90000"/>
              </a:lnSpc>
              <a:buClr>
                <a:schemeClr val="tx1"/>
              </a:buClr>
              <a:defRPr/>
            </a:pPr>
            <a:endParaRPr lang="en-US" dirty="0">
              <a:solidFill>
                <a:schemeClr val="tx1"/>
              </a:solidFill>
            </a:endParaRPr>
          </a:p>
          <a:p>
            <a:pPr marL="0" lvl="2">
              <a:lnSpc>
                <a:spcPct val="90000"/>
              </a:lnSpc>
              <a:buClr>
                <a:schemeClr val="tx1"/>
              </a:buClr>
              <a:defRPr/>
            </a:pPr>
            <a:r>
              <a:rPr lang="en-US" dirty="0">
                <a:solidFill>
                  <a:schemeClr val="tx1"/>
                </a:solidFill>
              </a:rPr>
              <a:t>Pricing tier based on the No. of scanners connected (max. 100)</a:t>
            </a:r>
          </a:p>
        </p:txBody>
      </p:sp>
      <p:sp>
        <p:nvSpPr>
          <p:cNvPr id="5" name="Rechteck 4"/>
          <p:cNvSpPr/>
          <p:nvPr/>
        </p:nvSpPr>
        <p:spPr bwMode="auto">
          <a:xfrm>
            <a:off x="6300571" y="1622998"/>
            <a:ext cx="5292000" cy="468000"/>
          </a:xfrm>
          <a:prstGeom prst="rect">
            <a:avLst/>
          </a:prstGeom>
          <a:solidFill>
            <a:schemeClr val="bg2"/>
          </a:solidFill>
          <a:ln>
            <a:noFill/>
          </a:ln>
          <a:effectLst/>
        </p:spPr>
        <p:txBody>
          <a:bodyPr wrap="square" lIns="108000" tIns="72000" rIns="108000" bIns="72000" numCol="1" spcCol="71885" rtlCol="0" anchor="ctr">
            <a:noAutofit/>
          </a:bodyPr>
          <a:lstStyle/>
          <a:p>
            <a:pPr defTabSz="860123">
              <a:lnSpc>
                <a:spcPct val="110000"/>
              </a:lnSpc>
              <a:defRPr/>
            </a:pPr>
            <a:r>
              <a:rPr lang="en-US" sz="2400" b="1" dirty="0">
                <a:solidFill>
                  <a:schemeClr val="bg1"/>
                </a:solidFill>
                <a:ea typeface="ＭＳ Ｐゴシック" charset="-128"/>
                <a:cs typeface="Arial"/>
              </a:rPr>
              <a:t>Pay per Hour</a:t>
            </a:r>
          </a:p>
        </p:txBody>
      </p:sp>
      <p:sp>
        <p:nvSpPr>
          <p:cNvPr id="6" name="TextBox 5">
            <a:extLst>
              <a:ext uri="{FF2B5EF4-FFF2-40B4-BE49-F238E27FC236}">
                <a16:creationId xmlns:a16="http://schemas.microsoft.com/office/drawing/2014/main" id="{64F151B5-BDD3-4157-B664-BC306E4597DC}"/>
              </a:ext>
            </a:extLst>
          </p:cNvPr>
          <p:cNvSpPr txBox="1"/>
          <p:nvPr/>
        </p:nvSpPr>
        <p:spPr>
          <a:xfrm>
            <a:off x="7702012" y="2934583"/>
            <a:ext cx="699451" cy="699974"/>
          </a:xfrm>
          <a:prstGeom prst="ellipse">
            <a:avLst/>
          </a:prstGeom>
          <a:solidFill>
            <a:schemeClr val="bg2"/>
          </a:solidFill>
        </p:spPr>
        <p:txBody>
          <a:bodyPr wrap="square" lIns="0" tIns="0" rIns="0" bIns="0" rtlCol="0" anchor="ctr" anchorCtr="0">
            <a:noAutofit/>
          </a:bodyPr>
          <a:lstStyle/>
          <a:p>
            <a:pPr algn="ctr"/>
            <a:r>
              <a:rPr lang="en-US" sz="1600" b="1" dirty="0">
                <a:solidFill>
                  <a:schemeClr val="bg1"/>
                </a:solidFill>
              </a:rPr>
              <a:t>200-600h</a:t>
            </a:r>
            <a:endParaRPr lang="en-GB" sz="1600" b="1" dirty="0">
              <a:solidFill>
                <a:schemeClr val="bg1"/>
              </a:solidFill>
            </a:endParaRPr>
          </a:p>
        </p:txBody>
      </p:sp>
      <p:grpSp>
        <p:nvGrpSpPr>
          <p:cNvPr id="24" name="Group 23">
            <a:extLst>
              <a:ext uri="{FF2B5EF4-FFF2-40B4-BE49-F238E27FC236}">
                <a16:creationId xmlns:a16="http://schemas.microsoft.com/office/drawing/2014/main" id="{6F4BE14D-A7E2-49C6-9719-929FAC027D43}"/>
              </a:ext>
            </a:extLst>
          </p:cNvPr>
          <p:cNvGrpSpPr/>
          <p:nvPr/>
        </p:nvGrpSpPr>
        <p:grpSpPr>
          <a:xfrm>
            <a:off x="7595319" y="4434787"/>
            <a:ext cx="1094512" cy="623265"/>
            <a:chOff x="6752387" y="4331944"/>
            <a:chExt cx="1094512" cy="623265"/>
          </a:xfrm>
          <a:solidFill>
            <a:schemeClr val="accent5"/>
          </a:solidFill>
        </p:grpSpPr>
        <p:sp>
          <p:nvSpPr>
            <p:cNvPr id="25" name="Freeform 25">
              <a:extLst>
                <a:ext uri="{FF2B5EF4-FFF2-40B4-BE49-F238E27FC236}">
                  <a16:creationId xmlns:a16="http://schemas.microsoft.com/office/drawing/2014/main" id="{FF0BA3FA-A9DD-41F4-96F3-7DB6A381D5DD}"/>
                </a:ext>
              </a:extLst>
            </p:cNvPr>
            <p:cNvSpPr>
              <a:spLocks noEditPoints="1"/>
            </p:cNvSpPr>
            <p:nvPr/>
          </p:nvSpPr>
          <p:spPr bwMode="auto">
            <a:xfrm>
              <a:off x="6752387" y="4331944"/>
              <a:ext cx="1094512" cy="623265"/>
            </a:xfrm>
            <a:custGeom>
              <a:avLst/>
              <a:gdLst>
                <a:gd name="T0" fmla="*/ 250 w 467"/>
                <a:gd name="T1" fmla="*/ 134 h 267"/>
                <a:gd name="T2" fmla="*/ 234 w 467"/>
                <a:gd name="T3" fmla="*/ 134 h 267"/>
                <a:gd name="T4" fmla="*/ 234 w 467"/>
                <a:gd name="T5" fmla="*/ 53 h 267"/>
                <a:gd name="T6" fmla="*/ 215 w 467"/>
                <a:gd name="T7" fmla="*/ 65 h 267"/>
                <a:gd name="T8" fmla="*/ 208 w 467"/>
                <a:gd name="T9" fmla="*/ 52 h 267"/>
                <a:gd name="T10" fmla="*/ 236 w 467"/>
                <a:gd name="T11" fmla="*/ 34 h 267"/>
                <a:gd name="T12" fmla="*/ 250 w 467"/>
                <a:gd name="T13" fmla="*/ 34 h 267"/>
                <a:gd name="T14" fmla="*/ 250 w 467"/>
                <a:gd name="T15" fmla="*/ 134 h 267"/>
                <a:gd name="T16" fmla="*/ 317 w 467"/>
                <a:gd name="T17" fmla="*/ 150 h 267"/>
                <a:gd name="T18" fmla="*/ 317 w 467"/>
                <a:gd name="T19" fmla="*/ 0 h 267"/>
                <a:gd name="T20" fmla="*/ 150 w 467"/>
                <a:gd name="T21" fmla="*/ 0 h 267"/>
                <a:gd name="T22" fmla="*/ 150 w 467"/>
                <a:gd name="T23" fmla="*/ 84 h 267"/>
                <a:gd name="T24" fmla="*/ 0 w 467"/>
                <a:gd name="T25" fmla="*/ 84 h 267"/>
                <a:gd name="T26" fmla="*/ 0 w 467"/>
                <a:gd name="T27" fmla="*/ 267 h 267"/>
                <a:gd name="T28" fmla="*/ 184 w 467"/>
                <a:gd name="T29" fmla="*/ 267 h 267"/>
                <a:gd name="T30" fmla="*/ 300 w 467"/>
                <a:gd name="T31" fmla="*/ 267 h 267"/>
                <a:gd name="T32" fmla="*/ 467 w 467"/>
                <a:gd name="T33" fmla="*/ 267 h 267"/>
                <a:gd name="T34" fmla="*/ 467 w 467"/>
                <a:gd name="T35" fmla="*/ 150 h 267"/>
                <a:gd name="T36" fmla="*/ 317 w 467"/>
                <a:gd name="T37" fmla="*/ 15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7" h="267">
                  <a:moveTo>
                    <a:pt x="250" y="134"/>
                  </a:moveTo>
                  <a:lnTo>
                    <a:pt x="234" y="134"/>
                  </a:lnTo>
                  <a:lnTo>
                    <a:pt x="234" y="53"/>
                  </a:lnTo>
                  <a:lnTo>
                    <a:pt x="215" y="65"/>
                  </a:lnTo>
                  <a:lnTo>
                    <a:pt x="208" y="52"/>
                  </a:lnTo>
                  <a:lnTo>
                    <a:pt x="236" y="34"/>
                  </a:lnTo>
                  <a:lnTo>
                    <a:pt x="250" y="34"/>
                  </a:lnTo>
                  <a:lnTo>
                    <a:pt x="250" y="134"/>
                  </a:lnTo>
                  <a:close/>
                  <a:moveTo>
                    <a:pt x="317" y="150"/>
                  </a:moveTo>
                  <a:lnTo>
                    <a:pt x="317" y="0"/>
                  </a:lnTo>
                  <a:lnTo>
                    <a:pt x="150" y="0"/>
                  </a:lnTo>
                  <a:lnTo>
                    <a:pt x="150" y="84"/>
                  </a:lnTo>
                  <a:lnTo>
                    <a:pt x="0" y="84"/>
                  </a:lnTo>
                  <a:lnTo>
                    <a:pt x="0" y="267"/>
                  </a:lnTo>
                  <a:lnTo>
                    <a:pt x="184" y="267"/>
                  </a:lnTo>
                  <a:lnTo>
                    <a:pt x="300" y="267"/>
                  </a:lnTo>
                  <a:lnTo>
                    <a:pt x="467" y="267"/>
                  </a:lnTo>
                  <a:lnTo>
                    <a:pt x="467" y="150"/>
                  </a:lnTo>
                  <a:lnTo>
                    <a:pt x="317"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61A36392-AD05-4297-A41E-EFCACB5B934C}"/>
                </a:ext>
              </a:extLst>
            </p:cNvPr>
            <p:cNvSpPr/>
            <p:nvPr/>
          </p:nvSpPr>
          <p:spPr>
            <a:xfrm>
              <a:off x="7150332" y="4331944"/>
              <a:ext cx="247995" cy="4229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id="{1B1C601C-E5C1-401D-9393-802AFD89BF80}"/>
              </a:ext>
            </a:extLst>
          </p:cNvPr>
          <p:cNvSpPr txBox="1"/>
          <p:nvPr/>
        </p:nvSpPr>
        <p:spPr>
          <a:xfrm>
            <a:off x="7362877" y="4641523"/>
            <a:ext cx="697479" cy="466775"/>
          </a:xfrm>
          <a:prstGeom prst="rect">
            <a:avLst/>
          </a:prstGeom>
          <a:noFill/>
        </p:spPr>
        <p:txBody>
          <a:bodyPr wrap="square" lIns="0" tIns="0" rIns="0" bIns="0" rtlCol="0">
            <a:noAutofit/>
          </a:bodyPr>
          <a:lstStyle/>
          <a:p>
            <a:pPr algn="l"/>
            <a:r>
              <a:rPr lang="en-US" sz="2800" b="1" dirty="0">
                <a:solidFill>
                  <a:schemeClr val="bg2"/>
                </a:solidFill>
              </a:rPr>
              <a:t>=</a:t>
            </a:r>
            <a:endParaRPr lang="en-GB" sz="2800" b="1" dirty="0">
              <a:solidFill>
                <a:schemeClr val="bg2"/>
              </a:solidFill>
            </a:endParaRPr>
          </a:p>
        </p:txBody>
      </p:sp>
    </p:spTree>
    <p:extLst>
      <p:ext uri="{BB962C8B-B14F-4D97-AF65-F5344CB8AC3E}">
        <p14:creationId xmlns:p14="http://schemas.microsoft.com/office/powerpoint/2010/main" val="341347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A616B21-506A-44C3-8554-54071145C902}"/>
              </a:ext>
            </a:extLst>
          </p:cNvPr>
          <p:cNvSpPr/>
          <p:nvPr/>
        </p:nvSpPr>
        <p:spPr bwMode="auto">
          <a:xfrm>
            <a:off x="6934201" y="1619253"/>
            <a:ext cx="5235574" cy="4575172"/>
          </a:xfrm>
          <a:prstGeom prst="rect">
            <a:avLst/>
          </a:prstGeom>
          <a:solidFill>
            <a:schemeClr val="accent6">
              <a:lumMod val="20000"/>
              <a:lumOff val="80000"/>
            </a:schemeClr>
          </a:solidFill>
          <a:ln>
            <a:noFill/>
          </a:ln>
        </p:spPr>
        <p:txBody>
          <a:bodyPr vert="horz" wrap="square" lIns="91440" tIns="45720" rIns="91440" bIns="45720" numCol="1" rtlCol="0" anchor="t" anchorCtr="0" compatLnSpc="1">
            <a:prstTxWarp prst="textNoShape">
              <a:avLst/>
            </a:prstTxWarp>
          </a:bodyPr>
          <a:lstStyle/>
          <a:p>
            <a:pPr algn="ctr"/>
            <a:endParaRPr lang="en-GB"/>
          </a:p>
        </p:txBody>
      </p:sp>
      <p:graphicFrame>
        <p:nvGraphicFramePr>
          <p:cNvPr id="10" name="Objekt 9" hidden="1">
            <a:extLst>
              <a:ext uri="{FF2B5EF4-FFF2-40B4-BE49-F238E27FC236}">
                <a16:creationId xmlns:a16="http://schemas.microsoft.com/office/drawing/2014/main" id="{DCC6D94C-A866-4C71-B2C6-2B945A99BAB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38" imgH="338" progId="TCLayout.ActiveDocument.1">
                  <p:embed/>
                </p:oleObj>
              </mc:Choice>
              <mc:Fallback>
                <p:oleObj name="think-cell Folie" r:id="rId5" imgW="338" imgH="338" progId="TCLayout.ActiveDocument.1">
                  <p:embed/>
                  <p:pic>
                    <p:nvPicPr>
                      <p:cNvPr id="10" name="Objekt 9" hidden="1">
                        <a:extLst>
                          <a:ext uri="{FF2B5EF4-FFF2-40B4-BE49-F238E27FC236}">
                            <a16:creationId xmlns:a16="http://schemas.microsoft.com/office/drawing/2014/main" id="{DCC6D94C-A866-4C71-B2C6-2B945A99BAB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hteck 8" hidden="1">
            <a:extLst>
              <a:ext uri="{FF2B5EF4-FFF2-40B4-BE49-F238E27FC236}">
                <a16:creationId xmlns:a16="http://schemas.microsoft.com/office/drawing/2014/main" id="{7868250A-032A-4E81-A306-17F1FC8A33E0}"/>
              </a:ext>
            </a:extLst>
          </p:cNvPr>
          <p:cNvSpPr/>
          <p:nvPr>
            <p:custDataLst>
              <p:tags r:id="rId2"/>
            </p:custDataLst>
          </p:nvPr>
        </p:nvSpPr>
        <p:spPr>
          <a:xfrm>
            <a:off x="0" y="0"/>
            <a:ext cx="158750" cy="15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2800" b="1">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lstStyle/>
          <a:p>
            <a:r>
              <a:rPr lang="en-US"/>
              <a:t>Hospitals are increasingly understaffed</a:t>
            </a:r>
          </a:p>
        </p:txBody>
      </p:sp>
      <p:sp>
        <p:nvSpPr>
          <p:cNvPr id="11" name="Textplatzhalter 10"/>
          <p:cNvSpPr>
            <a:spLocks noGrp="1"/>
          </p:cNvSpPr>
          <p:nvPr>
            <p:ph type="body" sz="quarter" idx="15"/>
          </p:nvPr>
        </p:nvSpPr>
        <p:spPr>
          <a:xfrm>
            <a:off x="539999" y="6297348"/>
            <a:ext cx="6034971" cy="360000"/>
          </a:xfrm>
        </p:spPr>
        <p:txBody>
          <a:bodyPr/>
          <a:lstStyle/>
          <a:p>
            <a:r>
              <a:rPr lang="en-US" dirty="0"/>
              <a:t>1) NHS, “Facing the Facts, Shaping the Future: A draft health and care workforce strategy for England to 2027”, 2017</a:t>
            </a:r>
          </a:p>
        </p:txBody>
      </p:sp>
      <p:sp>
        <p:nvSpPr>
          <p:cNvPr id="18" name="TextBox 17"/>
          <p:cNvSpPr txBox="1"/>
          <p:nvPr/>
        </p:nvSpPr>
        <p:spPr>
          <a:xfrm>
            <a:off x="7114507" y="3380386"/>
            <a:ext cx="2715700" cy="523220"/>
          </a:xfrm>
          <a:prstGeom prst="rect">
            <a:avLst/>
          </a:prstGeom>
          <a:noFill/>
        </p:spPr>
        <p:txBody>
          <a:bodyPr wrap="square" lIns="0" tIns="0" rIns="0" bIns="0" rtlCol="0" anchor="ctr" anchorCtr="0">
            <a:spAutoFit/>
          </a:bodyPr>
          <a:lstStyle/>
          <a:p>
            <a:r>
              <a:rPr lang="en-US" sz="1600" b="1" dirty="0">
                <a:solidFill>
                  <a:schemeClr val="accent3"/>
                </a:solidFill>
              </a:rPr>
              <a:t>Increasing demand</a:t>
            </a:r>
          </a:p>
          <a:p>
            <a:r>
              <a:rPr lang="en-US" b="1" dirty="0"/>
              <a:t>Workload +2.7% p.a.</a:t>
            </a:r>
            <a:endParaRPr lang="en-US" b="1" dirty="0">
              <a:solidFill>
                <a:srgbClr val="1B1B1B"/>
              </a:solidFill>
            </a:endParaRPr>
          </a:p>
        </p:txBody>
      </p:sp>
      <p:grpSp>
        <p:nvGrpSpPr>
          <p:cNvPr id="31" name="TextBox 55">
            <a:extLst>
              <a:ext uri="{FF2B5EF4-FFF2-40B4-BE49-F238E27FC236}">
                <a16:creationId xmlns:a16="http://schemas.microsoft.com/office/drawing/2014/main" id="{50395D0B-0021-4675-B2BC-ACC61B2860FF}"/>
              </a:ext>
            </a:extLst>
          </p:cNvPr>
          <p:cNvGrpSpPr/>
          <p:nvPr/>
        </p:nvGrpSpPr>
        <p:grpSpPr>
          <a:xfrm>
            <a:off x="7114507" y="1625600"/>
            <a:ext cx="4555950" cy="1148672"/>
            <a:chOff x="7114507" y="1625600"/>
            <a:chExt cx="4555950" cy="1148672"/>
          </a:xfrm>
        </p:grpSpPr>
        <p:sp>
          <p:nvSpPr>
            <p:cNvPr id="62" name="TextBox 55">
              <a:extLst>
                <a:ext uri="{FF2B5EF4-FFF2-40B4-BE49-F238E27FC236}">
                  <a16:creationId xmlns:a16="http://schemas.microsoft.com/office/drawing/2014/main" id="{0D75AFB8-D79A-F449-BBEA-4D8FF17C660B}"/>
                </a:ext>
              </a:extLst>
            </p:cNvPr>
            <p:cNvSpPr txBox="1"/>
            <p:nvPr/>
          </p:nvSpPr>
          <p:spPr>
            <a:xfrm>
              <a:off x="7114507" y="1625600"/>
              <a:ext cx="4513931" cy="920422"/>
            </a:xfrm>
            <a:prstGeom prst="rect">
              <a:avLst/>
            </a:prstGeom>
            <a:noFill/>
          </p:spPr>
          <p:txBody>
            <a:bodyPr wrap="square" lIns="0" tIns="180000" rIns="0" bIns="0" rtlCol="0">
              <a:spAutoFit/>
            </a:bodyPr>
            <a:lstStyle/>
            <a:p>
              <a:r>
                <a:rPr lang="en-US" sz="2400" b="1"/>
                <a:t>Workforce demand-supply </a:t>
              </a:r>
              <a:br>
                <a:rPr lang="en-US" sz="2400" b="1"/>
              </a:br>
              <a:r>
                <a:rPr lang="en-US" sz="2400" b="1"/>
                <a:t>gap grows every year by</a:t>
              </a:r>
              <a:endParaRPr lang="en-US" sz="2400" b="1" baseline="30000"/>
            </a:p>
          </p:txBody>
        </p:sp>
        <p:sp>
          <p:nvSpPr>
            <p:cNvPr id="3" name="Textfeld 2">
              <a:extLst>
                <a:ext uri="{FF2B5EF4-FFF2-40B4-BE49-F238E27FC236}">
                  <a16:creationId xmlns:a16="http://schemas.microsoft.com/office/drawing/2014/main" id="{9217911A-51F8-2842-9265-A45C64CB2173}"/>
                </a:ext>
              </a:extLst>
            </p:cNvPr>
            <p:cNvSpPr txBox="1"/>
            <p:nvPr/>
          </p:nvSpPr>
          <p:spPr>
            <a:xfrm>
              <a:off x="10628173" y="2099411"/>
              <a:ext cx="1042284" cy="674861"/>
            </a:xfrm>
            <a:prstGeom prst="rect">
              <a:avLst/>
            </a:prstGeom>
            <a:noFill/>
          </p:spPr>
          <p:txBody>
            <a:bodyPr wrap="square" lIns="0" tIns="0" rIns="0" bIns="0" rtlCol="0">
              <a:noAutofit/>
            </a:bodyPr>
            <a:lstStyle/>
            <a:p>
              <a:r>
                <a:rPr lang="en-US" sz="4000" b="1">
                  <a:solidFill>
                    <a:schemeClr val="bg2"/>
                  </a:solidFill>
                </a:rPr>
                <a:t>14%</a:t>
              </a:r>
              <a:endParaRPr lang="en-US" sz="4000">
                <a:solidFill>
                  <a:schemeClr val="bg2"/>
                </a:solidFill>
              </a:endParaRPr>
            </a:p>
          </p:txBody>
        </p:sp>
      </p:grpSp>
      <p:sp>
        <p:nvSpPr>
          <p:cNvPr id="56" name="TextBox 20">
            <a:extLst>
              <a:ext uri="{FF2B5EF4-FFF2-40B4-BE49-F238E27FC236}">
                <a16:creationId xmlns:a16="http://schemas.microsoft.com/office/drawing/2014/main" id="{33E37308-5065-7448-AE2D-23F82533E2B4}"/>
              </a:ext>
            </a:extLst>
          </p:cNvPr>
          <p:cNvSpPr txBox="1"/>
          <p:nvPr/>
        </p:nvSpPr>
        <p:spPr>
          <a:xfrm>
            <a:off x="7114507" y="4372205"/>
            <a:ext cx="2715700" cy="523220"/>
          </a:xfrm>
          <a:prstGeom prst="rect">
            <a:avLst/>
          </a:prstGeom>
          <a:noFill/>
        </p:spPr>
        <p:txBody>
          <a:bodyPr wrap="square" lIns="0" tIns="0" rIns="0" bIns="0" rtlCol="0" anchor="ctr" anchorCtr="0">
            <a:spAutoFit/>
          </a:bodyPr>
          <a:lstStyle/>
          <a:p>
            <a:r>
              <a:rPr lang="en-US" sz="1600" b="1" dirty="0">
                <a:solidFill>
                  <a:schemeClr val="bg2"/>
                </a:solidFill>
              </a:rPr>
              <a:t>Flattening resources</a:t>
            </a:r>
          </a:p>
          <a:p>
            <a:r>
              <a:rPr lang="en-US" b="1" dirty="0">
                <a:solidFill>
                  <a:srgbClr val="1B1B1B"/>
                </a:solidFill>
              </a:rPr>
              <a:t>Employees +1.2% p.a.</a:t>
            </a:r>
          </a:p>
        </p:txBody>
      </p:sp>
      <p:grpSp>
        <p:nvGrpSpPr>
          <p:cNvPr id="26" name="Group 25">
            <a:extLst>
              <a:ext uri="{FF2B5EF4-FFF2-40B4-BE49-F238E27FC236}">
                <a16:creationId xmlns:a16="http://schemas.microsoft.com/office/drawing/2014/main" id="{A96FFE68-C336-42B2-AB39-972A1EC189A4}"/>
              </a:ext>
            </a:extLst>
          </p:cNvPr>
          <p:cNvGrpSpPr/>
          <p:nvPr/>
        </p:nvGrpSpPr>
        <p:grpSpPr>
          <a:xfrm>
            <a:off x="4054105" y="2704662"/>
            <a:ext cx="1604618" cy="2514494"/>
            <a:chOff x="4054105" y="2704662"/>
            <a:chExt cx="1604618" cy="2514494"/>
          </a:xfrm>
        </p:grpSpPr>
        <p:cxnSp>
          <p:nvCxnSpPr>
            <p:cNvPr id="122" name="Gerade Verbindung 121">
              <a:extLst>
                <a:ext uri="{FF2B5EF4-FFF2-40B4-BE49-F238E27FC236}">
                  <a16:creationId xmlns:a16="http://schemas.microsoft.com/office/drawing/2014/main" id="{CDC6A54D-3265-ED48-890C-EFF4A23B4F1C}"/>
                </a:ext>
              </a:extLst>
            </p:cNvPr>
            <p:cNvCxnSpPr>
              <a:cxnSpLocks/>
            </p:cNvCxnSpPr>
            <p:nvPr/>
          </p:nvCxnSpPr>
          <p:spPr>
            <a:xfrm>
              <a:off x="5658723" y="2704662"/>
              <a:ext cx="0" cy="2514494"/>
            </a:xfrm>
            <a:prstGeom prst="line">
              <a:avLst/>
            </a:prstGeom>
            <a:ln w="2540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21" name="Gerade Verbindung 120">
              <a:extLst>
                <a:ext uri="{FF2B5EF4-FFF2-40B4-BE49-F238E27FC236}">
                  <a16:creationId xmlns:a16="http://schemas.microsoft.com/office/drawing/2014/main" id="{ABECA0D2-3AE5-7348-9C5F-6F5901CA44B8}"/>
                </a:ext>
              </a:extLst>
            </p:cNvPr>
            <p:cNvCxnSpPr>
              <a:cxnSpLocks/>
            </p:cNvCxnSpPr>
            <p:nvPr/>
          </p:nvCxnSpPr>
          <p:spPr>
            <a:xfrm>
              <a:off x="4054105" y="3716237"/>
              <a:ext cx="0" cy="1502919"/>
            </a:xfrm>
            <a:prstGeom prst="line">
              <a:avLst/>
            </a:prstGeom>
            <a:ln w="2540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62652B1-8627-4726-8370-89980E3B863F}"/>
              </a:ext>
            </a:extLst>
          </p:cNvPr>
          <p:cNvGrpSpPr/>
          <p:nvPr/>
        </p:nvGrpSpPr>
        <p:grpSpPr>
          <a:xfrm>
            <a:off x="540002" y="2356042"/>
            <a:ext cx="5387788" cy="2782502"/>
            <a:chOff x="540002" y="2356042"/>
            <a:chExt cx="5387788" cy="2782502"/>
          </a:xfrm>
        </p:grpSpPr>
        <p:sp>
          <p:nvSpPr>
            <p:cNvPr id="6" name="Freihandform 5">
              <a:extLst>
                <a:ext uri="{FF2B5EF4-FFF2-40B4-BE49-F238E27FC236}">
                  <a16:creationId xmlns:a16="http://schemas.microsoft.com/office/drawing/2014/main" id="{C090D43C-DB78-B049-BB7F-F48DCD56D944}"/>
                </a:ext>
              </a:extLst>
            </p:cNvPr>
            <p:cNvSpPr/>
            <p:nvPr/>
          </p:nvSpPr>
          <p:spPr>
            <a:xfrm>
              <a:off x="540002" y="2356042"/>
              <a:ext cx="5387788" cy="2497237"/>
            </a:xfrm>
            <a:custGeom>
              <a:avLst/>
              <a:gdLst>
                <a:gd name="connsiteX0" fmla="*/ 0 w 6861976"/>
                <a:gd name="connsiteY0" fmla="*/ 3180522 h 3180522"/>
                <a:gd name="connsiteX1" fmla="*/ 834887 w 6861976"/>
                <a:gd name="connsiteY1" fmla="*/ 3005593 h 3180522"/>
                <a:gd name="connsiteX2" fmla="*/ 3975652 w 6861976"/>
                <a:gd name="connsiteY2" fmla="*/ 2313830 h 3180522"/>
                <a:gd name="connsiteX3" fmla="*/ 4786685 w 6861976"/>
                <a:gd name="connsiteY3" fmla="*/ 2162755 h 3180522"/>
                <a:gd name="connsiteX4" fmla="*/ 5971429 w 6861976"/>
                <a:gd name="connsiteY4" fmla="*/ 1979875 h 3180522"/>
                <a:gd name="connsiteX5" fmla="*/ 6861976 w 6861976"/>
                <a:gd name="connsiteY5" fmla="*/ 1836751 h 3180522"/>
                <a:gd name="connsiteX6" fmla="*/ 6861976 w 6861976"/>
                <a:gd name="connsiteY6" fmla="*/ 0 h 3180522"/>
                <a:gd name="connsiteX7" fmla="*/ 6663193 w 6861976"/>
                <a:gd name="connsiteY7" fmla="*/ 286247 h 3180522"/>
                <a:gd name="connsiteX8" fmla="*/ 6480313 w 6861976"/>
                <a:gd name="connsiteY8" fmla="*/ 445273 h 3180522"/>
                <a:gd name="connsiteX9" fmla="*/ 6154309 w 6861976"/>
                <a:gd name="connsiteY9" fmla="*/ 747423 h 3180522"/>
                <a:gd name="connsiteX10" fmla="*/ 5534108 w 6861976"/>
                <a:gd name="connsiteY10" fmla="*/ 1152939 h 3180522"/>
                <a:gd name="connsiteX11" fmla="*/ 4850296 w 6861976"/>
                <a:gd name="connsiteY11" fmla="*/ 1518699 h 3180522"/>
                <a:gd name="connsiteX12" fmla="*/ 4333461 w 6861976"/>
                <a:gd name="connsiteY12" fmla="*/ 1765190 h 3180522"/>
                <a:gd name="connsiteX13" fmla="*/ 3784821 w 6861976"/>
                <a:gd name="connsiteY13" fmla="*/ 1971923 h 3180522"/>
                <a:gd name="connsiteX14" fmla="*/ 1765189 w 6861976"/>
                <a:gd name="connsiteY14" fmla="*/ 2600076 h 3180522"/>
                <a:gd name="connsiteX15" fmla="*/ 103367 w 6861976"/>
                <a:gd name="connsiteY15" fmla="*/ 2981739 h 3180522"/>
                <a:gd name="connsiteX16" fmla="*/ 7951 w 6861976"/>
                <a:gd name="connsiteY16" fmla="*/ 3005593 h 3180522"/>
                <a:gd name="connsiteX17" fmla="*/ 0 w 6861976"/>
                <a:gd name="connsiteY17" fmla="*/ 3180522 h 318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61976" h="3180522">
                  <a:moveTo>
                    <a:pt x="0" y="3180522"/>
                  </a:moveTo>
                  <a:lnTo>
                    <a:pt x="834887" y="3005593"/>
                  </a:lnTo>
                  <a:lnTo>
                    <a:pt x="3975652" y="2313830"/>
                  </a:lnTo>
                  <a:lnTo>
                    <a:pt x="4786685" y="2162755"/>
                  </a:lnTo>
                  <a:lnTo>
                    <a:pt x="5971429" y="1979875"/>
                  </a:lnTo>
                  <a:lnTo>
                    <a:pt x="6861976" y="1836751"/>
                  </a:lnTo>
                  <a:lnTo>
                    <a:pt x="6861976" y="0"/>
                  </a:lnTo>
                  <a:lnTo>
                    <a:pt x="6663193" y="286247"/>
                  </a:lnTo>
                  <a:lnTo>
                    <a:pt x="6480313" y="445273"/>
                  </a:lnTo>
                  <a:lnTo>
                    <a:pt x="6154309" y="747423"/>
                  </a:lnTo>
                  <a:lnTo>
                    <a:pt x="5534108" y="1152939"/>
                  </a:lnTo>
                  <a:lnTo>
                    <a:pt x="4850296" y="1518699"/>
                  </a:lnTo>
                  <a:lnTo>
                    <a:pt x="4333461" y="1765190"/>
                  </a:lnTo>
                  <a:lnTo>
                    <a:pt x="3784821" y="1971923"/>
                  </a:lnTo>
                  <a:lnTo>
                    <a:pt x="1765189" y="2600076"/>
                  </a:lnTo>
                  <a:lnTo>
                    <a:pt x="103367" y="2981739"/>
                  </a:lnTo>
                  <a:lnTo>
                    <a:pt x="7951" y="3005593"/>
                  </a:lnTo>
                  <a:lnTo>
                    <a:pt x="0" y="3180522"/>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19">
              <a:extLst>
                <a:ext uri="{FF2B5EF4-FFF2-40B4-BE49-F238E27FC236}">
                  <a16:creationId xmlns:a16="http://schemas.microsoft.com/office/drawing/2014/main" id="{A4422A02-968D-2345-9752-EA91C69F760A}"/>
                </a:ext>
              </a:extLst>
            </p:cNvPr>
            <p:cNvSpPr/>
            <p:nvPr/>
          </p:nvSpPr>
          <p:spPr>
            <a:xfrm>
              <a:off x="540541" y="2369231"/>
              <a:ext cx="5378215" cy="2349473"/>
            </a:xfrm>
            <a:custGeom>
              <a:avLst/>
              <a:gdLst>
                <a:gd name="connsiteX0" fmla="*/ 0 w 4722471"/>
                <a:gd name="connsiteY0" fmla="*/ 2048719 h 2048719"/>
                <a:gd name="connsiteX1" fmla="*/ 4722471 w 4722471"/>
                <a:gd name="connsiteY1" fmla="*/ 0 h 2048719"/>
                <a:gd name="connsiteX0" fmla="*/ 0 w 4716375"/>
                <a:gd name="connsiteY0" fmla="*/ 2054815 h 2054815"/>
                <a:gd name="connsiteX1" fmla="*/ 4716375 w 4716375"/>
                <a:gd name="connsiteY1" fmla="*/ 0 h 2054815"/>
                <a:gd name="connsiteX0" fmla="*/ 0 w 4673703"/>
                <a:gd name="connsiteY0" fmla="*/ 2036527 h 2036527"/>
                <a:gd name="connsiteX1" fmla="*/ 4673703 w 4673703"/>
                <a:gd name="connsiteY1" fmla="*/ 0 h 2036527"/>
                <a:gd name="connsiteX0" fmla="*/ 0 w 4673703"/>
                <a:gd name="connsiteY0" fmla="*/ 2036527 h 2036527"/>
                <a:gd name="connsiteX1" fmla="*/ 4673703 w 4673703"/>
                <a:gd name="connsiteY1" fmla="*/ 0 h 2036527"/>
                <a:gd name="connsiteX0" fmla="*/ 0 w 4673703"/>
                <a:gd name="connsiteY0" fmla="*/ 2036527 h 2036527"/>
                <a:gd name="connsiteX1" fmla="*/ 4673703 w 4673703"/>
                <a:gd name="connsiteY1" fmla="*/ 0 h 2036527"/>
                <a:gd name="connsiteX0" fmla="*/ 0 w 4673703"/>
                <a:gd name="connsiteY0" fmla="*/ 2036527 h 2036527"/>
                <a:gd name="connsiteX1" fmla="*/ 4673703 w 4673703"/>
                <a:gd name="connsiteY1" fmla="*/ 0 h 2036527"/>
                <a:gd name="connsiteX0" fmla="*/ 0 w 4691991"/>
                <a:gd name="connsiteY0" fmla="*/ 2024335 h 2024335"/>
                <a:gd name="connsiteX1" fmla="*/ 4691991 w 4691991"/>
                <a:gd name="connsiteY1" fmla="*/ 0 h 2024335"/>
                <a:gd name="connsiteX0" fmla="*/ 0 w 5101497"/>
                <a:gd name="connsiteY0" fmla="*/ 2139960 h 2139960"/>
                <a:gd name="connsiteX1" fmla="*/ 5101497 w 5101497"/>
                <a:gd name="connsiteY1" fmla="*/ 0 h 2139960"/>
                <a:gd name="connsiteX0" fmla="*/ 0 w 5086270"/>
                <a:gd name="connsiteY0" fmla="*/ 2172180 h 2172180"/>
                <a:gd name="connsiteX1" fmla="*/ 5086270 w 5086270"/>
                <a:gd name="connsiteY1" fmla="*/ 0 h 2172180"/>
                <a:gd name="connsiteX0" fmla="*/ 0 w 5086270"/>
                <a:gd name="connsiteY0" fmla="*/ 2172180 h 2172180"/>
                <a:gd name="connsiteX1" fmla="*/ 5086270 w 5086270"/>
                <a:gd name="connsiteY1" fmla="*/ 0 h 2172180"/>
                <a:gd name="connsiteX0" fmla="*/ 0 w 5101498"/>
                <a:gd name="connsiteY0" fmla="*/ 2152849 h 2152849"/>
                <a:gd name="connsiteX1" fmla="*/ 5101498 w 5101498"/>
                <a:gd name="connsiteY1" fmla="*/ 0 h 2152849"/>
                <a:gd name="connsiteX0" fmla="*/ 0 w 5101498"/>
                <a:gd name="connsiteY0" fmla="*/ 2152849 h 2152849"/>
                <a:gd name="connsiteX1" fmla="*/ 5101498 w 5101498"/>
                <a:gd name="connsiteY1" fmla="*/ 0 h 2152849"/>
                <a:gd name="connsiteX0" fmla="*/ 0 w 4964450"/>
                <a:gd name="connsiteY0" fmla="*/ 2191512 h 2191512"/>
                <a:gd name="connsiteX1" fmla="*/ 4964450 w 4964450"/>
                <a:gd name="connsiteY1" fmla="*/ 0 h 2191512"/>
                <a:gd name="connsiteX0" fmla="*/ 0 w 4964450"/>
                <a:gd name="connsiteY0" fmla="*/ 2191512 h 2191512"/>
                <a:gd name="connsiteX1" fmla="*/ 4964450 w 4964450"/>
                <a:gd name="connsiteY1" fmla="*/ 0 h 2191512"/>
                <a:gd name="connsiteX0" fmla="*/ 0 w 4942173"/>
                <a:gd name="connsiteY0" fmla="*/ 2088076 h 2088076"/>
                <a:gd name="connsiteX1" fmla="*/ 4942173 w 4942173"/>
                <a:gd name="connsiteY1" fmla="*/ 0 h 2088076"/>
                <a:gd name="connsiteX0" fmla="*/ 0 w 4942173"/>
                <a:gd name="connsiteY0" fmla="*/ 2088076 h 2088076"/>
                <a:gd name="connsiteX1" fmla="*/ 4942173 w 4942173"/>
                <a:gd name="connsiteY1" fmla="*/ 0 h 2088076"/>
                <a:gd name="connsiteX0" fmla="*/ 0 w 4942173"/>
                <a:gd name="connsiteY0" fmla="*/ 2088076 h 2088076"/>
                <a:gd name="connsiteX1" fmla="*/ 4942173 w 4942173"/>
                <a:gd name="connsiteY1" fmla="*/ 0 h 2088076"/>
                <a:gd name="connsiteX0" fmla="*/ 0 w 4942173"/>
                <a:gd name="connsiteY0" fmla="*/ 2088076 h 2088076"/>
                <a:gd name="connsiteX1" fmla="*/ 4942173 w 4942173"/>
                <a:gd name="connsiteY1" fmla="*/ 0 h 2088076"/>
                <a:gd name="connsiteX0" fmla="*/ 0 w 4942173"/>
                <a:gd name="connsiteY0" fmla="*/ 2088076 h 2088076"/>
                <a:gd name="connsiteX1" fmla="*/ 4942173 w 4942173"/>
                <a:gd name="connsiteY1" fmla="*/ 0 h 2088076"/>
                <a:gd name="connsiteX0" fmla="*/ 0 w 5165250"/>
                <a:gd name="connsiteY0" fmla="*/ 2310026 h 2310026"/>
                <a:gd name="connsiteX1" fmla="*/ 5165250 w 5165250"/>
                <a:gd name="connsiteY1" fmla="*/ 0 h 2310026"/>
                <a:gd name="connsiteX0" fmla="*/ 0 w 5117667"/>
                <a:gd name="connsiteY0" fmla="*/ 2224357 h 2224357"/>
                <a:gd name="connsiteX1" fmla="*/ 5117667 w 5117667"/>
                <a:gd name="connsiteY1" fmla="*/ 0 h 2224357"/>
                <a:gd name="connsiteX0" fmla="*/ 0 w 5117667"/>
                <a:gd name="connsiteY0" fmla="*/ 2224357 h 2224357"/>
                <a:gd name="connsiteX1" fmla="*/ 5117667 w 5117667"/>
                <a:gd name="connsiteY1" fmla="*/ 0 h 2224357"/>
              </a:gdLst>
              <a:ahLst/>
              <a:cxnLst>
                <a:cxn ang="0">
                  <a:pos x="connsiteX0" y="connsiteY0"/>
                </a:cxn>
                <a:cxn ang="0">
                  <a:pos x="connsiteX1" y="connsiteY1"/>
                </a:cxn>
              </a:cxnLst>
              <a:rect l="l" t="t" r="r" b="b"/>
              <a:pathLst>
                <a:path w="5117667" h="2224357">
                  <a:moveTo>
                    <a:pt x="0" y="2224357"/>
                  </a:moveTo>
                  <a:cubicBezTo>
                    <a:pt x="4285053" y="1380848"/>
                    <a:pt x="4988653" y="184795"/>
                    <a:pt x="5117667" y="0"/>
                  </a:cubicBezTo>
                </a:path>
              </a:pathLst>
            </a:cu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7B7B7"/>
                </a:solidFill>
              </a:endParaRPr>
            </a:p>
          </p:txBody>
        </p:sp>
        <p:sp>
          <p:nvSpPr>
            <p:cNvPr id="49" name="Freeform 28">
              <a:extLst>
                <a:ext uri="{FF2B5EF4-FFF2-40B4-BE49-F238E27FC236}">
                  <a16:creationId xmlns:a16="http://schemas.microsoft.com/office/drawing/2014/main" id="{89928C9D-2DA9-AE4A-A0C3-DDFAA005CEB9}"/>
                </a:ext>
              </a:extLst>
            </p:cNvPr>
            <p:cNvSpPr/>
            <p:nvPr/>
          </p:nvSpPr>
          <p:spPr>
            <a:xfrm rot="11147708">
              <a:off x="607968" y="3536890"/>
              <a:ext cx="5258053" cy="1601654"/>
            </a:xfrm>
            <a:custGeom>
              <a:avLst/>
              <a:gdLst>
                <a:gd name="connsiteX0" fmla="*/ 0 w 4722471"/>
                <a:gd name="connsiteY0" fmla="*/ 2048719 h 2048719"/>
                <a:gd name="connsiteX1" fmla="*/ 4722471 w 4722471"/>
                <a:gd name="connsiteY1" fmla="*/ 0 h 2048719"/>
                <a:gd name="connsiteX0" fmla="*/ 0 w 4716375"/>
                <a:gd name="connsiteY0" fmla="*/ 2054815 h 2054815"/>
                <a:gd name="connsiteX1" fmla="*/ 4716375 w 4716375"/>
                <a:gd name="connsiteY1" fmla="*/ 0 h 2054815"/>
                <a:gd name="connsiteX0" fmla="*/ 0 w 4673703"/>
                <a:gd name="connsiteY0" fmla="*/ 2036527 h 2036527"/>
                <a:gd name="connsiteX1" fmla="*/ 4673703 w 4673703"/>
                <a:gd name="connsiteY1" fmla="*/ 0 h 2036527"/>
                <a:gd name="connsiteX0" fmla="*/ 0 w 4673703"/>
                <a:gd name="connsiteY0" fmla="*/ 2036527 h 2036527"/>
                <a:gd name="connsiteX1" fmla="*/ 4673703 w 4673703"/>
                <a:gd name="connsiteY1" fmla="*/ 0 h 2036527"/>
                <a:gd name="connsiteX0" fmla="*/ 0 w 4673703"/>
                <a:gd name="connsiteY0" fmla="*/ 2036527 h 2036527"/>
                <a:gd name="connsiteX1" fmla="*/ 4673703 w 4673703"/>
                <a:gd name="connsiteY1" fmla="*/ 0 h 2036527"/>
                <a:gd name="connsiteX0" fmla="*/ 0 w 4673703"/>
                <a:gd name="connsiteY0" fmla="*/ 2036527 h 2036527"/>
                <a:gd name="connsiteX1" fmla="*/ 4673703 w 4673703"/>
                <a:gd name="connsiteY1" fmla="*/ 0 h 2036527"/>
                <a:gd name="connsiteX0" fmla="*/ 0 w 4672791"/>
                <a:gd name="connsiteY0" fmla="*/ 1809663 h 1809663"/>
                <a:gd name="connsiteX1" fmla="*/ 4672791 w 4672791"/>
                <a:gd name="connsiteY1" fmla="*/ 0 h 1809663"/>
                <a:gd name="connsiteX0" fmla="*/ 0 w 4672791"/>
                <a:gd name="connsiteY0" fmla="*/ 1809663 h 1809663"/>
                <a:gd name="connsiteX1" fmla="*/ 4672791 w 4672791"/>
                <a:gd name="connsiteY1" fmla="*/ 0 h 1809663"/>
                <a:gd name="connsiteX0" fmla="*/ 0 w 4672791"/>
                <a:gd name="connsiteY0" fmla="*/ 1809663 h 1809663"/>
                <a:gd name="connsiteX1" fmla="*/ 4672791 w 4672791"/>
                <a:gd name="connsiteY1" fmla="*/ 0 h 1809663"/>
                <a:gd name="connsiteX0" fmla="*/ 0 w 4709660"/>
                <a:gd name="connsiteY0" fmla="*/ 1690921 h 1690921"/>
                <a:gd name="connsiteX1" fmla="*/ 4709660 w 4709660"/>
                <a:gd name="connsiteY1" fmla="*/ 0 h 1690921"/>
                <a:gd name="connsiteX0" fmla="*/ 0 w 4709660"/>
                <a:gd name="connsiteY0" fmla="*/ 1690921 h 1690921"/>
                <a:gd name="connsiteX1" fmla="*/ 4709660 w 4709660"/>
                <a:gd name="connsiteY1" fmla="*/ 0 h 1690921"/>
                <a:gd name="connsiteX0" fmla="*/ 0 w 4709660"/>
                <a:gd name="connsiteY0" fmla="*/ 1690921 h 1690921"/>
                <a:gd name="connsiteX1" fmla="*/ 4709660 w 4709660"/>
                <a:gd name="connsiteY1" fmla="*/ 0 h 1690921"/>
                <a:gd name="connsiteX0" fmla="*/ 0 w 4709660"/>
                <a:gd name="connsiteY0" fmla="*/ 1690921 h 1690921"/>
                <a:gd name="connsiteX1" fmla="*/ 4709660 w 4709660"/>
                <a:gd name="connsiteY1" fmla="*/ 0 h 1690921"/>
                <a:gd name="connsiteX0" fmla="*/ 0 w 4544550"/>
                <a:gd name="connsiteY0" fmla="*/ 1569551 h 1569551"/>
                <a:gd name="connsiteX1" fmla="*/ 4544550 w 4544550"/>
                <a:gd name="connsiteY1" fmla="*/ 0 h 1569551"/>
                <a:gd name="connsiteX0" fmla="*/ 0 w 4535192"/>
                <a:gd name="connsiteY0" fmla="*/ 1482773 h 1482773"/>
                <a:gd name="connsiteX1" fmla="*/ 4535192 w 4535192"/>
                <a:gd name="connsiteY1" fmla="*/ 0 h 1482773"/>
                <a:gd name="connsiteX0" fmla="*/ 0 w 4535192"/>
                <a:gd name="connsiteY0" fmla="*/ 1482773 h 1482773"/>
                <a:gd name="connsiteX1" fmla="*/ 4535192 w 4535192"/>
                <a:gd name="connsiteY1" fmla="*/ 0 h 1482773"/>
                <a:gd name="connsiteX0" fmla="*/ 0 w 4916160"/>
                <a:gd name="connsiteY0" fmla="*/ 1638658 h 1638658"/>
                <a:gd name="connsiteX1" fmla="*/ 4916160 w 4916160"/>
                <a:gd name="connsiteY1" fmla="*/ 0 h 1638658"/>
                <a:gd name="connsiteX0" fmla="*/ 0 w 4865563"/>
                <a:gd name="connsiteY0" fmla="*/ 1603988 h 1603988"/>
                <a:gd name="connsiteX1" fmla="*/ 4865563 w 4865563"/>
                <a:gd name="connsiteY1" fmla="*/ 0 h 1603988"/>
                <a:gd name="connsiteX0" fmla="*/ 0 w 4865563"/>
                <a:gd name="connsiteY0" fmla="*/ 1603988 h 1603988"/>
                <a:gd name="connsiteX1" fmla="*/ 4865563 w 4865563"/>
                <a:gd name="connsiteY1" fmla="*/ 0 h 1603988"/>
                <a:gd name="connsiteX0" fmla="*/ 0 w 4913304"/>
                <a:gd name="connsiteY0" fmla="*/ 1544467 h 1544467"/>
                <a:gd name="connsiteX1" fmla="*/ 4913304 w 4913304"/>
                <a:gd name="connsiteY1" fmla="*/ 0 h 1544467"/>
                <a:gd name="connsiteX0" fmla="*/ 0 w 4981658"/>
                <a:gd name="connsiteY0" fmla="*/ 1558759 h 1558759"/>
                <a:gd name="connsiteX1" fmla="*/ 4981658 w 4981658"/>
                <a:gd name="connsiteY1" fmla="*/ 0 h 1558759"/>
              </a:gdLst>
              <a:ahLst/>
              <a:cxnLst>
                <a:cxn ang="0">
                  <a:pos x="connsiteX0" y="connsiteY0"/>
                </a:cxn>
                <a:cxn ang="0">
                  <a:pos x="connsiteX1" y="connsiteY1"/>
                </a:cxn>
              </a:cxnLst>
              <a:rect l="l" t="t" r="r" b="b"/>
              <a:pathLst>
                <a:path w="4981658" h="1558759">
                  <a:moveTo>
                    <a:pt x="0" y="1558759"/>
                  </a:moveTo>
                  <a:cubicBezTo>
                    <a:pt x="2935146" y="799744"/>
                    <a:pt x="2896853" y="694723"/>
                    <a:pt x="4981658" y="0"/>
                  </a:cubicBezTo>
                </a:path>
              </a:pathLst>
            </a:cu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1F811B7C-3928-48A5-9FC7-EC9EEA3B3BEC}"/>
              </a:ext>
            </a:extLst>
          </p:cNvPr>
          <p:cNvGrpSpPr/>
          <p:nvPr/>
        </p:nvGrpSpPr>
        <p:grpSpPr>
          <a:xfrm>
            <a:off x="539750" y="5219156"/>
            <a:ext cx="5804946" cy="975269"/>
            <a:chOff x="539750" y="5219156"/>
            <a:chExt cx="5804946" cy="975269"/>
          </a:xfrm>
        </p:grpSpPr>
        <p:cxnSp>
          <p:nvCxnSpPr>
            <p:cNvPr id="69" name="Straight Arrow Connector 68"/>
            <p:cNvCxnSpPr>
              <a:cxnSpLocks/>
            </p:cNvCxnSpPr>
            <p:nvPr/>
          </p:nvCxnSpPr>
          <p:spPr>
            <a:xfrm>
              <a:off x="539750" y="5219156"/>
              <a:ext cx="5454650" cy="0"/>
            </a:xfrm>
            <a:prstGeom prst="straightConnector1">
              <a:avLst/>
            </a:prstGeom>
            <a:ln w="12700" cap="rnd">
              <a:solidFill>
                <a:schemeClr val="bg1">
                  <a:lumMod val="50000"/>
                </a:schemeClr>
              </a:solidFill>
              <a:prstDash val="solid"/>
              <a:tailEnd type="triangle" w="lg" len="lg"/>
            </a:ln>
          </p:spPr>
          <p:style>
            <a:lnRef idx="1">
              <a:schemeClr val="accent1"/>
            </a:lnRef>
            <a:fillRef idx="0">
              <a:schemeClr val="accent1"/>
            </a:fillRef>
            <a:effectRef idx="0">
              <a:schemeClr val="accent1"/>
            </a:effectRef>
            <a:fontRef idx="minor">
              <a:schemeClr val="tx1"/>
            </a:fontRef>
          </p:style>
        </p:cxnSp>
        <p:sp>
          <p:nvSpPr>
            <p:cNvPr id="98" name="Textfeld 97">
              <a:extLst>
                <a:ext uri="{FF2B5EF4-FFF2-40B4-BE49-F238E27FC236}">
                  <a16:creationId xmlns:a16="http://schemas.microsoft.com/office/drawing/2014/main" id="{1D082E51-B7D7-0C45-88FB-C04DE5F0384F}"/>
                </a:ext>
              </a:extLst>
            </p:cNvPr>
            <p:cNvSpPr txBox="1"/>
            <p:nvPr/>
          </p:nvSpPr>
          <p:spPr>
            <a:xfrm>
              <a:off x="5416703" y="5304637"/>
              <a:ext cx="927993" cy="889788"/>
            </a:xfrm>
            <a:prstGeom prst="rect">
              <a:avLst/>
            </a:prstGeom>
            <a:noFill/>
          </p:spPr>
          <p:txBody>
            <a:bodyPr wrap="square" lIns="0" tIns="0" rIns="0" bIns="0" rtlCol="0">
              <a:noAutofit/>
            </a:bodyPr>
            <a:lstStyle/>
            <a:p>
              <a:r>
                <a:rPr lang="en-US" sz="1400">
                  <a:solidFill>
                    <a:schemeClr val="accent5"/>
                  </a:solidFill>
                </a:rPr>
                <a:t>2027</a:t>
              </a:r>
            </a:p>
            <a:p>
              <a:r>
                <a:rPr lang="en-US" sz="1600" b="1"/>
                <a:t>Deficit </a:t>
              </a:r>
            </a:p>
            <a:p>
              <a:r>
                <a:rPr lang="en-US" sz="1400" b="1"/>
                <a:t>163,000</a:t>
              </a:r>
              <a:r>
                <a:rPr lang="en-US" sz="1400"/>
                <a:t> employees</a:t>
              </a:r>
            </a:p>
            <a:p>
              <a:endParaRPr lang="en-US" b="1">
                <a:solidFill>
                  <a:schemeClr val="accent5"/>
                </a:solidFill>
              </a:endParaRPr>
            </a:p>
          </p:txBody>
        </p:sp>
        <p:sp>
          <p:nvSpPr>
            <p:cNvPr id="131" name="Textfeld 130">
              <a:extLst>
                <a:ext uri="{FF2B5EF4-FFF2-40B4-BE49-F238E27FC236}">
                  <a16:creationId xmlns:a16="http://schemas.microsoft.com/office/drawing/2014/main" id="{C7363F99-AA78-8C40-9566-9C6F4402899A}"/>
                </a:ext>
              </a:extLst>
            </p:cNvPr>
            <p:cNvSpPr txBox="1"/>
            <p:nvPr/>
          </p:nvSpPr>
          <p:spPr>
            <a:xfrm>
              <a:off x="3819453" y="5319638"/>
              <a:ext cx="1403119" cy="874786"/>
            </a:xfrm>
            <a:prstGeom prst="rect">
              <a:avLst/>
            </a:prstGeom>
            <a:noFill/>
          </p:spPr>
          <p:txBody>
            <a:bodyPr wrap="square" lIns="0" tIns="0" rIns="0" bIns="0" rtlCol="0">
              <a:noAutofit/>
            </a:bodyPr>
            <a:lstStyle/>
            <a:p>
              <a:r>
                <a:rPr lang="en-US" sz="1400">
                  <a:solidFill>
                    <a:schemeClr val="accent5"/>
                  </a:solidFill>
                </a:rPr>
                <a:t>2017</a:t>
              </a:r>
            </a:p>
            <a:p>
              <a:r>
                <a:rPr lang="en-US" sz="1600" b="1"/>
                <a:t>Deficit</a:t>
              </a:r>
              <a:br>
                <a:rPr lang="en-US" sz="1400" b="1"/>
              </a:br>
              <a:r>
                <a:rPr lang="en-US" sz="1400" b="1"/>
                <a:t>45,000 </a:t>
              </a:r>
              <a:br>
                <a:rPr lang="en-US" sz="1400"/>
              </a:br>
              <a:r>
                <a:rPr lang="en-US" sz="1400"/>
                <a:t>employees</a:t>
              </a:r>
              <a:endParaRPr lang="en-US" b="1"/>
            </a:p>
          </p:txBody>
        </p:sp>
      </p:grpSp>
      <p:sp>
        <p:nvSpPr>
          <p:cNvPr id="4" name="Textfeld 3">
            <a:extLst>
              <a:ext uri="{FF2B5EF4-FFF2-40B4-BE49-F238E27FC236}">
                <a16:creationId xmlns:a16="http://schemas.microsoft.com/office/drawing/2014/main" id="{8B8F5270-E0EF-8247-904A-5B2B9E92BDB4}"/>
              </a:ext>
            </a:extLst>
          </p:cNvPr>
          <p:cNvSpPr txBox="1"/>
          <p:nvPr/>
        </p:nvSpPr>
        <p:spPr>
          <a:xfrm>
            <a:off x="2562447" y="914400"/>
            <a:ext cx="0" cy="0"/>
          </a:xfrm>
          <a:prstGeom prst="rect">
            <a:avLst/>
          </a:prstGeom>
          <a:noFill/>
        </p:spPr>
        <p:txBody>
          <a:bodyPr wrap="none" lIns="0" tIns="0" rIns="0" bIns="0" rtlCol="0">
            <a:noAutofit/>
          </a:bodyPr>
          <a:lstStyle/>
          <a:p>
            <a:pPr algn="l"/>
            <a:endParaRPr lang="de-DE"/>
          </a:p>
        </p:txBody>
      </p:sp>
      <p:grpSp>
        <p:nvGrpSpPr>
          <p:cNvPr id="24" name="Group 23">
            <a:extLst>
              <a:ext uri="{FF2B5EF4-FFF2-40B4-BE49-F238E27FC236}">
                <a16:creationId xmlns:a16="http://schemas.microsoft.com/office/drawing/2014/main" id="{9D7C3FAC-F5BD-4FB8-82FC-6A7763B3FEC6}"/>
              </a:ext>
            </a:extLst>
          </p:cNvPr>
          <p:cNvGrpSpPr/>
          <p:nvPr/>
        </p:nvGrpSpPr>
        <p:grpSpPr>
          <a:xfrm>
            <a:off x="3987839" y="3642981"/>
            <a:ext cx="1737151" cy="402298"/>
            <a:chOff x="3987839" y="3447715"/>
            <a:chExt cx="1737151" cy="402298"/>
          </a:xfrm>
        </p:grpSpPr>
        <p:sp>
          <p:nvSpPr>
            <p:cNvPr id="87" name="Freeform 10">
              <a:extLst>
                <a:ext uri="{FF2B5EF4-FFF2-40B4-BE49-F238E27FC236}">
                  <a16:creationId xmlns:a16="http://schemas.microsoft.com/office/drawing/2014/main" id="{24B610D8-55D0-4B23-9A0D-0CC7496AFD92}"/>
                </a:ext>
              </a:extLst>
            </p:cNvPr>
            <p:cNvSpPr>
              <a:spLocks/>
            </p:cNvSpPr>
            <p:nvPr/>
          </p:nvSpPr>
          <p:spPr bwMode="auto">
            <a:xfrm rot="2700000">
              <a:off x="3987771" y="3717411"/>
              <a:ext cx="132670" cy="132533"/>
            </a:xfrm>
            <a:custGeom>
              <a:avLst/>
              <a:gdLst>
                <a:gd name="T0" fmla="*/ 660 w 964"/>
                <a:gd name="T1" fmla="*/ 0 h 963"/>
                <a:gd name="T2" fmla="*/ 660 w 964"/>
                <a:gd name="T3" fmla="*/ 659 h 963"/>
                <a:gd name="T4" fmla="*/ 0 w 964"/>
                <a:gd name="T5" fmla="*/ 659 h 963"/>
                <a:gd name="T6" fmla="*/ 0 w 964"/>
                <a:gd name="T7" fmla="*/ 963 h 963"/>
                <a:gd name="T8" fmla="*/ 964 w 964"/>
                <a:gd name="T9" fmla="*/ 963 h 963"/>
                <a:gd name="T10" fmla="*/ 964 w 964"/>
                <a:gd name="T11" fmla="*/ 0 h 963"/>
                <a:gd name="T12" fmla="*/ 660 w 964"/>
                <a:gd name="T13" fmla="*/ 0 h 963"/>
              </a:gdLst>
              <a:ahLst/>
              <a:cxnLst>
                <a:cxn ang="0">
                  <a:pos x="T0" y="T1"/>
                </a:cxn>
                <a:cxn ang="0">
                  <a:pos x="T2" y="T3"/>
                </a:cxn>
                <a:cxn ang="0">
                  <a:pos x="T4" y="T5"/>
                </a:cxn>
                <a:cxn ang="0">
                  <a:pos x="T6" y="T7"/>
                </a:cxn>
                <a:cxn ang="0">
                  <a:pos x="T8" y="T9"/>
                </a:cxn>
                <a:cxn ang="0">
                  <a:pos x="T10" y="T11"/>
                </a:cxn>
                <a:cxn ang="0">
                  <a:pos x="T12" y="T13"/>
                </a:cxn>
              </a:cxnLst>
              <a:rect l="0" t="0" r="r" b="b"/>
              <a:pathLst>
                <a:path w="964" h="963">
                  <a:moveTo>
                    <a:pt x="660" y="0"/>
                  </a:moveTo>
                  <a:lnTo>
                    <a:pt x="660" y="659"/>
                  </a:lnTo>
                  <a:lnTo>
                    <a:pt x="0" y="659"/>
                  </a:lnTo>
                  <a:lnTo>
                    <a:pt x="0" y="963"/>
                  </a:lnTo>
                  <a:lnTo>
                    <a:pt x="964" y="963"/>
                  </a:lnTo>
                  <a:lnTo>
                    <a:pt x="964" y="0"/>
                  </a:lnTo>
                  <a:lnTo>
                    <a:pt x="66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sp>
          <p:nvSpPr>
            <p:cNvPr id="88" name="Freeform 10">
              <a:extLst>
                <a:ext uri="{FF2B5EF4-FFF2-40B4-BE49-F238E27FC236}">
                  <a16:creationId xmlns:a16="http://schemas.microsoft.com/office/drawing/2014/main" id="{40AD1683-9191-4CC7-9590-80BD1F540A70}"/>
                </a:ext>
              </a:extLst>
            </p:cNvPr>
            <p:cNvSpPr>
              <a:spLocks/>
            </p:cNvSpPr>
            <p:nvPr/>
          </p:nvSpPr>
          <p:spPr bwMode="auto">
            <a:xfrm rot="2700000">
              <a:off x="5592389" y="3447783"/>
              <a:ext cx="132670" cy="132533"/>
            </a:xfrm>
            <a:custGeom>
              <a:avLst/>
              <a:gdLst>
                <a:gd name="T0" fmla="*/ 660 w 964"/>
                <a:gd name="T1" fmla="*/ 0 h 963"/>
                <a:gd name="T2" fmla="*/ 660 w 964"/>
                <a:gd name="T3" fmla="*/ 659 h 963"/>
                <a:gd name="T4" fmla="*/ 0 w 964"/>
                <a:gd name="T5" fmla="*/ 659 h 963"/>
                <a:gd name="T6" fmla="*/ 0 w 964"/>
                <a:gd name="T7" fmla="*/ 963 h 963"/>
                <a:gd name="T8" fmla="*/ 964 w 964"/>
                <a:gd name="T9" fmla="*/ 963 h 963"/>
                <a:gd name="T10" fmla="*/ 964 w 964"/>
                <a:gd name="T11" fmla="*/ 0 h 963"/>
                <a:gd name="T12" fmla="*/ 660 w 964"/>
                <a:gd name="T13" fmla="*/ 0 h 963"/>
              </a:gdLst>
              <a:ahLst/>
              <a:cxnLst>
                <a:cxn ang="0">
                  <a:pos x="T0" y="T1"/>
                </a:cxn>
                <a:cxn ang="0">
                  <a:pos x="T2" y="T3"/>
                </a:cxn>
                <a:cxn ang="0">
                  <a:pos x="T4" y="T5"/>
                </a:cxn>
                <a:cxn ang="0">
                  <a:pos x="T6" y="T7"/>
                </a:cxn>
                <a:cxn ang="0">
                  <a:pos x="T8" y="T9"/>
                </a:cxn>
                <a:cxn ang="0">
                  <a:pos x="T10" y="T11"/>
                </a:cxn>
                <a:cxn ang="0">
                  <a:pos x="T12" y="T13"/>
                </a:cxn>
              </a:cxnLst>
              <a:rect l="0" t="0" r="r" b="b"/>
              <a:pathLst>
                <a:path w="964" h="963">
                  <a:moveTo>
                    <a:pt x="660" y="0"/>
                  </a:moveTo>
                  <a:lnTo>
                    <a:pt x="660" y="659"/>
                  </a:lnTo>
                  <a:lnTo>
                    <a:pt x="0" y="659"/>
                  </a:lnTo>
                  <a:lnTo>
                    <a:pt x="0" y="963"/>
                  </a:lnTo>
                  <a:lnTo>
                    <a:pt x="964" y="963"/>
                  </a:lnTo>
                  <a:lnTo>
                    <a:pt x="964" y="0"/>
                  </a:lnTo>
                  <a:lnTo>
                    <a:pt x="66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28" name="Group 27">
            <a:extLst>
              <a:ext uri="{FF2B5EF4-FFF2-40B4-BE49-F238E27FC236}">
                <a16:creationId xmlns:a16="http://schemas.microsoft.com/office/drawing/2014/main" id="{E7EC3AC1-FD2C-4A2E-837E-55C515CD0657}"/>
              </a:ext>
            </a:extLst>
          </p:cNvPr>
          <p:cNvGrpSpPr/>
          <p:nvPr/>
        </p:nvGrpSpPr>
        <p:grpSpPr>
          <a:xfrm>
            <a:off x="582392" y="1638843"/>
            <a:ext cx="2325968" cy="2296905"/>
            <a:chOff x="2093246" y="1363058"/>
            <a:chExt cx="1960858" cy="1936357"/>
          </a:xfrm>
        </p:grpSpPr>
        <p:grpSp>
          <p:nvGrpSpPr>
            <p:cNvPr id="97" name="Group 96">
              <a:extLst>
                <a:ext uri="{FF2B5EF4-FFF2-40B4-BE49-F238E27FC236}">
                  <a16:creationId xmlns:a16="http://schemas.microsoft.com/office/drawing/2014/main" id="{DA2518AF-A869-4FB5-8B39-DF77646D0256}"/>
                </a:ext>
              </a:extLst>
            </p:cNvPr>
            <p:cNvGrpSpPr/>
            <p:nvPr/>
          </p:nvGrpSpPr>
          <p:grpSpPr>
            <a:xfrm>
              <a:off x="3611905" y="1363058"/>
              <a:ext cx="442199" cy="1740575"/>
              <a:chOff x="13611824" y="3014876"/>
              <a:chExt cx="365068" cy="1436974"/>
            </a:xfrm>
          </p:grpSpPr>
          <p:sp>
            <p:nvSpPr>
              <p:cNvPr id="176" name="Freeform 712">
                <a:extLst>
                  <a:ext uri="{FF2B5EF4-FFF2-40B4-BE49-F238E27FC236}">
                    <a16:creationId xmlns:a16="http://schemas.microsoft.com/office/drawing/2014/main" id="{EAF4C340-1E2F-488E-99B7-15D856F92686}"/>
                  </a:ext>
                </a:extLst>
              </p:cNvPr>
              <p:cNvSpPr>
                <a:spLocks/>
              </p:cNvSpPr>
              <p:nvPr/>
            </p:nvSpPr>
            <p:spPr bwMode="auto">
              <a:xfrm>
                <a:off x="13615704" y="3018761"/>
                <a:ext cx="357301" cy="1363182"/>
              </a:xfrm>
              <a:custGeom>
                <a:avLst/>
                <a:gdLst>
                  <a:gd name="T0" fmla="*/ 897 w 898"/>
                  <a:gd name="T1" fmla="*/ 1238 h 3411"/>
                  <a:gd name="T2" fmla="*/ 878 w 898"/>
                  <a:gd name="T3" fmla="*/ 882 h 3411"/>
                  <a:gd name="T4" fmla="*/ 646 w 898"/>
                  <a:gd name="T5" fmla="*/ 565 h 3411"/>
                  <a:gd name="T6" fmla="*/ 529 w 898"/>
                  <a:gd name="T7" fmla="*/ 419 h 3411"/>
                  <a:gd name="T8" fmla="*/ 562 w 898"/>
                  <a:gd name="T9" fmla="*/ 342 h 3411"/>
                  <a:gd name="T10" fmla="*/ 601 w 898"/>
                  <a:gd name="T11" fmla="*/ 288 h 3411"/>
                  <a:gd name="T12" fmla="*/ 589 w 898"/>
                  <a:gd name="T13" fmla="*/ 226 h 3411"/>
                  <a:gd name="T14" fmla="*/ 452 w 898"/>
                  <a:gd name="T15" fmla="*/ 8 h 3411"/>
                  <a:gd name="T16" fmla="*/ 447 w 898"/>
                  <a:gd name="T17" fmla="*/ 8 h 3411"/>
                  <a:gd name="T18" fmla="*/ 309 w 898"/>
                  <a:gd name="T19" fmla="*/ 226 h 3411"/>
                  <a:gd name="T20" fmla="*/ 298 w 898"/>
                  <a:gd name="T21" fmla="*/ 288 h 3411"/>
                  <a:gd name="T22" fmla="*/ 336 w 898"/>
                  <a:gd name="T23" fmla="*/ 342 h 3411"/>
                  <a:gd name="T24" fmla="*/ 370 w 898"/>
                  <a:gd name="T25" fmla="*/ 419 h 3411"/>
                  <a:gd name="T26" fmla="*/ 252 w 898"/>
                  <a:gd name="T27" fmla="*/ 565 h 3411"/>
                  <a:gd name="T28" fmla="*/ 21 w 898"/>
                  <a:gd name="T29" fmla="*/ 882 h 3411"/>
                  <a:gd name="T30" fmla="*/ 2 w 898"/>
                  <a:gd name="T31" fmla="*/ 1238 h 3411"/>
                  <a:gd name="T32" fmla="*/ 31 w 898"/>
                  <a:gd name="T33" fmla="*/ 1720 h 3411"/>
                  <a:gd name="T34" fmla="*/ 77 w 898"/>
                  <a:gd name="T35" fmla="*/ 2045 h 3411"/>
                  <a:gd name="T36" fmla="*/ 124 w 898"/>
                  <a:gd name="T37" fmla="*/ 1678 h 3411"/>
                  <a:gd name="T38" fmla="*/ 125 w 898"/>
                  <a:gd name="T39" fmla="*/ 1363 h 3411"/>
                  <a:gd name="T40" fmla="*/ 167 w 898"/>
                  <a:gd name="T41" fmla="*/ 966 h 3411"/>
                  <a:gd name="T42" fmla="*/ 176 w 898"/>
                  <a:gd name="T43" fmla="*/ 1337 h 3411"/>
                  <a:gd name="T44" fmla="*/ 168 w 898"/>
                  <a:gd name="T45" fmla="*/ 2296 h 3411"/>
                  <a:gd name="T46" fmla="*/ 187 w 898"/>
                  <a:gd name="T47" fmla="*/ 2565 h 3411"/>
                  <a:gd name="T48" fmla="*/ 249 w 898"/>
                  <a:gd name="T49" fmla="*/ 3411 h 3411"/>
                  <a:gd name="T50" fmla="*/ 379 w 898"/>
                  <a:gd name="T51" fmla="*/ 3395 h 3411"/>
                  <a:gd name="T52" fmla="*/ 398 w 898"/>
                  <a:gd name="T53" fmla="*/ 3090 h 3411"/>
                  <a:gd name="T54" fmla="*/ 398 w 898"/>
                  <a:gd name="T55" fmla="*/ 2504 h 3411"/>
                  <a:gd name="T56" fmla="*/ 432 w 898"/>
                  <a:gd name="T57" fmla="*/ 2045 h 3411"/>
                  <a:gd name="T58" fmla="*/ 466 w 898"/>
                  <a:gd name="T59" fmla="*/ 2045 h 3411"/>
                  <a:gd name="T60" fmla="*/ 500 w 898"/>
                  <a:gd name="T61" fmla="*/ 2504 h 3411"/>
                  <a:gd name="T62" fmla="*/ 500 w 898"/>
                  <a:gd name="T63" fmla="*/ 3090 h 3411"/>
                  <a:gd name="T64" fmla="*/ 520 w 898"/>
                  <a:gd name="T65" fmla="*/ 3395 h 3411"/>
                  <a:gd name="T66" fmla="*/ 649 w 898"/>
                  <a:gd name="T67" fmla="*/ 3411 h 3411"/>
                  <a:gd name="T68" fmla="*/ 711 w 898"/>
                  <a:gd name="T69" fmla="*/ 2565 h 3411"/>
                  <a:gd name="T70" fmla="*/ 730 w 898"/>
                  <a:gd name="T71" fmla="*/ 2296 h 3411"/>
                  <a:gd name="T72" fmla="*/ 722 w 898"/>
                  <a:gd name="T73" fmla="*/ 1337 h 3411"/>
                  <a:gd name="T74" fmla="*/ 732 w 898"/>
                  <a:gd name="T75" fmla="*/ 966 h 3411"/>
                  <a:gd name="T76" fmla="*/ 773 w 898"/>
                  <a:gd name="T77" fmla="*/ 1363 h 3411"/>
                  <a:gd name="T78" fmla="*/ 775 w 898"/>
                  <a:gd name="T79" fmla="*/ 1678 h 3411"/>
                  <a:gd name="T80" fmla="*/ 822 w 898"/>
                  <a:gd name="T81" fmla="*/ 2045 h 3411"/>
                  <a:gd name="T82" fmla="*/ 867 w 898"/>
                  <a:gd name="T83" fmla="*/ 1720 h 3411"/>
                  <a:gd name="T84" fmla="*/ 897 w 898"/>
                  <a:gd name="T85" fmla="*/ 1238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98" h="3411">
                    <a:moveTo>
                      <a:pt x="897" y="1238"/>
                    </a:moveTo>
                    <a:cubicBezTo>
                      <a:pt x="896" y="1109"/>
                      <a:pt x="874" y="930"/>
                      <a:pt x="878" y="882"/>
                    </a:cubicBezTo>
                    <a:cubicBezTo>
                      <a:pt x="881" y="842"/>
                      <a:pt x="864" y="604"/>
                      <a:pt x="646" y="565"/>
                    </a:cubicBezTo>
                    <a:cubicBezTo>
                      <a:pt x="490" y="537"/>
                      <a:pt x="529" y="419"/>
                      <a:pt x="529" y="419"/>
                    </a:cubicBezTo>
                    <a:cubicBezTo>
                      <a:pt x="560" y="398"/>
                      <a:pt x="562" y="342"/>
                      <a:pt x="562" y="342"/>
                    </a:cubicBezTo>
                    <a:cubicBezTo>
                      <a:pt x="581" y="342"/>
                      <a:pt x="579" y="336"/>
                      <a:pt x="601" y="288"/>
                    </a:cubicBezTo>
                    <a:cubicBezTo>
                      <a:pt x="622" y="240"/>
                      <a:pt x="589" y="226"/>
                      <a:pt x="589" y="226"/>
                    </a:cubicBezTo>
                    <a:cubicBezTo>
                      <a:pt x="632" y="0"/>
                      <a:pt x="452" y="8"/>
                      <a:pt x="452" y="8"/>
                    </a:cubicBezTo>
                    <a:lnTo>
                      <a:pt x="447" y="8"/>
                    </a:lnTo>
                    <a:cubicBezTo>
                      <a:pt x="447" y="8"/>
                      <a:pt x="267" y="0"/>
                      <a:pt x="309" y="226"/>
                    </a:cubicBezTo>
                    <a:cubicBezTo>
                      <a:pt x="309" y="226"/>
                      <a:pt x="276" y="240"/>
                      <a:pt x="298" y="288"/>
                    </a:cubicBezTo>
                    <a:cubicBezTo>
                      <a:pt x="319" y="336"/>
                      <a:pt x="318" y="342"/>
                      <a:pt x="336" y="342"/>
                    </a:cubicBezTo>
                    <a:cubicBezTo>
                      <a:pt x="336" y="342"/>
                      <a:pt x="339" y="398"/>
                      <a:pt x="370" y="419"/>
                    </a:cubicBezTo>
                    <a:cubicBezTo>
                      <a:pt x="370" y="419"/>
                      <a:pt x="409" y="537"/>
                      <a:pt x="252" y="565"/>
                    </a:cubicBezTo>
                    <a:cubicBezTo>
                      <a:pt x="35" y="604"/>
                      <a:pt x="17" y="842"/>
                      <a:pt x="21" y="882"/>
                    </a:cubicBezTo>
                    <a:cubicBezTo>
                      <a:pt x="25" y="930"/>
                      <a:pt x="3" y="1109"/>
                      <a:pt x="2" y="1238"/>
                    </a:cubicBezTo>
                    <a:cubicBezTo>
                      <a:pt x="0" y="1367"/>
                      <a:pt x="31" y="1720"/>
                      <a:pt x="31" y="1720"/>
                    </a:cubicBezTo>
                    <a:cubicBezTo>
                      <a:pt x="11" y="1887"/>
                      <a:pt x="37" y="2040"/>
                      <a:pt x="77" y="2045"/>
                    </a:cubicBezTo>
                    <a:cubicBezTo>
                      <a:pt x="117" y="2049"/>
                      <a:pt x="124" y="1678"/>
                      <a:pt x="124" y="1678"/>
                    </a:cubicBezTo>
                    <a:lnTo>
                      <a:pt x="125" y="1363"/>
                    </a:lnTo>
                    <a:lnTo>
                      <a:pt x="167" y="966"/>
                    </a:lnTo>
                    <a:lnTo>
                      <a:pt x="176" y="1337"/>
                    </a:lnTo>
                    <a:cubicBezTo>
                      <a:pt x="176" y="1337"/>
                      <a:pt x="109" y="1967"/>
                      <a:pt x="168" y="2296"/>
                    </a:cubicBezTo>
                    <a:cubicBezTo>
                      <a:pt x="168" y="2296"/>
                      <a:pt x="193" y="2501"/>
                      <a:pt x="187" y="2565"/>
                    </a:cubicBezTo>
                    <a:cubicBezTo>
                      <a:pt x="182" y="2628"/>
                      <a:pt x="223" y="3238"/>
                      <a:pt x="249" y="3411"/>
                    </a:cubicBezTo>
                    <a:lnTo>
                      <a:pt x="379" y="3395"/>
                    </a:lnTo>
                    <a:cubicBezTo>
                      <a:pt x="379" y="3395"/>
                      <a:pt x="385" y="3134"/>
                      <a:pt x="398" y="3090"/>
                    </a:cubicBezTo>
                    <a:cubicBezTo>
                      <a:pt x="412" y="3046"/>
                      <a:pt x="390" y="2610"/>
                      <a:pt x="398" y="2504"/>
                    </a:cubicBezTo>
                    <a:cubicBezTo>
                      <a:pt x="406" y="2398"/>
                      <a:pt x="432" y="2045"/>
                      <a:pt x="432" y="2045"/>
                    </a:cubicBezTo>
                    <a:lnTo>
                      <a:pt x="466" y="2045"/>
                    </a:lnTo>
                    <a:cubicBezTo>
                      <a:pt x="466" y="2045"/>
                      <a:pt x="492" y="2398"/>
                      <a:pt x="500" y="2504"/>
                    </a:cubicBezTo>
                    <a:cubicBezTo>
                      <a:pt x="508" y="2610"/>
                      <a:pt x="487" y="3046"/>
                      <a:pt x="500" y="3090"/>
                    </a:cubicBezTo>
                    <a:cubicBezTo>
                      <a:pt x="514" y="3134"/>
                      <a:pt x="520" y="3395"/>
                      <a:pt x="520" y="3395"/>
                    </a:cubicBezTo>
                    <a:lnTo>
                      <a:pt x="649" y="3411"/>
                    </a:lnTo>
                    <a:cubicBezTo>
                      <a:pt x="675" y="3238"/>
                      <a:pt x="717" y="2628"/>
                      <a:pt x="711" y="2565"/>
                    </a:cubicBezTo>
                    <a:cubicBezTo>
                      <a:pt x="706" y="2501"/>
                      <a:pt x="730" y="2296"/>
                      <a:pt x="730" y="2296"/>
                    </a:cubicBezTo>
                    <a:cubicBezTo>
                      <a:pt x="790" y="1967"/>
                      <a:pt x="722" y="1337"/>
                      <a:pt x="722" y="1337"/>
                    </a:cubicBezTo>
                    <a:lnTo>
                      <a:pt x="732" y="966"/>
                    </a:lnTo>
                    <a:lnTo>
                      <a:pt x="773" y="1363"/>
                    </a:lnTo>
                    <a:lnTo>
                      <a:pt x="775" y="1678"/>
                    </a:lnTo>
                    <a:cubicBezTo>
                      <a:pt x="775" y="1678"/>
                      <a:pt x="782" y="2049"/>
                      <a:pt x="822" y="2045"/>
                    </a:cubicBezTo>
                    <a:cubicBezTo>
                      <a:pt x="861" y="2040"/>
                      <a:pt x="887" y="1887"/>
                      <a:pt x="867" y="1720"/>
                    </a:cubicBezTo>
                    <a:cubicBezTo>
                      <a:pt x="867" y="1720"/>
                      <a:pt x="898" y="1367"/>
                      <a:pt x="897" y="1238"/>
                    </a:cubicBezTo>
                  </a:path>
                </a:pathLst>
              </a:custGeom>
              <a:solidFill>
                <a:srgbClr val="F9D9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91"/>
              </a:p>
            </p:txBody>
          </p:sp>
          <p:sp>
            <p:nvSpPr>
              <p:cNvPr id="177" name="Freeform 917">
                <a:extLst>
                  <a:ext uri="{FF2B5EF4-FFF2-40B4-BE49-F238E27FC236}">
                    <a16:creationId xmlns:a16="http://schemas.microsoft.com/office/drawing/2014/main" id="{C4E815FE-022B-4CF6-AAF8-9208028195EE}"/>
                  </a:ext>
                </a:extLst>
              </p:cNvPr>
              <p:cNvSpPr>
                <a:spLocks/>
              </p:cNvSpPr>
              <p:nvPr/>
            </p:nvSpPr>
            <p:spPr bwMode="auto">
              <a:xfrm>
                <a:off x="13664381" y="3725593"/>
                <a:ext cx="264092" cy="656348"/>
              </a:xfrm>
              <a:custGeom>
                <a:avLst/>
                <a:gdLst>
                  <a:gd name="T0" fmla="*/ 663 w 663"/>
                  <a:gd name="T1" fmla="*/ 192 h 1642"/>
                  <a:gd name="T2" fmla="*/ 638 w 663"/>
                  <a:gd name="T3" fmla="*/ 0 h 1642"/>
                  <a:gd name="T4" fmla="*/ 331 w 663"/>
                  <a:gd name="T5" fmla="*/ 37 h 1642"/>
                  <a:gd name="T6" fmla="*/ 25 w 663"/>
                  <a:gd name="T7" fmla="*/ 0 h 1642"/>
                  <a:gd name="T8" fmla="*/ 0 w 663"/>
                  <a:gd name="T9" fmla="*/ 192 h 1642"/>
                  <a:gd name="T10" fmla="*/ 35 w 663"/>
                  <a:gd name="T11" fmla="*/ 822 h 1642"/>
                  <a:gd name="T12" fmla="*/ 106 w 663"/>
                  <a:gd name="T13" fmla="*/ 1642 h 1642"/>
                  <a:gd name="T14" fmla="*/ 270 w 663"/>
                  <a:gd name="T15" fmla="*/ 1642 h 1642"/>
                  <a:gd name="T16" fmla="*/ 288 w 663"/>
                  <a:gd name="T17" fmla="*/ 1366 h 1642"/>
                  <a:gd name="T18" fmla="*/ 301 w 663"/>
                  <a:gd name="T19" fmla="*/ 942 h 1642"/>
                  <a:gd name="T20" fmla="*/ 295 w 663"/>
                  <a:gd name="T21" fmla="*/ 769 h 1642"/>
                  <a:gd name="T22" fmla="*/ 328 w 663"/>
                  <a:gd name="T23" fmla="*/ 367 h 1642"/>
                  <a:gd name="T24" fmla="*/ 331 w 663"/>
                  <a:gd name="T25" fmla="*/ 364 h 1642"/>
                  <a:gd name="T26" fmla="*/ 334 w 663"/>
                  <a:gd name="T27" fmla="*/ 367 h 1642"/>
                  <a:gd name="T28" fmla="*/ 368 w 663"/>
                  <a:gd name="T29" fmla="*/ 769 h 1642"/>
                  <a:gd name="T30" fmla="*/ 362 w 663"/>
                  <a:gd name="T31" fmla="*/ 942 h 1642"/>
                  <a:gd name="T32" fmla="*/ 374 w 663"/>
                  <a:gd name="T33" fmla="*/ 1366 h 1642"/>
                  <a:gd name="T34" fmla="*/ 392 w 663"/>
                  <a:gd name="T35" fmla="*/ 1642 h 1642"/>
                  <a:gd name="T36" fmla="*/ 557 w 663"/>
                  <a:gd name="T37" fmla="*/ 1642 h 1642"/>
                  <a:gd name="T38" fmla="*/ 628 w 663"/>
                  <a:gd name="T39" fmla="*/ 822 h 1642"/>
                  <a:gd name="T40" fmla="*/ 663 w 663"/>
                  <a:gd name="T41" fmla="*/ 192 h 1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3" h="1642">
                    <a:moveTo>
                      <a:pt x="663" y="192"/>
                    </a:moveTo>
                    <a:lnTo>
                      <a:pt x="638" y="0"/>
                    </a:lnTo>
                    <a:lnTo>
                      <a:pt x="331" y="37"/>
                    </a:lnTo>
                    <a:lnTo>
                      <a:pt x="25" y="0"/>
                    </a:lnTo>
                    <a:lnTo>
                      <a:pt x="0" y="192"/>
                    </a:lnTo>
                    <a:cubicBezTo>
                      <a:pt x="8" y="406"/>
                      <a:pt x="48" y="665"/>
                      <a:pt x="35" y="822"/>
                    </a:cubicBezTo>
                    <a:cubicBezTo>
                      <a:pt x="22" y="980"/>
                      <a:pt x="106" y="1642"/>
                      <a:pt x="106" y="1642"/>
                    </a:cubicBezTo>
                    <a:lnTo>
                      <a:pt x="270" y="1642"/>
                    </a:lnTo>
                    <a:cubicBezTo>
                      <a:pt x="271" y="1639"/>
                      <a:pt x="288" y="1369"/>
                      <a:pt x="288" y="1366"/>
                    </a:cubicBezTo>
                    <a:cubicBezTo>
                      <a:pt x="288" y="1366"/>
                      <a:pt x="308" y="1165"/>
                      <a:pt x="301" y="942"/>
                    </a:cubicBezTo>
                    <a:cubicBezTo>
                      <a:pt x="298" y="878"/>
                      <a:pt x="295" y="820"/>
                      <a:pt x="295" y="769"/>
                    </a:cubicBezTo>
                    <a:cubicBezTo>
                      <a:pt x="295" y="659"/>
                      <a:pt x="315" y="464"/>
                      <a:pt x="328" y="367"/>
                    </a:cubicBezTo>
                    <a:cubicBezTo>
                      <a:pt x="328" y="365"/>
                      <a:pt x="330" y="364"/>
                      <a:pt x="331" y="364"/>
                    </a:cubicBezTo>
                    <a:cubicBezTo>
                      <a:pt x="333" y="364"/>
                      <a:pt x="334" y="365"/>
                      <a:pt x="334" y="367"/>
                    </a:cubicBezTo>
                    <a:cubicBezTo>
                      <a:pt x="347" y="464"/>
                      <a:pt x="367" y="659"/>
                      <a:pt x="368" y="769"/>
                    </a:cubicBezTo>
                    <a:cubicBezTo>
                      <a:pt x="368" y="820"/>
                      <a:pt x="364" y="878"/>
                      <a:pt x="362" y="942"/>
                    </a:cubicBezTo>
                    <a:cubicBezTo>
                      <a:pt x="354" y="1165"/>
                      <a:pt x="374" y="1366"/>
                      <a:pt x="374" y="1366"/>
                    </a:cubicBezTo>
                    <a:cubicBezTo>
                      <a:pt x="375" y="1369"/>
                      <a:pt x="392" y="1639"/>
                      <a:pt x="392" y="1642"/>
                    </a:cubicBezTo>
                    <a:lnTo>
                      <a:pt x="557" y="1642"/>
                    </a:lnTo>
                    <a:cubicBezTo>
                      <a:pt x="557" y="1642"/>
                      <a:pt x="640" y="980"/>
                      <a:pt x="628" y="822"/>
                    </a:cubicBezTo>
                    <a:cubicBezTo>
                      <a:pt x="615" y="665"/>
                      <a:pt x="654" y="406"/>
                      <a:pt x="663" y="192"/>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91"/>
              </a:p>
            </p:txBody>
          </p:sp>
          <p:sp>
            <p:nvSpPr>
              <p:cNvPr id="178" name="Freeform 970">
                <a:extLst>
                  <a:ext uri="{FF2B5EF4-FFF2-40B4-BE49-F238E27FC236}">
                    <a16:creationId xmlns:a16="http://schemas.microsoft.com/office/drawing/2014/main" id="{52FAA1AA-F81C-423C-90B0-2AA8F3FB3FA2}"/>
                  </a:ext>
                </a:extLst>
              </p:cNvPr>
              <p:cNvSpPr>
                <a:spLocks/>
              </p:cNvSpPr>
              <p:nvPr/>
            </p:nvSpPr>
            <p:spPr bwMode="auto">
              <a:xfrm>
                <a:off x="13728333" y="3014876"/>
                <a:ext cx="128164" cy="112629"/>
              </a:xfrm>
              <a:custGeom>
                <a:avLst/>
                <a:gdLst>
                  <a:gd name="T0" fmla="*/ 8 w 319"/>
                  <a:gd name="T1" fmla="*/ 193 h 278"/>
                  <a:gd name="T2" fmla="*/ 24 w 319"/>
                  <a:gd name="T3" fmla="*/ 278 h 278"/>
                  <a:gd name="T4" fmla="*/ 64 w 319"/>
                  <a:gd name="T5" fmla="*/ 211 h 278"/>
                  <a:gd name="T6" fmla="*/ 54 w 319"/>
                  <a:gd name="T7" fmla="*/ 147 h 278"/>
                  <a:gd name="T8" fmla="*/ 74 w 319"/>
                  <a:gd name="T9" fmla="*/ 80 h 278"/>
                  <a:gd name="T10" fmla="*/ 161 w 319"/>
                  <a:gd name="T11" fmla="*/ 128 h 278"/>
                  <a:gd name="T12" fmla="*/ 264 w 319"/>
                  <a:gd name="T13" fmla="*/ 135 h 278"/>
                  <a:gd name="T14" fmla="*/ 265 w 319"/>
                  <a:gd name="T15" fmla="*/ 212 h 278"/>
                  <a:gd name="T16" fmla="*/ 305 w 319"/>
                  <a:gd name="T17" fmla="*/ 278 h 278"/>
                  <a:gd name="T18" fmla="*/ 319 w 319"/>
                  <a:gd name="T19" fmla="*/ 178 h 278"/>
                  <a:gd name="T20" fmla="*/ 235 w 319"/>
                  <a:gd name="T21" fmla="*/ 31 h 278"/>
                  <a:gd name="T22" fmla="*/ 77 w 319"/>
                  <a:gd name="T23" fmla="*/ 39 h 278"/>
                  <a:gd name="T24" fmla="*/ 8 w 319"/>
                  <a:gd name="T25" fmla="*/ 193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9" h="278">
                    <a:moveTo>
                      <a:pt x="8" y="193"/>
                    </a:moveTo>
                    <a:lnTo>
                      <a:pt x="24" y="278"/>
                    </a:lnTo>
                    <a:lnTo>
                      <a:pt x="64" y="211"/>
                    </a:lnTo>
                    <a:cubicBezTo>
                      <a:pt x="64" y="211"/>
                      <a:pt x="50" y="170"/>
                      <a:pt x="54" y="147"/>
                    </a:cubicBezTo>
                    <a:cubicBezTo>
                      <a:pt x="59" y="121"/>
                      <a:pt x="80" y="116"/>
                      <a:pt x="74" y="80"/>
                    </a:cubicBezTo>
                    <a:cubicBezTo>
                      <a:pt x="74" y="80"/>
                      <a:pt x="109" y="118"/>
                      <a:pt x="161" y="128"/>
                    </a:cubicBezTo>
                    <a:cubicBezTo>
                      <a:pt x="214" y="139"/>
                      <a:pt x="250" y="113"/>
                      <a:pt x="264" y="135"/>
                    </a:cubicBezTo>
                    <a:cubicBezTo>
                      <a:pt x="280" y="159"/>
                      <a:pt x="265" y="212"/>
                      <a:pt x="265" y="212"/>
                    </a:cubicBezTo>
                    <a:lnTo>
                      <a:pt x="305" y="278"/>
                    </a:lnTo>
                    <a:cubicBezTo>
                      <a:pt x="305" y="278"/>
                      <a:pt x="318" y="212"/>
                      <a:pt x="319" y="178"/>
                    </a:cubicBezTo>
                    <a:cubicBezTo>
                      <a:pt x="319" y="142"/>
                      <a:pt x="309" y="62"/>
                      <a:pt x="235" y="31"/>
                    </a:cubicBezTo>
                    <a:cubicBezTo>
                      <a:pt x="160" y="0"/>
                      <a:pt x="104" y="22"/>
                      <a:pt x="77" y="39"/>
                    </a:cubicBezTo>
                    <a:cubicBezTo>
                      <a:pt x="51" y="56"/>
                      <a:pt x="0" y="103"/>
                      <a:pt x="8"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91"/>
              </a:p>
            </p:txBody>
          </p:sp>
          <p:sp>
            <p:nvSpPr>
              <p:cNvPr id="179" name="Freeform: Shape 178">
                <a:extLst>
                  <a:ext uri="{FF2B5EF4-FFF2-40B4-BE49-F238E27FC236}">
                    <a16:creationId xmlns:a16="http://schemas.microsoft.com/office/drawing/2014/main" id="{704CDAD6-43D6-49EA-8854-8762396FC4B2}"/>
                  </a:ext>
                </a:extLst>
              </p:cNvPr>
              <p:cNvSpPr>
                <a:spLocks/>
              </p:cNvSpPr>
              <p:nvPr/>
            </p:nvSpPr>
            <p:spPr bwMode="auto">
              <a:xfrm>
                <a:off x="13640132" y="4366408"/>
                <a:ext cx="312932" cy="85442"/>
              </a:xfrm>
              <a:custGeom>
                <a:avLst/>
                <a:gdLst>
                  <a:gd name="connsiteX0" fmla="*/ 179255 w 312932"/>
                  <a:gd name="connsiteY0" fmla="*/ 0 h 85442"/>
                  <a:gd name="connsiteX1" fmla="*/ 245929 w 312932"/>
                  <a:gd name="connsiteY1" fmla="*/ 2876 h 85442"/>
                  <a:gd name="connsiteX2" fmla="*/ 262496 w 312932"/>
                  <a:gd name="connsiteY2" fmla="*/ 27112 h 85442"/>
                  <a:gd name="connsiteX3" fmla="*/ 306945 w 312932"/>
                  <a:gd name="connsiteY3" fmla="*/ 65725 h 85442"/>
                  <a:gd name="connsiteX4" fmla="*/ 303712 w 312932"/>
                  <a:gd name="connsiteY4" fmla="*/ 85442 h 85442"/>
                  <a:gd name="connsiteX5" fmla="*/ 230977 w 312932"/>
                  <a:gd name="connsiteY5" fmla="*/ 85442 h 85442"/>
                  <a:gd name="connsiteX6" fmla="*/ 221683 w 312932"/>
                  <a:gd name="connsiteY6" fmla="*/ 64082 h 85442"/>
                  <a:gd name="connsiteX7" fmla="*/ 221279 w 312932"/>
                  <a:gd name="connsiteY7" fmla="*/ 76405 h 85442"/>
                  <a:gd name="connsiteX8" fmla="*/ 177234 w 312932"/>
                  <a:gd name="connsiteY8" fmla="*/ 64493 h 85442"/>
                  <a:gd name="connsiteX9" fmla="*/ 177234 w 312932"/>
                  <a:gd name="connsiteY9" fmla="*/ 64082 h 85442"/>
                  <a:gd name="connsiteX10" fmla="*/ 179255 w 312932"/>
                  <a:gd name="connsiteY10" fmla="*/ 0 h 85442"/>
                  <a:gd name="connsiteX11" fmla="*/ 129769 w 312932"/>
                  <a:gd name="connsiteY11" fmla="*/ 0 h 85442"/>
                  <a:gd name="connsiteX12" fmla="*/ 132126 w 312932"/>
                  <a:gd name="connsiteY12" fmla="*/ 64082 h 85442"/>
                  <a:gd name="connsiteX13" fmla="*/ 131734 w 312932"/>
                  <a:gd name="connsiteY13" fmla="*/ 64493 h 85442"/>
                  <a:gd name="connsiteX14" fmla="*/ 88911 w 312932"/>
                  <a:gd name="connsiteY14" fmla="*/ 76405 h 85442"/>
                  <a:gd name="connsiteX15" fmla="*/ 88911 w 312932"/>
                  <a:gd name="connsiteY15" fmla="*/ 64082 h 85442"/>
                  <a:gd name="connsiteX16" fmla="*/ 79483 w 312932"/>
                  <a:gd name="connsiteY16" fmla="*/ 85442 h 85442"/>
                  <a:gd name="connsiteX17" fmla="*/ 8767 w 312932"/>
                  <a:gd name="connsiteY17" fmla="*/ 85442 h 85442"/>
                  <a:gd name="connsiteX18" fmla="*/ 6017 w 312932"/>
                  <a:gd name="connsiteY18" fmla="*/ 65725 h 85442"/>
                  <a:gd name="connsiteX19" fmla="*/ 49232 w 312932"/>
                  <a:gd name="connsiteY19" fmla="*/ 27112 h 85442"/>
                  <a:gd name="connsiteX20" fmla="*/ 65339 w 312932"/>
                  <a:gd name="connsiteY20" fmla="*/ 2876 h 8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932" h="85442">
                    <a:moveTo>
                      <a:pt x="179255" y="0"/>
                    </a:moveTo>
                    <a:lnTo>
                      <a:pt x="245929" y="2876"/>
                    </a:lnTo>
                    <a:cubicBezTo>
                      <a:pt x="250373" y="9859"/>
                      <a:pt x="258051" y="24647"/>
                      <a:pt x="262496" y="27112"/>
                    </a:cubicBezTo>
                    <a:lnTo>
                      <a:pt x="306945" y="65725"/>
                    </a:lnTo>
                    <a:cubicBezTo>
                      <a:pt x="315027" y="70243"/>
                      <a:pt x="315835" y="82978"/>
                      <a:pt x="303712" y="85442"/>
                    </a:cubicBezTo>
                    <a:lnTo>
                      <a:pt x="230977" y="85442"/>
                    </a:lnTo>
                    <a:lnTo>
                      <a:pt x="221683" y="64082"/>
                    </a:lnTo>
                    <a:lnTo>
                      <a:pt x="221279" y="76405"/>
                    </a:lnTo>
                    <a:lnTo>
                      <a:pt x="177234" y="64493"/>
                    </a:lnTo>
                    <a:cubicBezTo>
                      <a:pt x="177234" y="64493"/>
                      <a:pt x="177234" y="64082"/>
                      <a:pt x="177234" y="64082"/>
                    </a:cubicBezTo>
                    <a:cubicBezTo>
                      <a:pt x="176022" y="59152"/>
                      <a:pt x="177638" y="14378"/>
                      <a:pt x="179255" y="0"/>
                    </a:cubicBezTo>
                    <a:close/>
                    <a:moveTo>
                      <a:pt x="129769" y="0"/>
                    </a:moveTo>
                    <a:cubicBezTo>
                      <a:pt x="131341" y="14378"/>
                      <a:pt x="133305" y="59152"/>
                      <a:pt x="132126" y="64082"/>
                    </a:cubicBezTo>
                    <a:cubicBezTo>
                      <a:pt x="132126" y="64082"/>
                      <a:pt x="131734" y="64493"/>
                      <a:pt x="131734" y="64493"/>
                    </a:cubicBezTo>
                    <a:lnTo>
                      <a:pt x="88911" y="76405"/>
                    </a:lnTo>
                    <a:lnTo>
                      <a:pt x="88911" y="64082"/>
                    </a:lnTo>
                    <a:lnTo>
                      <a:pt x="79483" y="85442"/>
                    </a:lnTo>
                    <a:lnTo>
                      <a:pt x="8767" y="85442"/>
                    </a:lnTo>
                    <a:cubicBezTo>
                      <a:pt x="-2626" y="82978"/>
                      <a:pt x="-2233" y="70243"/>
                      <a:pt x="6017" y="65725"/>
                    </a:cubicBezTo>
                    <a:lnTo>
                      <a:pt x="49232" y="27112"/>
                    </a:lnTo>
                    <a:cubicBezTo>
                      <a:pt x="53161" y="24647"/>
                      <a:pt x="60625" y="9859"/>
                      <a:pt x="65339" y="2876"/>
                    </a:cubicBez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sz="2891"/>
              </a:p>
            </p:txBody>
          </p:sp>
          <p:sp>
            <p:nvSpPr>
              <p:cNvPr id="180" name="Freeform 1076">
                <a:extLst>
                  <a:ext uri="{FF2B5EF4-FFF2-40B4-BE49-F238E27FC236}">
                    <a16:creationId xmlns:a16="http://schemas.microsoft.com/office/drawing/2014/main" id="{F458DD06-C2A1-4B83-BF6D-714560CE4015}"/>
                  </a:ext>
                </a:extLst>
              </p:cNvPr>
              <p:cNvSpPr>
                <a:spLocks/>
              </p:cNvSpPr>
              <p:nvPr/>
            </p:nvSpPr>
            <p:spPr bwMode="auto">
              <a:xfrm>
                <a:off x="13611824" y="3232366"/>
                <a:ext cx="365068" cy="524302"/>
              </a:xfrm>
              <a:custGeom>
                <a:avLst/>
                <a:gdLst>
                  <a:gd name="T0" fmla="*/ 760 w 918"/>
                  <a:gd name="T1" fmla="*/ 501 h 1314"/>
                  <a:gd name="T2" fmla="*/ 918 w 918"/>
                  <a:gd name="T3" fmla="*/ 407 h 1314"/>
                  <a:gd name="T4" fmla="*/ 809 w 918"/>
                  <a:gd name="T5" fmla="*/ 94 h 1314"/>
                  <a:gd name="T6" fmla="*/ 622 w 918"/>
                  <a:gd name="T7" fmla="*/ 0 h 1314"/>
                  <a:gd name="T8" fmla="*/ 459 w 918"/>
                  <a:gd name="T9" fmla="*/ 55 h 1314"/>
                  <a:gd name="T10" fmla="*/ 297 w 918"/>
                  <a:gd name="T11" fmla="*/ 0 h 1314"/>
                  <a:gd name="T12" fmla="*/ 110 w 918"/>
                  <a:gd name="T13" fmla="*/ 94 h 1314"/>
                  <a:gd name="T14" fmla="*/ 0 w 918"/>
                  <a:gd name="T15" fmla="*/ 407 h 1314"/>
                  <a:gd name="T16" fmla="*/ 159 w 918"/>
                  <a:gd name="T17" fmla="*/ 501 h 1314"/>
                  <a:gd name="T18" fmla="*/ 170 w 918"/>
                  <a:gd name="T19" fmla="*/ 854 h 1314"/>
                  <a:gd name="T20" fmla="*/ 141 w 918"/>
                  <a:gd name="T21" fmla="*/ 1248 h 1314"/>
                  <a:gd name="T22" fmla="*/ 459 w 918"/>
                  <a:gd name="T23" fmla="*/ 1314 h 1314"/>
                  <a:gd name="T24" fmla="*/ 778 w 918"/>
                  <a:gd name="T25" fmla="*/ 1248 h 1314"/>
                  <a:gd name="T26" fmla="*/ 748 w 918"/>
                  <a:gd name="T27" fmla="*/ 854 h 1314"/>
                  <a:gd name="T28" fmla="*/ 760 w 918"/>
                  <a:gd name="T29" fmla="*/ 501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8" h="1314">
                    <a:moveTo>
                      <a:pt x="760" y="501"/>
                    </a:moveTo>
                    <a:lnTo>
                      <a:pt x="918" y="407"/>
                    </a:lnTo>
                    <a:cubicBezTo>
                      <a:pt x="918" y="252"/>
                      <a:pt x="842" y="132"/>
                      <a:pt x="809" y="94"/>
                    </a:cubicBezTo>
                    <a:cubicBezTo>
                      <a:pt x="775" y="55"/>
                      <a:pt x="622" y="0"/>
                      <a:pt x="622" y="0"/>
                    </a:cubicBezTo>
                    <a:lnTo>
                      <a:pt x="459" y="55"/>
                    </a:lnTo>
                    <a:lnTo>
                      <a:pt x="297" y="0"/>
                    </a:lnTo>
                    <a:cubicBezTo>
                      <a:pt x="297" y="0"/>
                      <a:pt x="143" y="55"/>
                      <a:pt x="110" y="94"/>
                    </a:cubicBezTo>
                    <a:cubicBezTo>
                      <a:pt x="77" y="132"/>
                      <a:pt x="0" y="252"/>
                      <a:pt x="0" y="407"/>
                    </a:cubicBezTo>
                    <a:lnTo>
                      <a:pt x="159" y="501"/>
                    </a:lnTo>
                    <a:lnTo>
                      <a:pt x="170" y="854"/>
                    </a:lnTo>
                    <a:lnTo>
                      <a:pt x="141" y="1248"/>
                    </a:lnTo>
                    <a:cubicBezTo>
                      <a:pt x="141" y="1248"/>
                      <a:pt x="344" y="1312"/>
                      <a:pt x="459" y="1314"/>
                    </a:cubicBezTo>
                    <a:cubicBezTo>
                      <a:pt x="574" y="1312"/>
                      <a:pt x="778" y="1248"/>
                      <a:pt x="778" y="1248"/>
                    </a:cubicBezTo>
                    <a:lnTo>
                      <a:pt x="748" y="854"/>
                    </a:lnTo>
                    <a:lnTo>
                      <a:pt x="760" y="501"/>
                    </a:lnTo>
                    <a:close/>
                  </a:path>
                </a:pathLst>
              </a:custGeom>
              <a:solidFill>
                <a:srgbClr val="049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91"/>
              </a:p>
            </p:txBody>
          </p:sp>
          <p:sp>
            <p:nvSpPr>
              <p:cNvPr id="181" name="Rectangle 1077">
                <a:extLst>
                  <a:ext uri="{FF2B5EF4-FFF2-40B4-BE49-F238E27FC236}">
                    <a16:creationId xmlns:a16="http://schemas.microsoft.com/office/drawing/2014/main" id="{A2D3C0AF-C7B4-45A3-BD18-0BA1C1234FF7}"/>
                  </a:ext>
                </a:extLst>
              </p:cNvPr>
              <p:cNvSpPr>
                <a:spLocks noChangeArrowheads="1"/>
              </p:cNvSpPr>
              <p:nvPr/>
            </p:nvSpPr>
            <p:spPr bwMode="auto">
              <a:xfrm>
                <a:off x="13825424" y="3360527"/>
                <a:ext cx="66024" cy="233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891"/>
              </a:p>
            </p:txBody>
          </p:sp>
          <p:sp>
            <p:nvSpPr>
              <p:cNvPr id="182" name="Freeform: Shape 181">
                <a:extLst>
                  <a:ext uri="{FF2B5EF4-FFF2-40B4-BE49-F238E27FC236}">
                    <a16:creationId xmlns:a16="http://schemas.microsoft.com/office/drawing/2014/main" id="{3D4AC5D2-BAE8-4D37-94D7-9B5C06144030}"/>
                  </a:ext>
                </a:extLst>
              </p:cNvPr>
              <p:cNvSpPr>
                <a:spLocks/>
              </p:cNvSpPr>
              <p:nvPr/>
            </p:nvSpPr>
            <p:spPr bwMode="auto">
              <a:xfrm>
                <a:off x="13658428" y="3713945"/>
                <a:ext cx="267975" cy="69907"/>
              </a:xfrm>
              <a:custGeom>
                <a:avLst/>
                <a:gdLst>
                  <a:gd name="connsiteX0" fmla="*/ 267975 w 267975"/>
                  <a:gd name="connsiteY0" fmla="*/ 0 h 69907"/>
                  <a:gd name="connsiteX1" fmla="*/ 267975 w 267975"/>
                  <a:gd name="connsiteY1" fmla="*/ 34954 h 69907"/>
                  <a:gd name="connsiteX2" fmla="*/ 253325 w 267975"/>
                  <a:gd name="connsiteY2" fmla="*/ 69907 h 69907"/>
                  <a:gd name="connsiteX3" fmla="*/ 255710 w 267975"/>
                  <a:gd name="connsiteY3" fmla="*/ 25921 h 69907"/>
                  <a:gd name="connsiteX4" fmla="*/ 265590 w 267975"/>
                  <a:gd name="connsiteY4" fmla="*/ 5106 h 69907"/>
                  <a:gd name="connsiteX5" fmla="*/ 0 w 267975"/>
                  <a:gd name="connsiteY5" fmla="*/ 0 h 69907"/>
                  <a:gd name="connsiteX6" fmla="*/ 2913 w 267975"/>
                  <a:gd name="connsiteY6" fmla="*/ 5106 h 69907"/>
                  <a:gd name="connsiteX7" fmla="*/ 14980 w 267975"/>
                  <a:gd name="connsiteY7" fmla="*/ 25921 h 69907"/>
                  <a:gd name="connsiteX8" fmla="*/ 17476 w 267975"/>
                  <a:gd name="connsiteY8" fmla="*/ 69907 h 69907"/>
                  <a:gd name="connsiteX9" fmla="*/ 0 w 267975"/>
                  <a:gd name="connsiteY9" fmla="*/ 34954 h 6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975" h="69907">
                    <a:moveTo>
                      <a:pt x="267975" y="0"/>
                    </a:moveTo>
                    <a:lnTo>
                      <a:pt x="267975" y="34954"/>
                    </a:lnTo>
                    <a:cubicBezTo>
                      <a:pt x="267975" y="34954"/>
                      <a:pt x="262524" y="69907"/>
                      <a:pt x="253325" y="69907"/>
                    </a:cubicBezTo>
                    <a:cubicBezTo>
                      <a:pt x="248555" y="69907"/>
                      <a:pt x="254688" y="34954"/>
                      <a:pt x="255710" y="25921"/>
                    </a:cubicBezTo>
                    <a:cubicBezTo>
                      <a:pt x="256732" y="16888"/>
                      <a:pt x="265590" y="5106"/>
                      <a:pt x="265590" y="5106"/>
                    </a:cubicBezTo>
                    <a:close/>
                    <a:moveTo>
                      <a:pt x="0" y="0"/>
                    </a:moveTo>
                    <a:lnTo>
                      <a:pt x="2913" y="5106"/>
                    </a:lnTo>
                    <a:cubicBezTo>
                      <a:pt x="2913" y="5106"/>
                      <a:pt x="13732" y="16888"/>
                      <a:pt x="14980" y="25921"/>
                    </a:cubicBezTo>
                    <a:cubicBezTo>
                      <a:pt x="16228" y="34954"/>
                      <a:pt x="23302" y="69907"/>
                      <a:pt x="17476" y="69907"/>
                    </a:cubicBezTo>
                    <a:cubicBezTo>
                      <a:pt x="6242" y="69907"/>
                      <a:pt x="0" y="34954"/>
                      <a:pt x="0" y="34954"/>
                    </a:cubicBezTo>
                    <a:close/>
                  </a:path>
                </a:pathLst>
              </a:custGeom>
              <a:solidFill>
                <a:srgbClr val="F9D9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sz="2891"/>
              </a:p>
            </p:txBody>
          </p:sp>
        </p:grpSp>
        <p:grpSp>
          <p:nvGrpSpPr>
            <p:cNvPr id="99" name="Group 98">
              <a:extLst>
                <a:ext uri="{FF2B5EF4-FFF2-40B4-BE49-F238E27FC236}">
                  <a16:creationId xmlns:a16="http://schemas.microsoft.com/office/drawing/2014/main" id="{24364100-8915-482A-9730-4215A454950C}"/>
                </a:ext>
              </a:extLst>
            </p:cNvPr>
            <p:cNvGrpSpPr/>
            <p:nvPr/>
          </p:nvGrpSpPr>
          <p:grpSpPr>
            <a:xfrm>
              <a:off x="2503750" y="1532515"/>
              <a:ext cx="416129" cy="1637077"/>
              <a:chOff x="13036022" y="4925659"/>
              <a:chExt cx="343545" cy="1351529"/>
            </a:xfrm>
          </p:grpSpPr>
          <p:sp>
            <p:nvSpPr>
              <p:cNvPr id="169" name="Freeform 736">
                <a:extLst>
                  <a:ext uri="{FF2B5EF4-FFF2-40B4-BE49-F238E27FC236}">
                    <a16:creationId xmlns:a16="http://schemas.microsoft.com/office/drawing/2014/main" id="{84E7F94B-9033-4442-8566-331DF440376B}"/>
                  </a:ext>
                </a:extLst>
              </p:cNvPr>
              <p:cNvSpPr>
                <a:spLocks/>
              </p:cNvSpPr>
              <p:nvPr/>
            </p:nvSpPr>
            <p:spPr bwMode="auto">
              <a:xfrm>
                <a:off x="13044801" y="4941196"/>
                <a:ext cx="330116" cy="1269973"/>
              </a:xfrm>
              <a:custGeom>
                <a:avLst/>
                <a:gdLst>
                  <a:gd name="T0" fmla="*/ 803 w 833"/>
                  <a:gd name="T1" fmla="*/ 1606 h 3182"/>
                  <a:gd name="T2" fmla="*/ 822 w 833"/>
                  <a:gd name="T3" fmla="*/ 991 h 3182"/>
                  <a:gd name="T4" fmla="*/ 768 w 833"/>
                  <a:gd name="T5" fmla="*/ 685 h 3182"/>
                  <a:gd name="T6" fmla="*/ 512 w 833"/>
                  <a:gd name="T7" fmla="*/ 496 h 3182"/>
                  <a:gd name="T8" fmla="*/ 490 w 833"/>
                  <a:gd name="T9" fmla="*/ 413 h 3182"/>
                  <a:gd name="T10" fmla="*/ 516 w 833"/>
                  <a:gd name="T11" fmla="*/ 345 h 3182"/>
                  <a:gd name="T12" fmla="*/ 537 w 833"/>
                  <a:gd name="T13" fmla="*/ 262 h 3182"/>
                  <a:gd name="T14" fmla="*/ 547 w 833"/>
                  <a:gd name="T15" fmla="*/ 258 h 3182"/>
                  <a:gd name="T16" fmla="*/ 552 w 833"/>
                  <a:gd name="T17" fmla="*/ 243 h 3182"/>
                  <a:gd name="T18" fmla="*/ 560 w 833"/>
                  <a:gd name="T19" fmla="*/ 223 h 3182"/>
                  <a:gd name="T20" fmla="*/ 567 w 833"/>
                  <a:gd name="T21" fmla="*/ 195 h 3182"/>
                  <a:gd name="T22" fmla="*/ 555 w 833"/>
                  <a:gd name="T23" fmla="*/ 177 h 3182"/>
                  <a:gd name="T24" fmla="*/ 543 w 833"/>
                  <a:gd name="T25" fmla="*/ 180 h 3182"/>
                  <a:gd name="T26" fmla="*/ 541 w 833"/>
                  <a:gd name="T27" fmla="*/ 127 h 3182"/>
                  <a:gd name="T28" fmla="*/ 504 w 833"/>
                  <a:gd name="T29" fmla="*/ 37 h 3182"/>
                  <a:gd name="T30" fmla="*/ 417 w 833"/>
                  <a:gd name="T31" fmla="*/ 0 h 3182"/>
                  <a:gd name="T32" fmla="*/ 329 w 833"/>
                  <a:gd name="T33" fmla="*/ 37 h 3182"/>
                  <a:gd name="T34" fmla="*/ 292 w 833"/>
                  <a:gd name="T35" fmla="*/ 127 h 3182"/>
                  <a:gd name="T36" fmla="*/ 290 w 833"/>
                  <a:gd name="T37" fmla="*/ 180 h 3182"/>
                  <a:gd name="T38" fmla="*/ 278 w 833"/>
                  <a:gd name="T39" fmla="*/ 177 h 3182"/>
                  <a:gd name="T40" fmla="*/ 266 w 833"/>
                  <a:gd name="T41" fmla="*/ 195 h 3182"/>
                  <a:gd name="T42" fmla="*/ 273 w 833"/>
                  <a:gd name="T43" fmla="*/ 223 h 3182"/>
                  <a:gd name="T44" fmla="*/ 281 w 833"/>
                  <a:gd name="T45" fmla="*/ 243 h 3182"/>
                  <a:gd name="T46" fmla="*/ 286 w 833"/>
                  <a:gd name="T47" fmla="*/ 258 h 3182"/>
                  <a:gd name="T48" fmla="*/ 296 w 833"/>
                  <a:gd name="T49" fmla="*/ 262 h 3182"/>
                  <a:gd name="T50" fmla="*/ 317 w 833"/>
                  <a:gd name="T51" fmla="*/ 345 h 3182"/>
                  <a:gd name="T52" fmla="*/ 343 w 833"/>
                  <a:gd name="T53" fmla="*/ 413 h 3182"/>
                  <a:gd name="T54" fmla="*/ 321 w 833"/>
                  <a:gd name="T55" fmla="*/ 496 h 3182"/>
                  <a:gd name="T56" fmla="*/ 65 w 833"/>
                  <a:gd name="T57" fmla="*/ 685 h 3182"/>
                  <a:gd name="T58" fmla="*/ 11 w 833"/>
                  <a:gd name="T59" fmla="*/ 991 h 3182"/>
                  <a:gd name="T60" fmla="*/ 30 w 833"/>
                  <a:gd name="T61" fmla="*/ 1606 h 3182"/>
                  <a:gd name="T62" fmla="*/ 26 w 833"/>
                  <a:gd name="T63" fmla="*/ 1787 h 3182"/>
                  <a:gd name="T64" fmla="*/ 52 w 833"/>
                  <a:gd name="T65" fmla="*/ 1971 h 3182"/>
                  <a:gd name="T66" fmla="*/ 96 w 833"/>
                  <a:gd name="T67" fmla="*/ 1820 h 3182"/>
                  <a:gd name="T68" fmla="*/ 106 w 833"/>
                  <a:gd name="T69" fmla="*/ 1716 h 3182"/>
                  <a:gd name="T70" fmla="*/ 130 w 833"/>
                  <a:gd name="T71" fmla="*/ 1298 h 3182"/>
                  <a:gd name="T72" fmla="*/ 148 w 833"/>
                  <a:gd name="T73" fmla="*/ 917 h 3182"/>
                  <a:gd name="T74" fmla="*/ 203 w 833"/>
                  <a:gd name="T75" fmla="*/ 1210 h 3182"/>
                  <a:gd name="T76" fmla="*/ 148 w 833"/>
                  <a:gd name="T77" fmla="*/ 1459 h 3182"/>
                  <a:gd name="T78" fmla="*/ 148 w 833"/>
                  <a:gd name="T79" fmla="*/ 2057 h 3182"/>
                  <a:gd name="T80" fmla="*/ 181 w 833"/>
                  <a:gd name="T81" fmla="*/ 2435 h 3182"/>
                  <a:gd name="T82" fmla="*/ 260 w 833"/>
                  <a:gd name="T83" fmla="*/ 3143 h 3182"/>
                  <a:gd name="T84" fmla="*/ 368 w 833"/>
                  <a:gd name="T85" fmla="*/ 3182 h 3182"/>
                  <a:gd name="T86" fmla="*/ 385 w 833"/>
                  <a:gd name="T87" fmla="*/ 2514 h 3182"/>
                  <a:gd name="T88" fmla="*/ 407 w 833"/>
                  <a:gd name="T89" fmla="*/ 1844 h 3182"/>
                  <a:gd name="T90" fmla="*/ 417 w 833"/>
                  <a:gd name="T91" fmla="*/ 1824 h 3182"/>
                  <a:gd name="T92" fmla="*/ 426 w 833"/>
                  <a:gd name="T93" fmla="*/ 1844 h 3182"/>
                  <a:gd name="T94" fmla="*/ 448 w 833"/>
                  <a:gd name="T95" fmla="*/ 2514 h 3182"/>
                  <a:gd name="T96" fmla="*/ 466 w 833"/>
                  <a:gd name="T97" fmla="*/ 3182 h 3182"/>
                  <a:gd name="T98" fmla="*/ 573 w 833"/>
                  <a:gd name="T99" fmla="*/ 3143 h 3182"/>
                  <a:gd name="T100" fmla="*/ 652 w 833"/>
                  <a:gd name="T101" fmla="*/ 2435 h 3182"/>
                  <a:gd name="T102" fmla="*/ 685 w 833"/>
                  <a:gd name="T103" fmla="*/ 2057 h 3182"/>
                  <a:gd name="T104" fmla="*/ 685 w 833"/>
                  <a:gd name="T105" fmla="*/ 1459 h 3182"/>
                  <a:gd name="T106" fmla="*/ 630 w 833"/>
                  <a:gd name="T107" fmla="*/ 1210 h 3182"/>
                  <a:gd name="T108" fmla="*/ 685 w 833"/>
                  <a:gd name="T109" fmla="*/ 917 h 3182"/>
                  <a:gd name="T110" fmla="*/ 703 w 833"/>
                  <a:gd name="T111" fmla="*/ 1298 h 3182"/>
                  <a:gd name="T112" fmla="*/ 727 w 833"/>
                  <a:gd name="T113" fmla="*/ 1716 h 3182"/>
                  <a:gd name="T114" fmla="*/ 737 w 833"/>
                  <a:gd name="T115" fmla="*/ 1820 h 3182"/>
                  <a:gd name="T116" fmla="*/ 781 w 833"/>
                  <a:gd name="T117" fmla="*/ 1971 h 3182"/>
                  <a:gd name="T118" fmla="*/ 807 w 833"/>
                  <a:gd name="T119" fmla="*/ 1787 h 3182"/>
                  <a:gd name="T120" fmla="*/ 803 w 833"/>
                  <a:gd name="T121" fmla="*/ 1606 h 3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3" h="3182">
                    <a:moveTo>
                      <a:pt x="803" y="1606"/>
                    </a:moveTo>
                    <a:cubicBezTo>
                      <a:pt x="833" y="1327"/>
                      <a:pt x="822" y="991"/>
                      <a:pt x="822" y="991"/>
                    </a:cubicBezTo>
                    <a:cubicBezTo>
                      <a:pt x="820" y="777"/>
                      <a:pt x="768" y="685"/>
                      <a:pt x="768" y="685"/>
                    </a:cubicBezTo>
                    <a:cubicBezTo>
                      <a:pt x="699" y="572"/>
                      <a:pt x="564" y="570"/>
                      <a:pt x="512" y="496"/>
                    </a:cubicBezTo>
                    <a:cubicBezTo>
                      <a:pt x="499" y="475"/>
                      <a:pt x="488" y="467"/>
                      <a:pt x="490" y="413"/>
                    </a:cubicBezTo>
                    <a:cubicBezTo>
                      <a:pt x="491" y="377"/>
                      <a:pt x="489" y="395"/>
                      <a:pt x="516" y="345"/>
                    </a:cubicBezTo>
                    <a:cubicBezTo>
                      <a:pt x="532" y="317"/>
                      <a:pt x="534" y="276"/>
                      <a:pt x="537" y="262"/>
                    </a:cubicBezTo>
                    <a:cubicBezTo>
                      <a:pt x="541" y="262"/>
                      <a:pt x="544" y="261"/>
                      <a:pt x="547" y="258"/>
                    </a:cubicBezTo>
                    <a:cubicBezTo>
                      <a:pt x="551" y="254"/>
                      <a:pt x="551" y="249"/>
                      <a:pt x="552" y="243"/>
                    </a:cubicBezTo>
                    <a:cubicBezTo>
                      <a:pt x="553" y="236"/>
                      <a:pt x="560" y="223"/>
                      <a:pt x="560" y="223"/>
                    </a:cubicBezTo>
                    <a:cubicBezTo>
                      <a:pt x="560" y="223"/>
                      <a:pt x="570" y="209"/>
                      <a:pt x="567" y="195"/>
                    </a:cubicBezTo>
                    <a:cubicBezTo>
                      <a:pt x="564" y="182"/>
                      <a:pt x="560" y="178"/>
                      <a:pt x="555" y="177"/>
                    </a:cubicBezTo>
                    <a:cubicBezTo>
                      <a:pt x="551" y="175"/>
                      <a:pt x="547" y="177"/>
                      <a:pt x="543" y="180"/>
                    </a:cubicBezTo>
                    <a:cubicBezTo>
                      <a:pt x="543" y="159"/>
                      <a:pt x="541" y="127"/>
                      <a:pt x="541" y="127"/>
                    </a:cubicBezTo>
                    <a:cubicBezTo>
                      <a:pt x="539" y="92"/>
                      <a:pt x="525" y="60"/>
                      <a:pt x="504" y="37"/>
                    </a:cubicBezTo>
                    <a:cubicBezTo>
                      <a:pt x="483" y="14"/>
                      <a:pt x="452" y="0"/>
                      <a:pt x="417" y="0"/>
                    </a:cubicBezTo>
                    <a:cubicBezTo>
                      <a:pt x="381" y="0"/>
                      <a:pt x="350" y="14"/>
                      <a:pt x="329" y="37"/>
                    </a:cubicBezTo>
                    <a:cubicBezTo>
                      <a:pt x="308" y="60"/>
                      <a:pt x="294" y="92"/>
                      <a:pt x="292" y="127"/>
                    </a:cubicBezTo>
                    <a:cubicBezTo>
                      <a:pt x="292" y="127"/>
                      <a:pt x="291" y="159"/>
                      <a:pt x="290" y="180"/>
                    </a:cubicBezTo>
                    <a:cubicBezTo>
                      <a:pt x="286" y="177"/>
                      <a:pt x="282" y="175"/>
                      <a:pt x="278" y="177"/>
                    </a:cubicBezTo>
                    <a:cubicBezTo>
                      <a:pt x="273" y="178"/>
                      <a:pt x="269" y="182"/>
                      <a:pt x="266" y="195"/>
                    </a:cubicBezTo>
                    <a:cubicBezTo>
                      <a:pt x="263" y="209"/>
                      <a:pt x="273" y="223"/>
                      <a:pt x="273" y="223"/>
                    </a:cubicBezTo>
                    <a:cubicBezTo>
                      <a:pt x="273" y="223"/>
                      <a:pt x="280" y="236"/>
                      <a:pt x="281" y="243"/>
                    </a:cubicBezTo>
                    <a:cubicBezTo>
                      <a:pt x="282" y="249"/>
                      <a:pt x="282" y="254"/>
                      <a:pt x="286" y="258"/>
                    </a:cubicBezTo>
                    <a:cubicBezTo>
                      <a:pt x="289" y="261"/>
                      <a:pt x="292" y="262"/>
                      <a:pt x="296" y="262"/>
                    </a:cubicBezTo>
                    <a:cubicBezTo>
                      <a:pt x="299" y="276"/>
                      <a:pt x="301" y="317"/>
                      <a:pt x="317" y="345"/>
                    </a:cubicBezTo>
                    <a:cubicBezTo>
                      <a:pt x="344" y="395"/>
                      <a:pt x="342" y="377"/>
                      <a:pt x="343" y="413"/>
                    </a:cubicBezTo>
                    <a:cubicBezTo>
                      <a:pt x="345" y="467"/>
                      <a:pt x="334" y="475"/>
                      <a:pt x="321" y="496"/>
                    </a:cubicBezTo>
                    <a:cubicBezTo>
                      <a:pt x="269" y="570"/>
                      <a:pt x="134" y="572"/>
                      <a:pt x="65" y="685"/>
                    </a:cubicBezTo>
                    <a:cubicBezTo>
                      <a:pt x="65" y="685"/>
                      <a:pt x="13" y="777"/>
                      <a:pt x="11" y="991"/>
                    </a:cubicBezTo>
                    <a:cubicBezTo>
                      <a:pt x="11" y="991"/>
                      <a:pt x="0" y="1327"/>
                      <a:pt x="30" y="1606"/>
                    </a:cubicBezTo>
                    <a:cubicBezTo>
                      <a:pt x="30" y="1606"/>
                      <a:pt x="32" y="1725"/>
                      <a:pt x="26" y="1787"/>
                    </a:cubicBezTo>
                    <a:cubicBezTo>
                      <a:pt x="20" y="1849"/>
                      <a:pt x="24" y="1961"/>
                      <a:pt x="52" y="1971"/>
                    </a:cubicBezTo>
                    <a:cubicBezTo>
                      <a:pt x="79" y="1980"/>
                      <a:pt x="96" y="1820"/>
                      <a:pt x="96" y="1820"/>
                    </a:cubicBezTo>
                    <a:cubicBezTo>
                      <a:pt x="96" y="1820"/>
                      <a:pt x="116" y="1828"/>
                      <a:pt x="106" y="1716"/>
                    </a:cubicBezTo>
                    <a:cubicBezTo>
                      <a:pt x="96" y="1604"/>
                      <a:pt x="134" y="1375"/>
                      <a:pt x="130" y="1298"/>
                    </a:cubicBezTo>
                    <a:cubicBezTo>
                      <a:pt x="125" y="1221"/>
                      <a:pt x="121" y="1003"/>
                      <a:pt x="148" y="917"/>
                    </a:cubicBezTo>
                    <a:cubicBezTo>
                      <a:pt x="148" y="917"/>
                      <a:pt x="205" y="1127"/>
                      <a:pt x="203" y="1210"/>
                    </a:cubicBezTo>
                    <a:cubicBezTo>
                      <a:pt x="203" y="1210"/>
                      <a:pt x="169" y="1359"/>
                      <a:pt x="148" y="1459"/>
                    </a:cubicBezTo>
                    <a:cubicBezTo>
                      <a:pt x="98" y="1696"/>
                      <a:pt x="108" y="1883"/>
                      <a:pt x="148" y="2057"/>
                    </a:cubicBezTo>
                    <a:cubicBezTo>
                      <a:pt x="162" y="2118"/>
                      <a:pt x="177" y="2344"/>
                      <a:pt x="181" y="2435"/>
                    </a:cubicBezTo>
                    <a:cubicBezTo>
                      <a:pt x="186" y="2526"/>
                      <a:pt x="271" y="3117"/>
                      <a:pt x="260" y="3143"/>
                    </a:cubicBezTo>
                    <a:lnTo>
                      <a:pt x="368" y="3182"/>
                    </a:lnTo>
                    <a:cubicBezTo>
                      <a:pt x="368" y="3182"/>
                      <a:pt x="389" y="2667"/>
                      <a:pt x="385" y="2514"/>
                    </a:cubicBezTo>
                    <a:cubicBezTo>
                      <a:pt x="380" y="2362"/>
                      <a:pt x="407" y="1844"/>
                      <a:pt x="407" y="1844"/>
                    </a:cubicBezTo>
                    <a:lnTo>
                      <a:pt x="417" y="1824"/>
                    </a:lnTo>
                    <a:lnTo>
                      <a:pt x="426" y="1844"/>
                    </a:lnTo>
                    <a:cubicBezTo>
                      <a:pt x="426" y="1844"/>
                      <a:pt x="453" y="2362"/>
                      <a:pt x="448" y="2514"/>
                    </a:cubicBezTo>
                    <a:cubicBezTo>
                      <a:pt x="444" y="2667"/>
                      <a:pt x="466" y="3182"/>
                      <a:pt x="466" y="3182"/>
                    </a:cubicBezTo>
                    <a:lnTo>
                      <a:pt x="573" y="3143"/>
                    </a:lnTo>
                    <a:cubicBezTo>
                      <a:pt x="562" y="3117"/>
                      <a:pt x="647" y="2526"/>
                      <a:pt x="652" y="2435"/>
                    </a:cubicBezTo>
                    <a:cubicBezTo>
                      <a:pt x="656" y="2344"/>
                      <a:pt x="671" y="2118"/>
                      <a:pt x="685" y="2057"/>
                    </a:cubicBezTo>
                    <a:cubicBezTo>
                      <a:pt x="725" y="1883"/>
                      <a:pt x="736" y="1696"/>
                      <a:pt x="685" y="1459"/>
                    </a:cubicBezTo>
                    <a:cubicBezTo>
                      <a:pt x="664" y="1359"/>
                      <a:pt x="630" y="1210"/>
                      <a:pt x="630" y="1210"/>
                    </a:cubicBezTo>
                    <a:cubicBezTo>
                      <a:pt x="628" y="1127"/>
                      <a:pt x="685" y="917"/>
                      <a:pt x="685" y="917"/>
                    </a:cubicBezTo>
                    <a:cubicBezTo>
                      <a:pt x="712" y="1003"/>
                      <a:pt x="708" y="1221"/>
                      <a:pt x="703" y="1298"/>
                    </a:cubicBezTo>
                    <a:cubicBezTo>
                      <a:pt x="699" y="1375"/>
                      <a:pt x="737" y="1604"/>
                      <a:pt x="727" y="1716"/>
                    </a:cubicBezTo>
                    <a:cubicBezTo>
                      <a:pt x="717" y="1828"/>
                      <a:pt x="737" y="1820"/>
                      <a:pt x="737" y="1820"/>
                    </a:cubicBezTo>
                    <a:cubicBezTo>
                      <a:pt x="737" y="1820"/>
                      <a:pt x="754" y="1980"/>
                      <a:pt x="781" y="1971"/>
                    </a:cubicBezTo>
                    <a:cubicBezTo>
                      <a:pt x="809" y="1961"/>
                      <a:pt x="813" y="1849"/>
                      <a:pt x="807" y="1787"/>
                    </a:cubicBezTo>
                    <a:cubicBezTo>
                      <a:pt x="801" y="1725"/>
                      <a:pt x="803" y="1606"/>
                      <a:pt x="803" y="1606"/>
                    </a:cubicBezTo>
                  </a:path>
                </a:pathLst>
              </a:custGeom>
              <a:solidFill>
                <a:srgbClr val="C09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91"/>
              </a:p>
            </p:txBody>
          </p:sp>
          <p:sp>
            <p:nvSpPr>
              <p:cNvPr id="170" name="Freeform 962">
                <a:extLst>
                  <a:ext uri="{FF2B5EF4-FFF2-40B4-BE49-F238E27FC236}">
                    <a16:creationId xmlns:a16="http://schemas.microsoft.com/office/drawing/2014/main" id="{079EEFF3-B772-49F5-BDDC-D6AC00A1D69A}"/>
                  </a:ext>
                </a:extLst>
              </p:cNvPr>
              <p:cNvSpPr>
                <a:spLocks/>
              </p:cNvSpPr>
              <p:nvPr/>
            </p:nvSpPr>
            <p:spPr bwMode="auto">
              <a:xfrm>
                <a:off x="13124149" y="4925659"/>
                <a:ext cx="171420" cy="205838"/>
              </a:xfrm>
              <a:custGeom>
                <a:avLst/>
                <a:gdLst>
                  <a:gd name="T0" fmla="*/ 407 w 431"/>
                  <a:gd name="T1" fmla="*/ 354 h 517"/>
                  <a:gd name="T2" fmla="*/ 395 w 431"/>
                  <a:gd name="T3" fmla="*/ 242 h 517"/>
                  <a:gd name="T4" fmla="*/ 356 w 431"/>
                  <a:gd name="T5" fmla="*/ 79 h 517"/>
                  <a:gd name="T6" fmla="*/ 220 w 431"/>
                  <a:gd name="T7" fmla="*/ 0 h 517"/>
                  <a:gd name="T8" fmla="*/ 211 w 431"/>
                  <a:gd name="T9" fmla="*/ 0 h 517"/>
                  <a:gd name="T10" fmla="*/ 75 w 431"/>
                  <a:gd name="T11" fmla="*/ 79 h 517"/>
                  <a:gd name="T12" fmla="*/ 36 w 431"/>
                  <a:gd name="T13" fmla="*/ 242 h 517"/>
                  <a:gd name="T14" fmla="*/ 24 w 431"/>
                  <a:gd name="T15" fmla="*/ 354 h 517"/>
                  <a:gd name="T16" fmla="*/ 40 w 431"/>
                  <a:gd name="T17" fmla="*/ 489 h 517"/>
                  <a:gd name="T18" fmla="*/ 138 w 431"/>
                  <a:gd name="T19" fmla="*/ 507 h 517"/>
                  <a:gd name="T20" fmla="*/ 133 w 431"/>
                  <a:gd name="T21" fmla="*/ 411 h 517"/>
                  <a:gd name="T22" fmla="*/ 116 w 431"/>
                  <a:gd name="T23" fmla="*/ 381 h 517"/>
                  <a:gd name="T24" fmla="*/ 96 w 431"/>
                  <a:gd name="T25" fmla="*/ 299 h 517"/>
                  <a:gd name="T26" fmla="*/ 85 w 431"/>
                  <a:gd name="T27" fmla="*/ 296 h 517"/>
                  <a:gd name="T28" fmla="*/ 82 w 431"/>
                  <a:gd name="T29" fmla="*/ 282 h 517"/>
                  <a:gd name="T30" fmla="*/ 74 w 431"/>
                  <a:gd name="T31" fmla="*/ 262 h 517"/>
                  <a:gd name="T32" fmla="*/ 67 w 431"/>
                  <a:gd name="T33" fmla="*/ 239 h 517"/>
                  <a:gd name="T34" fmla="*/ 74 w 431"/>
                  <a:gd name="T35" fmla="*/ 222 h 517"/>
                  <a:gd name="T36" fmla="*/ 90 w 431"/>
                  <a:gd name="T37" fmla="*/ 225 h 517"/>
                  <a:gd name="T38" fmla="*/ 254 w 431"/>
                  <a:gd name="T39" fmla="*/ 116 h 517"/>
                  <a:gd name="T40" fmla="*/ 342 w 431"/>
                  <a:gd name="T41" fmla="*/ 224 h 517"/>
                  <a:gd name="T42" fmla="*/ 354 w 431"/>
                  <a:gd name="T43" fmla="*/ 221 h 517"/>
                  <a:gd name="T44" fmla="*/ 365 w 431"/>
                  <a:gd name="T45" fmla="*/ 239 h 517"/>
                  <a:gd name="T46" fmla="*/ 358 w 431"/>
                  <a:gd name="T47" fmla="*/ 260 h 517"/>
                  <a:gd name="T48" fmla="*/ 351 w 431"/>
                  <a:gd name="T49" fmla="*/ 278 h 517"/>
                  <a:gd name="T50" fmla="*/ 346 w 431"/>
                  <a:gd name="T51" fmla="*/ 293 h 517"/>
                  <a:gd name="T52" fmla="*/ 336 w 431"/>
                  <a:gd name="T53" fmla="*/ 297 h 517"/>
                  <a:gd name="T54" fmla="*/ 315 w 431"/>
                  <a:gd name="T55" fmla="*/ 381 h 517"/>
                  <a:gd name="T56" fmla="*/ 298 w 431"/>
                  <a:gd name="T57" fmla="*/ 411 h 517"/>
                  <a:gd name="T58" fmla="*/ 293 w 431"/>
                  <a:gd name="T59" fmla="*/ 507 h 517"/>
                  <a:gd name="T60" fmla="*/ 391 w 431"/>
                  <a:gd name="T61" fmla="*/ 489 h 517"/>
                  <a:gd name="T62" fmla="*/ 407 w 431"/>
                  <a:gd name="T63" fmla="*/ 354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1" h="517">
                    <a:moveTo>
                      <a:pt x="407" y="354"/>
                    </a:moveTo>
                    <a:cubicBezTo>
                      <a:pt x="397" y="313"/>
                      <a:pt x="398" y="288"/>
                      <a:pt x="395" y="242"/>
                    </a:cubicBezTo>
                    <a:cubicBezTo>
                      <a:pt x="391" y="181"/>
                      <a:pt x="386" y="117"/>
                      <a:pt x="356" y="79"/>
                    </a:cubicBezTo>
                    <a:cubicBezTo>
                      <a:pt x="339" y="59"/>
                      <a:pt x="291" y="0"/>
                      <a:pt x="220" y="0"/>
                    </a:cubicBezTo>
                    <a:lnTo>
                      <a:pt x="211" y="0"/>
                    </a:lnTo>
                    <a:cubicBezTo>
                      <a:pt x="141" y="0"/>
                      <a:pt x="92" y="59"/>
                      <a:pt x="75" y="79"/>
                    </a:cubicBezTo>
                    <a:cubicBezTo>
                      <a:pt x="45" y="117"/>
                      <a:pt x="40" y="181"/>
                      <a:pt x="36" y="242"/>
                    </a:cubicBezTo>
                    <a:cubicBezTo>
                      <a:pt x="33" y="288"/>
                      <a:pt x="35" y="313"/>
                      <a:pt x="24" y="354"/>
                    </a:cubicBezTo>
                    <a:cubicBezTo>
                      <a:pt x="0" y="447"/>
                      <a:pt x="40" y="489"/>
                      <a:pt x="40" y="489"/>
                    </a:cubicBezTo>
                    <a:cubicBezTo>
                      <a:pt x="68" y="517"/>
                      <a:pt x="138" y="507"/>
                      <a:pt x="138" y="507"/>
                    </a:cubicBezTo>
                    <a:cubicBezTo>
                      <a:pt x="138" y="507"/>
                      <a:pt x="157" y="446"/>
                      <a:pt x="133" y="411"/>
                    </a:cubicBezTo>
                    <a:cubicBezTo>
                      <a:pt x="133" y="411"/>
                      <a:pt x="124" y="395"/>
                      <a:pt x="116" y="381"/>
                    </a:cubicBezTo>
                    <a:cubicBezTo>
                      <a:pt x="100" y="352"/>
                      <a:pt x="99" y="313"/>
                      <a:pt x="96" y="299"/>
                    </a:cubicBezTo>
                    <a:cubicBezTo>
                      <a:pt x="92" y="299"/>
                      <a:pt x="89" y="299"/>
                      <a:pt x="85" y="296"/>
                    </a:cubicBezTo>
                    <a:cubicBezTo>
                      <a:pt x="82" y="292"/>
                      <a:pt x="83" y="288"/>
                      <a:pt x="82" y="282"/>
                    </a:cubicBezTo>
                    <a:cubicBezTo>
                      <a:pt x="81" y="276"/>
                      <a:pt x="77" y="269"/>
                      <a:pt x="74" y="262"/>
                    </a:cubicBezTo>
                    <a:cubicBezTo>
                      <a:pt x="71" y="256"/>
                      <a:pt x="68" y="248"/>
                      <a:pt x="67" y="239"/>
                    </a:cubicBezTo>
                    <a:cubicBezTo>
                      <a:pt x="66" y="233"/>
                      <a:pt x="67" y="225"/>
                      <a:pt x="74" y="222"/>
                    </a:cubicBezTo>
                    <a:cubicBezTo>
                      <a:pt x="81" y="219"/>
                      <a:pt x="86" y="221"/>
                      <a:pt x="90" y="225"/>
                    </a:cubicBezTo>
                    <a:cubicBezTo>
                      <a:pt x="90" y="225"/>
                      <a:pt x="219" y="168"/>
                      <a:pt x="254" y="116"/>
                    </a:cubicBezTo>
                    <a:cubicBezTo>
                      <a:pt x="254" y="116"/>
                      <a:pt x="316" y="168"/>
                      <a:pt x="342" y="224"/>
                    </a:cubicBezTo>
                    <a:cubicBezTo>
                      <a:pt x="345" y="221"/>
                      <a:pt x="351" y="220"/>
                      <a:pt x="354" y="221"/>
                    </a:cubicBezTo>
                    <a:cubicBezTo>
                      <a:pt x="358" y="222"/>
                      <a:pt x="366" y="230"/>
                      <a:pt x="365" y="239"/>
                    </a:cubicBezTo>
                    <a:cubicBezTo>
                      <a:pt x="365" y="249"/>
                      <a:pt x="358" y="260"/>
                      <a:pt x="358" y="260"/>
                    </a:cubicBezTo>
                    <a:cubicBezTo>
                      <a:pt x="358" y="260"/>
                      <a:pt x="351" y="270"/>
                      <a:pt x="351" y="278"/>
                    </a:cubicBezTo>
                    <a:cubicBezTo>
                      <a:pt x="351" y="283"/>
                      <a:pt x="350" y="288"/>
                      <a:pt x="346" y="293"/>
                    </a:cubicBezTo>
                    <a:cubicBezTo>
                      <a:pt x="343" y="295"/>
                      <a:pt x="340" y="297"/>
                      <a:pt x="336" y="297"/>
                    </a:cubicBezTo>
                    <a:cubicBezTo>
                      <a:pt x="333" y="311"/>
                      <a:pt x="331" y="352"/>
                      <a:pt x="315" y="381"/>
                    </a:cubicBezTo>
                    <a:cubicBezTo>
                      <a:pt x="307" y="395"/>
                      <a:pt x="298" y="411"/>
                      <a:pt x="298" y="411"/>
                    </a:cubicBezTo>
                    <a:cubicBezTo>
                      <a:pt x="274" y="445"/>
                      <a:pt x="293" y="507"/>
                      <a:pt x="293" y="507"/>
                    </a:cubicBezTo>
                    <a:cubicBezTo>
                      <a:pt x="293" y="507"/>
                      <a:pt x="363" y="517"/>
                      <a:pt x="391" y="489"/>
                    </a:cubicBezTo>
                    <a:cubicBezTo>
                      <a:pt x="391" y="489"/>
                      <a:pt x="431" y="447"/>
                      <a:pt x="407" y="354"/>
                    </a:cubicBezTo>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91"/>
              </a:p>
            </p:txBody>
          </p:sp>
          <p:sp>
            <p:nvSpPr>
              <p:cNvPr id="171" name="Freeform: Shape 170">
                <a:extLst>
                  <a:ext uri="{FF2B5EF4-FFF2-40B4-BE49-F238E27FC236}">
                    <a16:creationId xmlns:a16="http://schemas.microsoft.com/office/drawing/2014/main" id="{3CBB5449-C0CF-4A84-B122-C0201DDFBECA}"/>
                  </a:ext>
                </a:extLst>
              </p:cNvPr>
              <p:cNvSpPr>
                <a:spLocks/>
              </p:cNvSpPr>
              <p:nvPr/>
            </p:nvSpPr>
            <p:spPr bwMode="auto">
              <a:xfrm>
                <a:off x="13078907" y="6176212"/>
                <a:ext cx="258110" cy="100976"/>
              </a:xfrm>
              <a:custGeom>
                <a:avLst/>
                <a:gdLst>
                  <a:gd name="connsiteX0" fmla="*/ 195047 w 258110"/>
                  <a:gd name="connsiteY0" fmla="*/ 0 h 100976"/>
                  <a:gd name="connsiteX1" fmla="*/ 220895 w 258110"/>
                  <a:gd name="connsiteY1" fmla="*/ 48469 h 100976"/>
                  <a:gd name="connsiteX2" fmla="*/ 254297 w 258110"/>
                  <a:gd name="connsiteY2" fmla="*/ 86032 h 100976"/>
                  <a:gd name="connsiteX3" fmla="*/ 250320 w 258110"/>
                  <a:gd name="connsiteY3" fmla="*/ 100976 h 100976"/>
                  <a:gd name="connsiteX4" fmla="*/ 187890 w 258110"/>
                  <a:gd name="connsiteY4" fmla="*/ 100976 h 100976"/>
                  <a:gd name="connsiteX5" fmla="*/ 166019 w 258110"/>
                  <a:gd name="connsiteY5" fmla="*/ 84416 h 100976"/>
                  <a:gd name="connsiteX6" fmla="*/ 166814 w 258110"/>
                  <a:gd name="connsiteY6" fmla="*/ 90879 h 100976"/>
                  <a:gd name="connsiteX7" fmla="*/ 153294 w 258110"/>
                  <a:gd name="connsiteY7" fmla="*/ 87647 h 100976"/>
                  <a:gd name="connsiteX8" fmla="*/ 145341 w 258110"/>
                  <a:gd name="connsiteY8" fmla="*/ 42814 h 100976"/>
                  <a:gd name="connsiteX9" fmla="*/ 144546 w 258110"/>
                  <a:gd name="connsiteY9" fmla="*/ 14137 h 100976"/>
                  <a:gd name="connsiteX10" fmla="*/ 62975 w 258110"/>
                  <a:gd name="connsiteY10" fmla="*/ 0 h 100976"/>
                  <a:gd name="connsiteX11" fmla="*/ 113476 w 258110"/>
                  <a:gd name="connsiteY11" fmla="*/ 14137 h 100976"/>
                  <a:gd name="connsiteX12" fmla="*/ 112681 w 258110"/>
                  <a:gd name="connsiteY12" fmla="*/ 42814 h 100976"/>
                  <a:gd name="connsiteX13" fmla="*/ 104728 w 258110"/>
                  <a:gd name="connsiteY13" fmla="*/ 87647 h 100976"/>
                  <a:gd name="connsiteX14" fmla="*/ 91208 w 258110"/>
                  <a:gd name="connsiteY14" fmla="*/ 90879 h 100976"/>
                  <a:gd name="connsiteX15" fmla="*/ 92003 w 258110"/>
                  <a:gd name="connsiteY15" fmla="*/ 84416 h 100976"/>
                  <a:gd name="connsiteX16" fmla="*/ 70132 w 258110"/>
                  <a:gd name="connsiteY16" fmla="*/ 100976 h 100976"/>
                  <a:gd name="connsiteX17" fmla="*/ 7702 w 258110"/>
                  <a:gd name="connsiteY17" fmla="*/ 100976 h 100976"/>
                  <a:gd name="connsiteX18" fmla="*/ 4123 w 258110"/>
                  <a:gd name="connsiteY18" fmla="*/ 86032 h 100976"/>
                  <a:gd name="connsiteX19" fmla="*/ 37127 w 258110"/>
                  <a:gd name="connsiteY19" fmla="*/ 48469 h 100976"/>
                  <a:gd name="connsiteX20" fmla="*/ 62975 w 258110"/>
                  <a:gd name="connsiteY20" fmla="*/ 0 h 10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8110" h="100976">
                    <a:moveTo>
                      <a:pt x="195047" y="0"/>
                    </a:moveTo>
                    <a:cubicBezTo>
                      <a:pt x="202603" y="25446"/>
                      <a:pt x="212544" y="36756"/>
                      <a:pt x="220895" y="48469"/>
                    </a:cubicBezTo>
                    <a:lnTo>
                      <a:pt x="254297" y="86032"/>
                    </a:lnTo>
                    <a:cubicBezTo>
                      <a:pt x="261057" y="90071"/>
                      <a:pt x="258273" y="100976"/>
                      <a:pt x="250320" y="100976"/>
                    </a:cubicBezTo>
                    <a:lnTo>
                      <a:pt x="187890" y="100976"/>
                    </a:lnTo>
                    <a:lnTo>
                      <a:pt x="166019" y="84416"/>
                    </a:lnTo>
                    <a:lnTo>
                      <a:pt x="166814" y="90879"/>
                    </a:lnTo>
                    <a:lnTo>
                      <a:pt x="153294" y="87647"/>
                    </a:lnTo>
                    <a:lnTo>
                      <a:pt x="145341" y="42814"/>
                    </a:lnTo>
                    <a:lnTo>
                      <a:pt x="144546" y="14137"/>
                    </a:lnTo>
                    <a:close/>
                    <a:moveTo>
                      <a:pt x="62975" y="0"/>
                    </a:moveTo>
                    <a:lnTo>
                      <a:pt x="113476" y="14137"/>
                    </a:lnTo>
                    <a:lnTo>
                      <a:pt x="112681" y="42814"/>
                    </a:lnTo>
                    <a:lnTo>
                      <a:pt x="104728" y="87647"/>
                    </a:lnTo>
                    <a:lnTo>
                      <a:pt x="91208" y="90879"/>
                    </a:lnTo>
                    <a:lnTo>
                      <a:pt x="92003" y="84416"/>
                    </a:lnTo>
                    <a:lnTo>
                      <a:pt x="70132" y="100976"/>
                    </a:lnTo>
                    <a:lnTo>
                      <a:pt x="7702" y="100976"/>
                    </a:lnTo>
                    <a:cubicBezTo>
                      <a:pt x="-251" y="100976"/>
                      <a:pt x="-3035" y="90071"/>
                      <a:pt x="4123" y="86032"/>
                    </a:cubicBezTo>
                    <a:lnTo>
                      <a:pt x="37127" y="48469"/>
                    </a:lnTo>
                    <a:cubicBezTo>
                      <a:pt x="45478" y="36756"/>
                      <a:pt x="55817" y="25446"/>
                      <a:pt x="62975" y="0"/>
                    </a:cubicBez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sz="2891"/>
              </a:p>
            </p:txBody>
          </p:sp>
          <p:sp>
            <p:nvSpPr>
              <p:cNvPr id="172" name="Freeform 1078">
                <a:extLst>
                  <a:ext uri="{FF2B5EF4-FFF2-40B4-BE49-F238E27FC236}">
                    <a16:creationId xmlns:a16="http://schemas.microsoft.com/office/drawing/2014/main" id="{D416380A-40B3-4F19-8A74-9CB91EF05BB8}"/>
                  </a:ext>
                </a:extLst>
              </p:cNvPr>
              <p:cNvSpPr>
                <a:spLocks/>
              </p:cNvSpPr>
              <p:nvPr/>
            </p:nvSpPr>
            <p:spPr bwMode="auto">
              <a:xfrm>
                <a:off x="13091405" y="5640261"/>
                <a:ext cx="236907" cy="310696"/>
              </a:xfrm>
              <a:custGeom>
                <a:avLst/>
                <a:gdLst>
                  <a:gd name="T0" fmla="*/ 61 w 61"/>
                  <a:gd name="T1" fmla="*/ 0 h 80"/>
                  <a:gd name="T2" fmla="*/ 61 w 61"/>
                  <a:gd name="T3" fmla="*/ 43 h 80"/>
                  <a:gd name="T4" fmla="*/ 57 w 61"/>
                  <a:gd name="T5" fmla="*/ 80 h 80"/>
                  <a:gd name="T6" fmla="*/ 4 w 61"/>
                  <a:gd name="T7" fmla="*/ 80 h 80"/>
                  <a:gd name="T8" fmla="*/ 0 w 61"/>
                  <a:gd name="T9" fmla="*/ 43 h 80"/>
                  <a:gd name="T10" fmla="*/ 0 w 61"/>
                  <a:gd name="T11" fmla="*/ 0 h 80"/>
                  <a:gd name="T12" fmla="*/ 61 w 6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61" h="80">
                    <a:moveTo>
                      <a:pt x="61" y="0"/>
                    </a:moveTo>
                    <a:lnTo>
                      <a:pt x="61" y="43"/>
                    </a:lnTo>
                    <a:lnTo>
                      <a:pt x="57" y="80"/>
                    </a:lnTo>
                    <a:lnTo>
                      <a:pt x="4" y="80"/>
                    </a:lnTo>
                    <a:lnTo>
                      <a:pt x="0" y="43"/>
                    </a:lnTo>
                    <a:lnTo>
                      <a:pt x="0" y="0"/>
                    </a:lnTo>
                    <a:lnTo>
                      <a:pt x="61"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91"/>
              </a:p>
            </p:txBody>
          </p:sp>
          <p:sp>
            <p:nvSpPr>
              <p:cNvPr id="173" name="Freeform 1079">
                <a:extLst>
                  <a:ext uri="{FF2B5EF4-FFF2-40B4-BE49-F238E27FC236}">
                    <a16:creationId xmlns:a16="http://schemas.microsoft.com/office/drawing/2014/main" id="{FF471012-1CB8-4D8F-B8B4-0CB6F3A511C1}"/>
                  </a:ext>
                </a:extLst>
              </p:cNvPr>
              <p:cNvSpPr>
                <a:spLocks/>
              </p:cNvSpPr>
              <p:nvPr/>
            </p:nvSpPr>
            <p:spPr bwMode="auto">
              <a:xfrm>
                <a:off x="13149660" y="5131497"/>
                <a:ext cx="120396" cy="236907"/>
              </a:xfrm>
              <a:custGeom>
                <a:avLst/>
                <a:gdLst>
                  <a:gd name="T0" fmla="*/ 26 w 31"/>
                  <a:gd name="T1" fmla="*/ 0 h 61"/>
                  <a:gd name="T2" fmla="*/ 15 w 31"/>
                  <a:gd name="T3" fmla="*/ 5 h 61"/>
                  <a:gd name="T4" fmla="*/ 4 w 31"/>
                  <a:gd name="T5" fmla="*/ 0 h 61"/>
                  <a:gd name="T6" fmla="*/ 0 w 31"/>
                  <a:gd name="T7" fmla="*/ 6 h 61"/>
                  <a:gd name="T8" fmla="*/ 2 w 31"/>
                  <a:gd name="T9" fmla="*/ 44 h 61"/>
                  <a:gd name="T10" fmla="*/ 15 w 31"/>
                  <a:gd name="T11" fmla="*/ 61 h 61"/>
                  <a:gd name="T12" fmla="*/ 29 w 31"/>
                  <a:gd name="T13" fmla="*/ 44 h 61"/>
                  <a:gd name="T14" fmla="*/ 31 w 31"/>
                  <a:gd name="T15" fmla="*/ 6 h 61"/>
                  <a:gd name="T16" fmla="*/ 26 w 31"/>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61">
                    <a:moveTo>
                      <a:pt x="26" y="0"/>
                    </a:moveTo>
                    <a:lnTo>
                      <a:pt x="15" y="5"/>
                    </a:lnTo>
                    <a:lnTo>
                      <a:pt x="4" y="0"/>
                    </a:lnTo>
                    <a:lnTo>
                      <a:pt x="0" y="6"/>
                    </a:lnTo>
                    <a:lnTo>
                      <a:pt x="2" y="44"/>
                    </a:lnTo>
                    <a:lnTo>
                      <a:pt x="15" y="61"/>
                    </a:lnTo>
                    <a:lnTo>
                      <a:pt x="29" y="44"/>
                    </a:lnTo>
                    <a:lnTo>
                      <a:pt x="31" y="6"/>
                    </a:lnTo>
                    <a:lnTo>
                      <a:pt x="26"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91"/>
              </a:p>
            </p:txBody>
          </p:sp>
          <p:sp>
            <p:nvSpPr>
              <p:cNvPr id="174" name="Freeform 1085">
                <a:extLst>
                  <a:ext uri="{FF2B5EF4-FFF2-40B4-BE49-F238E27FC236}">
                    <a16:creationId xmlns:a16="http://schemas.microsoft.com/office/drawing/2014/main" id="{108E7B0A-BE66-478E-9C69-E29E5F613A8E}"/>
                  </a:ext>
                </a:extLst>
              </p:cNvPr>
              <p:cNvSpPr>
                <a:spLocks/>
              </p:cNvSpPr>
              <p:nvPr/>
            </p:nvSpPr>
            <p:spPr bwMode="auto">
              <a:xfrm>
                <a:off x="13036022" y="5147029"/>
                <a:ext cx="343545" cy="780626"/>
              </a:xfrm>
              <a:custGeom>
                <a:avLst/>
                <a:gdLst>
                  <a:gd name="T0" fmla="*/ 725 w 893"/>
                  <a:gd name="T1" fmla="*/ 797 h 1956"/>
                  <a:gd name="T2" fmla="*/ 751 w 893"/>
                  <a:gd name="T3" fmla="*/ 1132 h 1956"/>
                  <a:gd name="T4" fmla="*/ 865 w 893"/>
                  <a:gd name="T5" fmla="*/ 1157 h 1956"/>
                  <a:gd name="T6" fmla="*/ 858 w 893"/>
                  <a:gd name="T7" fmla="*/ 420 h 1956"/>
                  <a:gd name="T8" fmla="*/ 787 w 893"/>
                  <a:gd name="T9" fmla="*/ 116 h 1956"/>
                  <a:gd name="T10" fmla="*/ 674 w 893"/>
                  <a:gd name="T11" fmla="*/ 40 h 1956"/>
                  <a:gd name="T12" fmla="*/ 593 w 893"/>
                  <a:gd name="T13" fmla="*/ 0 h 1956"/>
                  <a:gd name="T14" fmla="*/ 446 w 893"/>
                  <a:gd name="T15" fmla="*/ 516 h 1956"/>
                  <a:gd name="T16" fmla="*/ 300 w 893"/>
                  <a:gd name="T17" fmla="*/ 0 h 1956"/>
                  <a:gd name="T18" fmla="*/ 219 w 893"/>
                  <a:gd name="T19" fmla="*/ 40 h 1956"/>
                  <a:gd name="T20" fmla="*/ 106 w 893"/>
                  <a:gd name="T21" fmla="*/ 116 h 1956"/>
                  <a:gd name="T22" fmla="*/ 34 w 893"/>
                  <a:gd name="T23" fmla="*/ 420 h 1956"/>
                  <a:gd name="T24" fmla="*/ 27 w 893"/>
                  <a:gd name="T25" fmla="*/ 1157 h 1956"/>
                  <a:gd name="T26" fmla="*/ 142 w 893"/>
                  <a:gd name="T27" fmla="*/ 1132 h 1956"/>
                  <a:gd name="T28" fmla="*/ 167 w 893"/>
                  <a:gd name="T29" fmla="*/ 797 h 1956"/>
                  <a:gd name="T30" fmla="*/ 180 w 893"/>
                  <a:gd name="T31" fmla="*/ 451 h 1956"/>
                  <a:gd name="T32" fmla="*/ 194 w 893"/>
                  <a:gd name="T33" fmla="*/ 807 h 1956"/>
                  <a:gd name="T34" fmla="*/ 144 w 893"/>
                  <a:gd name="T35" fmla="*/ 1158 h 1956"/>
                  <a:gd name="T36" fmla="*/ 55 w 893"/>
                  <a:gd name="T37" fmla="*/ 1956 h 1956"/>
                  <a:gd name="T38" fmla="*/ 335 w 893"/>
                  <a:gd name="T39" fmla="*/ 1956 h 1956"/>
                  <a:gd name="T40" fmla="*/ 446 w 893"/>
                  <a:gd name="T41" fmla="*/ 1266 h 1956"/>
                  <a:gd name="T42" fmla="*/ 558 w 893"/>
                  <a:gd name="T43" fmla="*/ 1956 h 1956"/>
                  <a:gd name="T44" fmla="*/ 837 w 893"/>
                  <a:gd name="T45" fmla="*/ 1956 h 1956"/>
                  <a:gd name="T46" fmla="*/ 753 w 893"/>
                  <a:gd name="T47" fmla="*/ 1158 h 1956"/>
                  <a:gd name="T48" fmla="*/ 698 w 893"/>
                  <a:gd name="T49" fmla="*/ 807 h 1956"/>
                  <a:gd name="T50" fmla="*/ 712 w 893"/>
                  <a:gd name="T51" fmla="*/ 451 h 1956"/>
                  <a:gd name="T52" fmla="*/ 725 w 893"/>
                  <a:gd name="T53" fmla="*/ 797 h 1956"/>
                  <a:gd name="connsiteX0" fmla="*/ 7930 w 9615"/>
                  <a:gd name="connsiteY0" fmla="*/ 4075 h 10000"/>
                  <a:gd name="connsiteX1" fmla="*/ 8221 w 9615"/>
                  <a:gd name="connsiteY1" fmla="*/ 5787 h 10000"/>
                  <a:gd name="connsiteX2" fmla="*/ 9497 w 9615"/>
                  <a:gd name="connsiteY2" fmla="*/ 5915 h 10000"/>
                  <a:gd name="connsiteX3" fmla="*/ 9419 w 9615"/>
                  <a:gd name="connsiteY3" fmla="*/ 2147 h 10000"/>
                  <a:gd name="connsiteX4" fmla="*/ 8624 w 9615"/>
                  <a:gd name="connsiteY4" fmla="*/ 593 h 10000"/>
                  <a:gd name="connsiteX5" fmla="*/ 7359 w 9615"/>
                  <a:gd name="connsiteY5" fmla="*/ 204 h 10000"/>
                  <a:gd name="connsiteX6" fmla="*/ 6452 w 9615"/>
                  <a:gd name="connsiteY6" fmla="*/ 0 h 10000"/>
                  <a:gd name="connsiteX7" fmla="*/ 4805 w 9615"/>
                  <a:gd name="connsiteY7" fmla="*/ 2638 h 10000"/>
                  <a:gd name="connsiteX8" fmla="*/ 3170 w 9615"/>
                  <a:gd name="connsiteY8" fmla="*/ 0 h 10000"/>
                  <a:gd name="connsiteX9" fmla="*/ 2263 w 9615"/>
                  <a:gd name="connsiteY9" fmla="*/ 204 h 10000"/>
                  <a:gd name="connsiteX10" fmla="*/ 998 w 9615"/>
                  <a:gd name="connsiteY10" fmla="*/ 593 h 10000"/>
                  <a:gd name="connsiteX11" fmla="*/ 192 w 9615"/>
                  <a:gd name="connsiteY11" fmla="*/ 2147 h 10000"/>
                  <a:gd name="connsiteX12" fmla="*/ 113 w 9615"/>
                  <a:gd name="connsiteY12" fmla="*/ 5915 h 10000"/>
                  <a:gd name="connsiteX13" fmla="*/ 1401 w 9615"/>
                  <a:gd name="connsiteY13" fmla="*/ 5787 h 10000"/>
                  <a:gd name="connsiteX14" fmla="*/ 1681 w 9615"/>
                  <a:gd name="connsiteY14" fmla="*/ 4075 h 10000"/>
                  <a:gd name="connsiteX15" fmla="*/ 1827 w 9615"/>
                  <a:gd name="connsiteY15" fmla="*/ 2306 h 10000"/>
                  <a:gd name="connsiteX16" fmla="*/ 1983 w 9615"/>
                  <a:gd name="connsiteY16" fmla="*/ 4126 h 10000"/>
                  <a:gd name="connsiteX17" fmla="*/ 1424 w 9615"/>
                  <a:gd name="connsiteY17" fmla="*/ 5920 h 10000"/>
                  <a:gd name="connsiteX18" fmla="*/ 427 w 9615"/>
                  <a:gd name="connsiteY18" fmla="*/ 10000 h 10000"/>
                  <a:gd name="connsiteX19" fmla="*/ 3562 w 9615"/>
                  <a:gd name="connsiteY19" fmla="*/ 10000 h 10000"/>
                  <a:gd name="connsiteX20" fmla="*/ 4805 w 9615"/>
                  <a:gd name="connsiteY20" fmla="*/ 6472 h 10000"/>
                  <a:gd name="connsiteX21" fmla="*/ 6060 w 9615"/>
                  <a:gd name="connsiteY21" fmla="*/ 10000 h 10000"/>
                  <a:gd name="connsiteX22" fmla="*/ 9184 w 9615"/>
                  <a:gd name="connsiteY22" fmla="*/ 10000 h 10000"/>
                  <a:gd name="connsiteX23" fmla="*/ 8243 w 9615"/>
                  <a:gd name="connsiteY23" fmla="*/ 5920 h 10000"/>
                  <a:gd name="connsiteX24" fmla="*/ 7627 w 9615"/>
                  <a:gd name="connsiteY24" fmla="*/ 4126 h 10000"/>
                  <a:gd name="connsiteX25" fmla="*/ 7784 w 9615"/>
                  <a:gd name="connsiteY25" fmla="*/ 2306 h 10000"/>
                  <a:gd name="connsiteX26" fmla="*/ 7930 w 9615"/>
                  <a:gd name="connsiteY26" fmla="*/ 4075 h 10000"/>
                  <a:gd name="connsiteX0" fmla="*/ 8248 w 10000"/>
                  <a:gd name="connsiteY0" fmla="*/ 4075 h 10000"/>
                  <a:gd name="connsiteX1" fmla="*/ 8550 w 10000"/>
                  <a:gd name="connsiteY1" fmla="*/ 5787 h 10000"/>
                  <a:gd name="connsiteX2" fmla="*/ 9877 w 10000"/>
                  <a:gd name="connsiteY2" fmla="*/ 5915 h 10000"/>
                  <a:gd name="connsiteX3" fmla="*/ 9796 w 10000"/>
                  <a:gd name="connsiteY3" fmla="*/ 2147 h 10000"/>
                  <a:gd name="connsiteX4" fmla="*/ 8969 w 10000"/>
                  <a:gd name="connsiteY4" fmla="*/ 593 h 10000"/>
                  <a:gd name="connsiteX5" fmla="*/ 7654 w 10000"/>
                  <a:gd name="connsiteY5" fmla="*/ 204 h 10000"/>
                  <a:gd name="connsiteX6" fmla="*/ 6710 w 10000"/>
                  <a:gd name="connsiteY6" fmla="*/ 0 h 10000"/>
                  <a:gd name="connsiteX7" fmla="*/ 4997 w 10000"/>
                  <a:gd name="connsiteY7" fmla="*/ 2638 h 10000"/>
                  <a:gd name="connsiteX8" fmla="*/ 3297 w 10000"/>
                  <a:gd name="connsiteY8" fmla="*/ 0 h 10000"/>
                  <a:gd name="connsiteX9" fmla="*/ 2354 w 10000"/>
                  <a:gd name="connsiteY9" fmla="*/ 204 h 10000"/>
                  <a:gd name="connsiteX10" fmla="*/ 1038 w 10000"/>
                  <a:gd name="connsiteY10" fmla="*/ 593 h 10000"/>
                  <a:gd name="connsiteX11" fmla="*/ 200 w 10000"/>
                  <a:gd name="connsiteY11" fmla="*/ 2147 h 10000"/>
                  <a:gd name="connsiteX12" fmla="*/ 118 w 10000"/>
                  <a:gd name="connsiteY12" fmla="*/ 5915 h 10000"/>
                  <a:gd name="connsiteX13" fmla="*/ 1457 w 10000"/>
                  <a:gd name="connsiteY13" fmla="*/ 5787 h 10000"/>
                  <a:gd name="connsiteX14" fmla="*/ 1841 w 10000"/>
                  <a:gd name="connsiteY14" fmla="*/ 4075 h 10000"/>
                  <a:gd name="connsiteX15" fmla="*/ 1900 w 10000"/>
                  <a:gd name="connsiteY15" fmla="*/ 2306 h 10000"/>
                  <a:gd name="connsiteX16" fmla="*/ 2062 w 10000"/>
                  <a:gd name="connsiteY16" fmla="*/ 4126 h 10000"/>
                  <a:gd name="connsiteX17" fmla="*/ 1481 w 10000"/>
                  <a:gd name="connsiteY17" fmla="*/ 5920 h 10000"/>
                  <a:gd name="connsiteX18" fmla="*/ 444 w 10000"/>
                  <a:gd name="connsiteY18" fmla="*/ 10000 h 10000"/>
                  <a:gd name="connsiteX19" fmla="*/ 3705 w 10000"/>
                  <a:gd name="connsiteY19" fmla="*/ 10000 h 10000"/>
                  <a:gd name="connsiteX20" fmla="*/ 4997 w 10000"/>
                  <a:gd name="connsiteY20" fmla="*/ 6472 h 10000"/>
                  <a:gd name="connsiteX21" fmla="*/ 6303 w 10000"/>
                  <a:gd name="connsiteY21" fmla="*/ 10000 h 10000"/>
                  <a:gd name="connsiteX22" fmla="*/ 9552 w 10000"/>
                  <a:gd name="connsiteY22" fmla="*/ 10000 h 10000"/>
                  <a:gd name="connsiteX23" fmla="*/ 8573 w 10000"/>
                  <a:gd name="connsiteY23" fmla="*/ 5920 h 10000"/>
                  <a:gd name="connsiteX24" fmla="*/ 7932 w 10000"/>
                  <a:gd name="connsiteY24" fmla="*/ 4126 h 10000"/>
                  <a:gd name="connsiteX25" fmla="*/ 8096 w 10000"/>
                  <a:gd name="connsiteY25" fmla="*/ 2306 h 10000"/>
                  <a:gd name="connsiteX26" fmla="*/ 8248 w 10000"/>
                  <a:gd name="connsiteY26" fmla="*/ 4075 h 10000"/>
                  <a:gd name="connsiteX0" fmla="*/ 8248 w 10000"/>
                  <a:gd name="connsiteY0" fmla="*/ 4075 h 10000"/>
                  <a:gd name="connsiteX1" fmla="*/ 8550 w 10000"/>
                  <a:gd name="connsiteY1" fmla="*/ 5787 h 10000"/>
                  <a:gd name="connsiteX2" fmla="*/ 9877 w 10000"/>
                  <a:gd name="connsiteY2" fmla="*/ 5915 h 10000"/>
                  <a:gd name="connsiteX3" fmla="*/ 9796 w 10000"/>
                  <a:gd name="connsiteY3" fmla="*/ 2147 h 10000"/>
                  <a:gd name="connsiteX4" fmla="*/ 8969 w 10000"/>
                  <a:gd name="connsiteY4" fmla="*/ 593 h 10000"/>
                  <a:gd name="connsiteX5" fmla="*/ 7654 w 10000"/>
                  <a:gd name="connsiteY5" fmla="*/ 204 h 10000"/>
                  <a:gd name="connsiteX6" fmla="*/ 6710 w 10000"/>
                  <a:gd name="connsiteY6" fmla="*/ 0 h 10000"/>
                  <a:gd name="connsiteX7" fmla="*/ 4997 w 10000"/>
                  <a:gd name="connsiteY7" fmla="*/ 2638 h 10000"/>
                  <a:gd name="connsiteX8" fmla="*/ 3297 w 10000"/>
                  <a:gd name="connsiteY8" fmla="*/ 0 h 10000"/>
                  <a:gd name="connsiteX9" fmla="*/ 2354 w 10000"/>
                  <a:gd name="connsiteY9" fmla="*/ 204 h 10000"/>
                  <a:gd name="connsiteX10" fmla="*/ 1038 w 10000"/>
                  <a:gd name="connsiteY10" fmla="*/ 593 h 10000"/>
                  <a:gd name="connsiteX11" fmla="*/ 200 w 10000"/>
                  <a:gd name="connsiteY11" fmla="*/ 2147 h 10000"/>
                  <a:gd name="connsiteX12" fmla="*/ 118 w 10000"/>
                  <a:gd name="connsiteY12" fmla="*/ 5915 h 10000"/>
                  <a:gd name="connsiteX13" fmla="*/ 1457 w 10000"/>
                  <a:gd name="connsiteY13" fmla="*/ 5787 h 10000"/>
                  <a:gd name="connsiteX14" fmla="*/ 1841 w 10000"/>
                  <a:gd name="connsiteY14" fmla="*/ 4075 h 10000"/>
                  <a:gd name="connsiteX15" fmla="*/ 1900 w 10000"/>
                  <a:gd name="connsiteY15" fmla="*/ 2306 h 10000"/>
                  <a:gd name="connsiteX16" fmla="*/ 2062 w 10000"/>
                  <a:gd name="connsiteY16" fmla="*/ 4126 h 10000"/>
                  <a:gd name="connsiteX17" fmla="*/ 1481 w 10000"/>
                  <a:gd name="connsiteY17" fmla="*/ 5920 h 10000"/>
                  <a:gd name="connsiteX18" fmla="*/ 444 w 10000"/>
                  <a:gd name="connsiteY18" fmla="*/ 10000 h 10000"/>
                  <a:gd name="connsiteX19" fmla="*/ 3705 w 10000"/>
                  <a:gd name="connsiteY19" fmla="*/ 10000 h 10000"/>
                  <a:gd name="connsiteX20" fmla="*/ 4997 w 10000"/>
                  <a:gd name="connsiteY20" fmla="*/ 6472 h 10000"/>
                  <a:gd name="connsiteX21" fmla="*/ 6303 w 10000"/>
                  <a:gd name="connsiteY21" fmla="*/ 10000 h 10000"/>
                  <a:gd name="connsiteX22" fmla="*/ 9552 w 10000"/>
                  <a:gd name="connsiteY22" fmla="*/ 10000 h 10000"/>
                  <a:gd name="connsiteX23" fmla="*/ 8573 w 10000"/>
                  <a:gd name="connsiteY23" fmla="*/ 5920 h 10000"/>
                  <a:gd name="connsiteX24" fmla="*/ 7932 w 10000"/>
                  <a:gd name="connsiteY24" fmla="*/ 4126 h 10000"/>
                  <a:gd name="connsiteX25" fmla="*/ 8096 w 10000"/>
                  <a:gd name="connsiteY25" fmla="*/ 2306 h 10000"/>
                  <a:gd name="connsiteX26" fmla="*/ 8248 w 10000"/>
                  <a:gd name="connsiteY26" fmla="*/ 4075 h 10000"/>
                  <a:gd name="connsiteX0" fmla="*/ 8202 w 10000"/>
                  <a:gd name="connsiteY0" fmla="*/ 4075 h 10000"/>
                  <a:gd name="connsiteX1" fmla="*/ 8550 w 10000"/>
                  <a:gd name="connsiteY1" fmla="*/ 5787 h 10000"/>
                  <a:gd name="connsiteX2" fmla="*/ 9877 w 10000"/>
                  <a:gd name="connsiteY2" fmla="*/ 5915 h 10000"/>
                  <a:gd name="connsiteX3" fmla="*/ 9796 w 10000"/>
                  <a:gd name="connsiteY3" fmla="*/ 2147 h 10000"/>
                  <a:gd name="connsiteX4" fmla="*/ 8969 w 10000"/>
                  <a:gd name="connsiteY4" fmla="*/ 593 h 10000"/>
                  <a:gd name="connsiteX5" fmla="*/ 7654 w 10000"/>
                  <a:gd name="connsiteY5" fmla="*/ 204 h 10000"/>
                  <a:gd name="connsiteX6" fmla="*/ 6710 w 10000"/>
                  <a:gd name="connsiteY6" fmla="*/ 0 h 10000"/>
                  <a:gd name="connsiteX7" fmla="*/ 4997 w 10000"/>
                  <a:gd name="connsiteY7" fmla="*/ 2638 h 10000"/>
                  <a:gd name="connsiteX8" fmla="*/ 3297 w 10000"/>
                  <a:gd name="connsiteY8" fmla="*/ 0 h 10000"/>
                  <a:gd name="connsiteX9" fmla="*/ 2354 w 10000"/>
                  <a:gd name="connsiteY9" fmla="*/ 204 h 10000"/>
                  <a:gd name="connsiteX10" fmla="*/ 1038 w 10000"/>
                  <a:gd name="connsiteY10" fmla="*/ 593 h 10000"/>
                  <a:gd name="connsiteX11" fmla="*/ 200 w 10000"/>
                  <a:gd name="connsiteY11" fmla="*/ 2147 h 10000"/>
                  <a:gd name="connsiteX12" fmla="*/ 118 w 10000"/>
                  <a:gd name="connsiteY12" fmla="*/ 5915 h 10000"/>
                  <a:gd name="connsiteX13" fmla="*/ 1457 w 10000"/>
                  <a:gd name="connsiteY13" fmla="*/ 5787 h 10000"/>
                  <a:gd name="connsiteX14" fmla="*/ 1841 w 10000"/>
                  <a:gd name="connsiteY14" fmla="*/ 4075 h 10000"/>
                  <a:gd name="connsiteX15" fmla="*/ 1900 w 10000"/>
                  <a:gd name="connsiteY15" fmla="*/ 2306 h 10000"/>
                  <a:gd name="connsiteX16" fmla="*/ 2062 w 10000"/>
                  <a:gd name="connsiteY16" fmla="*/ 4126 h 10000"/>
                  <a:gd name="connsiteX17" fmla="*/ 1481 w 10000"/>
                  <a:gd name="connsiteY17" fmla="*/ 5920 h 10000"/>
                  <a:gd name="connsiteX18" fmla="*/ 444 w 10000"/>
                  <a:gd name="connsiteY18" fmla="*/ 10000 h 10000"/>
                  <a:gd name="connsiteX19" fmla="*/ 3705 w 10000"/>
                  <a:gd name="connsiteY19" fmla="*/ 10000 h 10000"/>
                  <a:gd name="connsiteX20" fmla="*/ 4997 w 10000"/>
                  <a:gd name="connsiteY20" fmla="*/ 6472 h 10000"/>
                  <a:gd name="connsiteX21" fmla="*/ 6303 w 10000"/>
                  <a:gd name="connsiteY21" fmla="*/ 10000 h 10000"/>
                  <a:gd name="connsiteX22" fmla="*/ 9552 w 10000"/>
                  <a:gd name="connsiteY22" fmla="*/ 10000 h 10000"/>
                  <a:gd name="connsiteX23" fmla="*/ 8573 w 10000"/>
                  <a:gd name="connsiteY23" fmla="*/ 5920 h 10000"/>
                  <a:gd name="connsiteX24" fmla="*/ 7932 w 10000"/>
                  <a:gd name="connsiteY24" fmla="*/ 4126 h 10000"/>
                  <a:gd name="connsiteX25" fmla="*/ 8096 w 10000"/>
                  <a:gd name="connsiteY25" fmla="*/ 2306 h 10000"/>
                  <a:gd name="connsiteX26" fmla="*/ 8202 w 10000"/>
                  <a:gd name="connsiteY26" fmla="*/ 407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00" h="10000">
                    <a:moveTo>
                      <a:pt x="8202" y="4075"/>
                    </a:moveTo>
                    <a:cubicBezTo>
                      <a:pt x="8303" y="4646"/>
                      <a:pt x="8449" y="5216"/>
                      <a:pt x="8550" y="5787"/>
                    </a:cubicBezTo>
                    <a:lnTo>
                      <a:pt x="9877" y="5915"/>
                    </a:lnTo>
                    <a:cubicBezTo>
                      <a:pt x="10204" y="5199"/>
                      <a:pt x="9773" y="2786"/>
                      <a:pt x="9796" y="2147"/>
                    </a:cubicBezTo>
                    <a:cubicBezTo>
                      <a:pt x="9819" y="1503"/>
                      <a:pt x="8969" y="593"/>
                      <a:pt x="8969" y="593"/>
                    </a:cubicBezTo>
                    <a:lnTo>
                      <a:pt x="7654" y="204"/>
                    </a:lnTo>
                    <a:lnTo>
                      <a:pt x="6710" y="0"/>
                    </a:lnTo>
                    <a:lnTo>
                      <a:pt x="4997" y="2638"/>
                    </a:lnTo>
                    <a:lnTo>
                      <a:pt x="3297" y="0"/>
                    </a:lnTo>
                    <a:lnTo>
                      <a:pt x="2354" y="204"/>
                    </a:lnTo>
                    <a:lnTo>
                      <a:pt x="1038" y="593"/>
                    </a:lnTo>
                    <a:cubicBezTo>
                      <a:pt x="1038" y="593"/>
                      <a:pt x="176" y="1503"/>
                      <a:pt x="200" y="2147"/>
                    </a:cubicBezTo>
                    <a:cubicBezTo>
                      <a:pt x="223" y="2786"/>
                      <a:pt x="-197" y="5199"/>
                      <a:pt x="118" y="5915"/>
                    </a:cubicBezTo>
                    <a:lnTo>
                      <a:pt x="1457" y="5787"/>
                    </a:lnTo>
                    <a:cubicBezTo>
                      <a:pt x="1554" y="5216"/>
                      <a:pt x="1745" y="4646"/>
                      <a:pt x="1841" y="4075"/>
                    </a:cubicBezTo>
                    <a:cubicBezTo>
                      <a:pt x="1892" y="3485"/>
                      <a:pt x="1849" y="2896"/>
                      <a:pt x="1900" y="2306"/>
                    </a:cubicBezTo>
                    <a:cubicBezTo>
                      <a:pt x="1900" y="2306"/>
                      <a:pt x="2250" y="3589"/>
                      <a:pt x="2062" y="4126"/>
                    </a:cubicBezTo>
                    <a:cubicBezTo>
                      <a:pt x="1853" y="4749"/>
                      <a:pt x="1750" y="4941"/>
                      <a:pt x="1481" y="5920"/>
                    </a:cubicBezTo>
                    <a:cubicBezTo>
                      <a:pt x="1212" y="6899"/>
                      <a:pt x="444" y="10000"/>
                      <a:pt x="444" y="10000"/>
                    </a:cubicBezTo>
                    <a:lnTo>
                      <a:pt x="3705" y="10000"/>
                    </a:lnTo>
                    <a:lnTo>
                      <a:pt x="4997" y="6472"/>
                    </a:lnTo>
                    <a:lnTo>
                      <a:pt x="6303" y="10000"/>
                    </a:lnTo>
                    <a:lnTo>
                      <a:pt x="9552" y="10000"/>
                    </a:lnTo>
                    <a:cubicBezTo>
                      <a:pt x="9552" y="10000"/>
                      <a:pt x="8573" y="7290"/>
                      <a:pt x="8573" y="5920"/>
                    </a:cubicBezTo>
                    <a:cubicBezTo>
                      <a:pt x="8573" y="5603"/>
                      <a:pt x="8142" y="4749"/>
                      <a:pt x="7932" y="4126"/>
                    </a:cubicBezTo>
                    <a:cubicBezTo>
                      <a:pt x="7758" y="3589"/>
                      <a:pt x="8096" y="2306"/>
                      <a:pt x="8096" y="2306"/>
                    </a:cubicBezTo>
                    <a:cubicBezTo>
                      <a:pt x="8147" y="2896"/>
                      <a:pt x="8151" y="3485"/>
                      <a:pt x="8202" y="407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91"/>
              </a:p>
            </p:txBody>
          </p:sp>
          <p:sp>
            <p:nvSpPr>
              <p:cNvPr id="175" name="Freeform: Shape 174">
                <a:extLst>
                  <a:ext uri="{FF2B5EF4-FFF2-40B4-BE49-F238E27FC236}">
                    <a16:creationId xmlns:a16="http://schemas.microsoft.com/office/drawing/2014/main" id="{6486AA7B-3061-4E6A-9433-03FED4793277}"/>
                  </a:ext>
                </a:extLst>
              </p:cNvPr>
              <p:cNvSpPr>
                <a:spLocks/>
              </p:cNvSpPr>
              <p:nvPr/>
            </p:nvSpPr>
            <p:spPr bwMode="auto">
              <a:xfrm>
                <a:off x="13075873" y="5628611"/>
                <a:ext cx="267974" cy="54372"/>
              </a:xfrm>
              <a:custGeom>
                <a:avLst/>
                <a:gdLst>
                  <a:gd name="connsiteX0" fmla="*/ 267974 w 267974"/>
                  <a:gd name="connsiteY0" fmla="*/ 0 h 54372"/>
                  <a:gd name="connsiteX1" fmla="*/ 267974 w 267974"/>
                  <a:gd name="connsiteY1" fmla="*/ 27186 h 54372"/>
                  <a:gd name="connsiteX2" fmla="*/ 250497 w 267974"/>
                  <a:gd name="connsiteY2" fmla="*/ 54372 h 54372"/>
                  <a:gd name="connsiteX3" fmla="*/ 252994 w 267974"/>
                  <a:gd name="connsiteY3" fmla="*/ 20288 h 54372"/>
                  <a:gd name="connsiteX4" fmla="*/ 265061 w 267974"/>
                  <a:gd name="connsiteY4" fmla="*/ 4058 h 54372"/>
                  <a:gd name="connsiteX5" fmla="*/ 0 w 267974"/>
                  <a:gd name="connsiteY5" fmla="*/ 0 h 54372"/>
                  <a:gd name="connsiteX6" fmla="*/ 2913 w 267974"/>
                  <a:gd name="connsiteY6" fmla="*/ 4058 h 54372"/>
                  <a:gd name="connsiteX7" fmla="*/ 14980 w 267974"/>
                  <a:gd name="connsiteY7" fmla="*/ 20288 h 54372"/>
                  <a:gd name="connsiteX8" fmla="*/ 17893 w 267974"/>
                  <a:gd name="connsiteY8" fmla="*/ 54372 h 54372"/>
                  <a:gd name="connsiteX9" fmla="*/ 0 w 267974"/>
                  <a:gd name="connsiteY9" fmla="*/ 27186 h 5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974" h="54372">
                    <a:moveTo>
                      <a:pt x="267974" y="0"/>
                    </a:moveTo>
                    <a:lnTo>
                      <a:pt x="267974" y="27186"/>
                    </a:lnTo>
                    <a:cubicBezTo>
                      <a:pt x="267974" y="27186"/>
                      <a:pt x="261732" y="54372"/>
                      <a:pt x="250497" y="54372"/>
                    </a:cubicBezTo>
                    <a:cubicBezTo>
                      <a:pt x="244672" y="54372"/>
                      <a:pt x="251746" y="27186"/>
                      <a:pt x="252994" y="20288"/>
                    </a:cubicBezTo>
                    <a:cubicBezTo>
                      <a:pt x="254242" y="12985"/>
                      <a:pt x="265061" y="4058"/>
                      <a:pt x="265061" y="4058"/>
                    </a:cubicBezTo>
                    <a:close/>
                    <a:moveTo>
                      <a:pt x="0" y="0"/>
                    </a:moveTo>
                    <a:lnTo>
                      <a:pt x="2913" y="4058"/>
                    </a:lnTo>
                    <a:cubicBezTo>
                      <a:pt x="2913" y="4058"/>
                      <a:pt x="13732" y="12985"/>
                      <a:pt x="14980" y="20288"/>
                    </a:cubicBezTo>
                    <a:cubicBezTo>
                      <a:pt x="16228" y="27186"/>
                      <a:pt x="23302" y="54372"/>
                      <a:pt x="17893" y="54372"/>
                    </a:cubicBezTo>
                    <a:cubicBezTo>
                      <a:pt x="6242" y="54372"/>
                      <a:pt x="0" y="27186"/>
                      <a:pt x="0" y="27186"/>
                    </a:cubicBezTo>
                    <a:close/>
                  </a:path>
                </a:pathLst>
              </a:custGeom>
              <a:solidFill>
                <a:srgbClr val="C09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sz="2891"/>
              </a:p>
            </p:txBody>
          </p:sp>
        </p:grpSp>
        <p:grpSp>
          <p:nvGrpSpPr>
            <p:cNvPr id="100" name="Group 99">
              <a:extLst>
                <a:ext uri="{FF2B5EF4-FFF2-40B4-BE49-F238E27FC236}">
                  <a16:creationId xmlns:a16="http://schemas.microsoft.com/office/drawing/2014/main" id="{F11F20CF-0890-4131-8358-88F45FE97365}"/>
                </a:ext>
              </a:extLst>
            </p:cNvPr>
            <p:cNvGrpSpPr/>
            <p:nvPr/>
          </p:nvGrpSpPr>
          <p:grpSpPr>
            <a:xfrm>
              <a:off x="2838226" y="1458466"/>
              <a:ext cx="442199" cy="1740575"/>
              <a:chOff x="13611824" y="3014876"/>
              <a:chExt cx="365068" cy="1436974"/>
            </a:xfrm>
          </p:grpSpPr>
          <p:sp>
            <p:nvSpPr>
              <p:cNvPr id="162" name="Freeform 712">
                <a:extLst>
                  <a:ext uri="{FF2B5EF4-FFF2-40B4-BE49-F238E27FC236}">
                    <a16:creationId xmlns:a16="http://schemas.microsoft.com/office/drawing/2014/main" id="{941306D4-C3D8-434C-A260-59F8EA3B853C}"/>
                  </a:ext>
                </a:extLst>
              </p:cNvPr>
              <p:cNvSpPr>
                <a:spLocks/>
              </p:cNvSpPr>
              <p:nvPr/>
            </p:nvSpPr>
            <p:spPr bwMode="auto">
              <a:xfrm>
                <a:off x="13615704" y="3018761"/>
                <a:ext cx="357301" cy="1363182"/>
              </a:xfrm>
              <a:custGeom>
                <a:avLst/>
                <a:gdLst>
                  <a:gd name="T0" fmla="*/ 897 w 898"/>
                  <a:gd name="T1" fmla="*/ 1238 h 3411"/>
                  <a:gd name="T2" fmla="*/ 878 w 898"/>
                  <a:gd name="T3" fmla="*/ 882 h 3411"/>
                  <a:gd name="T4" fmla="*/ 646 w 898"/>
                  <a:gd name="T5" fmla="*/ 565 h 3411"/>
                  <a:gd name="T6" fmla="*/ 529 w 898"/>
                  <a:gd name="T7" fmla="*/ 419 h 3411"/>
                  <a:gd name="T8" fmla="*/ 562 w 898"/>
                  <a:gd name="T9" fmla="*/ 342 h 3411"/>
                  <a:gd name="T10" fmla="*/ 601 w 898"/>
                  <a:gd name="T11" fmla="*/ 288 h 3411"/>
                  <a:gd name="T12" fmla="*/ 589 w 898"/>
                  <a:gd name="T13" fmla="*/ 226 h 3411"/>
                  <a:gd name="T14" fmla="*/ 452 w 898"/>
                  <a:gd name="T15" fmla="*/ 8 h 3411"/>
                  <a:gd name="T16" fmla="*/ 447 w 898"/>
                  <a:gd name="T17" fmla="*/ 8 h 3411"/>
                  <a:gd name="T18" fmla="*/ 309 w 898"/>
                  <a:gd name="T19" fmla="*/ 226 h 3411"/>
                  <a:gd name="T20" fmla="*/ 298 w 898"/>
                  <a:gd name="T21" fmla="*/ 288 h 3411"/>
                  <a:gd name="T22" fmla="*/ 336 w 898"/>
                  <a:gd name="T23" fmla="*/ 342 h 3411"/>
                  <a:gd name="T24" fmla="*/ 370 w 898"/>
                  <a:gd name="T25" fmla="*/ 419 h 3411"/>
                  <a:gd name="T26" fmla="*/ 252 w 898"/>
                  <a:gd name="T27" fmla="*/ 565 h 3411"/>
                  <a:gd name="T28" fmla="*/ 21 w 898"/>
                  <a:gd name="T29" fmla="*/ 882 h 3411"/>
                  <a:gd name="T30" fmla="*/ 2 w 898"/>
                  <a:gd name="T31" fmla="*/ 1238 h 3411"/>
                  <a:gd name="T32" fmla="*/ 31 w 898"/>
                  <a:gd name="T33" fmla="*/ 1720 h 3411"/>
                  <a:gd name="T34" fmla="*/ 77 w 898"/>
                  <a:gd name="T35" fmla="*/ 2045 h 3411"/>
                  <a:gd name="T36" fmla="*/ 124 w 898"/>
                  <a:gd name="T37" fmla="*/ 1678 h 3411"/>
                  <a:gd name="T38" fmla="*/ 125 w 898"/>
                  <a:gd name="T39" fmla="*/ 1363 h 3411"/>
                  <a:gd name="T40" fmla="*/ 167 w 898"/>
                  <a:gd name="T41" fmla="*/ 966 h 3411"/>
                  <a:gd name="T42" fmla="*/ 176 w 898"/>
                  <a:gd name="T43" fmla="*/ 1337 h 3411"/>
                  <a:gd name="T44" fmla="*/ 168 w 898"/>
                  <a:gd name="T45" fmla="*/ 2296 h 3411"/>
                  <a:gd name="T46" fmla="*/ 187 w 898"/>
                  <a:gd name="T47" fmla="*/ 2565 h 3411"/>
                  <a:gd name="T48" fmla="*/ 249 w 898"/>
                  <a:gd name="T49" fmla="*/ 3411 h 3411"/>
                  <a:gd name="T50" fmla="*/ 379 w 898"/>
                  <a:gd name="T51" fmla="*/ 3395 h 3411"/>
                  <a:gd name="T52" fmla="*/ 398 w 898"/>
                  <a:gd name="T53" fmla="*/ 3090 h 3411"/>
                  <a:gd name="T54" fmla="*/ 398 w 898"/>
                  <a:gd name="T55" fmla="*/ 2504 h 3411"/>
                  <a:gd name="T56" fmla="*/ 432 w 898"/>
                  <a:gd name="T57" fmla="*/ 2045 h 3411"/>
                  <a:gd name="T58" fmla="*/ 466 w 898"/>
                  <a:gd name="T59" fmla="*/ 2045 h 3411"/>
                  <a:gd name="T60" fmla="*/ 500 w 898"/>
                  <a:gd name="T61" fmla="*/ 2504 h 3411"/>
                  <a:gd name="T62" fmla="*/ 500 w 898"/>
                  <a:gd name="T63" fmla="*/ 3090 h 3411"/>
                  <a:gd name="T64" fmla="*/ 520 w 898"/>
                  <a:gd name="T65" fmla="*/ 3395 h 3411"/>
                  <a:gd name="T66" fmla="*/ 649 w 898"/>
                  <a:gd name="T67" fmla="*/ 3411 h 3411"/>
                  <a:gd name="T68" fmla="*/ 711 w 898"/>
                  <a:gd name="T69" fmla="*/ 2565 h 3411"/>
                  <a:gd name="T70" fmla="*/ 730 w 898"/>
                  <a:gd name="T71" fmla="*/ 2296 h 3411"/>
                  <a:gd name="T72" fmla="*/ 722 w 898"/>
                  <a:gd name="T73" fmla="*/ 1337 h 3411"/>
                  <a:gd name="T74" fmla="*/ 732 w 898"/>
                  <a:gd name="T75" fmla="*/ 966 h 3411"/>
                  <a:gd name="T76" fmla="*/ 773 w 898"/>
                  <a:gd name="T77" fmla="*/ 1363 h 3411"/>
                  <a:gd name="T78" fmla="*/ 775 w 898"/>
                  <a:gd name="T79" fmla="*/ 1678 h 3411"/>
                  <a:gd name="T80" fmla="*/ 822 w 898"/>
                  <a:gd name="T81" fmla="*/ 2045 h 3411"/>
                  <a:gd name="T82" fmla="*/ 867 w 898"/>
                  <a:gd name="T83" fmla="*/ 1720 h 3411"/>
                  <a:gd name="T84" fmla="*/ 897 w 898"/>
                  <a:gd name="T85" fmla="*/ 1238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98" h="3411">
                    <a:moveTo>
                      <a:pt x="897" y="1238"/>
                    </a:moveTo>
                    <a:cubicBezTo>
                      <a:pt x="896" y="1109"/>
                      <a:pt x="874" y="930"/>
                      <a:pt x="878" y="882"/>
                    </a:cubicBezTo>
                    <a:cubicBezTo>
                      <a:pt x="881" y="842"/>
                      <a:pt x="864" y="604"/>
                      <a:pt x="646" y="565"/>
                    </a:cubicBezTo>
                    <a:cubicBezTo>
                      <a:pt x="490" y="537"/>
                      <a:pt x="529" y="419"/>
                      <a:pt x="529" y="419"/>
                    </a:cubicBezTo>
                    <a:cubicBezTo>
                      <a:pt x="560" y="398"/>
                      <a:pt x="562" y="342"/>
                      <a:pt x="562" y="342"/>
                    </a:cubicBezTo>
                    <a:cubicBezTo>
                      <a:pt x="581" y="342"/>
                      <a:pt x="579" y="336"/>
                      <a:pt x="601" y="288"/>
                    </a:cubicBezTo>
                    <a:cubicBezTo>
                      <a:pt x="622" y="240"/>
                      <a:pt x="589" y="226"/>
                      <a:pt x="589" y="226"/>
                    </a:cubicBezTo>
                    <a:cubicBezTo>
                      <a:pt x="632" y="0"/>
                      <a:pt x="452" y="8"/>
                      <a:pt x="452" y="8"/>
                    </a:cubicBezTo>
                    <a:lnTo>
                      <a:pt x="447" y="8"/>
                    </a:lnTo>
                    <a:cubicBezTo>
                      <a:pt x="447" y="8"/>
                      <a:pt x="267" y="0"/>
                      <a:pt x="309" y="226"/>
                    </a:cubicBezTo>
                    <a:cubicBezTo>
                      <a:pt x="309" y="226"/>
                      <a:pt x="276" y="240"/>
                      <a:pt x="298" y="288"/>
                    </a:cubicBezTo>
                    <a:cubicBezTo>
                      <a:pt x="319" y="336"/>
                      <a:pt x="318" y="342"/>
                      <a:pt x="336" y="342"/>
                    </a:cubicBezTo>
                    <a:cubicBezTo>
                      <a:pt x="336" y="342"/>
                      <a:pt x="339" y="398"/>
                      <a:pt x="370" y="419"/>
                    </a:cubicBezTo>
                    <a:cubicBezTo>
                      <a:pt x="370" y="419"/>
                      <a:pt x="409" y="537"/>
                      <a:pt x="252" y="565"/>
                    </a:cubicBezTo>
                    <a:cubicBezTo>
                      <a:pt x="35" y="604"/>
                      <a:pt x="17" y="842"/>
                      <a:pt x="21" y="882"/>
                    </a:cubicBezTo>
                    <a:cubicBezTo>
                      <a:pt x="25" y="930"/>
                      <a:pt x="3" y="1109"/>
                      <a:pt x="2" y="1238"/>
                    </a:cubicBezTo>
                    <a:cubicBezTo>
                      <a:pt x="0" y="1367"/>
                      <a:pt x="31" y="1720"/>
                      <a:pt x="31" y="1720"/>
                    </a:cubicBezTo>
                    <a:cubicBezTo>
                      <a:pt x="11" y="1887"/>
                      <a:pt x="37" y="2040"/>
                      <a:pt x="77" y="2045"/>
                    </a:cubicBezTo>
                    <a:cubicBezTo>
                      <a:pt x="117" y="2049"/>
                      <a:pt x="124" y="1678"/>
                      <a:pt x="124" y="1678"/>
                    </a:cubicBezTo>
                    <a:lnTo>
                      <a:pt x="125" y="1363"/>
                    </a:lnTo>
                    <a:lnTo>
                      <a:pt x="167" y="966"/>
                    </a:lnTo>
                    <a:lnTo>
                      <a:pt x="176" y="1337"/>
                    </a:lnTo>
                    <a:cubicBezTo>
                      <a:pt x="176" y="1337"/>
                      <a:pt x="109" y="1967"/>
                      <a:pt x="168" y="2296"/>
                    </a:cubicBezTo>
                    <a:cubicBezTo>
                      <a:pt x="168" y="2296"/>
                      <a:pt x="193" y="2501"/>
                      <a:pt x="187" y="2565"/>
                    </a:cubicBezTo>
                    <a:cubicBezTo>
                      <a:pt x="182" y="2628"/>
                      <a:pt x="223" y="3238"/>
                      <a:pt x="249" y="3411"/>
                    </a:cubicBezTo>
                    <a:lnTo>
                      <a:pt x="379" y="3395"/>
                    </a:lnTo>
                    <a:cubicBezTo>
                      <a:pt x="379" y="3395"/>
                      <a:pt x="385" y="3134"/>
                      <a:pt x="398" y="3090"/>
                    </a:cubicBezTo>
                    <a:cubicBezTo>
                      <a:pt x="412" y="3046"/>
                      <a:pt x="390" y="2610"/>
                      <a:pt x="398" y="2504"/>
                    </a:cubicBezTo>
                    <a:cubicBezTo>
                      <a:pt x="406" y="2398"/>
                      <a:pt x="432" y="2045"/>
                      <a:pt x="432" y="2045"/>
                    </a:cubicBezTo>
                    <a:lnTo>
                      <a:pt x="466" y="2045"/>
                    </a:lnTo>
                    <a:cubicBezTo>
                      <a:pt x="466" y="2045"/>
                      <a:pt x="492" y="2398"/>
                      <a:pt x="500" y="2504"/>
                    </a:cubicBezTo>
                    <a:cubicBezTo>
                      <a:pt x="508" y="2610"/>
                      <a:pt x="487" y="3046"/>
                      <a:pt x="500" y="3090"/>
                    </a:cubicBezTo>
                    <a:cubicBezTo>
                      <a:pt x="514" y="3134"/>
                      <a:pt x="520" y="3395"/>
                      <a:pt x="520" y="3395"/>
                    </a:cubicBezTo>
                    <a:lnTo>
                      <a:pt x="649" y="3411"/>
                    </a:lnTo>
                    <a:cubicBezTo>
                      <a:pt x="675" y="3238"/>
                      <a:pt x="717" y="2628"/>
                      <a:pt x="711" y="2565"/>
                    </a:cubicBezTo>
                    <a:cubicBezTo>
                      <a:pt x="706" y="2501"/>
                      <a:pt x="730" y="2296"/>
                      <a:pt x="730" y="2296"/>
                    </a:cubicBezTo>
                    <a:cubicBezTo>
                      <a:pt x="790" y="1967"/>
                      <a:pt x="722" y="1337"/>
                      <a:pt x="722" y="1337"/>
                    </a:cubicBezTo>
                    <a:lnTo>
                      <a:pt x="732" y="966"/>
                    </a:lnTo>
                    <a:lnTo>
                      <a:pt x="773" y="1363"/>
                    </a:lnTo>
                    <a:lnTo>
                      <a:pt x="775" y="1678"/>
                    </a:lnTo>
                    <a:cubicBezTo>
                      <a:pt x="775" y="1678"/>
                      <a:pt x="782" y="2049"/>
                      <a:pt x="822" y="2045"/>
                    </a:cubicBezTo>
                    <a:cubicBezTo>
                      <a:pt x="861" y="2040"/>
                      <a:pt x="887" y="1887"/>
                      <a:pt x="867" y="1720"/>
                    </a:cubicBezTo>
                    <a:cubicBezTo>
                      <a:pt x="867" y="1720"/>
                      <a:pt x="898" y="1367"/>
                      <a:pt x="897" y="1238"/>
                    </a:cubicBezTo>
                  </a:path>
                </a:pathLst>
              </a:custGeom>
              <a:solidFill>
                <a:srgbClr val="C09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91"/>
              </a:p>
            </p:txBody>
          </p:sp>
          <p:sp>
            <p:nvSpPr>
              <p:cNvPr id="163" name="Freeform 917">
                <a:extLst>
                  <a:ext uri="{FF2B5EF4-FFF2-40B4-BE49-F238E27FC236}">
                    <a16:creationId xmlns:a16="http://schemas.microsoft.com/office/drawing/2014/main" id="{31A9FA9C-658F-4D5B-A4D9-316C9BEFD657}"/>
                  </a:ext>
                </a:extLst>
              </p:cNvPr>
              <p:cNvSpPr>
                <a:spLocks/>
              </p:cNvSpPr>
              <p:nvPr/>
            </p:nvSpPr>
            <p:spPr bwMode="auto">
              <a:xfrm>
                <a:off x="13664381" y="3725593"/>
                <a:ext cx="264092" cy="656348"/>
              </a:xfrm>
              <a:custGeom>
                <a:avLst/>
                <a:gdLst>
                  <a:gd name="T0" fmla="*/ 663 w 663"/>
                  <a:gd name="T1" fmla="*/ 192 h 1642"/>
                  <a:gd name="T2" fmla="*/ 638 w 663"/>
                  <a:gd name="T3" fmla="*/ 0 h 1642"/>
                  <a:gd name="T4" fmla="*/ 331 w 663"/>
                  <a:gd name="T5" fmla="*/ 37 h 1642"/>
                  <a:gd name="T6" fmla="*/ 25 w 663"/>
                  <a:gd name="T7" fmla="*/ 0 h 1642"/>
                  <a:gd name="T8" fmla="*/ 0 w 663"/>
                  <a:gd name="T9" fmla="*/ 192 h 1642"/>
                  <a:gd name="T10" fmla="*/ 35 w 663"/>
                  <a:gd name="T11" fmla="*/ 822 h 1642"/>
                  <a:gd name="T12" fmla="*/ 106 w 663"/>
                  <a:gd name="T13" fmla="*/ 1642 h 1642"/>
                  <a:gd name="T14" fmla="*/ 270 w 663"/>
                  <a:gd name="T15" fmla="*/ 1642 h 1642"/>
                  <a:gd name="T16" fmla="*/ 288 w 663"/>
                  <a:gd name="T17" fmla="*/ 1366 h 1642"/>
                  <a:gd name="T18" fmla="*/ 301 w 663"/>
                  <a:gd name="T19" fmla="*/ 942 h 1642"/>
                  <a:gd name="T20" fmla="*/ 295 w 663"/>
                  <a:gd name="T21" fmla="*/ 769 h 1642"/>
                  <a:gd name="T22" fmla="*/ 328 w 663"/>
                  <a:gd name="T23" fmla="*/ 367 h 1642"/>
                  <a:gd name="T24" fmla="*/ 331 w 663"/>
                  <a:gd name="T25" fmla="*/ 364 h 1642"/>
                  <a:gd name="T26" fmla="*/ 334 w 663"/>
                  <a:gd name="T27" fmla="*/ 367 h 1642"/>
                  <a:gd name="T28" fmla="*/ 368 w 663"/>
                  <a:gd name="T29" fmla="*/ 769 h 1642"/>
                  <a:gd name="T30" fmla="*/ 362 w 663"/>
                  <a:gd name="T31" fmla="*/ 942 h 1642"/>
                  <a:gd name="T32" fmla="*/ 374 w 663"/>
                  <a:gd name="T33" fmla="*/ 1366 h 1642"/>
                  <a:gd name="T34" fmla="*/ 392 w 663"/>
                  <a:gd name="T35" fmla="*/ 1642 h 1642"/>
                  <a:gd name="T36" fmla="*/ 557 w 663"/>
                  <a:gd name="T37" fmla="*/ 1642 h 1642"/>
                  <a:gd name="T38" fmla="*/ 628 w 663"/>
                  <a:gd name="T39" fmla="*/ 822 h 1642"/>
                  <a:gd name="T40" fmla="*/ 663 w 663"/>
                  <a:gd name="T41" fmla="*/ 192 h 1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3" h="1642">
                    <a:moveTo>
                      <a:pt x="663" y="192"/>
                    </a:moveTo>
                    <a:lnTo>
                      <a:pt x="638" y="0"/>
                    </a:lnTo>
                    <a:lnTo>
                      <a:pt x="331" y="37"/>
                    </a:lnTo>
                    <a:lnTo>
                      <a:pt x="25" y="0"/>
                    </a:lnTo>
                    <a:lnTo>
                      <a:pt x="0" y="192"/>
                    </a:lnTo>
                    <a:cubicBezTo>
                      <a:pt x="8" y="406"/>
                      <a:pt x="48" y="665"/>
                      <a:pt x="35" y="822"/>
                    </a:cubicBezTo>
                    <a:cubicBezTo>
                      <a:pt x="22" y="980"/>
                      <a:pt x="106" y="1642"/>
                      <a:pt x="106" y="1642"/>
                    </a:cubicBezTo>
                    <a:lnTo>
                      <a:pt x="270" y="1642"/>
                    </a:lnTo>
                    <a:cubicBezTo>
                      <a:pt x="271" y="1639"/>
                      <a:pt x="288" y="1369"/>
                      <a:pt x="288" y="1366"/>
                    </a:cubicBezTo>
                    <a:cubicBezTo>
                      <a:pt x="288" y="1366"/>
                      <a:pt x="308" y="1165"/>
                      <a:pt x="301" y="942"/>
                    </a:cubicBezTo>
                    <a:cubicBezTo>
                      <a:pt x="298" y="878"/>
                      <a:pt x="295" y="820"/>
                      <a:pt x="295" y="769"/>
                    </a:cubicBezTo>
                    <a:cubicBezTo>
                      <a:pt x="295" y="659"/>
                      <a:pt x="315" y="464"/>
                      <a:pt x="328" y="367"/>
                    </a:cubicBezTo>
                    <a:cubicBezTo>
                      <a:pt x="328" y="365"/>
                      <a:pt x="330" y="364"/>
                      <a:pt x="331" y="364"/>
                    </a:cubicBezTo>
                    <a:cubicBezTo>
                      <a:pt x="333" y="364"/>
                      <a:pt x="334" y="365"/>
                      <a:pt x="334" y="367"/>
                    </a:cubicBezTo>
                    <a:cubicBezTo>
                      <a:pt x="347" y="464"/>
                      <a:pt x="367" y="659"/>
                      <a:pt x="368" y="769"/>
                    </a:cubicBezTo>
                    <a:cubicBezTo>
                      <a:pt x="368" y="820"/>
                      <a:pt x="364" y="878"/>
                      <a:pt x="362" y="942"/>
                    </a:cubicBezTo>
                    <a:cubicBezTo>
                      <a:pt x="354" y="1165"/>
                      <a:pt x="374" y="1366"/>
                      <a:pt x="374" y="1366"/>
                    </a:cubicBezTo>
                    <a:cubicBezTo>
                      <a:pt x="375" y="1369"/>
                      <a:pt x="392" y="1639"/>
                      <a:pt x="392" y="1642"/>
                    </a:cubicBezTo>
                    <a:lnTo>
                      <a:pt x="557" y="1642"/>
                    </a:lnTo>
                    <a:cubicBezTo>
                      <a:pt x="557" y="1642"/>
                      <a:pt x="640" y="980"/>
                      <a:pt x="628" y="822"/>
                    </a:cubicBezTo>
                    <a:cubicBezTo>
                      <a:pt x="615" y="665"/>
                      <a:pt x="654" y="406"/>
                      <a:pt x="663" y="192"/>
                    </a:cubicBezTo>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91"/>
              </a:p>
            </p:txBody>
          </p:sp>
          <p:sp>
            <p:nvSpPr>
              <p:cNvPr id="164" name="Freeform 970">
                <a:extLst>
                  <a:ext uri="{FF2B5EF4-FFF2-40B4-BE49-F238E27FC236}">
                    <a16:creationId xmlns:a16="http://schemas.microsoft.com/office/drawing/2014/main" id="{395D0ADB-0220-43DD-A19D-5C7B6A31FE44}"/>
                  </a:ext>
                </a:extLst>
              </p:cNvPr>
              <p:cNvSpPr>
                <a:spLocks/>
              </p:cNvSpPr>
              <p:nvPr/>
            </p:nvSpPr>
            <p:spPr bwMode="auto">
              <a:xfrm>
                <a:off x="13728333" y="3014876"/>
                <a:ext cx="128164" cy="112629"/>
              </a:xfrm>
              <a:custGeom>
                <a:avLst/>
                <a:gdLst>
                  <a:gd name="T0" fmla="*/ 8 w 319"/>
                  <a:gd name="T1" fmla="*/ 193 h 278"/>
                  <a:gd name="T2" fmla="*/ 24 w 319"/>
                  <a:gd name="T3" fmla="*/ 278 h 278"/>
                  <a:gd name="T4" fmla="*/ 64 w 319"/>
                  <a:gd name="T5" fmla="*/ 211 h 278"/>
                  <a:gd name="T6" fmla="*/ 54 w 319"/>
                  <a:gd name="T7" fmla="*/ 147 h 278"/>
                  <a:gd name="T8" fmla="*/ 74 w 319"/>
                  <a:gd name="T9" fmla="*/ 80 h 278"/>
                  <a:gd name="T10" fmla="*/ 161 w 319"/>
                  <a:gd name="T11" fmla="*/ 128 h 278"/>
                  <a:gd name="T12" fmla="*/ 264 w 319"/>
                  <a:gd name="T13" fmla="*/ 135 h 278"/>
                  <a:gd name="T14" fmla="*/ 265 w 319"/>
                  <a:gd name="T15" fmla="*/ 212 h 278"/>
                  <a:gd name="T16" fmla="*/ 305 w 319"/>
                  <a:gd name="T17" fmla="*/ 278 h 278"/>
                  <a:gd name="T18" fmla="*/ 319 w 319"/>
                  <a:gd name="T19" fmla="*/ 178 h 278"/>
                  <a:gd name="T20" fmla="*/ 235 w 319"/>
                  <a:gd name="T21" fmla="*/ 31 h 278"/>
                  <a:gd name="T22" fmla="*/ 77 w 319"/>
                  <a:gd name="T23" fmla="*/ 39 h 278"/>
                  <a:gd name="T24" fmla="*/ 8 w 319"/>
                  <a:gd name="T25" fmla="*/ 193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9" h="278">
                    <a:moveTo>
                      <a:pt x="8" y="193"/>
                    </a:moveTo>
                    <a:lnTo>
                      <a:pt x="24" y="278"/>
                    </a:lnTo>
                    <a:lnTo>
                      <a:pt x="64" y="211"/>
                    </a:lnTo>
                    <a:cubicBezTo>
                      <a:pt x="64" y="211"/>
                      <a:pt x="50" y="170"/>
                      <a:pt x="54" y="147"/>
                    </a:cubicBezTo>
                    <a:cubicBezTo>
                      <a:pt x="59" y="121"/>
                      <a:pt x="80" y="116"/>
                      <a:pt x="74" y="80"/>
                    </a:cubicBezTo>
                    <a:cubicBezTo>
                      <a:pt x="74" y="80"/>
                      <a:pt x="109" y="118"/>
                      <a:pt x="161" y="128"/>
                    </a:cubicBezTo>
                    <a:cubicBezTo>
                      <a:pt x="214" y="139"/>
                      <a:pt x="250" y="113"/>
                      <a:pt x="264" y="135"/>
                    </a:cubicBezTo>
                    <a:cubicBezTo>
                      <a:pt x="280" y="159"/>
                      <a:pt x="265" y="212"/>
                      <a:pt x="265" y="212"/>
                    </a:cubicBezTo>
                    <a:lnTo>
                      <a:pt x="305" y="278"/>
                    </a:lnTo>
                    <a:cubicBezTo>
                      <a:pt x="305" y="278"/>
                      <a:pt x="318" y="212"/>
                      <a:pt x="319" y="178"/>
                    </a:cubicBezTo>
                    <a:cubicBezTo>
                      <a:pt x="319" y="142"/>
                      <a:pt x="309" y="62"/>
                      <a:pt x="235" y="31"/>
                    </a:cubicBezTo>
                    <a:cubicBezTo>
                      <a:pt x="160" y="0"/>
                      <a:pt x="104" y="22"/>
                      <a:pt x="77" y="39"/>
                    </a:cubicBezTo>
                    <a:cubicBezTo>
                      <a:pt x="51" y="56"/>
                      <a:pt x="0" y="103"/>
                      <a:pt x="8" y="193"/>
                    </a:cubicBezTo>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91"/>
              </a:p>
            </p:txBody>
          </p:sp>
          <p:sp>
            <p:nvSpPr>
              <p:cNvPr id="165" name="Freeform: Shape 164">
                <a:extLst>
                  <a:ext uri="{FF2B5EF4-FFF2-40B4-BE49-F238E27FC236}">
                    <a16:creationId xmlns:a16="http://schemas.microsoft.com/office/drawing/2014/main" id="{2318F631-08D3-454D-9F5C-A921ED8BB62A}"/>
                  </a:ext>
                </a:extLst>
              </p:cNvPr>
              <p:cNvSpPr>
                <a:spLocks/>
              </p:cNvSpPr>
              <p:nvPr/>
            </p:nvSpPr>
            <p:spPr bwMode="auto">
              <a:xfrm>
                <a:off x="13640132" y="4366408"/>
                <a:ext cx="312932" cy="85442"/>
              </a:xfrm>
              <a:custGeom>
                <a:avLst/>
                <a:gdLst>
                  <a:gd name="connsiteX0" fmla="*/ 179255 w 312932"/>
                  <a:gd name="connsiteY0" fmla="*/ 0 h 85442"/>
                  <a:gd name="connsiteX1" fmla="*/ 245929 w 312932"/>
                  <a:gd name="connsiteY1" fmla="*/ 2876 h 85442"/>
                  <a:gd name="connsiteX2" fmla="*/ 262496 w 312932"/>
                  <a:gd name="connsiteY2" fmla="*/ 27112 h 85442"/>
                  <a:gd name="connsiteX3" fmla="*/ 306945 w 312932"/>
                  <a:gd name="connsiteY3" fmla="*/ 65725 h 85442"/>
                  <a:gd name="connsiteX4" fmla="*/ 303712 w 312932"/>
                  <a:gd name="connsiteY4" fmla="*/ 85442 h 85442"/>
                  <a:gd name="connsiteX5" fmla="*/ 230977 w 312932"/>
                  <a:gd name="connsiteY5" fmla="*/ 85442 h 85442"/>
                  <a:gd name="connsiteX6" fmla="*/ 221683 w 312932"/>
                  <a:gd name="connsiteY6" fmla="*/ 64082 h 85442"/>
                  <a:gd name="connsiteX7" fmla="*/ 221279 w 312932"/>
                  <a:gd name="connsiteY7" fmla="*/ 76405 h 85442"/>
                  <a:gd name="connsiteX8" fmla="*/ 177234 w 312932"/>
                  <a:gd name="connsiteY8" fmla="*/ 64493 h 85442"/>
                  <a:gd name="connsiteX9" fmla="*/ 177234 w 312932"/>
                  <a:gd name="connsiteY9" fmla="*/ 64082 h 85442"/>
                  <a:gd name="connsiteX10" fmla="*/ 179255 w 312932"/>
                  <a:gd name="connsiteY10" fmla="*/ 0 h 85442"/>
                  <a:gd name="connsiteX11" fmla="*/ 129769 w 312932"/>
                  <a:gd name="connsiteY11" fmla="*/ 0 h 85442"/>
                  <a:gd name="connsiteX12" fmla="*/ 132126 w 312932"/>
                  <a:gd name="connsiteY12" fmla="*/ 64082 h 85442"/>
                  <a:gd name="connsiteX13" fmla="*/ 131734 w 312932"/>
                  <a:gd name="connsiteY13" fmla="*/ 64493 h 85442"/>
                  <a:gd name="connsiteX14" fmla="*/ 88911 w 312932"/>
                  <a:gd name="connsiteY14" fmla="*/ 76405 h 85442"/>
                  <a:gd name="connsiteX15" fmla="*/ 88911 w 312932"/>
                  <a:gd name="connsiteY15" fmla="*/ 64082 h 85442"/>
                  <a:gd name="connsiteX16" fmla="*/ 79483 w 312932"/>
                  <a:gd name="connsiteY16" fmla="*/ 85442 h 85442"/>
                  <a:gd name="connsiteX17" fmla="*/ 8767 w 312932"/>
                  <a:gd name="connsiteY17" fmla="*/ 85442 h 85442"/>
                  <a:gd name="connsiteX18" fmla="*/ 6017 w 312932"/>
                  <a:gd name="connsiteY18" fmla="*/ 65725 h 85442"/>
                  <a:gd name="connsiteX19" fmla="*/ 49232 w 312932"/>
                  <a:gd name="connsiteY19" fmla="*/ 27112 h 85442"/>
                  <a:gd name="connsiteX20" fmla="*/ 65339 w 312932"/>
                  <a:gd name="connsiteY20" fmla="*/ 2876 h 8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932" h="85442">
                    <a:moveTo>
                      <a:pt x="179255" y="0"/>
                    </a:moveTo>
                    <a:lnTo>
                      <a:pt x="245929" y="2876"/>
                    </a:lnTo>
                    <a:cubicBezTo>
                      <a:pt x="250373" y="9859"/>
                      <a:pt x="258051" y="24647"/>
                      <a:pt x="262496" y="27112"/>
                    </a:cubicBezTo>
                    <a:lnTo>
                      <a:pt x="306945" y="65725"/>
                    </a:lnTo>
                    <a:cubicBezTo>
                      <a:pt x="315027" y="70243"/>
                      <a:pt x="315835" y="82978"/>
                      <a:pt x="303712" y="85442"/>
                    </a:cubicBezTo>
                    <a:lnTo>
                      <a:pt x="230977" y="85442"/>
                    </a:lnTo>
                    <a:lnTo>
                      <a:pt x="221683" y="64082"/>
                    </a:lnTo>
                    <a:lnTo>
                      <a:pt x="221279" y="76405"/>
                    </a:lnTo>
                    <a:lnTo>
                      <a:pt x="177234" y="64493"/>
                    </a:lnTo>
                    <a:cubicBezTo>
                      <a:pt x="177234" y="64493"/>
                      <a:pt x="177234" y="64082"/>
                      <a:pt x="177234" y="64082"/>
                    </a:cubicBezTo>
                    <a:cubicBezTo>
                      <a:pt x="176022" y="59152"/>
                      <a:pt x="177638" y="14378"/>
                      <a:pt x="179255" y="0"/>
                    </a:cubicBezTo>
                    <a:close/>
                    <a:moveTo>
                      <a:pt x="129769" y="0"/>
                    </a:moveTo>
                    <a:cubicBezTo>
                      <a:pt x="131341" y="14378"/>
                      <a:pt x="133305" y="59152"/>
                      <a:pt x="132126" y="64082"/>
                    </a:cubicBezTo>
                    <a:cubicBezTo>
                      <a:pt x="132126" y="64082"/>
                      <a:pt x="131734" y="64493"/>
                      <a:pt x="131734" y="64493"/>
                    </a:cubicBezTo>
                    <a:lnTo>
                      <a:pt x="88911" y="76405"/>
                    </a:lnTo>
                    <a:lnTo>
                      <a:pt x="88911" y="64082"/>
                    </a:lnTo>
                    <a:lnTo>
                      <a:pt x="79483" y="85442"/>
                    </a:lnTo>
                    <a:lnTo>
                      <a:pt x="8767" y="85442"/>
                    </a:lnTo>
                    <a:cubicBezTo>
                      <a:pt x="-2626" y="82978"/>
                      <a:pt x="-2233" y="70243"/>
                      <a:pt x="6017" y="65725"/>
                    </a:cubicBezTo>
                    <a:lnTo>
                      <a:pt x="49232" y="27112"/>
                    </a:lnTo>
                    <a:cubicBezTo>
                      <a:pt x="53161" y="24647"/>
                      <a:pt x="60625" y="9859"/>
                      <a:pt x="65339" y="2876"/>
                    </a:cubicBez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sz="2891"/>
              </a:p>
            </p:txBody>
          </p:sp>
          <p:sp>
            <p:nvSpPr>
              <p:cNvPr id="166" name="Freeform 1076">
                <a:extLst>
                  <a:ext uri="{FF2B5EF4-FFF2-40B4-BE49-F238E27FC236}">
                    <a16:creationId xmlns:a16="http://schemas.microsoft.com/office/drawing/2014/main" id="{4D15F43B-A654-4BB0-B441-30C440CD1853}"/>
                  </a:ext>
                </a:extLst>
              </p:cNvPr>
              <p:cNvSpPr>
                <a:spLocks/>
              </p:cNvSpPr>
              <p:nvPr/>
            </p:nvSpPr>
            <p:spPr bwMode="auto">
              <a:xfrm>
                <a:off x="13611824" y="3232366"/>
                <a:ext cx="365068" cy="524302"/>
              </a:xfrm>
              <a:custGeom>
                <a:avLst/>
                <a:gdLst>
                  <a:gd name="T0" fmla="*/ 760 w 918"/>
                  <a:gd name="T1" fmla="*/ 501 h 1314"/>
                  <a:gd name="T2" fmla="*/ 918 w 918"/>
                  <a:gd name="T3" fmla="*/ 407 h 1314"/>
                  <a:gd name="T4" fmla="*/ 809 w 918"/>
                  <a:gd name="T5" fmla="*/ 94 h 1314"/>
                  <a:gd name="T6" fmla="*/ 622 w 918"/>
                  <a:gd name="T7" fmla="*/ 0 h 1314"/>
                  <a:gd name="T8" fmla="*/ 459 w 918"/>
                  <a:gd name="T9" fmla="*/ 55 h 1314"/>
                  <a:gd name="T10" fmla="*/ 297 w 918"/>
                  <a:gd name="T11" fmla="*/ 0 h 1314"/>
                  <a:gd name="T12" fmla="*/ 110 w 918"/>
                  <a:gd name="T13" fmla="*/ 94 h 1314"/>
                  <a:gd name="T14" fmla="*/ 0 w 918"/>
                  <a:gd name="T15" fmla="*/ 407 h 1314"/>
                  <a:gd name="T16" fmla="*/ 159 w 918"/>
                  <a:gd name="T17" fmla="*/ 501 h 1314"/>
                  <a:gd name="T18" fmla="*/ 170 w 918"/>
                  <a:gd name="T19" fmla="*/ 854 h 1314"/>
                  <a:gd name="T20" fmla="*/ 141 w 918"/>
                  <a:gd name="T21" fmla="*/ 1248 h 1314"/>
                  <a:gd name="T22" fmla="*/ 459 w 918"/>
                  <a:gd name="T23" fmla="*/ 1314 h 1314"/>
                  <a:gd name="T24" fmla="*/ 778 w 918"/>
                  <a:gd name="T25" fmla="*/ 1248 h 1314"/>
                  <a:gd name="T26" fmla="*/ 748 w 918"/>
                  <a:gd name="T27" fmla="*/ 854 h 1314"/>
                  <a:gd name="T28" fmla="*/ 760 w 918"/>
                  <a:gd name="T29" fmla="*/ 501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8" h="1314">
                    <a:moveTo>
                      <a:pt x="760" y="501"/>
                    </a:moveTo>
                    <a:lnTo>
                      <a:pt x="918" y="407"/>
                    </a:lnTo>
                    <a:cubicBezTo>
                      <a:pt x="918" y="252"/>
                      <a:pt x="842" y="132"/>
                      <a:pt x="809" y="94"/>
                    </a:cubicBezTo>
                    <a:cubicBezTo>
                      <a:pt x="775" y="55"/>
                      <a:pt x="622" y="0"/>
                      <a:pt x="622" y="0"/>
                    </a:cubicBezTo>
                    <a:lnTo>
                      <a:pt x="459" y="55"/>
                    </a:lnTo>
                    <a:lnTo>
                      <a:pt x="297" y="0"/>
                    </a:lnTo>
                    <a:cubicBezTo>
                      <a:pt x="297" y="0"/>
                      <a:pt x="143" y="55"/>
                      <a:pt x="110" y="94"/>
                    </a:cubicBezTo>
                    <a:cubicBezTo>
                      <a:pt x="77" y="132"/>
                      <a:pt x="0" y="252"/>
                      <a:pt x="0" y="407"/>
                    </a:cubicBezTo>
                    <a:lnTo>
                      <a:pt x="159" y="501"/>
                    </a:lnTo>
                    <a:lnTo>
                      <a:pt x="170" y="854"/>
                    </a:lnTo>
                    <a:lnTo>
                      <a:pt x="141" y="1248"/>
                    </a:lnTo>
                    <a:cubicBezTo>
                      <a:pt x="141" y="1248"/>
                      <a:pt x="344" y="1312"/>
                      <a:pt x="459" y="1314"/>
                    </a:cubicBezTo>
                    <a:cubicBezTo>
                      <a:pt x="574" y="1312"/>
                      <a:pt x="778" y="1248"/>
                      <a:pt x="778" y="1248"/>
                    </a:cubicBezTo>
                    <a:lnTo>
                      <a:pt x="748" y="854"/>
                    </a:lnTo>
                    <a:lnTo>
                      <a:pt x="760" y="501"/>
                    </a:lnTo>
                    <a:close/>
                  </a:path>
                </a:pathLst>
              </a:custGeom>
              <a:solidFill>
                <a:srgbClr val="049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91"/>
              </a:p>
            </p:txBody>
          </p:sp>
          <p:sp>
            <p:nvSpPr>
              <p:cNvPr id="167" name="Rectangle 1077">
                <a:extLst>
                  <a:ext uri="{FF2B5EF4-FFF2-40B4-BE49-F238E27FC236}">
                    <a16:creationId xmlns:a16="http://schemas.microsoft.com/office/drawing/2014/main" id="{440C4F83-B143-4D4D-ACCE-3A3E3F5D8805}"/>
                  </a:ext>
                </a:extLst>
              </p:cNvPr>
              <p:cNvSpPr>
                <a:spLocks noChangeArrowheads="1"/>
              </p:cNvSpPr>
              <p:nvPr/>
            </p:nvSpPr>
            <p:spPr bwMode="auto">
              <a:xfrm>
                <a:off x="13825424" y="3360527"/>
                <a:ext cx="66024" cy="233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891"/>
              </a:p>
            </p:txBody>
          </p:sp>
          <p:sp>
            <p:nvSpPr>
              <p:cNvPr id="168" name="Freeform: Shape 167">
                <a:extLst>
                  <a:ext uri="{FF2B5EF4-FFF2-40B4-BE49-F238E27FC236}">
                    <a16:creationId xmlns:a16="http://schemas.microsoft.com/office/drawing/2014/main" id="{8F50049A-3452-4F9C-A08F-C99E94E12D1C}"/>
                  </a:ext>
                </a:extLst>
              </p:cNvPr>
              <p:cNvSpPr>
                <a:spLocks/>
              </p:cNvSpPr>
              <p:nvPr/>
            </p:nvSpPr>
            <p:spPr bwMode="auto">
              <a:xfrm>
                <a:off x="13658428" y="3713945"/>
                <a:ext cx="267975" cy="69907"/>
              </a:xfrm>
              <a:custGeom>
                <a:avLst/>
                <a:gdLst>
                  <a:gd name="connsiteX0" fmla="*/ 267975 w 267975"/>
                  <a:gd name="connsiteY0" fmla="*/ 0 h 69907"/>
                  <a:gd name="connsiteX1" fmla="*/ 267975 w 267975"/>
                  <a:gd name="connsiteY1" fmla="*/ 34954 h 69907"/>
                  <a:gd name="connsiteX2" fmla="*/ 253325 w 267975"/>
                  <a:gd name="connsiteY2" fmla="*/ 69907 h 69907"/>
                  <a:gd name="connsiteX3" fmla="*/ 255710 w 267975"/>
                  <a:gd name="connsiteY3" fmla="*/ 25921 h 69907"/>
                  <a:gd name="connsiteX4" fmla="*/ 265590 w 267975"/>
                  <a:gd name="connsiteY4" fmla="*/ 5106 h 69907"/>
                  <a:gd name="connsiteX5" fmla="*/ 0 w 267975"/>
                  <a:gd name="connsiteY5" fmla="*/ 0 h 69907"/>
                  <a:gd name="connsiteX6" fmla="*/ 2913 w 267975"/>
                  <a:gd name="connsiteY6" fmla="*/ 5106 h 69907"/>
                  <a:gd name="connsiteX7" fmla="*/ 14980 w 267975"/>
                  <a:gd name="connsiteY7" fmla="*/ 25921 h 69907"/>
                  <a:gd name="connsiteX8" fmla="*/ 17476 w 267975"/>
                  <a:gd name="connsiteY8" fmla="*/ 69907 h 69907"/>
                  <a:gd name="connsiteX9" fmla="*/ 0 w 267975"/>
                  <a:gd name="connsiteY9" fmla="*/ 34954 h 6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975" h="69907">
                    <a:moveTo>
                      <a:pt x="267975" y="0"/>
                    </a:moveTo>
                    <a:lnTo>
                      <a:pt x="267975" y="34954"/>
                    </a:lnTo>
                    <a:cubicBezTo>
                      <a:pt x="267975" y="34954"/>
                      <a:pt x="262524" y="69907"/>
                      <a:pt x="253325" y="69907"/>
                    </a:cubicBezTo>
                    <a:cubicBezTo>
                      <a:pt x="248555" y="69907"/>
                      <a:pt x="254688" y="34954"/>
                      <a:pt x="255710" y="25921"/>
                    </a:cubicBezTo>
                    <a:cubicBezTo>
                      <a:pt x="256732" y="16888"/>
                      <a:pt x="265590" y="5106"/>
                      <a:pt x="265590" y="5106"/>
                    </a:cubicBezTo>
                    <a:close/>
                    <a:moveTo>
                      <a:pt x="0" y="0"/>
                    </a:moveTo>
                    <a:lnTo>
                      <a:pt x="2913" y="5106"/>
                    </a:lnTo>
                    <a:cubicBezTo>
                      <a:pt x="2913" y="5106"/>
                      <a:pt x="13732" y="16888"/>
                      <a:pt x="14980" y="25921"/>
                    </a:cubicBezTo>
                    <a:cubicBezTo>
                      <a:pt x="16228" y="34954"/>
                      <a:pt x="23302" y="69907"/>
                      <a:pt x="17476" y="69907"/>
                    </a:cubicBezTo>
                    <a:cubicBezTo>
                      <a:pt x="6242" y="69907"/>
                      <a:pt x="0" y="34954"/>
                      <a:pt x="0" y="34954"/>
                    </a:cubicBezTo>
                    <a:close/>
                  </a:path>
                </a:pathLst>
              </a:custGeom>
              <a:solidFill>
                <a:srgbClr val="C09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sz="2891"/>
              </a:p>
            </p:txBody>
          </p:sp>
        </p:grpSp>
        <p:grpSp>
          <p:nvGrpSpPr>
            <p:cNvPr id="140" name="Group 139">
              <a:extLst>
                <a:ext uri="{FF2B5EF4-FFF2-40B4-BE49-F238E27FC236}">
                  <a16:creationId xmlns:a16="http://schemas.microsoft.com/office/drawing/2014/main" id="{8C14F863-33AA-4312-88C5-06529B86B1CE}"/>
                </a:ext>
              </a:extLst>
            </p:cNvPr>
            <p:cNvGrpSpPr>
              <a:grpSpLocks noChangeAspect="1"/>
            </p:cNvGrpSpPr>
            <p:nvPr/>
          </p:nvGrpSpPr>
          <p:grpSpPr>
            <a:xfrm>
              <a:off x="2093246" y="1377222"/>
              <a:ext cx="453525" cy="1737139"/>
              <a:chOff x="5302769" y="327026"/>
              <a:chExt cx="152935" cy="585787"/>
            </a:xfrm>
          </p:grpSpPr>
          <p:sp>
            <p:nvSpPr>
              <p:cNvPr id="151" name="Freeform 735">
                <a:extLst>
                  <a:ext uri="{FF2B5EF4-FFF2-40B4-BE49-F238E27FC236}">
                    <a16:creationId xmlns:a16="http://schemas.microsoft.com/office/drawing/2014/main" id="{7982831A-6FF5-4538-847C-AD6498AB42DF}"/>
                  </a:ext>
                </a:extLst>
              </p:cNvPr>
              <p:cNvSpPr>
                <a:spLocks/>
              </p:cNvSpPr>
              <p:nvPr/>
            </p:nvSpPr>
            <p:spPr bwMode="auto">
              <a:xfrm>
                <a:off x="5305426" y="327026"/>
                <a:ext cx="146050" cy="557213"/>
              </a:xfrm>
              <a:custGeom>
                <a:avLst/>
                <a:gdLst>
                  <a:gd name="T0" fmla="*/ 897 w 898"/>
                  <a:gd name="T1" fmla="*/ 1238 h 3411"/>
                  <a:gd name="T2" fmla="*/ 878 w 898"/>
                  <a:gd name="T3" fmla="*/ 882 h 3411"/>
                  <a:gd name="T4" fmla="*/ 646 w 898"/>
                  <a:gd name="T5" fmla="*/ 565 h 3411"/>
                  <a:gd name="T6" fmla="*/ 529 w 898"/>
                  <a:gd name="T7" fmla="*/ 419 h 3411"/>
                  <a:gd name="T8" fmla="*/ 562 w 898"/>
                  <a:gd name="T9" fmla="*/ 342 h 3411"/>
                  <a:gd name="T10" fmla="*/ 601 w 898"/>
                  <a:gd name="T11" fmla="*/ 288 h 3411"/>
                  <a:gd name="T12" fmla="*/ 589 w 898"/>
                  <a:gd name="T13" fmla="*/ 226 h 3411"/>
                  <a:gd name="T14" fmla="*/ 452 w 898"/>
                  <a:gd name="T15" fmla="*/ 8 h 3411"/>
                  <a:gd name="T16" fmla="*/ 447 w 898"/>
                  <a:gd name="T17" fmla="*/ 8 h 3411"/>
                  <a:gd name="T18" fmla="*/ 309 w 898"/>
                  <a:gd name="T19" fmla="*/ 226 h 3411"/>
                  <a:gd name="T20" fmla="*/ 298 w 898"/>
                  <a:gd name="T21" fmla="*/ 288 h 3411"/>
                  <a:gd name="T22" fmla="*/ 336 w 898"/>
                  <a:gd name="T23" fmla="*/ 342 h 3411"/>
                  <a:gd name="T24" fmla="*/ 370 w 898"/>
                  <a:gd name="T25" fmla="*/ 419 h 3411"/>
                  <a:gd name="T26" fmla="*/ 252 w 898"/>
                  <a:gd name="T27" fmla="*/ 565 h 3411"/>
                  <a:gd name="T28" fmla="*/ 20 w 898"/>
                  <a:gd name="T29" fmla="*/ 882 h 3411"/>
                  <a:gd name="T30" fmla="*/ 1 w 898"/>
                  <a:gd name="T31" fmla="*/ 1238 h 3411"/>
                  <a:gd name="T32" fmla="*/ 31 w 898"/>
                  <a:gd name="T33" fmla="*/ 1720 h 3411"/>
                  <a:gd name="T34" fmla="*/ 77 w 898"/>
                  <a:gd name="T35" fmla="*/ 2045 h 3411"/>
                  <a:gd name="T36" fmla="*/ 123 w 898"/>
                  <a:gd name="T37" fmla="*/ 1678 h 3411"/>
                  <a:gd name="T38" fmla="*/ 125 w 898"/>
                  <a:gd name="T39" fmla="*/ 1363 h 3411"/>
                  <a:gd name="T40" fmla="*/ 167 w 898"/>
                  <a:gd name="T41" fmla="*/ 966 h 3411"/>
                  <a:gd name="T42" fmla="*/ 176 w 898"/>
                  <a:gd name="T43" fmla="*/ 1337 h 3411"/>
                  <a:gd name="T44" fmla="*/ 168 w 898"/>
                  <a:gd name="T45" fmla="*/ 2296 h 3411"/>
                  <a:gd name="T46" fmla="*/ 187 w 898"/>
                  <a:gd name="T47" fmla="*/ 2565 h 3411"/>
                  <a:gd name="T48" fmla="*/ 249 w 898"/>
                  <a:gd name="T49" fmla="*/ 3411 h 3411"/>
                  <a:gd name="T50" fmla="*/ 378 w 898"/>
                  <a:gd name="T51" fmla="*/ 3395 h 3411"/>
                  <a:gd name="T52" fmla="*/ 398 w 898"/>
                  <a:gd name="T53" fmla="*/ 3090 h 3411"/>
                  <a:gd name="T54" fmla="*/ 398 w 898"/>
                  <a:gd name="T55" fmla="*/ 2504 h 3411"/>
                  <a:gd name="T56" fmla="*/ 432 w 898"/>
                  <a:gd name="T57" fmla="*/ 2045 h 3411"/>
                  <a:gd name="T58" fmla="*/ 466 w 898"/>
                  <a:gd name="T59" fmla="*/ 2045 h 3411"/>
                  <a:gd name="T60" fmla="*/ 500 w 898"/>
                  <a:gd name="T61" fmla="*/ 2504 h 3411"/>
                  <a:gd name="T62" fmla="*/ 500 w 898"/>
                  <a:gd name="T63" fmla="*/ 3090 h 3411"/>
                  <a:gd name="T64" fmla="*/ 520 w 898"/>
                  <a:gd name="T65" fmla="*/ 3395 h 3411"/>
                  <a:gd name="T66" fmla="*/ 649 w 898"/>
                  <a:gd name="T67" fmla="*/ 3411 h 3411"/>
                  <a:gd name="T68" fmla="*/ 711 w 898"/>
                  <a:gd name="T69" fmla="*/ 2565 h 3411"/>
                  <a:gd name="T70" fmla="*/ 730 w 898"/>
                  <a:gd name="T71" fmla="*/ 2296 h 3411"/>
                  <a:gd name="T72" fmla="*/ 722 w 898"/>
                  <a:gd name="T73" fmla="*/ 1337 h 3411"/>
                  <a:gd name="T74" fmla="*/ 732 w 898"/>
                  <a:gd name="T75" fmla="*/ 966 h 3411"/>
                  <a:gd name="T76" fmla="*/ 773 w 898"/>
                  <a:gd name="T77" fmla="*/ 1363 h 3411"/>
                  <a:gd name="T78" fmla="*/ 775 w 898"/>
                  <a:gd name="T79" fmla="*/ 1678 h 3411"/>
                  <a:gd name="T80" fmla="*/ 821 w 898"/>
                  <a:gd name="T81" fmla="*/ 2045 h 3411"/>
                  <a:gd name="T82" fmla="*/ 867 w 898"/>
                  <a:gd name="T83" fmla="*/ 1720 h 3411"/>
                  <a:gd name="T84" fmla="*/ 897 w 898"/>
                  <a:gd name="T85" fmla="*/ 1238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98" h="3411">
                    <a:moveTo>
                      <a:pt x="897" y="1238"/>
                    </a:moveTo>
                    <a:cubicBezTo>
                      <a:pt x="895" y="1109"/>
                      <a:pt x="874" y="930"/>
                      <a:pt x="878" y="882"/>
                    </a:cubicBezTo>
                    <a:cubicBezTo>
                      <a:pt x="881" y="842"/>
                      <a:pt x="864" y="604"/>
                      <a:pt x="646" y="565"/>
                    </a:cubicBezTo>
                    <a:cubicBezTo>
                      <a:pt x="490" y="537"/>
                      <a:pt x="529" y="419"/>
                      <a:pt x="529" y="419"/>
                    </a:cubicBezTo>
                    <a:cubicBezTo>
                      <a:pt x="560" y="398"/>
                      <a:pt x="562" y="342"/>
                      <a:pt x="562" y="342"/>
                    </a:cubicBezTo>
                    <a:cubicBezTo>
                      <a:pt x="580" y="342"/>
                      <a:pt x="579" y="336"/>
                      <a:pt x="601" y="288"/>
                    </a:cubicBezTo>
                    <a:cubicBezTo>
                      <a:pt x="622" y="240"/>
                      <a:pt x="589" y="226"/>
                      <a:pt x="589" y="226"/>
                    </a:cubicBezTo>
                    <a:cubicBezTo>
                      <a:pt x="632" y="0"/>
                      <a:pt x="452" y="8"/>
                      <a:pt x="452" y="8"/>
                    </a:cubicBezTo>
                    <a:lnTo>
                      <a:pt x="447" y="8"/>
                    </a:lnTo>
                    <a:cubicBezTo>
                      <a:pt x="447" y="8"/>
                      <a:pt x="266" y="0"/>
                      <a:pt x="309" y="226"/>
                    </a:cubicBezTo>
                    <a:cubicBezTo>
                      <a:pt x="309" y="226"/>
                      <a:pt x="276" y="240"/>
                      <a:pt x="298" y="288"/>
                    </a:cubicBezTo>
                    <a:cubicBezTo>
                      <a:pt x="319" y="336"/>
                      <a:pt x="318" y="342"/>
                      <a:pt x="336" y="342"/>
                    </a:cubicBezTo>
                    <a:cubicBezTo>
                      <a:pt x="336" y="342"/>
                      <a:pt x="339" y="398"/>
                      <a:pt x="370" y="419"/>
                    </a:cubicBezTo>
                    <a:cubicBezTo>
                      <a:pt x="370" y="419"/>
                      <a:pt x="408" y="537"/>
                      <a:pt x="252" y="565"/>
                    </a:cubicBezTo>
                    <a:cubicBezTo>
                      <a:pt x="35" y="604"/>
                      <a:pt x="17" y="842"/>
                      <a:pt x="20" y="882"/>
                    </a:cubicBezTo>
                    <a:cubicBezTo>
                      <a:pt x="25" y="930"/>
                      <a:pt x="3" y="1109"/>
                      <a:pt x="1" y="1238"/>
                    </a:cubicBezTo>
                    <a:cubicBezTo>
                      <a:pt x="0" y="1367"/>
                      <a:pt x="31" y="1720"/>
                      <a:pt x="31" y="1720"/>
                    </a:cubicBezTo>
                    <a:cubicBezTo>
                      <a:pt x="11" y="1887"/>
                      <a:pt x="37" y="2040"/>
                      <a:pt x="77" y="2045"/>
                    </a:cubicBezTo>
                    <a:cubicBezTo>
                      <a:pt x="117" y="2049"/>
                      <a:pt x="123" y="1678"/>
                      <a:pt x="123" y="1678"/>
                    </a:cubicBezTo>
                    <a:lnTo>
                      <a:pt x="125" y="1363"/>
                    </a:lnTo>
                    <a:lnTo>
                      <a:pt x="167" y="966"/>
                    </a:lnTo>
                    <a:lnTo>
                      <a:pt x="176" y="1337"/>
                    </a:lnTo>
                    <a:cubicBezTo>
                      <a:pt x="176" y="1337"/>
                      <a:pt x="109" y="1967"/>
                      <a:pt x="168" y="2296"/>
                    </a:cubicBezTo>
                    <a:cubicBezTo>
                      <a:pt x="168" y="2296"/>
                      <a:pt x="193" y="2501"/>
                      <a:pt x="187" y="2565"/>
                    </a:cubicBezTo>
                    <a:cubicBezTo>
                      <a:pt x="182" y="2628"/>
                      <a:pt x="223" y="3238"/>
                      <a:pt x="249" y="3411"/>
                    </a:cubicBezTo>
                    <a:lnTo>
                      <a:pt x="378" y="3395"/>
                    </a:lnTo>
                    <a:cubicBezTo>
                      <a:pt x="378" y="3395"/>
                      <a:pt x="385" y="3134"/>
                      <a:pt x="398" y="3090"/>
                    </a:cubicBezTo>
                    <a:cubicBezTo>
                      <a:pt x="411" y="3046"/>
                      <a:pt x="390" y="2610"/>
                      <a:pt x="398" y="2504"/>
                    </a:cubicBezTo>
                    <a:cubicBezTo>
                      <a:pt x="406" y="2398"/>
                      <a:pt x="432" y="2045"/>
                      <a:pt x="432" y="2045"/>
                    </a:cubicBezTo>
                    <a:lnTo>
                      <a:pt x="466" y="2045"/>
                    </a:lnTo>
                    <a:cubicBezTo>
                      <a:pt x="466" y="2045"/>
                      <a:pt x="492" y="2398"/>
                      <a:pt x="500" y="2504"/>
                    </a:cubicBezTo>
                    <a:cubicBezTo>
                      <a:pt x="508" y="2610"/>
                      <a:pt x="487" y="3046"/>
                      <a:pt x="500" y="3090"/>
                    </a:cubicBezTo>
                    <a:cubicBezTo>
                      <a:pt x="514" y="3134"/>
                      <a:pt x="520" y="3395"/>
                      <a:pt x="520" y="3395"/>
                    </a:cubicBezTo>
                    <a:lnTo>
                      <a:pt x="649" y="3411"/>
                    </a:lnTo>
                    <a:cubicBezTo>
                      <a:pt x="675" y="3238"/>
                      <a:pt x="717" y="2628"/>
                      <a:pt x="711" y="2565"/>
                    </a:cubicBezTo>
                    <a:cubicBezTo>
                      <a:pt x="705" y="2501"/>
                      <a:pt x="730" y="2296"/>
                      <a:pt x="730" y="2296"/>
                    </a:cubicBezTo>
                    <a:cubicBezTo>
                      <a:pt x="789" y="1967"/>
                      <a:pt x="722" y="1337"/>
                      <a:pt x="722" y="1337"/>
                    </a:cubicBezTo>
                    <a:lnTo>
                      <a:pt x="732" y="966"/>
                    </a:lnTo>
                    <a:lnTo>
                      <a:pt x="773" y="1363"/>
                    </a:lnTo>
                    <a:lnTo>
                      <a:pt x="775" y="1678"/>
                    </a:lnTo>
                    <a:cubicBezTo>
                      <a:pt x="775" y="1678"/>
                      <a:pt x="781" y="2049"/>
                      <a:pt x="821" y="2045"/>
                    </a:cubicBezTo>
                    <a:cubicBezTo>
                      <a:pt x="861" y="2040"/>
                      <a:pt x="887" y="1887"/>
                      <a:pt x="867" y="1720"/>
                    </a:cubicBezTo>
                    <a:cubicBezTo>
                      <a:pt x="867" y="1720"/>
                      <a:pt x="898" y="1367"/>
                      <a:pt x="897" y="1238"/>
                    </a:cubicBezTo>
                  </a:path>
                </a:pathLst>
              </a:custGeom>
              <a:solidFill>
                <a:srgbClr val="895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912">
                <a:extLst>
                  <a:ext uri="{FF2B5EF4-FFF2-40B4-BE49-F238E27FC236}">
                    <a16:creationId xmlns:a16="http://schemas.microsoft.com/office/drawing/2014/main" id="{8B0EEFFD-8691-4E31-A36F-67145772545D}"/>
                  </a:ext>
                </a:extLst>
              </p:cNvPr>
              <p:cNvSpPr>
                <a:spLocks/>
              </p:cNvSpPr>
              <p:nvPr/>
            </p:nvSpPr>
            <p:spPr bwMode="auto">
              <a:xfrm>
                <a:off x="5346700" y="350838"/>
                <a:ext cx="12700" cy="19050"/>
              </a:xfrm>
              <a:custGeom>
                <a:avLst/>
                <a:gdLst>
                  <a:gd name="T0" fmla="*/ 54 w 79"/>
                  <a:gd name="T1" fmla="*/ 109 h 126"/>
                  <a:gd name="T2" fmla="*/ 79 w 79"/>
                  <a:gd name="T3" fmla="*/ 126 h 126"/>
                  <a:gd name="T4" fmla="*/ 66 w 79"/>
                  <a:gd name="T5" fmla="*/ 0 h 126"/>
                  <a:gd name="T6" fmla="*/ 54 w 79"/>
                  <a:gd name="T7" fmla="*/ 109 h 126"/>
                </a:gdLst>
                <a:ahLst/>
                <a:cxnLst>
                  <a:cxn ang="0">
                    <a:pos x="T0" y="T1"/>
                  </a:cxn>
                  <a:cxn ang="0">
                    <a:pos x="T2" y="T3"/>
                  </a:cxn>
                  <a:cxn ang="0">
                    <a:pos x="T4" y="T5"/>
                  </a:cxn>
                  <a:cxn ang="0">
                    <a:pos x="T6" y="T7"/>
                  </a:cxn>
                </a:cxnLst>
                <a:rect l="0" t="0" r="r" b="b"/>
                <a:pathLst>
                  <a:path w="79" h="126">
                    <a:moveTo>
                      <a:pt x="54" y="109"/>
                    </a:moveTo>
                    <a:lnTo>
                      <a:pt x="79" y="126"/>
                    </a:lnTo>
                    <a:lnTo>
                      <a:pt x="66" y="0"/>
                    </a:lnTo>
                    <a:cubicBezTo>
                      <a:pt x="66" y="0"/>
                      <a:pt x="0" y="1"/>
                      <a:pt x="54" y="109"/>
                    </a:cubicBez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13">
                <a:extLst>
                  <a:ext uri="{FF2B5EF4-FFF2-40B4-BE49-F238E27FC236}">
                    <a16:creationId xmlns:a16="http://schemas.microsoft.com/office/drawing/2014/main" id="{007C1269-3B75-4F43-B217-A20DDA519EA7}"/>
                  </a:ext>
                </a:extLst>
              </p:cNvPr>
              <p:cNvSpPr>
                <a:spLocks/>
              </p:cNvSpPr>
              <p:nvPr/>
            </p:nvSpPr>
            <p:spPr bwMode="auto">
              <a:xfrm>
                <a:off x="5397500" y="350838"/>
                <a:ext cx="12700" cy="19050"/>
              </a:xfrm>
              <a:custGeom>
                <a:avLst/>
                <a:gdLst>
                  <a:gd name="T0" fmla="*/ 24 w 78"/>
                  <a:gd name="T1" fmla="*/ 109 h 126"/>
                  <a:gd name="T2" fmla="*/ 0 w 78"/>
                  <a:gd name="T3" fmla="*/ 126 h 126"/>
                  <a:gd name="T4" fmla="*/ 12 w 78"/>
                  <a:gd name="T5" fmla="*/ 0 h 126"/>
                  <a:gd name="T6" fmla="*/ 24 w 78"/>
                  <a:gd name="T7" fmla="*/ 109 h 126"/>
                </a:gdLst>
                <a:ahLst/>
                <a:cxnLst>
                  <a:cxn ang="0">
                    <a:pos x="T0" y="T1"/>
                  </a:cxn>
                  <a:cxn ang="0">
                    <a:pos x="T2" y="T3"/>
                  </a:cxn>
                  <a:cxn ang="0">
                    <a:pos x="T4" y="T5"/>
                  </a:cxn>
                  <a:cxn ang="0">
                    <a:pos x="T6" y="T7"/>
                  </a:cxn>
                </a:cxnLst>
                <a:rect l="0" t="0" r="r" b="b"/>
                <a:pathLst>
                  <a:path w="78" h="126">
                    <a:moveTo>
                      <a:pt x="24" y="109"/>
                    </a:moveTo>
                    <a:lnTo>
                      <a:pt x="0" y="126"/>
                    </a:lnTo>
                    <a:lnTo>
                      <a:pt x="12" y="0"/>
                    </a:lnTo>
                    <a:cubicBezTo>
                      <a:pt x="12" y="0"/>
                      <a:pt x="78" y="1"/>
                      <a:pt x="24" y="109"/>
                    </a:cubicBez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920">
                <a:extLst>
                  <a:ext uri="{FF2B5EF4-FFF2-40B4-BE49-F238E27FC236}">
                    <a16:creationId xmlns:a16="http://schemas.microsoft.com/office/drawing/2014/main" id="{930DC0B9-6941-4E53-9AAF-8449F647619C}"/>
                  </a:ext>
                </a:extLst>
              </p:cNvPr>
              <p:cNvSpPr>
                <a:spLocks/>
              </p:cNvSpPr>
              <p:nvPr/>
            </p:nvSpPr>
            <p:spPr bwMode="auto">
              <a:xfrm>
                <a:off x="5324475" y="615950"/>
                <a:ext cx="107950" cy="268288"/>
              </a:xfrm>
              <a:custGeom>
                <a:avLst/>
                <a:gdLst>
                  <a:gd name="T0" fmla="*/ 664 w 664"/>
                  <a:gd name="T1" fmla="*/ 192 h 1642"/>
                  <a:gd name="T2" fmla="*/ 639 w 664"/>
                  <a:gd name="T3" fmla="*/ 0 h 1642"/>
                  <a:gd name="T4" fmla="*/ 332 w 664"/>
                  <a:gd name="T5" fmla="*/ 37 h 1642"/>
                  <a:gd name="T6" fmla="*/ 25 w 664"/>
                  <a:gd name="T7" fmla="*/ 0 h 1642"/>
                  <a:gd name="T8" fmla="*/ 0 w 664"/>
                  <a:gd name="T9" fmla="*/ 192 h 1642"/>
                  <a:gd name="T10" fmla="*/ 36 w 664"/>
                  <a:gd name="T11" fmla="*/ 822 h 1642"/>
                  <a:gd name="T12" fmla="*/ 107 w 664"/>
                  <a:gd name="T13" fmla="*/ 1642 h 1642"/>
                  <a:gd name="T14" fmla="*/ 271 w 664"/>
                  <a:gd name="T15" fmla="*/ 1642 h 1642"/>
                  <a:gd name="T16" fmla="*/ 289 w 664"/>
                  <a:gd name="T17" fmla="*/ 1366 h 1642"/>
                  <a:gd name="T18" fmla="*/ 301 w 664"/>
                  <a:gd name="T19" fmla="*/ 942 h 1642"/>
                  <a:gd name="T20" fmla="*/ 296 w 664"/>
                  <a:gd name="T21" fmla="*/ 769 h 1642"/>
                  <a:gd name="T22" fmla="*/ 329 w 664"/>
                  <a:gd name="T23" fmla="*/ 367 h 1642"/>
                  <a:gd name="T24" fmla="*/ 332 w 664"/>
                  <a:gd name="T25" fmla="*/ 364 h 1642"/>
                  <a:gd name="T26" fmla="*/ 335 w 664"/>
                  <a:gd name="T27" fmla="*/ 367 h 1642"/>
                  <a:gd name="T28" fmla="*/ 369 w 664"/>
                  <a:gd name="T29" fmla="*/ 769 h 1642"/>
                  <a:gd name="T30" fmla="*/ 363 w 664"/>
                  <a:gd name="T31" fmla="*/ 942 h 1642"/>
                  <a:gd name="T32" fmla="*/ 375 w 664"/>
                  <a:gd name="T33" fmla="*/ 1366 h 1642"/>
                  <a:gd name="T34" fmla="*/ 393 w 664"/>
                  <a:gd name="T35" fmla="*/ 1642 h 1642"/>
                  <a:gd name="T36" fmla="*/ 558 w 664"/>
                  <a:gd name="T37" fmla="*/ 1642 h 1642"/>
                  <a:gd name="T38" fmla="*/ 628 w 664"/>
                  <a:gd name="T39" fmla="*/ 822 h 1642"/>
                  <a:gd name="T40" fmla="*/ 664 w 664"/>
                  <a:gd name="T41" fmla="*/ 192 h 1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4" h="1642">
                    <a:moveTo>
                      <a:pt x="664" y="192"/>
                    </a:moveTo>
                    <a:lnTo>
                      <a:pt x="639" y="0"/>
                    </a:lnTo>
                    <a:lnTo>
                      <a:pt x="332" y="37"/>
                    </a:lnTo>
                    <a:lnTo>
                      <a:pt x="25" y="0"/>
                    </a:lnTo>
                    <a:lnTo>
                      <a:pt x="0" y="192"/>
                    </a:lnTo>
                    <a:cubicBezTo>
                      <a:pt x="9" y="406"/>
                      <a:pt x="48" y="665"/>
                      <a:pt x="36" y="822"/>
                    </a:cubicBezTo>
                    <a:cubicBezTo>
                      <a:pt x="23" y="980"/>
                      <a:pt x="107" y="1642"/>
                      <a:pt x="107" y="1642"/>
                    </a:cubicBezTo>
                    <a:lnTo>
                      <a:pt x="271" y="1642"/>
                    </a:lnTo>
                    <a:cubicBezTo>
                      <a:pt x="271" y="1639"/>
                      <a:pt x="288" y="1369"/>
                      <a:pt x="289" y="1366"/>
                    </a:cubicBezTo>
                    <a:cubicBezTo>
                      <a:pt x="289" y="1366"/>
                      <a:pt x="309" y="1165"/>
                      <a:pt x="301" y="942"/>
                    </a:cubicBezTo>
                    <a:cubicBezTo>
                      <a:pt x="299" y="878"/>
                      <a:pt x="295" y="820"/>
                      <a:pt x="296" y="769"/>
                    </a:cubicBezTo>
                    <a:cubicBezTo>
                      <a:pt x="296" y="659"/>
                      <a:pt x="316" y="464"/>
                      <a:pt x="329" y="367"/>
                    </a:cubicBezTo>
                    <a:cubicBezTo>
                      <a:pt x="329" y="365"/>
                      <a:pt x="331" y="364"/>
                      <a:pt x="332" y="364"/>
                    </a:cubicBezTo>
                    <a:cubicBezTo>
                      <a:pt x="334" y="364"/>
                      <a:pt x="335" y="365"/>
                      <a:pt x="335" y="367"/>
                    </a:cubicBezTo>
                    <a:cubicBezTo>
                      <a:pt x="348" y="464"/>
                      <a:pt x="368" y="659"/>
                      <a:pt x="369" y="769"/>
                    </a:cubicBezTo>
                    <a:cubicBezTo>
                      <a:pt x="369" y="820"/>
                      <a:pt x="365" y="878"/>
                      <a:pt x="363" y="942"/>
                    </a:cubicBezTo>
                    <a:cubicBezTo>
                      <a:pt x="355" y="1165"/>
                      <a:pt x="375" y="1366"/>
                      <a:pt x="375" y="1366"/>
                    </a:cubicBezTo>
                    <a:cubicBezTo>
                      <a:pt x="376" y="1369"/>
                      <a:pt x="393" y="1639"/>
                      <a:pt x="393" y="1642"/>
                    </a:cubicBezTo>
                    <a:lnTo>
                      <a:pt x="558" y="1642"/>
                    </a:lnTo>
                    <a:cubicBezTo>
                      <a:pt x="558" y="1642"/>
                      <a:pt x="641" y="980"/>
                      <a:pt x="628" y="822"/>
                    </a:cubicBezTo>
                    <a:cubicBezTo>
                      <a:pt x="616" y="665"/>
                      <a:pt x="655" y="406"/>
                      <a:pt x="664" y="192"/>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976">
                <a:extLst>
                  <a:ext uri="{FF2B5EF4-FFF2-40B4-BE49-F238E27FC236}">
                    <a16:creationId xmlns:a16="http://schemas.microsoft.com/office/drawing/2014/main" id="{1AC3CF7E-6058-490B-A138-91594CA756F7}"/>
                  </a:ext>
                </a:extLst>
              </p:cNvPr>
              <p:cNvSpPr>
                <a:spLocks/>
              </p:cNvSpPr>
              <p:nvPr/>
            </p:nvSpPr>
            <p:spPr bwMode="auto">
              <a:xfrm>
                <a:off x="5353983" y="409575"/>
                <a:ext cx="50523" cy="95250"/>
              </a:xfrm>
              <a:custGeom>
                <a:avLst/>
                <a:gdLst>
                  <a:gd name="T0" fmla="*/ 257 w 302"/>
                  <a:gd name="T1" fmla="*/ 0 h 588"/>
                  <a:gd name="T2" fmla="*/ 151 w 302"/>
                  <a:gd name="T3" fmla="*/ 49 h 588"/>
                  <a:gd name="T4" fmla="*/ 46 w 302"/>
                  <a:gd name="T5" fmla="*/ 0 h 588"/>
                  <a:gd name="T6" fmla="*/ 0 w 302"/>
                  <a:gd name="T7" fmla="*/ 58 h 588"/>
                  <a:gd name="T8" fmla="*/ 19 w 302"/>
                  <a:gd name="T9" fmla="*/ 430 h 588"/>
                  <a:gd name="T10" fmla="*/ 151 w 302"/>
                  <a:gd name="T11" fmla="*/ 588 h 588"/>
                  <a:gd name="T12" fmla="*/ 284 w 302"/>
                  <a:gd name="T13" fmla="*/ 430 h 588"/>
                  <a:gd name="T14" fmla="*/ 302 w 302"/>
                  <a:gd name="T15" fmla="*/ 58 h 588"/>
                  <a:gd name="T16" fmla="*/ 257 w 302"/>
                  <a:gd name="T17" fmla="*/ 0 h 588"/>
                  <a:gd name="connsiteX0" fmla="*/ 8643 w 10133"/>
                  <a:gd name="connsiteY0" fmla="*/ 0 h 10000"/>
                  <a:gd name="connsiteX1" fmla="*/ 5133 w 10133"/>
                  <a:gd name="connsiteY1" fmla="*/ 833 h 10000"/>
                  <a:gd name="connsiteX2" fmla="*/ 1656 w 10133"/>
                  <a:gd name="connsiteY2" fmla="*/ 0 h 10000"/>
                  <a:gd name="connsiteX3" fmla="*/ 0 w 10133"/>
                  <a:gd name="connsiteY3" fmla="*/ 849 h 10000"/>
                  <a:gd name="connsiteX4" fmla="*/ 762 w 10133"/>
                  <a:gd name="connsiteY4" fmla="*/ 7313 h 10000"/>
                  <a:gd name="connsiteX5" fmla="*/ 5133 w 10133"/>
                  <a:gd name="connsiteY5" fmla="*/ 10000 h 10000"/>
                  <a:gd name="connsiteX6" fmla="*/ 9537 w 10133"/>
                  <a:gd name="connsiteY6" fmla="*/ 7313 h 10000"/>
                  <a:gd name="connsiteX7" fmla="*/ 10133 w 10133"/>
                  <a:gd name="connsiteY7" fmla="*/ 986 h 10000"/>
                  <a:gd name="connsiteX8" fmla="*/ 8643 w 10133"/>
                  <a:gd name="connsiteY8" fmla="*/ 0 h 10000"/>
                  <a:gd name="connsiteX0" fmla="*/ 8643 w 10266"/>
                  <a:gd name="connsiteY0" fmla="*/ 0 h 10000"/>
                  <a:gd name="connsiteX1" fmla="*/ 5133 w 10266"/>
                  <a:gd name="connsiteY1" fmla="*/ 833 h 10000"/>
                  <a:gd name="connsiteX2" fmla="*/ 1656 w 10266"/>
                  <a:gd name="connsiteY2" fmla="*/ 0 h 10000"/>
                  <a:gd name="connsiteX3" fmla="*/ 0 w 10266"/>
                  <a:gd name="connsiteY3" fmla="*/ 849 h 10000"/>
                  <a:gd name="connsiteX4" fmla="*/ 762 w 10266"/>
                  <a:gd name="connsiteY4" fmla="*/ 7313 h 10000"/>
                  <a:gd name="connsiteX5" fmla="*/ 5133 w 10266"/>
                  <a:gd name="connsiteY5" fmla="*/ 10000 h 10000"/>
                  <a:gd name="connsiteX6" fmla="*/ 9537 w 10266"/>
                  <a:gd name="connsiteY6" fmla="*/ 7313 h 10000"/>
                  <a:gd name="connsiteX7" fmla="*/ 10266 w 10266"/>
                  <a:gd name="connsiteY7" fmla="*/ 918 h 10000"/>
                  <a:gd name="connsiteX8" fmla="*/ 8643 w 10266"/>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6" h="10000">
                    <a:moveTo>
                      <a:pt x="8643" y="0"/>
                    </a:moveTo>
                    <a:lnTo>
                      <a:pt x="5133" y="833"/>
                    </a:lnTo>
                    <a:lnTo>
                      <a:pt x="1656" y="0"/>
                    </a:lnTo>
                    <a:lnTo>
                      <a:pt x="0" y="849"/>
                    </a:lnTo>
                    <a:lnTo>
                      <a:pt x="762" y="7313"/>
                    </a:lnTo>
                    <a:lnTo>
                      <a:pt x="5133" y="10000"/>
                    </a:lnTo>
                    <a:lnTo>
                      <a:pt x="9537" y="7313"/>
                    </a:lnTo>
                    <a:cubicBezTo>
                      <a:pt x="9736" y="5204"/>
                      <a:pt x="10067" y="3027"/>
                      <a:pt x="10266" y="918"/>
                    </a:cubicBezTo>
                    <a:lnTo>
                      <a:pt x="86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977">
                <a:extLst>
                  <a:ext uri="{FF2B5EF4-FFF2-40B4-BE49-F238E27FC236}">
                    <a16:creationId xmlns:a16="http://schemas.microsoft.com/office/drawing/2014/main" id="{EC22CA84-AB11-492E-AD23-30678610CC64}"/>
                  </a:ext>
                </a:extLst>
              </p:cNvPr>
              <p:cNvSpPr>
                <a:spLocks/>
              </p:cNvSpPr>
              <p:nvPr/>
            </p:nvSpPr>
            <p:spPr bwMode="auto">
              <a:xfrm>
                <a:off x="5313363" y="877888"/>
                <a:ext cx="57150" cy="34925"/>
              </a:xfrm>
              <a:custGeom>
                <a:avLst/>
                <a:gdLst>
                  <a:gd name="T0" fmla="*/ 338 w 347"/>
                  <a:gd name="T1" fmla="*/ 0 h 208"/>
                  <a:gd name="T2" fmla="*/ 344 w 347"/>
                  <a:gd name="T3" fmla="*/ 156 h 208"/>
                  <a:gd name="T4" fmla="*/ 343 w 347"/>
                  <a:gd name="T5" fmla="*/ 157 h 208"/>
                  <a:gd name="T6" fmla="*/ 234 w 347"/>
                  <a:gd name="T7" fmla="*/ 186 h 208"/>
                  <a:gd name="T8" fmla="*/ 234 w 347"/>
                  <a:gd name="T9" fmla="*/ 156 h 208"/>
                  <a:gd name="T10" fmla="*/ 210 w 347"/>
                  <a:gd name="T11" fmla="*/ 208 h 208"/>
                  <a:gd name="T12" fmla="*/ 30 w 347"/>
                  <a:gd name="T13" fmla="*/ 208 h 208"/>
                  <a:gd name="T14" fmla="*/ 23 w 347"/>
                  <a:gd name="T15" fmla="*/ 160 h 208"/>
                  <a:gd name="T16" fmla="*/ 133 w 347"/>
                  <a:gd name="T17" fmla="*/ 66 h 208"/>
                  <a:gd name="T18" fmla="*/ 174 w 347"/>
                  <a:gd name="T19" fmla="*/ 7 h 208"/>
                  <a:gd name="T20" fmla="*/ 338 w 347"/>
                  <a:gd name="T2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 h="208">
                    <a:moveTo>
                      <a:pt x="338" y="0"/>
                    </a:moveTo>
                    <a:cubicBezTo>
                      <a:pt x="342" y="35"/>
                      <a:pt x="347" y="144"/>
                      <a:pt x="344" y="156"/>
                    </a:cubicBezTo>
                    <a:cubicBezTo>
                      <a:pt x="344" y="156"/>
                      <a:pt x="343" y="157"/>
                      <a:pt x="343" y="157"/>
                    </a:cubicBezTo>
                    <a:lnTo>
                      <a:pt x="234" y="186"/>
                    </a:lnTo>
                    <a:lnTo>
                      <a:pt x="234" y="156"/>
                    </a:lnTo>
                    <a:lnTo>
                      <a:pt x="210" y="208"/>
                    </a:lnTo>
                    <a:lnTo>
                      <a:pt x="30" y="208"/>
                    </a:lnTo>
                    <a:cubicBezTo>
                      <a:pt x="0" y="202"/>
                      <a:pt x="2" y="171"/>
                      <a:pt x="23" y="160"/>
                    </a:cubicBezTo>
                    <a:lnTo>
                      <a:pt x="133" y="66"/>
                    </a:lnTo>
                    <a:cubicBezTo>
                      <a:pt x="143" y="60"/>
                      <a:pt x="162" y="24"/>
                      <a:pt x="174" y="7"/>
                    </a:cubicBezTo>
                    <a:lnTo>
                      <a:pt x="338"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978">
                <a:extLst>
                  <a:ext uri="{FF2B5EF4-FFF2-40B4-BE49-F238E27FC236}">
                    <a16:creationId xmlns:a16="http://schemas.microsoft.com/office/drawing/2014/main" id="{90DEC62B-42FE-42AB-91C5-47AD9D1F4329}"/>
                  </a:ext>
                </a:extLst>
              </p:cNvPr>
              <p:cNvSpPr>
                <a:spLocks/>
              </p:cNvSpPr>
              <p:nvPr/>
            </p:nvSpPr>
            <p:spPr bwMode="auto">
              <a:xfrm>
                <a:off x="5387975" y="877888"/>
                <a:ext cx="55563" cy="34925"/>
              </a:xfrm>
              <a:custGeom>
                <a:avLst/>
                <a:gdLst>
                  <a:gd name="T0" fmla="*/ 8 w 346"/>
                  <a:gd name="T1" fmla="*/ 0 h 208"/>
                  <a:gd name="T2" fmla="*/ 3 w 346"/>
                  <a:gd name="T3" fmla="*/ 156 h 208"/>
                  <a:gd name="T4" fmla="*/ 3 w 346"/>
                  <a:gd name="T5" fmla="*/ 157 h 208"/>
                  <a:gd name="T6" fmla="*/ 112 w 346"/>
                  <a:gd name="T7" fmla="*/ 186 h 208"/>
                  <a:gd name="T8" fmla="*/ 113 w 346"/>
                  <a:gd name="T9" fmla="*/ 156 h 208"/>
                  <a:gd name="T10" fmla="*/ 136 w 346"/>
                  <a:gd name="T11" fmla="*/ 208 h 208"/>
                  <a:gd name="T12" fmla="*/ 316 w 346"/>
                  <a:gd name="T13" fmla="*/ 208 h 208"/>
                  <a:gd name="T14" fmla="*/ 324 w 346"/>
                  <a:gd name="T15" fmla="*/ 160 h 208"/>
                  <a:gd name="T16" fmla="*/ 213 w 346"/>
                  <a:gd name="T17" fmla="*/ 66 h 208"/>
                  <a:gd name="T18" fmla="*/ 173 w 346"/>
                  <a:gd name="T19" fmla="*/ 7 h 208"/>
                  <a:gd name="T20" fmla="*/ 8 w 346"/>
                  <a:gd name="T2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6" h="208">
                    <a:moveTo>
                      <a:pt x="8" y="0"/>
                    </a:moveTo>
                    <a:cubicBezTo>
                      <a:pt x="4" y="35"/>
                      <a:pt x="0" y="144"/>
                      <a:pt x="3" y="156"/>
                    </a:cubicBezTo>
                    <a:cubicBezTo>
                      <a:pt x="3" y="156"/>
                      <a:pt x="3" y="157"/>
                      <a:pt x="3" y="157"/>
                    </a:cubicBezTo>
                    <a:lnTo>
                      <a:pt x="112" y="186"/>
                    </a:lnTo>
                    <a:lnTo>
                      <a:pt x="113" y="156"/>
                    </a:lnTo>
                    <a:lnTo>
                      <a:pt x="136" y="208"/>
                    </a:lnTo>
                    <a:lnTo>
                      <a:pt x="316" y="208"/>
                    </a:lnTo>
                    <a:cubicBezTo>
                      <a:pt x="346" y="202"/>
                      <a:pt x="344" y="171"/>
                      <a:pt x="324" y="160"/>
                    </a:cubicBezTo>
                    <a:lnTo>
                      <a:pt x="213" y="66"/>
                    </a:lnTo>
                    <a:cubicBezTo>
                      <a:pt x="203" y="60"/>
                      <a:pt x="184" y="24"/>
                      <a:pt x="173" y="7"/>
                    </a:cubicBezTo>
                    <a:lnTo>
                      <a:pt x="8"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981">
                <a:extLst>
                  <a:ext uri="{FF2B5EF4-FFF2-40B4-BE49-F238E27FC236}">
                    <a16:creationId xmlns:a16="http://schemas.microsoft.com/office/drawing/2014/main" id="{80CA6E48-1F8B-49D0-BB14-9E24808C2B10}"/>
                  </a:ext>
                </a:extLst>
              </p:cNvPr>
              <p:cNvSpPr>
                <a:spLocks/>
              </p:cNvSpPr>
              <p:nvPr/>
            </p:nvSpPr>
            <p:spPr bwMode="auto">
              <a:xfrm>
                <a:off x="5368925" y="420688"/>
                <a:ext cx="19050" cy="85725"/>
              </a:xfrm>
              <a:custGeom>
                <a:avLst/>
                <a:gdLst>
                  <a:gd name="T0" fmla="*/ 77 w 112"/>
                  <a:gd name="T1" fmla="*/ 92 h 523"/>
                  <a:gd name="T2" fmla="*/ 98 w 112"/>
                  <a:gd name="T3" fmla="*/ 53 h 523"/>
                  <a:gd name="T4" fmla="*/ 56 w 112"/>
                  <a:gd name="T5" fmla="*/ 0 h 523"/>
                  <a:gd name="T6" fmla="*/ 14 w 112"/>
                  <a:gd name="T7" fmla="*/ 53 h 523"/>
                  <a:gd name="T8" fmla="*/ 35 w 112"/>
                  <a:gd name="T9" fmla="*/ 92 h 523"/>
                  <a:gd name="T10" fmla="*/ 0 w 112"/>
                  <a:gd name="T11" fmla="*/ 336 h 523"/>
                  <a:gd name="T12" fmla="*/ 56 w 112"/>
                  <a:gd name="T13" fmla="*/ 523 h 523"/>
                  <a:gd name="T14" fmla="*/ 112 w 112"/>
                  <a:gd name="T15" fmla="*/ 336 h 523"/>
                  <a:gd name="T16" fmla="*/ 77 w 112"/>
                  <a:gd name="T17" fmla="*/ 92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523">
                    <a:moveTo>
                      <a:pt x="77" y="92"/>
                    </a:moveTo>
                    <a:lnTo>
                      <a:pt x="98" y="53"/>
                    </a:lnTo>
                    <a:lnTo>
                      <a:pt x="56" y="0"/>
                    </a:lnTo>
                    <a:lnTo>
                      <a:pt x="14" y="53"/>
                    </a:lnTo>
                    <a:lnTo>
                      <a:pt x="35" y="92"/>
                    </a:lnTo>
                    <a:lnTo>
                      <a:pt x="0" y="336"/>
                    </a:lnTo>
                    <a:lnTo>
                      <a:pt x="56" y="523"/>
                    </a:lnTo>
                    <a:lnTo>
                      <a:pt x="112" y="336"/>
                    </a:lnTo>
                    <a:lnTo>
                      <a:pt x="77" y="9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982">
                <a:extLst>
                  <a:ext uri="{FF2B5EF4-FFF2-40B4-BE49-F238E27FC236}">
                    <a16:creationId xmlns:a16="http://schemas.microsoft.com/office/drawing/2014/main" id="{068A1ACF-C2BF-4ACB-988B-B33D20634E35}"/>
                  </a:ext>
                </a:extLst>
              </p:cNvPr>
              <p:cNvSpPr>
                <a:spLocks/>
              </p:cNvSpPr>
              <p:nvPr/>
            </p:nvSpPr>
            <p:spPr bwMode="auto">
              <a:xfrm>
                <a:off x="5302769" y="414338"/>
                <a:ext cx="152935" cy="320675"/>
              </a:xfrm>
              <a:custGeom>
                <a:avLst/>
                <a:gdLst>
                  <a:gd name="T0" fmla="*/ 887 w 960"/>
                  <a:gd name="T1" fmla="*/ 100 h 1956"/>
                  <a:gd name="T2" fmla="*/ 740 w 960"/>
                  <a:gd name="T3" fmla="*/ 47 h 1956"/>
                  <a:gd name="T4" fmla="*/ 708 w 960"/>
                  <a:gd name="T5" fmla="*/ 24 h 1956"/>
                  <a:gd name="T6" fmla="*/ 627 w 960"/>
                  <a:gd name="T7" fmla="*/ 0 h 1956"/>
                  <a:gd name="T8" fmla="*/ 480 w 960"/>
                  <a:gd name="T9" fmla="*/ 517 h 1956"/>
                  <a:gd name="T10" fmla="*/ 334 w 960"/>
                  <a:gd name="T11" fmla="*/ 0 h 1956"/>
                  <a:gd name="T12" fmla="*/ 253 w 960"/>
                  <a:gd name="T13" fmla="*/ 24 h 1956"/>
                  <a:gd name="T14" fmla="*/ 220 w 960"/>
                  <a:gd name="T15" fmla="*/ 47 h 1956"/>
                  <a:gd name="T16" fmla="*/ 73 w 960"/>
                  <a:gd name="T17" fmla="*/ 100 h 1956"/>
                  <a:gd name="T18" fmla="*/ 18 w 960"/>
                  <a:gd name="T19" fmla="*/ 420 h 1956"/>
                  <a:gd name="T20" fmla="*/ 28 w 960"/>
                  <a:gd name="T21" fmla="*/ 1157 h 1956"/>
                  <a:gd name="T22" fmla="*/ 164 w 960"/>
                  <a:gd name="T23" fmla="*/ 1132 h 1956"/>
                  <a:gd name="T24" fmla="*/ 198 w 960"/>
                  <a:gd name="T25" fmla="*/ 444 h 1956"/>
                  <a:gd name="T26" fmla="*/ 197 w 960"/>
                  <a:gd name="T27" fmla="*/ 857 h 1956"/>
                  <a:gd name="T28" fmla="*/ 79 w 960"/>
                  <a:gd name="T29" fmla="*/ 1956 h 1956"/>
                  <a:gd name="T30" fmla="*/ 369 w 960"/>
                  <a:gd name="T31" fmla="*/ 1956 h 1956"/>
                  <a:gd name="T32" fmla="*/ 480 w 960"/>
                  <a:gd name="T33" fmla="*/ 1266 h 1956"/>
                  <a:gd name="T34" fmla="*/ 592 w 960"/>
                  <a:gd name="T35" fmla="*/ 1956 h 1956"/>
                  <a:gd name="T36" fmla="*/ 881 w 960"/>
                  <a:gd name="T37" fmla="*/ 1956 h 1956"/>
                  <a:gd name="T38" fmla="*/ 763 w 960"/>
                  <a:gd name="T39" fmla="*/ 857 h 1956"/>
                  <a:gd name="T40" fmla="*/ 763 w 960"/>
                  <a:gd name="T41" fmla="*/ 444 h 1956"/>
                  <a:gd name="T42" fmla="*/ 797 w 960"/>
                  <a:gd name="T43" fmla="*/ 1132 h 1956"/>
                  <a:gd name="T44" fmla="*/ 932 w 960"/>
                  <a:gd name="T45" fmla="*/ 1157 h 1956"/>
                  <a:gd name="T46" fmla="*/ 942 w 960"/>
                  <a:gd name="T47" fmla="*/ 420 h 1956"/>
                  <a:gd name="T48" fmla="*/ 887 w 960"/>
                  <a:gd name="T49" fmla="*/ 100 h 1956"/>
                  <a:gd name="connsiteX0" fmla="*/ 9106 w 9731"/>
                  <a:gd name="connsiteY0" fmla="*/ 511 h 10000"/>
                  <a:gd name="connsiteX1" fmla="*/ 7574 w 9731"/>
                  <a:gd name="connsiteY1" fmla="*/ 240 h 10000"/>
                  <a:gd name="connsiteX2" fmla="*/ 7241 w 9731"/>
                  <a:gd name="connsiteY2" fmla="*/ 123 h 10000"/>
                  <a:gd name="connsiteX3" fmla="*/ 6397 w 9731"/>
                  <a:gd name="connsiteY3" fmla="*/ 0 h 10000"/>
                  <a:gd name="connsiteX4" fmla="*/ 4866 w 9731"/>
                  <a:gd name="connsiteY4" fmla="*/ 2643 h 10000"/>
                  <a:gd name="connsiteX5" fmla="*/ 3345 w 9731"/>
                  <a:gd name="connsiteY5" fmla="*/ 0 h 10000"/>
                  <a:gd name="connsiteX6" fmla="*/ 2501 w 9731"/>
                  <a:gd name="connsiteY6" fmla="*/ 123 h 10000"/>
                  <a:gd name="connsiteX7" fmla="*/ 2158 w 9731"/>
                  <a:gd name="connsiteY7" fmla="*/ 240 h 10000"/>
                  <a:gd name="connsiteX8" fmla="*/ 626 w 9731"/>
                  <a:gd name="connsiteY8" fmla="*/ 511 h 10000"/>
                  <a:gd name="connsiteX9" fmla="*/ 54 w 9731"/>
                  <a:gd name="connsiteY9" fmla="*/ 2147 h 10000"/>
                  <a:gd name="connsiteX10" fmla="*/ 158 w 9731"/>
                  <a:gd name="connsiteY10" fmla="*/ 5915 h 10000"/>
                  <a:gd name="connsiteX11" fmla="*/ 1574 w 9731"/>
                  <a:gd name="connsiteY11" fmla="*/ 5787 h 10000"/>
                  <a:gd name="connsiteX12" fmla="*/ 1929 w 9731"/>
                  <a:gd name="connsiteY12" fmla="*/ 2270 h 10000"/>
                  <a:gd name="connsiteX13" fmla="*/ 1918 w 9731"/>
                  <a:gd name="connsiteY13" fmla="*/ 4381 h 10000"/>
                  <a:gd name="connsiteX14" fmla="*/ 689 w 9731"/>
                  <a:gd name="connsiteY14" fmla="*/ 10000 h 10000"/>
                  <a:gd name="connsiteX15" fmla="*/ 3710 w 9731"/>
                  <a:gd name="connsiteY15" fmla="*/ 10000 h 10000"/>
                  <a:gd name="connsiteX16" fmla="*/ 4866 w 9731"/>
                  <a:gd name="connsiteY16" fmla="*/ 6472 h 10000"/>
                  <a:gd name="connsiteX17" fmla="*/ 6033 w 9731"/>
                  <a:gd name="connsiteY17" fmla="*/ 10000 h 10000"/>
                  <a:gd name="connsiteX18" fmla="*/ 9043 w 9731"/>
                  <a:gd name="connsiteY18" fmla="*/ 10000 h 10000"/>
                  <a:gd name="connsiteX19" fmla="*/ 7814 w 9731"/>
                  <a:gd name="connsiteY19" fmla="*/ 4381 h 10000"/>
                  <a:gd name="connsiteX20" fmla="*/ 7814 w 9731"/>
                  <a:gd name="connsiteY20" fmla="*/ 2372 h 10000"/>
                  <a:gd name="connsiteX21" fmla="*/ 8168 w 9731"/>
                  <a:gd name="connsiteY21" fmla="*/ 5787 h 10000"/>
                  <a:gd name="connsiteX22" fmla="*/ 9574 w 9731"/>
                  <a:gd name="connsiteY22" fmla="*/ 5915 h 10000"/>
                  <a:gd name="connsiteX23" fmla="*/ 9679 w 9731"/>
                  <a:gd name="connsiteY23" fmla="*/ 2147 h 10000"/>
                  <a:gd name="connsiteX24" fmla="*/ 9106 w 9731"/>
                  <a:gd name="connsiteY24" fmla="*/ 511 h 10000"/>
                  <a:gd name="connsiteX0" fmla="*/ 9358 w 10000"/>
                  <a:gd name="connsiteY0" fmla="*/ 511 h 10000"/>
                  <a:gd name="connsiteX1" fmla="*/ 7783 w 10000"/>
                  <a:gd name="connsiteY1" fmla="*/ 240 h 10000"/>
                  <a:gd name="connsiteX2" fmla="*/ 7441 w 10000"/>
                  <a:gd name="connsiteY2" fmla="*/ 123 h 10000"/>
                  <a:gd name="connsiteX3" fmla="*/ 6574 w 10000"/>
                  <a:gd name="connsiteY3" fmla="*/ 0 h 10000"/>
                  <a:gd name="connsiteX4" fmla="*/ 5001 w 10000"/>
                  <a:gd name="connsiteY4" fmla="*/ 2643 h 10000"/>
                  <a:gd name="connsiteX5" fmla="*/ 3437 w 10000"/>
                  <a:gd name="connsiteY5" fmla="*/ 0 h 10000"/>
                  <a:gd name="connsiteX6" fmla="*/ 2570 w 10000"/>
                  <a:gd name="connsiteY6" fmla="*/ 123 h 10000"/>
                  <a:gd name="connsiteX7" fmla="*/ 2218 w 10000"/>
                  <a:gd name="connsiteY7" fmla="*/ 240 h 10000"/>
                  <a:gd name="connsiteX8" fmla="*/ 643 w 10000"/>
                  <a:gd name="connsiteY8" fmla="*/ 511 h 10000"/>
                  <a:gd name="connsiteX9" fmla="*/ 55 w 10000"/>
                  <a:gd name="connsiteY9" fmla="*/ 2147 h 10000"/>
                  <a:gd name="connsiteX10" fmla="*/ 162 w 10000"/>
                  <a:gd name="connsiteY10" fmla="*/ 5915 h 10000"/>
                  <a:gd name="connsiteX11" fmla="*/ 1618 w 10000"/>
                  <a:gd name="connsiteY11" fmla="*/ 5787 h 10000"/>
                  <a:gd name="connsiteX12" fmla="*/ 1982 w 10000"/>
                  <a:gd name="connsiteY12" fmla="*/ 2392 h 10000"/>
                  <a:gd name="connsiteX13" fmla="*/ 1971 w 10000"/>
                  <a:gd name="connsiteY13" fmla="*/ 4381 h 10000"/>
                  <a:gd name="connsiteX14" fmla="*/ 708 w 10000"/>
                  <a:gd name="connsiteY14" fmla="*/ 10000 h 10000"/>
                  <a:gd name="connsiteX15" fmla="*/ 3813 w 10000"/>
                  <a:gd name="connsiteY15" fmla="*/ 10000 h 10000"/>
                  <a:gd name="connsiteX16" fmla="*/ 5001 w 10000"/>
                  <a:gd name="connsiteY16" fmla="*/ 6472 h 10000"/>
                  <a:gd name="connsiteX17" fmla="*/ 6200 w 10000"/>
                  <a:gd name="connsiteY17" fmla="*/ 10000 h 10000"/>
                  <a:gd name="connsiteX18" fmla="*/ 9293 w 10000"/>
                  <a:gd name="connsiteY18" fmla="*/ 10000 h 10000"/>
                  <a:gd name="connsiteX19" fmla="*/ 8030 w 10000"/>
                  <a:gd name="connsiteY19" fmla="*/ 4381 h 10000"/>
                  <a:gd name="connsiteX20" fmla="*/ 8030 w 10000"/>
                  <a:gd name="connsiteY20" fmla="*/ 2372 h 10000"/>
                  <a:gd name="connsiteX21" fmla="*/ 8394 w 10000"/>
                  <a:gd name="connsiteY21" fmla="*/ 5787 h 10000"/>
                  <a:gd name="connsiteX22" fmla="*/ 9839 w 10000"/>
                  <a:gd name="connsiteY22" fmla="*/ 5915 h 10000"/>
                  <a:gd name="connsiteX23" fmla="*/ 9947 w 10000"/>
                  <a:gd name="connsiteY23" fmla="*/ 2147 h 10000"/>
                  <a:gd name="connsiteX24" fmla="*/ 9358 w 10000"/>
                  <a:gd name="connsiteY24" fmla="*/ 511 h 10000"/>
                  <a:gd name="connsiteX0" fmla="*/ 9358 w 10000"/>
                  <a:gd name="connsiteY0" fmla="*/ 511 h 10000"/>
                  <a:gd name="connsiteX1" fmla="*/ 7783 w 10000"/>
                  <a:gd name="connsiteY1" fmla="*/ 240 h 10000"/>
                  <a:gd name="connsiteX2" fmla="*/ 7441 w 10000"/>
                  <a:gd name="connsiteY2" fmla="*/ 123 h 10000"/>
                  <a:gd name="connsiteX3" fmla="*/ 6574 w 10000"/>
                  <a:gd name="connsiteY3" fmla="*/ 0 h 10000"/>
                  <a:gd name="connsiteX4" fmla="*/ 5001 w 10000"/>
                  <a:gd name="connsiteY4" fmla="*/ 2643 h 10000"/>
                  <a:gd name="connsiteX5" fmla="*/ 3437 w 10000"/>
                  <a:gd name="connsiteY5" fmla="*/ 0 h 10000"/>
                  <a:gd name="connsiteX6" fmla="*/ 2570 w 10000"/>
                  <a:gd name="connsiteY6" fmla="*/ 123 h 10000"/>
                  <a:gd name="connsiteX7" fmla="*/ 2218 w 10000"/>
                  <a:gd name="connsiteY7" fmla="*/ 240 h 10000"/>
                  <a:gd name="connsiteX8" fmla="*/ 643 w 10000"/>
                  <a:gd name="connsiteY8" fmla="*/ 511 h 10000"/>
                  <a:gd name="connsiteX9" fmla="*/ 55 w 10000"/>
                  <a:gd name="connsiteY9" fmla="*/ 2147 h 10000"/>
                  <a:gd name="connsiteX10" fmla="*/ 162 w 10000"/>
                  <a:gd name="connsiteY10" fmla="*/ 5915 h 10000"/>
                  <a:gd name="connsiteX11" fmla="*/ 1618 w 10000"/>
                  <a:gd name="connsiteY11" fmla="*/ 5787 h 10000"/>
                  <a:gd name="connsiteX12" fmla="*/ 1982 w 10000"/>
                  <a:gd name="connsiteY12" fmla="*/ 2738 h 10000"/>
                  <a:gd name="connsiteX13" fmla="*/ 1971 w 10000"/>
                  <a:gd name="connsiteY13" fmla="*/ 4381 h 10000"/>
                  <a:gd name="connsiteX14" fmla="*/ 708 w 10000"/>
                  <a:gd name="connsiteY14" fmla="*/ 10000 h 10000"/>
                  <a:gd name="connsiteX15" fmla="*/ 3813 w 10000"/>
                  <a:gd name="connsiteY15" fmla="*/ 10000 h 10000"/>
                  <a:gd name="connsiteX16" fmla="*/ 5001 w 10000"/>
                  <a:gd name="connsiteY16" fmla="*/ 6472 h 10000"/>
                  <a:gd name="connsiteX17" fmla="*/ 6200 w 10000"/>
                  <a:gd name="connsiteY17" fmla="*/ 10000 h 10000"/>
                  <a:gd name="connsiteX18" fmla="*/ 9293 w 10000"/>
                  <a:gd name="connsiteY18" fmla="*/ 10000 h 10000"/>
                  <a:gd name="connsiteX19" fmla="*/ 8030 w 10000"/>
                  <a:gd name="connsiteY19" fmla="*/ 4381 h 10000"/>
                  <a:gd name="connsiteX20" fmla="*/ 8030 w 10000"/>
                  <a:gd name="connsiteY20" fmla="*/ 2372 h 10000"/>
                  <a:gd name="connsiteX21" fmla="*/ 8394 w 10000"/>
                  <a:gd name="connsiteY21" fmla="*/ 5787 h 10000"/>
                  <a:gd name="connsiteX22" fmla="*/ 9839 w 10000"/>
                  <a:gd name="connsiteY22" fmla="*/ 5915 h 10000"/>
                  <a:gd name="connsiteX23" fmla="*/ 9947 w 10000"/>
                  <a:gd name="connsiteY23" fmla="*/ 2147 h 10000"/>
                  <a:gd name="connsiteX24" fmla="*/ 9358 w 10000"/>
                  <a:gd name="connsiteY24" fmla="*/ 511 h 10000"/>
                  <a:gd name="connsiteX0" fmla="*/ 9358 w 10000"/>
                  <a:gd name="connsiteY0" fmla="*/ 511 h 10000"/>
                  <a:gd name="connsiteX1" fmla="*/ 7783 w 10000"/>
                  <a:gd name="connsiteY1" fmla="*/ 240 h 10000"/>
                  <a:gd name="connsiteX2" fmla="*/ 7441 w 10000"/>
                  <a:gd name="connsiteY2" fmla="*/ 123 h 10000"/>
                  <a:gd name="connsiteX3" fmla="*/ 6574 w 10000"/>
                  <a:gd name="connsiteY3" fmla="*/ 0 h 10000"/>
                  <a:gd name="connsiteX4" fmla="*/ 5001 w 10000"/>
                  <a:gd name="connsiteY4" fmla="*/ 2643 h 10000"/>
                  <a:gd name="connsiteX5" fmla="*/ 3437 w 10000"/>
                  <a:gd name="connsiteY5" fmla="*/ 0 h 10000"/>
                  <a:gd name="connsiteX6" fmla="*/ 2570 w 10000"/>
                  <a:gd name="connsiteY6" fmla="*/ 123 h 10000"/>
                  <a:gd name="connsiteX7" fmla="*/ 2218 w 10000"/>
                  <a:gd name="connsiteY7" fmla="*/ 240 h 10000"/>
                  <a:gd name="connsiteX8" fmla="*/ 643 w 10000"/>
                  <a:gd name="connsiteY8" fmla="*/ 511 h 10000"/>
                  <a:gd name="connsiteX9" fmla="*/ 55 w 10000"/>
                  <a:gd name="connsiteY9" fmla="*/ 2147 h 10000"/>
                  <a:gd name="connsiteX10" fmla="*/ 162 w 10000"/>
                  <a:gd name="connsiteY10" fmla="*/ 5915 h 10000"/>
                  <a:gd name="connsiteX11" fmla="*/ 1618 w 10000"/>
                  <a:gd name="connsiteY11" fmla="*/ 5787 h 10000"/>
                  <a:gd name="connsiteX12" fmla="*/ 1982 w 10000"/>
                  <a:gd name="connsiteY12" fmla="*/ 2738 h 10000"/>
                  <a:gd name="connsiteX13" fmla="*/ 1971 w 10000"/>
                  <a:gd name="connsiteY13" fmla="*/ 4381 h 10000"/>
                  <a:gd name="connsiteX14" fmla="*/ 708 w 10000"/>
                  <a:gd name="connsiteY14" fmla="*/ 10000 h 10000"/>
                  <a:gd name="connsiteX15" fmla="*/ 3813 w 10000"/>
                  <a:gd name="connsiteY15" fmla="*/ 10000 h 10000"/>
                  <a:gd name="connsiteX16" fmla="*/ 5001 w 10000"/>
                  <a:gd name="connsiteY16" fmla="*/ 6472 h 10000"/>
                  <a:gd name="connsiteX17" fmla="*/ 6200 w 10000"/>
                  <a:gd name="connsiteY17" fmla="*/ 10000 h 10000"/>
                  <a:gd name="connsiteX18" fmla="*/ 9293 w 10000"/>
                  <a:gd name="connsiteY18" fmla="*/ 10000 h 10000"/>
                  <a:gd name="connsiteX19" fmla="*/ 8030 w 10000"/>
                  <a:gd name="connsiteY19" fmla="*/ 4381 h 10000"/>
                  <a:gd name="connsiteX20" fmla="*/ 8073 w 10000"/>
                  <a:gd name="connsiteY20" fmla="*/ 2677 h 10000"/>
                  <a:gd name="connsiteX21" fmla="*/ 8394 w 10000"/>
                  <a:gd name="connsiteY21" fmla="*/ 5787 h 10000"/>
                  <a:gd name="connsiteX22" fmla="*/ 9839 w 10000"/>
                  <a:gd name="connsiteY22" fmla="*/ 5915 h 10000"/>
                  <a:gd name="connsiteX23" fmla="*/ 9947 w 10000"/>
                  <a:gd name="connsiteY23" fmla="*/ 2147 h 10000"/>
                  <a:gd name="connsiteX24" fmla="*/ 9358 w 10000"/>
                  <a:gd name="connsiteY24" fmla="*/ 511 h 10000"/>
                  <a:gd name="connsiteX0" fmla="*/ 9358 w 10000"/>
                  <a:gd name="connsiteY0" fmla="*/ 511 h 10000"/>
                  <a:gd name="connsiteX1" fmla="*/ 7783 w 10000"/>
                  <a:gd name="connsiteY1" fmla="*/ 240 h 10000"/>
                  <a:gd name="connsiteX2" fmla="*/ 7441 w 10000"/>
                  <a:gd name="connsiteY2" fmla="*/ 123 h 10000"/>
                  <a:gd name="connsiteX3" fmla="*/ 6574 w 10000"/>
                  <a:gd name="connsiteY3" fmla="*/ 0 h 10000"/>
                  <a:gd name="connsiteX4" fmla="*/ 5001 w 10000"/>
                  <a:gd name="connsiteY4" fmla="*/ 2643 h 10000"/>
                  <a:gd name="connsiteX5" fmla="*/ 3437 w 10000"/>
                  <a:gd name="connsiteY5" fmla="*/ 0 h 10000"/>
                  <a:gd name="connsiteX6" fmla="*/ 2570 w 10000"/>
                  <a:gd name="connsiteY6" fmla="*/ 123 h 10000"/>
                  <a:gd name="connsiteX7" fmla="*/ 2218 w 10000"/>
                  <a:gd name="connsiteY7" fmla="*/ 240 h 10000"/>
                  <a:gd name="connsiteX8" fmla="*/ 643 w 10000"/>
                  <a:gd name="connsiteY8" fmla="*/ 511 h 10000"/>
                  <a:gd name="connsiteX9" fmla="*/ 55 w 10000"/>
                  <a:gd name="connsiteY9" fmla="*/ 2147 h 10000"/>
                  <a:gd name="connsiteX10" fmla="*/ 162 w 10000"/>
                  <a:gd name="connsiteY10" fmla="*/ 5915 h 10000"/>
                  <a:gd name="connsiteX11" fmla="*/ 1618 w 10000"/>
                  <a:gd name="connsiteY11" fmla="*/ 5787 h 10000"/>
                  <a:gd name="connsiteX12" fmla="*/ 1939 w 10000"/>
                  <a:gd name="connsiteY12" fmla="*/ 2738 h 10000"/>
                  <a:gd name="connsiteX13" fmla="*/ 1971 w 10000"/>
                  <a:gd name="connsiteY13" fmla="*/ 4381 h 10000"/>
                  <a:gd name="connsiteX14" fmla="*/ 708 w 10000"/>
                  <a:gd name="connsiteY14" fmla="*/ 10000 h 10000"/>
                  <a:gd name="connsiteX15" fmla="*/ 3813 w 10000"/>
                  <a:gd name="connsiteY15" fmla="*/ 10000 h 10000"/>
                  <a:gd name="connsiteX16" fmla="*/ 5001 w 10000"/>
                  <a:gd name="connsiteY16" fmla="*/ 6472 h 10000"/>
                  <a:gd name="connsiteX17" fmla="*/ 6200 w 10000"/>
                  <a:gd name="connsiteY17" fmla="*/ 10000 h 10000"/>
                  <a:gd name="connsiteX18" fmla="*/ 9293 w 10000"/>
                  <a:gd name="connsiteY18" fmla="*/ 10000 h 10000"/>
                  <a:gd name="connsiteX19" fmla="*/ 8030 w 10000"/>
                  <a:gd name="connsiteY19" fmla="*/ 4381 h 10000"/>
                  <a:gd name="connsiteX20" fmla="*/ 8073 w 10000"/>
                  <a:gd name="connsiteY20" fmla="*/ 2677 h 10000"/>
                  <a:gd name="connsiteX21" fmla="*/ 8394 w 10000"/>
                  <a:gd name="connsiteY21" fmla="*/ 5787 h 10000"/>
                  <a:gd name="connsiteX22" fmla="*/ 9839 w 10000"/>
                  <a:gd name="connsiteY22" fmla="*/ 5915 h 10000"/>
                  <a:gd name="connsiteX23" fmla="*/ 9947 w 10000"/>
                  <a:gd name="connsiteY23" fmla="*/ 2147 h 10000"/>
                  <a:gd name="connsiteX24" fmla="*/ 9358 w 10000"/>
                  <a:gd name="connsiteY24" fmla="*/ 51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00" h="10000">
                    <a:moveTo>
                      <a:pt x="9358" y="511"/>
                    </a:moveTo>
                    <a:lnTo>
                      <a:pt x="7783" y="240"/>
                    </a:lnTo>
                    <a:lnTo>
                      <a:pt x="7441" y="123"/>
                    </a:lnTo>
                    <a:lnTo>
                      <a:pt x="6574" y="0"/>
                    </a:lnTo>
                    <a:lnTo>
                      <a:pt x="5001" y="2643"/>
                    </a:lnTo>
                    <a:lnTo>
                      <a:pt x="3437" y="0"/>
                    </a:lnTo>
                    <a:lnTo>
                      <a:pt x="2570" y="123"/>
                    </a:lnTo>
                    <a:lnTo>
                      <a:pt x="2218" y="240"/>
                    </a:lnTo>
                    <a:lnTo>
                      <a:pt x="643" y="511"/>
                    </a:lnTo>
                    <a:cubicBezTo>
                      <a:pt x="643" y="511"/>
                      <a:pt x="34" y="1503"/>
                      <a:pt x="55" y="2147"/>
                    </a:cubicBezTo>
                    <a:cubicBezTo>
                      <a:pt x="76" y="2786"/>
                      <a:pt x="-138" y="5199"/>
                      <a:pt x="162" y="5915"/>
                    </a:cubicBezTo>
                    <a:lnTo>
                      <a:pt x="1618" y="5787"/>
                    </a:lnTo>
                    <a:cubicBezTo>
                      <a:pt x="1739" y="4615"/>
                      <a:pt x="1818" y="3910"/>
                      <a:pt x="1939" y="2738"/>
                    </a:cubicBezTo>
                    <a:cubicBezTo>
                      <a:pt x="1935" y="3442"/>
                      <a:pt x="1975" y="3677"/>
                      <a:pt x="1971" y="4381"/>
                    </a:cubicBezTo>
                    <a:lnTo>
                      <a:pt x="708" y="10000"/>
                    </a:lnTo>
                    <a:lnTo>
                      <a:pt x="3813" y="10000"/>
                    </a:lnTo>
                    <a:lnTo>
                      <a:pt x="5001" y="6472"/>
                    </a:lnTo>
                    <a:lnTo>
                      <a:pt x="6200" y="10000"/>
                    </a:lnTo>
                    <a:lnTo>
                      <a:pt x="9293" y="10000"/>
                    </a:lnTo>
                    <a:lnTo>
                      <a:pt x="8030" y="4381"/>
                    </a:lnTo>
                    <a:cubicBezTo>
                      <a:pt x="8044" y="3813"/>
                      <a:pt x="8059" y="3245"/>
                      <a:pt x="8073" y="2677"/>
                    </a:cubicBezTo>
                    <a:cubicBezTo>
                      <a:pt x="8194" y="3815"/>
                      <a:pt x="8273" y="4649"/>
                      <a:pt x="8394" y="5787"/>
                    </a:cubicBezTo>
                    <a:lnTo>
                      <a:pt x="9839" y="5915"/>
                    </a:lnTo>
                    <a:cubicBezTo>
                      <a:pt x="10139" y="5199"/>
                      <a:pt x="9925" y="2786"/>
                      <a:pt x="9947" y="2147"/>
                    </a:cubicBezTo>
                    <a:cubicBezTo>
                      <a:pt x="9967" y="1503"/>
                      <a:pt x="9358" y="511"/>
                      <a:pt x="9358" y="51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1169">
                <a:extLst>
                  <a:ext uri="{FF2B5EF4-FFF2-40B4-BE49-F238E27FC236}">
                    <a16:creationId xmlns:a16="http://schemas.microsoft.com/office/drawing/2014/main" id="{A3CF27BD-509D-4C36-962B-744EFF6B0F8D}"/>
                  </a:ext>
                </a:extLst>
              </p:cNvPr>
              <p:cNvSpPr>
                <a:spLocks/>
              </p:cNvSpPr>
              <p:nvPr/>
            </p:nvSpPr>
            <p:spPr bwMode="auto">
              <a:xfrm>
                <a:off x="5322888" y="611188"/>
                <a:ext cx="9525" cy="28575"/>
              </a:xfrm>
              <a:custGeom>
                <a:avLst/>
                <a:gdLst>
                  <a:gd name="T0" fmla="*/ 7 w 56"/>
                  <a:gd name="T1" fmla="*/ 13 h 178"/>
                  <a:gd name="T2" fmla="*/ 0 w 56"/>
                  <a:gd name="T3" fmla="*/ 0 h 178"/>
                  <a:gd name="T4" fmla="*/ 0 w 56"/>
                  <a:gd name="T5" fmla="*/ 89 h 178"/>
                  <a:gd name="T6" fmla="*/ 42 w 56"/>
                  <a:gd name="T7" fmla="*/ 178 h 178"/>
                  <a:gd name="T8" fmla="*/ 36 w 56"/>
                  <a:gd name="T9" fmla="*/ 66 h 178"/>
                  <a:gd name="T10" fmla="*/ 7 w 56"/>
                  <a:gd name="T11" fmla="*/ 13 h 178"/>
                </a:gdLst>
                <a:ahLst/>
                <a:cxnLst>
                  <a:cxn ang="0">
                    <a:pos x="T0" y="T1"/>
                  </a:cxn>
                  <a:cxn ang="0">
                    <a:pos x="T2" y="T3"/>
                  </a:cxn>
                  <a:cxn ang="0">
                    <a:pos x="T4" y="T5"/>
                  </a:cxn>
                  <a:cxn ang="0">
                    <a:pos x="T6" y="T7"/>
                  </a:cxn>
                  <a:cxn ang="0">
                    <a:pos x="T8" y="T9"/>
                  </a:cxn>
                  <a:cxn ang="0">
                    <a:pos x="T10" y="T11"/>
                  </a:cxn>
                </a:cxnLst>
                <a:rect l="0" t="0" r="r" b="b"/>
                <a:pathLst>
                  <a:path w="56" h="178">
                    <a:moveTo>
                      <a:pt x="7" y="13"/>
                    </a:moveTo>
                    <a:lnTo>
                      <a:pt x="0" y="0"/>
                    </a:lnTo>
                    <a:lnTo>
                      <a:pt x="0" y="89"/>
                    </a:lnTo>
                    <a:cubicBezTo>
                      <a:pt x="0" y="89"/>
                      <a:pt x="15" y="178"/>
                      <a:pt x="42" y="178"/>
                    </a:cubicBezTo>
                    <a:cubicBezTo>
                      <a:pt x="56" y="178"/>
                      <a:pt x="39" y="89"/>
                      <a:pt x="36" y="66"/>
                    </a:cubicBezTo>
                    <a:cubicBezTo>
                      <a:pt x="32" y="43"/>
                      <a:pt x="7" y="13"/>
                      <a:pt x="7" y="13"/>
                    </a:cubicBezTo>
                    <a:close/>
                  </a:path>
                </a:pathLst>
              </a:custGeom>
              <a:solidFill>
                <a:srgbClr val="895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170">
                <a:extLst>
                  <a:ext uri="{FF2B5EF4-FFF2-40B4-BE49-F238E27FC236}">
                    <a16:creationId xmlns:a16="http://schemas.microsoft.com/office/drawing/2014/main" id="{7AB5D5D1-187C-4AB3-A6C9-536DA2F89B0D}"/>
                  </a:ext>
                </a:extLst>
              </p:cNvPr>
              <p:cNvSpPr>
                <a:spLocks/>
              </p:cNvSpPr>
              <p:nvPr/>
            </p:nvSpPr>
            <p:spPr bwMode="auto">
              <a:xfrm>
                <a:off x="5424488" y="611188"/>
                <a:ext cx="9525" cy="28575"/>
              </a:xfrm>
              <a:custGeom>
                <a:avLst/>
                <a:gdLst>
                  <a:gd name="T0" fmla="*/ 50 w 57"/>
                  <a:gd name="T1" fmla="*/ 13 h 178"/>
                  <a:gd name="T2" fmla="*/ 21 w 57"/>
                  <a:gd name="T3" fmla="*/ 66 h 178"/>
                  <a:gd name="T4" fmla="*/ 14 w 57"/>
                  <a:gd name="T5" fmla="*/ 178 h 178"/>
                  <a:gd name="T6" fmla="*/ 57 w 57"/>
                  <a:gd name="T7" fmla="*/ 89 h 178"/>
                  <a:gd name="T8" fmla="*/ 57 w 57"/>
                  <a:gd name="T9" fmla="*/ 0 h 178"/>
                  <a:gd name="T10" fmla="*/ 50 w 57"/>
                  <a:gd name="T11" fmla="*/ 13 h 178"/>
                </a:gdLst>
                <a:ahLst/>
                <a:cxnLst>
                  <a:cxn ang="0">
                    <a:pos x="T0" y="T1"/>
                  </a:cxn>
                  <a:cxn ang="0">
                    <a:pos x="T2" y="T3"/>
                  </a:cxn>
                  <a:cxn ang="0">
                    <a:pos x="T4" y="T5"/>
                  </a:cxn>
                  <a:cxn ang="0">
                    <a:pos x="T6" y="T7"/>
                  </a:cxn>
                  <a:cxn ang="0">
                    <a:pos x="T8" y="T9"/>
                  </a:cxn>
                  <a:cxn ang="0">
                    <a:pos x="T10" y="T11"/>
                  </a:cxn>
                </a:cxnLst>
                <a:rect l="0" t="0" r="r" b="b"/>
                <a:pathLst>
                  <a:path w="57" h="178">
                    <a:moveTo>
                      <a:pt x="50" y="13"/>
                    </a:moveTo>
                    <a:cubicBezTo>
                      <a:pt x="50" y="13"/>
                      <a:pt x="24" y="43"/>
                      <a:pt x="21" y="66"/>
                    </a:cubicBezTo>
                    <a:cubicBezTo>
                      <a:pt x="17" y="89"/>
                      <a:pt x="0" y="178"/>
                      <a:pt x="14" y="178"/>
                    </a:cubicBezTo>
                    <a:cubicBezTo>
                      <a:pt x="41" y="178"/>
                      <a:pt x="57" y="89"/>
                      <a:pt x="57" y="89"/>
                    </a:cubicBezTo>
                    <a:lnTo>
                      <a:pt x="57" y="0"/>
                    </a:lnTo>
                    <a:lnTo>
                      <a:pt x="50" y="13"/>
                    </a:lnTo>
                    <a:close/>
                  </a:path>
                </a:pathLst>
              </a:custGeom>
              <a:solidFill>
                <a:srgbClr val="895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3" name="Group 142">
              <a:extLst>
                <a:ext uri="{FF2B5EF4-FFF2-40B4-BE49-F238E27FC236}">
                  <a16:creationId xmlns:a16="http://schemas.microsoft.com/office/drawing/2014/main" id="{FA04B8C4-2A16-4106-96FE-0D6781A236B3}"/>
                </a:ext>
              </a:extLst>
            </p:cNvPr>
            <p:cNvGrpSpPr/>
            <p:nvPr/>
          </p:nvGrpSpPr>
          <p:grpSpPr>
            <a:xfrm>
              <a:off x="3185732" y="1662342"/>
              <a:ext cx="404566" cy="1637073"/>
              <a:chOff x="13604054" y="4925662"/>
              <a:chExt cx="333999" cy="1351526"/>
            </a:xfrm>
          </p:grpSpPr>
          <p:sp>
            <p:nvSpPr>
              <p:cNvPr id="144" name="Freeform 738">
                <a:extLst>
                  <a:ext uri="{FF2B5EF4-FFF2-40B4-BE49-F238E27FC236}">
                    <a16:creationId xmlns:a16="http://schemas.microsoft.com/office/drawing/2014/main" id="{4BE4EEDB-EBED-4EF4-A4D2-05BE6160DB76}"/>
                  </a:ext>
                </a:extLst>
              </p:cNvPr>
              <p:cNvSpPr>
                <a:spLocks/>
              </p:cNvSpPr>
              <p:nvPr/>
            </p:nvSpPr>
            <p:spPr bwMode="auto">
              <a:xfrm>
                <a:off x="13604054" y="4941196"/>
                <a:ext cx="333999" cy="1269973"/>
              </a:xfrm>
              <a:custGeom>
                <a:avLst/>
                <a:gdLst>
                  <a:gd name="T0" fmla="*/ 802 w 832"/>
                  <a:gd name="T1" fmla="*/ 1606 h 3182"/>
                  <a:gd name="T2" fmla="*/ 821 w 832"/>
                  <a:gd name="T3" fmla="*/ 991 h 3182"/>
                  <a:gd name="T4" fmla="*/ 767 w 832"/>
                  <a:gd name="T5" fmla="*/ 685 h 3182"/>
                  <a:gd name="T6" fmla="*/ 511 w 832"/>
                  <a:gd name="T7" fmla="*/ 496 h 3182"/>
                  <a:gd name="T8" fmla="*/ 489 w 832"/>
                  <a:gd name="T9" fmla="*/ 413 h 3182"/>
                  <a:gd name="T10" fmla="*/ 515 w 832"/>
                  <a:gd name="T11" fmla="*/ 341 h 3182"/>
                  <a:gd name="T12" fmla="*/ 537 w 832"/>
                  <a:gd name="T13" fmla="*/ 262 h 3182"/>
                  <a:gd name="T14" fmla="*/ 546 w 832"/>
                  <a:gd name="T15" fmla="*/ 258 h 3182"/>
                  <a:gd name="T16" fmla="*/ 551 w 832"/>
                  <a:gd name="T17" fmla="*/ 243 h 3182"/>
                  <a:gd name="T18" fmla="*/ 559 w 832"/>
                  <a:gd name="T19" fmla="*/ 223 h 3182"/>
                  <a:gd name="T20" fmla="*/ 566 w 832"/>
                  <a:gd name="T21" fmla="*/ 195 h 3182"/>
                  <a:gd name="T22" fmla="*/ 554 w 832"/>
                  <a:gd name="T23" fmla="*/ 177 h 3182"/>
                  <a:gd name="T24" fmla="*/ 542 w 832"/>
                  <a:gd name="T25" fmla="*/ 180 h 3182"/>
                  <a:gd name="T26" fmla="*/ 540 w 832"/>
                  <a:gd name="T27" fmla="*/ 127 h 3182"/>
                  <a:gd name="T28" fmla="*/ 503 w 832"/>
                  <a:gd name="T29" fmla="*/ 37 h 3182"/>
                  <a:gd name="T30" fmla="*/ 416 w 832"/>
                  <a:gd name="T31" fmla="*/ 0 h 3182"/>
                  <a:gd name="T32" fmla="*/ 328 w 832"/>
                  <a:gd name="T33" fmla="*/ 37 h 3182"/>
                  <a:gd name="T34" fmla="*/ 292 w 832"/>
                  <a:gd name="T35" fmla="*/ 127 h 3182"/>
                  <a:gd name="T36" fmla="*/ 289 w 832"/>
                  <a:gd name="T37" fmla="*/ 180 h 3182"/>
                  <a:gd name="T38" fmla="*/ 277 w 832"/>
                  <a:gd name="T39" fmla="*/ 177 h 3182"/>
                  <a:gd name="T40" fmla="*/ 265 w 832"/>
                  <a:gd name="T41" fmla="*/ 195 h 3182"/>
                  <a:gd name="T42" fmla="*/ 272 w 832"/>
                  <a:gd name="T43" fmla="*/ 223 h 3182"/>
                  <a:gd name="T44" fmla="*/ 280 w 832"/>
                  <a:gd name="T45" fmla="*/ 243 h 3182"/>
                  <a:gd name="T46" fmla="*/ 285 w 832"/>
                  <a:gd name="T47" fmla="*/ 258 h 3182"/>
                  <a:gd name="T48" fmla="*/ 295 w 832"/>
                  <a:gd name="T49" fmla="*/ 262 h 3182"/>
                  <a:gd name="T50" fmla="*/ 316 w 832"/>
                  <a:gd name="T51" fmla="*/ 341 h 3182"/>
                  <a:gd name="T52" fmla="*/ 342 w 832"/>
                  <a:gd name="T53" fmla="*/ 413 h 3182"/>
                  <a:gd name="T54" fmla="*/ 320 w 832"/>
                  <a:gd name="T55" fmla="*/ 496 h 3182"/>
                  <a:gd name="T56" fmla="*/ 64 w 832"/>
                  <a:gd name="T57" fmla="*/ 685 h 3182"/>
                  <a:gd name="T58" fmla="*/ 11 w 832"/>
                  <a:gd name="T59" fmla="*/ 991 h 3182"/>
                  <a:gd name="T60" fmla="*/ 29 w 832"/>
                  <a:gd name="T61" fmla="*/ 1606 h 3182"/>
                  <a:gd name="T62" fmla="*/ 25 w 832"/>
                  <a:gd name="T63" fmla="*/ 1787 h 3182"/>
                  <a:gd name="T64" fmla="*/ 51 w 832"/>
                  <a:gd name="T65" fmla="*/ 1971 h 3182"/>
                  <a:gd name="T66" fmla="*/ 95 w 832"/>
                  <a:gd name="T67" fmla="*/ 1820 h 3182"/>
                  <a:gd name="T68" fmla="*/ 105 w 832"/>
                  <a:gd name="T69" fmla="*/ 1716 h 3182"/>
                  <a:gd name="T70" fmla="*/ 129 w 832"/>
                  <a:gd name="T71" fmla="*/ 1298 h 3182"/>
                  <a:gd name="T72" fmla="*/ 147 w 832"/>
                  <a:gd name="T73" fmla="*/ 917 h 3182"/>
                  <a:gd name="T74" fmla="*/ 202 w 832"/>
                  <a:gd name="T75" fmla="*/ 1210 h 3182"/>
                  <a:gd name="T76" fmla="*/ 147 w 832"/>
                  <a:gd name="T77" fmla="*/ 1459 h 3182"/>
                  <a:gd name="T78" fmla="*/ 147 w 832"/>
                  <a:gd name="T79" fmla="*/ 2057 h 3182"/>
                  <a:gd name="T80" fmla="*/ 181 w 832"/>
                  <a:gd name="T81" fmla="*/ 2435 h 3182"/>
                  <a:gd name="T82" fmla="*/ 259 w 832"/>
                  <a:gd name="T83" fmla="*/ 3143 h 3182"/>
                  <a:gd name="T84" fmla="*/ 367 w 832"/>
                  <a:gd name="T85" fmla="*/ 3182 h 3182"/>
                  <a:gd name="T86" fmla="*/ 384 w 832"/>
                  <a:gd name="T87" fmla="*/ 2514 h 3182"/>
                  <a:gd name="T88" fmla="*/ 406 w 832"/>
                  <a:gd name="T89" fmla="*/ 1844 h 3182"/>
                  <a:gd name="T90" fmla="*/ 416 w 832"/>
                  <a:gd name="T91" fmla="*/ 1824 h 3182"/>
                  <a:gd name="T92" fmla="*/ 425 w 832"/>
                  <a:gd name="T93" fmla="*/ 1844 h 3182"/>
                  <a:gd name="T94" fmla="*/ 448 w 832"/>
                  <a:gd name="T95" fmla="*/ 2514 h 3182"/>
                  <a:gd name="T96" fmla="*/ 465 w 832"/>
                  <a:gd name="T97" fmla="*/ 3182 h 3182"/>
                  <a:gd name="T98" fmla="*/ 572 w 832"/>
                  <a:gd name="T99" fmla="*/ 3143 h 3182"/>
                  <a:gd name="T100" fmla="*/ 651 w 832"/>
                  <a:gd name="T101" fmla="*/ 2435 h 3182"/>
                  <a:gd name="T102" fmla="*/ 684 w 832"/>
                  <a:gd name="T103" fmla="*/ 2057 h 3182"/>
                  <a:gd name="T104" fmla="*/ 684 w 832"/>
                  <a:gd name="T105" fmla="*/ 1459 h 3182"/>
                  <a:gd name="T106" fmla="*/ 630 w 832"/>
                  <a:gd name="T107" fmla="*/ 1210 h 3182"/>
                  <a:gd name="T108" fmla="*/ 684 w 832"/>
                  <a:gd name="T109" fmla="*/ 917 h 3182"/>
                  <a:gd name="T110" fmla="*/ 702 w 832"/>
                  <a:gd name="T111" fmla="*/ 1298 h 3182"/>
                  <a:gd name="T112" fmla="*/ 726 w 832"/>
                  <a:gd name="T113" fmla="*/ 1716 h 3182"/>
                  <a:gd name="T114" fmla="*/ 736 w 832"/>
                  <a:gd name="T115" fmla="*/ 1820 h 3182"/>
                  <a:gd name="T116" fmla="*/ 780 w 832"/>
                  <a:gd name="T117" fmla="*/ 1971 h 3182"/>
                  <a:gd name="T118" fmla="*/ 806 w 832"/>
                  <a:gd name="T119" fmla="*/ 1787 h 3182"/>
                  <a:gd name="T120" fmla="*/ 802 w 832"/>
                  <a:gd name="T121" fmla="*/ 1606 h 3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2" h="3182">
                    <a:moveTo>
                      <a:pt x="802" y="1606"/>
                    </a:moveTo>
                    <a:cubicBezTo>
                      <a:pt x="832" y="1327"/>
                      <a:pt x="821" y="991"/>
                      <a:pt x="821" y="991"/>
                    </a:cubicBezTo>
                    <a:cubicBezTo>
                      <a:pt x="819" y="777"/>
                      <a:pt x="767" y="685"/>
                      <a:pt x="767" y="685"/>
                    </a:cubicBezTo>
                    <a:cubicBezTo>
                      <a:pt x="698" y="572"/>
                      <a:pt x="563" y="570"/>
                      <a:pt x="511" y="496"/>
                    </a:cubicBezTo>
                    <a:cubicBezTo>
                      <a:pt x="498" y="475"/>
                      <a:pt x="487" y="467"/>
                      <a:pt x="489" y="413"/>
                    </a:cubicBezTo>
                    <a:cubicBezTo>
                      <a:pt x="490" y="377"/>
                      <a:pt x="488" y="391"/>
                      <a:pt x="515" y="341"/>
                    </a:cubicBezTo>
                    <a:cubicBezTo>
                      <a:pt x="531" y="312"/>
                      <a:pt x="533" y="276"/>
                      <a:pt x="537" y="262"/>
                    </a:cubicBezTo>
                    <a:cubicBezTo>
                      <a:pt x="540" y="262"/>
                      <a:pt x="544" y="261"/>
                      <a:pt x="546" y="258"/>
                    </a:cubicBezTo>
                    <a:cubicBezTo>
                      <a:pt x="550" y="254"/>
                      <a:pt x="551" y="249"/>
                      <a:pt x="551" y="243"/>
                    </a:cubicBezTo>
                    <a:cubicBezTo>
                      <a:pt x="552" y="236"/>
                      <a:pt x="559" y="223"/>
                      <a:pt x="559" y="223"/>
                    </a:cubicBezTo>
                    <a:cubicBezTo>
                      <a:pt x="559" y="223"/>
                      <a:pt x="569" y="209"/>
                      <a:pt x="566" y="195"/>
                    </a:cubicBezTo>
                    <a:cubicBezTo>
                      <a:pt x="563" y="182"/>
                      <a:pt x="559" y="178"/>
                      <a:pt x="554" y="177"/>
                    </a:cubicBezTo>
                    <a:cubicBezTo>
                      <a:pt x="551" y="175"/>
                      <a:pt x="546" y="177"/>
                      <a:pt x="542" y="180"/>
                    </a:cubicBezTo>
                    <a:cubicBezTo>
                      <a:pt x="542" y="159"/>
                      <a:pt x="540" y="127"/>
                      <a:pt x="540" y="127"/>
                    </a:cubicBezTo>
                    <a:cubicBezTo>
                      <a:pt x="538" y="92"/>
                      <a:pt x="524" y="60"/>
                      <a:pt x="503" y="37"/>
                    </a:cubicBezTo>
                    <a:cubicBezTo>
                      <a:pt x="482" y="14"/>
                      <a:pt x="451" y="0"/>
                      <a:pt x="416" y="0"/>
                    </a:cubicBezTo>
                    <a:cubicBezTo>
                      <a:pt x="380" y="0"/>
                      <a:pt x="349" y="14"/>
                      <a:pt x="328" y="37"/>
                    </a:cubicBezTo>
                    <a:cubicBezTo>
                      <a:pt x="307" y="60"/>
                      <a:pt x="293" y="92"/>
                      <a:pt x="292" y="127"/>
                    </a:cubicBezTo>
                    <a:cubicBezTo>
                      <a:pt x="292" y="127"/>
                      <a:pt x="290" y="159"/>
                      <a:pt x="289" y="180"/>
                    </a:cubicBezTo>
                    <a:cubicBezTo>
                      <a:pt x="285" y="177"/>
                      <a:pt x="281" y="175"/>
                      <a:pt x="277" y="177"/>
                    </a:cubicBezTo>
                    <a:cubicBezTo>
                      <a:pt x="272" y="178"/>
                      <a:pt x="268" y="182"/>
                      <a:pt x="265" y="195"/>
                    </a:cubicBezTo>
                    <a:cubicBezTo>
                      <a:pt x="262" y="209"/>
                      <a:pt x="272" y="223"/>
                      <a:pt x="272" y="223"/>
                    </a:cubicBezTo>
                    <a:cubicBezTo>
                      <a:pt x="272" y="223"/>
                      <a:pt x="279" y="236"/>
                      <a:pt x="280" y="243"/>
                    </a:cubicBezTo>
                    <a:cubicBezTo>
                      <a:pt x="281" y="249"/>
                      <a:pt x="281" y="254"/>
                      <a:pt x="285" y="258"/>
                    </a:cubicBezTo>
                    <a:cubicBezTo>
                      <a:pt x="288" y="261"/>
                      <a:pt x="291" y="262"/>
                      <a:pt x="295" y="262"/>
                    </a:cubicBezTo>
                    <a:cubicBezTo>
                      <a:pt x="298" y="276"/>
                      <a:pt x="301" y="312"/>
                      <a:pt x="316" y="341"/>
                    </a:cubicBezTo>
                    <a:cubicBezTo>
                      <a:pt x="343" y="391"/>
                      <a:pt x="341" y="377"/>
                      <a:pt x="342" y="413"/>
                    </a:cubicBezTo>
                    <a:cubicBezTo>
                      <a:pt x="344" y="467"/>
                      <a:pt x="333" y="475"/>
                      <a:pt x="320" y="496"/>
                    </a:cubicBezTo>
                    <a:cubicBezTo>
                      <a:pt x="268" y="570"/>
                      <a:pt x="133" y="572"/>
                      <a:pt x="64" y="685"/>
                    </a:cubicBezTo>
                    <a:cubicBezTo>
                      <a:pt x="64" y="685"/>
                      <a:pt x="12" y="777"/>
                      <a:pt x="11" y="991"/>
                    </a:cubicBezTo>
                    <a:cubicBezTo>
                      <a:pt x="11" y="991"/>
                      <a:pt x="0" y="1327"/>
                      <a:pt x="29" y="1606"/>
                    </a:cubicBezTo>
                    <a:cubicBezTo>
                      <a:pt x="29" y="1606"/>
                      <a:pt x="31" y="1725"/>
                      <a:pt x="25" y="1787"/>
                    </a:cubicBezTo>
                    <a:cubicBezTo>
                      <a:pt x="19" y="1849"/>
                      <a:pt x="23" y="1961"/>
                      <a:pt x="51" y="1971"/>
                    </a:cubicBezTo>
                    <a:cubicBezTo>
                      <a:pt x="78" y="1980"/>
                      <a:pt x="95" y="1820"/>
                      <a:pt x="95" y="1820"/>
                    </a:cubicBezTo>
                    <a:cubicBezTo>
                      <a:pt x="95" y="1820"/>
                      <a:pt x="115" y="1828"/>
                      <a:pt x="105" y="1716"/>
                    </a:cubicBezTo>
                    <a:cubicBezTo>
                      <a:pt x="95" y="1604"/>
                      <a:pt x="134" y="1375"/>
                      <a:pt x="129" y="1298"/>
                    </a:cubicBezTo>
                    <a:cubicBezTo>
                      <a:pt x="124" y="1221"/>
                      <a:pt x="121" y="1003"/>
                      <a:pt x="147" y="917"/>
                    </a:cubicBezTo>
                    <a:cubicBezTo>
                      <a:pt x="147" y="917"/>
                      <a:pt x="204" y="1127"/>
                      <a:pt x="202" y="1210"/>
                    </a:cubicBezTo>
                    <a:cubicBezTo>
                      <a:pt x="202" y="1210"/>
                      <a:pt x="168" y="1359"/>
                      <a:pt x="147" y="1459"/>
                    </a:cubicBezTo>
                    <a:cubicBezTo>
                      <a:pt x="97" y="1696"/>
                      <a:pt x="108" y="1883"/>
                      <a:pt x="147" y="2057"/>
                    </a:cubicBezTo>
                    <a:cubicBezTo>
                      <a:pt x="161" y="2118"/>
                      <a:pt x="176" y="2344"/>
                      <a:pt x="181" y="2435"/>
                    </a:cubicBezTo>
                    <a:cubicBezTo>
                      <a:pt x="185" y="2526"/>
                      <a:pt x="270" y="3117"/>
                      <a:pt x="259" y="3143"/>
                    </a:cubicBezTo>
                    <a:lnTo>
                      <a:pt x="367" y="3182"/>
                    </a:lnTo>
                    <a:cubicBezTo>
                      <a:pt x="367" y="3182"/>
                      <a:pt x="388" y="2667"/>
                      <a:pt x="384" y="2514"/>
                    </a:cubicBezTo>
                    <a:cubicBezTo>
                      <a:pt x="379" y="2362"/>
                      <a:pt x="406" y="1844"/>
                      <a:pt x="406" y="1844"/>
                    </a:cubicBezTo>
                    <a:lnTo>
                      <a:pt x="416" y="1824"/>
                    </a:lnTo>
                    <a:lnTo>
                      <a:pt x="425" y="1844"/>
                    </a:lnTo>
                    <a:cubicBezTo>
                      <a:pt x="425" y="1844"/>
                      <a:pt x="452" y="2362"/>
                      <a:pt x="448" y="2514"/>
                    </a:cubicBezTo>
                    <a:cubicBezTo>
                      <a:pt x="443" y="2667"/>
                      <a:pt x="465" y="3182"/>
                      <a:pt x="465" y="3182"/>
                    </a:cubicBezTo>
                    <a:lnTo>
                      <a:pt x="572" y="3143"/>
                    </a:lnTo>
                    <a:cubicBezTo>
                      <a:pt x="561" y="3117"/>
                      <a:pt x="646" y="2526"/>
                      <a:pt x="651" y="2435"/>
                    </a:cubicBezTo>
                    <a:cubicBezTo>
                      <a:pt x="655" y="2344"/>
                      <a:pt x="670" y="2118"/>
                      <a:pt x="684" y="2057"/>
                    </a:cubicBezTo>
                    <a:cubicBezTo>
                      <a:pt x="724" y="1883"/>
                      <a:pt x="735" y="1696"/>
                      <a:pt x="684" y="1459"/>
                    </a:cubicBezTo>
                    <a:cubicBezTo>
                      <a:pt x="663" y="1359"/>
                      <a:pt x="630" y="1210"/>
                      <a:pt x="630" y="1210"/>
                    </a:cubicBezTo>
                    <a:cubicBezTo>
                      <a:pt x="627" y="1127"/>
                      <a:pt x="684" y="917"/>
                      <a:pt x="684" y="917"/>
                    </a:cubicBezTo>
                    <a:cubicBezTo>
                      <a:pt x="711" y="1003"/>
                      <a:pt x="707" y="1221"/>
                      <a:pt x="702" y="1298"/>
                    </a:cubicBezTo>
                    <a:cubicBezTo>
                      <a:pt x="698" y="1375"/>
                      <a:pt x="736" y="1604"/>
                      <a:pt x="726" y="1716"/>
                    </a:cubicBezTo>
                    <a:cubicBezTo>
                      <a:pt x="716" y="1828"/>
                      <a:pt x="736" y="1820"/>
                      <a:pt x="736" y="1820"/>
                    </a:cubicBezTo>
                    <a:cubicBezTo>
                      <a:pt x="736" y="1820"/>
                      <a:pt x="753" y="1980"/>
                      <a:pt x="780" y="1971"/>
                    </a:cubicBezTo>
                    <a:cubicBezTo>
                      <a:pt x="808" y="1961"/>
                      <a:pt x="812" y="1849"/>
                      <a:pt x="806" y="1787"/>
                    </a:cubicBezTo>
                    <a:cubicBezTo>
                      <a:pt x="800" y="1725"/>
                      <a:pt x="802" y="1606"/>
                      <a:pt x="802" y="1606"/>
                    </a:cubicBezTo>
                  </a:path>
                </a:pathLst>
              </a:custGeom>
              <a:solidFill>
                <a:srgbClr val="895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91"/>
              </a:p>
            </p:txBody>
          </p:sp>
          <p:sp>
            <p:nvSpPr>
              <p:cNvPr id="145" name="Freeform 898">
                <a:extLst>
                  <a:ext uri="{FF2B5EF4-FFF2-40B4-BE49-F238E27FC236}">
                    <a16:creationId xmlns:a16="http://schemas.microsoft.com/office/drawing/2014/main" id="{79114FC2-903E-42BF-8937-A5E75171763B}"/>
                  </a:ext>
                </a:extLst>
              </p:cNvPr>
              <p:cNvSpPr>
                <a:spLocks/>
              </p:cNvSpPr>
              <p:nvPr/>
            </p:nvSpPr>
            <p:spPr bwMode="auto">
              <a:xfrm>
                <a:off x="13635126" y="5527635"/>
                <a:ext cx="271859" cy="691300"/>
              </a:xfrm>
              <a:custGeom>
                <a:avLst/>
                <a:gdLst>
                  <a:gd name="T0" fmla="*/ 636 w 682"/>
                  <a:gd name="T1" fmla="*/ 0 h 1733"/>
                  <a:gd name="T2" fmla="*/ 341 w 682"/>
                  <a:gd name="T3" fmla="*/ 0 h 1733"/>
                  <a:gd name="T4" fmla="*/ 45 w 682"/>
                  <a:gd name="T5" fmla="*/ 0 h 1733"/>
                  <a:gd name="T6" fmla="*/ 18 w 682"/>
                  <a:gd name="T7" fmla="*/ 311 h 1733"/>
                  <a:gd name="T8" fmla="*/ 96 w 682"/>
                  <a:gd name="T9" fmla="*/ 855 h 1733"/>
                  <a:gd name="T10" fmla="*/ 115 w 682"/>
                  <a:gd name="T11" fmla="*/ 1169 h 1733"/>
                  <a:gd name="T12" fmla="*/ 164 w 682"/>
                  <a:gd name="T13" fmla="*/ 1489 h 1733"/>
                  <a:gd name="T14" fmla="*/ 144 w 682"/>
                  <a:gd name="T15" fmla="*/ 1720 h 1733"/>
                  <a:gd name="T16" fmla="*/ 297 w 682"/>
                  <a:gd name="T17" fmla="*/ 1733 h 1733"/>
                  <a:gd name="T18" fmla="*/ 299 w 682"/>
                  <a:gd name="T19" fmla="*/ 1683 h 1733"/>
                  <a:gd name="T20" fmla="*/ 299 w 682"/>
                  <a:gd name="T21" fmla="*/ 1663 h 1733"/>
                  <a:gd name="T22" fmla="*/ 316 w 682"/>
                  <a:gd name="T23" fmla="*/ 1225 h 1733"/>
                  <a:gd name="T24" fmla="*/ 312 w 682"/>
                  <a:gd name="T25" fmla="*/ 902 h 1733"/>
                  <a:gd name="T26" fmla="*/ 334 w 682"/>
                  <a:gd name="T27" fmla="*/ 378 h 1733"/>
                  <a:gd name="T28" fmla="*/ 341 w 682"/>
                  <a:gd name="T29" fmla="*/ 371 h 1733"/>
                  <a:gd name="T30" fmla="*/ 341 w 682"/>
                  <a:gd name="T31" fmla="*/ 371 h 1733"/>
                  <a:gd name="T32" fmla="*/ 347 w 682"/>
                  <a:gd name="T33" fmla="*/ 378 h 1733"/>
                  <a:gd name="T34" fmla="*/ 369 w 682"/>
                  <a:gd name="T35" fmla="*/ 902 h 1733"/>
                  <a:gd name="T36" fmla="*/ 365 w 682"/>
                  <a:gd name="T37" fmla="*/ 1225 h 1733"/>
                  <a:gd name="T38" fmla="*/ 382 w 682"/>
                  <a:gd name="T39" fmla="*/ 1663 h 1733"/>
                  <a:gd name="T40" fmla="*/ 383 w 682"/>
                  <a:gd name="T41" fmla="*/ 1683 h 1733"/>
                  <a:gd name="T42" fmla="*/ 385 w 682"/>
                  <a:gd name="T43" fmla="*/ 1733 h 1733"/>
                  <a:gd name="T44" fmla="*/ 537 w 682"/>
                  <a:gd name="T45" fmla="*/ 1720 h 1733"/>
                  <a:gd name="T46" fmla="*/ 517 w 682"/>
                  <a:gd name="T47" fmla="*/ 1489 h 1733"/>
                  <a:gd name="T48" fmla="*/ 566 w 682"/>
                  <a:gd name="T49" fmla="*/ 1169 h 1733"/>
                  <a:gd name="T50" fmla="*/ 585 w 682"/>
                  <a:gd name="T51" fmla="*/ 855 h 1733"/>
                  <a:gd name="T52" fmla="*/ 663 w 682"/>
                  <a:gd name="T53" fmla="*/ 311 h 1733"/>
                  <a:gd name="T54" fmla="*/ 636 w 682"/>
                  <a:gd name="T55"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82" h="1733">
                    <a:moveTo>
                      <a:pt x="636" y="0"/>
                    </a:moveTo>
                    <a:lnTo>
                      <a:pt x="341" y="0"/>
                    </a:lnTo>
                    <a:lnTo>
                      <a:pt x="45" y="0"/>
                    </a:lnTo>
                    <a:cubicBezTo>
                      <a:pt x="36" y="32"/>
                      <a:pt x="0" y="170"/>
                      <a:pt x="18" y="311"/>
                    </a:cubicBezTo>
                    <a:cubicBezTo>
                      <a:pt x="29" y="397"/>
                      <a:pt x="83" y="662"/>
                      <a:pt x="96" y="855"/>
                    </a:cubicBezTo>
                    <a:cubicBezTo>
                      <a:pt x="100" y="916"/>
                      <a:pt x="99" y="1013"/>
                      <a:pt x="115" y="1169"/>
                    </a:cubicBezTo>
                    <a:cubicBezTo>
                      <a:pt x="125" y="1251"/>
                      <a:pt x="154" y="1429"/>
                      <a:pt x="164" y="1489"/>
                    </a:cubicBezTo>
                    <a:cubicBezTo>
                      <a:pt x="181" y="1582"/>
                      <a:pt x="167" y="1705"/>
                      <a:pt x="144" y="1720"/>
                    </a:cubicBezTo>
                    <a:lnTo>
                      <a:pt x="297" y="1733"/>
                    </a:lnTo>
                    <a:lnTo>
                      <a:pt x="299" y="1683"/>
                    </a:lnTo>
                    <a:lnTo>
                      <a:pt x="299" y="1663"/>
                    </a:lnTo>
                    <a:cubicBezTo>
                      <a:pt x="299" y="1663"/>
                      <a:pt x="316" y="1306"/>
                      <a:pt x="316" y="1225"/>
                    </a:cubicBezTo>
                    <a:cubicBezTo>
                      <a:pt x="316" y="1143"/>
                      <a:pt x="311" y="957"/>
                      <a:pt x="312" y="902"/>
                    </a:cubicBezTo>
                    <a:cubicBezTo>
                      <a:pt x="313" y="849"/>
                      <a:pt x="327" y="531"/>
                      <a:pt x="334" y="378"/>
                    </a:cubicBezTo>
                    <a:cubicBezTo>
                      <a:pt x="334" y="373"/>
                      <a:pt x="337" y="371"/>
                      <a:pt x="341" y="371"/>
                    </a:cubicBezTo>
                    <a:lnTo>
                      <a:pt x="341" y="371"/>
                    </a:lnTo>
                    <a:cubicBezTo>
                      <a:pt x="344" y="371"/>
                      <a:pt x="347" y="373"/>
                      <a:pt x="347" y="378"/>
                    </a:cubicBezTo>
                    <a:cubicBezTo>
                      <a:pt x="355" y="531"/>
                      <a:pt x="368" y="849"/>
                      <a:pt x="369" y="902"/>
                    </a:cubicBezTo>
                    <a:cubicBezTo>
                      <a:pt x="371" y="957"/>
                      <a:pt x="365" y="1143"/>
                      <a:pt x="365" y="1225"/>
                    </a:cubicBezTo>
                    <a:cubicBezTo>
                      <a:pt x="365" y="1306"/>
                      <a:pt x="382" y="1663"/>
                      <a:pt x="382" y="1663"/>
                    </a:cubicBezTo>
                    <a:lnTo>
                      <a:pt x="383" y="1683"/>
                    </a:lnTo>
                    <a:lnTo>
                      <a:pt x="385" y="1733"/>
                    </a:lnTo>
                    <a:lnTo>
                      <a:pt x="537" y="1720"/>
                    </a:lnTo>
                    <a:cubicBezTo>
                      <a:pt x="514" y="1705"/>
                      <a:pt x="501" y="1582"/>
                      <a:pt x="517" y="1489"/>
                    </a:cubicBezTo>
                    <a:cubicBezTo>
                      <a:pt x="527" y="1429"/>
                      <a:pt x="556" y="1251"/>
                      <a:pt x="566" y="1169"/>
                    </a:cubicBezTo>
                    <a:cubicBezTo>
                      <a:pt x="582" y="1013"/>
                      <a:pt x="581" y="916"/>
                      <a:pt x="585" y="855"/>
                    </a:cubicBezTo>
                    <a:cubicBezTo>
                      <a:pt x="598" y="662"/>
                      <a:pt x="652" y="397"/>
                      <a:pt x="663" y="311"/>
                    </a:cubicBezTo>
                    <a:cubicBezTo>
                      <a:pt x="682" y="170"/>
                      <a:pt x="646" y="32"/>
                      <a:pt x="636" y="0"/>
                    </a:cubicBezTo>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91"/>
              </a:p>
            </p:txBody>
          </p:sp>
          <p:sp>
            <p:nvSpPr>
              <p:cNvPr id="146" name="Freeform 948">
                <a:extLst>
                  <a:ext uri="{FF2B5EF4-FFF2-40B4-BE49-F238E27FC236}">
                    <a16:creationId xmlns:a16="http://schemas.microsoft.com/office/drawing/2014/main" id="{8FE41380-790A-4E77-8378-2AB1439B7324}"/>
                  </a:ext>
                </a:extLst>
              </p:cNvPr>
              <p:cNvSpPr>
                <a:spLocks/>
              </p:cNvSpPr>
              <p:nvPr/>
            </p:nvSpPr>
            <p:spPr bwMode="auto">
              <a:xfrm>
                <a:off x="13693378" y="4925662"/>
                <a:ext cx="155348" cy="163116"/>
              </a:xfrm>
              <a:custGeom>
                <a:avLst/>
                <a:gdLst>
                  <a:gd name="T0" fmla="*/ 325 w 383"/>
                  <a:gd name="T1" fmla="*/ 282 h 410"/>
                  <a:gd name="T2" fmla="*/ 320 w 383"/>
                  <a:gd name="T3" fmla="*/ 295 h 410"/>
                  <a:gd name="T4" fmla="*/ 310 w 383"/>
                  <a:gd name="T5" fmla="*/ 299 h 410"/>
                  <a:gd name="T6" fmla="*/ 289 w 383"/>
                  <a:gd name="T7" fmla="*/ 380 h 410"/>
                  <a:gd name="T8" fmla="*/ 272 w 383"/>
                  <a:gd name="T9" fmla="*/ 410 h 410"/>
                  <a:gd name="T10" fmla="*/ 383 w 383"/>
                  <a:gd name="T11" fmla="*/ 353 h 410"/>
                  <a:gd name="T12" fmla="*/ 371 w 383"/>
                  <a:gd name="T13" fmla="*/ 242 h 410"/>
                  <a:gd name="T14" fmla="*/ 332 w 383"/>
                  <a:gd name="T15" fmla="*/ 79 h 410"/>
                  <a:gd name="T16" fmla="*/ 196 w 383"/>
                  <a:gd name="T17" fmla="*/ 0 h 410"/>
                  <a:gd name="T18" fmla="*/ 192 w 383"/>
                  <a:gd name="T19" fmla="*/ 0 h 410"/>
                  <a:gd name="T20" fmla="*/ 187 w 383"/>
                  <a:gd name="T21" fmla="*/ 0 h 410"/>
                  <a:gd name="T22" fmla="*/ 52 w 383"/>
                  <a:gd name="T23" fmla="*/ 79 h 410"/>
                  <a:gd name="T24" fmla="*/ 12 w 383"/>
                  <a:gd name="T25" fmla="*/ 242 h 410"/>
                  <a:gd name="T26" fmla="*/ 0 w 383"/>
                  <a:gd name="T27" fmla="*/ 353 h 410"/>
                  <a:gd name="T28" fmla="*/ 112 w 383"/>
                  <a:gd name="T29" fmla="*/ 410 h 410"/>
                  <a:gd name="T30" fmla="*/ 93 w 383"/>
                  <a:gd name="T31" fmla="*/ 380 h 410"/>
                  <a:gd name="T32" fmla="*/ 73 w 383"/>
                  <a:gd name="T33" fmla="*/ 299 h 410"/>
                  <a:gd name="T34" fmla="*/ 64 w 383"/>
                  <a:gd name="T35" fmla="*/ 295 h 410"/>
                  <a:gd name="T36" fmla="*/ 58 w 383"/>
                  <a:gd name="T37" fmla="*/ 282 h 410"/>
                  <a:gd name="T38" fmla="*/ 50 w 383"/>
                  <a:gd name="T39" fmla="*/ 262 h 410"/>
                  <a:gd name="T40" fmla="*/ 43 w 383"/>
                  <a:gd name="T41" fmla="*/ 234 h 410"/>
                  <a:gd name="T42" fmla="*/ 53 w 383"/>
                  <a:gd name="T43" fmla="*/ 218 h 410"/>
                  <a:gd name="T44" fmla="*/ 65 w 383"/>
                  <a:gd name="T45" fmla="*/ 221 h 410"/>
                  <a:gd name="T46" fmla="*/ 192 w 383"/>
                  <a:gd name="T47" fmla="*/ 82 h 410"/>
                  <a:gd name="T48" fmla="*/ 318 w 383"/>
                  <a:gd name="T49" fmla="*/ 221 h 410"/>
                  <a:gd name="T50" fmla="*/ 330 w 383"/>
                  <a:gd name="T51" fmla="*/ 218 h 410"/>
                  <a:gd name="T52" fmla="*/ 340 w 383"/>
                  <a:gd name="T53" fmla="*/ 234 h 410"/>
                  <a:gd name="T54" fmla="*/ 333 w 383"/>
                  <a:gd name="T55" fmla="*/ 262 h 410"/>
                  <a:gd name="T56" fmla="*/ 325 w 383"/>
                  <a:gd name="T57" fmla="*/ 282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3" h="410">
                    <a:moveTo>
                      <a:pt x="325" y="282"/>
                    </a:moveTo>
                    <a:cubicBezTo>
                      <a:pt x="324" y="288"/>
                      <a:pt x="324" y="291"/>
                      <a:pt x="320" y="295"/>
                    </a:cubicBezTo>
                    <a:cubicBezTo>
                      <a:pt x="317" y="298"/>
                      <a:pt x="314" y="299"/>
                      <a:pt x="310" y="299"/>
                    </a:cubicBezTo>
                    <a:cubicBezTo>
                      <a:pt x="307" y="313"/>
                      <a:pt x="305" y="351"/>
                      <a:pt x="289" y="380"/>
                    </a:cubicBezTo>
                    <a:cubicBezTo>
                      <a:pt x="281" y="394"/>
                      <a:pt x="276" y="404"/>
                      <a:pt x="272" y="410"/>
                    </a:cubicBezTo>
                    <a:lnTo>
                      <a:pt x="383" y="353"/>
                    </a:lnTo>
                    <a:cubicBezTo>
                      <a:pt x="373" y="313"/>
                      <a:pt x="374" y="288"/>
                      <a:pt x="371" y="242"/>
                    </a:cubicBezTo>
                    <a:cubicBezTo>
                      <a:pt x="367" y="180"/>
                      <a:pt x="362" y="116"/>
                      <a:pt x="332" y="79"/>
                    </a:cubicBezTo>
                    <a:cubicBezTo>
                      <a:pt x="315" y="58"/>
                      <a:pt x="267" y="0"/>
                      <a:pt x="196" y="0"/>
                    </a:cubicBezTo>
                    <a:lnTo>
                      <a:pt x="192" y="0"/>
                    </a:lnTo>
                    <a:lnTo>
                      <a:pt x="187" y="0"/>
                    </a:lnTo>
                    <a:cubicBezTo>
                      <a:pt x="117" y="0"/>
                      <a:pt x="68" y="58"/>
                      <a:pt x="52" y="79"/>
                    </a:cubicBezTo>
                    <a:cubicBezTo>
                      <a:pt x="21" y="116"/>
                      <a:pt x="16" y="180"/>
                      <a:pt x="12" y="242"/>
                    </a:cubicBezTo>
                    <a:cubicBezTo>
                      <a:pt x="9" y="288"/>
                      <a:pt x="11" y="313"/>
                      <a:pt x="0" y="353"/>
                    </a:cubicBezTo>
                    <a:lnTo>
                      <a:pt x="112" y="410"/>
                    </a:lnTo>
                    <a:cubicBezTo>
                      <a:pt x="108" y="404"/>
                      <a:pt x="101" y="394"/>
                      <a:pt x="93" y="380"/>
                    </a:cubicBezTo>
                    <a:cubicBezTo>
                      <a:pt x="78" y="351"/>
                      <a:pt x="76" y="313"/>
                      <a:pt x="73" y="299"/>
                    </a:cubicBezTo>
                    <a:cubicBezTo>
                      <a:pt x="69" y="299"/>
                      <a:pt x="66" y="298"/>
                      <a:pt x="64" y="295"/>
                    </a:cubicBezTo>
                    <a:cubicBezTo>
                      <a:pt x="60" y="291"/>
                      <a:pt x="59" y="288"/>
                      <a:pt x="58" y="282"/>
                    </a:cubicBezTo>
                    <a:cubicBezTo>
                      <a:pt x="58" y="276"/>
                      <a:pt x="50" y="262"/>
                      <a:pt x="50" y="262"/>
                    </a:cubicBezTo>
                    <a:cubicBezTo>
                      <a:pt x="50" y="262"/>
                      <a:pt x="41" y="248"/>
                      <a:pt x="43" y="234"/>
                    </a:cubicBezTo>
                    <a:cubicBezTo>
                      <a:pt x="46" y="221"/>
                      <a:pt x="48" y="220"/>
                      <a:pt x="53" y="218"/>
                    </a:cubicBezTo>
                    <a:cubicBezTo>
                      <a:pt x="57" y="217"/>
                      <a:pt x="61" y="218"/>
                      <a:pt x="65" y="221"/>
                    </a:cubicBezTo>
                    <a:cubicBezTo>
                      <a:pt x="65" y="221"/>
                      <a:pt x="105" y="142"/>
                      <a:pt x="192" y="82"/>
                    </a:cubicBezTo>
                    <a:cubicBezTo>
                      <a:pt x="278" y="142"/>
                      <a:pt x="318" y="221"/>
                      <a:pt x="318" y="221"/>
                    </a:cubicBezTo>
                    <a:cubicBezTo>
                      <a:pt x="322" y="218"/>
                      <a:pt x="327" y="217"/>
                      <a:pt x="330" y="218"/>
                    </a:cubicBezTo>
                    <a:cubicBezTo>
                      <a:pt x="335" y="220"/>
                      <a:pt x="337" y="221"/>
                      <a:pt x="340" y="234"/>
                    </a:cubicBezTo>
                    <a:cubicBezTo>
                      <a:pt x="343" y="248"/>
                      <a:pt x="333" y="262"/>
                      <a:pt x="333" y="262"/>
                    </a:cubicBezTo>
                    <a:cubicBezTo>
                      <a:pt x="333" y="262"/>
                      <a:pt x="325" y="276"/>
                      <a:pt x="325" y="282"/>
                    </a:cubicBezTo>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91"/>
              </a:p>
            </p:txBody>
          </p:sp>
          <p:sp>
            <p:nvSpPr>
              <p:cNvPr id="147" name="Freeform: Shape 146">
                <a:extLst>
                  <a:ext uri="{FF2B5EF4-FFF2-40B4-BE49-F238E27FC236}">
                    <a16:creationId xmlns:a16="http://schemas.microsoft.com/office/drawing/2014/main" id="{6D5581D7-D116-46EA-9EAB-6E556D0E67A4}"/>
                  </a:ext>
                </a:extLst>
              </p:cNvPr>
              <p:cNvSpPr>
                <a:spLocks/>
              </p:cNvSpPr>
              <p:nvPr/>
            </p:nvSpPr>
            <p:spPr bwMode="auto">
              <a:xfrm>
                <a:off x="13641965" y="6176212"/>
                <a:ext cx="258100" cy="100976"/>
              </a:xfrm>
              <a:custGeom>
                <a:avLst/>
                <a:gdLst>
                  <a:gd name="connsiteX0" fmla="*/ 195125 w 258100"/>
                  <a:gd name="connsiteY0" fmla="*/ 0 h 100976"/>
                  <a:gd name="connsiteX1" fmla="*/ 220575 w 258100"/>
                  <a:gd name="connsiteY1" fmla="*/ 48469 h 100976"/>
                  <a:gd name="connsiteX2" fmla="*/ 253977 w 258100"/>
                  <a:gd name="connsiteY2" fmla="*/ 86032 h 100976"/>
                  <a:gd name="connsiteX3" fmla="*/ 250398 w 258100"/>
                  <a:gd name="connsiteY3" fmla="*/ 100976 h 100976"/>
                  <a:gd name="connsiteX4" fmla="*/ 187968 w 258100"/>
                  <a:gd name="connsiteY4" fmla="*/ 100976 h 100976"/>
                  <a:gd name="connsiteX5" fmla="*/ 166097 w 258100"/>
                  <a:gd name="connsiteY5" fmla="*/ 84416 h 100976"/>
                  <a:gd name="connsiteX6" fmla="*/ 166495 w 258100"/>
                  <a:gd name="connsiteY6" fmla="*/ 90879 h 100976"/>
                  <a:gd name="connsiteX7" fmla="*/ 153372 w 258100"/>
                  <a:gd name="connsiteY7" fmla="*/ 87647 h 100976"/>
                  <a:gd name="connsiteX8" fmla="*/ 145419 w 258100"/>
                  <a:gd name="connsiteY8" fmla="*/ 42814 h 100976"/>
                  <a:gd name="connsiteX9" fmla="*/ 144624 w 258100"/>
                  <a:gd name="connsiteY9" fmla="*/ 14137 h 100976"/>
                  <a:gd name="connsiteX10" fmla="*/ 62880 w 258100"/>
                  <a:gd name="connsiteY10" fmla="*/ 0 h 100976"/>
                  <a:gd name="connsiteX11" fmla="*/ 113554 w 258100"/>
                  <a:gd name="connsiteY11" fmla="*/ 14137 h 100976"/>
                  <a:gd name="connsiteX12" fmla="*/ 113155 w 258100"/>
                  <a:gd name="connsiteY12" fmla="*/ 42814 h 100976"/>
                  <a:gd name="connsiteX13" fmla="*/ 105175 w 258100"/>
                  <a:gd name="connsiteY13" fmla="*/ 87647 h 100976"/>
                  <a:gd name="connsiteX14" fmla="*/ 91608 w 258100"/>
                  <a:gd name="connsiteY14" fmla="*/ 90879 h 100976"/>
                  <a:gd name="connsiteX15" fmla="*/ 92406 w 258100"/>
                  <a:gd name="connsiteY15" fmla="*/ 84416 h 100976"/>
                  <a:gd name="connsiteX16" fmla="*/ 70461 w 258100"/>
                  <a:gd name="connsiteY16" fmla="*/ 100976 h 100976"/>
                  <a:gd name="connsiteX17" fmla="*/ 7816 w 258100"/>
                  <a:gd name="connsiteY17" fmla="*/ 100976 h 100976"/>
                  <a:gd name="connsiteX18" fmla="*/ 3826 w 258100"/>
                  <a:gd name="connsiteY18" fmla="*/ 86032 h 100976"/>
                  <a:gd name="connsiteX19" fmla="*/ 37343 w 258100"/>
                  <a:gd name="connsiteY19" fmla="*/ 48469 h 100976"/>
                  <a:gd name="connsiteX20" fmla="*/ 62880 w 258100"/>
                  <a:gd name="connsiteY20" fmla="*/ 0 h 10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8100" h="100976">
                    <a:moveTo>
                      <a:pt x="195125" y="0"/>
                    </a:moveTo>
                    <a:cubicBezTo>
                      <a:pt x="202283" y="25446"/>
                      <a:pt x="212622" y="36756"/>
                      <a:pt x="220575" y="48469"/>
                    </a:cubicBezTo>
                    <a:lnTo>
                      <a:pt x="253977" y="86032"/>
                    </a:lnTo>
                    <a:cubicBezTo>
                      <a:pt x="261135" y="90071"/>
                      <a:pt x="258351" y="100976"/>
                      <a:pt x="250398" y="100976"/>
                    </a:cubicBezTo>
                    <a:lnTo>
                      <a:pt x="187968" y="100976"/>
                    </a:lnTo>
                    <a:lnTo>
                      <a:pt x="166097" y="84416"/>
                    </a:lnTo>
                    <a:lnTo>
                      <a:pt x="166495" y="90879"/>
                    </a:lnTo>
                    <a:lnTo>
                      <a:pt x="153372" y="87647"/>
                    </a:lnTo>
                    <a:lnTo>
                      <a:pt x="145419" y="42814"/>
                    </a:lnTo>
                    <a:lnTo>
                      <a:pt x="144624" y="14137"/>
                    </a:lnTo>
                    <a:close/>
                    <a:moveTo>
                      <a:pt x="62880" y="0"/>
                    </a:moveTo>
                    <a:lnTo>
                      <a:pt x="113554" y="14137"/>
                    </a:lnTo>
                    <a:lnTo>
                      <a:pt x="113155" y="42814"/>
                    </a:lnTo>
                    <a:lnTo>
                      <a:pt x="105175" y="87647"/>
                    </a:lnTo>
                    <a:lnTo>
                      <a:pt x="91608" y="90879"/>
                    </a:lnTo>
                    <a:lnTo>
                      <a:pt x="92406" y="84416"/>
                    </a:lnTo>
                    <a:lnTo>
                      <a:pt x="70461" y="100976"/>
                    </a:lnTo>
                    <a:lnTo>
                      <a:pt x="7816" y="100976"/>
                    </a:lnTo>
                    <a:cubicBezTo>
                      <a:pt x="-164" y="100976"/>
                      <a:pt x="-2957" y="90071"/>
                      <a:pt x="3826" y="86032"/>
                    </a:cubicBezTo>
                    <a:lnTo>
                      <a:pt x="37343" y="48469"/>
                    </a:lnTo>
                    <a:cubicBezTo>
                      <a:pt x="45722" y="36756"/>
                      <a:pt x="55698" y="25446"/>
                      <a:pt x="62880" y="0"/>
                    </a:cubicBez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sz="2891"/>
              </a:p>
            </p:txBody>
          </p:sp>
          <p:sp>
            <p:nvSpPr>
              <p:cNvPr id="148" name="Freeform 979">
                <a:extLst>
                  <a:ext uri="{FF2B5EF4-FFF2-40B4-BE49-F238E27FC236}">
                    <a16:creationId xmlns:a16="http://schemas.microsoft.com/office/drawing/2014/main" id="{DED6D4E1-5ECE-4EB0-B68F-294A14B249B1}"/>
                  </a:ext>
                </a:extLst>
              </p:cNvPr>
              <p:cNvSpPr>
                <a:spLocks/>
              </p:cNvSpPr>
              <p:nvPr/>
            </p:nvSpPr>
            <p:spPr bwMode="auto">
              <a:xfrm>
                <a:off x="13604054" y="5139262"/>
                <a:ext cx="333999" cy="423325"/>
              </a:xfrm>
              <a:custGeom>
                <a:avLst/>
                <a:gdLst>
                  <a:gd name="T0" fmla="*/ 687 w 837"/>
                  <a:gd name="T1" fmla="*/ 413 h 1060"/>
                  <a:gd name="T2" fmla="*/ 830 w 837"/>
                  <a:gd name="T3" fmla="*/ 380 h 1060"/>
                  <a:gd name="T4" fmla="*/ 767 w 837"/>
                  <a:gd name="T5" fmla="*/ 162 h 1060"/>
                  <a:gd name="T6" fmla="*/ 540 w 837"/>
                  <a:gd name="T7" fmla="*/ 0 h 1060"/>
                  <a:gd name="T8" fmla="*/ 419 w 837"/>
                  <a:gd name="T9" fmla="*/ 155 h 1060"/>
                  <a:gd name="T10" fmla="*/ 298 w 837"/>
                  <a:gd name="T11" fmla="*/ 0 h 1060"/>
                  <a:gd name="T12" fmla="*/ 70 w 837"/>
                  <a:gd name="T13" fmla="*/ 162 h 1060"/>
                  <a:gd name="T14" fmla="*/ 7 w 837"/>
                  <a:gd name="T15" fmla="*/ 380 h 1060"/>
                  <a:gd name="T16" fmla="*/ 150 w 837"/>
                  <a:gd name="T17" fmla="*/ 413 h 1060"/>
                  <a:gd name="T18" fmla="*/ 173 w 837"/>
                  <a:gd name="T19" fmla="*/ 600 h 1060"/>
                  <a:gd name="T20" fmla="*/ 116 w 837"/>
                  <a:gd name="T21" fmla="*/ 997 h 1060"/>
                  <a:gd name="T22" fmla="*/ 419 w 837"/>
                  <a:gd name="T23" fmla="*/ 1060 h 1060"/>
                  <a:gd name="T24" fmla="*/ 721 w 837"/>
                  <a:gd name="T25" fmla="*/ 997 h 1060"/>
                  <a:gd name="T26" fmla="*/ 664 w 837"/>
                  <a:gd name="T27" fmla="*/ 600 h 1060"/>
                  <a:gd name="T28" fmla="*/ 687 w 837"/>
                  <a:gd name="T29" fmla="*/ 41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7" h="1060">
                    <a:moveTo>
                      <a:pt x="687" y="413"/>
                    </a:moveTo>
                    <a:lnTo>
                      <a:pt x="830" y="380"/>
                    </a:lnTo>
                    <a:cubicBezTo>
                      <a:pt x="830" y="380"/>
                      <a:pt x="837" y="277"/>
                      <a:pt x="767" y="162"/>
                    </a:cubicBezTo>
                    <a:cubicBezTo>
                      <a:pt x="698" y="48"/>
                      <a:pt x="592" y="74"/>
                      <a:pt x="540" y="0"/>
                    </a:cubicBezTo>
                    <a:lnTo>
                      <a:pt x="419" y="155"/>
                    </a:lnTo>
                    <a:lnTo>
                      <a:pt x="298" y="0"/>
                    </a:lnTo>
                    <a:cubicBezTo>
                      <a:pt x="246" y="74"/>
                      <a:pt x="139" y="48"/>
                      <a:pt x="70" y="162"/>
                    </a:cubicBezTo>
                    <a:cubicBezTo>
                      <a:pt x="0" y="277"/>
                      <a:pt x="7" y="380"/>
                      <a:pt x="7" y="380"/>
                    </a:cubicBezTo>
                    <a:lnTo>
                      <a:pt x="150" y="413"/>
                    </a:lnTo>
                    <a:cubicBezTo>
                      <a:pt x="150" y="413"/>
                      <a:pt x="165" y="485"/>
                      <a:pt x="173" y="600"/>
                    </a:cubicBezTo>
                    <a:cubicBezTo>
                      <a:pt x="180" y="725"/>
                      <a:pt x="155" y="860"/>
                      <a:pt x="116" y="997"/>
                    </a:cubicBezTo>
                    <a:cubicBezTo>
                      <a:pt x="116" y="997"/>
                      <a:pt x="266" y="1060"/>
                      <a:pt x="419" y="1060"/>
                    </a:cubicBezTo>
                    <a:cubicBezTo>
                      <a:pt x="571" y="1060"/>
                      <a:pt x="721" y="997"/>
                      <a:pt x="721" y="997"/>
                    </a:cubicBezTo>
                    <a:cubicBezTo>
                      <a:pt x="682" y="860"/>
                      <a:pt x="657" y="725"/>
                      <a:pt x="664" y="600"/>
                    </a:cubicBezTo>
                    <a:cubicBezTo>
                      <a:pt x="672" y="485"/>
                      <a:pt x="687" y="413"/>
                      <a:pt x="687" y="413"/>
                    </a:cubicBezTo>
                  </a:path>
                </a:pathLst>
              </a:custGeom>
              <a:solidFill>
                <a:srgbClr val="049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91"/>
              </a:p>
            </p:txBody>
          </p:sp>
          <p:sp>
            <p:nvSpPr>
              <p:cNvPr id="149" name="Rectangle 1086">
                <a:extLst>
                  <a:ext uri="{FF2B5EF4-FFF2-40B4-BE49-F238E27FC236}">
                    <a16:creationId xmlns:a16="http://schemas.microsoft.com/office/drawing/2014/main" id="{113B8B97-BE5D-469E-9FD2-9F1E00775629}"/>
                  </a:ext>
                </a:extLst>
              </p:cNvPr>
              <p:cNvSpPr>
                <a:spLocks noChangeArrowheads="1"/>
              </p:cNvSpPr>
              <p:nvPr/>
            </p:nvSpPr>
            <p:spPr bwMode="auto">
              <a:xfrm>
                <a:off x="13790472" y="5279078"/>
                <a:ext cx="66024" cy="233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891"/>
              </a:p>
            </p:txBody>
          </p:sp>
          <p:sp>
            <p:nvSpPr>
              <p:cNvPr id="150" name="Freeform: Shape 149">
                <a:extLst>
                  <a:ext uri="{FF2B5EF4-FFF2-40B4-BE49-F238E27FC236}">
                    <a16:creationId xmlns:a16="http://schemas.microsoft.com/office/drawing/2014/main" id="{6B029678-83D5-4FEE-8113-8901EE33BC1E}"/>
                  </a:ext>
                </a:extLst>
              </p:cNvPr>
              <p:cNvSpPr>
                <a:spLocks/>
              </p:cNvSpPr>
              <p:nvPr/>
            </p:nvSpPr>
            <p:spPr bwMode="auto">
              <a:xfrm>
                <a:off x="13639006" y="5628611"/>
                <a:ext cx="267980" cy="54372"/>
              </a:xfrm>
              <a:custGeom>
                <a:avLst/>
                <a:gdLst>
                  <a:gd name="connsiteX0" fmla="*/ 267980 w 267980"/>
                  <a:gd name="connsiteY0" fmla="*/ 0 h 54372"/>
                  <a:gd name="connsiteX1" fmla="*/ 267980 w 267980"/>
                  <a:gd name="connsiteY1" fmla="*/ 27186 h 54372"/>
                  <a:gd name="connsiteX2" fmla="*/ 250504 w 267980"/>
                  <a:gd name="connsiteY2" fmla="*/ 54372 h 54372"/>
                  <a:gd name="connsiteX3" fmla="*/ 253000 w 267980"/>
                  <a:gd name="connsiteY3" fmla="*/ 20288 h 54372"/>
                  <a:gd name="connsiteX4" fmla="*/ 265067 w 267980"/>
                  <a:gd name="connsiteY4" fmla="*/ 4058 h 54372"/>
                  <a:gd name="connsiteX5" fmla="*/ 0 w 267980"/>
                  <a:gd name="connsiteY5" fmla="*/ 0 h 54372"/>
                  <a:gd name="connsiteX6" fmla="*/ 2385 w 267980"/>
                  <a:gd name="connsiteY6" fmla="*/ 4058 h 54372"/>
                  <a:gd name="connsiteX7" fmla="*/ 12265 w 267980"/>
                  <a:gd name="connsiteY7" fmla="*/ 20288 h 54372"/>
                  <a:gd name="connsiteX8" fmla="*/ 14650 w 267980"/>
                  <a:gd name="connsiteY8" fmla="*/ 54372 h 54372"/>
                  <a:gd name="connsiteX9" fmla="*/ 0 w 267980"/>
                  <a:gd name="connsiteY9" fmla="*/ 27186 h 5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980" h="54372">
                    <a:moveTo>
                      <a:pt x="267980" y="0"/>
                    </a:moveTo>
                    <a:lnTo>
                      <a:pt x="267980" y="27186"/>
                    </a:lnTo>
                    <a:cubicBezTo>
                      <a:pt x="267980" y="27186"/>
                      <a:pt x="261738" y="54372"/>
                      <a:pt x="250504" y="54372"/>
                    </a:cubicBezTo>
                    <a:cubicBezTo>
                      <a:pt x="244678" y="54372"/>
                      <a:pt x="251752" y="27186"/>
                      <a:pt x="253000" y="20288"/>
                    </a:cubicBezTo>
                    <a:cubicBezTo>
                      <a:pt x="254248" y="12985"/>
                      <a:pt x="265067" y="4058"/>
                      <a:pt x="265067" y="4058"/>
                    </a:cubicBezTo>
                    <a:close/>
                    <a:moveTo>
                      <a:pt x="0" y="0"/>
                    </a:moveTo>
                    <a:lnTo>
                      <a:pt x="2385" y="4058"/>
                    </a:lnTo>
                    <a:cubicBezTo>
                      <a:pt x="2385" y="4058"/>
                      <a:pt x="11243" y="12985"/>
                      <a:pt x="12265" y="20288"/>
                    </a:cubicBezTo>
                    <a:cubicBezTo>
                      <a:pt x="13287" y="27186"/>
                      <a:pt x="19420" y="54372"/>
                      <a:pt x="14650" y="54372"/>
                    </a:cubicBezTo>
                    <a:cubicBezTo>
                      <a:pt x="5111" y="54372"/>
                      <a:pt x="0" y="27186"/>
                      <a:pt x="0" y="27186"/>
                    </a:cubicBezTo>
                    <a:close/>
                  </a:path>
                </a:pathLst>
              </a:custGeom>
              <a:solidFill>
                <a:srgbClr val="895A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sz="2891"/>
              </a:p>
            </p:txBody>
          </p:sp>
        </p:grpSp>
      </p:grpSp>
      <p:sp>
        <p:nvSpPr>
          <p:cNvPr id="198" name="TextBox 197">
            <a:extLst>
              <a:ext uri="{FF2B5EF4-FFF2-40B4-BE49-F238E27FC236}">
                <a16:creationId xmlns:a16="http://schemas.microsoft.com/office/drawing/2014/main" id="{DD9E84E6-3B98-4CBF-8860-1A51B7DF779F}"/>
              </a:ext>
            </a:extLst>
          </p:cNvPr>
          <p:cNvSpPr txBox="1"/>
          <p:nvPr/>
        </p:nvSpPr>
        <p:spPr>
          <a:xfrm>
            <a:off x="7114507" y="5749531"/>
            <a:ext cx="3254828" cy="184666"/>
          </a:xfrm>
          <a:prstGeom prst="rect">
            <a:avLst/>
          </a:prstGeom>
          <a:noFill/>
        </p:spPr>
        <p:txBody>
          <a:bodyPr wrap="square" lIns="0" tIns="0" rIns="0" bIns="0">
            <a:spAutoFit/>
          </a:bodyPr>
          <a:lstStyle/>
          <a:p>
            <a:r>
              <a:rPr lang="en-US" sz="1200"/>
              <a:t>Example NHS, United Kingdom</a:t>
            </a:r>
            <a:r>
              <a:rPr lang="en-US" sz="1200" baseline="30000"/>
              <a:t>1</a:t>
            </a:r>
          </a:p>
        </p:txBody>
      </p:sp>
      <p:grpSp>
        <p:nvGrpSpPr>
          <p:cNvPr id="199" name="Group 198">
            <a:extLst>
              <a:ext uri="{FF2B5EF4-FFF2-40B4-BE49-F238E27FC236}">
                <a16:creationId xmlns:a16="http://schemas.microsoft.com/office/drawing/2014/main" id="{55F41B3F-E983-436A-AB09-86125E3562D7}"/>
              </a:ext>
            </a:extLst>
          </p:cNvPr>
          <p:cNvGrpSpPr/>
          <p:nvPr/>
        </p:nvGrpSpPr>
        <p:grpSpPr>
          <a:xfrm>
            <a:off x="10946434" y="3333849"/>
            <a:ext cx="616294" cy="616294"/>
            <a:chOff x="10940084" y="1563304"/>
            <a:chExt cx="616294" cy="616294"/>
          </a:xfrm>
        </p:grpSpPr>
        <p:sp>
          <p:nvSpPr>
            <p:cNvPr id="200" name="Rectangle 199">
              <a:extLst>
                <a:ext uri="{FF2B5EF4-FFF2-40B4-BE49-F238E27FC236}">
                  <a16:creationId xmlns:a16="http://schemas.microsoft.com/office/drawing/2014/main" id="{7E52C73C-2B8D-4FBD-AD25-94BC0D3801CB}"/>
                </a:ext>
              </a:extLst>
            </p:cNvPr>
            <p:cNvSpPr/>
            <p:nvPr/>
          </p:nvSpPr>
          <p:spPr bwMode="auto">
            <a:xfrm>
              <a:off x="10940084" y="1563304"/>
              <a:ext cx="616294" cy="616294"/>
            </a:xfrm>
            <a:prstGeom prst="rect">
              <a:avLst/>
            </a:prstGeom>
            <a:solidFill>
              <a:schemeClr val="accent3"/>
            </a:solidFill>
            <a:ln>
              <a:noFill/>
            </a:ln>
          </p:spPr>
          <p:txBody>
            <a:bodyPr vert="horz" wrap="square" lIns="91440" tIns="45720" rIns="91440" bIns="45720" numCol="1" rtlCol="0" anchor="t" anchorCtr="0" compatLnSpc="1">
              <a:prstTxWarp prst="textNoShape">
                <a:avLst/>
              </a:prstTxWarp>
            </a:bodyPr>
            <a:lstStyle/>
            <a:p>
              <a:pPr algn="ctr"/>
              <a:endParaRPr lang="en-GB"/>
            </a:p>
          </p:txBody>
        </p:sp>
        <p:sp>
          <p:nvSpPr>
            <p:cNvPr id="201" name="Freeform 45">
              <a:extLst>
                <a:ext uri="{FF2B5EF4-FFF2-40B4-BE49-F238E27FC236}">
                  <a16:creationId xmlns:a16="http://schemas.microsoft.com/office/drawing/2014/main" id="{02CC0BD8-BE66-41FA-9AB0-C4EAD89D89DB}"/>
                </a:ext>
              </a:extLst>
            </p:cNvPr>
            <p:cNvSpPr>
              <a:spLocks/>
            </p:cNvSpPr>
            <p:nvPr/>
          </p:nvSpPr>
          <p:spPr bwMode="auto">
            <a:xfrm>
              <a:off x="11107201" y="1733889"/>
              <a:ext cx="282060" cy="280475"/>
            </a:xfrm>
            <a:custGeom>
              <a:avLst/>
              <a:gdLst>
                <a:gd name="T0" fmla="*/ 72 w 72"/>
                <a:gd name="T1" fmla="*/ 0 h 72"/>
                <a:gd name="T2" fmla="*/ 72 w 72"/>
                <a:gd name="T3" fmla="*/ 53 h 72"/>
                <a:gd name="T4" fmla="*/ 64 w 72"/>
                <a:gd name="T5" fmla="*/ 61 h 72"/>
                <a:gd name="T6" fmla="*/ 56 w 72"/>
                <a:gd name="T7" fmla="*/ 53 h 72"/>
                <a:gd name="T8" fmla="*/ 56 w 72"/>
                <a:gd name="T9" fmla="*/ 27 h 72"/>
                <a:gd name="T10" fmla="*/ 11 w 72"/>
                <a:gd name="T11" fmla="*/ 72 h 72"/>
                <a:gd name="T12" fmla="*/ 0 w 72"/>
                <a:gd name="T13" fmla="*/ 61 h 72"/>
                <a:gd name="T14" fmla="*/ 45 w 72"/>
                <a:gd name="T15" fmla="*/ 16 h 72"/>
                <a:gd name="T16" fmla="*/ 19 w 72"/>
                <a:gd name="T17" fmla="*/ 16 h 72"/>
                <a:gd name="T18" fmla="*/ 11 w 72"/>
                <a:gd name="T19" fmla="*/ 8 h 72"/>
                <a:gd name="T20" fmla="*/ 19 w 72"/>
                <a:gd name="T21" fmla="*/ 0 h 72"/>
                <a:gd name="T22" fmla="*/ 72 w 72"/>
                <a:gd name="T2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72">
                  <a:moveTo>
                    <a:pt x="72" y="0"/>
                  </a:moveTo>
                  <a:cubicBezTo>
                    <a:pt x="72" y="53"/>
                    <a:pt x="72" y="53"/>
                    <a:pt x="72" y="53"/>
                  </a:cubicBezTo>
                  <a:cubicBezTo>
                    <a:pt x="72" y="58"/>
                    <a:pt x="68" y="61"/>
                    <a:pt x="64" y="61"/>
                  </a:cubicBezTo>
                  <a:cubicBezTo>
                    <a:pt x="60" y="61"/>
                    <a:pt x="56" y="58"/>
                    <a:pt x="56" y="53"/>
                  </a:cubicBezTo>
                  <a:cubicBezTo>
                    <a:pt x="56" y="27"/>
                    <a:pt x="56" y="27"/>
                    <a:pt x="56" y="27"/>
                  </a:cubicBezTo>
                  <a:cubicBezTo>
                    <a:pt x="11" y="72"/>
                    <a:pt x="11" y="72"/>
                    <a:pt x="11" y="72"/>
                  </a:cubicBezTo>
                  <a:cubicBezTo>
                    <a:pt x="0" y="61"/>
                    <a:pt x="0" y="61"/>
                    <a:pt x="0" y="61"/>
                  </a:cubicBezTo>
                  <a:cubicBezTo>
                    <a:pt x="45" y="16"/>
                    <a:pt x="45" y="16"/>
                    <a:pt x="45" y="16"/>
                  </a:cubicBezTo>
                  <a:cubicBezTo>
                    <a:pt x="19" y="16"/>
                    <a:pt x="19" y="16"/>
                    <a:pt x="19" y="16"/>
                  </a:cubicBezTo>
                  <a:cubicBezTo>
                    <a:pt x="14" y="16"/>
                    <a:pt x="11" y="12"/>
                    <a:pt x="11" y="8"/>
                  </a:cubicBezTo>
                  <a:cubicBezTo>
                    <a:pt x="11" y="4"/>
                    <a:pt x="14" y="0"/>
                    <a:pt x="19" y="0"/>
                  </a:cubicBezTo>
                  <a:lnTo>
                    <a:pt x="72" y="0"/>
                  </a:lnTo>
                  <a:close/>
                </a:path>
              </a:pathLst>
            </a:custGeom>
            <a:solidFill>
              <a:schemeClr val="bg1"/>
            </a:solidFill>
            <a:ln>
              <a:no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000000"/>
                </a:solidFill>
                <a:effectLst/>
                <a:uLnTx/>
                <a:uFillTx/>
                <a:latin typeface="Calibri"/>
                <a:ea typeface="+mn-ea"/>
                <a:cs typeface="+mn-cs"/>
              </a:endParaRPr>
            </a:p>
          </p:txBody>
        </p:sp>
      </p:grpSp>
      <p:cxnSp>
        <p:nvCxnSpPr>
          <p:cNvPr id="202" name="Straight Connector 201">
            <a:extLst>
              <a:ext uri="{FF2B5EF4-FFF2-40B4-BE49-F238E27FC236}">
                <a16:creationId xmlns:a16="http://schemas.microsoft.com/office/drawing/2014/main" id="{4CC961AC-5778-4AA2-A734-03C1BA457F3E}"/>
              </a:ext>
            </a:extLst>
          </p:cNvPr>
          <p:cNvCxnSpPr/>
          <p:nvPr/>
        </p:nvCxnSpPr>
        <p:spPr>
          <a:xfrm>
            <a:off x="7122795" y="3149600"/>
            <a:ext cx="4500000" cy="0"/>
          </a:xfrm>
          <a:prstGeom prst="line">
            <a:avLst/>
          </a:prstGeom>
          <a:ln w="254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4038FE22-BE0F-4B2C-90BF-FF477F2968E4}"/>
              </a:ext>
            </a:extLst>
          </p:cNvPr>
          <p:cNvCxnSpPr/>
          <p:nvPr/>
        </p:nvCxnSpPr>
        <p:spPr>
          <a:xfrm>
            <a:off x="7122795" y="4134392"/>
            <a:ext cx="4500000" cy="0"/>
          </a:xfrm>
          <a:prstGeom prst="line">
            <a:avLst/>
          </a:prstGeom>
          <a:ln w="254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4" name="Group 203">
            <a:extLst>
              <a:ext uri="{FF2B5EF4-FFF2-40B4-BE49-F238E27FC236}">
                <a16:creationId xmlns:a16="http://schemas.microsoft.com/office/drawing/2014/main" id="{2EB6B5C5-D7C1-49E6-B06B-0FCC7147F805}"/>
              </a:ext>
            </a:extLst>
          </p:cNvPr>
          <p:cNvGrpSpPr/>
          <p:nvPr/>
        </p:nvGrpSpPr>
        <p:grpSpPr>
          <a:xfrm>
            <a:off x="10946434" y="4325668"/>
            <a:ext cx="616294" cy="616294"/>
            <a:chOff x="10940084" y="1563304"/>
            <a:chExt cx="616294" cy="616294"/>
          </a:xfrm>
        </p:grpSpPr>
        <p:sp>
          <p:nvSpPr>
            <p:cNvPr id="205" name="Rectangle 204">
              <a:extLst>
                <a:ext uri="{FF2B5EF4-FFF2-40B4-BE49-F238E27FC236}">
                  <a16:creationId xmlns:a16="http://schemas.microsoft.com/office/drawing/2014/main" id="{5DD38CC7-C58B-4454-99C2-6D1F164B966F}"/>
                </a:ext>
              </a:extLst>
            </p:cNvPr>
            <p:cNvSpPr/>
            <p:nvPr/>
          </p:nvSpPr>
          <p:spPr bwMode="auto">
            <a:xfrm>
              <a:off x="10940084" y="1563304"/>
              <a:ext cx="616294" cy="616294"/>
            </a:xfrm>
            <a:prstGeom prst="rect">
              <a:avLst/>
            </a:prstGeom>
            <a:solidFill>
              <a:schemeClr val="bg2"/>
            </a:solidFill>
            <a:ln>
              <a:noFill/>
            </a:ln>
          </p:spPr>
          <p:txBody>
            <a:bodyPr vert="horz" wrap="square" lIns="91440" tIns="45720" rIns="91440" bIns="45720" numCol="1" rtlCol="0" anchor="t" anchorCtr="0" compatLnSpc="1">
              <a:prstTxWarp prst="textNoShape">
                <a:avLst/>
              </a:prstTxWarp>
            </a:bodyPr>
            <a:lstStyle/>
            <a:p>
              <a:pPr algn="ctr"/>
              <a:endParaRPr lang="en-GB"/>
            </a:p>
          </p:txBody>
        </p:sp>
        <p:sp>
          <p:nvSpPr>
            <p:cNvPr id="206" name="Freeform 45">
              <a:extLst>
                <a:ext uri="{FF2B5EF4-FFF2-40B4-BE49-F238E27FC236}">
                  <a16:creationId xmlns:a16="http://schemas.microsoft.com/office/drawing/2014/main" id="{2475B9D9-A067-422E-89DD-EB0C71CB0A5B}"/>
                </a:ext>
              </a:extLst>
            </p:cNvPr>
            <p:cNvSpPr>
              <a:spLocks/>
            </p:cNvSpPr>
            <p:nvPr/>
          </p:nvSpPr>
          <p:spPr bwMode="auto">
            <a:xfrm rot="2700000">
              <a:off x="11107201" y="1733889"/>
              <a:ext cx="282060" cy="280475"/>
            </a:xfrm>
            <a:custGeom>
              <a:avLst/>
              <a:gdLst>
                <a:gd name="T0" fmla="*/ 72 w 72"/>
                <a:gd name="T1" fmla="*/ 0 h 72"/>
                <a:gd name="T2" fmla="*/ 72 w 72"/>
                <a:gd name="T3" fmla="*/ 53 h 72"/>
                <a:gd name="T4" fmla="*/ 64 w 72"/>
                <a:gd name="T5" fmla="*/ 61 h 72"/>
                <a:gd name="T6" fmla="*/ 56 w 72"/>
                <a:gd name="T7" fmla="*/ 53 h 72"/>
                <a:gd name="T8" fmla="*/ 56 w 72"/>
                <a:gd name="T9" fmla="*/ 27 h 72"/>
                <a:gd name="T10" fmla="*/ 11 w 72"/>
                <a:gd name="T11" fmla="*/ 72 h 72"/>
                <a:gd name="T12" fmla="*/ 0 w 72"/>
                <a:gd name="T13" fmla="*/ 61 h 72"/>
                <a:gd name="T14" fmla="*/ 45 w 72"/>
                <a:gd name="T15" fmla="*/ 16 h 72"/>
                <a:gd name="T16" fmla="*/ 19 w 72"/>
                <a:gd name="T17" fmla="*/ 16 h 72"/>
                <a:gd name="T18" fmla="*/ 11 w 72"/>
                <a:gd name="T19" fmla="*/ 8 h 72"/>
                <a:gd name="T20" fmla="*/ 19 w 72"/>
                <a:gd name="T21" fmla="*/ 0 h 72"/>
                <a:gd name="T22" fmla="*/ 72 w 72"/>
                <a:gd name="T2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72">
                  <a:moveTo>
                    <a:pt x="72" y="0"/>
                  </a:moveTo>
                  <a:cubicBezTo>
                    <a:pt x="72" y="53"/>
                    <a:pt x="72" y="53"/>
                    <a:pt x="72" y="53"/>
                  </a:cubicBezTo>
                  <a:cubicBezTo>
                    <a:pt x="72" y="58"/>
                    <a:pt x="68" y="61"/>
                    <a:pt x="64" y="61"/>
                  </a:cubicBezTo>
                  <a:cubicBezTo>
                    <a:pt x="60" y="61"/>
                    <a:pt x="56" y="58"/>
                    <a:pt x="56" y="53"/>
                  </a:cubicBezTo>
                  <a:cubicBezTo>
                    <a:pt x="56" y="27"/>
                    <a:pt x="56" y="27"/>
                    <a:pt x="56" y="27"/>
                  </a:cubicBezTo>
                  <a:cubicBezTo>
                    <a:pt x="11" y="72"/>
                    <a:pt x="11" y="72"/>
                    <a:pt x="11" y="72"/>
                  </a:cubicBezTo>
                  <a:cubicBezTo>
                    <a:pt x="0" y="61"/>
                    <a:pt x="0" y="61"/>
                    <a:pt x="0" y="61"/>
                  </a:cubicBezTo>
                  <a:cubicBezTo>
                    <a:pt x="45" y="16"/>
                    <a:pt x="45" y="16"/>
                    <a:pt x="45" y="16"/>
                  </a:cubicBezTo>
                  <a:cubicBezTo>
                    <a:pt x="19" y="16"/>
                    <a:pt x="19" y="16"/>
                    <a:pt x="19" y="16"/>
                  </a:cubicBezTo>
                  <a:cubicBezTo>
                    <a:pt x="14" y="16"/>
                    <a:pt x="11" y="12"/>
                    <a:pt x="11" y="8"/>
                  </a:cubicBezTo>
                  <a:cubicBezTo>
                    <a:pt x="11" y="4"/>
                    <a:pt x="14" y="0"/>
                    <a:pt x="19" y="0"/>
                  </a:cubicBezTo>
                  <a:lnTo>
                    <a:pt x="72" y="0"/>
                  </a:lnTo>
                  <a:close/>
                </a:path>
              </a:pathLst>
            </a:custGeom>
            <a:solidFill>
              <a:schemeClr val="bg1"/>
            </a:solidFill>
            <a:ln>
              <a:noFill/>
            </a:ln>
          </p:spPr>
          <p:txBody>
            <a:bodyPr vert="horz" wrap="square" lIns="91273" tIns="45637" rIns="91273" bIns="4563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89" name="Group 88">
            <a:extLst>
              <a:ext uri="{FF2B5EF4-FFF2-40B4-BE49-F238E27FC236}">
                <a16:creationId xmlns:a16="http://schemas.microsoft.com/office/drawing/2014/main" id="{79B687A7-36DB-458F-AF30-3B6E983D3FD0}"/>
              </a:ext>
            </a:extLst>
          </p:cNvPr>
          <p:cNvGrpSpPr/>
          <p:nvPr/>
        </p:nvGrpSpPr>
        <p:grpSpPr>
          <a:xfrm>
            <a:off x="3987837" y="2828246"/>
            <a:ext cx="1737152" cy="1075133"/>
            <a:chOff x="3987837" y="3029736"/>
            <a:chExt cx="1737152" cy="1075133"/>
          </a:xfrm>
        </p:grpSpPr>
        <p:sp>
          <p:nvSpPr>
            <p:cNvPr id="90" name="Freeform 10">
              <a:extLst>
                <a:ext uri="{FF2B5EF4-FFF2-40B4-BE49-F238E27FC236}">
                  <a16:creationId xmlns:a16="http://schemas.microsoft.com/office/drawing/2014/main" id="{3C67A9FA-BD52-4841-B030-4AC4862D381F}"/>
                </a:ext>
              </a:extLst>
            </p:cNvPr>
            <p:cNvSpPr>
              <a:spLocks/>
            </p:cNvSpPr>
            <p:nvPr/>
          </p:nvSpPr>
          <p:spPr bwMode="auto">
            <a:xfrm rot="13500000">
              <a:off x="3987769" y="3972267"/>
              <a:ext cx="132670" cy="132533"/>
            </a:xfrm>
            <a:custGeom>
              <a:avLst/>
              <a:gdLst>
                <a:gd name="T0" fmla="*/ 660 w 964"/>
                <a:gd name="T1" fmla="*/ 0 h 963"/>
                <a:gd name="T2" fmla="*/ 660 w 964"/>
                <a:gd name="T3" fmla="*/ 659 h 963"/>
                <a:gd name="T4" fmla="*/ 0 w 964"/>
                <a:gd name="T5" fmla="*/ 659 h 963"/>
                <a:gd name="T6" fmla="*/ 0 w 964"/>
                <a:gd name="T7" fmla="*/ 963 h 963"/>
                <a:gd name="T8" fmla="*/ 964 w 964"/>
                <a:gd name="T9" fmla="*/ 963 h 963"/>
                <a:gd name="T10" fmla="*/ 964 w 964"/>
                <a:gd name="T11" fmla="*/ 0 h 963"/>
                <a:gd name="T12" fmla="*/ 660 w 964"/>
                <a:gd name="T13" fmla="*/ 0 h 963"/>
              </a:gdLst>
              <a:ahLst/>
              <a:cxnLst>
                <a:cxn ang="0">
                  <a:pos x="T0" y="T1"/>
                </a:cxn>
                <a:cxn ang="0">
                  <a:pos x="T2" y="T3"/>
                </a:cxn>
                <a:cxn ang="0">
                  <a:pos x="T4" y="T5"/>
                </a:cxn>
                <a:cxn ang="0">
                  <a:pos x="T6" y="T7"/>
                </a:cxn>
                <a:cxn ang="0">
                  <a:pos x="T8" y="T9"/>
                </a:cxn>
                <a:cxn ang="0">
                  <a:pos x="T10" y="T11"/>
                </a:cxn>
                <a:cxn ang="0">
                  <a:pos x="T12" y="T13"/>
                </a:cxn>
              </a:cxnLst>
              <a:rect l="0" t="0" r="r" b="b"/>
              <a:pathLst>
                <a:path w="964" h="963">
                  <a:moveTo>
                    <a:pt x="660" y="0"/>
                  </a:moveTo>
                  <a:lnTo>
                    <a:pt x="660" y="659"/>
                  </a:lnTo>
                  <a:lnTo>
                    <a:pt x="0" y="659"/>
                  </a:lnTo>
                  <a:lnTo>
                    <a:pt x="0" y="963"/>
                  </a:lnTo>
                  <a:lnTo>
                    <a:pt x="964" y="963"/>
                  </a:lnTo>
                  <a:lnTo>
                    <a:pt x="964" y="0"/>
                  </a:lnTo>
                  <a:lnTo>
                    <a:pt x="66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sp>
          <p:nvSpPr>
            <p:cNvPr id="91" name="Freeform 10">
              <a:extLst>
                <a:ext uri="{FF2B5EF4-FFF2-40B4-BE49-F238E27FC236}">
                  <a16:creationId xmlns:a16="http://schemas.microsoft.com/office/drawing/2014/main" id="{6C28953C-CD6D-4089-8FE7-4E3507636E01}"/>
                </a:ext>
              </a:extLst>
            </p:cNvPr>
            <p:cNvSpPr>
              <a:spLocks/>
            </p:cNvSpPr>
            <p:nvPr/>
          </p:nvSpPr>
          <p:spPr bwMode="auto">
            <a:xfrm rot="13500000">
              <a:off x="5592388" y="3029804"/>
              <a:ext cx="132670" cy="132533"/>
            </a:xfrm>
            <a:custGeom>
              <a:avLst/>
              <a:gdLst>
                <a:gd name="T0" fmla="*/ 660 w 964"/>
                <a:gd name="T1" fmla="*/ 0 h 963"/>
                <a:gd name="T2" fmla="*/ 660 w 964"/>
                <a:gd name="T3" fmla="*/ 659 h 963"/>
                <a:gd name="T4" fmla="*/ 0 w 964"/>
                <a:gd name="T5" fmla="*/ 659 h 963"/>
                <a:gd name="T6" fmla="*/ 0 w 964"/>
                <a:gd name="T7" fmla="*/ 963 h 963"/>
                <a:gd name="T8" fmla="*/ 964 w 964"/>
                <a:gd name="T9" fmla="*/ 963 h 963"/>
                <a:gd name="T10" fmla="*/ 964 w 964"/>
                <a:gd name="T11" fmla="*/ 0 h 963"/>
                <a:gd name="T12" fmla="*/ 660 w 964"/>
                <a:gd name="T13" fmla="*/ 0 h 963"/>
              </a:gdLst>
              <a:ahLst/>
              <a:cxnLst>
                <a:cxn ang="0">
                  <a:pos x="T0" y="T1"/>
                </a:cxn>
                <a:cxn ang="0">
                  <a:pos x="T2" y="T3"/>
                </a:cxn>
                <a:cxn ang="0">
                  <a:pos x="T4" y="T5"/>
                </a:cxn>
                <a:cxn ang="0">
                  <a:pos x="T6" y="T7"/>
                </a:cxn>
                <a:cxn ang="0">
                  <a:pos x="T8" y="T9"/>
                </a:cxn>
                <a:cxn ang="0">
                  <a:pos x="T10" y="T11"/>
                </a:cxn>
                <a:cxn ang="0">
                  <a:pos x="T12" y="T13"/>
                </a:cxn>
              </a:cxnLst>
              <a:rect l="0" t="0" r="r" b="b"/>
              <a:pathLst>
                <a:path w="964" h="963">
                  <a:moveTo>
                    <a:pt x="660" y="0"/>
                  </a:moveTo>
                  <a:lnTo>
                    <a:pt x="660" y="659"/>
                  </a:lnTo>
                  <a:lnTo>
                    <a:pt x="0" y="659"/>
                  </a:lnTo>
                  <a:lnTo>
                    <a:pt x="0" y="963"/>
                  </a:lnTo>
                  <a:lnTo>
                    <a:pt x="964" y="963"/>
                  </a:lnTo>
                  <a:lnTo>
                    <a:pt x="964" y="0"/>
                  </a:lnTo>
                  <a:lnTo>
                    <a:pt x="66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02369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8"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par>
                                <p:cTn id="11" presetID="22" presetClass="entr" presetSubtype="8"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par>
                                <p:cTn id="17" presetID="10" presetClass="entr" presetSubtype="0" fill="hold" nodeType="withEffect">
                                  <p:stCondLst>
                                    <p:cond delay="25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50"/>
                                        <p:tgtEl>
                                          <p:spTgt spid="24"/>
                                        </p:tgtEl>
                                      </p:cBhvr>
                                    </p:animEffect>
                                  </p:childTnLst>
                                </p:cTn>
                              </p:par>
                              <p:par>
                                <p:cTn id="20" presetID="42" presetClass="path" presetSubtype="0" decel="100000" fill="hold" nodeType="withEffect">
                                  <p:stCondLst>
                                    <p:cond delay="250"/>
                                  </p:stCondLst>
                                  <p:childTnLst>
                                    <p:animMotion origin="layout" path="M -4.69867E-6 -0.03473 L -4.69867E-6 3.33333E-6 " pathEditMode="relative" rAng="0" ptsTypes="AA">
                                      <p:cBhvr>
                                        <p:cTn id="21" dur="500" fill="hold"/>
                                        <p:tgtEl>
                                          <p:spTgt spid="24"/>
                                        </p:tgtEl>
                                        <p:attrNameLst>
                                          <p:attrName>ppt_x</p:attrName>
                                          <p:attrName>ppt_y</p:attrName>
                                        </p:attrNameLst>
                                      </p:cBhvr>
                                      <p:rCtr x="0" y="1736"/>
                                    </p:animMotion>
                                  </p:childTnLst>
                                </p:cTn>
                              </p:par>
                              <p:par>
                                <p:cTn id="22" presetID="10" presetClass="entr" presetSubtype="0" fill="hold" nodeType="withEffect">
                                  <p:stCondLst>
                                    <p:cond delay="25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250"/>
                                        <p:tgtEl>
                                          <p:spTgt spid="89"/>
                                        </p:tgtEl>
                                      </p:cBhvr>
                                    </p:animEffect>
                                  </p:childTnLst>
                                </p:cTn>
                              </p:par>
                              <p:par>
                                <p:cTn id="25" presetID="42" presetClass="path" presetSubtype="0" decel="100000" fill="hold" nodeType="withEffect">
                                  <p:stCondLst>
                                    <p:cond delay="250"/>
                                  </p:stCondLst>
                                  <p:childTnLst>
                                    <p:animMotion origin="layout" path="M -4.69867E-6 0.03889 L -4.69867E-6 -7.40741E-7 " pathEditMode="relative" rAng="0" ptsTypes="AA">
                                      <p:cBhvr>
                                        <p:cTn id="26" dur="500" fill="hold"/>
                                        <p:tgtEl>
                                          <p:spTgt spid="89"/>
                                        </p:tgtEl>
                                        <p:attrNameLst>
                                          <p:attrName>ppt_x</p:attrName>
                                          <p:attrName>ppt_y</p:attrName>
                                        </p:attrNameLst>
                                      </p:cBhvr>
                                      <p:rCtr x="0" y="-1944"/>
                                    </p:animMotion>
                                  </p:childTnLst>
                                </p:cTn>
                              </p:par>
                            </p:childTnLst>
                          </p:cTn>
                        </p:par>
                        <p:par>
                          <p:cTn id="27" fill="hold">
                            <p:stCondLst>
                              <p:cond delay="750"/>
                            </p:stCondLst>
                            <p:childTnLst>
                              <p:par>
                                <p:cTn id="28" presetID="2" presetClass="entr" presetSubtype="2"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1+#ppt_w/2"/>
                                          </p:val>
                                        </p:tav>
                                        <p:tav tm="100000">
                                          <p:val>
                                            <p:strVal val="#ppt_x"/>
                                          </p:val>
                                        </p:tav>
                                      </p:tavLst>
                                    </p:anim>
                                    <p:anim calcmode="lin" valueType="num">
                                      <p:cBhvr additive="base">
                                        <p:cTn id="31" dur="500" fill="hold"/>
                                        <p:tgtEl>
                                          <p:spTgt spid="29"/>
                                        </p:tgtEl>
                                        <p:attrNameLst>
                                          <p:attrName>ppt_y</p:attrName>
                                        </p:attrNameLst>
                                      </p:cBhvr>
                                      <p:tavLst>
                                        <p:tav tm="0">
                                          <p:val>
                                            <p:strVal val="#ppt_y"/>
                                          </p:val>
                                        </p:tav>
                                        <p:tav tm="100000">
                                          <p:val>
                                            <p:strVal val="#ppt_y"/>
                                          </p:val>
                                        </p:tav>
                                      </p:tavLst>
                                    </p:anim>
                                  </p:childTnLst>
                                </p:cTn>
                              </p:par>
                            </p:childTnLst>
                          </p:cTn>
                        </p:par>
                        <p:par>
                          <p:cTn id="32" fill="hold">
                            <p:stCondLst>
                              <p:cond delay="1250"/>
                            </p:stCondLst>
                            <p:childTnLst>
                              <p:par>
                                <p:cTn id="33" presetID="10"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22" presetClass="entr" presetSubtype="8" fill="hold" nodeType="withEffect">
                                  <p:stCondLst>
                                    <p:cond delay="250"/>
                                  </p:stCondLst>
                                  <p:childTnLst>
                                    <p:set>
                                      <p:cBhvr>
                                        <p:cTn id="37" dur="1" fill="hold">
                                          <p:stCondLst>
                                            <p:cond delay="0"/>
                                          </p:stCondLst>
                                        </p:cTn>
                                        <p:tgtEl>
                                          <p:spTgt spid="202"/>
                                        </p:tgtEl>
                                        <p:attrNameLst>
                                          <p:attrName>style.visibility</p:attrName>
                                        </p:attrNameLst>
                                      </p:cBhvr>
                                      <p:to>
                                        <p:strVal val="visible"/>
                                      </p:to>
                                    </p:set>
                                    <p:animEffect transition="in" filter="wipe(left)">
                                      <p:cBhvr>
                                        <p:cTn id="38" dur="500"/>
                                        <p:tgtEl>
                                          <p:spTgt spid="202"/>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250"/>
                                        <p:tgtEl>
                                          <p:spTgt spid="18"/>
                                        </p:tgtEl>
                                      </p:cBhvr>
                                    </p:animEffect>
                                  </p:childTnLst>
                                </p:cTn>
                              </p:par>
                              <p:par>
                                <p:cTn id="42" presetID="42" presetClass="path" presetSubtype="0" decel="100000" fill="hold" grpId="1" nodeType="withEffect">
                                  <p:stCondLst>
                                    <p:cond delay="250"/>
                                  </p:stCondLst>
                                  <p:childTnLst>
                                    <p:animMotion origin="layout" path="M -8.33333E-7 0.03889 L -8.33333E-7 1.48148E-6 " pathEditMode="relative" rAng="0" ptsTypes="AA">
                                      <p:cBhvr>
                                        <p:cTn id="43" dur="500" fill="hold"/>
                                        <p:tgtEl>
                                          <p:spTgt spid="18"/>
                                        </p:tgtEl>
                                        <p:attrNameLst>
                                          <p:attrName>ppt_x</p:attrName>
                                          <p:attrName>ppt_y</p:attrName>
                                        </p:attrNameLst>
                                      </p:cBhvr>
                                      <p:rCtr x="0" y="-1944"/>
                                    </p:animMotion>
                                  </p:childTnLst>
                                </p:cTn>
                              </p:par>
                              <p:par>
                                <p:cTn id="44" presetID="53" presetClass="entr" presetSubtype="16" fill="hold" nodeType="withEffect">
                                  <p:stCondLst>
                                    <p:cond delay="250"/>
                                  </p:stCondLst>
                                  <p:childTnLst>
                                    <p:set>
                                      <p:cBhvr>
                                        <p:cTn id="45" dur="1" fill="hold">
                                          <p:stCondLst>
                                            <p:cond delay="0"/>
                                          </p:stCondLst>
                                        </p:cTn>
                                        <p:tgtEl>
                                          <p:spTgt spid="199"/>
                                        </p:tgtEl>
                                        <p:attrNameLst>
                                          <p:attrName>style.visibility</p:attrName>
                                        </p:attrNameLst>
                                      </p:cBhvr>
                                      <p:to>
                                        <p:strVal val="visible"/>
                                      </p:to>
                                    </p:set>
                                    <p:anim calcmode="lin" valueType="num">
                                      <p:cBhvr>
                                        <p:cTn id="46" dur="500" fill="hold"/>
                                        <p:tgtEl>
                                          <p:spTgt spid="199"/>
                                        </p:tgtEl>
                                        <p:attrNameLst>
                                          <p:attrName>ppt_w</p:attrName>
                                        </p:attrNameLst>
                                      </p:cBhvr>
                                      <p:tavLst>
                                        <p:tav tm="0">
                                          <p:val>
                                            <p:fltVal val="0"/>
                                          </p:val>
                                        </p:tav>
                                        <p:tav tm="100000">
                                          <p:val>
                                            <p:strVal val="#ppt_w"/>
                                          </p:val>
                                        </p:tav>
                                      </p:tavLst>
                                    </p:anim>
                                    <p:anim calcmode="lin" valueType="num">
                                      <p:cBhvr>
                                        <p:cTn id="47" dur="500" fill="hold"/>
                                        <p:tgtEl>
                                          <p:spTgt spid="199"/>
                                        </p:tgtEl>
                                        <p:attrNameLst>
                                          <p:attrName>ppt_h</p:attrName>
                                        </p:attrNameLst>
                                      </p:cBhvr>
                                      <p:tavLst>
                                        <p:tav tm="0">
                                          <p:val>
                                            <p:fltVal val="0"/>
                                          </p:val>
                                        </p:tav>
                                        <p:tav tm="100000">
                                          <p:val>
                                            <p:strVal val="#ppt_h"/>
                                          </p:val>
                                        </p:tav>
                                      </p:tavLst>
                                    </p:anim>
                                    <p:animEffect transition="in" filter="fade">
                                      <p:cBhvr>
                                        <p:cTn id="48" dur="500"/>
                                        <p:tgtEl>
                                          <p:spTgt spid="199"/>
                                        </p:tgtEl>
                                      </p:cBhvr>
                                    </p:animEffect>
                                  </p:childTnLst>
                                </p:cTn>
                              </p:par>
                              <p:par>
                                <p:cTn id="49" presetID="22" presetClass="entr" presetSubtype="8" fill="hold" nodeType="withEffect">
                                  <p:stCondLst>
                                    <p:cond delay="500"/>
                                  </p:stCondLst>
                                  <p:childTnLst>
                                    <p:set>
                                      <p:cBhvr>
                                        <p:cTn id="50" dur="1" fill="hold">
                                          <p:stCondLst>
                                            <p:cond delay="0"/>
                                          </p:stCondLst>
                                        </p:cTn>
                                        <p:tgtEl>
                                          <p:spTgt spid="203"/>
                                        </p:tgtEl>
                                        <p:attrNameLst>
                                          <p:attrName>style.visibility</p:attrName>
                                        </p:attrNameLst>
                                      </p:cBhvr>
                                      <p:to>
                                        <p:strVal val="visible"/>
                                      </p:to>
                                    </p:set>
                                    <p:animEffect transition="in" filter="wipe(left)">
                                      <p:cBhvr>
                                        <p:cTn id="51" dur="500"/>
                                        <p:tgtEl>
                                          <p:spTgt spid="203"/>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56"/>
                                        </p:tgtEl>
                                        <p:attrNameLst>
                                          <p:attrName>style.visibility</p:attrName>
                                        </p:attrNameLst>
                                      </p:cBhvr>
                                      <p:to>
                                        <p:strVal val="visible"/>
                                      </p:to>
                                    </p:set>
                                    <p:animEffect transition="in" filter="fade">
                                      <p:cBhvr>
                                        <p:cTn id="54" dur="250"/>
                                        <p:tgtEl>
                                          <p:spTgt spid="56"/>
                                        </p:tgtEl>
                                      </p:cBhvr>
                                    </p:animEffect>
                                  </p:childTnLst>
                                </p:cTn>
                              </p:par>
                              <p:par>
                                <p:cTn id="55" presetID="42" presetClass="path" presetSubtype="0" decel="100000" fill="hold" grpId="1" nodeType="withEffect">
                                  <p:stCondLst>
                                    <p:cond delay="500"/>
                                  </p:stCondLst>
                                  <p:childTnLst>
                                    <p:animMotion origin="layout" path="M -8.33333E-7 0.03889 L -8.33333E-7 1.48148E-6 " pathEditMode="relative" rAng="0" ptsTypes="AA">
                                      <p:cBhvr>
                                        <p:cTn id="56" dur="500" fill="hold"/>
                                        <p:tgtEl>
                                          <p:spTgt spid="56"/>
                                        </p:tgtEl>
                                        <p:attrNameLst>
                                          <p:attrName>ppt_x</p:attrName>
                                          <p:attrName>ppt_y</p:attrName>
                                        </p:attrNameLst>
                                      </p:cBhvr>
                                      <p:rCtr x="0" y="-1944"/>
                                    </p:animMotion>
                                  </p:childTnLst>
                                </p:cTn>
                              </p:par>
                              <p:par>
                                <p:cTn id="57" presetID="53" presetClass="entr" presetSubtype="16" fill="hold" nodeType="withEffect">
                                  <p:stCondLst>
                                    <p:cond delay="500"/>
                                  </p:stCondLst>
                                  <p:childTnLst>
                                    <p:set>
                                      <p:cBhvr>
                                        <p:cTn id="58" dur="1" fill="hold">
                                          <p:stCondLst>
                                            <p:cond delay="0"/>
                                          </p:stCondLst>
                                        </p:cTn>
                                        <p:tgtEl>
                                          <p:spTgt spid="204"/>
                                        </p:tgtEl>
                                        <p:attrNameLst>
                                          <p:attrName>style.visibility</p:attrName>
                                        </p:attrNameLst>
                                      </p:cBhvr>
                                      <p:to>
                                        <p:strVal val="visible"/>
                                      </p:to>
                                    </p:set>
                                    <p:anim calcmode="lin" valueType="num">
                                      <p:cBhvr>
                                        <p:cTn id="59" dur="500" fill="hold"/>
                                        <p:tgtEl>
                                          <p:spTgt spid="204"/>
                                        </p:tgtEl>
                                        <p:attrNameLst>
                                          <p:attrName>ppt_w</p:attrName>
                                        </p:attrNameLst>
                                      </p:cBhvr>
                                      <p:tavLst>
                                        <p:tav tm="0">
                                          <p:val>
                                            <p:fltVal val="0"/>
                                          </p:val>
                                        </p:tav>
                                        <p:tav tm="100000">
                                          <p:val>
                                            <p:strVal val="#ppt_w"/>
                                          </p:val>
                                        </p:tav>
                                      </p:tavLst>
                                    </p:anim>
                                    <p:anim calcmode="lin" valueType="num">
                                      <p:cBhvr>
                                        <p:cTn id="60" dur="500" fill="hold"/>
                                        <p:tgtEl>
                                          <p:spTgt spid="204"/>
                                        </p:tgtEl>
                                        <p:attrNameLst>
                                          <p:attrName>ppt_h</p:attrName>
                                        </p:attrNameLst>
                                      </p:cBhvr>
                                      <p:tavLst>
                                        <p:tav tm="0">
                                          <p:val>
                                            <p:fltVal val="0"/>
                                          </p:val>
                                        </p:tav>
                                        <p:tav tm="100000">
                                          <p:val>
                                            <p:strVal val="#ppt_h"/>
                                          </p:val>
                                        </p:tav>
                                      </p:tavLst>
                                    </p:anim>
                                    <p:animEffect transition="in" filter="fade">
                                      <p:cBhvr>
                                        <p:cTn id="61" dur="500"/>
                                        <p:tgtEl>
                                          <p:spTgt spid="204"/>
                                        </p:tgtEl>
                                      </p:cBhvr>
                                    </p:animEffect>
                                  </p:childTnLst>
                                </p:cTn>
                              </p:par>
                              <p:par>
                                <p:cTn id="62" presetID="10" presetClass="entr" presetSubtype="0" fill="hold" grpId="0" nodeType="withEffect">
                                  <p:stCondLst>
                                    <p:cond delay="500"/>
                                  </p:stCondLst>
                                  <p:childTnLst>
                                    <p:set>
                                      <p:cBhvr>
                                        <p:cTn id="63" dur="1" fill="hold">
                                          <p:stCondLst>
                                            <p:cond delay="0"/>
                                          </p:stCondLst>
                                        </p:cTn>
                                        <p:tgtEl>
                                          <p:spTgt spid="198"/>
                                        </p:tgtEl>
                                        <p:attrNameLst>
                                          <p:attrName>style.visibility</p:attrName>
                                        </p:attrNameLst>
                                      </p:cBhvr>
                                      <p:to>
                                        <p:strVal val="visible"/>
                                      </p:to>
                                    </p:set>
                                    <p:animEffect transition="in" filter="fade">
                                      <p:cBhvr>
                                        <p:cTn id="64"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8" grpId="0"/>
      <p:bldP spid="18" grpId="1"/>
      <p:bldP spid="56" grpId="0"/>
      <p:bldP spid="56" grpId="1"/>
      <p:bldP spid="19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7708F879-5BC8-C840-90E8-240A0200CF74}"/>
              </a:ext>
            </a:extLst>
          </p:cNvPr>
          <p:cNvGrpSpPr/>
          <p:nvPr/>
        </p:nvGrpSpPr>
        <p:grpSpPr>
          <a:xfrm>
            <a:off x="4831292" y="1338292"/>
            <a:ext cx="7968270" cy="4856133"/>
            <a:chOff x="4035024" y="1462869"/>
            <a:chExt cx="8557018" cy="5214936"/>
          </a:xfrm>
        </p:grpSpPr>
        <p:pic>
          <p:nvPicPr>
            <p:cNvPr id="3" name="Grafik 2">
              <a:extLst>
                <a:ext uri="{FF2B5EF4-FFF2-40B4-BE49-F238E27FC236}">
                  <a16:creationId xmlns:a16="http://schemas.microsoft.com/office/drawing/2014/main" id="{690F8C3F-E1E6-3B47-B471-26E13CEBF1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7106" y="1462869"/>
              <a:ext cx="5214936" cy="5214936"/>
            </a:xfrm>
            <a:prstGeom prst="rect">
              <a:avLst/>
            </a:prstGeom>
          </p:spPr>
        </p:pic>
        <p:pic>
          <p:nvPicPr>
            <p:cNvPr id="8" name="Grafik 7">
              <a:extLst>
                <a:ext uri="{FF2B5EF4-FFF2-40B4-BE49-F238E27FC236}">
                  <a16:creationId xmlns:a16="http://schemas.microsoft.com/office/drawing/2014/main" id="{FF629F0D-E937-E24B-B007-1EAEC68521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5024" y="1462869"/>
              <a:ext cx="5214936" cy="5214936"/>
            </a:xfrm>
            <a:prstGeom prst="rect">
              <a:avLst/>
            </a:prstGeom>
          </p:spPr>
        </p:pic>
      </p:grpSp>
      <p:graphicFrame>
        <p:nvGraphicFramePr>
          <p:cNvPr id="5" name="Objec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5" name="Object 4"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US" sz="2800" b="1" dirty="0">
              <a:latin typeface="Calibri"/>
              <a:ea typeface="+mj-ea"/>
              <a:cs typeface="+mj-cs"/>
              <a:sym typeface="Calibri"/>
            </a:endParaRPr>
          </a:p>
        </p:txBody>
      </p:sp>
      <p:sp>
        <p:nvSpPr>
          <p:cNvPr id="16" name="Titel 15"/>
          <p:cNvSpPr>
            <a:spLocks noGrp="1"/>
          </p:cNvSpPr>
          <p:nvPr>
            <p:ph type="title"/>
          </p:nvPr>
        </p:nvSpPr>
        <p:spPr/>
        <p:txBody>
          <a:bodyPr/>
          <a:lstStyle/>
          <a:p>
            <a:r>
              <a:rPr lang="en-US" i="1" dirty="0"/>
              <a:t>syngo</a:t>
            </a:r>
            <a:r>
              <a:rPr lang="en-US" dirty="0"/>
              <a:t> Virtual Cockpit:</a:t>
            </a:r>
            <a:r>
              <a:rPr lang="en-US" dirty="0">
                <a:latin typeface="Fontin" pitchFamily="2" charset="0"/>
              </a:rPr>
              <a:t> </a:t>
            </a:r>
            <a:br>
              <a:rPr lang="en-US" dirty="0">
                <a:latin typeface="Fontin" pitchFamily="2" charset="0"/>
              </a:rPr>
            </a:br>
            <a:r>
              <a:rPr lang="en-US" dirty="0">
                <a:latin typeface="Calibri" panose="020F0502020204030204" pitchFamily="34" charset="0"/>
              </a:rPr>
              <a:t>MR scanner compatibility </a:t>
            </a:r>
            <a:endParaRPr lang="en-US" dirty="0"/>
          </a:p>
        </p:txBody>
      </p:sp>
      <p:sp>
        <p:nvSpPr>
          <p:cNvPr id="31" name="Textplatzhalter 8">
            <a:extLst>
              <a:ext uri="{FF2B5EF4-FFF2-40B4-BE49-F238E27FC236}">
                <a16:creationId xmlns:a16="http://schemas.microsoft.com/office/drawing/2014/main" id="{01982D9C-4132-4304-8390-1233C10F9F34}"/>
              </a:ext>
            </a:extLst>
          </p:cNvPr>
          <p:cNvSpPr txBox="1">
            <a:spLocks/>
          </p:cNvSpPr>
          <p:nvPr/>
        </p:nvSpPr>
        <p:spPr>
          <a:xfrm>
            <a:off x="540000" y="1630800"/>
            <a:ext cx="5454000" cy="4856132"/>
          </a:xfrm>
          <a:prstGeom prst="rect">
            <a:avLst/>
          </a:prstGeom>
        </p:spPr>
        <p:txBody>
          <a:bodyPr vert="horz" wrap="none" lIns="0" tIns="0" rIns="0" bIns="0" rtlCol="0">
            <a:noAutofit/>
          </a:bodyPr>
          <a:lstStyle>
            <a:lvl1pPr marL="0" indent="0" algn="l" defTabSz="914400" rtl="0" eaLnBrk="1" latinLnBrk="0" hangingPunct="1">
              <a:lnSpc>
                <a:spcPts val="216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ts val="216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19600" indent="-219600" algn="l" defTabSz="914400" rtl="0" eaLnBrk="1" latinLnBrk="0" hangingPunct="1">
              <a:lnSpc>
                <a:spcPts val="2160"/>
              </a:lnSpc>
              <a:spcBef>
                <a:spcPts val="0"/>
              </a:spcBef>
              <a:buClr>
                <a:schemeClr val="bg2"/>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ts val="1550"/>
              </a:lnSpc>
              <a:spcBef>
                <a:spcPts val="1550"/>
              </a:spcBef>
              <a:buFont typeface="Arial" panose="020B0604020202020204" pitchFamily="34" charset="0"/>
              <a:buNone/>
              <a:defRPr sz="1400" kern="1200">
                <a:solidFill>
                  <a:schemeClr val="tx1"/>
                </a:solidFill>
                <a:latin typeface="+mn-lt"/>
                <a:ea typeface="+mn-ea"/>
                <a:cs typeface="+mn-cs"/>
              </a:defRPr>
            </a:lvl4pPr>
            <a:lvl5pPr marL="2057400" indent="-228600" algn="l" defTabSz="914400" rtl="0" eaLnBrk="1" latinLnBrk="0" hangingPunct="1">
              <a:lnSpc>
                <a:spcPts val="216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lvl="0" indent="-285750">
              <a:lnSpc>
                <a:spcPct val="100000"/>
              </a:lnSpc>
              <a:buFont typeface="Arial" panose="020B0604020202020204" pitchFamily="34" charset="0"/>
              <a:buChar char="•"/>
            </a:pPr>
            <a:r>
              <a:rPr lang="en-US" b="0" dirty="0"/>
              <a:t>Scanners that support Expert-i</a:t>
            </a:r>
          </a:p>
          <a:p>
            <a:pPr marL="285750" lvl="0" indent="-285750">
              <a:lnSpc>
                <a:spcPct val="100000"/>
              </a:lnSpc>
              <a:buFont typeface="Arial" panose="020B0604020202020204" pitchFamily="34" charset="0"/>
              <a:buChar char="•"/>
            </a:pPr>
            <a:r>
              <a:rPr lang="en-US" b="0" dirty="0"/>
              <a:t>Scanners with </a:t>
            </a:r>
            <a:r>
              <a:rPr lang="en-US" b="0" i="1" dirty="0" err="1"/>
              <a:t>syngo</a:t>
            </a:r>
            <a:r>
              <a:rPr lang="en-US" b="0" dirty="0"/>
              <a:t> MR software or later</a:t>
            </a:r>
          </a:p>
          <a:p>
            <a:pPr lvl="0">
              <a:lnSpc>
                <a:spcPct val="100000"/>
              </a:lnSpc>
            </a:pPr>
            <a:endParaRPr lang="en-US" b="0" dirty="0"/>
          </a:p>
        </p:txBody>
      </p:sp>
      <p:sp>
        <p:nvSpPr>
          <p:cNvPr id="10" name="Textplatzhalter 7">
            <a:extLst>
              <a:ext uri="{FF2B5EF4-FFF2-40B4-BE49-F238E27FC236}">
                <a16:creationId xmlns:a16="http://schemas.microsoft.com/office/drawing/2014/main" id="{0A519735-A3E8-455A-940B-5A2B8FB91F9A}"/>
              </a:ext>
            </a:extLst>
          </p:cNvPr>
          <p:cNvSpPr txBox="1">
            <a:spLocks/>
          </p:cNvSpPr>
          <p:nvPr/>
        </p:nvSpPr>
        <p:spPr>
          <a:xfrm>
            <a:off x="5416800" y="6278401"/>
            <a:ext cx="4648450" cy="360000"/>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r>
              <a:rPr lang="en-US" baseline="30000" dirty="0"/>
              <a:t>1</a:t>
            </a:r>
            <a:r>
              <a:rPr lang="en-US" dirty="0"/>
              <a:t> The products are not commercially available in all countries. Due to regulatory reasons     </a:t>
            </a:r>
          </a:p>
          <a:p>
            <a:r>
              <a:rPr lang="en-US" dirty="0"/>
              <a:t>   their future availability cannot be guaranteed.</a:t>
            </a:r>
          </a:p>
        </p:txBody>
      </p:sp>
      <p:graphicFrame>
        <p:nvGraphicFramePr>
          <p:cNvPr id="13" name="Tabelle 3"/>
          <p:cNvGraphicFramePr>
            <a:graphicFrameLocks noGrp="1"/>
          </p:cNvGraphicFramePr>
          <p:nvPr>
            <p:extLst>
              <p:ext uri="{D42A27DB-BD31-4B8C-83A1-F6EECF244321}">
                <p14:modId xmlns:p14="http://schemas.microsoft.com/office/powerpoint/2010/main" val="872380991"/>
              </p:ext>
            </p:extLst>
          </p:nvPr>
        </p:nvGraphicFramePr>
        <p:xfrm>
          <a:off x="539998" y="2269664"/>
          <a:ext cx="4774952" cy="4307336"/>
        </p:xfrm>
        <a:graphic>
          <a:graphicData uri="http://schemas.openxmlformats.org/drawingml/2006/table">
            <a:tbl>
              <a:tblPr bandRow="1">
                <a:tableStyleId>{5C22544A-7EE6-4342-B048-85BDC9FD1C3A}</a:tableStyleId>
              </a:tblPr>
              <a:tblGrid>
                <a:gridCol w="2523955">
                  <a:extLst>
                    <a:ext uri="{9D8B030D-6E8A-4147-A177-3AD203B41FA5}">
                      <a16:colId xmlns:a16="http://schemas.microsoft.com/office/drawing/2014/main" val="2187433587"/>
                    </a:ext>
                  </a:extLst>
                </a:gridCol>
                <a:gridCol w="2250997">
                  <a:extLst>
                    <a:ext uri="{9D8B030D-6E8A-4147-A177-3AD203B41FA5}">
                      <a16:colId xmlns:a16="http://schemas.microsoft.com/office/drawing/2014/main" val="20001"/>
                    </a:ext>
                  </a:extLst>
                </a:gridCol>
              </a:tblGrid>
              <a:tr h="3709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a:solidFill>
                            <a:srgbClr val="EC6602"/>
                          </a:solidFill>
                          <a:latin typeface="Calibri" panose="020F0502020204030204" pitchFamily="34" charset="0"/>
                          <a:cs typeface="Calibri" panose="020F0502020204030204" pitchFamily="34" charset="0"/>
                        </a:rPr>
                        <a:t>MAGNETOM Systems</a:t>
                      </a: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tc>
                  <a:txBody>
                    <a:bodyPr/>
                    <a:lstStyle/>
                    <a:p>
                      <a:pPr algn="l"/>
                      <a:r>
                        <a:rPr lang="de-DE" sz="1400" b="1" dirty="0">
                          <a:solidFill>
                            <a:srgbClr val="EC6602"/>
                          </a:solidFill>
                          <a:latin typeface="Calibri" panose="020F0502020204030204" pitchFamily="34" charset="0"/>
                          <a:cs typeface="Calibri" panose="020F0502020204030204" pitchFamily="34" charset="0"/>
                        </a:rPr>
                        <a:t>Software Version</a:t>
                      </a: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extLst>
                  <a:ext uri="{0D108BD9-81ED-4DB2-BD59-A6C34878D82A}">
                    <a16:rowId xmlns:a16="http://schemas.microsoft.com/office/drawing/2014/main" val="10000"/>
                  </a:ext>
                </a:extLst>
              </a:tr>
              <a:tr h="370948">
                <a:tc>
                  <a:txBody>
                    <a:bodyPr/>
                    <a:lstStyle/>
                    <a:p>
                      <a:pPr algn="l"/>
                      <a:r>
                        <a:rPr lang="de-DE" sz="1200" b="1" dirty="0">
                          <a:solidFill>
                            <a:schemeClr val="tx1"/>
                          </a:solidFill>
                          <a:latin typeface="Calibri" panose="020F0502020204030204" pitchFamily="34" charset="0"/>
                          <a:cs typeface="Calibri" panose="020F0502020204030204" pitchFamily="34" charset="0"/>
                        </a:rPr>
                        <a:t>C!, Concerto, </a:t>
                      </a:r>
                      <a:r>
                        <a:rPr lang="de-DE" sz="1200" b="1" dirty="0" err="1">
                          <a:solidFill>
                            <a:schemeClr val="tx1"/>
                          </a:solidFill>
                          <a:latin typeface="Calibri" panose="020F0502020204030204" pitchFamily="34" charset="0"/>
                          <a:cs typeface="Calibri" panose="020F0502020204030204" pitchFamily="34" charset="0"/>
                        </a:rPr>
                        <a:t>Harmony</a:t>
                      </a:r>
                      <a:r>
                        <a:rPr lang="de-DE" sz="1200" b="1" dirty="0">
                          <a:solidFill>
                            <a:schemeClr val="tx1"/>
                          </a:solidFill>
                          <a:latin typeface="Calibri" panose="020F0502020204030204" pitchFamily="34" charset="0"/>
                          <a:cs typeface="Calibri" panose="020F0502020204030204" pitchFamily="34" charset="0"/>
                        </a:rPr>
                        <a:t>, Sonata, Symphony</a:t>
                      </a: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tc>
                  <a:txBody>
                    <a:bodyPr/>
                    <a:lstStyle/>
                    <a:p>
                      <a:pPr marL="0" lvl="2" indent="0" algn="l" defTabSz="914400" rtl="0" eaLnBrk="1" latinLnBrk="0" hangingPunct="1">
                        <a:buClr>
                          <a:schemeClr val="tx1">
                            <a:lumMod val="100000"/>
                          </a:schemeClr>
                        </a:buClr>
                        <a:buSzPct val="100000"/>
                        <a:buFont typeface="Arial" panose="020B0604020202020204" pitchFamily="34" charset="0"/>
                        <a:buNone/>
                      </a:pPr>
                      <a:r>
                        <a:rPr lang="en-US" sz="1200" b="0" i="1" dirty="0" err="1">
                          <a:solidFill>
                            <a:schemeClr val="tx1"/>
                          </a:solidFill>
                          <a:latin typeface="Calibri" panose="020F0502020204030204" pitchFamily="34" charset="0"/>
                          <a:cs typeface="Calibri" panose="020F0502020204030204" pitchFamily="34" charset="0"/>
                        </a:rPr>
                        <a:t>syngo</a:t>
                      </a:r>
                      <a:r>
                        <a:rPr lang="en-US" sz="1200" b="0" dirty="0">
                          <a:solidFill>
                            <a:schemeClr val="tx1"/>
                          </a:solidFill>
                          <a:latin typeface="Calibri" panose="020F0502020204030204" pitchFamily="34" charset="0"/>
                          <a:cs typeface="Calibri" panose="020F0502020204030204" pitchFamily="34" charset="0"/>
                        </a:rPr>
                        <a:t> MR A35 and </a:t>
                      </a:r>
                    </a:p>
                    <a:p>
                      <a:pPr marL="0" lvl="2" indent="0" algn="l" defTabSz="914400" rtl="0" eaLnBrk="1" latinLnBrk="0" hangingPunct="1">
                        <a:buClr>
                          <a:schemeClr val="tx1">
                            <a:lumMod val="100000"/>
                          </a:schemeClr>
                        </a:buClr>
                        <a:buSzPct val="100000"/>
                        <a:buFont typeface="Arial" panose="020B0604020202020204" pitchFamily="34" charset="0"/>
                        <a:buNone/>
                      </a:pPr>
                      <a:r>
                        <a:rPr lang="en-US" sz="1200" b="0" i="1" dirty="0" err="1">
                          <a:solidFill>
                            <a:schemeClr val="tx1"/>
                          </a:solidFill>
                          <a:latin typeface="Calibri" panose="020F0502020204030204" pitchFamily="34" charset="0"/>
                          <a:cs typeface="Calibri" panose="020F0502020204030204" pitchFamily="34" charset="0"/>
                        </a:rPr>
                        <a:t>syngo</a:t>
                      </a:r>
                      <a:r>
                        <a:rPr lang="en-US" sz="1200" b="0" dirty="0">
                          <a:solidFill>
                            <a:schemeClr val="tx1"/>
                          </a:solidFill>
                          <a:latin typeface="Calibri" panose="020F0502020204030204" pitchFamily="34" charset="0"/>
                          <a:cs typeface="Calibri" panose="020F0502020204030204" pitchFamily="34" charset="0"/>
                        </a:rPr>
                        <a:t> MR A40 line</a:t>
                      </a:r>
                      <a:endParaRPr lang="de-DE" sz="1200" b="0" dirty="0">
                        <a:solidFill>
                          <a:schemeClr val="tx1"/>
                        </a:solidFill>
                        <a:latin typeface="Calibri" panose="020F0502020204030204" pitchFamily="34" charset="0"/>
                        <a:cs typeface="Calibri" panose="020F0502020204030204" pitchFamily="34" charset="0"/>
                      </a:endParaRP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extLst>
                  <a:ext uri="{0D108BD9-81ED-4DB2-BD59-A6C34878D82A}">
                    <a16:rowId xmlns:a16="http://schemas.microsoft.com/office/drawing/2014/main" val="10001"/>
                  </a:ext>
                </a:extLst>
              </a:tr>
              <a:tr h="3709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err="1">
                          <a:solidFill>
                            <a:schemeClr val="tx1"/>
                          </a:solidFill>
                          <a:latin typeface="Calibri" panose="020F0502020204030204" pitchFamily="34" charset="0"/>
                          <a:cs typeface="Calibri" panose="020F0502020204030204" pitchFamily="34" charset="0"/>
                        </a:rPr>
                        <a:t>Avanto</a:t>
                      </a:r>
                      <a:r>
                        <a:rPr lang="pt-BR" sz="1200" b="1" dirty="0">
                          <a:solidFill>
                            <a:schemeClr val="tx1"/>
                          </a:solidFill>
                          <a:latin typeface="Calibri" panose="020F0502020204030204" pitchFamily="34" charset="0"/>
                          <a:cs typeface="Calibri" panose="020F0502020204030204" pitchFamily="34" charset="0"/>
                        </a:rPr>
                        <a:t>, </a:t>
                      </a:r>
                      <a:r>
                        <a:rPr lang="pt-BR" sz="1200" b="1" dirty="0" err="1">
                          <a:solidFill>
                            <a:schemeClr val="tx1"/>
                          </a:solidFill>
                          <a:latin typeface="Calibri" panose="020F0502020204030204" pitchFamily="34" charset="0"/>
                          <a:cs typeface="Calibri" panose="020F0502020204030204" pitchFamily="34" charset="0"/>
                        </a:rPr>
                        <a:t>Espree</a:t>
                      </a:r>
                      <a:r>
                        <a:rPr lang="pt-BR" sz="1200" b="1" dirty="0">
                          <a:solidFill>
                            <a:schemeClr val="tx1"/>
                          </a:solidFill>
                          <a:latin typeface="Calibri" panose="020F0502020204030204" pitchFamily="34" charset="0"/>
                          <a:cs typeface="Calibri" panose="020F0502020204030204" pitchFamily="34" charset="0"/>
                        </a:rPr>
                        <a:t>, Symphony a Tim System, Trio a Tim System, </a:t>
                      </a:r>
                      <a:r>
                        <a:rPr lang="pt-BR" sz="1200" b="1" dirty="0" err="1">
                          <a:solidFill>
                            <a:schemeClr val="tx1"/>
                          </a:solidFill>
                          <a:latin typeface="Calibri" panose="020F0502020204030204" pitchFamily="34" charset="0"/>
                          <a:cs typeface="Calibri" panose="020F0502020204030204" pitchFamily="34" charset="0"/>
                        </a:rPr>
                        <a:t>Verio</a:t>
                      </a:r>
                      <a:endParaRPr lang="pt-BR" sz="1200" b="1" dirty="0">
                        <a:solidFill>
                          <a:schemeClr val="tx1"/>
                        </a:solidFill>
                        <a:latin typeface="Calibri" panose="020F0502020204030204" pitchFamily="34" charset="0"/>
                        <a:cs typeface="Calibri" panose="020F0502020204030204" pitchFamily="34" charset="0"/>
                      </a:endParaRP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tc>
                  <a:txBody>
                    <a:bodyPr/>
                    <a:lstStyle/>
                    <a:p>
                      <a:pPr marL="0" lvl="2" indent="0" algn="l" defTabSz="914400" rtl="0" eaLnBrk="1" latinLnBrk="0" hangingPunct="1">
                        <a:buClr>
                          <a:schemeClr val="tx1">
                            <a:lumMod val="100000"/>
                          </a:schemeClr>
                        </a:buClr>
                        <a:buSzPct val="100000"/>
                        <a:buFont typeface="Arial" panose="020B0604020202020204" pitchFamily="34" charset="0"/>
                        <a:buNone/>
                      </a:pPr>
                      <a:r>
                        <a:rPr lang="en-US" sz="1200" b="0" i="1" dirty="0" err="1">
                          <a:solidFill>
                            <a:schemeClr val="tx1"/>
                          </a:solidFill>
                          <a:latin typeface="Calibri" panose="020F0502020204030204" pitchFamily="34" charset="0"/>
                          <a:cs typeface="Calibri" panose="020F0502020204030204" pitchFamily="34" charset="0"/>
                        </a:rPr>
                        <a:t>syngo</a:t>
                      </a:r>
                      <a:r>
                        <a:rPr lang="en-US" sz="1200" b="0" dirty="0">
                          <a:solidFill>
                            <a:schemeClr val="tx1"/>
                          </a:solidFill>
                          <a:latin typeface="Calibri" panose="020F0502020204030204" pitchFamily="34" charset="0"/>
                          <a:cs typeface="Calibri" panose="020F0502020204030204" pitchFamily="34" charset="0"/>
                        </a:rPr>
                        <a:t> MR B17 and </a:t>
                      </a:r>
                    </a:p>
                    <a:p>
                      <a:pPr marL="0" lvl="2" indent="0" algn="l" defTabSz="914400" rtl="0" eaLnBrk="1" latinLnBrk="0" hangingPunct="1">
                        <a:buClr>
                          <a:schemeClr val="tx1">
                            <a:lumMod val="100000"/>
                          </a:schemeClr>
                        </a:buClr>
                        <a:buSzPct val="100000"/>
                        <a:buFont typeface="Arial" panose="020B0604020202020204" pitchFamily="34" charset="0"/>
                        <a:buNone/>
                      </a:pPr>
                      <a:r>
                        <a:rPr lang="en-US" sz="1200" b="0" i="1" dirty="0" err="1">
                          <a:solidFill>
                            <a:schemeClr val="tx1"/>
                          </a:solidFill>
                          <a:latin typeface="Calibri" panose="020F0502020204030204" pitchFamily="34" charset="0"/>
                          <a:cs typeface="Calibri" panose="020F0502020204030204" pitchFamily="34" charset="0"/>
                        </a:rPr>
                        <a:t>syngo</a:t>
                      </a:r>
                      <a:r>
                        <a:rPr lang="en-US" sz="1200" b="0" dirty="0">
                          <a:solidFill>
                            <a:schemeClr val="tx1"/>
                          </a:solidFill>
                          <a:latin typeface="Calibri" panose="020F0502020204030204" pitchFamily="34" charset="0"/>
                          <a:cs typeface="Calibri" panose="020F0502020204030204" pitchFamily="34" charset="0"/>
                        </a:rPr>
                        <a:t> MR B19 line</a:t>
                      </a:r>
                      <a:endParaRPr lang="de-DE" sz="1200" b="0" dirty="0">
                        <a:solidFill>
                          <a:schemeClr val="tx1"/>
                        </a:solidFill>
                        <a:latin typeface="Calibri" panose="020F0502020204030204" pitchFamily="34" charset="0"/>
                        <a:cs typeface="Calibri" panose="020F0502020204030204" pitchFamily="34" charset="0"/>
                      </a:endParaRP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extLst>
                  <a:ext uri="{0D108BD9-81ED-4DB2-BD59-A6C34878D82A}">
                    <a16:rowId xmlns:a16="http://schemas.microsoft.com/office/drawing/2014/main" val="10002"/>
                  </a:ext>
                </a:extLst>
              </a:tr>
              <a:tr h="3709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tx1"/>
                          </a:solidFill>
                          <a:latin typeface="Calibri" panose="020F0502020204030204" pitchFamily="34" charset="0"/>
                          <a:cs typeface="Calibri" panose="020F0502020204030204" pitchFamily="34" charset="0"/>
                        </a:rPr>
                        <a:t>C2!, ESSENZA, ESSENZA Mobile </a:t>
                      </a: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tc>
                  <a:txBody>
                    <a:bodyPr/>
                    <a:lstStyle/>
                    <a:p>
                      <a:pPr marL="0" lvl="2" indent="0" algn="l" defTabSz="914400" rtl="0" eaLnBrk="1" latinLnBrk="0" hangingPunct="1">
                        <a:buClr>
                          <a:schemeClr val="tx1">
                            <a:lumMod val="100000"/>
                          </a:schemeClr>
                        </a:buClr>
                        <a:buSzPct val="100000"/>
                        <a:buFont typeface="Arial" panose="020B0604020202020204" pitchFamily="34" charset="0"/>
                        <a:buNone/>
                      </a:pPr>
                      <a:r>
                        <a:rPr lang="de-DE" sz="1200" b="0" i="1" dirty="0" err="1">
                          <a:solidFill>
                            <a:schemeClr val="tx1"/>
                          </a:solidFill>
                          <a:latin typeface="Calibri" panose="020F0502020204030204" pitchFamily="34" charset="0"/>
                          <a:cs typeface="Calibri" panose="020F0502020204030204" pitchFamily="34" charset="0"/>
                        </a:rPr>
                        <a:t>syngo</a:t>
                      </a:r>
                      <a:r>
                        <a:rPr lang="de-DE" sz="1200" b="0" dirty="0">
                          <a:solidFill>
                            <a:schemeClr val="tx1"/>
                          </a:solidFill>
                          <a:latin typeface="Calibri" panose="020F0502020204030204" pitchFamily="34" charset="0"/>
                          <a:cs typeface="Calibri" panose="020F0502020204030204" pitchFamily="34" charset="0"/>
                        </a:rPr>
                        <a:t> MR C15 </a:t>
                      </a:r>
                      <a:r>
                        <a:rPr lang="de-DE" sz="1200" b="0" dirty="0" err="1">
                          <a:solidFill>
                            <a:schemeClr val="tx1"/>
                          </a:solidFill>
                          <a:latin typeface="Calibri" panose="020F0502020204030204" pitchFamily="34" charset="0"/>
                          <a:cs typeface="Calibri" panose="020F0502020204030204" pitchFamily="34" charset="0"/>
                        </a:rPr>
                        <a:t>line</a:t>
                      </a:r>
                      <a:endParaRPr lang="de-DE" sz="1200" b="0" dirty="0">
                        <a:solidFill>
                          <a:schemeClr val="tx1"/>
                        </a:solidFill>
                        <a:latin typeface="Calibri" panose="020F0502020204030204" pitchFamily="34" charset="0"/>
                        <a:cs typeface="Calibri" panose="020F0502020204030204" pitchFamily="34" charset="0"/>
                      </a:endParaRP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extLst>
                  <a:ext uri="{0D108BD9-81ED-4DB2-BD59-A6C34878D82A}">
                    <a16:rowId xmlns:a16="http://schemas.microsoft.com/office/drawing/2014/main" val="10003"/>
                  </a:ext>
                </a:extLst>
              </a:tr>
              <a:tr h="370948">
                <a:tc>
                  <a:txBody>
                    <a:bodyPr/>
                    <a:lstStyle/>
                    <a:p>
                      <a:pPr algn="l"/>
                      <a:r>
                        <a:rPr lang="de-DE" sz="1200" b="1" dirty="0" err="1">
                          <a:solidFill>
                            <a:schemeClr val="tx1"/>
                          </a:solidFill>
                          <a:latin typeface="Calibri" panose="020F0502020204030204" pitchFamily="34" charset="0"/>
                          <a:cs typeface="Calibri" panose="020F0502020204030204" pitchFamily="34" charset="0"/>
                        </a:rPr>
                        <a:t>Aera</a:t>
                      </a:r>
                      <a:r>
                        <a:rPr lang="de-DE" sz="1200" b="1" dirty="0">
                          <a:solidFill>
                            <a:schemeClr val="tx1"/>
                          </a:solidFill>
                          <a:latin typeface="Calibri" panose="020F0502020204030204" pitchFamily="34" charset="0"/>
                          <a:cs typeface="Calibri" panose="020F0502020204030204" pitchFamily="34" charset="0"/>
                        </a:rPr>
                        <a:t>, </a:t>
                      </a:r>
                      <a:r>
                        <a:rPr lang="de-DE" sz="1200" b="1" dirty="0" err="1">
                          <a:solidFill>
                            <a:schemeClr val="tx1"/>
                          </a:solidFill>
                          <a:latin typeface="Calibri" panose="020F0502020204030204" pitchFamily="34" charset="0"/>
                          <a:cs typeface="Calibri" panose="020F0502020204030204" pitchFamily="34" charset="0"/>
                        </a:rPr>
                        <a:t>Avanto</a:t>
                      </a:r>
                      <a:r>
                        <a:rPr lang="de-DE" sz="1200" b="1" dirty="0">
                          <a:solidFill>
                            <a:schemeClr val="tx1"/>
                          </a:solidFill>
                          <a:latin typeface="Calibri" panose="020F0502020204030204" pitchFamily="34" charset="0"/>
                          <a:cs typeface="Calibri" panose="020F0502020204030204" pitchFamily="34" charset="0"/>
                        </a:rPr>
                        <a:t>, ESSENZA</a:t>
                      </a: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tc>
                  <a:txBody>
                    <a:bodyPr/>
                    <a:lstStyle/>
                    <a:p>
                      <a:pPr marL="0" lvl="2" indent="0" algn="l" defTabSz="914400" rtl="0" eaLnBrk="1" latinLnBrk="0" hangingPunct="1">
                        <a:buClr>
                          <a:schemeClr val="tx1">
                            <a:lumMod val="100000"/>
                          </a:schemeClr>
                        </a:buClr>
                        <a:buSzPct val="100000"/>
                        <a:buFont typeface="Arial" panose="020B0604020202020204" pitchFamily="34" charset="0"/>
                        <a:buNone/>
                      </a:pPr>
                      <a:r>
                        <a:rPr lang="de-DE" sz="1200" b="0" i="1" dirty="0">
                          <a:solidFill>
                            <a:schemeClr val="tx1"/>
                          </a:solidFill>
                          <a:latin typeface="Calibri" panose="020F0502020204030204" pitchFamily="34" charset="0"/>
                          <a:cs typeface="Calibri" panose="020F0502020204030204" pitchFamily="34" charset="0"/>
                        </a:rPr>
                        <a:t>s</a:t>
                      </a:r>
                      <a:r>
                        <a:rPr lang="en-US" sz="1200" b="0" i="1" dirty="0" err="1">
                          <a:solidFill>
                            <a:schemeClr val="tx1"/>
                          </a:solidFill>
                          <a:latin typeface="Calibri" panose="020F0502020204030204" pitchFamily="34" charset="0"/>
                          <a:cs typeface="Calibri" panose="020F0502020204030204" pitchFamily="34" charset="0"/>
                        </a:rPr>
                        <a:t>yngo</a:t>
                      </a:r>
                      <a:r>
                        <a:rPr lang="en-US" sz="1200" b="0" i="1" dirty="0">
                          <a:solidFill>
                            <a:schemeClr val="tx1"/>
                          </a:solidFill>
                          <a:latin typeface="Calibri" panose="020F0502020204030204" pitchFamily="34" charset="0"/>
                          <a:cs typeface="Calibri" panose="020F0502020204030204" pitchFamily="34" charset="0"/>
                        </a:rPr>
                        <a:t> </a:t>
                      </a:r>
                      <a:r>
                        <a:rPr lang="en-US" sz="1200" b="0" dirty="0">
                          <a:solidFill>
                            <a:schemeClr val="tx1"/>
                          </a:solidFill>
                          <a:latin typeface="Calibri" panose="020F0502020204030204" pitchFamily="34" charset="0"/>
                          <a:cs typeface="Calibri" panose="020F0502020204030204" pitchFamily="34" charset="0"/>
                        </a:rPr>
                        <a:t>MR D13 and </a:t>
                      </a:r>
                    </a:p>
                    <a:p>
                      <a:pPr marL="0" lvl="2" indent="0" algn="l" defTabSz="914400" rtl="0" eaLnBrk="1" latinLnBrk="0" hangingPunct="1">
                        <a:buClr>
                          <a:schemeClr val="tx1">
                            <a:lumMod val="100000"/>
                          </a:schemeClr>
                        </a:buClr>
                        <a:buSzPct val="100000"/>
                        <a:buFont typeface="Arial" panose="020B0604020202020204" pitchFamily="34" charset="0"/>
                        <a:buNone/>
                      </a:pPr>
                      <a:r>
                        <a:rPr lang="en-US" sz="1200" b="0" i="1" dirty="0" err="1">
                          <a:solidFill>
                            <a:schemeClr val="tx1"/>
                          </a:solidFill>
                          <a:latin typeface="Calibri" panose="020F0502020204030204" pitchFamily="34" charset="0"/>
                          <a:cs typeface="Calibri" panose="020F0502020204030204" pitchFamily="34" charset="0"/>
                        </a:rPr>
                        <a:t>syngo</a:t>
                      </a:r>
                      <a:r>
                        <a:rPr lang="en-US" sz="1200" b="0" dirty="0">
                          <a:solidFill>
                            <a:schemeClr val="tx1"/>
                          </a:solidFill>
                          <a:latin typeface="Calibri" panose="020F0502020204030204" pitchFamily="34" charset="0"/>
                          <a:cs typeface="Calibri" panose="020F0502020204030204" pitchFamily="34" charset="0"/>
                        </a:rPr>
                        <a:t> MR D14 line</a:t>
                      </a:r>
                      <a:endParaRPr lang="de-DE" sz="1200" b="0" dirty="0">
                        <a:solidFill>
                          <a:schemeClr val="tx1"/>
                        </a:solidFill>
                        <a:latin typeface="Calibri" panose="020F0502020204030204" pitchFamily="34" charset="0"/>
                        <a:cs typeface="Calibri" panose="020F0502020204030204" pitchFamily="34" charset="0"/>
                      </a:endParaRP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extLst>
                  <a:ext uri="{0D108BD9-81ED-4DB2-BD59-A6C34878D82A}">
                    <a16:rowId xmlns:a16="http://schemas.microsoft.com/office/drawing/2014/main" val="10004"/>
                  </a:ext>
                </a:extLst>
              </a:tr>
              <a:tr h="370948">
                <a:tc>
                  <a:txBody>
                    <a:bodyPr/>
                    <a:lstStyle/>
                    <a:p>
                      <a:pPr algn="l"/>
                      <a:r>
                        <a:rPr lang="de-DE" sz="1200" b="1" dirty="0" err="1">
                          <a:solidFill>
                            <a:schemeClr val="tx1"/>
                          </a:solidFill>
                          <a:latin typeface="Calibri" panose="020F0502020204030204" pitchFamily="34" charset="0"/>
                          <a:cs typeface="Calibri" panose="020F0502020204030204" pitchFamily="34" charset="0"/>
                        </a:rPr>
                        <a:t>Aera</a:t>
                      </a:r>
                      <a:r>
                        <a:rPr lang="de-DE" sz="1200" b="1" dirty="0">
                          <a:solidFill>
                            <a:schemeClr val="tx1"/>
                          </a:solidFill>
                          <a:latin typeface="Calibri" panose="020F0502020204030204" pitchFamily="34" charset="0"/>
                          <a:cs typeface="Calibri" panose="020F0502020204030204" pitchFamily="34" charset="0"/>
                        </a:rPr>
                        <a:t>, Amira, </a:t>
                      </a:r>
                      <a:r>
                        <a:rPr lang="de-DE" sz="1200" b="1" dirty="0" err="1">
                          <a:solidFill>
                            <a:schemeClr val="tx1"/>
                          </a:solidFill>
                          <a:latin typeface="Calibri" panose="020F0502020204030204" pitchFamily="34" charset="0"/>
                          <a:cs typeface="Calibri" panose="020F0502020204030204" pitchFamily="34" charset="0"/>
                        </a:rPr>
                        <a:t>Avanto</a:t>
                      </a:r>
                      <a:r>
                        <a:rPr lang="de-DE" sz="1200" b="1" dirty="0">
                          <a:solidFill>
                            <a:schemeClr val="tx1"/>
                          </a:solidFill>
                          <a:latin typeface="Calibri" panose="020F0502020204030204" pitchFamily="34" charset="0"/>
                          <a:cs typeface="Calibri" panose="020F0502020204030204" pitchFamily="34" charset="0"/>
                        </a:rPr>
                        <a:t>, </a:t>
                      </a:r>
                      <a:r>
                        <a:rPr lang="de-DE" sz="1200" b="1" dirty="0" err="1">
                          <a:solidFill>
                            <a:schemeClr val="tx1"/>
                          </a:solidFill>
                          <a:latin typeface="Calibri" panose="020F0502020204030204" pitchFamily="34" charset="0"/>
                          <a:cs typeface="Calibri" panose="020F0502020204030204" pitchFamily="34" charset="0"/>
                        </a:rPr>
                        <a:t>Avanto</a:t>
                      </a:r>
                      <a:r>
                        <a:rPr lang="de-DE" sz="1200" b="1" baseline="30000" dirty="0" err="1">
                          <a:solidFill>
                            <a:schemeClr val="tx1"/>
                          </a:solidFill>
                          <a:latin typeface="Calibri" panose="020F0502020204030204" pitchFamily="34" charset="0"/>
                          <a:cs typeface="Calibri" panose="020F0502020204030204" pitchFamily="34" charset="0"/>
                        </a:rPr>
                        <a:t>fit</a:t>
                      </a:r>
                      <a:r>
                        <a:rPr lang="de-DE" sz="1200" b="1" dirty="0">
                          <a:solidFill>
                            <a:schemeClr val="tx1"/>
                          </a:solidFill>
                          <a:latin typeface="Calibri" panose="020F0502020204030204" pitchFamily="34" charset="0"/>
                          <a:cs typeface="Calibri" panose="020F0502020204030204" pitchFamily="34" charset="0"/>
                        </a:rPr>
                        <a:t>, Biograph </a:t>
                      </a:r>
                      <a:r>
                        <a:rPr lang="de-DE" sz="1200" b="1" dirty="0" err="1">
                          <a:solidFill>
                            <a:schemeClr val="tx1"/>
                          </a:solidFill>
                          <a:latin typeface="Calibri" panose="020F0502020204030204" pitchFamily="34" charset="0"/>
                          <a:cs typeface="Calibri" panose="020F0502020204030204" pitchFamily="34" charset="0"/>
                        </a:rPr>
                        <a:t>mMR</a:t>
                      </a:r>
                      <a:r>
                        <a:rPr lang="de-DE" sz="1200" b="1" dirty="0">
                          <a:solidFill>
                            <a:schemeClr val="tx1"/>
                          </a:solidFill>
                          <a:latin typeface="Calibri" panose="020F0502020204030204" pitchFamily="34" charset="0"/>
                          <a:cs typeface="Calibri" panose="020F0502020204030204" pitchFamily="34" charset="0"/>
                        </a:rPr>
                        <a:t>, ESSENZA, Prisma, </a:t>
                      </a:r>
                      <a:r>
                        <a:rPr lang="de-DE" sz="1200" b="1" dirty="0" err="1">
                          <a:solidFill>
                            <a:schemeClr val="tx1"/>
                          </a:solidFill>
                          <a:latin typeface="Calibri" panose="020F0502020204030204" pitchFamily="34" charset="0"/>
                          <a:cs typeface="Calibri" panose="020F0502020204030204" pitchFamily="34" charset="0"/>
                        </a:rPr>
                        <a:t>Sempra</a:t>
                      </a:r>
                      <a:r>
                        <a:rPr lang="de-DE" sz="1200" b="1" dirty="0">
                          <a:solidFill>
                            <a:schemeClr val="tx1"/>
                          </a:solidFill>
                          <a:latin typeface="Calibri" panose="020F0502020204030204" pitchFamily="34" charset="0"/>
                          <a:cs typeface="Calibri" panose="020F0502020204030204" pitchFamily="34" charset="0"/>
                        </a:rPr>
                        <a:t>, </a:t>
                      </a:r>
                      <a:r>
                        <a:rPr lang="de-DE" sz="1200" b="1" dirty="0" err="1">
                          <a:solidFill>
                            <a:schemeClr val="tx1"/>
                          </a:solidFill>
                          <a:latin typeface="Calibri" panose="020F0502020204030204" pitchFamily="34" charset="0"/>
                          <a:cs typeface="Calibri" panose="020F0502020204030204" pitchFamily="34" charset="0"/>
                        </a:rPr>
                        <a:t>Skyra</a:t>
                      </a:r>
                      <a:r>
                        <a:rPr lang="de-DE" sz="1200" b="1" dirty="0">
                          <a:solidFill>
                            <a:schemeClr val="tx1"/>
                          </a:solidFill>
                          <a:latin typeface="Calibri" panose="020F0502020204030204" pitchFamily="34" charset="0"/>
                          <a:cs typeface="Calibri" panose="020F0502020204030204" pitchFamily="34" charset="0"/>
                        </a:rPr>
                        <a:t>, </a:t>
                      </a:r>
                      <a:r>
                        <a:rPr lang="de-DE" sz="1200" b="1" dirty="0" err="1">
                          <a:solidFill>
                            <a:schemeClr val="tx1"/>
                          </a:solidFill>
                          <a:latin typeface="Calibri" panose="020F0502020204030204" pitchFamily="34" charset="0"/>
                          <a:cs typeface="Calibri" panose="020F0502020204030204" pitchFamily="34" charset="0"/>
                        </a:rPr>
                        <a:t>Skyra</a:t>
                      </a:r>
                      <a:r>
                        <a:rPr lang="de-DE" sz="1200" b="1" baseline="30000" dirty="0" err="1">
                          <a:solidFill>
                            <a:schemeClr val="tx1"/>
                          </a:solidFill>
                          <a:latin typeface="Calibri" panose="020F0502020204030204" pitchFamily="34" charset="0"/>
                          <a:cs typeface="Calibri" panose="020F0502020204030204" pitchFamily="34" charset="0"/>
                        </a:rPr>
                        <a:t>fit</a:t>
                      </a:r>
                      <a:r>
                        <a:rPr lang="de-DE" sz="1200" b="1" dirty="0">
                          <a:solidFill>
                            <a:schemeClr val="tx1"/>
                          </a:solidFill>
                          <a:latin typeface="Calibri" panose="020F0502020204030204" pitchFamily="34" charset="0"/>
                          <a:cs typeface="Calibri" panose="020F0502020204030204" pitchFamily="34" charset="0"/>
                        </a:rPr>
                        <a:t>, </a:t>
                      </a:r>
                      <a:r>
                        <a:rPr lang="de-DE" sz="1200" b="1" dirty="0" err="1">
                          <a:solidFill>
                            <a:schemeClr val="tx1"/>
                          </a:solidFill>
                          <a:latin typeface="Calibri" panose="020F0502020204030204" pitchFamily="34" charset="0"/>
                          <a:cs typeface="Calibri" panose="020F0502020204030204" pitchFamily="34" charset="0"/>
                        </a:rPr>
                        <a:t>Spectra</a:t>
                      </a:r>
                      <a:r>
                        <a:rPr lang="de-DE" sz="1200" b="1" dirty="0">
                          <a:solidFill>
                            <a:schemeClr val="tx1"/>
                          </a:solidFill>
                          <a:latin typeface="Calibri" panose="020F0502020204030204" pitchFamily="34" charset="0"/>
                          <a:cs typeface="Calibri" panose="020F0502020204030204" pitchFamily="34" charset="0"/>
                        </a:rPr>
                        <a:t>, Terra, </a:t>
                      </a:r>
                      <a:r>
                        <a:rPr lang="de-DE" sz="1200" b="1" dirty="0" err="1">
                          <a:solidFill>
                            <a:schemeClr val="tx1"/>
                          </a:solidFill>
                          <a:latin typeface="Calibri" panose="020F0502020204030204" pitchFamily="34" charset="0"/>
                          <a:cs typeface="Calibri" panose="020F0502020204030204" pitchFamily="34" charset="0"/>
                        </a:rPr>
                        <a:t>Verio</a:t>
                      </a:r>
                      <a:endParaRPr lang="de-DE" sz="1200" b="1" dirty="0">
                        <a:solidFill>
                          <a:schemeClr val="tx1"/>
                        </a:solidFill>
                        <a:latin typeface="Calibri" panose="020F0502020204030204" pitchFamily="34" charset="0"/>
                        <a:cs typeface="Calibri" panose="020F0502020204030204" pitchFamily="34" charset="0"/>
                      </a:endParaRP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tc>
                  <a:txBody>
                    <a:bodyPr/>
                    <a:lstStyle/>
                    <a:p>
                      <a:pPr marL="0" lvl="2" indent="0" algn="l" defTabSz="914400" rtl="0" eaLnBrk="1" latinLnBrk="0" hangingPunct="1">
                        <a:buClr>
                          <a:schemeClr val="tx1">
                            <a:lumMod val="100000"/>
                          </a:schemeClr>
                        </a:buClr>
                        <a:buSzPct val="100000"/>
                        <a:buFont typeface="Arial" panose="020B0604020202020204" pitchFamily="34" charset="0"/>
                        <a:buNone/>
                      </a:pPr>
                      <a:r>
                        <a:rPr lang="pt-BR" sz="1200" b="0" i="1" dirty="0">
                          <a:solidFill>
                            <a:schemeClr val="tx1"/>
                          </a:solidFill>
                          <a:latin typeface="Calibri" panose="020F0502020204030204" pitchFamily="34" charset="0"/>
                          <a:cs typeface="Calibri" panose="020F0502020204030204" pitchFamily="34" charset="0"/>
                        </a:rPr>
                        <a:t>syngo </a:t>
                      </a:r>
                      <a:r>
                        <a:rPr lang="pt-BR" sz="1200" b="0" dirty="0">
                          <a:solidFill>
                            <a:schemeClr val="tx1"/>
                          </a:solidFill>
                          <a:latin typeface="Calibri" panose="020F0502020204030204" pitchFamily="34" charset="0"/>
                          <a:cs typeface="Calibri" panose="020F0502020204030204" pitchFamily="34" charset="0"/>
                        </a:rPr>
                        <a:t>MR E11 line</a:t>
                      </a: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extLst>
                  <a:ext uri="{0D108BD9-81ED-4DB2-BD59-A6C34878D82A}">
                    <a16:rowId xmlns:a16="http://schemas.microsoft.com/office/drawing/2014/main" val="10005"/>
                  </a:ext>
                </a:extLst>
              </a:tr>
              <a:tr h="2935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err="1">
                          <a:solidFill>
                            <a:schemeClr val="tx1"/>
                          </a:solidFill>
                          <a:latin typeface="Calibri" panose="020F0502020204030204" pitchFamily="34" charset="0"/>
                          <a:cs typeface="Calibri" panose="020F0502020204030204" pitchFamily="34" charset="0"/>
                        </a:rPr>
                        <a:t>Altea</a:t>
                      </a:r>
                      <a:r>
                        <a:rPr lang="de-DE" sz="1200" b="1" dirty="0">
                          <a:solidFill>
                            <a:schemeClr val="tx1"/>
                          </a:solidFill>
                          <a:latin typeface="Calibri" panose="020F0502020204030204" pitchFamily="34" charset="0"/>
                          <a:cs typeface="Calibri" panose="020F0502020204030204" pitchFamily="34" charset="0"/>
                        </a:rPr>
                        <a:t>, </a:t>
                      </a:r>
                      <a:r>
                        <a:rPr lang="pt-BR" sz="1200" b="1" dirty="0">
                          <a:solidFill>
                            <a:schemeClr val="tx1"/>
                          </a:solidFill>
                          <a:latin typeface="Calibri" panose="020F0502020204030204" pitchFamily="34" charset="0"/>
                          <a:cs typeface="Calibri" panose="020F0502020204030204" pitchFamily="34" charset="0"/>
                        </a:rPr>
                        <a:t>Amira, Amira Biomatrix, </a:t>
                      </a:r>
                      <a:r>
                        <a:rPr lang="de-DE" sz="1200" b="1" dirty="0">
                          <a:solidFill>
                            <a:schemeClr val="tx1"/>
                          </a:solidFill>
                          <a:latin typeface="Calibri" panose="020F0502020204030204" pitchFamily="34" charset="0"/>
                          <a:cs typeface="Calibri" panose="020F0502020204030204" pitchFamily="34" charset="0"/>
                        </a:rPr>
                        <a:t>Lumina,</a:t>
                      </a:r>
                      <a:r>
                        <a:rPr lang="pt-BR" sz="1200" b="1" dirty="0">
                          <a:solidFill>
                            <a:schemeClr val="tx1"/>
                          </a:solidFill>
                          <a:latin typeface="Calibri" panose="020F0502020204030204" pitchFamily="34" charset="0"/>
                          <a:cs typeface="Calibri" panose="020F0502020204030204" pitchFamily="34" charset="0"/>
                        </a:rPr>
                        <a:t> Sempra,</a:t>
                      </a:r>
                      <a:r>
                        <a:rPr lang="de-DE" sz="1200" b="1" dirty="0">
                          <a:solidFill>
                            <a:schemeClr val="tx1"/>
                          </a:solidFill>
                          <a:latin typeface="Calibri" panose="020F0502020204030204" pitchFamily="34" charset="0"/>
                          <a:cs typeface="Calibri" panose="020F0502020204030204" pitchFamily="34" charset="0"/>
                        </a:rPr>
                        <a:t> </a:t>
                      </a:r>
                      <a:r>
                        <a:rPr lang="de-DE" sz="1200" b="1" dirty="0" err="1">
                          <a:solidFill>
                            <a:schemeClr val="tx1"/>
                          </a:solidFill>
                          <a:latin typeface="Calibri" panose="020F0502020204030204" pitchFamily="34" charset="0"/>
                          <a:cs typeface="Calibri" panose="020F0502020204030204" pitchFamily="34" charset="0"/>
                        </a:rPr>
                        <a:t>Sola</a:t>
                      </a:r>
                      <a:r>
                        <a:rPr lang="de-DE" sz="1200" b="1" dirty="0">
                          <a:solidFill>
                            <a:schemeClr val="tx1"/>
                          </a:solidFill>
                          <a:latin typeface="Calibri" panose="020F0502020204030204" pitchFamily="34" charset="0"/>
                          <a:cs typeface="Calibri" panose="020F0502020204030204" pitchFamily="34" charset="0"/>
                        </a:rPr>
                        <a:t>, </a:t>
                      </a:r>
                      <a:r>
                        <a:rPr lang="pt-BR" sz="1200" b="1" dirty="0">
                          <a:solidFill>
                            <a:schemeClr val="tx1"/>
                          </a:solidFill>
                          <a:latin typeface="Calibri" panose="020F0502020204030204" pitchFamily="34" charset="0"/>
                          <a:cs typeface="Calibri" panose="020F0502020204030204" pitchFamily="34" charset="0"/>
                        </a:rPr>
                        <a:t>Sola</a:t>
                      </a:r>
                      <a:r>
                        <a:rPr lang="pt-BR" sz="1200" b="1" baseline="30000" dirty="0">
                          <a:solidFill>
                            <a:schemeClr val="tx1"/>
                          </a:solidFill>
                          <a:latin typeface="Calibri" panose="020F0502020204030204" pitchFamily="34" charset="0"/>
                          <a:cs typeface="Calibri" panose="020F0502020204030204" pitchFamily="34" charset="0"/>
                        </a:rPr>
                        <a:t> </a:t>
                      </a:r>
                      <a:r>
                        <a:rPr lang="pt-BR" sz="1200" b="1" baseline="0" dirty="0">
                          <a:solidFill>
                            <a:schemeClr val="tx1"/>
                          </a:solidFill>
                          <a:latin typeface="Calibri" panose="020F0502020204030204" pitchFamily="34" charset="0"/>
                          <a:cs typeface="Calibri" panose="020F0502020204030204" pitchFamily="34" charset="0"/>
                        </a:rPr>
                        <a:t>Fit</a:t>
                      </a:r>
                      <a:r>
                        <a:rPr lang="de-DE" sz="1200" b="0" baseline="30000" dirty="0">
                          <a:solidFill>
                            <a:schemeClr val="tx1"/>
                          </a:solidFill>
                          <a:latin typeface="Calibri" panose="020F0502020204030204" pitchFamily="34" charset="0"/>
                          <a:cs typeface="Calibri" panose="020F0502020204030204" pitchFamily="34" charset="0"/>
                        </a:rPr>
                        <a:t>1</a:t>
                      </a:r>
                      <a:r>
                        <a:rPr lang="pt-BR" sz="1200" b="1" dirty="0">
                          <a:solidFill>
                            <a:schemeClr val="tx1"/>
                          </a:solidFill>
                          <a:latin typeface="Calibri" panose="020F0502020204030204" pitchFamily="34" charset="0"/>
                          <a:cs typeface="Calibri" panose="020F0502020204030204" pitchFamily="34" charset="0"/>
                        </a:rPr>
                        <a:t>, </a:t>
                      </a:r>
                      <a:r>
                        <a:rPr lang="de-DE" sz="1200" b="1" dirty="0">
                          <a:solidFill>
                            <a:schemeClr val="tx1"/>
                          </a:solidFill>
                          <a:latin typeface="Calibri" panose="020F0502020204030204" pitchFamily="34" charset="0"/>
                          <a:cs typeface="Calibri" panose="020F0502020204030204" pitchFamily="34" charset="0"/>
                        </a:rPr>
                        <a:t>Vida, </a:t>
                      </a:r>
                      <a:r>
                        <a:rPr lang="pt-BR" sz="1200" b="1" dirty="0">
                          <a:solidFill>
                            <a:schemeClr val="tx1"/>
                          </a:solidFill>
                          <a:latin typeface="Calibri" panose="020F0502020204030204" pitchFamily="34" charset="0"/>
                          <a:cs typeface="Calibri" panose="020F0502020204030204" pitchFamily="34" charset="0"/>
                        </a:rPr>
                        <a:t>Vida</a:t>
                      </a:r>
                      <a:r>
                        <a:rPr lang="pt-BR" sz="1200" b="1" baseline="30000" dirty="0">
                          <a:solidFill>
                            <a:schemeClr val="tx1"/>
                          </a:solidFill>
                          <a:latin typeface="Calibri" panose="020F0502020204030204" pitchFamily="34" charset="0"/>
                          <a:cs typeface="Calibri" panose="020F0502020204030204" pitchFamily="34" charset="0"/>
                        </a:rPr>
                        <a:t> </a:t>
                      </a:r>
                      <a:r>
                        <a:rPr lang="pt-BR" sz="1200" b="1" baseline="0" dirty="0">
                          <a:solidFill>
                            <a:schemeClr val="tx1"/>
                          </a:solidFill>
                          <a:latin typeface="Calibri" panose="020F0502020204030204" pitchFamily="34" charset="0"/>
                          <a:cs typeface="Calibri" panose="020F0502020204030204" pitchFamily="34" charset="0"/>
                        </a:rPr>
                        <a:t>Fit</a:t>
                      </a:r>
                      <a:r>
                        <a:rPr lang="de-DE" sz="1200" b="0" baseline="30000" dirty="0">
                          <a:solidFill>
                            <a:schemeClr val="tx1"/>
                          </a:solidFill>
                          <a:latin typeface="Calibri" panose="020F0502020204030204" pitchFamily="34" charset="0"/>
                          <a:cs typeface="Calibri" panose="020F0502020204030204" pitchFamily="34" charset="0"/>
                        </a:rPr>
                        <a:t>1</a:t>
                      </a:r>
                      <a:endParaRPr lang="de-DE" sz="1200" b="0" dirty="0">
                        <a:solidFill>
                          <a:schemeClr val="tx1"/>
                        </a:solidFill>
                        <a:latin typeface="Calibri" panose="020F0502020204030204" pitchFamily="34" charset="0"/>
                        <a:cs typeface="Calibri" panose="020F0502020204030204" pitchFamily="34" charset="0"/>
                      </a:endParaRP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tc>
                  <a:txBody>
                    <a:bodyPr/>
                    <a:lstStyle/>
                    <a:p>
                      <a:pPr marL="0" lvl="2" indent="0" algn="l" defTabSz="914400" rtl="0" eaLnBrk="1" latinLnBrk="0" hangingPunct="1">
                        <a:buClr>
                          <a:schemeClr val="tx1">
                            <a:lumMod val="100000"/>
                          </a:schemeClr>
                        </a:buClr>
                        <a:buSzPct val="100000"/>
                        <a:buFont typeface="Arial" panose="020B0604020202020204" pitchFamily="34" charset="0"/>
                        <a:buNone/>
                      </a:pPr>
                      <a:r>
                        <a:rPr lang="en-US" sz="1200" b="0" i="1" strike="noStrike" dirty="0">
                          <a:solidFill>
                            <a:schemeClr val="tx1"/>
                          </a:solidFill>
                          <a:latin typeface="Calibri" panose="020F0502020204030204" pitchFamily="34" charset="0"/>
                          <a:cs typeface="Calibri" panose="020F0502020204030204" pitchFamily="34" charset="0"/>
                        </a:rPr>
                        <a:t>syngo</a:t>
                      </a:r>
                      <a:r>
                        <a:rPr lang="en-US" sz="1200" b="0" strike="noStrike" dirty="0">
                          <a:solidFill>
                            <a:schemeClr val="tx1"/>
                          </a:solidFill>
                          <a:latin typeface="Calibri" panose="020F0502020204030204" pitchFamily="34" charset="0"/>
                          <a:cs typeface="Calibri" panose="020F0502020204030204" pitchFamily="34" charset="0"/>
                        </a:rPr>
                        <a:t> MR XA10, </a:t>
                      </a:r>
                    </a:p>
                    <a:p>
                      <a:pPr marL="0" lvl="2" indent="0" algn="l" defTabSz="914400" rtl="0" eaLnBrk="1" latinLnBrk="0" hangingPunct="1">
                        <a:buClr>
                          <a:schemeClr val="tx1">
                            <a:lumMod val="100000"/>
                          </a:schemeClr>
                        </a:buClr>
                        <a:buSzPct val="100000"/>
                        <a:buFont typeface="Arial" panose="020B0604020202020204" pitchFamily="34" charset="0"/>
                        <a:buNone/>
                      </a:pPr>
                      <a:r>
                        <a:rPr lang="en-US" sz="1200" b="0" i="1" strike="noStrike" dirty="0" err="1">
                          <a:solidFill>
                            <a:schemeClr val="tx1"/>
                          </a:solidFill>
                          <a:latin typeface="Calibri" panose="020F0502020204030204" pitchFamily="34" charset="0"/>
                          <a:cs typeface="Calibri" panose="020F0502020204030204" pitchFamily="34" charset="0"/>
                        </a:rPr>
                        <a:t>syngo</a:t>
                      </a:r>
                      <a:r>
                        <a:rPr lang="en-US" sz="1200" b="0" strike="noStrike" dirty="0">
                          <a:solidFill>
                            <a:schemeClr val="tx1"/>
                          </a:solidFill>
                          <a:latin typeface="Calibri" panose="020F0502020204030204" pitchFamily="34" charset="0"/>
                          <a:cs typeface="Calibri" panose="020F0502020204030204" pitchFamily="34" charset="0"/>
                        </a:rPr>
                        <a:t> MR XA11 and </a:t>
                      </a:r>
                    </a:p>
                    <a:p>
                      <a:pPr marL="0" lvl="2" indent="0" algn="l" defTabSz="914400" rtl="0" eaLnBrk="1" latinLnBrk="0" hangingPunct="1">
                        <a:buClr>
                          <a:schemeClr val="tx1">
                            <a:lumMod val="100000"/>
                          </a:schemeClr>
                        </a:buClr>
                        <a:buSzPct val="100000"/>
                        <a:buFont typeface="Arial" panose="020B0604020202020204" pitchFamily="34" charset="0"/>
                        <a:buNone/>
                      </a:pPr>
                      <a:r>
                        <a:rPr lang="en-US" sz="1200" b="0" i="1" strike="noStrike" dirty="0" err="1">
                          <a:solidFill>
                            <a:schemeClr val="tx1"/>
                          </a:solidFill>
                          <a:latin typeface="Calibri" panose="020F0502020204030204" pitchFamily="34" charset="0"/>
                          <a:cs typeface="Calibri" panose="020F0502020204030204" pitchFamily="34" charset="0"/>
                        </a:rPr>
                        <a:t>syngo</a:t>
                      </a:r>
                      <a:r>
                        <a:rPr lang="en-US" sz="1200" b="0" strike="noStrike" dirty="0">
                          <a:solidFill>
                            <a:schemeClr val="tx1"/>
                          </a:solidFill>
                          <a:latin typeface="Calibri" panose="020F0502020204030204" pitchFamily="34" charset="0"/>
                          <a:cs typeface="Calibri" panose="020F0502020204030204" pitchFamily="34" charset="0"/>
                        </a:rPr>
                        <a:t> MR XA20</a:t>
                      </a:r>
                      <a:r>
                        <a:rPr lang="en-US" sz="1200" b="0" strike="noStrike" baseline="30000" dirty="0">
                          <a:solidFill>
                            <a:schemeClr val="tx1"/>
                          </a:solidFill>
                          <a:latin typeface="Calibri" panose="020F0502020204030204" pitchFamily="34" charset="0"/>
                          <a:cs typeface="Calibri" panose="020F0502020204030204" pitchFamily="34" charset="0"/>
                        </a:rPr>
                        <a:t>1</a:t>
                      </a:r>
                      <a:r>
                        <a:rPr lang="en-US" sz="1200" b="0" strike="noStrike" dirty="0">
                          <a:solidFill>
                            <a:schemeClr val="tx1"/>
                          </a:solidFill>
                          <a:latin typeface="Calibri" panose="020F0502020204030204" pitchFamily="34" charset="0"/>
                          <a:cs typeface="Calibri" panose="020F0502020204030204" pitchFamily="34" charset="0"/>
                        </a:rPr>
                        <a:t> line,</a:t>
                      </a:r>
                    </a:p>
                    <a:p>
                      <a:pPr marL="0" lvl="2" indent="0" algn="l" defTabSz="914400" rtl="0" eaLnBrk="1" latinLnBrk="0" hangingPunct="1">
                        <a:buClr>
                          <a:schemeClr val="tx1">
                            <a:lumMod val="100000"/>
                          </a:schemeClr>
                        </a:buClr>
                        <a:buSzPct val="100000"/>
                        <a:buFont typeface="Arial" panose="020B0604020202020204" pitchFamily="34" charset="0"/>
                        <a:buNone/>
                      </a:pPr>
                      <a:r>
                        <a:rPr lang="pt-BR" sz="1200" b="0" i="1" strike="noStrike" dirty="0">
                          <a:solidFill>
                            <a:schemeClr val="tx1"/>
                          </a:solidFill>
                          <a:latin typeface="Calibri" panose="020F0502020204030204" pitchFamily="34" charset="0"/>
                          <a:cs typeface="Calibri" panose="020F0502020204030204" pitchFamily="34" charset="0"/>
                        </a:rPr>
                        <a:t>syngo</a:t>
                      </a:r>
                      <a:r>
                        <a:rPr lang="pt-BR" sz="1200" b="0" strike="noStrike" dirty="0">
                          <a:solidFill>
                            <a:schemeClr val="tx1"/>
                          </a:solidFill>
                          <a:latin typeface="Calibri" panose="020F0502020204030204" pitchFamily="34" charset="0"/>
                          <a:cs typeface="Calibri" panose="020F0502020204030204" pitchFamily="34" charset="0"/>
                        </a:rPr>
                        <a:t> MR XA12 </a:t>
                      </a:r>
                      <a:r>
                        <a:rPr lang="pt-BR" sz="1000" b="0" strike="noStrike" dirty="0">
                          <a:solidFill>
                            <a:schemeClr val="tx1"/>
                          </a:solidFill>
                          <a:latin typeface="Calibri" panose="020F0502020204030204" pitchFamily="34" charset="0"/>
                          <a:cs typeface="Calibri" panose="020F0502020204030204" pitchFamily="34" charset="0"/>
                        </a:rPr>
                        <a:t>(for Amira, Sempra)</a:t>
                      </a:r>
                    </a:p>
                    <a:p>
                      <a:pPr marL="0" lvl="2" indent="0" algn="l" defTabSz="914400" rtl="0" eaLnBrk="1" latinLnBrk="0" hangingPunct="1">
                        <a:buClr>
                          <a:schemeClr val="tx1">
                            <a:lumMod val="100000"/>
                          </a:schemeClr>
                        </a:buClr>
                        <a:buSzPct val="100000"/>
                        <a:buFont typeface="Arial" panose="020B0604020202020204" pitchFamily="34" charset="0"/>
                        <a:buNone/>
                      </a:pPr>
                      <a:r>
                        <a:rPr lang="de-DE" sz="1200" b="0" i="1" strike="noStrike" dirty="0" err="1">
                          <a:solidFill>
                            <a:schemeClr val="tx1"/>
                          </a:solidFill>
                          <a:latin typeface="Calibri" panose="020F0502020204030204" pitchFamily="34" charset="0"/>
                          <a:cs typeface="Calibri" panose="020F0502020204030204" pitchFamily="34" charset="0"/>
                        </a:rPr>
                        <a:t>syngo</a:t>
                      </a:r>
                      <a:r>
                        <a:rPr lang="de-DE" sz="1200" b="0" strike="noStrike" dirty="0">
                          <a:solidFill>
                            <a:schemeClr val="tx1"/>
                          </a:solidFill>
                          <a:latin typeface="Calibri" panose="020F0502020204030204" pitchFamily="34" charset="0"/>
                          <a:cs typeface="Calibri" panose="020F0502020204030204" pitchFamily="34" charset="0"/>
                        </a:rPr>
                        <a:t> MR XA30(</a:t>
                      </a:r>
                      <a:r>
                        <a:rPr lang="de-DE" sz="1200" b="0" strike="noStrike" dirty="0" err="1">
                          <a:solidFill>
                            <a:schemeClr val="tx1"/>
                          </a:solidFill>
                          <a:latin typeface="Calibri" panose="020F0502020204030204" pitchFamily="34" charset="0"/>
                          <a:cs typeface="Calibri" panose="020F0502020204030204" pitchFamily="34" charset="0"/>
                        </a:rPr>
                        <a:t>Aera</a:t>
                      </a:r>
                      <a:r>
                        <a:rPr lang="de-DE" sz="1200" b="0" strike="noStrike" dirty="0">
                          <a:solidFill>
                            <a:schemeClr val="tx1"/>
                          </a:solidFill>
                          <a:latin typeface="Calibri" panose="020F0502020204030204" pitchFamily="34" charset="0"/>
                          <a:cs typeface="Calibri" panose="020F0502020204030204" pitchFamily="34" charset="0"/>
                        </a:rPr>
                        <a:t>, </a:t>
                      </a:r>
                      <a:r>
                        <a:rPr lang="de-DE" sz="1200" b="0" strike="noStrike" dirty="0" err="1">
                          <a:solidFill>
                            <a:schemeClr val="tx1"/>
                          </a:solidFill>
                          <a:latin typeface="Calibri" panose="020F0502020204030204" pitchFamily="34" charset="0"/>
                          <a:cs typeface="Calibri" panose="020F0502020204030204" pitchFamily="34" charset="0"/>
                        </a:rPr>
                        <a:t>Skyra</a:t>
                      </a:r>
                      <a:r>
                        <a:rPr lang="de-DE" sz="1200" b="0" strike="noStrike" dirty="0">
                          <a:solidFill>
                            <a:schemeClr val="tx1"/>
                          </a:solidFill>
                          <a:latin typeface="Calibri" panose="020F0502020204030204" pitchFamily="34" charset="0"/>
                          <a:cs typeface="Calibri" panose="020F0502020204030204" pitchFamily="34" charset="0"/>
                        </a:rPr>
                        <a:t>, Prisma, </a:t>
                      </a:r>
                      <a:r>
                        <a:rPr lang="de-DE" sz="1200" b="0" strike="noStrike" dirty="0" err="1">
                          <a:solidFill>
                            <a:schemeClr val="tx1"/>
                          </a:solidFill>
                          <a:latin typeface="Calibri" panose="020F0502020204030204" pitchFamily="34" charset="0"/>
                          <a:cs typeface="Calibri" panose="020F0502020204030204" pitchFamily="34" charset="0"/>
                        </a:rPr>
                        <a:t>Prisma</a:t>
                      </a:r>
                      <a:r>
                        <a:rPr lang="de-DE" sz="1200" b="0" strike="noStrike" baseline="30000" dirty="0" err="1">
                          <a:solidFill>
                            <a:schemeClr val="tx1"/>
                          </a:solidFill>
                          <a:latin typeface="Calibri" panose="020F0502020204030204" pitchFamily="34" charset="0"/>
                          <a:cs typeface="Calibri" panose="020F0502020204030204" pitchFamily="34" charset="0"/>
                        </a:rPr>
                        <a:t>fit</a:t>
                      </a:r>
                      <a:r>
                        <a:rPr lang="de-DE" sz="1200" b="0" strike="noStrike" baseline="30000" dirty="0">
                          <a:solidFill>
                            <a:schemeClr val="tx1"/>
                          </a:solidFill>
                          <a:latin typeface="Calibri" panose="020F0502020204030204" pitchFamily="34" charset="0"/>
                          <a:cs typeface="Calibri" panose="020F0502020204030204" pitchFamily="34" charset="0"/>
                        </a:rPr>
                        <a:t>  </a:t>
                      </a:r>
                      <a:r>
                        <a:rPr lang="de-DE" sz="1200" b="0" strike="noStrike" kern="1200" dirty="0" err="1">
                          <a:solidFill>
                            <a:schemeClr val="tx1"/>
                          </a:solidFill>
                          <a:latin typeface="Calibri" panose="020F0502020204030204" pitchFamily="34" charset="0"/>
                          <a:ea typeface="+mn-ea"/>
                          <a:cs typeface="Calibri" panose="020F0502020204030204" pitchFamily="34" charset="0"/>
                        </a:rPr>
                        <a:t>with</a:t>
                      </a:r>
                      <a:r>
                        <a:rPr lang="de-DE" sz="1200" b="0" strike="noStrike" kern="1200" dirty="0">
                          <a:solidFill>
                            <a:schemeClr val="tx1"/>
                          </a:solidFill>
                          <a:latin typeface="Calibri" panose="020F0502020204030204" pitchFamily="34" charset="0"/>
                          <a:ea typeface="+mn-ea"/>
                          <a:cs typeface="Calibri" panose="020F0502020204030204" pitchFamily="34" charset="0"/>
                        </a:rPr>
                        <a:t> Expert-i </a:t>
                      </a:r>
                      <a:r>
                        <a:rPr lang="de-DE" sz="1200" b="0" strike="noStrike" kern="1200" dirty="0" err="1">
                          <a:solidFill>
                            <a:schemeClr val="tx1"/>
                          </a:solidFill>
                          <a:latin typeface="Calibri" panose="020F0502020204030204" pitchFamily="34" charset="0"/>
                          <a:ea typeface="+mn-ea"/>
                          <a:cs typeface="Calibri" panose="020F0502020204030204" pitchFamily="34" charset="0"/>
                        </a:rPr>
                        <a:t>version</a:t>
                      </a:r>
                      <a:r>
                        <a:rPr lang="de-DE" sz="1200" b="0" strike="noStrike" kern="1200" dirty="0">
                          <a:solidFill>
                            <a:schemeClr val="tx1"/>
                          </a:solidFill>
                          <a:latin typeface="Calibri" panose="020F0502020204030204" pitchFamily="34" charset="0"/>
                          <a:ea typeface="+mn-ea"/>
                          <a:cs typeface="Calibri" panose="020F0502020204030204" pitchFamily="34" charset="0"/>
                        </a:rPr>
                        <a:t> 11)</a:t>
                      </a: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0619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4F0C5B4-42B1-4D82-A29D-AF451C184A76}"/>
              </a:ext>
            </a:extLst>
          </p:cNvPr>
          <p:cNvSpPr>
            <a:spLocks noGrp="1"/>
          </p:cNvSpPr>
          <p:nvPr>
            <p:ph type="title"/>
          </p:nvPr>
        </p:nvSpPr>
        <p:spPr>
          <a:xfrm>
            <a:off x="540000" y="219599"/>
            <a:ext cx="10292841" cy="832913"/>
          </a:xfrm>
        </p:spPr>
        <p:txBody>
          <a:bodyPr/>
          <a:lstStyle/>
          <a:p>
            <a:r>
              <a:rPr lang="en-US" i="1" dirty="0" err="1"/>
              <a:t>syngo</a:t>
            </a:r>
            <a:r>
              <a:rPr lang="en-US" dirty="0"/>
              <a:t> Virtual Cockpit:</a:t>
            </a:r>
            <a:br>
              <a:rPr lang="en-US" dirty="0">
                <a:latin typeface="Fontin" pitchFamily="2" charset="0"/>
              </a:rPr>
            </a:br>
            <a:r>
              <a:rPr lang="en-US" dirty="0">
                <a:latin typeface="Calibri" panose="020F0502020204030204" pitchFamily="34" charset="0"/>
              </a:rPr>
              <a:t>CT scanners which are fully compatible </a:t>
            </a:r>
            <a:r>
              <a:rPr lang="en-US" dirty="0"/>
              <a:t>for contrast media exams </a:t>
            </a:r>
          </a:p>
        </p:txBody>
      </p:sp>
      <p:sp>
        <p:nvSpPr>
          <p:cNvPr id="4" name="Inhaltsplatzhalter 3">
            <a:extLst>
              <a:ext uri="{FF2B5EF4-FFF2-40B4-BE49-F238E27FC236}">
                <a16:creationId xmlns:a16="http://schemas.microsoft.com/office/drawing/2014/main" id="{17DF1ADD-F33A-4A94-8C75-E66121487898}"/>
              </a:ext>
            </a:extLst>
          </p:cNvPr>
          <p:cNvSpPr>
            <a:spLocks noGrp="1"/>
          </p:cNvSpPr>
          <p:nvPr>
            <p:ph sz="quarter" idx="4294967295"/>
          </p:nvPr>
        </p:nvSpPr>
        <p:spPr>
          <a:xfrm>
            <a:off x="540000" y="1630363"/>
            <a:ext cx="6394200" cy="5041900"/>
          </a:xfrm>
        </p:spPr>
        <p:txBody>
          <a:bodyPr/>
          <a:lstStyle/>
          <a:p>
            <a:pPr marL="285750" indent="-285750">
              <a:buFont typeface="Arial" panose="020B0604020202020204" pitchFamily="34" charset="0"/>
              <a:buChar char="•"/>
            </a:pPr>
            <a:r>
              <a:rPr lang="en-US" dirty="0"/>
              <a:t>VA30 </a:t>
            </a:r>
            <a:r>
              <a:rPr lang="en-US" b="0" dirty="0"/>
              <a:t>for SOM X (SOMATOM go. platform, </a:t>
            </a:r>
            <a:r>
              <a:rPr lang="en-US" b="0" dirty="0" err="1"/>
              <a:t>X.cite</a:t>
            </a:r>
            <a:r>
              <a:rPr lang="en-US" b="0" dirty="0"/>
              <a:t>)</a:t>
            </a:r>
          </a:p>
          <a:p>
            <a:pPr marL="285750" indent="-285750">
              <a:buFont typeface="Arial" panose="020B0604020202020204" pitchFamily="34" charset="0"/>
              <a:buChar char="•"/>
            </a:pPr>
            <a:r>
              <a:rPr lang="en-US" b="0" dirty="0" err="1"/>
              <a:t>Somaris</a:t>
            </a:r>
            <a:r>
              <a:rPr lang="en-US" b="0" dirty="0"/>
              <a:t> 5–based scanners with software version </a:t>
            </a:r>
            <a:r>
              <a:rPr lang="en-US" dirty="0"/>
              <a:t>VC50 onwards</a:t>
            </a:r>
          </a:p>
          <a:p>
            <a:pPr marL="285750" indent="-285750">
              <a:buFont typeface="Arial" panose="020B0604020202020204" pitchFamily="34" charset="0"/>
              <a:buChar char="•"/>
            </a:pPr>
            <a:r>
              <a:rPr lang="en-US" b="0" dirty="0" err="1"/>
              <a:t>Somaris</a:t>
            </a:r>
            <a:r>
              <a:rPr lang="en-US" b="0" dirty="0"/>
              <a:t> 7–based scanners with software version </a:t>
            </a:r>
            <a:r>
              <a:rPr lang="en-US" dirty="0"/>
              <a:t>VB20 onwards</a:t>
            </a:r>
          </a:p>
          <a:p>
            <a:endParaRPr lang="en-US" sz="1000" b="0" dirty="0"/>
          </a:p>
        </p:txBody>
      </p:sp>
      <p:sp>
        <p:nvSpPr>
          <p:cNvPr id="17" name="Inhaltsplatzhalter 9">
            <a:extLst>
              <a:ext uri="{FF2B5EF4-FFF2-40B4-BE49-F238E27FC236}">
                <a16:creationId xmlns:a16="http://schemas.microsoft.com/office/drawing/2014/main" id="{76A00A8E-3D43-420C-8DB6-741A04EE184B}"/>
              </a:ext>
            </a:extLst>
          </p:cNvPr>
          <p:cNvSpPr txBox="1">
            <a:spLocks/>
          </p:cNvSpPr>
          <p:nvPr/>
        </p:nvSpPr>
        <p:spPr>
          <a:xfrm>
            <a:off x="539750" y="1623600"/>
            <a:ext cx="5454000" cy="457200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endParaRPr lang="en-US"/>
          </a:p>
        </p:txBody>
      </p:sp>
      <p:pic>
        <p:nvPicPr>
          <p:cNvPr id="24" name="Siemens Healthineers logo">
            <a:extLst>
              <a:ext uri="{FF2B5EF4-FFF2-40B4-BE49-F238E27FC236}">
                <a16:creationId xmlns:a16="http://schemas.microsoft.com/office/drawing/2014/main" id="{9C3C955B-F145-F645-B797-748B6CC7E5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10444503" y="281267"/>
            <a:ext cx="1450800" cy="345884"/>
          </a:xfrm>
          <a:prstGeom prst="rect">
            <a:avLst/>
          </a:prstGeom>
        </p:spPr>
      </p:pic>
      <p:graphicFrame>
        <p:nvGraphicFramePr>
          <p:cNvPr id="10" name="Tabelle 3"/>
          <p:cNvGraphicFramePr>
            <a:graphicFrameLocks noGrp="1"/>
          </p:cNvGraphicFramePr>
          <p:nvPr/>
        </p:nvGraphicFramePr>
        <p:xfrm>
          <a:off x="540000" y="3028849"/>
          <a:ext cx="5454400" cy="2668140"/>
        </p:xfrm>
        <a:graphic>
          <a:graphicData uri="http://schemas.openxmlformats.org/drawingml/2006/table">
            <a:tbl>
              <a:tblPr bandRow="1">
                <a:tableStyleId>{5C22544A-7EE6-4342-B048-85BDC9FD1C3A}</a:tableStyleId>
              </a:tblPr>
              <a:tblGrid>
                <a:gridCol w="3299655">
                  <a:extLst>
                    <a:ext uri="{9D8B030D-6E8A-4147-A177-3AD203B41FA5}">
                      <a16:colId xmlns:a16="http://schemas.microsoft.com/office/drawing/2014/main" val="20000"/>
                    </a:ext>
                  </a:extLst>
                </a:gridCol>
                <a:gridCol w="2154745">
                  <a:extLst>
                    <a:ext uri="{9D8B030D-6E8A-4147-A177-3AD203B41FA5}">
                      <a16:colId xmlns:a16="http://schemas.microsoft.com/office/drawing/2014/main" val="20001"/>
                    </a:ext>
                  </a:extLst>
                </a:gridCol>
              </a:tblGrid>
              <a:tr h="4919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a:solidFill>
                            <a:srgbClr val="EC6602"/>
                          </a:solidFill>
                          <a:latin typeface="Calibri" panose="020F0502020204030204" pitchFamily="34" charset="0"/>
                          <a:cs typeface="Calibri" panose="020F0502020204030204" pitchFamily="34" charset="0"/>
                        </a:rPr>
                        <a:t>Systems</a:t>
                      </a:r>
                    </a:p>
                  </a:txBody>
                  <a:tcPr marL="131104" marR="131104" marT="60535" marB="605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tc>
                  <a:txBody>
                    <a:bodyPr/>
                    <a:lstStyle/>
                    <a:p>
                      <a:pPr algn="l"/>
                      <a:r>
                        <a:rPr lang="de-DE" sz="1400" b="1">
                          <a:solidFill>
                            <a:srgbClr val="EC6602"/>
                          </a:solidFill>
                          <a:latin typeface="Calibri" panose="020F0502020204030204" pitchFamily="34" charset="0"/>
                          <a:cs typeface="Calibri" panose="020F0502020204030204" pitchFamily="34" charset="0"/>
                        </a:rPr>
                        <a:t>Software Version</a:t>
                      </a:r>
                    </a:p>
                  </a:txBody>
                  <a:tcPr marL="131104" marR="131104" marT="60535" marB="605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extLst>
                  <a:ext uri="{0D108BD9-81ED-4DB2-BD59-A6C34878D82A}">
                    <a16:rowId xmlns:a16="http://schemas.microsoft.com/office/drawing/2014/main" val="10000"/>
                  </a:ext>
                </a:extLst>
              </a:tr>
              <a:tr h="1027575">
                <a:tc>
                  <a:txBody>
                    <a:bodyPr/>
                    <a:lstStyle/>
                    <a:p>
                      <a:pPr algn="l"/>
                      <a:r>
                        <a:rPr lang="de-DE" sz="1200" b="1">
                          <a:solidFill>
                            <a:schemeClr val="tx1"/>
                          </a:solidFill>
                          <a:latin typeface="Calibri" panose="020F0502020204030204" pitchFamily="34" charset="0"/>
                          <a:cs typeface="Calibri" panose="020F0502020204030204" pitchFamily="34" charset="0"/>
                        </a:rPr>
                        <a:t>SOMATOM Force, SOMATOM Drive, SOMATOM Edge Plus, SOMATOM Definition Edge, SOMATOM Definition AS, SOMATOM Flash, SOMATOM Confidence RT Pro</a:t>
                      </a:r>
                    </a:p>
                  </a:txBody>
                  <a:tcPr marL="131104" marR="131104" marT="60535" marB="605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tc>
                  <a:txBody>
                    <a:bodyPr/>
                    <a:lstStyle/>
                    <a:p>
                      <a:pPr marL="0" lvl="2" indent="0" algn="l" defTabSz="914400" rtl="0" eaLnBrk="1" latinLnBrk="0" hangingPunct="1">
                        <a:buClr>
                          <a:schemeClr val="tx1">
                            <a:lumMod val="100000"/>
                          </a:schemeClr>
                        </a:buClr>
                        <a:buSzPct val="100000"/>
                        <a:buFont typeface="Arial" panose="020B0604020202020204" pitchFamily="34" charset="0"/>
                        <a:buNone/>
                      </a:pPr>
                      <a:r>
                        <a:rPr lang="de-DE" sz="1200" b="0">
                          <a:solidFill>
                            <a:schemeClr val="tx1"/>
                          </a:solidFill>
                          <a:latin typeface="Calibri" panose="020F0502020204030204" pitchFamily="34" charset="0"/>
                          <a:cs typeface="Calibri" panose="020F0502020204030204" pitchFamily="34" charset="0"/>
                        </a:rPr>
                        <a:t>Somaris 7 VB20</a:t>
                      </a:r>
                    </a:p>
                  </a:txBody>
                  <a:tcPr marL="131104" marR="131104" marT="60535" marB="605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extLst>
                  <a:ext uri="{0D108BD9-81ED-4DB2-BD59-A6C34878D82A}">
                    <a16:rowId xmlns:a16="http://schemas.microsoft.com/office/drawing/2014/main" val="10001"/>
                  </a:ext>
                </a:extLst>
              </a:tr>
              <a:tr h="5743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1">
                          <a:solidFill>
                            <a:schemeClr val="tx1"/>
                          </a:solidFill>
                          <a:latin typeface="Calibri" panose="020F0502020204030204" pitchFamily="34" charset="0"/>
                          <a:cs typeface="Calibri" panose="020F0502020204030204" pitchFamily="34" charset="0"/>
                        </a:rPr>
                        <a:t>SOMATOM go.Now, SOMATOM go.Up, SOMATOM go.All, SOMATOM go.Top, X.cite</a:t>
                      </a:r>
                    </a:p>
                  </a:txBody>
                  <a:tcPr marL="131104" marR="131104" marT="60535" marB="605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tc>
                  <a:txBody>
                    <a:bodyPr/>
                    <a:lstStyle/>
                    <a:p>
                      <a:pPr marL="0" lvl="2" indent="0" algn="l" defTabSz="914400" rtl="0" eaLnBrk="1" latinLnBrk="0" hangingPunct="1">
                        <a:buClr>
                          <a:schemeClr val="tx1">
                            <a:lumMod val="100000"/>
                          </a:schemeClr>
                        </a:buClr>
                        <a:buSzPct val="100000"/>
                        <a:buFont typeface="Arial" panose="020B0604020202020204" pitchFamily="34" charset="0"/>
                        <a:buNone/>
                      </a:pPr>
                      <a:r>
                        <a:rPr lang="de-DE" sz="1200" b="0">
                          <a:solidFill>
                            <a:schemeClr val="tx1"/>
                          </a:solidFill>
                          <a:latin typeface="Calibri" panose="020F0502020204030204" pitchFamily="34" charset="0"/>
                          <a:cs typeface="Calibri" panose="020F0502020204030204" pitchFamily="34" charset="0"/>
                        </a:rPr>
                        <a:t>Somaris X VA30</a:t>
                      </a:r>
                    </a:p>
                  </a:txBody>
                  <a:tcPr marL="131104" marR="131104" marT="60535" marB="605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extLst>
                  <a:ext uri="{0D108BD9-81ED-4DB2-BD59-A6C34878D82A}">
                    <a16:rowId xmlns:a16="http://schemas.microsoft.com/office/drawing/2014/main" val="10002"/>
                  </a:ext>
                </a:extLst>
              </a:tr>
              <a:tr h="5743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b="1">
                          <a:solidFill>
                            <a:schemeClr val="tx1"/>
                          </a:solidFill>
                          <a:latin typeface="Calibri" panose="020F0502020204030204" pitchFamily="34" charset="0"/>
                          <a:cs typeface="Calibri" panose="020F0502020204030204" pitchFamily="34" charset="0"/>
                        </a:rPr>
                        <a:t>SOMATOM Perspective, SOMATOM Scope, SOMATOM Emotion</a:t>
                      </a:r>
                    </a:p>
                  </a:txBody>
                  <a:tcPr marL="131104" marR="131104" marT="60535" marB="605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tc>
                  <a:txBody>
                    <a:bodyPr/>
                    <a:lstStyle/>
                    <a:p>
                      <a:pPr marL="0" lvl="2" indent="0" algn="l" defTabSz="914400" rtl="0" eaLnBrk="1" latinLnBrk="0" hangingPunct="1">
                        <a:buClr>
                          <a:schemeClr val="tx1">
                            <a:lumMod val="100000"/>
                          </a:schemeClr>
                        </a:buClr>
                        <a:buSzPct val="100000"/>
                        <a:buFont typeface="Arial" panose="020B0604020202020204" pitchFamily="34" charset="0"/>
                        <a:buNone/>
                      </a:pPr>
                      <a:r>
                        <a:rPr lang="de-DE" sz="1200" b="0">
                          <a:solidFill>
                            <a:schemeClr val="tx1"/>
                          </a:solidFill>
                          <a:latin typeface="Calibri" panose="020F0502020204030204" pitchFamily="34" charset="0"/>
                          <a:cs typeface="Calibri" panose="020F0502020204030204" pitchFamily="34" charset="0"/>
                        </a:rPr>
                        <a:t>Somaris 5 VC50</a:t>
                      </a:r>
                    </a:p>
                  </a:txBody>
                  <a:tcPr marL="131104" marR="131104" marT="60535" marB="605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pic>
        <p:nvPicPr>
          <p:cNvPr id="8" name="Grafik 7">
            <a:extLst>
              <a:ext uri="{FF2B5EF4-FFF2-40B4-BE49-F238E27FC236}">
                <a16:creationId xmlns:a16="http://schemas.microsoft.com/office/drawing/2014/main" id="{D1E9D4BE-601D-4173-A544-CC50EFCA45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1622"/>
          <a:stretch/>
        </p:blipFill>
        <p:spPr>
          <a:xfrm>
            <a:off x="5349298" y="2516809"/>
            <a:ext cx="4225008" cy="3917122"/>
          </a:xfrm>
          <a:prstGeom prst="rect">
            <a:avLst/>
          </a:prstGeom>
        </p:spPr>
      </p:pic>
      <p:pic>
        <p:nvPicPr>
          <p:cNvPr id="5" name="Grafik 4">
            <a:extLst>
              <a:ext uri="{FF2B5EF4-FFF2-40B4-BE49-F238E27FC236}">
                <a16:creationId xmlns:a16="http://schemas.microsoft.com/office/drawing/2014/main" id="{44D161AD-A9C8-594E-BE19-EC75B75FE4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1162" y="1963644"/>
            <a:ext cx="2931481" cy="3891912"/>
          </a:xfrm>
          <a:prstGeom prst="rect">
            <a:avLst/>
          </a:prstGeom>
        </p:spPr>
      </p:pic>
      <p:pic>
        <p:nvPicPr>
          <p:cNvPr id="9" name="Grafik 8">
            <a:extLst>
              <a:ext uri="{FF2B5EF4-FFF2-40B4-BE49-F238E27FC236}">
                <a16:creationId xmlns:a16="http://schemas.microsoft.com/office/drawing/2014/main" id="{AC963FAD-1FC8-4A34-9B9B-981FDB76B7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3562" y="2116044"/>
            <a:ext cx="2931481" cy="3891912"/>
          </a:xfrm>
          <a:prstGeom prst="rect">
            <a:avLst/>
          </a:prstGeom>
        </p:spPr>
      </p:pic>
    </p:spTree>
    <p:extLst>
      <p:ext uri="{BB962C8B-B14F-4D97-AF65-F5344CB8AC3E}">
        <p14:creationId xmlns:p14="http://schemas.microsoft.com/office/powerpoint/2010/main" val="82315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A3E4074-BE0A-4F3D-AEA3-B814B8340D9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516880" y="1544287"/>
            <a:ext cx="6421120" cy="4196113"/>
          </a:xfrm>
          <a:prstGeom prst="rect">
            <a:avLst/>
          </a:prstGeom>
        </p:spPr>
      </p:pic>
      <p:graphicFrame>
        <p:nvGraphicFramePr>
          <p:cNvPr id="5" name="Objec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US" sz="2800" b="1" dirty="0">
              <a:solidFill>
                <a:srgbClr val="FFFFFF"/>
              </a:solidFill>
              <a:sym typeface="Calibri"/>
            </a:endParaRPr>
          </a:p>
        </p:txBody>
      </p:sp>
      <p:sp>
        <p:nvSpPr>
          <p:cNvPr id="16" name="Titel 15"/>
          <p:cNvSpPr>
            <a:spLocks noGrp="1"/>
          </p:cNvSpPr>
          <p:nvPr>
            <p:ph type="title"/>
          </p:nvPr>
        </p:nvSpPr>
        <p:spPr/>
        <p:txBody>
          <a:bodyPr/>
          <a:lstStyle/>
          <a:p>
            <a:r>
              <a:rPr lang="en-US" i="1" dirty="0"/>
              <a:t>syngo</a:t>
            </a:r>
            <a:r>
              <a:rPr lang="en-US" dirty="0"/>
              <a:t> Virtual Cockpit:</a:t>
            </a:r>
            <a:br>
              <a:rPr lang="en-US" dirty="0">
                <a:latin typeface="Fontin" pitchFamily="2" charset="0"/>
              </a:rPr>
            </a:br>
            <a:r>
              <a:rPr lang="en-US" dirty="0">
                <a:latin typeface="Calibri" panose="020F0502020204030204" pitchFamily="34" charset="0"/>
              </a:rPr>
              <a:t>PET/CT scanner compatibility</a:t>
            </a:r>
            <a:endParaRPr lang="en-US" dirty="0"/>
          </a:p>
        </p:txBody>
      </p:sp>
      <p:sp>
        <p:nvSpPr>
          <p:cNvPr id="31" name="Textplatzhalter 8">
            <a:extLst>
              <a:ext uri="{FF2B5EF4-FFF2-40B4-BE49-F238E27FC236}">
                <a16:creationId xmlns:a16="http://schemas.microsoft.com/office/drawing/2014/main" id="{01982D9C-4132-4304-8390-1233C10F9F34}"/>
              </a:ext>
            </a:extLst>
          </p:cNvPr>
          <p:cNvSpPr txBox="1">
            <a:spLocks/>
          </p:cNvSpPr>
          <p:nvPr/>
        </p:nvSpPr>
        <p:spPr>
          <a:xfrm>
            <a:off x="4152116" y="2147331"/>
            <a:ext cx="5454000" cy="4856132"/>
          </a:xfrm>
          <a:prstGeom prst="rect">
            <a:avLst/>
          </a:prstGeom>
        </p:spPr>
        <p:txBody>
          <a:bodyPr vert="horz" wrap="none" lIns="0" tIns="0" rIns="0" bIns="0" rtlCol="0">
            <a:noAutofit/>
          </a:bodyPr>
          <a:lstStyle>
            <a:lvl1pPr marL="0" indent="0" algn="l" defTabSz="914400" rtl="0" eaLnBrk="1" latinLnBrk="0" hangingPunct="1">
              <a:lnSpc>
                <a:spcPts val="216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ts val="216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19600" indent="-219600" algn="l" defTabSz="914400" rtl="0" eaLnBrk="1" latinLnBrk="0" hangingPunct="1">
              <a:lnSpc>
                <a:spcPts val="2160"/>
              </a:lnSpc>
              <a:spcBef>
                <a:spcPts val="0"/>
              </a:spcBef>
              <a:buClr>
                <a:schemeClr val="bg2"/>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ts val="1550"/>
              </a:lnSpc>
              <a:spcBef>
                <a:spcPts val="1550"/>
              </a:spcBef>
              <a:buFont typeface="Arial" panose="020B0604020202020204" pitchFamily="34" charset="0"/>
              <a:buNone/>
              <a:defRPr sz="1400" kern="1200">
                <a:solidFill>
                  <a:schemeClr val="tx1"/>
                </a:solidFill>
                <a:latin typeface="+mn-lt"/>
                <a:ea typeface="+mn-ea"/>
                <a:cs typeface="+mn-cs"/>
              </a:defRPr>
            </a:lvl4pPr>
            <a:lvl5pPr marL="2057400" indent="-228600" algn="l" defTabSz="914400" rtl="0" eaLnBrk="1" latinLnBrk="0" hangingPunct="1">
              <a:lnSpc>
                <a:spcPts val="216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endParaRPr lang="en-US" b="0" dirty="0">
              <a:solidFill>
                <a:srgbClr val="000000"/>
              </a:solidFill>
            </a:endParaRPr>
          </a:p>
        </p:txBody>
      </p:sp>
      <p:graphicFrame>
        <p:nvGraphicFramePr>
          <p:cNvPr id="9" name="Tabelle 3">
            <a:extLst>
              <a:ext uri="{FF2B5EF4-FFF2-40B4-BE49-F238E27FC236}">
                <a16:creationId xmlns:a16="http://schemas.microsoft.com/office/drawing/2014/main" id="{4C0D6041-86FC-4EEA-8009-2BF9EA40F3D6}"/>
              </a:ext>
            </a:extLst>
          </p:cNvPr>
          <p:cNvGraphicFramePr>
            <a:graphicFrameLocks noGrp="1"/>
          </p:cNvGraphicFramePr>
          <p:nvPr>
            <p:extLst>
              <p:ext uri="{D42A27DB-BD31-4B8C-83A1-F6EECF244321}">
                <p14:modId xmlns:p14="http://schemas.microsoft.com/office/powerpoint/2010/main" val="3156646715"/>
              </p:ext>
            </p:extLst>
          </p:nvPr>
        </p:nvGraphicFramePr>
        <p:xfrm>
          <a:off x="552450" y="1544287"/>
          <a:ext cx="3676650" cy="1847115"/>
        </p:xfrm>
        <a:graphic>
          <a:graphicData uri="http://schemas.openxmlformats.org/drawingml/2006/table">
            <a:tbl>
              <a:tblPr bandRow="1">
                <a:tableStyleId>{5C22544A-7EE6-4342-B048-85BDC9FD1C3A}</a:tableStyleId>
              </a:tblPr>
              <a:tblGrid>
                <a:gridCol w="2144059">
                  <a:extLst>
                    <a:ext uri="{9D8B030D-6E8A-4147-A177-3AD203B41FA5}">
                      <a16:colId xmlns:a16="http://schemas.microsoft.com/office/drawing/2014/main" val="20000"/>
                    </a:ext>
                  </a:extLst>
                </a:gridCol>
                <a:gridCol w="1532591">
                  <a:extLst>
                    <a:ext uri="{9D8B030D-6E8A-4147-A177-3AD203B41FA5}">
                      <a16:colId xmlns:a16="http://schemas.microsoft.com/office/drawing/2014/main" val="20001"/>
                    </a:ext>
                  </a:extLst>
                </a:gridCol>
              </a:tblGrid>
              <a:tr h="475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rgbClr val="EC6602"/>
                          </a:solidFill>
                          <a:latin typeface="Calibri"/>
                          <a:cs typeface="Calibri"/>
                        </a:rPr>
                        <a:t>Systems</a:t>
                      </a: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tc>
                  <a:txBody>
                    <a:bodyPr/>
                    <a:lstStyle/>
                    <a:p>
                      <a:pPr algn="l"/>
                      <a:r>
                        <a:rPr lang="de-DE" sz="1200" b="1" dirty="0">
                          <a:solidFill>
                            <a:srgbClr val="EC6602"/>
                          </a:solidFill>
                          <a:latin typeface="Calibri"/>
                          <a:cs typeface="Calibri"/>
                        </a:rPr>
                        <a:t>Software Version</a:t>
                      </a: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extLst>
                  <a:ext uri="{0D108BD9-81ED-4DB2-BD59-A6C34878D82A}">
                    <a16:rowId xmlns:a16="http://schemas.microsoft.com/office/drawing/2014/main" val="10000"/>
                  </a:ext>
                </a:extLst>
              </a:tr>
              <a:tr h="4138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tx1"/>
                          </a:solidFill>
                          <a:latin typeface="Calibri"/>
                          <a:cs typeface="Calibri"/>
                        </a:rPr>
                        <a:t>Biograph Vision</a:t>
                      </a: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tc>
                  <a:txBody>
                    <a:bodyPr/>
                    <a:lstStyle/>
                    <a:p>
                      <a:pPr marL="0" lvl="2" indent="0" algn="l" rtl="0" eaLnBrk="1" latinLnBrk="0" hangingPunct="1">
                        <a:buFont typeface="Arial" panose="020B0604020202020204" pitchFamily="34" charset="0"/>
                        <a:buNone/>
                      </a:pPr>
                      <a:r>
                        <a:rPr lang="de-DE" sz="1200" b="0" dirty="0" err="1">
                          <a:solidFill>
                            <a:schemeClr val="tx1"/>
                          </a:solidFill>
                          <a:latin typeface="Calibri"/>
                          <a:cs typeface="Calibri"/>
                        </a:rPr>
                        <a:t>from</a:t>
                      </a:r>
                      <a:r>
                        <a:rPr lang="de-DE" sz="1200" b="0" dirty="0">
                          <a:solidFill>
                            <a:schemeClr val="tx1"/>
                          </a:solidFill>
                          <a:latin typeface="Calibri"/>
                          <a:cs typeface="Calibri"/>
                        </a:rPr>
                        <a:t> </a:t>
                      </a:r>
                      <a:r>
                        <a:rPr lang="de-DE" sz="1200" b="0" dirty="0" err="1">
                          <a:solidFill>
                            <a:schemeClr val="tx1"/>
                          </a:solidFill>
                          <a:latin typeface="Calibri"/>
                          <a:cs typeface="Calibri"/>
                        </a:rPr>
                        <a:t>version</a:t>
                      </a:r>
                      <a:r>
                        <a:rPr lang="de-DE" sz="1200" b="0" dirty="0">
                          <a:solidFill>
                            <a:schemeClr val="tx1"/>
                          </a:solidFill>
                          <a:latin typeface="Calibri"/>
                          <a:cs typeface="Calibri"/>
                        </a:rPr>
                        <a:t> VG7x </a:t>
                      </a:r>
                      <a:r>
                        <a:rPr lang="de-DE" sz="1200" b="0" dirty="0" err="1">
                          <a:solidFill>
                            <a:schemeClr val="tx1"/>
                          </a:solidFill>
                          <a:latin typeface="Calibri"/>
                          <a:cs typeface="Calibri"/>
                        </a:rPr>
                        <a:t>onwards</a:t>
                      </a:r>
                      <a:endParaRPr lang="de-DE" sz="1200" b="0" dirty="0">
                        <a:solidFill>
                          <a:schemeClr val="tx1"/>
                        </a:solidFill>
                        <a:latin typeface="Calibri" panose="020F0502020204030204" pitchFamily="34" charset="0"/>
                        <a:cs typeface="Calibri" panose="020F0502020204030204" pitchFamily="34" charset="0"/>
                      </a:endParaRP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extLst>
                  <a:ext uri="{0D108BD9-81ED-4DB2-BD59-A6C34878D82A}">
                    <a16:rowId xmlns:a16="http://schemas.microsoft.com/office/drawing/2014/main" val="10002"/>
                  </a:ext>
                </a:extLst>
              </a:tr>
              <a:tr h="413880">
                <a:tc>
                  <a:txBody>
                    <a:bodyPr/>
                    <a:lstStyle/>
                    <a:p>
                      <a:pPr marL="0" lvl="2" indent="0" algn="l" defTabSz="914400" rtl="0" eaLnBrk="1" latinLnBrk="0" hangingPunct="1">
                        <a:buClr>
                          <a:schemeClr val="tx1">
                            <a:lumMod val="100000"/>
                          </a:schemeClr>
                        </a:buClr>
                        <a:buSzPct val="100000"/>
                        <a:buFont typeface="Arial" panose="020B0604020202020204" pitchFamily="34" charset="0"/>
                        <a:buNone/>
                      </a:pPr>
                      <a:r>
                        <a:rPr lang="de-DE" sz="1200" b="1" dirty="0">
                          <a:solidFill>
                            <a:schemeClr val="tx1"/>
                          </a:solidFill>
                          <a:latin typeface="Calibri"/>
                          <a:cs typeface="Calibri"/>
                        </a:rPr>
                        <a:t>Biograph </a:t>
                      </a:r>
                      <a:r>
                        <a:rPr lang="de-DE" sz="1200" b="1" kern="1200" dirty="0" err="1">
                          <a:solidFill>
                            <a:schemeClr val="tx1"/>
                          </a:solidFill>
                          <a:latin typeface="Calibri"/>
                          <a:ea typeface="+mn-ea"/>
                          <a:cs typeface="Calibri"/>
                        </a:rPr>
                        <a:t>mCT</a:t>
                      </a:r>
                      <a:endParaRPr lang="de-DE" sz="1200" b="1" kern="1200" dirty="0">
                        <a:solidFill>
                          <a:schemeClr val="tx1"/>
                        </a:solidFill>
                        <a:latin typeface="Calibri"/>
                        <a:ea typeface="+mn-ea"/>
                        <a:cs typeface="Calibri"/>
                      </a:endParaRP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tc>
                  <a:txBody>
                    <a:bodyPr/>
                    <a:lstStyle/>
                    <a:p>
                      <a:pPr marL="0" lvl="2" indent="0" algn="l" rtl="0" eaLnBrk="1" latinLnBrk="0" hangingPunct="1">
                        <a:buFont typeface="Arial" panose="020B0604020202020204" pitchFamily="34" charset="0"/>
                        <a:buNone/>
                      </a:pPr>
                      <a:r>
                        <a:rPr lang="de-DE" sz="1200" b="0" kern="1200" dirty="0" err="1">
                          <a:solidFill>
                            <a:schemeClr val="tx1"/>
                          </a:solidFill>
                          <a:latin typeface="Calibri"/>
                          <a:ea typeface="+mn-ea"/>
                          <a:cs typeface="Calibri"/>
                        </a:rPr>
                        <a:t>from</a:t>
                      </a:r>
                      <a:r>
                        <a:rPr lang="de-DE" sz="1200" b="0" kern="1200" dirty="0">
                          <a:solidFill>
                            <a:schemeClr val="tx1"/>
                          </a:solidFill>
                          <a:latin typeface="Calibri"/>
                          <a:ea typeface="+mn-ea"/>
                          <a:cs typeface="Calibri"/>
                        </a:rPr>
                        <a:t> </a:t>
                      </a:r>
                      <a:r>
                        <a:rPr lang="de-DE" sz="1200" b="0" kern="1200" dirty="0" err="1">
                          <a:solidFill>
                            <a:schemeClr val="tx1"/>
                          </a:solidFill>
                          <a:latin typeface="Calibri"/>
                          <a:ea typeface="+mn-ea"/>
                          <a:cs typeface="Calibri"/>
                        </a:rPr>
                        <a:t>version</a:t>
                      </a:r>
                      <a:r>
                        <a:rPr lang="de-DE" sz="1200" b="0" kern="1200" dirty="0">
                          <a:solidFill>
                            <a:schemeClr val="tx1"/>
                          </a:solidFill>
                          <a:latin typeface="Calibri"/>
                          <a:ea typeface="+mn-ea"/>
                          <a:cs typeface="Calibri"/>
                        </a:rPr>
                        <a:t> VG7x </a:t>
                      </a:r>
                      <a:r>
                        <a:rPr lang="de-DE" sz="1200" b="0" kern="1200" dirty="0" err="1">
                          <a:solidFill>
                            <a:schemeClr val="tx1"/>
                          </a:solidFill>
                          <a:latin typeface="Calibri"/>
                          <a:ea typeface="+mn-ea"/>
                          <a:cs typeface="Calibri"/>
                        </a:rPr>
                        <a:t>onwards</a:t>
                      </a:r>
                      <a:endParaRPr lang="de-DE" dirty="0"/>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extLst>
                  <a:ext uri="{0D108BD9-81ED-4DB2-BD59-A6C34878D82A}">
                    <a16:rowId xmlns:a16="http://schemas.microsoft.com/office/drawing/2014/main" val="10003"/>
                  </a:ext>
                </a:extLst>
              </a:tr>
              <a:tr h="413880">
                <a:tc>
                  <a:txBody>
                    <a:bodyPr/>
                    <a:lstStyle/>
                    <a:p>
                      <a:pPr algn="l"/>
                      <a:r>
                        <a:rPr lang="de-DE" sz="1200" b="1" dirty="0">
                          <a:solidFill>
                            <a:schemeClr val="tx1"/>
                          </a:solidFill>
                          <a:latin typeface="Calibri"/>
                          <a:cs typeface="Calibri"/>
                        </a:rPr>
                        <a:t>Biograph Horizon</a:t>
                      </a: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tc>
                  <a:txBody>
                    <a:bodyPr/>
                    <a:lstStyle/>
                    <a:p>
                      <a:pPr marL="0" lvl="2" indent="0" algn="l" rtl="0" eaLnBrk="1" latinLnBrk="0" hangingPunct="1">
                        <a:buFont typeface="Arial" panose="020B0604020202020204" pitchFamily="34" charset="0"/>
                        <a:buNone/>
                      </a:pPr>
                      <a:r>
                        <a:rPr lang="de-DE" sz="1200" b="0" kern="1200" dirty="0" err="1">
                          <a:solidFill>
                            <a:schemeClr val="tx1"/>
                          </a:solidFill>
                          <a:latin typeface="Calibri"/>
                          <a:ea typeface="+mn-ea"/>
                          <a:cs typeface="Calibri"/>
                        </a:rPr>
                        <a:t>from</a:t>
                      </a:r>
                      <a:r>
                        <a:rPr lang="de-DE" sz="1200" b="0" kern="1200" dirty="0">
                          <a:solidFill>
                            <a:schemeClr val="tx1"/>
                          </a:solidFill>
                          <a:latin typeface="Calibri"/>
                          <a:ea typeface="+mn-ea"/>
                          <a:cs typeface="Calibri"/>
                        </a:rPr>
                        <a:t> </a:t>
                      </a:r>
                      <a:r>
                        <a:rPr lang="de-DE" sz="1200" b="0" kern="1200" dirty="0" err="1">
                          <a:solidFill>
                            <a:schemeClr val="tx1"/>
                          </a:solidFill>
                          <a:latin typeface="Calibri"/>
                          <a:ea typeface="+mn-ea"/>
                          <a:cs typeface="Calibri"/>
                        </a:rPr>
                        <a:t>version</a:t>
                      </a:r>
                      <a:r>
                        <a:rPr lang="de-DE" sz="1200" b="0" kern="1200" dirty="0">
                          <a:solidFill>
                            <a:schemeClr val="tx1"/>
                          </a:solidFill>
                          <a:latin typeface="Calibri"/>
                          <a:ea typeface="+mn-ea"/>
                          <a:cs typeface="Calibri"/>
                        </a:rPr>
                        <a:t> VJ2x </a:t>
                      </a:r>
                      <a:r>
                        <a:rPr lang="de-DE" sz="1200" b="0" kern="1200" dirty="0" err="1">
                          <a:solidFill>
                            <a:schemeClr val="tx1"/>
                          </a:solidFill>
                          <a:latin typeface="Calibri"/>
                          <a:ea typeface="+mn-ea"/>
                          <a:cs typeface="Calibri"/>
                        </a:rPr>
                        <a:t>onwards</a:t>
                      </a:r>
                      <a:endParaRPr lang="de-DE" dirty="0"/>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extLst>
                  <a:ext uri="{0D108BD9-81ED-4DB2-BD59-A6C34878D82A}">
                    <a16:rowId xmlns:a16="http://schemas.microsoft.com/office/drawing/2014/main" val="2980197684"/>
                  </a:ext>
                </a:extLst>
              </a:tr>
            </a:tbl>
          </a:graphicData>
        </a:graphic>
      </p:graphicFrame>
    </p:spTree>
    <p:extLst>
      <p:ext uri="{BB962C8B-B14F-4D97-AF65-F5344CB8AC3E}">
        <p14:creationId xmlns:p14="http://schemas.microsoft.com/office/powerpoint/2010/main" val="255233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FF6068-023B-465C-BCC8-1B860E62C2A8}"/>
              </a:ext>
            </a:extLst>
          </p:cNvPr>
          <p:cNvSpPr>
            <a:spLocks noGrp="1"/>
          </p:cNvSpPr>
          <p:nvPr>
            <p:ph type="title"/>
          </p:nvPr>
        </p:nvSpPr>
        <p:spPr/>
        <p:txBody>
          <a:bodyPr/>
          <a:lstStyle/>
          <a:p>
            <a:r>
              <a:rPr lang="en-US" i="1" dirty="0" err="1"/>
              <a:t>syngo</a:t>
            </a:r>
            <a:r>
              <a:rPr lang="en-US" dirty="0"/>
              <a:t> Virtual Cockpit:</a:t>
            </a:r>
            <a:br>
              <a:rPr lang="en-US" dirty="0">
                <a:latin typeface="Fontin" pitchFamily="2" charset="0"/>
              </a:rPr>
            </a:br>
            <a:r>
              <a:rPr lang="en-US" dirty="0">
                <a:latin typeface="Calibri" panose="020F0502020204030204" pitchFamily="34" charset="0"/>
              </a:rPr>
              <a:t>SPECT scanner compatibility</a:t>
            </a:r>
            <a:endParaRPr lang="de-DE" dirty="0"/>
          </a:p>
        </p:txBody>
      </p:sp>
      <p:sp>
        <p:nvSpPr>
          <p:cNvPr id="5" name="Textplatzhalter 4">
            <a:extLst>
              <a:ext uri="{FF2B5EF4-FFF2-40B4-BE49-F238E27FC236}">
                <a16:creationId xmlns:a16="http://schemas.microsoft.com/office/drawing/2014/main" id="{68747EAB-644A-4E22-B583-A1091256F78A}"/>
              </a:ext>
            </a:extLst>
          </p:cNvPr>
          <p:cNvSpPr>
            <a:spLocks noGrp="1"/>
          </p:cNvSpPr>
          <p:nvPr>
            <p:ph type="body" sz="quarter" idx="15"/>
          </p:nvPr>
        </p:nvSpPr>
        <p:spPr/>
        <p:txBody>
          <a:bodyPr/>
          <a:lstStyle/>
          <a:p>
            <a:endParaRPr lang="de-DE"/>
          </a:p>
        </p:txBody>
      </p:sp>
      <p:sp>
        <p:nvSpPr>
          <p:cNvPr id="6" name="Fußzeilenplatzhalter 5">
            <a:extLst>
              <a:ext uri="{FF2B5EF4-FFF2-40B4-BE49-F238E27FC236}">
                <a16:creationId xmlns:a16="http://schemas.microsoft.com/office/drawing/2014/main" id="{5F4D85CC-7FB1-42E5-9DB9-9CAFC13802B7}"/>
              </a:ext>
            </a:extLst>
          </p:cNvPr>
          <p:cNvSpPr>
            <a:spLocks noGrp="1"/>
          </p:cNvSpPr>
          <p:nvPr>
            <p:ph type="ftr" sz="quarter" idx="22"/>
          </p:nvPr>
        </p:nvSpPr>
        <p:spPr/>
        <p:txBody>
          <a:bodyPr/>
          <a:lstStyle/>
          <a:p>
            <a:r>
              <a:rPr lang="en-US"/>
              <a:t>Author | Department</a:t>
            </a:r>
          </a:p>
        </p:txBody>
      </p:sp>
      <p:graphicFrame>
        <p:nvGraphicFramePr>
          <p:cNvPr id="7" name="Tabelle 3">
            <a:extLst>
              <a:ext uri="{FF2B5EF4-FFF2-40B4-BE49-F238E27FC236}">
                <a16:creationId xmlns:a16="http://schemas.microsoft.com/office/drawing/2014/main" id="{E6425522-7AF8-43EE-ABB7-19E149A1D241}"/>
              </a:ext>
            </a:extLst>
          </p:cNvPr>
          <p:cNvGraphicFramePr>
            <a:graphicFrameLocks noGrp="1"/>
          </p:cNvGraphicFramePr>
          <p:nvPr>
            <p:extLst>
              <p:ext uri="{D42A27DB-BD31-4B8C-83A1-F6EECF244321}">
                <p14:modId xmlns:p14="http://schemas.microsoft.com/office/powerpoint/2010/main" val="2187170997"/>
              </p:ext>
            </p:extLst>
          </p:nvPr>
        </p:nvGraphicFramePr>
        <p:xfrm>
          <a:off x="566928" y="1544287"/>
          <a:ext cx="3662172" cy="2598259"/>
        </p:xfrm>
        <a:graphic>
          <a:graphicData uri="http://schemas.openxmlformats.org/drawingml/2006/table">
            <a:tbl>
              <a:tblPr bandRow="1">
                <a:tableStyleId>{5C22544A-7EE6-4342-B048-85BDC9FD1C3A}</a:tableStyleId>
              </a:tblPr>
              <a:tblGrid>
                <a:gridCol w="2129581">
                  <a:extLst>
                    <a:ext uri="{9D8B030D-6E8A-4147-A177-3AD203B41FA5}">
                      <a16:colId xmlns:a16="http://schemas.microsoft.com/office/drawing/2014/main" val="20000"/>
                    </a:ext>
                  </a:extLst>
                </a:gridCol>
                <a:gridCol w="1532591">
                  <a:extLst>
                    <a:ext uri="{9D8B030D-6E8A-4147-A177-3AD203B41FA5}">
                      <a16:colId xmlns:a16="http://schemas.microsoft.com/office/drawing/2014/main" val="20001"/>
                    </a:ext>
                  </a:extLst>
                </a:gridCol>
              </a:tblGrid>
              <a:tr h="4434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a:solidFill>
                            <a:srgbClr val="EC6602"/>
                          </a:solidFill>
                          <a:latin typeface="Calibri"/>
                          <a:cs typeface="Calibri"/>
                        </a:rPr>
                        <a:t>Systems</a:t>
                      </a: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tc>
                  <a:txBody>
                    <a:bodyPr/>
                    <a:lstStyle/>
                    <a:p>
                      <a:pPr algn="l"/>
                      <a:r>
                        <a:rPr lang="de-DE" sz="1200" b="1">
                          <a:solidFill>
                            <a:srgbClr val="EC6602"/>
                          </a:solidFill>
                          <a:latin typeface="Calibri"/>
                          <a:cs typeface="Calibri"/>
                        </a:rPr>
                        <a:t>Software Version</a:t>
                      </a: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extLst>
                  <a:ext uri="{0D108BD9-81ED-4DB2-BD59-A6C34878D82A}">
                    <a16:rowId xmlns:a16="http://schemas.microsoft.com/office/drawing/2014/main" val="10000"/>
                  </a:ext>
                </a:extLst>
              </a:tr>
              <a:tr h="4508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tx1"/>
                          </a:solidFill>
                          <a:latin typeface="+mn-lt"/>
                          <a:cs typeface="Calibri"/>
                        </a:rPr>
                        <a:t>SPECT: </a:t>
                      </a:r>
                      <a:r>
                        <a:rPr lang="de-DE" sz="1200" b="0" dirty="0" err="1">
                          <a:solidFill>
                            <a:schemeClr val="tx1"/>
                          </a:solidFill>
                          <a:latin typeface="+mn-lt"/>
                          <a:cs typeface="Calibri"/>
                        </a:rPr>
                        <a:t>Symbia</a:t>
                      </a:r>
                      <a:r>
                        <a:rPr lang="de-DE" sz="1200" b="0" dirty="0">
                          <a:solidFill>
                            <a:schemeClr val="tx1"/>
                          </a:solidFill>
                          <a:latin typeface="+mn-lt"/>
                          <a:cs typeface="Calibri"/>
                        </a:rPr>
                        <a:t> S, </a:t>
                      </a:r>
                      <a:r>
                        <a:rPr lang="de-DE" sz="1200" b="0" dirty="0" err="1">
                          <a:solidFill>
                            <a:schemeClr val="tx1"/>
                          </a:solidFill>
                          <a:latin typeface="+mn-lt"/>
                          <a:cs typeface="Calibri"/>
                        </a:rPr>
                        <a:t>Symbia</a:t>
                      </a:r>
                      <a:r>
                        <a:rPr lang="de-DE" sz="1200" b="0" dirty="0">
                          <a:solidFill>
                            <a:schemeClr val="tx1"/>
                          </a:solidFill>
                          <a:latin typeface="+mn-lt"/>
                          <a:cs typeface="Calibri"/>
                        </a:rPr>
                        <a:t> E. </a:t>
                      </a:r>
                      <a:r>
                        <a:rPr lang="de-DE" sz="1200" b="0" dirty="0" err="1">
                          <a:solidFill>
                            <a:schemeClr val="tx1"/>
                          </a:solidFill>
                          <a:latin typeface="+mn-lt"/>
                          <a:cs typeface="Calibri"/>
                        </a:rPr>
                        <a:t>Symbia</a:t>
                      </a:r>
                      <a:r>
                        <a:rPr lang="de-DE" sz="1200" b="0" dirty="0">
                          <a:solidFill>
                            <a:schemeClr val="tx1"/>
                          </a:solidFill>
                          <a:latin typeface="+mn-lt"/>
                          <a:cs typeface="Calibri"/>
                        </a:rPr>
                        <a:t> Evo, Evo Excel</a:t>
                      </a:r>
                      <a:endParaRPr lang="de-DE" sz="1200" b="0" dirty="0">
                        <a:solidFill>
                          <a:schemeClr val="tx1"/>
                        </a:solidFill>
                        <a:latin typeface="Calibri"/>
                        <a:cs typeface="Calibri"/>
                      </a:endParaRP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tc>
                  <a:txBody>
                    <a:bodyPr/>
                    <a:lstStyle/>
                    <a:p>
                      <a:pPr marL="0" lvl="2" indent="0" algn="l" rtl="0" eaLnBrk="1" latinLnBrk="0" hangingPunct="1">
                        <a:buFont typeface="Arial" panose="020B0604020202020204" pitchFamily="34" charset="0"/>
                        <a:buNone/>
                      </a:pPr>
                      <a:r>
                        <a:rPr lang="de-DE" sz="1200" b="0" dirty="0" err="1">
                          <a:solidFill>
                            <a:schemeClr val="tx1"/>
                          </a:solidFill>
                          <a:latin typeface="Calibri"/>
                          <a:cs typeface="Calibri"/>
                        </a:rPr>
                        <a:t>from</a:t>
                      </a:r>
                      <a:r>
                        <a:rPr lang="de-DE" sz="1200" b="0" dirty="0">
                          <a:solidFill>
                            <a:schemeClr val="tx1"/>
                          </a:solidFill>
                          <a:latin typeface="Calibri"/>
                          <a:cs typeface="Calibri"/>
                        </a:rPr>
                        <a:t> </a:t>
                      </a:r>
                      <a:r>
                        <a:rPr lang="de-DE" sz="1200" b="0" dirty="0" err="1">
                          <a:solidFill>
                            <a:schemeClr val="tx1"/>
                          </a:solidFill>
                          <a:latin typeface="Calibri"/>
                          <a:cs typeface="Calibri"/>
                        </a:rPr>
                        <a:t>version</a:t>
                      </a:r>
                      <a:r>
                        <a:rPr lang="de-DE" sz="1200" b="0" dirty="0">
                          <a:solidFill>
                            <a:schemeClr val="tx1"/>
                          </a:solidFill>
                          <a:latin typeface="Calibri"/>
                          <a:cs typeface="Calibri"/>
                        </a:rPr>
                        <a:t> VB22 </a:t>
                      </a:r>
                      <a:r>
                        <a:rPr lang="de-DE" sz="1200" b="0" dirty="0" err="1">
                          <a:solidFill>
                            <a:schemeClr val="tx1"/>
                          </a:solidFill>
                          <a:latin typeface="Calibri"/>
                          <a:cs typeface="Calibri"/>
                        </a:rPr>
                        <a:t>onwards</a:t>
                      </a:r>
                      <a:endParaRPr lang="de-DE" sz="1200" b="0" dirty="0">
                        <a:solidFill>
                          <a:schemeClr val="tx1"/>
                        </a:solidFill>
                        <a:latin typeface="Calibri" panose="020F0502020204030204" pitchFamily="34" charset="0"/>
                        <a:cs typeface="Calibri" panose="020F0502020204030204" pitchFamily="34" charset="0"/>
                      </a:endParaRP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extLst>
                  <a:ext uri="{0D108BD9-81ED-4DB2-BD59-A6C34878D82A}">
                    <a16:rowId xmlns:a16="http://schemas.microsoft.com/office/drawing/2014/main" val="10002"/>
                  </a:ext>
                </a:extLst>
              </a:tr>
              <a:tr h="783541">
                <a:tc>
                  <a:txBody>
                    <a:bodyPr/>
                    <a:lstStyle/>
                    <a:p>
                      <a:pPr marL="0" lvl="2" indent="0" algn="l" defTabSz="914400" rtl="0" eaLnBrk="1" latinLnBrk="0" hangingPunct="1">
                        <a:buClr>
                          <a:schemeClr val="tx1">
                            <a:lumMod val="100000"/>
                          </a:schemeClr>
                        </a:buClr>
                        <a:buSzPct val="100000"/>
                        <a:buFont typeface="Arial" panose="020B0604020202020204" pitchFamily="34" charset="0"/>
                        <a:buNone/>
                      </a:pPr>
                      <a:r>
                        <a:rPr lang="fr-FR" sz="1200" b="1" dirty="0">
                          <a:solidFill>
                            <a:schemeClr val="tx1"/>
                          </a:solidFill>
                          <a:latin typeface="+mn-lt"/>
                          <a:cs typeface="Calibri"/>
                        </a:rPr>
                        <a:t>SPECT/CT:  </a:t>
                      </a:r>
                      <a:r>
                        <a:rPr lang="fr-FR" sz="1200" b="0" dirty="0" err="1">
                          <a:solidFill>
                            <a:schemeClr val="tx1"/>
                          </a:solidFill>
                          <a:latin typeface="+mn-lt"/>
                          <a:cs typeface="Calibri"/>
                        </a:rPr>
                        <a:t>Symbia</a:t>
                      </a:r>
                      <a:r>
                        <a:rPr lang="fr-FR" sz="1200" b="0" dirty="0">
                          <a:solidFill>
                            <a:schemeClr val="tx1"/>
                          </a:solidFill>
                          <a:latin typeface="+mn-lt"/>
                          <a:cs typeface="Calibri"/>
                        </a:rPr>
                        <a:t> T/T2/T6/T16, </a:t>
                      </a:r>
                      <a:r>
                        <a:rPr lang="fr-FR" sz="1200" b="0" dirty="0" err="1">
                          <a:solidFill>
                            <a:schemeClr val="tx1"/>
                          </a:solidFill>
                          <a:latin typeface="+mn-lt"/>
                          <a:cs typeface="Calibri"/>
                        </a:rPr>
                        <a:t>Intevo</a:t>
                      </a:r>
                      <a:r>
                        <a:rPr lang="fr-FR" sz="1200" b="0" dirty="0">
                          <a:solidFill>
                            <a:schemeClr val="tx1"/>
                          </a:solidFill>
                          <a:latin typeface="+mn-lt"/>
                          <a:cs typeface="Calibri"/>
                        </a:rPr>
                        <a:t> Excel/2/6/16, </a:t>
                      </a:r>
                      <a:r>
                        <a:rPr lang="fr-FR" sz="1200" b="0" dirty="0" err="1">
                          <a:solidFill>
                            <a:schemeClr val="tx1"/>
                          </a:solidFill>
                          <a:latin typeface="+mn-lt"/>
                          <a:cs typeface="Calibri"/>
                        </a:rPr>
                        <a:t>Intevo</a:t>
                      </a:r>
                      <a:r>
                        <a:rPr lang="fr-FR" sz="1200" b="0" dirty="0">
                          <a:solidFill>
                            <a:schemeClr val="tx1"/>
                          </a:solidFill>
                          <a:latin typeface="+mn-lt"/>
                          <a:cs typeface="Calibri"/>
                        </a:rPr>
                        <a:t> Bold</a:t>
                      </a:r>
                      <a:endParaRPr lang="de-DE" sz="1200" b="0" kern="1200" dirty="0">
                        <a:solidFill>
                          <a:schemeClr val="tx1"/>
                        </a:solidFill>
                        <a:latin typeface="Calibri"/>
                        <a:ea typeface="+mn-ea"/>
                        <a:cs typeface="Calibri"/>
                      </a:endParaRP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tc>
                  <a:txBody>
                    <a:bodyPr/>
                    <a:lstStyle/>
                    <a:p>
                      <a:pPr marL="0" lvl="2" indent="0" algn="l" rtl="0" eaLnBrk="1" latinLnBrk="0" hangingPunct="1">
                        <a:buFont typeface="Arial" panose="020B0604020202020204" pitchFamily="34" charset="0"/>
                        <a:buNone/>
                      </a:pPr>
                      <a:r>
                        <a:rPr lang="de-DE" sz="1200" b="0" dirty="0" err="1">
                          <a:solidFill>
                            <a:schemeClr val="tx1"/>
                          </a:solidFill>
                          <a:latin typeface="+mn-lt"/>
                          <a:cs typeface="Calibri"/>
                        </a:rPr>
                        <a:t>from</a:t>
                      </a:r>
                      <a:r>
                        <a:rPr lang="de-DE" sz="1200" b="0" dirty="0">
                          <a:solidFill>
                            <a:schemeClr val="tx1"/>
                          </a:solidFill>
                          <a:latin typeface="+mn-lt"/>
                          <a:cs typeface="Calibri"/>
                        </a:rPr>
                        <a:t> </a:t>
                      </a:r>
                      <a:r>
                        <a:rPr lang="de-DE" sz="1200" b="0" dirty="0" err="1">
                          <a:solidFill>
                            <a:schemeClr val="tx1"/>
                          </a:solidFill>
                          <a:latin typeface="+mn-lt"/>
                          <a:cs typeface="Calibri"/>
                        </a:rPr>
                        <a:t>version</a:t>
                      </a:r>
                      <a:r>
                        <a:rPr lang="de-DE" sz="1200" b="0" dirty="0">
                          <a:solidFill>
                            <a:schemeClr val="tx1"/>
                          </a:solidFill>
                          <a:latin typeface="+mn-lt"/>
                          <a:cs typeface="Calibri"/>
                        </a:rPr>
                        <a:t> VB22 </a:t>
                      </a:r>
                      <a:r>
                        <a:rPr lang="de-DE" sz="1200" b="0" dirty="0" err="1">
                          <a:solidFill>
                            <a:schemeClr val="tx1"/>
                          </a:solidFill>
                          <a:latin typeface="+mn-lt"/>
                          <a:cs typeface="Calibri"/>
                        </a:rPr>
                        <a:t>onwards</a:t>
                      </a:r>
                      <a:endParaRPr lang="de-DE" sz="1200" b="0" dirty="0">
                        <a:solidFill>
                          <a:schemeClr val="tx1"/>
                        </a:solidFill>
                        <a:latin typeface="Calibri" panose="020F0502020204030204" pitchFamily="34" charset="0"/>
                        <a:cs typeface="Calibri" panose="020F0502020204030204" pitchFamily="34" charset="0"/>
                      </a:endParaRP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extLst>
                  <a:ext uri="{0D108BD9-81ED-4DB2-BD59-A6C34878D82A}">
                    <a16:rowId xmlns:a16="http://schemas.microsoft.com/office/drawing/2014/main" val="10003"/>
                  </a:ext>
                </a:extLst>
              </a:tr>
              <a:tr h="688389">
                <a:tc>
                  <a:txBody>
                    <a:bodyPr/>
                    <a:lstStyle/>
                    <a:p>
                      <a:pPr algn="l"/>
                      <a:r>
                        <a:rPr lang="de-DE" sz="1200" b="1" dirty="0">
                          <a:solidFill>
                            <a:schemeClr val="tx1"/>
                          </a:solidFill>
                          <a:latin typeface="+mn-lt"/>
                          <a:cs typeface="Calibri"/>
                        </a:rPr>
                        <a:t>Workstation:  </a:t>
                      </a:r>
                      <a:r>
                        <a:rPr lang="de-DE" sz="1200" b="0" dirty="0">
                          <a:solidFill>
                            <a:schemeClr val="tx1"/>
                          </a:solidFill>
                          <a:latin typeface="+mn-lt"/>
                          <a:cs typeface="Calibri"/>
                        </a:rPr>
                        <a:t>Symbia.net</a:t>
                      </a:r>
                      <a:endParaRPr lang="de-DE" sz="1200" b="0" dirty="0">
                        <a:solidFill>
                          <a:schemeClr val="tx1"/>
                        </a:solidFill>
                        <a:latin typeface="Calibri"/>
                        <a:cs typeface="Calibri"/>
                      </a:endParaRPr>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tc>
                  <a:txBody>
                    <a:bodyPr/>
                    <a:lstStyle/>
                    <a:p>
                      <a:pPr marL="0" lvl="2" indent="0" algn="l" defTabSz="914400" rtl="0" eaLnBrk="1" latinLnBrk="0" hangingPunct="1">
                        <a:buFont typeface="Arial" panose="020B0604020202020204" pitchFamily="34" charset="0"/>
                        <a:buNone/>
                      </a:pPr>
                      <a:endParaRPr lang="de-DE" sz="1200" b="0" kern="1200" dirty="0">
                        <a:solidFill>
                          <a:schemeClr val="tx1"/>
                        </a:solidFill>
                        <a:latin typeface="+mn-lt"/>
                        <a:ea typeface="+mn-ea"/>
                        <a:cs typeface="Calibri"/>
                      </a:endParaRPr>
                    </a:p>
                    <a:p>
                      <a:pPr marL="0" lvl="2" indent="0" algn="l" defTabSz="914400" rtl="0" eaLnBrk="1" latinLnBrk="0" hangingPunct="1">
                        <a:buFont typeface="Arial" panose="020B0604020202020204" pitchFamily="34" charset="0"/>
                        <a:buNone/>
                      </a:pPr>
                      <a:r>
                        <a:rPr lang="de-DE" sz="1200" b="0" kern="1200" dirty="0" err="1">
                          <a:solidFill>
                            <a:schemeClr val="tx1"/>
                          </a:solidFill>
                          <a:latin typeface="+mn-lt"/>
                          <a:ea typeface="+mn-ea"/>
                          <a:cs typeface="Calibri"/>
                        </a:rPr>
                        <a:t>from</a:t>
                      </a:r>
                      <a:r>
                        <a:rPr lang="de-DE" sz="1200" b="0" kern="1200" dirty="0">
                          <a:solidFill>
                            <a:schemeClr val="tx1"/>
                          </a:solidFill>
                          <a:latin typeface="+mn-lt"/>
                          <a:ea typeface="+mn-ea"/>
                          <a:cs typeface="Calibri"/>
                        </a:rPr>
                        <a:t> </a:t>
                      </a:r>
                      <a:r>
                        <a:rPr lang="de-DE" sz="1200" b="0" kern="1200" dirty="0" err="1">
                          <a:solidFill>
                            <a:schemeClr val="tx1"/>
                          </a:solidFill>
                          <a:latin typeface="+mn-lt"/>
                          <a:ea typeface="+mn-ea"/>
                          <a:cs typeface="Calibri"/>
                        </a:rPr>
                        <a:t>version</a:t>
                      </a:r>
                      <a:r>
                        <a:rPr lang="de-DE" sz="1200" b="0" kern="1200" dirty="0">
                          <a:solidFill>
                            <a:schemeClr val="tx1"/>
                          </a:solidFill>
                          <a:latin typeface="+mn-lt"/>
                          <a:ea typeface="+mn-ea"/>
                          <a:cs typeface="Calibri"/>
                        </a:rPr>
                        <a:t> VB22 </a:t>
                      </a:r>
                      <a:r>
                        <a:rPr lang="de-DE" sz="1200" b="0" kern="1200" dirty="0" err="1">
                          <a:solidFill>
                            <a:schemeClr val="tx1"/>
                          </a:solidFill>
                          <a:latin typeface="+mn-lt"/>
                          <a:ea typeface="+mn-ea"/>
                          <a:cs typeface="Calibri"/>
                        </a:rPr>
                        <a:t>onwards</a:t>
                      </a:r>
                      <a:endParaRPr lang="de-DE" sz="1200" b="0" kern="1200" dirty="0">
                        <a:solidFill>
                          <a:schemeClr val="tx1"/>
                        </a:solidFill>
                        <a:latin typeface="+mn-lt"/>
                        <a:ea typeface="+mn-ea"/>
                        <a:cs typeface="Calibri"/>
                      </a:endParaRPr>
                    </a:p>
                    <a:p>
                      <a:pPr marL="0" lvl="2" indent="0" algn="l" rtl="0" eaLnBrk="1" latinLnBrk="0" hangingPunct="1">
                        <a:buFont typeface="Arial" panose="020B0604020202020204" pitchFamily="34" charset="0"/>
                        <a:buNone/>
                      </a:pPr>
                      <a:endParaRPr lang="de-DE" dirty="0"/>
                    </a:p>
                  </a:txBody>
                  <a:tcPr marL="98863" marR="98863" marT="45648" marB="456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080">
                          <a:lumMod val="100000"/>
                        </a:srgbClr>
                      </a:solidFill>
                      <a:prstDash val="solid"/>
                      <a:round/>
                      <a:headEnd type="none" w="med" len="med"/>
                      <a:tailEnd type="none" w="med" len="med"/>
                    </a:lnT>
                    <a:lnB w="9525" cap="flat" cmpd="sng" algn="ctr">
                      <a:solidFill>
                        <a:srgbClr val="808080">
                          <a:lumMod val="100000"/>
                        </a:srgbClr>
                      </a:solidFill>
                      <a:prstDash val="solid"/>
                      <a:round/>
                      <a:headEnd type="none" w="med" len="med"/>
                      <a:tailEnd type="none" w="med" len="med"/>
                    </a:lnB>
                    <a:noFill/>
                  </a:tcPr>
                </a:tc>
                <a:extLst>
                  <a:ext uri="{0D108BD9-81ED-4DB2-BD59-A6C34878D82A}">
                    <a16:rowId xmlns:a16="http://schemas.microsoft.com/office/drawing/2014/main" val="2980197684"/>
                  </a:ext>
                </a:extLst>
              </a:tr>
            </a:tbl>
          </a:graphicData>
        </a:graphic>
      </p:graphicFrame>
      <p:pic>
        <p:nvPicPr>
          <p:cNvPr id="8194" name="Picture 14" descr="image007">
            <a:extLst>
              <a:ext uri="{FF2B5EF4-FFF2-40B4-BE49-F238E27FC236}">
                <a16:creationId xmlns:a16="http://schemas.microsoft.com/office/drawing/2014/main" id="{B1186029-E214-43F4-AE59-D76463159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6236" y="1975589"/>
            <a:ext cx="3769945" cy="4508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5" descr="image008">
            <a:extLst>
              <a:ext uri="{FF2B5EF4-FFF2-40B4-BE49-F238E27FC236}">
                <a16:creationId xmlns:a16="http://schemas.microsoft.com/office/drawing/2014/main" id="{BBB5D697-8429-4CEF-B2DF-6EF4424869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0361" y="1246323"/>
            <a:ext cx="4465326" cy="398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80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140EB419-3BB5-42BD-995D-AB8707B2E55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2" b="22"/>
          <a:stretch>
            <a:fillRect/>
          </a:stretch>
        </p:blipFill>
        <p:spPr/>
      </p:pic>
      <p:sp>
        <p:nvSpPr>
          <p:cNvPr id="2" name="Untertitel 1">
            <a:extLst>
              <a:ext uri="{FF2B5EF4-FFF2-40B4-BE49-F238E27FC236}">
                <a16:creationId xmlns:a16="http://schemas.microsoft.com/office/drawing/2014/main" id="{CAAF4DF6-C0DC-984C-BA13-76CDF96BC3F7}"/>
              </a:ext>
            </a:extLst>
          </p:cNvPr>
          <p:cNvSpPr>
            <a:spLocks noGrp="1"/>
          </p:cNvSpPr>
          <p:nvPr>
            <p:ph type="subTitle" idx="1"/>
          </p:nvPr>
        </p:nvSpPr>
        <p:spPr/>
        <p:txBody>
          <a:bodyPr/>
          <a:lstStyle/>
          <a:p>
            <a:r>
              <a:rPr lang="en-US" dirty="0"/>
              <a:t>Additional materials</a:t>
            </a:r>
          </a:p>
          <a:p>
            <a:pPr lvl="0">
              <a:lnSpc>
                <a:spcPct val="100000"/>
              </a:lnSpc>
              <a:spcBef>
                <a:spcPts val="1500"/>
              </a:spcBef>
            </a:pPr>
            <a:r>
              <a:rPr lang="de-DE" sz="2400" i="1" dirty="0" err="1">
                <a:solidFill>
                  <a:srgbClr val="000000"/>
                </a:solidFill>
              </a:rPr>
              <a:t>syngo</a:t>
            </a:r>
            <a:r>
              <a:rPr lang="de-DE" sz="2400" dirty="0">
                <a:solidFill>
                  <a:srgbClr val="000000"/>
                </a:solidFill>
              </a:rPr>
              <a:t> Virtual Cockpit</a:t>
            </a:r>
          </a:p>
        </p:txBody>
      </p:sp>
      <p:sp>
        <p:nvSpPr>
          <p:cNvPr id="13" name="Untertitel 7">
            <a:extLst>
              <a:ext uri="{FF2B5EF4-FFF2-40B4-BE49-F238E27FC236}">
                <a16:creationId xmlns:a16="http://schemas.microsoft.com/office/drawing/2014/main" id="{6D4E0B4F-C3BC-4BB2-ADAA-3C39D2E9586E}"/>
              </a:ext>
            </a:extLst>
          </p:cNvPr>
          <p:cNvSpPr txBox="1">
            <a:spLocks/>
          </p:cNvSpPr>
          <p:nvPr/>
        </p:nvSpPr>
        <p:spPr>
          <a:xfrm>
            <a:off x="2640356" y="42793"/>
            <a:ext cx="8920148" cy="1206028"/>
          </a:xfrm>
          <a:prstGeom prst="rect">
            <a:avLst/>
          </a:prstGeom>
        </p:spPr>
        <p:txBody>
          <a:bodyPr vert="horz" lIns="360000" tIns="0" rIns="0" bIns="0" rtlCol="0" anchor="t">
            <a:noAutofit/>
          </a:bodyPr>
          <a:lstStyle>
            <a:lvl1pPr marL="0" marR="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sz="5200" b="1" kern="1200" baseline="0">
                <a:solidFill>
                  <a:schemeClr val="bg2"/>
                </a:solidFill>
                <a:latin typeface="+mn-lt"/>
                <a:ea typeface="+mn-ea"/>
                <a:cs typeface="+mn-cs"/>
              </a:defRPr>
            </a:lvl1pPr>
            <a:lvl2pPr marL="457200" indent="0" algn="ctr"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lnSpc>
                <a:spcPct val="100000"/>
              </a:lnSpc>
              <a:spcBef>
                <a:spcPts val="0"/>
              </a:spcBef>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100000"/>
              </a:lnSpc>
              <a:spcBef>
                <a:spcPts val="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100000"/>
              </a:lnSpc>
              <a:spcBef>
                <a:spcPts val="0"/>
              </a:spcBef>
              <a:buFont typeface="Arial" panose="020B0604020202020204" pitchFamily="34" charset="0"/>
              <a:buNone/>
              <a:defRPr sz="1800" kern="1200">
                <a:solidFill>
                  <a:schemeClr val="tx1">
                    <a:tint val="75000"/>
                  </a:schemeClr>
                </a:solidFill>
                <a:latin typeface="+mn-lt"/>
                <a:ea typeface="+mn-ea"/>
                <a:cs typeface="+mn-cs"/>
              </a:defRPr>
            </a:lvl5pPr>
            <a:lvl6pPr marL="228600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800" kern="1200">
                <a:solidFill>
                  <a:schemeClr val="tx1">
                    <a:tint val="75000"/>
                  </a:schemeClr>
                </a:solidFill>
                <a:latin typeface="+mn-lt"/>
                <a:ea typeface="+mn-ea"/>
                <a:cs typeface="+mn-cs"/>
              </a:defRPr>
            </a:lvl6pPr>
            <a:lvl7pPr marL="2743200" indent="0" algn="ctr" defTabSz="914400" rtl="0" eaLnBrk="1" latinLnBrk="0" hangingPunct="1">
              <a:spcBef>
                <a:spcPts val="0"/>
              </a:spcBef>
              <a:buFont typeface="Arial" panose="020B0604020202020204" pitchFamily="34" charset="0"/>
              <a:buNone/>
              <a:defRPr sz="1800" kern="1200">
                <a:solidFill>
                  <a:schemeClr val="tx1">
                    <a:tint val="75000"/>
                  </a:schemeClr>
                </a:solidFill>
                <a:latin typeface="+mn-lt"/>
                <a:ea typeface="+mn-ea"/>
                <a:cs typeface="+mn-cs"/>
              </a:defRPr>
            </a:lvl7pPr>
            <a:lvl8pPr marL="320040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800" kern="1200">
                <a:solidFill>
                  <a:schemeClr val="tx1">
                    <a:tint val="75000"/>
                  </a:schemeClr>
                </a:solidFill>
                <a:latin typeface="+mn-lt"/>
                <a:ea typeface="+mn-ea"/>
                <a:cs typeface="+mn-cs"/>
              </a:defRPr>
            </a:lvl8pPr>
            <a:lvl9pPr marL="3657600" indent="0" algn="ctr" defTabSz="914400" rtl="0" eaLnBrk="1" latinLnBrk="0" hangingPunct="1">
              <a:spcBef>
                <a:spcPts val="1600"/>
              </a:spcBef>
              <a:buFontTx/>
              <a:buNone/>
              <a:defRPr sz="1400" kern="1200">
                <a:solidFill>
                  <a:schemeClr val="tx1">
                    <a:tint val="75000"/>
                  </a:schemeClr>
                </a:solidFill>
                <a:latin typeface="+mn-lt"/>
                <a:ea typeface="+mn-ea"/>
                <a:cs typeface="+mn-cs"/>
              </a:defRPr>
            </a:lvl9pPr>
          </a:lstStyle>
          <a:p>
            <a:endParaRPr lang="de-DE" dirty="0"/>
          </a:p>
        </p:txBody>
      </p:sp>
      <p:sp>
        <p:nvSpPr>
          <p:cNvPr id="16" name="Untertitel 7">
            <a:extLst>
              <a:ext uri="{FF2B5EF4-FFF2-40B4-BE49-F238E27FC236}">
                <a16:creationId xmlns:a16="http://schemas.microsoft.com/office/drawing/2014/main" id="{F5A553DA-EFF1-48E7-9FC5-D7F218BE7565}"/>
              </a:ext>
            </a:extLst>
          </p:cNvPr>
          <p:cNvSpPr txBox="1">
            <a:spLocks/>
          </p:cNvSpPr>
          <p:nvPr/>
        </p:nvSpPr>
        <p:spPr>
          <a:xfrm>
            <a:off x="3282968" y="3009330"/>
            <a:ext cx="8410102" cy="778900"/>
          </a:xfrm>
          <a:prstGeom prst="rect">
            <a:avLst/>
          </a:prstGeom>
        </p:spPr>
        <p:txBody>
          <a:bodyPr vert="horz" lIns="360000" tIns="0" rIns="0" bIns="0" rtlCol="0" anchor="t">
            <a:noAutofit/>
          </a:bodyPr>
          <a:lstStyle>
            <a:lvl1pPr marL="0" marR="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sz="5200" b="1" kern="1200" baseline="0">
                <a:solidFill>
                  <a:schemeClr val="bg2"/>
                </a:solidFill>
                <a:latin typeface="+mn-lt"/>
                <a:ea typeface="+mn-ea"/>
                <a:cs typeface="+mn-cs"/>
              </a:defRPr>
            </a:lvl1pPr>
            <a:lvl2pPr marL="457200" indent="0" algn="ctr"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lnSpc>
                <a:spcPct val="100000"/>
              </a:lnSpc>
              <a:spcBef>
                <a:spcPts val="0"/>
              </a:spcBef>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100000"/>
              </a:lnSpc>
              <a:spcBef>
                <a:spcPts val="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100000"/>
              </a:lnSpc>
              <a:spcBef>
                <a:spcPts val="0"/>
              </a:spcBef>
              <a:buFont typeface="Arial" panose="020B0604020202020204" pitchFamily="34" charset="0"/>
              <a:buNone/>
              <a:defRPr sz="1800" kern="1200">
                <a:solidFill>
                  <a:schemeClr val="tx1">
                    <a:tint val="75000"/>
                  </a:schemeClr>
                </a:solidFill>
                <a:latin typeface="+mn-lt"/>
                <a:ea typeface="+mn-ea"/>
                <a:cs typeface="+mn-cs"/>
              </a:defRPr>
            </a:lvl5pPr>
            <a:lvl6pPr marL="228600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800" kern="1200">
                <a:solidFill>
                  <a:schemeClr val="tx1">
                    <a:tint val="75000"/>
                  </a:schemeClr>
                </a:solidFill>
                <a:latin typeface="+mn-lt"/>
                <a:ea typeface="+mn-ea"/>
                <a:cs typeface="+mn-cs"/>
              </a:defRPr>
            </a:lvl6pPr>
            <a:lvl7pPr marL="2743200" indent="0" algn="ctr" defTabSz="914400" rtl="0" eaLnBrk="1" latinLnBrk="0" hangingPunct="1">
              <a:spcBef>
                <a:spcPts val="0"/>
              </a:spcBef>
              <a:buFont typeface="Arial" panose="020B0604020202020204" pitchFamily="34" charset="0"/>
              <a:buNone/>
              <a:defRPr sz="1800" kern="1200">
                <a:solidFill>
                  <a:schemeClr val="tx1">
                    <a:tint val="75000"/>
                  </a:schemeClr>
                </a:solidFill>
                <a:latin typeface="+mn-lt"/>
                <a:ea typeface="+mn-ea"/>
                <a:cs typeface="+mn-cs"/>
              </a:defRPr>
            </a:lvl7pPr>
            <a:lvl8pPr marL="320040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800" kern="1200">
                <a:solidFill>
                  <a:schemeClr val="tx1">
                    <a:tint val="75000"/>
                  </a:schemeClr>
                </a:solidFill>
                <a:latin typeface="+mn-lt"/>
                <a:ea typeface="+mn-ea"/>
                <a:cs typeface="+mn-cs"/>
              </a:defRPr>
            </a:lvl8pPr>
            <a:lvl9pPr marL="3657600" indent="0" algn="ctr" defTabSz="914400" rtl="0" eaLnBrk="1" latinLnBrk="0" hangingPunct="1">
              <a:spcBef>
                <a:spcPts val="1600"/>
              </a:spcBef>
              <a:buFontTx/>
              <a:buNone/>
              <a:defRPr sz="1400" kern="1200">
                <a:solidFill>
                  <a:schemeClr val="tx1">
                    <a:tint val="75000"/>
                  </a:schemeClr>
                </a:solidFill>
                <a:latin typeface="+mn-lt"/>
                <a:ea typeface="+mn-ea"/>
                <a:cs typeface="+mn-cs"/>
              </a:defRPr>
            </a:lvl9pPr>
          </a:lstStyle>
          <a:p>
            <a:endParaRPr lang="de-DE" dirty="0"/>
          </a:p>
        </p:txBody>
      </p:sp>
    </p:spTree>
    <p:extLst>
      <p:ext uri="{BB962C8B-B14F-4D97-AF65-F5344CB8AC3E}">
        <p14:creationId xmlns:p14="http://schemas.microsoft.com/office/powerpoint/2010/main" val="120730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
            <a:extLst>
              <a:ext uri="{FF2B5EF4-FFF2-40B4-BE49-F238E27FC236}">
                <a16:creationId xmlns:a16="http://schemas.microsoft.com/office/drawing/2014/main" id="{8D53BF02-D7D2-45B3-8C93-6CB9435995DE}"/>
              </a:ext>
            </a:extLst>
          </p:cNvPr>
          <p:cNvSpPr/>
          <p:nvPr/>
        </p:nvSpPr>
        <p:spPr>
          <a:xfrm>
            <a:off x="558441" y="5631736"/>
            <a:ext cx="9240637" cy="638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bg2"/>
                </a:solidFill>
              </a:rPr>
              <a:t>Simple and seamless transition to </a:t>
            </a:r>
            <a:r>
              <a:rPr lang="en-US" b="1" i="1" dirty="0" err="1">
                <a:solidFill>
                  <a:schemeClr val="bg2"/>
                </a:solidFill>
              </a:rPr>
              <a:t>syngo</a:t>
            </a:r>
            <a:r>
              <a:rPr lang="en-US" b="1" dirty="0">
                <a:solidFill>
                  <a:schemeClr val="bg2"/>
                </a:solidFill>
              </a:rPr>
              <a:t> Virtual Cockpit</a:t>
            </a:r>
            <a:br>
              <a:rPr lang="en-US" b="1" dirty="0">
                <a:solidFill>
                  <a:schemeClr val="bg2"/>
                </a:solidFill>
              </a:rPr>
            </a:br>
            <a:r>
              <a:rPr lang="en-US" b="1" dirty="0">
                <a:solidFill>
                  <a:schemeClr val="bg2"/>
                </a:solidFill>
              </a:rPr>
              <a:t>virtual operations and workflow </a:t>
            </a:r>
          </a:p>
        </p:txBody>
      </p:sp>
      <p:sp>
        <p:nvSpPr>
          <p:cNvPr id="2" name="Titel 1">
            <a:extLst>
              <a:ext uri="{FF2B5EF4-FFF2-40B4-BE49-F238E27FC236}">
                <a16:creationId xmlns:a16="http://schemas.microsoft.com/office/drawing/2014/main" id="{EC123189-FE9C-44DA-91EA-DAB33E15E301}"/>
              </a:ext>
            </a:extLst>
          </p:cNvPr>
          <p:cNvSpPr>
            <a:spLocks noGrp="1"/>
          </p:cNvSpPr>
          <p:nvPr>
            <p:ph type="title"/>
          </p:nvPr>
        </p:nvSpPr>
        <p:spPr>
          <a:xfrm>
            <a:off x="540006" y="220646"/>
            <a:ext cx="9350444" cy="828000"/>
          </a:xfrm>
        </p:spPr>
        <p:txBody>
          <a:bodyPr/>
          <a:lstStyle/>
          <a:p>
            <a:r>
              <a:rPr lang="de-DE" dirty="0" err="1"/>
              <a:t>With</a:t>
            </a:r>
            <a:r>
              <a:rPr lang="de-DE" dirty="0"/>
              <a:t> </a:t>
            </a:r>
            <a:r>
              <a:rPr lang="de-DE" dirty="0" err="1"/>
              <a:t>Optimize</a:t>
            </a:r>
            <a:r>
              <a:rPr lang="de-DE" dirty="0"/>
              <a:t> Virtual Workflow, </a:t>
            </a:r>
            <a:r>
              <a:rPr lang="de-DE" dirty="0" err="1"/>
              <a:t>you</a:t>
            </a:r>
            <a:r>
              <a:rPr lang="de-DE" dirty="0"/>
              <a:t> </a:t>
            </a:r>
            <a:r>
              <a:rPr lang="de-DE" dirty="0" err="1"/>
              <a:t>can</a:t>
            </a:r>
            <a:r>
              <a:rPr lang="de-DE" dirty="0"/>
              <a:t> </a:t>
            </a:r>
            <a:r>
              <a:rPr lang="de-DE" dirty="0" err="1"/>
              <a:t>unleash</a:t>
            </a:r>
            <a:r>
              <a:rPr lang="de-DE" dirty="0"/>
              <a:t> </a:t>
            </a:r>
            <a:r>
              <a:rPr lang="de-DE" dirty="0" err="1"/>
              <a:t>the</a:t>
            </a:r>
            <a:r>
              <a:rPr lang="de-DE" dirty="0"/>
              <a:t> potential </a:t>
            </a:r>
            <a:r>
              <a:rPr lang="de-DE" dirty="0" err="1"/>
              <a:t>of</a:t>
            </a:r>
            <a:r>
              <a:rPr lang="de-DE" dirty="0"/>
              <a:t> </a:t>
            </a:r>
            <a:r>
              <a:rPr lang="en-US" i="1" dirty="0" err="1"/>
              <a:t>syngo</a:t>
            </a:r>
            <a:r>
              <a:rPr lang="en-US" dirty="0"/>
              <a:t> Virtual Cockpit from day 1</a:t>
            </a:r>
            <a:endParaRPr lang="de-DE" dirty="0"/>
          </a:p>
        </p:txBody>
      </p:sp>
      <p:sp>
        <p:nvSpPr>
          <p:cNvPr id="29" name="Rechteck: abgerundete Ecken 29">
            <a:extLst>
              <a:ext uri="{FF2B5EF4-FFF2-40B4-BE49-F238E27FC236}">
                <a16:creationId xmlns:a16="http://schemas.microsoft.com/office/drawing/2014/main" id="{0F0B452C-7F3B-46B7-BD80-4B32F0DD08C8}"/>
              </a:ext>
            </a:extLst>
          </p:cNvPr>
          <p:cNvSpPr>
            <a:spLocks/>
          </p:cNvSpPr>
          <p:nvPr/>
        </p:nvSpPr>
        <p:spPr bwMode="gray">
          <a:xfrm>
            <a:off x="558440" y="1644984"/>
            <a:ext cx="4249866" cy="195697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400" b="1" i="1" dirty="0" err="1">
                <a:solidFill>
                  <a:schemeClr val="tx1"/>
                </a:solidFill>
              </a:rPr>
              <a:t>syngo</a:t>
            </a:r>
            <a:r>
              <a:rPr lang="en-US" sz="1400" b="1" dirty="0">
                <a:solidFill>
                  <a:schemeClr val="tx1"/>
                </a:solidFill>
              </a:rPr>
              <a:t> Virtual Cockpit</a:t>
            </a:r>
            <a:br>
              <a:rPr lang="en-US" sz="1400" b="1" dirty="0">
                <a:solidFill>
                  <a:schemeClr val="tx1"/>
                </a:solidFill>
              </a:rPr>
            </a:br>
            <a:r>
              <a:rPr lang="en-US" sz="1400" dirty="0">
                <a:solidFill>
                  <a:schemeClr val="tx1"/>
                </a:solidFill>
              </a:rPr>
              <a:t>is a software solution designed to assist scan procedures from a distance. Expert colleagues receive access to the scanner and can support less experienced technologists via chat, voice, and video. This solution is available for MR, </a:t>
            </a:r>
            <a:r>
              <a:rPr lang="en-US" sz="1400" dirty="0" err="1">
                <a:solidFill>
                  <a:schemeClr val="tx1"/>
                </a:solidFill>
              </a:rPr>
              <a:t>mMR</a:t>
            </a:r>
            <a:r>
              <a:rPr lang="en-US" sz="1400" dirty="0">
                <a:solidFill>
                  <a:schemeClr val="tx1"/>
                </a:solidFill>
              </a:rPr>
              <a:t>, CT, and PET scanners from Siemens Healthineers.</a:t>
            </a:r>
            <a:endParaRPr lang="en" sz="1200" dirty="0">
              <a:solidFill>
                <a:schemeClr val="tx1"/>
              </a:solidFill>
            </a:endParaRPr>
          </a:p>
        </p:txBody>
      </p:sp>
      <p:sp>
        <p:nvSpPr>
          <p:cNvPr id="45" name="Rechteck: abgerundete Ecken 29">
            <a:extLst>
              <a:ext uri="{FF2B5EF4-FFF2-40B4-BE49-F238E27FC236}">
                <a16:creationId xmlns:a16="http://schemas.microsoft.com/office/drawing/2014/main" id="{7230127E-84A1-4CDE-A793-7358E438091D}"/>
              </a:ext>
            </a:extLst>
          </p:cNvPr>
          <p:cNvSpPr>
            <a:spLocks/>
          </p:cNvSpPr>
          <p:nvPr/>
        </p:nvSpPr>
        <p:spPr bwMode="gray">
          <a:xfrm>
            <a:off x="5662229" y="1644984"/>
            <a:ext cx="4136849" cy="127303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1400" b="1" dirty="0">
                <a:solidFill>
                  <a:schemeClr val="tx1"/>
                </a:solidFill>
              </a:rPr>
              <a:t>Optimize Virtual Workflow</a:t>
            </a:r>
            <a:br>
              <a:rPr lang="en-US" sz="1400" b="1" dirty="0">
                <a:solidFill>
                  <a:schemeClr val="tx1"/>
                </a:solidFill>
              </a:rPr>
            </a:br>
            <a:r>
              <a:rPr lang="en-US" sz="1400" dirty="0">
                <a:solidFill>
                  <a:schemeClr val="tx1"/>
                </a:solidFill>
              </a:rPr>
              <a:t>is your tailored consulting program targeted to operationalize, enhance, and enable the virtual clinical workflow while incorporating </a:t>
            </a:r>
            <a:r>
              <a:rPr lang="en-US" sz="1400" i="1" dirty="0" err="1">
                <a:solidFill>
                  <a:schemeClr val="tx1"/>
                </a:solidFill>
              </a:rPr>
              <a:t>syngo</a:t>
            </a:r>
            <a:r>
              <a:rPr lang="en-US" sz="1400" dirty="0">
                <a:solidFill>
                  <a:schemeClr val="tx1"/>
                </a:solidFill>
              </a:rPr>
              <a:t> Virtual Cockpit into your imaging environment as quickly as possible.</a:t>
            </a:r>
          </a:p>
        </p:txBody>
      </p:sp>
      <p:sp>
        <p:nvSpPr>
          <p:cNvPr id="4" name="Fußzeilenplatzhalter 3">
            <a:extLst>
              <a:ext uri="{FF2B5EF4-FFF2-40B4-BE49-F238E27FC236}">
                <a16:creationId xmlns:a16="http://schemas.microsoft.com/office/drawing/2014/main" id="{04ED9595-E659-4F36-AE96-2609638F003C}"/>
              </a:ext>
            </a:extLst>
          </p:cNvPr>
          <p:cNvSpPr>
            <a:spLocks noGrp="1"/>
          </p:cNvSpPr>
          <p:nvPr>
            <p:ph type="ftr" sz="quarter" idx="17"/>
          </p:nvPr>
        </p:nvSpPr>
        <p:spPr/>
        <p:txBody>
          <a:bodyPr/>
          <a:lstStyle/>
          <a:p>
            <a:r>
              <a:rPr lang="en-US" dirty="0"/>
              <a:t>Author | Department</a:t>
            </a:r>
          </a:p>
        </p:txBody>
      </p:sp>
      <p:sp>
        <p:nvSpPr>
          <p:cNvPr id="5" name="Foliennummernplatzhalter 4">
            <a:extLst>
              <a:ext uri="{FF2B5EF4-FFF2-40B4-BE49-F238E27FC236}">
                <a16:creationId xmlns:a16="http://schemas.microsoft.com/office/drawing/2014/main" id="{82F0234F-D0FF-45B5-A6C0-B57A91570606}"/>
              </a:ext>
            </a:extLst>
          </p:cNvPr>
          <p:cNvSpPr>
            <a:spLocks noGrp="1"/>
          </p:cNvSpPr>
          <p:nvPr>
            <p:ph type="sldNum" sz="quarter" idx="14"/>
          </p:nvPr>
        </p:nvSpPr>
        <p:spPr/>
        <p:txBody>
          <a:bodyPr/>
          <a:lstStyle/>
          <a:p>
            <a:endParaRPr lang="en-US" b="0" noProof="0" dirty="0"/>
          </a:p>
        </p:txBody>
      </p:sp>
      <p:grpSp>
        <p:nvGrpSpPr>
          <p:cNvPr id="3" name="Gruppieren 2">
            <a:extLst>
              <a:ext uri="{FF2B5EF4-FFF2-40B4-BE49-F238E27FC236}">
                <a16:creationId xmlns:a16="http://schemas.microsoft.com/office/drawing/2014/main" id="{6123B420-6791-43C3-B667-AD85D11C5DF1}"/>
              </a:ext>
            </a:extLst>
          </p:cNvPr>
          <p:cNvGrpSpPr>
            <a:grpSpLocks noChangeAspect="1"/>
          </p:cNvGrpSpPr>
          <p:nvPr/>
        </p:nvGrpSpPr>
        <p:grpSpPr>
          <a:xfrm>
            <a:off x="1378688" y="5698982"/>
            <a:ext cx="227857" cy="504000"/>
            <a:chOff x="1834536" y="5568217"/>
            <a:chExt cx="422512" cy="784893"/>
          </a:xfrm>
        </p:grpSpPr>
        <p:sp>
          <p:nvSpPr>
            <p:cNvPr id="37" name="Chevron 7">
              <a:extLst>
                <a:ext uri="{FF2B5EF4-FFF2-40B4-BE49-F238E27FC236}">
                  <a16:creationId xmlns:a16="http://schemas.microsoft.com/office/drawing/2014/main" id="{E0DC309F-7131-4AD1-8134-D9DE434672D1}"/>
                </a:ext>
              </a:extLst>
            </p:cNvPr>
            <p:cNvSpPr/>
            <p:nvPr/>
          </p:nvSpPr>
          <p:spPr>
            <a:xfrm>
              <a:off x="2008456" y="5568217"/>
              <a:ext cx="248592" cy="784893"/>
            </a:xfrm>
            <a:prstGeom prst="chevron">
              <a:avLst>
                <a:gd name="adj" fmla="val 6020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754"/>
              <a:endParaRPr lang="en-US" sz="1797">
                <a:solidFill>
                  <a:srgbClr val="000000"/>
                </a:solidFill>
                <a:latin typeface="Calibri"/>
              </a:endParaRPr>
            </a:p>
          </p:txBody>
        </p:sp>
        <p:sp>
          <p:nvSpPr>
            <p:cNvPr id="38" name="Chevron 7">
              <a:extLst>
                <a:ext uri="{FF2B5EF4-FFF2-40B4-BE49-F238E27FC236}">
                  <a16:creationId xmlns:a16="http://schemas.microsoft.com/office/drawing/2014/main" id="{772E21AA-92A7-467A-9D05-1C953BDCEF40}"/>
                </a:ext>
              </a:extLst>
            </p:cNvPr>
            <p:cNvSpPr/>
            <p:nvPr/>
          </p:nvSpPr>
          <p:spPr>
            <a:xfrm>
              <a:off x="1834536" y="5568217"/>
              <a:ext cx="248592" cy="784892"/>
            </a:xfrm>
            <a:prstGeom prst="chevron">
              <a:avLst>
                <a:gd name="adj" fmla="val 6020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754"/>
              <a:endParaRPr lang="en-US" sz="1797">
                <a:solidFill>
                  <a:srgbClr val="000000"/>
                </a:solidFill>
                <a:latin typeface="Calibri"/>
              </a:endParaRPr>
            </a:p>
          </p:txBody>
        </p:sp>
      </p:grpSp>
      <p:grpSp>
        <p:nvGrpSpPr>
          <p:cNvPr id="68" name="Gruppieren 67">
            <a:extLst>
              <a:ext uri="{FF2B5EF4-FFF2-40B4-BE49-F238E27FC236}">
                <a16:creationId xmlns:a16="http://schemas.microsoft.com/office/drawing/2014/main" id="{BED93CC1-66A9-4020-9B97-337A81CC9295}"/>
              </a:ext>
            </a:extLst>
          </p:cNvPr>
          <p:cNvGrpSpPr>
            <a:grpSpLocks noChangeAspect="1"/>
          </p:cNvGrpSpPr>
          <p:nvPr/>
        </p:nvGrpSpPr>
        <p:grpSpPr>
          <a:xfrm rot="10800000">
            <a:off x="8466536" y="5698983"/>
            <a:ext cx="249277" cy="504000"/>
            <a:chOff x="1834536" y="5578068"/>
            <a:chExt cx="422512" cy="784895"/>
          </a:xfrm>
        </p:grpSpPr>
        <p:sp>
          <p:nvSpPr>
            <p:cNvPr id="69" name="Chevron 7">
              <a:extLst>
                <a:ext uri="{FF2B5EF4-FFF2-40B4-BE49-F238E27FC236}">
                  <a16:creationId xmlns:a16="http://schemas.microsoft.com/office/drawing/2014/main" id="{C90C5A7F-78EB-4A6B-BC2A-06D4F10CE146}"/>
                </a:ext>
              </a:extLst>
            </p:cNvPr>
            <p:cNvSpPr/>
            <p:nvPr/>
          </p:nvSpPr>
          <p:spPr>
            <a:xfrm>
              <a:off x="2008457" y="5578068"/>
              <a:ext cx="248591" cy="784893"/>
            </a:xfrm>
            <a:prstGeom prst="chevron">
              <a:avLst>
                <a:gd name="adj" fmla="val 6020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754"/>
              <a:endParaRPr lang="en-US" sz="1797">
                <a:solidFill>
                  <a:srgbClr val="000000"/>
                </a:solidFill>
                <a:latin typeface="Calibri"/>
              </a:endParaRPr>
            </a:p>
          </p:txBody>
        </p:sp>
        <p:sp>
          <p:nvSpPr>
            <p:cNvPr id="70" name="Chevron 7">
              <a:extLst>
                <a:ext uri="{FF2B5EF4-FFF2-40B4-BE49-F238E27FC236}">
                  <a16:creationId xmlns:a16="http://schemas.microsoft.com/office/drawing/2014/main" id="{0F135769-CD05-42EA-BD41-FFAF9B92CAAD}"/>
                </a:ext>
              </a:extLst>
            </p:cNvPr>
            <p:cNvSpPr/>
            <p:nvPr/>
          </p:nvSpPr>
          <p:spPr>
            <a:xfrm>
              <a:off x="1834536" y="5578070"/>
              <a:ext cx="248591" cy="784893"/>
            </a:xfrm>
            <a:prstGeom prst="chevron">
              <a:avLst>
                <a:gd name="adj" fmla="val 6020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754"/>
              <a:endParaRPr lang="en-US" sz="1797">
                <a:solidFill>
                  <a:srgbClr val="000000"/>
                </a:solidFill>
                <a:latin typeface="Calibri"/>
              </a:endParaRPr>
            </a:p>
          </p:txBody>
        </p:sp>
      </p:grpSp>
      <p:sp>
        <p:nvSpPr>
          <p:cNvPr id="10" name="Textplatzhalter 9">
            <a:extLst>
              <a:ext uri="{FF2B5EF4-FFF2-40B4-BE49-F238E27FC236}">
                <a16:creationId xmlns:a16="http://schemas.microsoft.com/office/drawing/2014/main" id="{ABA80ADE-5B38-4269-9566-B2B37B9051E4}"/>
              </a:ext>
            </a:extLst>
          </p:cNvPr>
          <p:cNvSpPr>
            <a:spLocks noGrp="1"/>
          </p:cNvSpPr>
          <p:nvPr>
            <p:ph type="body" sz="quarter" idx="15"/>
          </p:nvPr>
        </p:nvSpPr>
        <p:spPr/>
        <p:txBody>
          <a:bodyPr/>
          <a:lstStyle/>
          <a:p>
            <a:endParaRPr lang="en-US"/>
          </a:p>
        </p:txBody>
      </p:sp>
      <p:pic>
        <p:nvPicPr>
          <p:cNvPr id="11" name="Grafik 10">
            <a:extLst>
              <a:ext uri="{FF2B5EF4-FFF2-40B4-BE49-F238E27FC236}">
                <a16:creationId xmlns:a16="http://schemas.microsoft.com/office/drawing/2014/main" id="{20AE1072-0137-410D-9799-1CFF131861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62229" y="3002180"/>
            <a:ext cx="4136850" cy="2450682"/>
          </a:xfrm>
          <a:prstGeom prst="rect">
            <a:avLst/>
          </a:prstGeom>
        </p:spPr>
      </p:pic>
      <p:sp>
        <p:nvSpPr>
          <p:cNvPr id="12" name="Additionszeichen 11">
            <a:extLst>
              <a:ext uri="{FF2B5EF4-FFF2-40B4-BE49-F238E27FC236}">
                <a16:creationId xmlns:a16="http://schemas.microsoft.com/office/drawing/2014/main" id="{04325762-2855-4EAC-8CE3-6FD486D8D51A}"/>
              </a:ext>
            </a:extLst>
          </p:cNvPr>
          <p:cNvSpPr/>
          <p:nvPr/>
        </p:nvSpPr>
        <p:spPr>
          <a:xfrm>
            <a:off x="4513209" y="3895049"/>
            <a:ext cx="698499" cy="698499"/>
          </a:xfrm>
          <a:prstGeom prst="mathPlus">
            <a:avLst/>
          </a:prstGeom>
          <a:solidFill>
            <a:schemeClr val="bg2"/>
          </a:solidFill>
          <a:ln w="28575">
            <a:noFill/>
          </a:ln>
        </p:spPr>
        <p:txBody>
          <a:bodyPr wrap="square" lIns="0" tIns="0" rIns="0" bIns="0" rtlCol="0" anchor="ctr">
            <a:spAutoFit/>
          </a:bodyPr>
          <a:lstStyle/>
          <a:p>
            <a:pPr marL="3175" algn="ctr"/>
            <a:endParaRPr lang="en-US" sz="1800" dirty="0">
              <a:ln w="0"/>
              <a:solidFill>
                <a:schemeClr val="accent1"/>
              </a:solidFill>
              <a:effectLst>
                <a:outerShdw blurRad="38100" dist="25400" dir="5400000" algn="ctr" rotWithShape="0">
                  <a:srgbClr val="6E747A">
                    <a:alpha val="43000"/>
                  </a:srgbClr>
                </a:outerShdw>
              </a:effectLst>
            </a:endParaRPr>
          </a:p>
        </p:txBody>
      </p:sp>
      <p:cxnSp>
        <p:nvCxnSpPr>
          <p:cNvPr id="20" name="Gerade Verbindung 151">
            <a:extLst>
              <a:ext uri="{FF2B5EF4-FFF2-40B4-BE49-F238E27FC236}">
                <a16:creationId xmlns:a16="http://schemas.microsoft.com/office/drawing/2014/main" id="{A142484D-F18D-4442-979E-4BC820620922}"/>
              </a:ext>
            </a:extLst>
          </p:cNvPr>
          <p:cNvCxnSpPr>
            <a:cxnSpLocks/>
          </p:cNvCxnSpPr>
          <p:nvPr/>
        </p:nvCxnSpPr>
        <p:spPr bwMode="auto">
          <a:xfrm flipH="1">
            <a:off x="539390" y="5611829"/>
            <a:ext cx="9240638" cy="0"/>
          </a:xfrm>
          <a:prstGeom prst="line">
            <a:avLst/>
          </a:prstGeom>
          <a:ln w="254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Gerade Verbindung 151">
            <a:extLst>
              <a:ext uri="{FF2B5EF4-FFF2-40B4-BE49-F238E27FC236}">
                <a16:creationId xmlns:a16="http://schemas.microsoft.com/office/drawing/2014/main" id="{EFFB4565-2239-4B9E-ACBB-7F4BF93634FF}"/>
              </a:ext>
            </a:extLst>
          </p:cNvPr>
          <p:cNvCxnSpPr>
            <a:cxnSpLocks/>
          </p:cNvCxnSpPr>
          <p:nvPr/>
        </p:nvCxnSpPr>
        <p:spPr bwMode="auto">
          <a:xfrm flipH="1">
            <a:off x="539390" y="6278939"/>
            <a:ext cx="9240638" cy="0"/>
          </a:xfrm>
          <a:prstGeom prst="line">
            <a:avLst/>
          </a:prstGeom>
          <a:ln w="254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1" name="Picture 2" descr="SY_syngo_Virtual_Cockpit_1-138662_IMAGE_18">
            <a:extLst>
              <a:ext uri="{FF2B5EF4-FFF2-40B4-BE49-F238E27FC236}">
                <a16:creationId xmlns:a16="http://schemas.microsoft.com/office/drawing/2014/main" id="{2216E1E4-A730-49C6-AE10-251875CA7D7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344" y="2990177"/>
            <a:ext cx="3257335" cy="2446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36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000"/>
                            </p:stCondLst>
                            <p:childTnLst>
                              <p:par>
                                <p:cTn id="13" presetID="16" presetClass="entr" presetSubtype="42" fill="hold" nodeType="afterEffect">
                                  <p:stCondLst>
                                    <p:cond delay="500"/>
                                  </p:stCondLst>
                                  <p:childTnLst>
                                    <p:set>
                                      <p:cBhvr>
                                        <p:cTn id="14" dur="1" fill="hold">
                                          <p:stCondLst>
                                            <p:cond delay="0"/>
                                          </p:stCondLst>
                                        </p:cTn>
                                        <p:tgtEl>
                                          <p:spTgt spid="20"/>
                                        </p:tgtEl>
                                        <p:attrNameLst>
                                          <p:attrName>style.visibility</p:attrName>
                                        </p:attrNameLst>
                                      </p:cBhvr>
                                      <p:to>
                                        <p:strVal val="visible"/>
                                      </p:to>
                                    </p:set>
                                    <p:animEffect transition="in" filter="barn(outHorizontal)">
                                      <p:cBhvr>
                                        <p:cTn id="15" dur="1000"/>
                                        <p:tgtEl>
                                          <p:spTgt spid="20"/>
                                        </p:tgtEl>
                                      </p:cBhvr>
                                    </p:animEffect>
                                  </p:childTnLst>
                                </p:cTn>
                              </p:par>
                            </p:childTnLst>
                          </p:cTn>
                        </p:par>
                        <p:par>
                          <p:cTn id="16" fill="hold">
                            <p:stCondLst>
                              <p:cond delay="2500"/>
                            </p:stCondLst>
                            <p:childTnLst>
                              <p:par>
                                <p:cTn id="17" presetID="16" presetClass="entr" presetSubtype="42" fill="hold" nodeType="afterEffect">
                                  <p:stCondLst>
                                    <p:cond delay="500"/>
                                  </p:stCondLst>
                                  <p:childTnLst>
                                    <p:set>
                                      <p:cBhvr>
                                        <p:cTn id="18" dur="1" fill="hold">
                                          <p:stCondLst>
                                            <p:cond delay="0"/>
                                          </p:stCondLst>
                                        </p:cTn>
                                        <p:tgtEl>
                                          <p:spTgt spid="24"/>
                                        </p:tgtEl>
                                        <p:attrNameLst>
                                          <p:attrName>style.visibility</p:attrName>
                                        </p:attrNameLst>
                                      </p:cBhvr>
                                      <p:to>
                                        <p:strVal val="visible"/>
                                      </p:to>
                                    </p:set>
                                    <p:animEffect transition="in" filter="barn(outHorizontal)">
                                      <p:cBhvr>
                                        <p:cTn id="1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41CA9EE-B724-4168-B2BE-91E5A1838D4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3" imgH="353" progId="TCLayout.ActiveDocument.1">
                  <p:embed/>
                </p:oleObj>
              </mc:Choice>
              <mc:Fallback>
                <p:oleObj name="think-cell Slide" r:id="rId5" imgW="353" imgH="353" progId="TCLayout.ActiveDocument.1">
                  <p:embed/>
                  <p:pic>
                    <p:nvPicPr>
                      <p:cNvPr id="3" name="Object 2" hidden="1">
                        <a:extLst>
                          <a:ext uri="{FF2B5EF4-FFF2-40B4-BE49-F238E27FC236}">
                            <a16:creationId xmlns:a16="http://schemas.microsoft.com/office/drawing/2014/main" id="{C41CA9EE-B724-4168-B2BE-91E5A1838D4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01A5CA2-6DEB-4DEF-B1E7-1332C1345C60}"/>
              </a:ext>
            </a:extLst>
          </p:cNvPr>
          <p:cNvSpPr/>
          <p:nvPr>
            <p:custDataLst>
              <p:tags r:id="rId2"/>
            </p:custDataLst>
          </p:nvPr>
        </p:nvSpPr>
        <p:spPr>
          <a:xfrm>
            <a:off x="0" y="0"/>
            <a:ext cx="158750" cy="158750"/>
          </a:xfrm>
          <a:prstGeom prst="rect">
            <a:avLst/>
          </a:prstGeom>
        </p:spPr>
        <p:txBody>
          <a:bodyPr wrap="none" lIns="0" tIns="0" rIns="0" bIns="0" numCol="1" spcCol="0" rtlCol="0" anchor="ctr" anchorCtr="0">
            <a:noAutofit/>
          </a:bodyPr>
          <a:lstStyle/>
          <a:p>
            <a:pPr algn="ctr"/>
            <a:endParaRPr lang="en-US" sz="2800" b="1" dirty="0">
              <a:solidFill>
                <a:srgbClr val="EC6602"/>
              </a:solidFill>
              <a:latin typeface="Calibri" panose="020F0502020204030204" pitchFamily="34" charset="0"/>
              <a:ea typeface="+mj-ea"/>
              <a:cs typeface="+mj-cs"/>
              <a:sym typeface="Calibri" panose="020F0502020204030204" pitchFamily="34" charset="0"/>
            </a:endParaRPr>
          </a:p>
        </p:txBody>
      </p:sp>
      <p:sp>
        <p:nvSpPr>
          <p:cNvPr id="237" name="Rechteck 56">
            <a:extLst>
              <a:ext uri="{FF2B5EF4-FFF2-40B4-BE49-F238E27FC236}">
                <a16:creationId xmlns:a16="http://schemas.microsoft.com/office/drawing/2014/main" id="{CF854F9A-2CC9-4064-BDB3-88EF6FB74955}"/>
              </a:ext>
            </a:extLst>
          </p:cNvPr>
          <p:cNvSpPr/>
          <p:nvPr/>
        </p:nvSpPr>
        <p:spPr>
          <a:xfrm>
            <a:off x="731141" y="3623470"/>
            <a:ext cx="10082787" cy="3603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a:defRPr/>
            </a:pPr>
            <a:endParaRPr lang="en-US"/>
          </a:p>
        </p:txBody>
      </p:sp>
      <p:sp>
        <p:nvSpPr>
          <p:cNvPr id="43" name="Rechteck 56">
            <a:extLst>
              <a:ext uri="{FF2B5EF4-FFF2-40B4-BE49-F238E27FC236}">
                <a16:creationId xmlns:a16="http://schemas.microsoft.com/office/drawing/2014/main" id="{1FA58C7D-A55D-4C9E-8135-A1997EB022E5}"/>
              </a:ext>
            </a:extLst>
          </p:cNvPr>
          <p:cNvSpPr/>
          <p:nvPr/>
        </p:nvSpPr>
        <p:spPr>
          <a:xfrm>
            <a:off x="741765" y="5311583"/>
            <a:ext cx="10541746" cy="56737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anchor="ctr"/>
          <a:lstStyle/>
          <a:p>
            <a:pPr algn="ctr">
              <a:defRPr/>
            </a:pPr>
            <a:r>
              <a:rPr lang="en-US" altLang="en-US" b="1" dirty="0">
                <a:solidFill>
                  <a:schemeClr val="bg2"/>
                </a:solidFill>
              </a:rPr>
              <a:t>Holistic approach to optimize remote scanning, focusing on both people and processes</a:t>
            </a:r>
          </a:p>
        </p:txBody>
      </p:sp>
      <p:sp>
        <p:nvSpPr>
          <p:cNvPr id="4116" name="Titel 1"/>
          <p:cNvSpPr>
            <a:spLocks noGrp="1" noChangeArrowheads="1"/>
          </p:cNvSpPr>
          <p:nvPr>
            <p:ph type="title"/>
          </p:nvPr>
        </p:nvSpPr>
        <p:spPr/>
        <p:txBody>
          <a:bodyPr/>
          <a:lstStyle/>
          <a:p>
            <a:r>
              <a:rPr lang="en-US" dirty="0"/>
              <a:t>Optimize Virtual Workflow comprises four steps </a:t>
            </a:r>
            <a:r>
              <a:rPr lang="en-US" dirty="0">
                <a:solidFill>
                  <a:srgbClr val="EC6602"/>
                </a:solidFill>
              </a:rPr>
              <a:t>to the most effective adoption of</a:t>
            </a:r>
            <a:r>
              <a:rPr lang="en-US" i="1" dirty="0">
                <a:solidFill>
                  <a:srgbClr val="EC6602"/>
                </a:solidFill>
              </a:rPr>
              <a:t> </a:t>
            </a:r>
            <a:r>
              <a:rPr lang="en-US" i="1" dirty="0" err="1">
                <a:solidFill>
                  <a:srgbClr val="EC6602"/>
                </a:solidFill>
              </a:rPr>
              <a:t>syngo</a:t>
            </a:r>
            <a:r>
              <a:rPr lang="en-US" i="1" dirty="0">
                <a:solidFill>
                  <a:srgbClr val="EC6602"/>
                </a:solidFill>
              </a:rPr>
              <a:t> </a:t>
            </a:r>
            <a:r>
              <a:rPr lang="en-US" dirty="0">
                <a:solidFill>
                  <a:srgbClr val="EC6602"/>
                </a:solidFill>
              </a:rPr>
              <a:t>Virtual Cockpit </a:t>
            </a:r>
            <a:endParaRPr lang="en-US" altLang="en-US" dirty="0">
              <a:solidFill>
                <a:srgbClr val="EC6602"/>
              </a:solidFill>
            </a:endParaRPr>
          </a:p>
        </p:txBody>
      </p:sp>
      <p:sp>
        <p:nvSpPr>
          <p:cNvPr id="4146" name="Rechteck 150"/>
          <p:cNvSpPr>
            <a:spLocks noChangeArrowheads="1"/>
          </p:cNvSpPr>
          <p:nvPr/>
        </p:nvSpPr>
        <p:spPr bwMode="auto">
          <a:xfrm>
            <a:off x="741765" y="3961045"/>
            <a:ext cx="2267591" cy="125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0000" tIns="72000" rIns="72000" bIns="7200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171450" lvl="0" indent="-171450">
              <a:buFont typeface="Arial" panose="020B0604020202020204" pitchFamily="34" charset="0"/>
              <a:buChar char="•"/>
            </a:pPr>
            <a:r>
              <a:rPr lang="en-US" sz="1200" dirty="0"/>
              <a:t>Current work practices</a:t>
            </a:r>
          </a:p>
          <a:p>
            <a:pPr marL="171450" lvl="0" indent="-171450">
              <a:buFont typeface="Arial" panose="020B0604020202020204" pitchFamily="34" charset="0"/>
              <a:buChar char="•"/>
            </a:pPr>
            <a:r>
              <a:rPr lang="en-US" sz="1200" dirty="0"/>
              <a:t>Advisory on operational measures</a:t>
            </a:r>
          </a:p>
          <a:p>
            <a:pPr marL="171450" lvl="0" indent="-171450">
              <a:buFont typeface="Arial" panose="020B0604020202020204" pitchFamily="34" charset="0"/>
              <a:buChar char="•"/>
            </a:pPr>
            <a:r>
              <a:rPr lang="en-US" sz="1200" dirty="0"/>
              <a:t>Optimal introduction of a virtual scanning workflow with </a:t>
            </a:r>
            <a:r>
              <a:rPr lang="en-US" sz="1200" i="1" dirty="0" err="1"/>
              <a:t>syngo</a:t>
            </a:r>
            <a:r>
              <a:rPr lang="en-US" sz="1200" i="1" dirty="0"/>
              <a:t> </a:t>
            </a:r>
            <a:r>
              <a:rPr lang="en-US" sz="1200" dirty="0"/>
              <a:t>Virtual Cockpit</a:t>
            </a:r>
            <a:endParaRPr lang="de-DE" sz="1200" dirty="0"/>
          </a:p>
        </p:txBody>
      </p:sp>
      <p:sp>
        <p:nvSpPr>
          <p:cNvPr id="4130" name="Rechteck 79"/>
          <p:cNvSpPr>
            <a:spLocks noChangeArrowheads="1"/>
          </p:cNvSpPr>
          <p:nvPr/>
        </p:nvSpPr>
        <p:spPr bwMode="auto">
          <a:xfrm>
            <a:off x="3516908" y="3961045"/>
            <a:ext cx="2255450" cy="122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0000" tIns="71993" rIns="71993" bIns="71993">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171450" indent="-171450">
              <a:lnSpc>
                <a:spcPts val="1438"/>
              </a:lnSpc>
              <a:buFont typeface="Arial" panose="020B0604020202020204" pitchFamily="34" charset="0"/>
              <a:buChar char="•"/>
            </a:pPr>
            <a:r>
              <a:rPr lang="en-US" sz="1200" dirty="0"/>
              <a:t>Target state of an individual training plan</a:t>
            </a:r>
          </a:p>
          <a:p>
            <a:pPr marL="171450" indent="-171450">
              <a:lnSpc>
                <a:spcPts val="1438"/>
              </a:lnSpc>
              <a:buFont typeface="Arial" panose="020B0604020202020204" pitchFamily="34" charset="0"/>
              <a:buChar char="•"/>
            </a:pPr>
            <a:r>
              <a:rPr lang="en-US" sz="1200" dirty="0"/>
              <a:t>Blended learning techniques e.g., pre-installation online user training and onsite soft skills education</a:t>
            </a:r>
            <a:endParaRPr lang="en-US" altLang="en-US" sz="1200" b="1" dirty="0"/>
          </a:p>
        </p:txBody>
      </p:sp>
      <p:sp>
        <p:nvSpPr>
          <p:cNvPr id="4132" name="Rechteck 67"/>
          <p:cNvSpPr>
            <a:spLocks noChangeArrowheads="1"/>
          </p:cNvSpPr>
          <p:nvPr/>
        </p:nvSpPr>
        <p:spPr bwMode="auto">
          <a:xfrm>
            <a:off x="6294796" y="3961045"/>
            <a:ext cx="2800965" cy="125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0000" tIns="71993" rIns="71993" bIns="71993">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171450" lvl="0" indent="-171450">
              <a:buFont typeface="Arial" panose="020B0604020202020204" pitchFamily="34" charset="0"/>
              <a:buChar char="•"/>
            </a:pPr>
            <a:r>
              <a:rPr lang="en-US" sz="1200" dirty="0"/>
              <a:t>Optimization of virtual scanning techniques</a:t>
            </a:r>
          </a:p>
          <a:p>
            <a:pPr marL="171450" lvl="0" indent="-171450">
              <a:buFont typeface="Arial" panose="020B0604020202020204" pitchFamily="34" charset="0"/>
              <a:buChar char="•"/>
            </a:pPr>
            <a:r>
              <a:rPr lang="en-US" sz="1200" dirty="0"/>
              <a:t>Hands-on approach</a:t>
            </a:r>
          </a:p>
          <a:p>
            <a:pPr marL="171450" lvl="0" indent="-171450">
              <a:buFont typeface="Arial" panose="020B0604020202020204" pitchFamily="34" charset="0"/>
              <a:buChar char="•"/>
            </a:pPr>
            <a:r>
              <a:rPr lang="en-US" sz="1200" dirty="0"/>
              <a:t>State-of-the-art coaching measures</a:t>
            </a:r>
          </a:p>
          <a:p>
            <a:pPr marL="171450" lvl="0" indent="-171450">
              <a:buFont typeface="Arial" panose="020B0604020202020204" pitchFamily="34" charset="0"/>
              <a:buChar char="•"/>
            </a:pPr>
            <a:r>
              <a:rPr lang="en-US" sz="1200" dirty="0"/>
              <a:t>Assistance on interaction between the remote and onsite personnel</a:t>
            </a:r>
            <a:endParaRPr lang="de-DE" sz="1200" dirty="0"/>
          </a:p>
        </p:txBody>
      </p:sp>
      <p:sp>
        <p:nvSpPr>
          <p:cNvPr id="4134" name="Rechteck 75"/>
          <p:cNvSpPr>
            <a:spLocks noChangeArrowheads="1"/>
          </p:cNvSpPr>
          <p:nvPr/>
        </p:nvSpPr>
        <p:spPr bwMode="auto">
          <a:xfrm>
            <a:off x="9054766" y="3961045"/>
            <a:ext cx="2225496" cy="125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0000" tIns="71993" rIns="71993" bIns="71993">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171450" lvl="0" indent="-171450">
              <a:buFont typeface="Arial" panose="020B0604020202020204" pitchFamily="34" charset="0"/>
              <a:buChar char="•"/>
            </a:pPr>
            <a:r>
              <a:rPr lang="en-US" sz="1200" dirty="0"/>
              <a:t>Monitoring and fine-tuning of operations</a:t>
            </a:r>
          </a:p>
          <a:p>
            <a:pPr marL="171450" lvl="0" indent="-171450">
              <a:buFont typeface="Arial" panose="020B0604020202020204" pitchFamily="34" charset="0"/>
              <a:buChar char="•"/>
            </a:pPr>
            <a:r>
              <a:rPr lang="en-US" sz="1200" dirty="0"/>
              <a:t>Enablement of a fully integrated optimized virtual workflow</a:t>
            </a:r>
          </a:p>
          <a:p>
            <a:pPr marL="171450" lvl="0" indent="-171450">
              <a:buFont typeface="Arial" panose="020B0604020202020204" pitchFamily="34" charset="0"/>
              <a:buChar char="•"/>
            </a:pPr>
            <a:r>
              <a:rPr lang="en-US" sz="1200" dirty="0"/>
              <a:t>Closure of consulting project</a:t>
            </a:r>
            <a:endParaRPr lang="de-DE" sz="1200" dirty="0"/>
          </a:p>
        </p:txBody>
      </p:sp>
      <p:sp>
        <p:nvSpPr>
          <p:cNvPr id="77" name="Slide Number Placeholder 2">
            <a:extLst>
              <a:ext uri="{FF2B5EF4-FFF2-40B4-BE49-F238E27FC236}">
                <a16:creationId xmlns:a16="http://schemas.microsoft.com/office/drawing/2014/main" id="{F39A1A6C-777A-49B2-8424-799E7F1C262E}"/>
              </a:ext>
            </a:extLst>
          </p:cNvPr>
          <p:cNvSpPr txBox="1">
            <a:spLocks/>
          </p:cNvSpPr>
          <p:nvPr/>
        </p:nvSpPr>
        <p:spPr>
          <a:xfrm>
            <a:off x="11347552" y="6340471"/>
            <a:ext cx="280886" cy="144000"/>
          </a:xfrm>
          <a:prstGeom prst="rect">
            <a:avLst/>
          </a:prstGeom>
        </p:spPr>
        <p:txBody>
          <a:bodyPr lIns="0" tIns="0" rIns="0" bIns="0"/>
          <a:lstStyle>
            <a:defPPr>
              <a:defRPr lang="de-DE"/>
            </a:defPPr>
            <a:lvl1pPr marL="0" algn="l" defTabSz="913931" rtl="0" eaLnBrk="1" latinLnBrk="0" hangingPunct="1">
              <a:defRPr sz="1800" kern="1200">
                <a:solidFill>
                  <a:schemeClr val="tx1"/>
                </a:solidFill>
                <a:latin typeface="+mn-lt"/>
                <a:ea typeface="+mn-ea"/>
                <a:cs typeface="+mn-cs"/>
              </a:defRPr>
            </a:lvl1pPr>
            <a:lvl2pPr marL="456968" algn="l" defTabSz="913931" rtl="0" eaLnBrk="1" latinLnBrk="0" hangingPunct="1">
              <a:defRPr sz="1800" kern="1200">
                <a:solidFill>
                  <a:schemeClr val="tx1"/>
                </a:solidFill>
                <a:latin typeface="+mn-lt"/>
                <a:ea typeface="+mn-ea"/>
                <a:cs typeface="+mn-cs"/>
              </a:defRPr>
            </a:lvl2pPr>
            <a:lvl3pPr marL="913931" algn="l" defTabSz="913931" rtl="0" eaLnBrk="1" latinLnBrk="0" hangingPunct="1">
              <a:defRPr sz="1800" kern="1200">
                <a:solidFill>
                  <a:schemeClr val="tx1"/>
                </a:solidFill>
                <a:latin typeface="+mn-lt"/>
                <a:ea typeface="+mn-ea"/>
                <a:cs typeface="+mn-cs"/>
              </a:defRPr>
            </a:lvl3pPr>
            <a:lvl4pPr marL="1370898" algn="l" defTabSz="913931" rtl="0" eaLnBrk="1" latinLnBrk="0" hangingPunct="1">
              <a:defRPr sz="1800" kern="1200">
                <a:solidFill>
                  <a:schemeClr val="tx1"/>
                </a:solidFill>
                <a:latin typeface="+mn-lt"/>
                <a:ea typeface="+mn-ea"/>
                <a:cs typeface="+mn-cs"/>
              </a:defRPr>
            </a:lvl4pPr>
            <a:lvl5pPr marL="1827864" algn="l" defTabSz="913931" rtl="0" eaLnBrk="1" latinLnBrk="0" hangingPunct="1">
              <a:defRPr sz="1800" kern="1200">
                <a:solidFill>
                  <a:schemeClr val="tx1"/>
                </a:solidFill>
                <a:latin typeface="+mn-lt"/>
                <a:ea typeface="+mn-ea"/>
                <a:cs typeface="+mn-cs"/>
              </a:defRPr>
            </a:lvl5pPr>
            <a:lvl6pPr marL="2284830" algn="l" defTabSz="913931" rtl="0" eaLnBrk="1" latinLnBrk="0" hangingPunct="1">
              <a:defRPr sz="1800" kern="1200">
                <a:solidFill>
                  <a:schemeClr val="tx1"/>
                </a:solidFill>
                <a:latin typeface="+mn-lt"/>
                <a:ea typeface="+mn-ea"/>
                <a:cs typeface="+mn-cs"/>
              </a:defRPr>
            </a:lvl6pPr>
            <a:lvl7pPr marL="2741796" algn="l" defTabSz="913931" rtl="0" eaLnBrk="1" latinLnBrk="0" hangingPunct="1">
              <a:defRPr sz="1800" kern="1200">
                <a:solidFill>
                  <a:schemeClr val="tx1"/>
                </a:solidFill>
                <a:latin typeface="+mn-lt"/>
                <a:ea typeface="+mn-ea"/>
                <a:cs typeface="+mn-cs"/>
              </a:defRPr>
            </a:lvl7pPr>
            <a:lvl8pPr marL="3198763" algn="l" defTabSz="913931" rtl="0" eaLnBrk="1" latinLnBrk="0" hangingPunct="1">
              <a:defRPr sz="1800" kern="1200">
                <a:solidFill>
                  <a:schemeClr val="tx1"/>
                </a:solidFill>
                <a:latin typeface="+mn-lt"/>
                <a:ea typeface="+mn-ea"/>
                <a:cs typeface="+mn-cs"/>
              </a:defRPr>
            </a:lvl8pPr>
            <a:lvl9pPr marL="3655727" algn="l" defTabSz="913931" rtl="0" eaLnBrk="1" latinLnBrk="0" hangingPunct="1">
              <a:defRPr sz="1800" kern="1200">
                <a:solidFill>
                  <a:schemeClr val="tx1"/>
                </a:solidFill>
                <a:latin typeface="+mn-lt"/>
                <a:ea typeface="+mn-ea"/>
                <a:cs typeface="+mn-cs"/>
              </a:defRPr>
            </a:lvl9pPr>
          </a:lstStyle>
          <a:p>
            <a:pPr algn="r"/>
            <a:fld id="{5FA2C36E-DC06-4909-89EC-32EA0059C5E3}" type="slidenum">
              <a:rPr lang="en-US" sz="1000" smtClean="0"/>
              <a:pPr algn="r"/>
              <a:t>36</a:t>
            </a:fld>
            <a:endParaRPr lang="en-US" sz="1000" dirty="0"/>
          </a:p>
        </p:txBody>
      </p:sp>
      <p:sp>
        <p:nvSpPr>
          <p:cNvPr id="238" name="Textfeld 61"/>
          <p:cNvSpPr txBox="1">
            <a:spLocks noChangeArrowheads="1"/>
          </p:cNvSpPr>
          <p:nvPr/>
        </p:nvSpPr>
        <p:spPr bwMode="auto">
          <a:xfrm>
            <a:off x="539750" y="1584832"/>
            <a:ext cx="11124133" cy="31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ts val="2163"/>
              </a:lnSpc>
            </a:pPr>
            <a:r>
              <a:rPr lang="en-US" altLang="en-US" b="1" dirty="0"/>
              <a:t>Available for compatible MR, </a:t>
            </a:r>
            <a:r>
              <a:rPr lang="en-US" altLang="en-US" b="1" dirty="0" err="1"/>
              <a:t>mMR</a:t>
            </a:r>
            <a:r>
              <a:rPr lang="en-US" altLang="en-US" b="1" dirty="0"/>
              <a:t>, CT, and PET scanners</a:t>
            </a:r>
          </a:p>
        </p:txBody>
      </p:sp>
      <p:grpSp>
        <p:nvGrpSpPr>
          <p:cNvPr id="4638" name="Gruppieren 4637"/>
          <p:cNvGrpSpPr>
            <a:grpSpLocks noChangeAspect="1"/>
          </p:cNvGrpSpPr>
          <p:nvPr/>
        </p:nvGrpSpPr>
        <p:grpSpPr>
          <a:xfrm>
            <a:off x="9224051" y="2155434"/>
            <a:ext cx="984899" cy="1368000"/>
            <a:chOff x="-5827713" y="1619250"/>
            <a:chExt cx="1036637" cy="1439863"/>
          </a:xfrm>
        </p:grpSpPr>
        <p:sp>
          <p:nvSpPr>
            <p:cNvPr id="4489" name="Rectangle 59"/>
            <p:cNvSpPr>
              <a:spLocks noChangeArrowheads="1"/>
            </p:cNvSpPr>
            <p:nvPr/>
          </p:nvSpPr>
          <p:spPr bwMode="auto">
            <a:xfrm>
              <a:off x="-5162550" y="1619250"/>
              <a:ext cx="36512" cy="1385888"/>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0" name="Freeform 60"/>
            <p:cNvSpPr>
              <a:spLocks/>
            </p:cNvSpPr>
            <p:nvPr/>
          </p:nvSpPr>
          <p:spPr bwMode="auto">
            <a:xfrm>
              <a:off x="-5162550" y="1619250"/>
              <a:ext cx="290512" cy="1439863"/>
            </a:xfrm>
            <a:custGeom>
              <a:avLst/>
              <a:gdLst>
                <a:gd name="T0" fmla="*/ 549 w 549"/>
                <a:gd name="T1" fmla="*/ 2721 h 2721"/>
                <a:gd name="T2" fmla="*/ 480 w 549"/>
                <a:gd name="T3" fmla="*/ 2721 h 2721"/>
                <a:gd name="T4" fmla="*/ 431 w 549"/>
                <a:gd name="T5" fmla="*/ 2448 h 2721"/>
                <a:gd name="T6" fmla="*/ 48 w 549"/>
                <a:gd name="T7" fmla="*/ 275 h 2721"/>
                <a:gd name="T8" fmla="*/ 35 w 549"/>
                <a:gd name="T9" fmla="*/ 197 h 2721"/>
                <a:gd name="T10" fmla="*/ 0 w 549"/>
                <a:gd name="T11" fmla="*/ 0 h 2721"/>
                <a:gd name="T12" fmla="*/ 0 w 549"/>
                <a:gd name="T13" fmla="*/ 0 h 2721"/>
                <a:gd name="T14" fmla="*/ 69 w 549"/>
                <a:gd name="T15" fmla="*/ 0 h 2721"/>
                <a:gd name="T16" fmla="*/ 117 w 549"/>
                <a:gd name="T17" fmla="*/ 275 h 2721"/>
                <a:gd name="T18" fmla="*/ 500 w 549"/>
                <a:gd name="T19" fmla="*/ 2448 h 2721"/>
                <a:gd name="T20" fmla="*/ 549 w 549"/>
                <a:gd name="T21" fmla="*/ 2721 h 2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2721">
                  <a:moveTo>
                    <a:pt x="549" y="2721"/>
                  </a:moveTo>
                  <a:lnTo>
                    <a:pt x="480" y="2721"/>
                  </a:lnTo>
                  <a:lnTo>
                    <a:pt x="431" y="2448"/>
                  </a:lnTo>
                  <a:lnTo>
                    <a:pt x="48" y="275"/>
                  </a:lnTo>
                  <a:lnTo>
                    <a:pt x="35" y="197"/>
                  </a:lnTo>
                  <a:lnTo>
                    <a:pt x="0" y="0"/>
                  </a:lnTo>
                  <a:lnTo>
                    <a:pt x="0" y="0"/>
                  </a:lnTo>
                  <a:lnTo>
                    <a:pt x="69" y="0"/>
                  </a:lnTo>
                  <a:lnTo>
                    <a:pt x="117" y="275"/>
                  </a:lnTo>
                  <a:lnTo>
                    <a:pt x="500" y="2448"/>
                  </a:lnTo>
                  <a:lnTo>
                    <a:pt x="549" y="272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1" name="Freeform 61"/>
            <p:cNvSpPr>
              <a:spLocks/>
            </p:cNvSpPr>
            <p:nvPr/>
          </p:nvSpPr>
          <p:spPr bwMode="auto">
            <a:xfrm>
              <a:off x="-5416550" y="1619250"/>
              <a:ext cx="290512" cy="1439863"/>
            </a:xfrm>
            <a:custGeom>
              <a:avLst/>
              <a:gdLst>
                <a:gd name="T0" fmla="*/ 549 w 549"/>
                <a:gd name="T1" fmla="*/ 0 h 2721"/>
                <a:gd name="T2" fmla="*/ 515 w 549"/>
                <a:gd name="T3" fmla="*/ 197 h 2721"/>
                <a:gd name="T4" fmla="*/ 501 w 549"/>
                <a:gd name="T5" fmla="*/ 275 h 2721"/>
                <a:gd name="T6" fmla="*/ 117 w 549"/>
                <a:gd name="T7" fmla="*/ 2448 h 2721"/>
                <a:gd name="T8" fmla="*/ 69 w 549"/>
                <a:gd name="T9" fmla="*/ 2721 h 2721"/>
                <a:gd name="T10" fmla="*/ 0 w 549"/>
                <a:gd name="T11" fmla="*/ 2721 h 2721"/>
                <a:gd name="T12" fmla="*/ 48 w 549"/>
                <a:gd name="T13" fmla="*/ 2448 h 2721"/>
                <a:gd name="T14" fmla="*/ 431 w 549"/>
                <a:gd name="T15" fmla="*/ 275 h 2721"/>
                <a:gd name="T16" fmla="*/ 480 w 549"/>
                <a:gd name="T17" fmla="*/ 0 h 2721"/>
                <a:gd name="T18" fmla="*/ 480 w 549"/>
                <a:gd name="T19" fmla="*/ 0 h 2721"/>
                <a:gd name="T20" fmla="*/ 549 w 549"/>
                <a:gd name="T21" fmla="*/ 0 h 2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2721">
                  <a:moveTo>
                    <a:pt x="549" y="0"/>
                  </a:moveTo>
                  <a:lnTo>
                    <a:pt x="515" y="197"/>
                  </a:lnTo>
                  <a:lnTo>
                    <a:pt x="501" y="275"/>
                  </a:lnTo>
                  <a:lnTo>
                    <a:pt x="117" y="2448"/>
                  </a:lnTo>
                  <a:lnTo>
                    <a:pt x="69" y="2721"/>
                  </a:lnTo>
                  <a:lnTo>
                    <a:pt x="0" y="2721"/>
                  </a:lnTo>
                  <a:lnTo>
                    <a:pt x="48" y="2448"/>
                  </a:lnTo>
                  <a:lnTo>
                    <a:pt x="431" y="275"/>
                  </a:lnTo>
                  <a:lnTo>
                    <a:pt x="480" y="0"/>
                  </a:lnTo>
                  <a:lnTo>
                    <a:pt x="480" y="0"/>
                  </a:lnTo>
                  <a:lnTo>
                    <a:pt x="549"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2" name="Rectangle 62"/>
            <p:cNvSpPr>
              <a:spLocks noChangeArrowheads="1"/>
            </p:cNvSpPr>
            <p:nvPr/>
          </p:nvSpPr>
          <p:spPr bwMode="auto">
            <a:xfrm>
              <a:off x="-5468938" y="1619250"/>
              <a:ext cx="649287" cy="90011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3" name="Rectangle 63"/>
            <p:cNvSpPr>
              <a:spLocks noChangeArrowheads="1"/>
            </p:cNvSpPr>
            <p:nvPr/>
          </p:nvSpPr>
          <p:spPr bwMode="auto">
            <a:xfrm>
              <a:off x="-5449888" y="1655763"/>
              <a:ext cx="611187" cy="838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4" name="Rectangle 64"/>
            <p:cNvSpPr>
              <a:spLocks noChangeArrowheads="1"/>
            </p:cNvSpPr>
            <p:nvPr/>
          </p:nvSpPr>
          <p:spPr bwMode="auto">
            <a:xfrm>
              <a:off x="-5497513" y="2519363"/>
              <a:ext cx="706437" cy="25400"/>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5" name="Freeform 65"/>
            <p:cNvSpPr>
              <a:spLocks noEditPoints="1"/>
            </p:cNvSpPr>
            <p:nvPr/>
          </p:nvSpPr>
          <p:spPr bwMode="auto">
            <a:xfrm>
              <a:off x="-4964113" y="1820863"/>
              <a:ext cx="65087" cy="65088"/>
            </a:xfrm>
            <a:custGeom>
              <a:avLst/>
              <a:gdLst>
                <a:gd name="T0" fmla="*/ 109 w 123"/>
                <a:gd name="T1" fmla="*/ 110 h 123"/>
                <a:gd name="T2" fmla="*/ 15 w 123"/>
                <a:gd name="T3" fmla="*/ 110 h 123"/>
                <a:gd name="T4" fmla="*/ 15 w 123"/>
                <a:gd name="T5" fmla="*/ 14 h 123"/>
                <a:gd name="T6" fmla="*/ 109 w 123"/>
                <a:gd name="T7" fmla="*/ 14 h 123"/>
                <a:gd name="T8" fmla="*/ 109 w 123"/>
                <a:gd name="T9" fmla="*/ 110 h 123"/>
                <a:gd name="T10" fmla="*/ 123 w 123"/>
                <a:gd name="T11" fmla="*/ 0 h 123"/>
                <a:gd name="T12" fmla="*/ 0 w 123"/>
                <a:gd name="T13" fmla="*/ 0 h 123"/>
                <a:gd name="T14" fmla="*/ 0 w 123"/>
                <a:gd name="T15" fmla="*/ 123 h 123"/>
                <a:gd name="T16" fmla="*/ 123 w 123"/>
                <a:gd name="T17" fmla="*/ 123 h 123"/>
                <a:gd name="T18" fmla="*/ 123 w 123"/>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23">
                  <a:moveTo>
                    <a:pt x="109" y="110"/>
                  </a:moveTo>
                  <a:lnTo>
                    <a:pt x="15" y="110"/>
                  </a:lnTo>
                  <a:lnTo>
                    <a:pt x="15" y="14"/>
                  </a:lnTo>
                  <a:lnTo>
                    <a:pt x="109" y="14"/>
                  </a:lnTo>
                  <a:lnTo>
                    <a:pt x="109" y="110"/>
                  </a:lnTo>
                  <a:close/>
                  <a:moveTo>
                    <a:pt x="123" y="0"/>
                  </a:moveTo>
                  <a:lnTo>
                    <a:pt x="0" y="0"/>
                  </a:lnTo>
                  <a:lnTo>
                    <a:pt x="0" y="123"/>
                  </a:lnTo>
                  <a:lnTo>
                    <a:pt x="123" y="123"/>
                  </a:lnTo>
                  <a:lnTo>
                    <a:pt x="123"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6" name="Freeform 66"/>
            <p:cNvSpPr>
              <a:spLocks noEditPoints="1"/>
            </p:cNvSpPr>
            <p:nvPr/>
          </p:nvSpPr>
          <p:spPr bwMode="auto">
            <a:xfrm>
              <a:off x="-4964113" y="2036763"/>
              <a:ext cx="65087" cy="65088"/>
            </a:xfrm>
            <a:custGeom>
              <a:avLst/>
              <a:gdLst>
                <a:gd name="T0" fmla="*/ 109 w 123"/>
                <a:gd name="T1" fmla="*/ 110 h 123"/>
                <a:gd name="T2" fmla="*/ 15 w 123"/>
                <a:gd name="T3" fmla="*/ 110 h 123"/>
                <a:gd name="T4" fmla="*/ 15 w 123"/>
                <a:gd name="T5" fmla="*/ 14 h 123"/>
                <a:gd name="T6" fmla="*/ 109 w 123"/>
                <a:gd name="T7" fmla="*/ 14 h 123"/>
                <a:gd name="T8" fmla="*/ 109 w 123"/>
                <a:gd name="T9" fmla="*/ 110 h 123"/>
                <a:gd name="T10" fmla="*/ 123 w 123"/>
                <a:gd name="T11" fmla="*/ 0 h 123"/>
                <a:gd name="T12" fmla="*/ 0 w 123"/>
                <a:gd name="T13" fmla="*/ 0 h 123"/>
                <a:gd name="T14" fmla="*/ 0 w 123"/>
                <a:gd name="T15" fmla="*/ 123 h 123"/>
                <a:gd name="T16" fmla="*/ 123 w 123"/>
                <a:gd name="T17" fmla="*/ 123 h 123"/>
                <a:gd name="T18" fmla="*/ 123 w 123"/>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23">
                  <a:moveTo>
                    <a:pt x="109" y="110"/>
                  </a:moveTo>
                  <a:lnTo>
                    <a:pt x="15" y="110"/>
                  </a:lnTo>
                  <a:lnTo>
                    <a:pt x="15" y="14"/>
                  </a:lnTo>
                  <a:lnTo>
                    <a:pt x="109" y="14"/>
                  </a:lnTo>
                  <a:lnTo>
                    <a:pt x="109" y="110"/>
                  </a:lnTo>
                  <a:close/>
                  <a:moveTo>
                    <a:pt x="123" y="0"/>
                  </a:moveTo>
                  <a:lnTo>
                    <a:pt x="0" y="0"/>
                  </a:lnTo>
                  <a:lnTo>
                    <a:pt x="0" y="123"/>
                  </a:lnTo>
                  <a:lnTo>
                    <a:pt x="123" y="123"/>
                  </a:lnTo>
                  <a:lnTo>
                    <a:pt x="123"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7" name="Freeform 67"/>
            <p:cNvSpPr>
              <a:spLocks noEditPoints="1"/>
            </p:cNvSpPr>
            <p:nvPr/>
          </p:nvSpPr>
          <p:spPr bwMode="auto">
            <a:xfrm>
              <a:off x="-4964113" y="2144713"/>
              <a:ext cx="65087" cy="65088"/>
            </a:xfrm>
            <a:custGeom>
              <a:avLst/>
              <a:gdLst>
                <a:gd name="T0" fmla="*/ 109 w 123"/>
                <a:gd name="T1" fmla="*/ 110 h 123"/>
                <a:gd name="T2" fmla="*/ 15 w 123"/>
                <a:gd name="T3" fmla="*/ 110 h 123"/>
                <a:gd name="T4" fmla="*/ 15 w 123"/>
                <a:gd name="T5" fmla="*/ 14 h 123"/>
                <a:gd name="T6" fmla="*/ 109 w 123"/>
                <a:gd name="T7" fmla="*/ 14 h 123"/>
                <a:gd name="T8" fmla="*/ 109 w 123"/>
                <a:gd name="T9" fmla="*/ 110 h 123"/>
                <a:gd name="T10" fmla="*/ 123 w 123"/>
                <a:gd name="T11" fmla="*/ 0 h 123"/>
                <a:gd name="T12" fmla="*/ 0 w 123"/>
                <a:gd name="T13" fmla="*/ 0 h 123"/>
                <a:gd name="T14" fmla="*/ 0 w 123"/>
                <a:gd name="T15" fmla="*/ 123 h 123"/>
                <a:gd name="T16" fmla="*/ 123 w 123"/>
                <a:gd name="T17" fmla="*/ 123 h 123"/>
                <a:gd name="T18" fmla="*/ 123 w 123"/>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23">
                  <a:moveTo>
                    <a:pt x="109" y="110"/>
                  </a:moveTo>
                  <a:lnTo>
                    <a:pt x="15" y="110"/>
                  </a:lnTo>
                  <a:lnTo>
                    <a:pt x="15" y="14"/>
                  </a:lnTo>
                  <a:lnTo>
                    <a:pt x="109" y="14"/>
                  </a:lnTo>
                  <a:lnTo>
                    <a:pt x="109" y="110"/>
                  </a:lnTo>
                  <a:close/>
                  <a:moveTo>
                    <a:pt x="123" y="0"/>
                  </a:moveTo>
                  <a:lnTo>
                    <a:pt x="0" y="0"/>
                  </a:lnTo>
                  <a:lnTo>
                    <a:pt x="0" y="123"/>
                  </a:lnTo>
                  <a:lnTo>
                    <a:pt x="123" y="123"/>
                  </a:lnTo>
                  <a:lnTo>
                    <a:pt x="123"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8" name="Freeform 68"/>
            <p:cNvSpPr>
              <a:spLocks noEditPoints="1"/>
            </p:cNvSpPr>
            <p:nvPr/>
          </p:nvSpPr>
          <p:spPr bwMode="auto">
            <a:xfrm>
              <a:off x="-4964113" y="1928813"/>
              <a:ext cx="65087" cy="65088"/>
            </a:xfrm>
            <a:custGeom>
              <a:avLst/>
              <a:gdLst>
                <a:gd name="T0" fmla="*/ 109 w 123"/>
                <a:gd name="T1" fmla="*/ 110 h 123"/>
                <a:gd name="T2" fmla="*/ 15 w 123"/>
                <a:gd name="T3" fmla="*/ 110 h 123"/>
                <a:gd name="T4" fmla="*/ 15 w 123"/>
                <a:gd name="T5" fmla="*/ 14 h 123"/>
                <a:gd name="T6" fmla="*/ 109 w 123"/>
                <a:gd name="T7" fmla="*/ 14 h 123"/>
                <a:gd name="T8" fmla="*/ 109 w 123"/>
                <a:gd name="T9" fmla="*/ 110 h 123"/>
                <a:gd name="T10" fmla="*/ 123 w 123"/>
                <a:gd name="T11" fmla="*/ 0 h 123"/>
                <a:gd name="T12" fmla="*/ 0 w 123"/>
                <a:gd name="T13" fmla="*/ 0 h 123"/>
                <a:gd name="T14" fmla="*/ 0 w 123"/>
                <a:gd name="T15" fmla="*/ 123 h 123"/>
                <a:gd name="T16" fmla="*/ 123 w 123"/>
                <a:gd name="T17" fmla="*/ 123 h 123"/>
                <a:gd name="T18" fmla="*/ 123 w 123"/>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23">
                  <a:moveTo>
                    <a:pt x="109" y="110"/>
                  </a:moveTo>
                  <a:lnTo>
                    <a:pt x="15" y="110"/>
                  </a:lnTo>
                  <a:lnTo>
                    <a:pt x="15" y="14"/>
                  </a:lnTo>
                  <a:lnTo>
                    <a:pt x="109" y="14"/>
                  </a:lnTo>
                  <a:lnTo>
                    <a:pt x="109" y="110"/>
                  </a:lnTo>
                  <a:close/>
                  <a:moveTo>
                    <a:pt x="123" y="0"/>
                  </a:moveTo>
                  <a:lnTo>
                    <a:pt x="0" y="0"/>
                  </a:lnTo>
                  <a:lnTo>
                    <a:pt x="0" y="123"/>
                  </a:lnTo>
                  <a:lnTo>
                    <a:pt x="123" y="123"/>
                  </a:lnTo>
                  <a:lnTo>
                    <a:pt x="123"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9" name="Freeform 69"/>
            <p:cNvSpPr>
              <a:spLocks/>
            </p:cNvSpPr>
            <p:nvPr/>
          </p:nvSpPr>
          <p:spPr bwMode="auto">
            <a:xfrm>
              <a:off x="-4978400" y="1789113"/>
              <a:ext cx="104775" cy="106363"/>
            </a:xfrm>
            <a:custGeom>
              <a:avLst/>
              <a:gdLst>
                <a:gd name="T0" fmla="*/ 84 w 197"/>
                <a:gd name="T1" fmla="*/ 140 h 201"/>
                <a:gd name="T2" fmla="*/ 33 w 197"/>
                <a:gd name="T3" fmla="*/ 96 h 201"/>
                <a:gd name="T4" fmla="*/ 33 w 197"/>
                <a:gd name="T5" fmla="*/ 96 h 201"/>
                <a:gd name="T6" fmla="*/ 26 w 197"/>
                <a:gd name="T7" fmla="*/ 92 h 201"/>
                <a:gd name="T8" fmla="*/ 18 w 197"/>
                <a:gd name="T9" fmla="*/ 92 h 201"/>
                <a:gd name="T10" fmla="*/ 11 w 197"/>
                <a:gd name="T11" fmla="*/ 93 h 201"/>
                <a:gd name="T12" fmla="*/ 5 w 197"/>
                <a:gd name="T13" fmla="*/ 99 h 201"/>
                <a:gd name="T14" fmla="*/ 5 w 197"/>
                <a:gd name="T15" fmla="*/ 99 h 201"/>
                <a:gd name="T16" fmla="*/ 5 w 197"/>
                <a:gd name="T17" fmla="*/ 99 h 201"/>
                <a:gd name="T18" fmla="*/ 0 w 197"/>
                <a:gd name="T19" fmla="*/ 105 h 201"/>
                <a:gd name="T20" fmla="*/ 0 w 197"/>
                <a:gd name="T21" fmla="*/ 114 h 201"/>
                <a:gd name="T22" fmla="*/ 2 w 197"/>
                <a:gd name="T23" fmla="*/ 122 h 201"/>
                <a:gd name="T24" fmla="*/ 6 w 197"/>
                <a:gd name="T25" fmla="*/ 128 h 201"/>
                <a:gd name="T26" fmla="*/ 96 w 197"/>
                <a:gd name="T27" fmla="*/ 201 h 201"/>
                <a:gd name="T28" fmla="*/ 96 w 197"/>
                <a:gd name="T29" fmla="*/ 201 h 201"/>
                <a:gd name="T30" fmla="*/ 116 w 197"/>
                <a:gd name="T31" fmla="*/ 165 h 201"/>
                <a:gd name="T32" fmla="*/ 194 w 197"/>
                <a:gd name="T33" fmla="*/ 30 h 201"/>
                <a:gd name="T34" fmla="*/ 194 w 197"/>
                <a:gd name="T35" fmla="*/ 30 h 201"/>
                <a:gd name="T36" fmla="*/ 197 w 197"/>
                <a:gd name="T37" fmla="*/ 23 h 201"/>
                <a:gd name="T38" fmla="*/ 197 w 197"/>
                <a:gd name="T39" fmla="*/ 15 h 201"/>
                <a:gd name="T40" fmla="*/ 192 w 197"/>
                <a:gd name="T41" fmla="*/ 8 h 201"/>
                <a:gd name="T42" fmla="*/ 186 w 197"/>
                <a:gd name="T43" fmla="*/ 3 h 201"/>
                <a:gd name="T44" fmla="*/ 186 w 197"/>
                <a:gd name="T45" fmla="*/ 3 h 201"/>
                <a:gd name="T46" fmla="*/ 186 w 197"/>
                <a:gd name="T47" fmla="*/ 3 h 201"/>
                <a:gd name="T48" fmla="*/ 179 w 197"/>
                <a:gd name="T49" fmla="*/ 0 h 201"/>
                <a:gd name="T50" fmla="*/ 171 w 197"/>
                <a:gd name="T51" fmla="*/ 0 h 201"/>
                <a:gd name="T52" fmla="*/ 164 w 197"/>
                <a:gd name="T53" fmla="*/ 5 h 201"/>
                <a:gd name="T54" fmla="*/ 159 w 197"/>
                <a:gd name="T55" fmla="*/ 11 h 201"/>
                <a:gd name="T56" fmla="*/ 84 w 197"/>
                <a:gd name="T57" fmla="*/ 14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7" h="201">
                  <a:moveTo>
                    <a:pt x="84" y="140"/>
                  </a:moveTo>
                  <a:lnTo>
                    <a:pt x="33" y="96"/>
                  </a:lnTo>
                  <a:lnTo>
                    <a:pt x="33" y="96"/>
                  </a:lnTo>
                  <a:lnTo>
                    <a:pt x="26" y="92"/>
                  </a:lnTo>
                  <a:lnTo>
                    <a:pt x="18" y="92"/>
                  </a:lnTo>
                  <a:lnTo>
                    <a:pt x="11" y="93"/>
                  </a:lnTo>
                  <a:lnTo>
                    <a:pt x="5" y="99"/>
                  </a:lnTo>
                  <a:lnTo>
                    <a:pt x="5" y="99"/>
                  </a:lnTo>
                  <a:lnTo>
                    <a:pt x="5" y="99"/>
                  </a:lnTo>
                  <a:lnTo>
                    <a:pt x="0" y="105"/>
                  </a:lnTo>
                  <a:lnTo>
                    <a:pt x="0" y="114"/>
                  </a:lnTo>
                  <a:lnTo>
                    <a:pt x="2" y="122"/>
                  </a:lnTo>
                  <a:lnTo>
                    <a:pt x="6" y="128"/>
                  </a:lnTo>
                  <a:lnTo>
                    <a:pt x="96" y="201"/>
                  </a:lnTo>
                  <a:lnTo>
                    <a:pt x="96" y="201"/>
                  </a:lnTo>
                  <a:lnTo>
                    <a:pt x="116" y="165"/>
                  </a:lnTo>
                  <a:lnTo>
                    <a:pt x="194" y="30"/>
                  </a:lnTo>
                  <a:lnTo>
                    <a:pt x="194" y="30"/>
                  </a:lnTo>
                  <a:lnTo>
                    <a:pt x="197" y="23"/>
                  </a:lnTo>
                  <a:lnTo>
                    <a:pt x="197" y="15"/>
                  </a:lnTo>
                  <a:lnTo>
                    <a:pt x="192" y="8"/>
                  </a:lnTo>
                  <a:lnTo>
                    <a:pt x="186" y="3"/>
                  </a:lnTo>
                  <a:lnTo>
                    <a:pt x="186" y="3"/>
                  </a:lnTo>
                  <a:lnTo>
                    <a:pt x="186" y="3"/>
                  </a:lnTo>
                  <a:lnTo>
                    <a:pt x="179" y="0"/>
                  </a:lnTo>
                  <a:lnTo>
                    <a:pt x="171" y="0"/>
                  </a:lnTo>
                  <a:lnTo>
                    <a:pt x="164" y="5"/>
                  </a:lnTo>
                  <a:lnTo>
                    <a:pt x="159" y="11"/>
                  </a:lnTo>
                  <a:lnTo>
                    <a:pt x="84" y="140"/>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0" name="Freeform 70"/>
            <p:cNvSpPr>
              <a:spLocks/>
            </p:cNvSpPr>
            <p:nvPr/>
          </p:nvSpPr>
          <p:spPr bwMode="auto">
            <a:xfrm>
              <a:off x="-4978400" y="2005013"/>
              <a:ext cx="104775" cy="106363"/>
            </a:xfrm>
            <a:custGeom>
              <a:avLst/>
              <a:gdLst>
                <a:gd name="T0" fmla="*/ 84 w 197"/>
                <a:gd name="T1" fmla="*/ 140 h 201"/>
                <a:gd name="T2" fmla="*/ 33 w 197"/>
                <a:gd name="T3" fmla="*/ 96 h 201"/>
                <a:gd name="T4" fmla="*/ 33 w 197"/>
                <a:gd name="T5" fmla="*/ 96 h 201"/>
                <a:gd name="T6" fmla="*/ 26 w 197"/>
                <a:gd name="T7" fmla="*/ 92 h 201"/>
                <a:gd name="T8" fmla="*/ 18 w 197"/>
                <a:gd name="T9" fmla="*/ 92 h 201"/>
                <a:gd name="T10" fmla="*/ 11 w 197"/>
                <a:gd name="T11" fmla="*/ 93 h 201"/>
                <a:gd name="T12" fmla="*/ 5 w 197"/>
                <a:gd name="T13" fmla="*/ 99 h 201"/>
                <a:gd name="T14" fmla="*/ 5 w 197"/>
                <a:gd name="T15" fmla="*/ 99 h 201"/>
                <a:gd name="T16" fmla="*/ 5 w 197"/>
                <a:gd name="T17" fmla="*/ 99 h 201"/>
                <a:gd name="T18" fmla="*/ 0 w 197"/>
                <a:gd name="T19" fmla="*/ 105 h 201"/>
                <a:gd name="T20" fmla="*/ 0 w 197"/>
                <a:gd name="T21" fmla="*/ 114 h 201"/>
                <a:gd name="T22" fmla="*/ 2 w 197"/>
                <a:gd name="T23" fmla="*/ 122 h 201"/>
                <a:gd name="T24" fmla="*/ 6 w 197"/>
                <a:gd name="T25" fmla="*/ 128 h 201"/>
                <a:gd name="T26" fmla="*/ 96 w 197"/>
                <a:gd name="T27" fmla="*/ 201 h 201"/>
                <a:gd name="T28" fmla="*/ 96 w 197"/>
                <a:gd name="T29" fmla="*/ 201 h 201"/>
                <a:gd name="T30" fmla="*/ 96 w 197"/>
                <a:gd name="T31" fmla="*/ 201 h 201"/>
                <a:gd name="T32" fmla="*/ 116 w 197"/>
                <a:gd name="T33" fmla="*/ 167 h 201"/>
                <a:gd name="T34" fmla="*/ 194 w 197"/>
                <a:gd name="T35" fmla="*/ 32 h 201"/>
                <a:gd name="T36" fmla="*/ 194 w 197"/>
                <a:gd name="T37" fmla="*/ 32 h 201"/>
                <a:gd name="T38" fmla="*/ 197 w 197"/>
                <a:gd name="T39" fmla="*/ 23 h 201"/>
                <a:gd name="T40" fmla="*/ 197 w 197"/>
                <a:gd name="T41" fmla="*/ 15 h 201"/>
                <a:gd name="T42" fmla="*/ 192 w 197"/>
                <a:gd name="T43" fmla="*/ 9 h 201"/>
                <a:gd name="T44" fmla="*/ 186 w 197"/>
                <a:gd name="T45" fmla="*/ 3 h 201"/>
                <a:gd name="T46" fmla="*/ 186 w 197"/>
                <a:gd name="T47" fmla="*/ 3 h 201"/>
                <a:gd name="T48" fmla="*/ 186 w 197"/>
                <a:gd name="T49" fmla="*/ 3 h 201"/>
                <a:gd name="T50" fmla="*/ 179 w 197"/>
                <a:gd name="T51" fmla="*/ 0 h 201"/>
                <a:gd name="T52" fmla="*/ 171 w 197"/>
                <a:gd name="T53" fmla="*/ 2 h 201"/>
                <a:gd name="T54" fmla="*/ 164 w 197"/>
                <a:gd name="T55" fmla="*/ 5 h 201"/>
                <a:gd name="T56" fmla="*/ 159 w 197"/>
                <a:gd name="T57" fmla="*/ 11 h 201"/>
                <a:gd name="T58" fmla="*/ 84 w 197"/>
                <a:gd name="T59" fmla="*/ 14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7" h="201">
                  <a:moveTo>
                    <a:pt x="84" y="140"/>
                  </a:moveTo>
                  <a:lnTo>
                    <a:pt x="33" y="96"/>
                  </a:lnTo>
                  <a:lnTo>
                    <a:pt x="33" y="96"/>
                  </a:lnTo>
                  <a:lnTo>
                    <a:pt x="26" y="92"/>
                  </a:lnTo>
                  <a:lnTo>
                    <a:pt x="18" y="92"/>
                  </a:lnTo>
                  <a:lnTo>
                    <a:pt x="11" y="93"/>
                  </a:lnTo>
                  <a:lnTo>
                    <a:pt x="5" y="99"/>
                  </a:lnTo>
                  <a:lnTo>
                    <a:pt x="5" y="99"/>
                  </a:lnTo>
                  <a:lnTo>
                    <a:pt x="5" y="99"/>
                  </a:lnTo>
                  <a:lnTo>
                    <a:pt x="0" y="105"/>
                  </a:lnTo>
                  <a:lnTo>
                    <a:pt x="0" y="114"/>
                  </a:lnTo>
                  <a:lnTo>
                    <a:pt x="2" y="122"/>
                  </a:lnTo>
                  <a:lnTo>
                    <a:pt x="6" y="128"/>
                  </a:lnTo>
                  <a:lnTo>
                    <a:pt x="96" y="201"/>
                  </a:lnTo>
                  <a:lnTo>
                    <a:pt x="96" y="201"/>
                  </a:lnTo>
                  <a:lnTo>
                    <a:pt x="96" y="201"/>
                  </a:lnTo>
                  <a:lnTo>
                    <a:pt x="116" y="167"/>
                  </a:lnTo>
                  <a:lnTo>
                    <a:pt x="194" y="32"/>
                  </a:lnTo>
                  <a:lnTo>
                    <a:pt x="194" y="32"/>
                  </a:lnTo>
                  <a:lnTo>
                    <a:pt x="197" y="23"/>
                  </a:lnTo>
                  <a:lnTo>
                    <a:pt x="197" y="15"/>
                  </a:lnTo>
                  <a:lnTo>
                    <a:pt x="192" y="9"/>
                  </a:lnTo>
                  <a:lnTo>
                    <a:pt x="186" y="3"/>
                  </a:lnTo>
                  <a:lnTo>
                    <a:pt x="186" y="3"/>
                  </a:lnTo>
                  <a:lnTo>
                    <a:pt x="186" y="3"/>
                  </a:lnTo>
                  <a:lnTo>
                    <a:pt x="179" y="0"/>
                  </a:lnTo>
                  <a:lnTo>
                    <a:pt x="171" y="2"/>
                  </a:lnTo>
                  <a:lnTo>
                    <a:pt x="164" y="5"/>
                  </a:lnTo>
                  <a:lnTo>
                    <a:pt x="159" y="11"/>
                  </a:lnTo>
                  <a:lnTo>
                    <a:pt x="84" y="140"/>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1" name="Freeform 71"/>
            <p:cNvSpPr>
              <a:spLocks/>
            </p:cNvSpPr>
            <p:nvPr/>
          </p:nvSpPr>
          <p:spPr bwMode="auto">
            <a:xfrm>
              <a:off x="-4978400" y="2112963"/>
              <a:ext cx="104775" cy="106363"/>
            </a:xfrm>
            <a:custGeom>
              <a:avLst/>
              <a:gdLst>
                <a:gd name="T0" fmla="*/ 84 w 197"/>
                <a:gd name="T1" fmla="*/ 140 h 201"/>
                <a:gd name="T2" fmla="*/ 33 w 197"/>
                <a:gd name="T3" fmla="*/ 96 h 201"/>
                <a:gd name="T4" fmla="*/ 33 w 197"/>
                <a:gd name="T5" fmla="*/ 96 h 201"/>
                <a:gd name="T6" fmla="*/ 26 w 197"/>
                <a:gd name="T7" fmla="*/ 92 h 201"/>
                <a:gd name="T8" fmla="*/ 18 w 197"/>
                <a:gd name="T9" fmla="*/ 92 h 201"/>
                <a:gd name="T10" fmla="*/ 11 w 197"/>
                <a:gd name="T11" fmla="*/ 93 h 201"/>
                <a:gd name="T12" fmla="*/ 5 w 197"/>
                <a:gd name="T13" fmla="*/ 99 h 201"/>
                <a:gd name="T14" fmla="*/ 5 w 197"/>
                <a:gd name="T15" fmla="*/ 99 h 201"/>
                <a:gd name="T16" fmla="*/ 5 w 197"/>
                <a:gd name="T17" fmla="*/ 99 h 201"/>
                <a:gd name="T18" fmla="*/ 0 w 197"/>
                <a:gd name="T19" fmla="*/ 105 h 201"/>
                <a:gd name="T20" fmla="*/ 0 w 197"/>
                <a:gd name="T21" fmla="*/ 114 h 201"/>
                <a:gd name="T22" fmla="*/ 2 w 197"/>
                <a:gd name="T23" fmla="*/ 122 h 201"/>
                <a:gd name="T24" fmla="*/ 6 w 197"/>
                <a:gd name="T25" fmla="*/ 128 h 201"/>
                <a:gd name="T26" fmla="*/ 96 w 197"/>
                <a:gd name="T27" fmla="*/ 201 h 201"/>
                <a:gd name="T28" fmla="*/ 96 w 197"/>
                <a:gd name="T29" fmla="*/ 201 h 201"/>
                <a:gd name="T30" fmla="*/ 96 w 197"/>
                <a:gd name="T31" fmla="*/ 201 h 201"/>
                <a:gd name="T32" fmla="*/ 116 w 197"/>
                <a:gd name="T33" fmla="*/ 165 h 201"/>
                <a:gd name="T34" fmla="*/ 194 w 197"/>
                <a:gd name="T35" fmla="*/ 30 h 201"/>
                <a:gd name="T36" fmla="*/ 194 w 197"/>
                <a:gd name="T37" fmla="*/ 30 h 201"/>
                <a:gd name="T38" fmla="*/ 197 w 197"/>
                <a:gd name="T39" fmla="*/ 23 h 201"/>
                <a:gd name="T40" fmla="*/ 197 w 197"/>
                <a:gd name="T41" fmla="*/ 15 h 201"/>
                <a:gd name="T42" fmla="*/ 192 w 197"/>
                <a:gd name="T43" fmla="*/ 8 h 201"/>
                <a:gd name="T44" fmla="*/ 186 w 197"/>
                <a:gd name="T45" fmla="*/ 3 h 201"/>
                <a:gd name="T46" fmla="*/ 186 w 197"/>
                <a:gd name="T47" fmla="*/ 3 h 201"/>
                <a:gd name="T48" fmla="*/ 186 w 197"/>
                <a:gd name="T49" fmla="*/ 3 h 201"/>
                <a:gd name="T50" fmla="*/ 179 w 197"/>
                <a:gd name="T51" fmla="*/ 0 h 201"/>
                <a:gd name="T52" fmla="*/ 171 w 197"/>
                <a:gd name="T53" fmla="*/ 0 h 201"/>
                <a:gd name="T54" fmla="*/ 164 w 197"/>
                <a:gd name="T55" fmla="*/ 5 h 201"/>
                <a:gd name="T56" fmla="*/ 159 w 197"/>
                <a:gd name="T57" fmla="*/ 11 h 201"/>
                <a:gd name="T58" fmla="*/ 84 w 197"/>
                <a:gd name="T59" fmla="*/ 14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7" h="201">
                  <a:moveTo>
                    <a:pt x="84" y="140"/>
                  </a:moveTo>
                  <a:lnTo>
                    <a:pt x="33" y="96"/>
                  </a:lnTo>
                  <a:lnTo>
                    <a:pt x="33" y="96"/>
                  </a:lnTo>
                  <a:lnTo>
                    <a:pt x="26" y="92"/>
                  </a:lnTo>
                  <a:lnTo>
                    <a:pt x="18" y="92"/>
                  </a:lnTo>
                  <a:lnTo>
                    <a:pt x="11" y="93"/>
                  </a:lnTo>
                  <a:lnTo>
                    <a:pt x="5" y="99"/>
                  </a:lnTo>
                  <a:lnTo>
                    <a:pt x="5" y="99"/>
                  </a:lnTo>
                  <a:lnTo>
                    <a:pt x="5" y="99"/>
                  </a:lnTo>
                  <a:lnTo>
                    <a:pt x="0" y="105"/>
                  </a:lnTo>
                  <a:lnTo>
                    <a:pt x="0" y="114"/>
                  </a:lnTo>
                  <a:lnTo>
                    <a:pt x="2" y="122"/>
                  </a:lnTo>
                  <a:lnTo>
                    <a:pt x="6" y="128"/>
                  </a:lnTo>
                  <a:lnTo>
                    <a:pt x="96" y="201"/>
                  </a:lnTo>
                  <a:lnTo>
                    <a:pt x="96" y="201"/>
                  </a:lnTo>
                  <a:lnTo>
                    <a:pt x="96" y="201"/>
                  </a:lnTo>
                  <a:lnTo>
                    <a:pt x="116" y="165"/>
                  </a:lnTo>
                  <a:lnTo>
                    <a:pt x="194" y="30"/>
                  </a:lnTo>
                  <a:lnTo>
                    <a:pt x="194" y="30"/>
                  </a:lnTo>
                  <a:lnTo>
                    <a:pt x="197" y="23"/>
                  </a:lnTo>
                  <a:lnTo>
                    <a:pt x="197" y="15"/>
                  </a:lnTo>
                  <a:lnTo>
                    <a:pt x="192" y="8"/>
                  </a:lnTo>
                  <a:lnTo>
                    <a:pt x="186" y="3"/>
                  </a:lnTo>
                  <a:lnTo>
                    <a:pt x="186" y="3"/>
                  </a:lnTo>
                  <a:lnTo>
                    <a:pt x="186" y="3"/>
                  </a:lnTo>
                  <a:lnTo>
                    <a:pt x="179" y="0"/>
                  </a:lnTo>
                  <a:lnTo>
                    <a:pt x="171" y="0"/>
                  </a:lnTo>
                  <a:lnTo>
                    <a:pt x="164" y="5"/>
                  </a:lnTo>
                  <a:lnTo>
                    <a:pt x="159" y="11"/>
                  </a:lnTo>
                  <a:lnTo>
                    <a:pt x="84" y="140"/>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2" name="Freeform 72"/>
            <p:cNvSpPr>
              <a:spLocks/>
            </p:cNvSpPr>
            <p:nvPr/>
          </p:nvSpPr>
          <p:spPr bwMode="auto">
            <a:xfrm>
              <a:off x="-4978400" y="1897063"/>
              <a:ext cx="103187" cy="106363"/>
            </a:xfrm>
            <a:custGeom>
              <a:avLst/>
              <a:gdLst>
                <a:gd name="T0" fmla="*/ 85 w 196"/>
                <a:gd name="T1" fmla="*/ 140 h 201"/>
                <a:gd name="T2" fmla="*/ 33 w 196"/>
                <a:gd name="T3" fmla="*/ 96 h 201"/>
                <a:gd name="T4" fmla="*/ 33 w 196"/>
                <a:gd name="T5" fmla="*/ 96 h 201"/>
                <a:gd name="T6" fmla="*/ 27 w 196"/>
                <a:gd name="T7" fmla="*/ 92 h 201"/>
                <a:gd name="T8" fmla="*/ 18 w 196"/>
                <a:gd name="T9" fmla="*/ 92 h 201"/>
                <a:gd name="T10" fmla="*/ 10 w 196"/>
                <a:gd name="T11" fmla="*/ 93 h 201"/>
                <a:gd name="T12" fmla="*/ 4 w 196"/>
                <a:gd name="T13" fmla="*/ 99 h 201"/>
                <a:gd name="T14" fmla="*/ 4 w 196"/>
                <a:gd name="T15" fmla="*/ 99 h 201"/>
                <a:gd name="T16" fmla="*/ 4 w 196"/>
                <a:gd name="T17" fmla="*/ 99 h 201"/>
                <a:gd name="T18" fmla="*/ 1 w 196"/>
                <a:gd name="T19" fmla="*/ 105 h 201"/>
                <a:gd name="T20" fmla="*/ 0 w 196"/>
                <a:gd name="T21" fmla="*/ 114 h 201"/>
                <a:gd name="T22" fmla="*/ 1 w 196"/>
                <a:gd name="T23" fmla="*/ 122 h 201"/>
                <a:gd name="T24" fmla="*/ 7 w 196"/>
                <a:gd name="T25" fmla="*/ 128 h 201"/>
                <a:gd name="T26" fmla="*/ 96 w 196"/>
                <a:gd name="T27" fmla="*/ 201 h 201"/>
                <a:gd name="T28" fmla="*/ 96 w 196"/>
                <a:gd name="T29" fmla="*/ 201 h 201"/>
                <a:gd name="T30" fmla="*/ 117 w 196"/>
                <a:gd name="T31" fmla="*/ 165 h 201"/>
                <a:gd name="T32" fmla="*/ 195 w 196"/>
                <a:gd name="T33" fmla="*/ 30 h 201"/>
                <a:gd name="T34" fmla="*/ 195 w 196"/>
                <a:gd name="T35" fmla="*/ 30 h 201"/>
                <a:gd name="T36" fmla="*/ 196 w 196"/>
                <a:gd name="T37" fmla="*/ 23 h 201"/>
                <a:gd name="T38" fmla="*/ 196 w 196"/>
                <a:gd name="T39" fmla="*/ 15 h 201"/>
                <a:gd name="T40" fmla="*/ 193 w 196"/>
                <a:gd name="T41" fmla="*/ 8 h 201"/>
                <a:gd name="T42" fmla="*/ 187 w 196"/>
                <a:gd name="T43" fmla="*/ 3 h 201"/>
                <a:gd name="T44" fmla="*/ 187 w 196"/>
                <a:gd name="T45" fmla="*/ 3 h 201"/>
                <a:gd name="T46" fmla="*/ 187 w 196"/>
                <a:gd name="T47" fmla="*/ 3 h 201"/>
                <a:gd name="T48" fmla="*/ 180 w 196"/>
                <a:gd name="T49" fmla="*/ 0 h 201"/>
                <a:gd name="T50" fmla="*/ 171 w 196"/>
                <a:gd name="T51" fmla="*/ 2 h 201"/>
                <a:gd name="T52" fmla="*/ 165 w 196"/>
                <a:gd name="T53" fmla="*/ 5 h 201"/>
                <a:gd name="T54" fmla="*/ 159 w 196"/>
                <a:gd name="T55" fmla="*/ 11 h 201"/>
                <a:gd name="T56" fmla="*/ 85 w 196"/>
                <a:gd name="T57" fmla="*/ 14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6" h="201">
                  <a:moveTo>
                    <a:pt x="85" y="140"/>
                  </a:moveTo>
                  <a:lnTo>
                    <a:pt x="33" y="96"/>
                  </a:lnTo>
                  <a:lnTo>
                    <a:pt x="33" y="96"/>
                  </a:lnTo>
                  <a:lnTo>
                    <a:pt x="27" y="92"/>
                  </a:lnTo>
                  <a:lnTo>
                    <a:pt x="18" y="92"/>
                  </a:lnTo>
                  <a:lnTo>
                    <a:pt x="10" y="93"/>
                  </a:lnTo>
                  <a:lnTo>
                    <a:pt x="4" y="99"/>
                  </a:lnTo>
                  <a:lnTo>
                    <a:pt x="4" y="99"/>
                  </a:lnTo>
                  <a:lnTo>
                    <a:pt x="4" y="99"/>
                  </a:lnTo>
                  <a:lnTo>
                    <a:pt x="1" y="105"/>
                  </a:lnTo>
                  <a:lnTo>
                    <a:pt x="0" y="114"/>
                  </a:lnTo>
                  <a:lnTo>
                    <a:pt x="1" y="122"/>
                  </a:lnTo>
                  <a:lnTo>
                    <a:pt x="7" y="128"/>
                  </a:lnTo>
                  <a:lnTo>
                    <a:pt x="96" y="201"/>
                  </a:lnTo>
                  <a:lnTo>
                    <a:pt x="96" y="201"/>
                  </a:lnTo>
                  <a:lnTo>
                    <a:pt x="117" y="165"/>
                  </a:lnTo>
                  <a:lnTo>
                    <a:pt x="195" y="30"/>
                  </a:lnTo>
                  <a:lnTo>
                    <a:pt x="195" y="30"/>
                  </a:lnTo>
                  <a:lnTo>
                    <a:pt x="196" y="23"/>
                  </a:lnTo>
                  <a:lnTo>
                    <a:pt x="196" y="15"/>
                  </a:lnTo>
                  <a:lnTo>
                    <a:pt x="193" y="8"/>
                  </a:lnTo>
                  <a:lnTo>
                    <a:pt x="187" y="3"/>
                  </a:lnTo>
                  <a:lnTo>
                    <a:pt x="187" y="3"/>
                  </a:lnTo>
                  <a:lnTo>
                    <a:pt x="187" y="3"/>
                  </a:lnTo>
                  <a:lnTo>
                    <a:pt x="180" y="0"/>
                  </a:lnTo>
                  <a:lnTo>
                    <a:pt x="171" y="2"/>
                  </a:lnTo>
                  <a:lnTo>
                    <a:pt x="165" y="5"/>
                  </a:lnTo>
                  <a:lnTo>
                    <a:pt x="159" y="11"/>
                  </a:lnTo>
                  <a:lnTo>
                    <a:pt x="85" y="140"/>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3" name="Freeform 73"/>
            <p:cNvSpPr>
              <a:spLocks/>
            </p:cNvSpPr>
            <p:nvPr/>
          </p:nvSpPr>
          <p:spPr bwMode="auto">
            <a:xfrm>
              <a:off x="-5356225" y="1806575"/>
              <a:ext cx="42862" cy="63500"/>
            </a:xfrm>
            <a:custGeom>
              <a:avLst/>
              <a:gdLst>
                <a:gd name="T0" fmla="*/ 32 w 81"/>
                <a:gd name="T1" fmla="*/ 96 h 120"/>
                <a:gd name="T2" fmla="*/ 32 w 81"/>
                <a:gd name="T3" fmla="*/ 33 h 120"/>
                <a:gd name="T4" fmla="*/ 12 w 81"/>
                <a:gd name="T5" fmla="*/ 44 h 120"/>
                <a:gd name="T6" fmla="*/ 0 w 81"/>
                <a:gd name="T7" fmla="*/ 23 h 120"/>
                <a:gd name="T8" fmla="*/ 38 w 81"/>
                <a:gd name="T9" fmla="*/ 0 h 120"/>
                <a:gd name="T10" fmla="*/ 65 w 81"/>
                <a:gd name="T11" fmla="*/ 0 h 120"/>
                <a:gd name="T12" fmla="*/ 63 w 81"/>
                <a:gd name="T13" fmla="*/ 23 h 120"/>
                <a:gd name="T14" fmla="*/ 63 w 81"/>
                <a:gd name="T15" fmla="*/ 96 h 120"/>
                <a:gd name="T16" fmla="*/ 81 w 81"/>
                <a:gd name="T17" fmla="*/ 96 h 120"/>
                <a:gd name="T18" fmla="*/ 81 w 81"/>
                <a:gd name="T19" fmla="*/ 120 h 120"/>
                <a:gd name="T20" fmla="*/ 11 w 81"/>
                <a:gd name="T21" fmla="*/ 120 h 120"/>
                <a:gd name="T22" fmla="*/ 11 w 81"/>
                <a:gd name="T23" fmla="*/ 96 h 120"/>
                <a:gd name="T24" fmla="*/ 32 w 81"/>
                <a:gd name="T25" fmla="*/ 9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120">
                  <a:moveTo>
                    <a:pt x="32" y="96"/>
                  </a:moveTo>
                  <a:lnTo>
                    <a:pt x="32" y="33"/>
                  </a:lnTo>
                  <a:lnTo>
                    <a:pt x="12" y="44"/>
                  </a:lnTo>
                  <a:lnTo>
                    <a:pt x="0" y="23"/>
                  </a:lnTo>
                  <a:lnTo>
                    <a:pt x="38" y="0"/>
                  </a:lnTo>
                  <a:lnTo>
                    <a:pt x="65" y="0"/>
                  </a:lnTo>
                  <a:lnTo>
                    <a:pt x="63" y="23"/>
                  </a:lnTo>
                  <a:lnTo>
                    <a:pt x="63" y="96"/>
                  </a:lnTo>
                  <a:lnTo>
                    <a:pt x="81" y="96"/>
                  </a:lnTo>
                  <a:lnTo>
                    <a:pt x="81" y="120"/>
                  </a:lnTo>
                  <a:lnTo>
                    <a:pt x="11" y="120"/>
                  </a:lnTo>
                  <a:lnTo>
                    <a:pt x="11" y="96"/>
                  </a:lnTo>
                  <a:lnTo>
                    <a:pt x="32" y="9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4" name="Freeform 74"/>
            <p:cNvSpPr>
              <a:spLocks/>
            </p:cNvSpPr>
            <p:nvPr/>
          </p:nvSpPr>
          <p:spPr bwMode="auto">
            <a:xfrm>
              <a:off x="-5307013" y="1855788"/>
              <a:ext cx="15875" cy="15875"/>
            </a:xfrm>
            <a:custGeom>
              <a:avLst/>
              <a:gdLst>
                <a:gd name="T0" fmla="*/ 15 w 31"/>
                <a:gd name="T1" fmla="*/ 0 h 30"/>
                <a:gd name="T2" fmla="*/ 15 w 31"/>
                <a:gd name="T3" fmla="*/ 0 h 30"/>
                <a:gd name="T4" fmla="*/ 22 w 31"/>
                <a:gd name="T5" fmla="*/ 2 h 30"/>
                <a:gd name="T6" fmla="*/ 27 w 31"/>
                <a:gd name="T7" fmla="*/ 5 h 30"/>
                <a:gd name="T8" fmla="*/ 30 w 31"/>
                <a:gd name="T9" fmla="*/ 9 h 30"/>
                <a:gd name="T10" fmla="*/ 31 w 31"/>
                <a:gd name="T11" fmla="*/ 15 h 30"/>
                <a:gd name="T12" fmla="*/ 31 w 31"/>
                <a:gd name="T13" fmla="*/ 15 h 30"/>
                <a:gd name="T14" fmla="*/ 30 w 31"/>
                <a:gd name="T15" fmla="*/ 21 h 30"/>
                <a:gd name="T16" fmla="*/ 27 w 31"/>
                <a:gd name="T17" fmla="*/ 26 h 30"/>
                <a:gd name="T18" fmla="*/ 22 w 31"/>
                <a:gd name="T19" fmla="*/ 29 h 30"/>
                <a:gd name="T20" fmla="*/ 15 w 31"/>
                <a:gd name="T21" fmla="*/ 30 h 30"/>
                <a:gd name="T22" fmla="*/ 15 w 31"/>
                <a:gd name="T23" fmla="*/ 30 h 30"/>
                <a:gd name="T24" fmla="*/ 9 w 31"/>
                <a:gd name="T25" fmla="*/ 29 h 30"/>
                <a:gd name="T26" fmla="*/ 4 w 31"/>
                <a:gd name="T27" fmla="*/ 26 h 30"/>
                <a:gd name="T28" fmla="*/ 1 w 31"/>
                <a:gd name="T29" fmla="*/ 21 h 30"/>
                <a:gd name="T30" fmla="*/ 0 w 31"/>
                <a:gd name="T31" fmla="*/ 15 h 30"/>
                <a:gd name="T32" fmla="*/ 0 w 31"/>
                <a:gd name="T33" fmla="*/ 15 h 30"/>
                <a:gd name="T34" fmla="*/ 1 w 31"/>
                <a:gd name="T35" fmla="*/ 9 h 30"/>
                <a:gd name="T36" fmla="*/ 4 w 31"/>
                <a:gd name="T37" fmla="*/ 5 h 30"/>
                <a:gd name="T38" fmla="*/ 9 w 31"/>
                <a:gd name="T39" fmla="*/ 2 h 30"/>
                <a:gd name="T40" fmla="*/ 15 w 31"/>
                <a:gd name="T41" fmla="*/ 0 h 30"/>
                <a:gd name="T42" fmla="*/ 15 w 31"/>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30">
                  <a:moveTo>
                    <a:pt x="15" y="0"/>
                  </a:moveTo>
                  <a:lnTo>
                    <a:pt x="15" y="0"/>
                  </a:lnTo>
                  <a:lnTo>
                    <a:pt x="22" y="2"/>
                  </a:lnTo>
                  <a:lnTo>
                    <a:pt x="27" y="5"/>
                  </a:lnTo>
                  <a:lnTo>
                    <a:pt x="30" y="9"/>
                  </a:lnTo>
                  <a:lnTo>
                    <a:pt x="31" y="15"/>
                  </a:lnTo>
                  <a:lnTo>
                    <a:pt x="31" y="15"/>
                  </a:lnTo>
                  <a:lnTo>
                    <a:pt x="30" y="21"/>
                  </a:lnTo>
                  <a:lnTo>
                    <a:pt x="27" y="26"/>
                  </a:lnTo>
                  <a:lnTo>
                    <a:pt x="22" y="29"/>
                  </a:lnTo>
                  <a:lnTo>
                    <a:pt x="15" y="30"/>
                  </a:lnTo>
                  <a:lnTo>
                    <a:pt x="15" y="30"/>
                  </a:lnTo>
                  <a:lnTo>
                    <a:pt x="9" y="29"/>
                  </a:lnTo>
                  <a:lnTo>
                    <a:pt x="4" y="26"/>
                  </a:lnTo>
                  <a:lnTo>
                    <a:pt x="1" y="21"/>
                  </a:lnTo>
                  <a:lnTo>
                    <a:pt x="0" y="15"/>
                  </a:lnTo>
                  <a:lnTo>
                    <a:pt x="0" y="15"/>
                  </a:lnTo>
                  <a:lnTo>
                    <a:pt x="1" y="9"/>
                  </a:lnTo>
                  <a:lnTo>
                    <a:pt x="4" y="5"/>
                  </a:lnTo>
                  <a:lnTo>
                    <a:pt x="9" y="2"/>
                  </a:lnTo>
                  <a:lnTo>
                    <a:pt x="15" y="0"/>
                  </a:lnTo>
                  <a:lnTo>
                    <a:pt x="15"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5" name="Freeform 75"/>
            <p:cNvSpPr>
              <a:spLocks/>
            </p:cNvSpPr>
            <p:nvPr/>
          </p:nvSpPr>
          <p:spPr bwMode="auto">
            <a:xfrm>
              <a:off x="-5357813" y="1912938"/>
              <a:ext cx="47625" cy="65088"/>
            </a:xfrm>
            <a:custGeom>
              <a:avLst/>
              <a:gdLst>
                <a:gd name="T0" fmla="*/ 0 w 89"/>
                <a:gd name="T1" fmla="*/ 21 h 123"/>
                <a:gd name="T2" fmla="*/ 0 w 89"/>
                <a:gd name="T3" fmla="*/ 21 h 123"/>
                <a:gd name="T4" fmla="*/ 11 w 89"/>
                <a:gd name="T5" fmla="*/ 12 h 123"/>
                <a:gd name="T6" fmla="*/ 21 w 89"/>
                <a:gd name="T7" fmla="*/ 6 h 123"/>
                <a:gd name="T8" fmla="*/ 33 w 89"/>
                <a:gd name="T9" fmla="*/ 2 h 123"/>
                <a:gd name="T10" fmla="*/ 47 w 89"/>
                <a:gd name="T11" fmla="*/ 0 h 123"/>
                <a:gd name="T12" fmla="*/ 47 w 89"/>
                <a:gd name="T13" fmla="*/ 0 h 123"/>
                <a:gd name="T14" fmla="*/ 56 w 89"/>
                <a:gd name="T15" fmla="*/ 0 h 123"/>
                <a:gd name="T16" fmla="*/ 63 w 89"/>
                <a:gd name="T17" fmla="*/ 3 h 123"/>
                <a:gd name="T18" fmla="*/ 69 w 89"/>
                <a:gd name="T19" fmla="*/ 6 h 123"/>
                <a:gd name="T20" fmla="*/ 75 w 89"/>
                <a:gd name="T21" fmla="*/ 9 h 123"/>
                <a:gd name="T22" fmla="*/ 80 w 89"/>
                <a:gd name="T23" fmla="*/ 15 h 123"/>
                <a:gd name="T24" fmla="*/ 83 w 89"/>
                <a:gd name="T25" fmla="*/ 21 h 123"/>
                <a:gd name="T26" fmla="*/ 84 w 89"/>
                <a:gd name="T27" fmla="*/ 27 h 123"/>
                <a:gd name="T28" fmla="*/ 84 w 89"/>
                <a:gd name="T29" fmla="*/ 35 h 123"/>
                <a:gd name="T30" fmla="*/ 84 w 89"/>
                <a:gd name="T31" fmla="*/ 35 h 123"/>
                <a:gd name="T32" fmla="*/ 84 w 89"/>
                <a:gd name="T33" fmla="*/ 45 h 123"/>
                <a:gd name="T34" fmla="*/ 81 w 89"/>
                <a:gd name="T35" fmla="*/ 54 h 123"/>
                <a:gd name="T36" fmla="*/ 75 w 89"/>
                <a:gd name="T37" fmla="*/ 63 h 123"/>
                <a:gd name="T38" fmla="*/ 69 w 89"/>
                <a:gd name="T39" fmla="*/ 72 h 123"/>
                <a:gd name="T40" fmla="*/ 45 w 89"/>
                <a:gd name="T41" fmla="*/ 98 h 123"/>
                <a:gd name="T42" fmla="*/ 89 w 89"/>
                <a:gd name="T43" fmla="*/ 98 h 123"/>
                <a:gd name="T44" fmla="*/ 89 w 89"/>
                <a:gd name="T45" fmla="*/ 123 h 123"/>
                <a:gd name="T46" fmla="*/ 2 w 89"/>
                <a:gd name="T47" fmla="*/ 123 h 123"/>
                <a:gd name="T48" fmla="*/ 2 w 89"/>
                <a:gd name="T49" fmla="*/ 104 h 123"/>
                <a:gd name="T50" fmla="*/ 41 w 89"/>
                <a:gd name="T51" fmla="*/ 60 h 123"/>
                <a:gd name="T52" fmla="*/ 41 w 89"/>
                <a:gd name="T53" fmla="*/ 60 h 123"/>
                <a:gd name="T54" fmla="*/ 48 w 89"/>
                <a:gd name="T55" fmla="*/ 50 h 123"/>
                <a:gd name="T56" fmla="*/ 51 w 89"/>
                <a:gd name="T57" fmla="*/ 44 h 123"/>
                <a:gd name="T58" fmla="*/ 51 w 89"/>
                <a:gd name="T59" fmla="*/ 39 h 123"/>
                <a:gd name="T60" fmla="*/ 51 w 89"/>
                <a:gd name="T61" fmla="*/ 39 h 123"/>
                <a:gd name="T62" fmla="*/ 51 w 89"/>
                <a:gd name="T63" fmla="*/ 35 h 123"/>
                <a:gd name="T64" fmla="*/ 48 w 89"/>
                <a:gd name="T65" fmla="*/ 30 h 123"/>
                <a:gd name="T66" fmla="*/ 45 w 89"/>
                <a:gd name="T67" fmla="*/ 29 h 123"/>
                <a:gd name="T68" fmla="*/ 41 w 89"/>
                <a:gd name="T69" fmla="*/ 29 h 123"/>
                <a:gd name="T70" fmla="*/ 41 w 89"/>
                <a:gd name="T71" fmla="*/ 29 h 123"/>
                <a:gd name="T72" fmla="*/ 36 w 89"/>
                <a:gd name="T73" fmla="*/ 29 h 123"/>
                <a:gd name="T74" fmla="*/ 30 w 89"/>
                <a:gd name="T75" fmla="*/ 32 h 123"/>
                <a:gd name="T76" fmla="*/ 24 w 89"/>
                <a:gd name="T77" fmla="*/ 36 h 123"/>
                <a:gd name="T78" fmla="*/ 18 w 89"/>
                <a:gd name="T79" fmla="*/ 41 h 123"/>
                <a:gd name="T80" fmla="*/ 0 w 89"/>
                <a:gd name="T81"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9" h="123">
                  <a:moveTo>
                    <a:pt x="0" y="21"/>
                  </a:moveTo>
                  <a:lnTo>
                    <a:pt x="0" y="21"/>
                  </a:lnTo>
                  <a:lnTo>
                    <a:pt x="11" y="12"/>
                  </a:lnTo>
                  <a:lnTo>
                    <a:pt x="21" y="6"/>
                  </a:lnTo>
                  <a:lnTo>
                    <a:pt x="33" y="2"/>
                  </a:lnTo>
                  <a:lnTo>
                    <a:pt x="47" y="0"/>
                  </a:lnTo>
                  <a:lnTo>
                    <a:pt x="47" y="0"/>
                  </a:lnTo>
                  <a:lnTo>
                    <a:pt x="56" y="0"/>
                  </a:lnTo>
                  <a:lnTo>
                    <a:pt x="63" y="3"/>
                  </a:lnTo>
                  <a:lnTo>
                    <a:pt x="69" y="6"/>
                  </a:lnTo>
                  <a:lnTo>
                    <a:pt x="75" y="9"/>
                  </a:lnTo>
                  <a:lnTo>
                    <a:pt x="80" y="15"/>
                  </a:lnTo>
                  <a:lnTo>
                    <a:pt x="83" y="21"/>
                  </a:lnTo>
                  <a:lnTo>
                    <a:pt x="84" y="27"/>
                  </a:lnTo>
                  <a:lnTo>
                    <a:pt x="84" y="35"/>
                  </a:lnTo>
                  <a:lnTo>
                    <a:pt x="84" y="35"/>
                  </a:lnTo>
                  <a:lnTo>
                    <a:pt x="84" y="45"/>
                  </a:lnTo>
                  <a:lnTo>
                    <a:pt x="81" y="54"/>
                  </a:lnTo>
                  <a:lnTo>
                    <a:pt x="75" y="63"/>
                  </a:lnTo>
                  <a:lnTo>
                    <a:pt x="69" y="72"/>
                  </a:lnTo>
                  <a:lnTo>
                    <a:pt x="45" y="98"/>
                  </a:lnTo>
                  <a:lnTo>
                    <a:pt x="89" y="98"/>
                  </a:lnTo>
                  <a:lnTo>
                    <a:pt x="89" y="123"/>
                  </a:lnTo>
                  <a:lnTo>
                    <a:pt x="2" y="123"/>
                  </a:lnTo>
                  <a:lnTo>
                    <a:pt x="2" y="104"/>
                  </a:lnTo>
                  <a:lnTo>
                    <a:pt x="41" y="60"/>
                  </a:lnTo>
                  <a:lnTo>
                    <a:pt x="41" y="60"/>
                  </a:lnTo>
                  <a:lnTo>
                    <a:pt x="48" y="50"/>
                  </a:lnTo>
                  <a:lnTo>
                    <a:pt x="51" y="44"/>
                  </a:lnTo>
                  <a:lnTo>
                    <a:pt x="51" y="39"/>
                  </a:lnTo>
                  <a:lnTo>
                    <a:pt x="51" y="39"/>
                  </a:lnTo>
                  <a:lnTo>
                    <a:pt x="51" y="35"/>
                  </a:lnTo>
                  <a:lnTo>
                    <a:pt x="48" y="30"/>
                  </a:lnTo>
                  <a:lnTo>
                    <a:pt x="45" y="29"/>
                  </a:lnTo>
                  <a:lnTo>
                    <a:pt x="41" y="29"/>
                  </a:lnTo>
                  <a:lnTo>
                    <a:pt x="41" y="29"/>
                  </a:lnTo>
                  <a:lnTo>
                    <a:pt x="36" y="29"/>
                  </a:lnTo>
                  <a:lnTo>
                    <a:pt x="30" y="32"/>
                  </a:lnTo>
                  <a:lnTo>
                    <a:pt x="24" y="36"/>
                  </a:lnTo>
                  <a:lnTo>
                    <a:pt x="18" y="41"/>
                  </a:lnTo>
                  <a:lnTo>
                    <a:pt x="0" y="21"/>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6" name="Freeform 76"/>
            <p:cNvSpPr>
              <a:spLocks/>
            </p:cNvSpPr>
            <p:nvPr/>
          </p:nvSpPr>
          <p:spPr bwMode="auto">
            <a:xfrm>
              <a:off x="-5303838" y="1963738"/>
              <a:ext cx="15875" cy="15875"/>
            </a:xfrm>
            <a:custGeom>
              <a:avLst/>
              <a:gdLst>
                <a:gd name="T0" fmla="*/ 15 w 30"/>
                <a:gd name="T1" fmla="*/ 0 h 30"/>
                <a:gd name="T2" fmla="*/ 15 w 30"/>
                <a:gd name="T3" fmla="*/ 0 h 30"/>
                <a:gd name="T4" fmla="*/ 21 w 30"/>
                <a:gd name="T5" fmla="*/ 2 h 30"/>
                <a:gd name="T6" fmla="*/ 27 w 30"/>
                <a:gd name="T7" fmla="*/ 5 h 30"/>
                <a:gd name="T8" fmla="*/ 30 w 30"/>
                <a:gd name="T9" fmla="*/ 9 h 30"/>
                <a:gd name="T10" fmla="*/ 30 w 30"/>
                <a:gd name="T11" fmla="*/ 15 h 30"/>
                <a:gd name="T12" fmla="*/ 30 w 30"/>
                <a:gd name="T13" fmla="*/ 15 h 30"/>
                <a:gd name="T14" fmla="*/ 30 w 30"/>
                <a:gd name="T15" fmla="*/ 21 h 30"/>
                <a:gd name="T16" fmla="*/ 27 w 30"/>
                <a:gd name="T17" fmla="*/ 26 h 30"/>
                <a:gd name="T18" fmla="*/ 22 w 30"/>
                <a:gd name="T19" fmla="*/ 29 h 30"/>
                <a:gd name="T20" fmla="*/ 15 w 30"/>
                <a:gd name="T21" fmla="*/ 30 h 30"/>
                <a:gd name="T22" fmla="*/ 15 w 30"/>
                <a:gd name="T23" fmla="*/ 30 h 30"/>
                <a:gd name="T24" fmla="*/ 9 w 30"/>
                <a:gd name="T25" fmla="*/ 29 h 30"/>
                <a:gd name="T26" fmla="*/ 3 w 30"/>
                <a:gd name="T27" fmla="*/ 26 h 30"/>
                <a:gd name="T28" fmla="*/ 0 w 30"/>
                <a:gd name="T29" fmla="*/ 21 h 30"/>
                <a:gd name="T30" fmla="*/ 0 w 30"/>
                <a:gd name="T31" fmla="*/ 15 h 30"/>
                <a:gd name="T32" fmla="*/ 0 w 30"/>
                <a:gd name="T33" fmla="*/ 15 h 30"/>
                <a:gd name="T34" fmla="*/ 0 w 30"/>
                <a:gd name="T35" fmla="*/ 9 h 30"/>
                <a:gd name="T36" fmla="*/ 3 w 30"/>
                <a:gd name="T37" fmla="*/ 5 h 30"/>
                <a:gd name="T38" fmla="*/ 9 w 30"/>
                <a:gd name="T39" fmla="*/ 2 h 30"/>
                <a:gd name="T40" fmla="*/ 15 w 30"/>
                <a:gd name="T41" fmla="*/ 0 h 30"/>
                <a:gd name="T42" fmla="*/ 15 w 30"/>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0">
                  <a:moveTo>
                    <a:pt x="15" y="0"/>
                  </a:moveTo>
                  <a:lnTo>
                    <a:pt x="15" y="0"/>
                  </a:lnTo>
                  <a:lnTo>
                    <a:pt x="21" y="2"/>
                  </a:lnTo>
                  <a:lnTo>
                    <a:pt x="27" y="5"/>
                  </a:lnTo>
                  <a:lnTo>
                    <a:pt x="30" y="9"/>
                  </a:lnTo>
                  <a:lnTo>
                    <a:pt x="30" y="15"/>
                  </a:lnTo>
                  <a:lnTo>
                    <a:pt x="30" y="15"/>
                  </a:lnTo>
                  <a:lnTo>
                    <a:pt x="30" y="21"/>
                  </a:lnTo>
                  <a:lnTo>
                    <a:pt x="27" y="26"/>
                  </a:lnTo>
                  <a:lnTo>
                    <a:pt x="22" y="29"/>
                  </a:lnTo>
                  <a:lnTo>
                    <a:pt x="15" y="30"/>
                  </a:lnTo>
                  <a:lnTo>
                    <a:pt x="15" y="30"/>
                  </a:lnTo>
                  <a:lnTo>
                    <a:pt x="9" y="29"/>
                  </a:lnTo>
                  <a:lnTo>
                    <a:pt x="3" y="26"/>
                  </a:lnTo>
                  <a:lnTo>
                    <a:pt x="0" y="21"/>
                  </a:lnTo>
                  <a:lnTo>
                    <a:pt x="0" y="15"/>
                  </a:lnTo>
                  <a:lnTo>
                    <a:pt x="0" y="15"/>
                  </a:lnTo>
                  <a:lnTo>
                    <a:pt x="0" y="9"/>
                  </a:lnTo>
                  <a:lnTo>
                    <a:pt x="3" y="5"/>
                  </a:lnTo>
                  <a:lnTo>
                    <a:pt x="9" y="2"/>
                  </a:lnTo>
                  <a:lnTo>
                    <a:pt x="15" y="0"/>
                  </a:lnTo>
                  <a:lnTo>
                    <a:pt x="15"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7" name="Freeform 77"/>
            <p:cNvSpPr>
              <a:spLocks/>
            </p:cNvSpPr>
            <p:nvPr/>
          </p:nvSpPr>
          <p:spPr bwMode="auto">
            <a:xfrm>
              <a:off x="-5357813" y="2020888"/>
              <a:ext cx="44450" cy="66675"/>
            </a:xfrm>
            <a:custGeom>
              <a:avLst/>
              <a:gdLst>
                <a:gd name="T0" fmla="*/ 2 w 84"/>
                <a:gd name="T1" fmla="*/ 18 h 125"/>
                <a:gd name="T2" fmla="*/ 18 w 84"/>
                <a:gd name="T3" fmla="*/ 8 h 125"/>
                <a:gd name="T4" fmla="*/ 39 w 84"/>
                <a:gd name="T5" fmla="*/ 0 h 125"/>
                <a:gd name="T6" fmla="*/ 48 w 84"/>
                <a:gd name="T7" fmla="*/ 0 h 125"/>
                <a:gd name="T8" fmla="*/ 63 w 84"/>
                <a:gd name="T9" fmla="*/ 3 h 125"/>
                <a:gd name="T10" fmla="*/ 74 w 84"/>
                <a:gd name="T11" fmla="*/ 9 h 125"/>
                <a:gd name="T12" fmla="*/ 81 w 84"/>
                <a:gd name="T13" fmla="*/ 18 h 125"/>
                <a:gd name="T14" fmla="*/ 83 w 84"/>
                <a:gd name="T15" fmla="*/ 30 h 125"/>
                <a:gd name="T16" fmla="*/ 81 w 84"/>
                <a:gd name="T17" fmla="*/ 38 h 125"/>
                <a:gd name="T18" fmla="*/ 75 w 84"/>
                <a:gd name="T19" fmla="*/ 51 h 125"/>
                <a:gd name="T20" fmla="*/ 68 w 84"/>
                <a:gd name="T21" fmla="*/ 56 h 125"/>
                <a:gd name="T22" fmla="*/ 80 w 84"/>
                <a:gd name="T23" fmla="*/ 71 h 125"/>
                <a:gd name="T24" fmla="*/ 84 w 84"/>
                <a:gd name="T25" fmla="*/ 87 h 125"/>
                <a:gd name="T26" fmla="*/ 84 w 84"/>
                <a:gd name="T27" fmla="*/ 95 h 125"/>
                <a:gd name="T28" fmla="*/ 78 w 84"/>
                <a:gd name="T29" fmla="*/ 108 h 125"/>
                <a:gd name="T30" fmla="*/ 68 w 84"/>
                <a:gd name="T31" fmla="*/ 117 h 125"/>
                <a:gd name="T32" fmla="*/ 51 w 84"/>
                <a:gd name="T33" fmla="*/ 123 h 125"/>
                <a:gd name="T34" fmla="*/ 41 w 84"/>
                <a:gd name="T35" fmla="*/ 125 h 125"/>
                <a:gd name="T36" fmla="*/ 18 w 84"/>
                <a:gd name="T37" fmla="*/ 122 h 125"/>
                <a:gd name="T38" fmla="*/ 0 w 84"/>
                <a:gd name="T39" fmla="*/ 114 h 125"/>
                <a:gd name="T40" fmla="*/ 9 w 84"/>
                <a:gd name="T41" fmla="*/ 90 h 125"/>
                <a:gd name="T42" fmla="*/ 24 w 84"/>
                <a:gd name="T43" fmla="*/ 96 h 125"/>
                <a:gd name="T44" fmla="*/ 39 w 84"/>
                <a:gd name="T45" fmla="*/ 99 h 125"/>
                <a:gd name="T46" fmla="*/ 50 w 84"/>
                <a:gd name="T47" fmla="*/ 96 h 125"/>
                <a:gd name="T48" fmla="*/ 53 w 84"/>
                <a:gd name="T49" fmla="*/ 89 h 125"/>
                <a:gd name="T50" fmla="*/ 53 w 84"/>
                <a:gd name="T51" fmla="*/ 84 h 125"/>
                <a:gd name="T52" fmla="*/ 45 w 84"/>
                <a:gd name="T53" fmla="*/ 72 h 125"/>
                <a:gd name="T54" fmla="*/ 26 w 84"/>
                <a:gd name="T55" fmla="*/ 78 h 125"/>
                <a:gd name="T56" fmla="*/ 18 w 84"/>
                <a:gd name="T57" fmla="*/ 56 h 125"/>
                <a:gd name="T58" fmla="*/ 41 w 84"/>
                <a:gd name="T59" fmla="*/ 48 h 125"/>
                <a:gd name="T60" fmla="*/ 48 w 84"/>
                <a:gd name="T61" fmla="*/ 44 h 125"/>
                <a:gd name="T62" fmla="*/ 51 w 84"/>
                <a:gd name="T63" fmla="*/ 36 h 125"/>
                <a:gd name="T64" fmla="*/ 50 w 84"/>
                <a:gd name="T65" fmla="*/ 32 h 125"/>
                <a:gd name="T66" fmla="*/ 45 w 84"/>
                <a:gd name="T67" fmla="*/ 27 h 125"/>
                <a:gd name="T68" fmla="*/ 41 w 84"/>
                <a:gd name="T69" fmla="*/ 27 h 125"/>
                <a:gd name="T70" fmla="*/ 29 w 84"/>
                <a:gd name="T71" fmla="*/ 30 h 125"/>
                <a:gd name="T72" fmla="*/ 2 w 84"/>
                <a:gd name="T73" fmla="*/ 1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 h="125">
                  <a:moveTo>
                    <a:pt x="2" y="18"/>
                  </a:moveTo>
                  <a:lnTo>
                    <a:pt x="2" y="18"/>
                  </a:lnTo>
                  <a:lnTo>
                    <a:pt x="8" y="14"/>
                  </a:lnTo>
                  <a:lnTo>
                    <a:pt x="18" y="8"/>
                  </a:lnTo>
                  <a:lnTo>
                    <a:pt x="32" y="2"/>
                  </a:lnTo>
                  <a:lnTo>
                    <a:pt x="39" y="0"/>
                  </a:lnTo>
                  <a:lnTo>
                    <a:pt x="48" y="0"/>
                  </a:lnTo>
                  <a:lnTo>
                    <a:pt x="48" y="0"/>
                  </a:lnTo>
                  <a:lnTo>
                    <a:pt x="56" y="0"/>
                  </a:lnTo>
                  <a:lnTo>
                    <a:pt x="63" y="3"/>
                  </a:lnTo>
                  <a:lnTo>
                    <a:pt x="69" y="5"/>
                  </a:lnTo>
                  <a:lnTo>
                    <a:pt x="74" y="9"/>
                  </a:lnTo>
                  <a:lnTo>
                    <a:pt x="78" y="14"/>
                  </a:lnTo>
                  <a:lnTo>
                    <a:pt x="81" y="18"/>
                  </a:lnTo>
                  <a:lnTo>
                    <a:pt x="83" y="24"/>
                  </a:lnTo>
                  <a:lnTo>
                    <a:pt x="83" y="30"/>
                  </a:lnTo>
                  <a:lnTo>
                    <a:pt x="83" y="30"/>
                  </a:lnTo>
                  <a:lnTo>
                    <a:pt x="81" y="38"/>
                  </a:lnTo>
                  <a:lnTo>
                    <a:pt x="80" y="44"/>
                  </a:lnTo>
                  <a:lnTo>
                    <a:pt x="75" y="51"/>
                  </a:lnTo>
                  <a:lnTo>
                    <a:pt x="68" y="56"/>
                  </a:lnTo>
                  <a:lnTo>
                    <a:pt x="68" y="56"/>
                  </a:lnTo>
                  <a:lnTo>
                    <a:pt x="75" y="63"/>
                  </a:lnTo>
                  <a:lnTo>
                    <a:pt x="80" y="71"/>
                  </a:lnTo>
                  <a:lnTo>
                    <a:pt x="83" y="78"/>
                  </a:lnTo>
                  <a:lnTo>
                    <a:pt x="84" y="87"/>
                  </a:lnTo>
                  <a:lnTo>
                    <a:pt x="84" y="87"/>
                  </a:lnTo>
                  <a:lnTo>
                    <a:pt x="84" y="95"/>
                  </a:lnTo>
                  <a:lnTo>
                    <a:pt x="83" y="101"/>
                  </a:lnTo>
                  <a:lnTo>
                    <a:pt x="78" y="108"/>
                  </a:lnTo>
                  <a:lnTo>
                    <a:pt x="74" y="113"/>
                  </a:lnTo>
                  <a:lnTo>
                    <a:pt x="68" y="117"/>
                  </a:lnTo>
                  <a:lnTo>
                    <a:pt x="60" y="122"/>
                  </a:lnTo>
                  <a:lnTo>
                    <a:pt x="51" y="123"/>
                  </a:lnTo>
                  <a:lnTo>
                    <a:pt x="41" y="125"/>
                  </a:lnTo>
                  <a:lnTo>
                    <a:pt x="41" y="125"/>
                  </a:lnTo>
                  <a:lnTo>
                    <a:pt x="30" y="123"/>
                  </a:lnTo>
                  <a:lnTo>
                    <a:pt x="18" y="122"/>
                  </a:lnTo>
                  <a:lnTo>
                    <a:pt x="9" y="119"/>
                  </a:lnTo>
                  <a:lnTo>
                    <a:pt x="0" y="114"/>
                  </a:lnTo>
                  <a:lnTo>
                    <a:pt x="9" y="90"/>
                  </a:lnTo>
                  <a:lnTo>
                    <a:pt x="9" y="90"/>
                  </a:lnTo>
                  <a:lnTo>
                    <a:pt x="17" y="93"/>
                  </a:lnTo>
                  <a:lnTo>
                    <a:pt x="24" y="96"/>
                  </a:lnTo>
                  <a:lnTo>
                    <a:pt x="39" y="99"/>
                  </a:lnTo>
                  <a:lnTo>
                    <a:pt x="39" y="99"/>
                  </a:lnTo>
                  <a:lnTo>
                    <a:pt x="45" y="98"/>
                  </a:lnTo>
                  <a:lnTo>
                    <a:pt x="50" y="96"/>
                  </a:lnTo>
                  <a:lnTo>
                    <a:pt x="53" y="93"/>
                  </a:lnTo>
                  <a:lnTo>
                    <a:pt x="53" y="89"/>
                  </a:lnTo>
                  <a:lnTo>
                    <a:pt x="53" y="89"/>
                  </a:lnTo>
                  <a:lnTo>
                    <a:pt x="53" y="84"/>
                  </a:lnTo>
                  <a:lnTo>
                    <a:pt x="51" y="81"/>
                  </a:lnTo>
                  <a:lnTo>
                    <a:pt x="45" y="72"/>
                  </a:lnTo>
                  <a:lnTo>
                    <a:pt x="45" y="72"/>
                  </a:lnTo>
                  <a:lnTo>
                    <a:pt x="26" y="78"/>
                  </a:lnTo>
                  <a:lnTo>
                    <a:pt x="18" y="56"/>
                  </a:lnTo>
                  <a:lnTo>
                    <a:pt x="18" y="56"/>
                  </a:lnTo>
                  <a:lnTo>
                    <a:pt x="30" y="53"/>
                  </a:lnTo>
                  <a:lnTo>
                    <a:pt x="41" y="48"/>
                  </a:lnTo>
                  <a:lnTo>
                    <a:pt x="45" y="47"/>
                  </a:lnTo>
                  <a:lnTo>
                    <a:pt x="48" y="44"/>
                  </a:lnTo>
                  <a:lnTo>
                    <a:pt x="50" y="41"/>
                  </a:lnTo>
                  <a:lnTo>
                    <a:pt x="51" y="36"/>
                  </a:lnTo>
                  <a:lnTo>
                    <a:pt x="51" y="36"/>
                  </a:lnTo>
                  <a:lnTo>
                    <a:pt x="50" y="32"/>
                  </a:lnTo>
                  <a:lnTo>
                    <a:pt x="48" y="29"/>
                  </a:lnTo>
                  <a:lnTo>
                    <a:pt x="45" y="27"/>
                  </a:lnTo>
                  <a:lnTo>
                    <a:pt x="41" y="27"/>
                  </a:lnTo>
                  <a:lnTo>
                    <a:pt x="41" y="27"/>
                  </a:lnTo>
                  <a:lnTo>
                    <a:pt x="36" y="29"/>
                  </a:lnTo>
                  <a:lnTo>
                    <a:pt x="29" y="30"/>
                  </a:lnTo>
                  <a:lnTo>
                    <a:pt x="17" y="38"/>
                  </a:lnTo>
                  <a:lnTo>
                    <a:pt x="2" y="18"/>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8" name="Freeform 78"/>
            <p:cNvSpPr>
              <a:spLocks/>
            </p:cNvSpPr>
            <p:nvPr/>
          </p:nvSpPr>
          <p:spPr bwMode="auto">
            <a:xfrm>
              <a:off x="-5305425" y="2071688"/>
              <a:ext cx="17462" cy="15875"/>
            </a:xfrm>
            <a:custGeom>
              <a:avLst/>
              <a:gdLst>
                <a:gd name="T0" fmla="*/ 15 w 32"/>
                <a:gd name="T1" fmla="*/ 0 h 30"/>
                <a:gd name="T2" fmla="*/ 15 w 32"/>
                <a:gd name="T3" fmla="*/ 0 h 30"/>
                <a:gd name="T4" fmla="*/ 23 w 32"/>
                <a:gd name="T5" fmla="*/ 2 h 30"/>
                <a:gd name="T6" fmla="*/ 27 w 32"/>
                <a:gd name="T7" fmla="*/ 5 h 30"/>
                <a:gd name="T8" fmla="*/ 30 w 32"/>
                <a:gd name="T9" fmla="*/ 9 h 30"/>
                <a:gd name="T10" fmla="*/ 32 w 32"/>
                <a:gd name="T11" fmla="*/ 15 h 30"/>
                <a:gd name="T12" fmla="*/ 32 w 32"/>
                <a:gd name="T13" fmla="*/ 15 h 30"/>
                <a:gd name="T14" fmla="*/ 30 w 32"/>
                <a:gd name="T15" fmla="*/ 21 h 30"/>
                <a:gd name="T16" fmla="*/ 27 w 32"/>
                <a:gd name="T17" fmla="*/ 26 h 30"/>
                <a:gd name="T18" fmla="*/ 23 w 32"/>
                <a:gd name="T19" fmla="*/ 29 h 30"/>
                <a:gd name="T20" fmla="*/ 17 w 32"/>
                <a:gd name="T21" fmla="*/ 30 h 30"/>
                <a:gd name="T22" fmla="*/ 17 w 32"/>
                <a:gd name="T23" fmla="*/ 30 h 30"/>
                <a:gd name="T24" fmla="*/ 9 w 32"/>
                <a:gd name="T25" fmla="*/ 29 h 30"/>
                <a:gd name="T26" fmla="*/ 5 w 32"/>
                <a:gd name="T27" fmla="*/ 26 h 30"/>
                <a:gd name="T28" fmla="*/ 2 w 32"/>
                <a:gd name="T29" fmla="*/ 21 h 30"/>
                <a:gd name="T30" fmla="*/ 0 w 32"/>
                <a:gd name="T31" fmla="*/ 15 h 30"/>
                <a:gd name="T32" fmla="*/ 0 w 32"/>
                <a:gd name="T33" fmla="*/ 15 h 30"/>
                <a:gd name="T34" fmla="*/ 2 w 32"/>
                <a:gd name="T35" fmla="*/ 9 h 30"/>
                <a:gd name="T36" fmla="*/ 5 w 32"/>
                <a:gd name="T37" fmla="*/ 5 h 30"/>
                <a:gd name="T38" fmla="*/ 9 w 32"/>
                <a:gd name="T39" fmla="*/ 2 h 30"/>
                <a:gd name="T40" fmla="*/ 15 w 32"/>
                <a:gd name="T41" fmla="*/ 0 h 30"/>
                <a:gd name="T42" fmla="*/ 15 w 32"/>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30">
                  <a:moveTo>
                    <a:pt x="15" y="0"/>
                  </a:moveTo>
                  <a:lnTo>
                    <a:pt x="15" y="0"/>
                  </a:lnTo>
                  <a:lnTo>
                    <a:pt x="23" y="2"/>
                  </a:lnTo>
                  <a:lnTo>
                    <a:pt x="27" y="5"/>
                  </a:lnTo>
                  <a:lnTo>
                    <a:pt x="30" y="9"/>
                  </a:lnTo>
                  <a:lnTo>
                    <a:pt x="32" y="15"/>
                  </a:lnTo>
                  <a:lnTo>
                    <a:pt x="32" y="15"/>
                  </a:lnTo>
                  <a:lnTo>
                    <a:pt x="30" y="21"/>
                  </a:lnTo>
                  <a:lnTo>
                    <a:pt x="27" y="26"/>
                  </a:lnTo>
                  <a:lnTo>
                    <a:pt x="23" y="29"/>
                  </a:lnTo>
                  <a:lnTo>
                    <a:pt x="17" y="30"/>
                  </a:lnTo>
                  <a:lnTo>
                    <a:pt x="17" y="30"/>
                  </a:lnTo>
                  <a:lnTo>
                    <a:pt x="9" y="29"/>
                  </a:lnTo>
                  <a:lnTo>
                    <a:pt x="5" y="26"/>
                  </a:lnTo>
                  <a:lnTo>
                    <a:pt x="2" y="21"/>
                  </a:lnTo>
                  <a:lnTo>
                    <a:pt x="0" y="15"/>
                  </a:lnTo>
                  <a:lnTo>
                    <a:pt x="0" y="15"/>
                  </a:lnTo>
                  <a:lnTo>
                    <a:pt x="2" y="9"/>
                  </a:lnTo>
                  <a:lnTo>
                    <a:pt x="5" y="5"/>
                  </a:lnTo>
                  <a:lnTo>
                    <a:pt x="9" y="2"/>
                  </a:lnTo>
                  <a:lnTo>
                    <a:pt x="15" y="0"/>
                  </a:lnTo>
                  <a:lnTo>
                    <a:pt x="15"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9" name="Freeform 79"/>
            <p:cNvSpPr>
              <a:spLocks/>
            </p:cNvSpPr>
            <p:nvPr/>
          </p:nvSpPr>
          <p:spPr bwMode="auto">
            <a:xfrm>
              <a:off x="-5356225" y="2128838"/>
              <a:ext cx="49212" cy="65088"/>
            </a:xfrm>
            <a:custGeom>
              <a:avLst/>
              <a:gdLst>
                <a:gd name="T0" fmla="*/ 78 w 93"/>
                <a:gd name="T1" fmla="*/ 43 h 124"/>
                <a:gd name="T2" fmla="*/ 78 w 93"/>
                <a:gd name="T3" fmla="*/ 73 h 124"/>
                <a:gd name="T4" fmla="*/ 93 w 93"/>
                <a:gd name="T5" fmla="*/ 73 h 124"/>
                <a:gd name="T6" fmla="*/ 93 w 93"/>
                <a:gd name="T7" fmla="*/ 99 h 124"/>
                <a:gd name="T8" fmla="*/ 78 w 93"/>
                <a:gd name="T9" fmla="*/ 99 h 124"/>
                <a:gd name="T10" fmla="*/ 78 w 93"/>
                <a:gd name="T11" fmla="*/ 124 h 124"/>
                <a:gd name="T12" fmla="*/ 47 w 93"/>
                <a:gd name="T13" fmla="*/ 124 h 124"/>
                <a:gd name="T14" fmla="*/ 47 w 93"/>
                <a:gd name="T15" fmla="*/ 97 h 124"/>
                <a:gd name="T16" fmla="*/ 0 w 93"/>
                <a:gd name="T17" fmla="*/ 97 h 124"/>
                <a:gd name="T18" fmla="*/ 0 w 93"/>
                <a:gd name="T19" fmla="*/ 78 h 124"/>
                <a:gd name="T20" fmla="*/ 36 w 93"/>
                <a:gd name="T21" fmla="*/ 0 h 124"/>
                <a:gd name="T22" fmla="*/ 62 w 93"/>
                <a:gd name="T23" fmla="*/ 12 h 124"/>
                <a:gd name="T24" fmla="*/ 32 w 93"/>
                <a:gd name="T25" fmla="*/ 73 h 124"/>
                <a:gd name="T26" fmla="*/ 50 w 93"/>
                <a:gd name="T27" fmla="*/ 73 h 124"/>
                <a:gd name="T28" fmla="*/ 60 w 93"/>
                <a:gd name="T29" fmla="*/ 43 h 124"/>
                <a:gd name="T30" fmla="*/ 78 w 93"/>
                <a:gd name="T31" fmla="*/ 4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24">
                  <a:moveTo>
                    <a:pt x="78" y="43"/>
                  </a:moveTo>
                  <a:lnTo>
                    <a:pt x="78" y="73"/>
                  </a:lnTo>
                  <a:lnTo>
                    <a:pt x="93" y="73"/>
                  </a:lnTo>
                  <a:lnTo>
                    <a:pt x="93" y="99"/>
                  </a:lnTo>
                  <a:lnTo>
                    <a:pt x="78" y="99"/>
                  </a:lnTo>
                  <a:lnTo>
                    <a:pt x="78" y="124"/>
                  </a:lnTo>
                  <a:lnTo>
                    <a:pt x="47" y="124"/>
                  </a:lnTo>
                  <a:lnTo>
                    <a:pt x="47" y="97"/>
                  </a:lnTo>
                  <a:lnTo>
                    <a:pt x="0" y="97"/>
                  </a:lnTo>
                  <a:lnTo>
                    <a:pt x="0" y="78"/>
                  </a:lnTo>
                  <a:lnTo>
                    <a:pt x="36" y="0"/>
                  </a:lnTo>
                  <a:lnTo>
                    <a:pt x="62" y="12"/>
                  </a:lnTo>
                  <a:lnTo>
                    <a:pt x="32" y="73"/>
                  </a:lnTo>
                  <a:lnTo>
                    <a:pt x="50" y="73"/>
                  </a:lnTo>
                  <a:lnTo>
                    <a:pt x="60" y="43"/>
                  </a:lnTo>
                  <a:lnTo>
                    <a:pt x="78" y="43"/>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0" name="Freeform 80"/>
            <p:cNvSpPr>
              <a:spLocks/>
            </p:cNvSpPr>
            <p:nvPr/>
          </p:nvSpPr>
          <p:spPr bwMode="auto">
            <a:xfrm>
              <a:off x="-5300663" y="2179638"/>
              <a:ext cx="15875" cy="15875"/>
            </a:xfrm>
            <a:custGeom>
              <a:avLst/>
              <a:gdLst>
                <a:gd name="T0" fmla="*/ 15 w 31"/>
                <a:gd name="T1" fmla="*/ 0 h 30"/>
                <a:gd name="T2" fmla="*/ 15 w 31"/>
                <a:gd name="T3" fmla="*/ 0 h 30"/>
                <a:gd name="T4" fmla="*/ 22 w 31"/>
                <a:gd name="T5" fmla="*/ 2 h 30"/>
                <a:gd name="T6" fmla="*/ 27 w 31"/>
                <a:gd name="T7" fmla="*/ 5 h 30"/>
                <a:gd name="T8" fmla="*/ 30 w 31"/>
                <a:gd name="T9" fmla="*/ 9 h 30"/>
                <a:gd name="T10" fmla="*/ 31 w 31"/>
                <a:gd name="T11" fmla="*/ 15 h 30"/>
                <a:gd name="T12" fmla="*/ 31 w 31"/>
                <a:gd name="T13" fmla="*/ 15 h 30"/>
                <a:gd name="T14" fmla="*/ 30 w 31"/>
                <a:gd name="T15" fmla="*/ 21 h 30"/>
                <a:gd name="T16" fmla="*/ 27 w 31"/>
                <a:gd name="T17" fmla="*/ 26 h 30"/>
                <a:gd name="T18" fmla="*/ 22 w 31"/>
                <a:gd name="T19" fmla="*/ 29 h 30"/>
                <a:gd name="T20" fmla="*/ 15 w 31"/>
                <a:gd name="T21" fmla="*/ 30 h 30"/>
                <a:gd name="T22" fmla="*/ 15 w 31"/>
                <a:gd name="T23" fmla="*/ 30 h 30"/>
                <a:gd name="T24" fmla="*/ 9 w 31"/>
                <a:gd name="T25" fmla="*/ 29 h 30"/>
                <a:gd name="T26" fmla="*/ 4 w 31"/>
                <a:gd name="T27" fmla="*/ 26 h 30"/>
                <a:gd name="T28" fmla="*/ 1 w 31"/>
                <a:gd name="T29" fmla="*/ 21 h 30"/>
                <a:gd name="T30" fmla="*/ 0 w 31"/>
                <a:gd name="T31" fmla="*/ 15 h 30"/>
                <a:gd name="T32" fmla="*/ 0 w 31"/>
                <a:gd name="T33" fmla="*/ 15 h 30"/>
                <a:gd name="T34" fmla="*/ 1 w 31"/>
                <a:gd name="T35" fmla="*/ 9 h 30"/>
                <a:gd name="T36" fmla="*/ 4 w 31"/>
                <a:gd name="T37" fmla="*/ 5 h 30"/>
                <a:gd name="T38" fmla="*/ 9 w 31"/>
                <a:gd name="T39" fmla="*/ 2 h 30"/>
                <a:gd name="T40" fmla="*/ 15 w 31"/>
                <a:gd name="T41" fmla="*/ 0 h 30"/>
                <a:gd name="T42" fmla="*/ 15 w 31"/>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30">
                  <a:moveTo>
                    <a:pt x="15" y="0"/>
                  </a:moveTo>
                  <a:lnTo>
                    <a:pt x="15" y="0"/>
                  </a:lnTo>
                  <a:lnTo>
                    <a:pt x="22" y="2"/>
                  </a:lnTo>
                  <a:lnTo>
                    <a:pt x="27" y="5"/>
                  </a:lnTo>
                  <a:lnTo>
                    <a:pt x="30" y="9"/>
                  </a:lnTo>
                  <a:lnTo>
                    <a:pt x="31" y="15"/>
                  </a:lnTo>
                  <a:lnTo>
                    <a:pt x="31" y="15"/>
                  </a:lnTo>
                  <a:lnTo>
                    <a:pt x="30" y="21"/>
                  </a:lnTo>
                  <a:lnTo>
                    <a:pt x="27" y="26"/>
                  </a:lnTo>
                  <a:lnTo>
                    <a:pt x="22" y="29"/>
                  </a:lnTo>
                  <a:lnTo>
                    <a:pt x="15" y="30"/>
                  </a:lnTo>
                  <a:lnTo>
                    <a:pt x="15" y="30"/>
                  </a:lnTo>
                  <a:lnTo>
                    <a:pt x="9" y="29"/>
                  </a:lnTo>
                  <a:lnTo>
                    <a:pt x="4" y="26"/>
                  </a:lnTo>
                  <a:lnTo>
                    <a:pt x="1" y="21"/>
                  </a:lnTo>
                  <a:lnTo>
                    <a:pt x="0" y="15"/>
                  </a:lnTo>
                  <a:lnTo>
                    <a:pt x="0" y="15"/>
                  </a:lnTo>
                  <a:lnTo>
                    <a:pt x="1" y="9"/>
                  </a:lnTo>
                  <a:lnTo>
                    <a:pt x="4" y="5"/>
                  </a:lnTo>
                  <a:lnTo>
                    <a:pt x="9" y="2"/>
                  </a:lnTo>
                  <a:lnTo>
                    <a:pt x="15" y="0"/>
                  </a:lnTo>
                  <a:lnTo>
                    <a:pt x="15"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1" name="Rectangle 81"/>
            <p:cNvSpPr>
              <a:spLocks noChangeArrowheads="1"/>
            </p:cNvSpPr>
            <p:nvPr/>
          </p:nvSpPr>
          <p:spPr bwMode="auto">
            <a:xfrm>
              <a:off x="-5262563" y="1835150"/>
              <a:ext cx="236537" cy="3651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2" name="Rectangle 82"/>
            <p:cNvSpPr>
              <a:spLocks noChangeArrowheads="1"/>
            </p:cNvSpPr>
            <p:nvPr/>
          </p:nvSpPr>
          <p:spPr bwMode="auto">
            <a:xfrm>
              <a:off x="-5262563" y="1943100"/>
              <a:ext cx="269875" cy="3651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3" name="Rectangle 83"/>
            <p:cNvSpPr>
              <a:spLocks noChangeArrowheads="1"/>
            </p:cNvSpPr>
            <p:nvPr/>
          </p:nvSpPr>
          <p:spPr bwMode="auto">
            <a:xfrm>
              <a:off x="-5262563" y="2051050"/>
              <a:ext cx="204787" cy="3651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4" name="Rectangle 84"/>
            <p:cNvSpPr>
              <a:spLocks noChangeArrowheads="1"/>
            </p:cNvSpPr>
            <p:nvPr/>
          </p:nvSpPr>
          <p:spPr bwMode="auto">
            <a:xfrm>
              <a:off x="-5262563" y="2159000"/>
              <a:ext cx="247650" cy="3651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6" name="Freeform 357"/>
            <p:cNvSpPr>
              <a:spLocks/>
            </p:cNvSpPr>
            <p:nvPr/>
          </p:nvSpPr>
          <p:spPr bwMode="auto">
            <a:xfrm>
              <a:off x="-5783263" y="1789113"/>
              <a:ext cx="155575" cy="196850"/>
            </a:xfrm>
            <a:custGeom>
              <a:avLst/>
              <a:gdLst>
                <a:gd name="T0" fmla="*/ 262 w 295"/>
                <a:gd name="T1" fmla="*/ 189 h 372"/>
                <a:gd name="T2" fmla="*/ 262 w 295"/>
                <a:gd name="T3" fmla="*/ 216 h 372"/>
                <a:gd name="T4" fmla="*/ 259 w 295"/>
                <a:gd name="T5" fmla="*/ 264 h 372"/>
                <a:gd name="T6" fmla="*/ 253 w 295"/>
                <a:gd name="T7" fmla="*/ 283 h 372"/>
                <a:gd name="T8" fmla="*/ 246 w 295"/>
                <a:gd name="T9" fmla="*/ 292 h 372"/>
                <a:gd name="T10" fmla="*/ 240 w 295"/>
                <a:gd name="T11" fmla="*/ 295 h 372"/>
                <a:gd name="T12" fmla="*/ 208 w 295"/>
                <a:gd name="T13" fmla="*/ 303 h 372"/>
                <a:gd name="T14" fmla="*/ 202 w 295"/>
                <a:gd name="T15" fmla="*/ 303 h 372"/>
                <a:gd name="T16" fmla="*/ 30 w 295"/>
                <a:gd name="T17" fmla="*/ 318 h 372"/>
                <a:gd name="T18" fmla="*/ 33 w 295"/>
                <a:gd name="T19" fmla="*/ 303 h 372"/>
                <a:gd name="T20" fmla="*/ 39 w 295"/>
                <a:gd name="T21" fmla="*/ 262 h 372"/>
                <a:gd name="T22" fmla="*/ 34 w 295"/>
                <a:gd name="T23" fmla="*/ 237 h 372"/>
                <a:gd name="T24" fmla="*/ 22 w 295"/>
                <a:gd name="T25" fmla="*/ 217 h 372"/>
                <a:gd name="T26" fmla="*/ 9 w 295"/>
                <a:gd name="T27" fmla="*/ 195 h 372"/>
                <a:gd name="T28" fmla="*/ 1 w 295"/>
                <a:gd name="T29" fmla="*/ 168 h 372"/>
                <a:gd name="T30" fmla="*/ 0 w 295"/>
                <a:gd name="T31" fmla="*/ 151 h 372"/>
                <a:gd name="T32" fmla="*/ 1 w 295"/>
                <a:gd name="T33" fmla="*/ 117 h 372"/>
                <a:gd name="T34" fmla="*/ 9 w 295"/>
                <a:gd name="T35" fmla="*/ 81 h 372"/>
                <a:gd name="T36" fmla="*/ 24 w 295"/>
                <a:gd name="T37" fmla="*/ 46 h 372"/>
                <a:gd name="T38" fmla="*/ 34 w 295"/>
                <a:gd name="T39" fmla="*/ 30 h 372"/>
                <a:gd name="T40" fmla="*/ 48 w 295"/>
                <a:gd name="T41" fmla="*/ 18 h 372"/>
                <a:gd name="T42" fmla="*/ 67 w 295"/>
                <a:gd name="T43" fmla="*/ 9 h 372"/>
                <a:gd name="T44" fmla="*/ 91 w 295"/>
                <a:gd name="T45" fmla="*/ 3 h 372"/>
                <a:gd name="T46" fmla="*/ 144 w 295"/>
                <a:gd name="T47" fmla="*/ 1 h 372"/>
                <a:gd name="T48" fmla="*/ 169 w 295"/>
                <a:gd name="T49" fmla="*/ 6 h 372"/>
                <a:gd name="T50" fmla="*/ 190 w 295"/>
                <a:gd name="T51" fmla="*/ 15 h 372"/>
                <a:gd name="T52" fmla="*/ 208 w 295"/>
                <a:gd name="T53" fmla="*/ 25 h 372"/>
                <a:gd name="T54" fmla="*/ 222 w 295"/>
                <a:gd name="T55" fmla="*/ 40 h 372"/>
                <a:gd name="T56" fmla="*/ 232 w 295"/>
                <a:gd name="T57" fmla="*/ 57 h 372"/>
                <a:gd name="T58" fmla="*/ 241 w 295"/>
                <a:gd name="T59" fmla="*/ 78 h 372"/>
                <a:gd name="T60" fmla="*/ 249 w 295"/>
                <a:gd name="T61" fmla="*/ 108 h 372"/>
                <a:gd name="T62" fmla="*/ 252 w 295"/>
                <a:gd name="T63" fmla="*/ 123 h 372"/>
                <a:gd name="T64" fmla="*/ 267 w 295"/>
                <a:gd name="T65" fmla="*/ 150 h 372"/>
                <a:gd name="T66" fmla="*/ 289 w 295"/>
                <a:gd name="T67" fmla="*/ 178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5" h="372">
                  <a:moveTo>
                    <a:pt x="295" y="186"/>
                  </a:moveTo>
                  <a:lnTo>
                    <a:pt x="262" y="189"/>
                  </a:lnTo>
                  <a:lnTo>
                    <a:pt x="262" y="189"/>
                  </a:lnTo>
                  <a:lnTo>
                    <a:pt x="262" y="216"/>
                  </a:lnTo>
                  <a:lnTo>
                    <a:pt x="261" y="249"/>
                  </a:lnTo>
                  <a:lnTo>
                    <a:pt x="259" y="264"/>
                  </a:lnTo>
                  <a:lnTo>
                    <a:pt x="256" y="277"/>
                  </a:lnTo>
                  <a:lnTo>
                    <a:pt x="253" y="283"/>
                  </a:lnTo>
                  <a:lnTo>
                    <a:pt x="249" y="289"/>
                  </a:lnTo>
                  <a:lnTo>
                    <a:pt x="246" y="292"/>
                  </a:lnTo>
                  <a:lnTo>
                    <a:pt x="240" y="295"/>
                  </a:lnTo>
                  <a:lnTo>
                    <a:pt x="240" y="295"/>
                  </a:lnTo>
                  <a:lnTo>
                    <a:pt x="219" y="300"/>
                  </a:lnTo>
                  <a:lnTo>
                    <a:pt x="208" y="303"/>
                  </a:lnTo>
                  <a:lnTo>
                    <a:pt x="202" y="303"/>
                  </a:lnTo>
                  <a:lnTo>
                    <a:pt x="202" y="303"/>
                  </a:lnTo>
                  <a:lnTo>
                    <a:pt x="184" y="372"/>
                  </a:lnTo>
                  <a:lnTo>
                    <a:pt x="30" y="318"/>
                  </a:lnTo>
                  <a:lnTo>
                    <a:pt x="30" y="318"/>
                  </a:lnTo>
                  <a:lnTo>
                    <a:pt x="33" y="303"/>
                  </a:lnTo>
                  <a:lnTo>
                    <a:pt x="39" y="262"/>
                  </a:lnTo>
                  <a:lnTo>
                    <a:pt x="39" y="262"/>
                  </a:lnTo>
                  <a:lnTo>
                    <a:pt x="37" y="249"/>
                  </a:lnTo>
                  <a:lnTo>
                    <a:pt x="34" y="237"/>
                  </a:lnTo>
                  <a:lnTo>
                    <a:pt x="30" y="226"/>
                  </a:lnTo>
                  <a:lnTo>
                    <a:pt x="22" y="217"/>
                  </a:lnTo>
                  <a:lnTo>
                    <a:pt x="15" y="207"/>
                  </a:lnTo>
                  <a:lnTo>
                    <a:pt x="9" y="195"/>
                  </a:lnTo>
                  <a:lnTo>
                    <a:pt x="4" y="181"/>
                  </a:lnTo>
                  <a:lnTo>
                    <a:pt x="1" y="168"/>
                  </a:lnTo>
                  <a:lnTo>
                    <a:pt x="1" y="168"/>
                  </a:lnTo>
                  <a:lnTo>
                    <a:pt x="0" y="151"/>
                  </a:lnTo>
                  <a:lnTo>
                    <a:pt x="0" y="133"/>
                  </a:lnTo>
                  <a:lnTo>
                    <a:pt x="1" y="117"/>
                  </a:lnTo>
                  <a:lnTo>
                    <a:pt x="4" y="99"/>
                  </a:lnTo>
                  <a:lnTo>
                    <a:pt x="9" y="81"/>
                  </a:lnTo>
                  <a:lnTo>
                    <a:pt x="16" y="63"/>
                  </a:lnTo>
                  <a:lnTo>
                    <a:pt x="24" y="46"/>
                  </a:lnTo>
                  <a:lnTo>
                    <a:pt x="34" y="30"/>
                  </a:lnTo>
                  <a:lnTo>
                    <a:pt x="34" y="30"/>
                  </a:lnTo>
                  <a:lnTo>
                    <a:pt x="40" y="24"/>
                  </a:lnTo>
                  <a:lnTo>
                    <a:pt x="48" y="18"/>
                  </a:lnTo>
                  <a:lnTo>
                    <a:pt x="57" y="12"/>
                  </a:lnTo>
                  <a:lnTo>
                    <a:pt x="67" y="9"/>
                  </a:lnTo>
                  <a:lnTo>
                    <a:pt x="79" y="4"/>
                  </a:lnTo>
                  <a:lnTo>
                    <a:pt x="91" y="3"/>
                  </a:lnTo>
                  <a:lnTo>
                    <a:pt x="117" y="0"/>
                  </a:lnTo>
                  <a:lnTo>
                    <a:pt x="144" y="1"/>
                  </a:lnTo>
                  <a:lnTo>
                    <a:pt x="157" y="4"/>
                  </a:lnTo>
                  <a:lnTo>
                    <a:pt x="169" y="6"/>
                  </a:lnTo>
                  <a:lnTo>
                    <a:pt x="180" y="10"/>
                  </a:lnTo>
                  <a:lnTo>
                    <a:pt x="190" y="15"/>
                  </a:lnTo>
                  <a:lnTo>
                    <a:pt x="201" y="19"/>
                  </a:lnTo>
                  <a:lnTo>
                    <a:pt x="208" y="25"/>
                  </a:lnTo>
                  <a:lnTo>
                    <a:pt x="208" y="25"/>
                  </a:lnTo>
                  <a:lnTo>
                    <a:pt x="222" y="40"/>
                  </a:lnTo>
                  <a:lnTo>
                    <a:pt x="228" y="48"/>
                  </a:lnTo>
                  <a:lnTo>
                    <a:pt x="232" y="57"/>
                  </a:lnTo>
                  <a:lnTo>
                    <a:pt x="238" y="67"/>
                  </a:lnTo>
                  <a:lnTo>
                    <a:pt x="241" y="78"/>
                  </a:lnTo>
                  <a:lnTo>
                    <a:pt x="246" y="91"/>
                  </a:lnTo>
                  <a:lnTo>
                    <a:pt x="249" y="108"/>
                  </a:lnTo>
                  <a:lnTo>
                    <a:pt x="249" y="108"/>
                  </a:lnTo>
                  <a:lnTo>
                    <a:pt x="252" y="123"/>
                  </a:lnTo>
                  <a:lnTo>
                    <a:pt x="259" y="136"/>
                  </a:lnTo>
                  <a:lnTo>
                    <a:pt x="267" y="150"/>
                  </a:lnTo>
                  <a:lnTo>
                    <a:pt x="274" y="162"/>
                  </a:lnTo>
                  <a:lnTo>
                    <a:pt x="289" y="178"/>
                  </a:lnTo>
                  <a:lnTo>
                    <a:pt x="295" y="186"/>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7" name="Freeform 358"/>
            <p:cNvSpPr>
              <a:spLocks/>
            </p:cNvSpPr>
            <p:nvPr/>
          </p:nvSpPr>
          <p:spPr bwMode="auto">
            <a:xfrm>
              <a:off x="-5783263" y="1789113"/>
              <a:ext cx="155575" cy="196850"/>
            </a:xfrm>
            <a:custGeom>
              <a:avLst/>
              <a:gdLst>
                <a:gd name="T0" fmla="*/ 262 w 295"/>
                <a:gd name="T1" fmla="*/ 189 h 372"/>
                <a:gd name="T2" fmla="*/ 262 w 295"/>
                <a:gd name="T3" fmla="*/ 216 h 372"/>
                <a:gd name="T4" fmla="*/ 259 w 295"/>
                <a:gd name="T5" fmla="*/ 264 h 372"/>
                <a:gd name="T6" fmla="*/ 253 w 295"/>
                <a:gd name="T7" fmla="*/ 283 h 372"/>
                <a:gd name="T8" fmla="*/ 246 w 295"/>
                <a:gd name="T9" fmla="*/ 292 h 372"/>
                <a:gd name="T10" fmla="*/ 240 w 295"/>
                <a:gd name="T11" fmla="*/ 295 h 372"/>
                <a:gd name="T12" fmla="*/ 208 w 295"/>
                <a:gd name="T13" fmla="*/ 303 h 372"/>
                <a:gd name="T14" fmla="*/ 202 w 295"/>
                <a:gd name="T15" fmla="*/ 303 h 372"/>
                <a:gd name="T16" fmla="*/ 30 w 295"/>
                <a:gd name="T17" fmla="*/ 318 h 372"/>
                <a:gd name="T18" fmla="*/ 33 w 295"/>
                <a:gd name="T19" fmla="*/ 303 h 372"/>
                <a:gd name="T20" fmla="*/ 39 w 295"/>
                <a:gd name="T21" fmla="*/ 262 h 372"/>
                <a:gd name="T22" fmla="*/ 34 w 295"/>
                <a:gd name="T23" fmla="*/ 237 h 372"/>
                <a:gd name="T24" fmla="*/ 22 w 295"/>
                <a:gd name="T25" fmla="*/ 217 h 372"/>
                <a:gd name="T26" fmla="*/ 9 w 295"/>
                <a:gd name="T27" fmla="*/ 195 h 372"/>
                <a:gd name="T28" fmla="*/ 1 w 295"/>
                <a:gd name="T29" fmla="*/ 168 h 372"/>
                <a:gd name="T30" fmla="*/ 0 w 295"/>
                <a:gd name="T31" fmla="*/ 151 h 372"/>
                <a:gd name="T32" fmla="*/ 1 w 295"/>
                <a:gd name="T33" fmla="*/ 117 h 372"/>
                <a:gd name="T34" fmla="*/ 9 w 295"/>
                <a:gd name="T35" fmla="*/ 81 h 372"/>
                <a:gd name="T36" fmla="*/ 24 w 295"/>
                <a:gd name="T37" fmla="*/ 46 h 372"/>
                <a:gd name="T38" fmla="*/ 34 w 295"/>
                <a:gd name="T39" fmla="*/ 30 h 372"/>
                <a:gd name="T40" fmla="*/ 48 w 295"/>
                <a:gd name="T41" fmla="*/ 18 h 372"/>
                <a:gd name="T42" fmla="*/ 67 w 295"/>
                <a:gd name="T43" fmla="*/ 9 h 372"/>
                <a:gd name="T44" fmla="*/ 91 w 295"/>
                <a:gd name="T45" fmla="*/ 3 h 372"/>
                <a:gd name="T46" fmla="*/ 144 w 295"/>
                <a:gd name="T47" fmla="*/ 1 h 372"/>
                <a:gd name="T48" fmla="*/ 169 w 295"/>
                <a:gd name="T49" fmla="*/ 6 h 372"/>
                <a:gd name="T50" fmla="*/ 190 w 295"/>
                <a:gd name="T51" fmla="*/ 15 h 372"/>
                <a:gd name="T52" fmla="*/ 208 w 295"/>
                <a:gd name="T53" fmla="*/ 25 h 372"/>
                <a:gd name="T54" fmla="*/ 222 w 295"/>
                <a:gd name="T55" fmla="*/ 40 h 372"/>
                <a:gd name="T56" fmla="*/ 232 w 295"/>
                <a:gd name="T57" fmla="*/ 57 h 372"/>
                <a:gd name="T58" fmla="*/ 241 w 295"/>
                <a:gd name="T59" fmla="*/ 78 h 372"/>
                <a:gd name="T60" fmla="*/ 249 w 295"/>
                <a:gd name="T61" fmla="*/ 108 h 372"/>
                <a:gd name="T62" fmla="*/ 252 w 295"/>
                <a:gd name="T63" fmla="*/ 123 h 372"/>
                <a:gd name="T64" fmla="*/ 267 w 295"/>
                <a:gd name="T65" fmla="*/ 150 h 372"/>
                <a:gd name="T66" fmla="*/ 289 w 295"/>
                <a:gd name="T67" fmla="*/ 178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5" h="372">
                  <a:moveTo>
                    <a:pt x="295" y="186"/>
                  </a:moveTo>
                  <a:lnTo>
                    <a:pt x="262" y="189"/>
                  </a:lnTo>
                  <a:lnTo>
                    <a:pt x="262" y="189"/>
                  </a:lnTo>
                  <a:lnTo>
                    <a:pt x="262" y="216"/>
                  </a:lnTo>
                  <a:lnTo>
                    <a:pt x="261" y="249"/>
                  </a:lnTo>
                  <a:lnTo>
                    <a:pt x="259" y="264"/>
                  </a:lnTo>
                  <a:lnTo>
                    <a:pt x="256" y="277"/>
                  </a:lnTo>
                  <a:lnTo>
                    <a:pt x="253" y="283"/>
                  </a:lnTo>
                  <a:lnTo>
                    <a:pt x="249" y="289"/>
                  </a:lnTo>
                  <a:lnTo>
                    <a:pt x="246" y="292"/>
                  </a:lnTo>
                  <a:lnTo>
                    <a:pt x="240" y="295"/>
                  </a:lnTo>
                  <a:lnTo>
                    <a:pt x="240" y="295"/>
                  </a:lnTo>
                  <a:lnTo>
                    <a:pt x="219" y="300"/>
                  </a:lnTo>
                  <a:lnTo>
                    <a:pt x="208" y="303"/>
                  </a:lnTo>
                  <a:lnTo>
                    <a:pt x="202" y="303"/>
                  </a:lnTo>
                  <a:lnTo>
                    <a:pt x="202" y="303"/>
                  </a:lnTo>
                  <a:lnTo>
                    <a:pt x="184" y="372"/>
                  </a:lnTo>
                  <a:lnTo>
                    <a:pt x="30" y="318"/>
                  </a:lnTo>
                  <a:lnTo>
                    <a:pt x="30" y="318"/>
                  </a:lnTo>
                  <a:lnTo>
                    <a:pt x="33" y="303"/>
                  </a:lnTo>
                  <a:lnTo>
                    <a:pt x="39" y="262"/>
                  </a:lnTo>
                  <a:lnTo>
                    <a:pt x="39" y="262"/>
                  </a:lnTo>
                  <a:lnTo>
                    <a:pt x="37" y="249"/>
                  </a:lnTo>
                  <a:lnTo>
                    <a:pt x="34" y="237"/>
                  </a:lnTo>
                  <a:lnTo>
                    <a:pt x="30" y="226"/>
                  </a:lnTo>
                  <a:lnTo>
                    <a:pt x="22" y="217"/>
                  </a:lnTo>
                  <a:lnTo>
                    <a:pt x="15" y="207"/>
                  </a:lnTo>
                  <a:lnTo>
                    <a:pt x="9" y="195"/>
                  </a:lnTo>
                  <a:lnTo>
                    <a:pt x="4" y="181"/>
                  </a:lnTo>
                  <a:lnTo>
                    <a:pt x="1" y="168"/>
                  </a:lnTo>
                  <a:lnTo>
                    <a:pt x="1" y="168"/>
                  </a:lnTo>
                  <a:lnTo>
                    <a:pt x="0" y="151"/>
                  </a:lnTo>
                  <a:lnTo>
                    <a:pt x="0" y="133"/>
                  </a:lnTo>
                  <a:lnTo>
                    <a:pt x="1" y="117"/>
                  </a:lnTo>
                  <a:lnTo>
                    <a:pt x="4" y="99"/>
                  </a:lnTo>
                  <a:lnTo>
                    <a:pt x="9" y="81"/>
                  </a:lnTo>
                  <a:lnTo>
                    <a:pt x="16" y="63"/>
                  </a:lnTo>
                  <a:lnTo>
                    <a:pt x="24" y="46"/>
                  </a:lnTo>
                  <a:lnTo>
                    <a:pt x="34" y="30"/>
                  </a:lnTo>
                  <a:lnTo>
                    <a:pt x="34" y="30"/>
                  </a:lnTo>
                  <a:lnTo>
                    <a:pt x="40" y="24"/>
                  </a:lnTo>
                  <a:lnTo>
                    <a:pt x="48" y="18"/>
                  </a:lnTo>
                  <a:lnTo>
                    <a:pt x="57" y="12"/>
                  </a:lnTo>
                  <a:lnTo>
                    <a:pt x="67" y="9"/>
                  </a:lnTo>
                  <a:lnTo>
                    <a:pt x="79" y="4"/>
                  </a:lnTo>
                  <a:lnTo>
                    <a:pt x="91" y="3"/>
                  </a:lnTo>
                  <a:lnTo>
                    <a:pt x="117" y="0"/>
                  </a:lnTo>
                  <a:lnTo>
                    <a:pt x="144" y="1"/>
                  </a:lnTo>
                  <a:lnTo>
                    <a:pt x="157" y="4"/>
                  </a:lnTo>
                  <a:lnTo>
                    <a:pt x="169" y="6"/>
                  </a:lnTo>
                  <a:lnTo>
                    <a:pt x="180" y="10"/>
                  </a:lnTo>
                  <a:lnTo>
                    <a:pt x="190" y="15"/>
                  </a:lnTo>
                  <a:lnTo>
                    <a:pt x="201" y="19"/>
                  </a:lnTo>
                  <a:lnTo>
                    <a:pt x="208" y="25"/>
                  </a:lnTo>
                  <a:lnTo>
                    <a:pt x="208" y="25"/>
                  </a:lnTo>
                  <a:lnTo>
                    <a:pt x="222" y="40"/>
                  </a:lnTo>
                  <a:lnTo>
                    <a:pt x="228" y="48"/>
                  </a:lnTo>
                  <a:lnTo>
                    <a:pt x="232" y="57"/>
                  </a:lnTo>
                  <a:lnTo>
                    <a:pt x="238" y="67"/>
                  </a:lnTo>
                  <a:lnTo>
                    <a:pt x="241" y="78"/>
                  </a:lnTo>
                  <a:lnTo>
                    <a:pt x="246" y="91"/>
                  </a:lnTo>
                  <a:lnTo>
                    <a:pt x="249" y="108"/>
                  </a:lnTo>
                  <a:lnTo>
                    <a:pt x="249" y="108"/>
                  </a:lnTo>
                  <a:lnTo>
                    <a:pt x="252" y="123"/>
                  </a:lnTo>
                  <a:lnTo>
                    <a:pt x="259" y="136"/>
                  </a:lnTo>
                  <a:lnTo>
                    <a:pt x="267" y="150"/>
                  </a:lnTo>
                  <a:lnTo>
                    <a:pt x="274" y="162"/>
                  </a:lnTo>
                  <a:lnTo>
                    <a:pt x="289" y="178"/>
                  </a:lnTo>
                  <a:lnTo>
                    <a:pt x="295"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8" name="Freeform 359"/>
            <p:cNvSpPr>
              <a:spLocks/>
            </p:cNvSpPr>
            <p:nvPr/>
          </p:nvSpPr>
          <p:spPr bwMode="auto">
            <a:xfrm>
              <a:off x="-5764213" y="2997200"/>
              <a:ext cx="152400" cy="61913"/>
            </a:xfrm>
            <a:custGeom>
              <a:avLst/>
              <a:gdLst>
                <a:gd name="T0" fmla="*/ 105 w 287"/>
                <a:gd name="T1" fmla="*/ 0 h 118"/>
                <a:gd name="T2" fmla="*/ 105 w 287"/>
                <a:gd name="T3" fmla="*/ 0 h 118"/>
                <a:gd name="T4" fmla="*/ 105 w 287"/>
                <a:gd name="T5" fmla="*/ 3 h 118"/>
                <a:gd name="T6" fmla="*/ 110 w 287"/>
                <a:gd name="T7" fmla="*/ 6 h 118"/>
                <a:gd name="T8" fmla="*/ 125 w 287"/>
                <a:gd name="T9" fmla="*/ 15 h 118"/>
                <a:gd name="T10" fmla="*/ 173 w 287"/>
                <a:gd name="T11" fmla="*/ 39 h 118"/>
                <a:gd name="T12" fmla="*/ 228 w 287"/>
                <a:gd name="T13" fmla="*/ 66 h 118"/>
                <a:gd name="T14" fmla="*/ 272 w 287"/>
                <a:gd name="T15" fmla="*/ 85 h 118"/>
                <a:gd name="T16" fmla="*/ 272 w 287"/>
                <a:gd name="T17" fmla="*/ 85 h 118"/>
                <a:gd name="T18" fmla="*/ 282 w 287"/>
                <a:gd name="T19" fmla="*/ 93 h 118"/>
                <a:gd name="T20" fmla="*/ 285 w 287"/>
                <a:gd name="T21" fmla="*/ 96 h 118"/>
                <a:gd name="T22" fmla="*/ 287 w 287"/>
                <a:gd name="T23" fmla="*/ 99 h 118"/>
                <a:gd name="T24" fmla="*/ 287 w 287"/>
                <a:gd name="T25" fmla="*/ 102 h 118"/>
                <a:gd name="T26" fmla="*/ 287 w 287"/>
                <a:gd name="T27" fmla="*/ 105 h 118"/>
                <a:gd name="T28" fmla="*/ 285 w 287"/>
                <a:gd name="T29" fmla="*/ 109 h 118"/>
                <a:gd name="T30" fmla="*/ 281 w 287"/>
                <a:gd name="T31" fmla="*/ 114 h 118"/>
                <a:gd name="T32" fmla="*/ 276 w 287"/>
                <a:gd name="T33" fmla="*/ 117 h 118"/>
                <a:gd name="T34" fmla="*/ 272 w 287"/>
                <a:gd name="T35" fmla="*/ 118 h 118"/>
                <a:gd name="T36" fmla="*/ 177 w 287"/>
                <a:gd name="T37" fmla="*/ 118 h 118"/>
                <a:gd name="T38" fmla="*/ 78 w 287"/>
                <a:gd name="T39" fmla="*/ 100 h 118"/>
                <a:gd name="T40" fmla="*/ 78 w 287"/>
                <a:gd name="T41" fmla="*/ 118 h 118"/>
                <a:gd name="T42" fmla="*/ 0 w 287"/>
                <a:gd name="T43" fmla="*/ 118 h 118"/>
                <a:gd name="T44" fmla="*/ 0 w 287"/>
                <a:gd name="T45" fmla="*/ 0 h 118"/>
                <a:gd name="T46" fmla="*/ 105 w 287"/>
                <a:gd name="T4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118">
                  <a:moveTo>
                    <a:pt x="105" y="0"/>
                  </a:moveTo>
                  <a:lnTo>
                    <a:pt x="105" y="0"/>
                  </a:lnTo>
                  <a:lnTo>
                    <a:pt x="105" y="3"/>
                  </a:lnTo>
                  <a:lnTo>
                    <a:pt x="110" y="6"/>
                  </a:lnTo>
                  <a:lnTo>
                    <a:pt x="125" y="15"/>
                  </a:lnTo>
                  <a:lnTo>
                    <a:pt x="173" y="39"/>
                  </a:lnTo>
                  <a:lnTo>
                    <a:pt x="228" y="66"/>
                  </a:lnTo>
                  <a:lnTo>
                    <a:pt x="272" y="85"/>
                  </a:lnTo>
                  <a:lnTo>
                    <a:pt x="272" y="85"/>
                  </a:lnTo>
                  <a:lnTo>
                    <a:pt x="282" y="93"/>
                  </a:lnTo>
                  <a:lnTo>
                    <a:pt x="285" y="96"/>
                  </a:lnTo>
                  <a:lnTo>
                    <a:pt x="287" y="99"/>
                  </a:lnTo>
                  <a:lnTo>
                    <a:pt x="287" y="102"/>
                  </a:lnTo>
                  <a:lnTo>
                    <a:pt x="287" y="105"/>
                  </a:lnTo>
                  <a:lnTo>
                    <a:pt x="285" y="109"/>
                  </a:lnTo>
                  <a:lnTo>
                    <a:pt x="281" y="114"/>
                  </a:lnTo>
                  <a:lnTo>
                    <a:pt x="276" y="117"/>
                  </a:lnTo>
                  <a:lnTo>
                    <a:pt x="272" y="118"/>
                  </a:lnTo>
                  <a:lnTo>
                    <a:pt x="177" y="118"/>
                  </a:lnTo>
                  <a:lnTo>
                    <a:pt x="78" y="100"/>
                  </a:lnTo>
                  <a:lnTo>
                    <a:pt x="78" y="118"/>
                  </a:lnTo>
                  <a:lnTo>
                    <a:pt x="0" y="118"/>
                  </a:lnTo>
                  <a:lnTo>
                    <a:pt x="0" y="0"/>
                  </a:lnTo>
                  <a:lnTo>
                    <a:pt x="105"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9" name="Freeform 360"/>
            <p:cNvSpPr>
              <a:spLocks/>
            </p:cNvSpPr>
            <p:nvPr/>
          </p:nvSpPr>
          <p:spPr bwMode="auto">
            <a:xfrm>
              <a:off x="-5800725" y="1778000"/>
              <a:ext cx="150812" cy="144463"/>
            </a:xfrm>
            <a:custGeom>
              <a:avLst/>
              <a:gdLst>
                <a:gd name="T0" fmla="*/ 153 w 286"/>
                <a:gd name="T1" fmla="*/ 85 h 273"/>
                <a:gd name="T2" fmla="*/ 147 w 286"/>
                <a:gd name="T3" fmla="*/ 87 h 273"/>
                <a:gd name="T4" fmla="*/ 136 w 286"/>
                <a:gd name="T5" fmla="*/ 90 h 273"/>
                <a:gd name="T6" fmla="*/ 132 w 286"/>
                <a:gd name="T7" fmla="*/ 99 h 273"/>
                <a:gd name="T8" fmla="*/ 132 w 286"/>
                <a:gd name="T9" fmla="*/ 109 h 273"/>
                <a:gd name="T10" fmla="*/ 169 w 286"/>
                <a:gd name="T11" fmla="*/ 204 h 273"/>
                <a:gd name="T12" fmla="*/ 142 w 286"/>
                <a:gd name="T13" fmla="*/ 201 h 273"/>
                <a:gd name="T14" fmla="*/ 132 w 286"/>
                <a:gd name="T15" fmla="*/ 183 h 273"/>
                <a:gd name="T16" fmla="*/ 117 w 286"/>
                <a:gd name="T17" fmla="*/ 166 h 273"/>
                <a:gd name="T18" fmla="*/ 111 w 286"/>
                <a:gd name="T19" fmla="*/ 163 h 273"/>
                <a:gd name="T20" fmla="*/ 100 w 286"/>
                <a:gd name="T21" fmla="*/ 163 h 273"/>
                <a:gd name="T22" fmla="*/ 93 w 286"/>
                <a:gd name="T23" fmla="*/ 166 h 273"/>
                <a:gd name="T24" fmla="*/ 87 w 286"/>
                <a:gd name="T25" fmla="*/ 174 h 273"/>
                <a:gd name="T26" fmla="*/ 84 w 286"/>
                <a:gd name="T27" fmla="*/ 183 h 273"/>
                <a:gd name="T28" fmla="*/ 87 w 286"/>
                <a:gd name="T29" fmla="*/ 198 h 273"/>
                <a:gd name="T30" fmla="*/ 94 w 286"/>
                <a:gd name="T31" fmla="*/ 211 h 273"/>
                <a:gd name="T32" fmla="*/ 109 w 286"/>
                <a:gd name="T33" fmla="*/ 228 h 273"/>
                <a:gd name="T34" fmla="*/ 114 w 286"/>
                <a:gd name="T35" fmla="*/ 234 h 273"/>
                <a:gd name="T36" fmla="*/ 112 w 286"/>
                <a:gd name="T37" fmla="*/ 240 h 273"/>
                <a:gd name="T38" fmla="*/ 52 w 286"/>
                <a:gd name="T39" fmla="*/ 255 h 273"/>
                <a:gd name="T40" fmla="*/ 28 w 286"/>
                <a:gd name="T41" fmla="*/ 226 h 273"/>
                <a:gd name="T42" fmla="*/ 13 w 286"/>
                <a:gd name="T43" fmla="*/ 202 h 273"/>
                <a:gd name="T44" fmla="*/ 4 w 286"/>
                <a:gd name="T45" fmla="*/ 178 h 273"/>
                <a:gd name="T46" fmla="*/ 0 w 286"/>
                <a:gd name="T47" fmla="*/ 153 h 273"/>
                <a:gd name="T48" fmla="*/ 0 w 286"/>
                <a:gd name="T49" fmla="*/ 139 h 273"/>
                <a:gd name="T50" fmla="*/ 4 w 286"/>
                <a:gd name="T51" fmla="*/ 108 h 273"/>
                <a:gd name="T52" fmla="*/ 16 w 286"/>
                <a:gd name="T53" fmla="*/ 76 h 273"/>
                <a:gd name="T54" fmla="*/ 36 w 286"/>
                <a:gd name="T55" fmla="*/ 46 h 273"/>
                <a:gd name="T56" fmla="*/ 49 w 286"/>
                <a:gd name="T57" fmla="*/ 34 h 273"/>
                <a:gd name="T58" fmla="*/ 72 w 286"/>
                <a:gd name="T59" fmla="*/ 19 h 273"/>
                <a:gd name="T60" fmla="*/ 94 w 286"/>
                <a:gd name="T61" fmla="*/ 10 h 273"/>
                <a:gd name="T62" fmla="*/ 142 w 286"/>
                <a:gd name="T63" fmla="*/ 0 h 273"/>
                <a:gd name="T64" fmla="*/ 186 w 286"/>
                <a:gd name="T65" fmla="*/ 1 h 273"/>
                <a:gd name="T66" fmla="*/ 222 w 286"/>
                <a:gd name="T67" fmla="*/ 12 h 273"/>
                <a:gd name="T68" fmla="*/ 238 w 286"/>
                <a:gd name="T69" fmla="*/ 21 h 273"/>
                <a:gd name="T70" fmla="*/ 262 w 286"/>
                <a:gd name="T71" fmla="*/ 42 h 273"/>
                <a:gd name="T72" fmla="*/ 282 w 286"/>
                <a:gd name="T73" fmla="*/ 6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6" h="273">
                  <a:moveTo>
                    <a:pt x="286" y="75"/>
                  </a:moveTo>
                  <a:lnTo>
                    <a:pt x="153" y="85"/>
                  </a:lnTo>
                  <a:lnTo>
                    <a:pt x="153" y="85"/>
                  </a:lnTo>
                  <a:lnTo>
                    <a:pt x="147" y="87"/>
                  </a:lnTo>
                  <a:lnTo>
                    <a:pt x="141" y="88"/>
                  </a:lnTo>
                  <a:lnTo>
                    <a:pt x="136" y="90"/>
                  </a:lnTo>
                  <a:lnTo>
                    <a:pt x="133" y="94"/>
                  </a:lnTo>
                  <a:lnTo>
                    <a:pt x="132" y="99"/>
                  </a:lnTo>
                  <a:lnTo>
                    <a:pt x="132" y="103"/>
                  </a:lnTo>
                  <a:lnTo>
                    <a:pt x="132" y="109"/>
                  </a:lnTo>
                  <a:lnTo>
                    <a:pt x="135" y="115"/>
                  </a:lnTo>
                  <a:lnTo>
                    <a:pt x="169" y="204"/>
                  </a:lnTo>
                  <a:lnTo>
                    <a:pt x="142" y="201"/>
                  </a:lnTo>
                  <a:lnTo>
                    <a:pt x="142" y="201"/>
                  </a:lnTo>
                  <a:lnTo>
                    <a:pt x="139" y="195"/>
                  </a:lnTo>
                  <a:lnTo>
                    <a:pt x="132" y="183"/>
                  </a:lnTo>
                  <a:lnTo>
                    <a:pt x="123" y="171"/>
                  </a:lnTo>
                  <a:lnTo>
                    <a:pt x="117" y="166"/>
                  </a:lnTo>
                  <a:lnTo>
                    <a:pt x="111" y="163"/>
                  </a:lnTo>
                  <a:lnTo>
                    <a:pt x="111" y="163"/>
                  </a:lnTo>
                  <a:lnTo>
                    <a:pt x="105" y="163"/>
                  </a:lnTo>
                  <a:lnTo>
                    <a:pt x="100" y="163"/>
                  </a:lnTo>
                  <a:lnTo>
                    <a:pt x="96" y="165"/>
                  </a:lnTo>
                  <a:lnTo>
                    <a:pt x="93" y="166"/>
                  </a:lnTo>
                  <a:lnTo>
                    <a:pt x="90" y="171"/>
                  </a:lnTo>
                  <a:lnTo>
                    <a:pt x="87" y="174"/>
                  </a:lnTo>
                  <a:lnTo>
                    <a:pt x="84" y="183"/>
                  </a:lnTo>
                  <a:lnTo>
                    <a:pt x="84" y="183"/>
                  </a:lnTo>
                  <a:lnTo>
                    <a:pt x="85" y="190"/>
                  </a:lnTo>
                  <a:lnTo>
                    <a:pt x="87" y="198"/>
                  </a:lnTo>
                  <a:lnTo>
                    <a:pt x="90" y="204"/>
                  </a:lnTo>
                  <a:lnTo>
                    <a:pt x="94" y="211"/>
                  </a:lnTo>
                  <a:lnTo>
                    <a:pt x="103" y="222"/>
                  </a:lnTo>
                  <a:lnTo>
                    <a:pt x="109" y="228"/>
                  </a:lnTo>
                  <a:lnTo>
                    <a:pt x="109" y="228"/>
                  </a:lnTo>
                  <a:lnTo>
                    <a:pt x="114" y="234"/>
                  </a:lnTo>
                  <a:lnTo>
                    <a:pt x="114" y="237"/>
                  </a:lnTo>
                  <a:lnTo>
                    <a:pt x="112" y="240"/>
                  </a:lnTo>
                  <a:lnTo>
                    <a:pt x="72" y="273"/>
                  </a:lnTo>
                  <a:lnTo>
                    <a:pt x="52" y="255"/>
                  </a:lnTo>
                  <a:lnTo>
                    <a:pt x="28" y="226"/>
                  </a:lnTo>
                  <a:lnTo>
                    <a:pt x="28" y="226"/>
                  </a:lnTo>
                  <a:lnTo>
                    <a:pt x="24" y="220"/>
                  </a:lnTo>
                  <a:lnTo>
                    <a:pt x="13" y="202"/>
                  </a:lnTo>
                  <a:lnTo>
                    <a:pt x="9" y="190"/>
                  </a:lnTo>
                  <a:lnTo>
                    <a:pt x="4" y="178"/>
                  </a:lnTo>
                  <a:lnTo>
                    <a:pt x="1" y="166"/>
                  </a:lnTo>
                  <a:lnTo>
                    <a:pt x="0" y="153"/>
                  </a:lnTo>
                  <a:lnTo>
                    <a:pt x="0" y="153"/>
                  </a:lnTo>
                  <a:lnTo>
                    <a:pt x="0" y="139"/>
                  </a:lnTo>
                  <a:lnTo>
                    <a:pt x="1" y="123"/>
                  </a:lnTo>
                  <a:lnTo>
                    <a:pt x="4" y="108"/>
                  </a:lnTo>
                  <a:lnTo>
                    <a:pt x="9" y="91"/>
                  </a:lnTo>
                  <a:lnTo>
                    <a:pt x="16" y="76"/>
                  </a:lnTo>
                  <a:lnTo>
                    <a:pt x="24" y="61"/>
                  </a:lnTo>
                  <a:lnTo>
                    <a:pt x="36" y="46"/>
                  </a:lnTo>
                  <a:lnTo>
                    <a:pt x="49" y="34"/>
                  </a:lnTo>
                  <a:lnTo>
                    <a:pt x="49" y="34"/>
                  </a:lnTo>
                  <a:lnTo>
                    <a:pt x="60" y="27"/>
                  </a:lnTo>
                  <a:lnTo>
                    <a:pt x="72" y="19"/>
                  </a:lnTo>
                  <a:lnTo>
                    <a:pt x="82" y="15"/>
                  </a:lnTo>
                  <a:lnTo>
                    <a:pt x="94" y="10"/>
                  </a:lnTo>
                  <a:lnTo>
                    <a:pt x="118" y="3"/>
                  </a:lnTo>
                  <a:lnTo>
                    <a:pt x="142" y="0"/>
                  </a:lnTo>
                  <a:lnTo>
                    <a:pt x="165" y="0"/>
                  </a:lnTo>
                  <a:lnTo>
                    <a:pt x="186" y="1"/>
                  </a:lnTo>
                  <a:lnTo>
                    <a:pt x="205" y="6"/>
                  </a:lnTo>
                  <a:lnTo>
                    <a:pt x="222" y="12"/>
                  </a:lnTo>
                  <a:lnTo>
                    <a:pt x="222" y="12"/>
                  </a:lnTo>
                  <a:lnTo>
                    <a:pt x="238" y="21"/>
                  </a:lnTo>
                  <a:lnTo>
                    <a:pt x="250" y="31"/>
                  </a:lnTo>
                  <a:lnTo>
                    <a:pt x="262" y="42"/>
                  </a:lnTo>
                  <a:lnTo>
                    <a:pt x="271" y="52"/>
                  </a:lnTo>
                  <a:lnTo>
                    <a:pt x="282" y="69"/>
                  </a:lnTo>
                  <a:lnTo>
                    <a:pt x="286" y="7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0" name="Freeform 361"/>
            <p:cNvSpPr>
              <a:spLocks/>
            </p:cNvSpPr>
            <p:nvPr/>
          </p:nvSpPr>
          <p:spPr bwMode="auto">
            <a:xfrm>
              <a:off x="-5800725" y="1778000"/>
              <a:ext cx="150812" cy="144463"/>
            </a:xfrm>
            <a:custGeom>
              <a:avLst/>
              <a:gdLst>
                <a:gd name="T0" fmla="*/ 153 w 286"/>
                <a:gd name="T1" fmla="*/ 85 h 273"/>
                <a:gd name="T2" fmla="*/ 147 w 286"/>
                <a:gd name="T3" fmla="*/ 87 h 273"/>
                <a:gd name="T4" fmla="*/ 136 w 286"/>
                <a:gd name="T5" fmla="*/ 90 h 273"/>
                <a:gd name="T6" fmla="*/ 132 w 286"/>
                <a:gd name="T7" fmla="*/ 99 h 273"/>
                <a:gd name="T8" fmla="*/ 132 w 286"/>
                <a:gd name="T9" fmla="*/ 109 h 273"/>
                <a:gd name="T10" fmla="*/ 169 w 286"/>
                <a:gd name="T11" fmla="*/ 204 h 273"/>
                <a:gd name="T12" fmla="*/ 142 w 286"/>
                <a:gd name="T13" fmla="*/ 201 h 273"/>
                <a:gd name="T14" fmla="*/ 132 w 286"/>
                <a:gd name="T15" fmla="*/ 183 h 273"/>
                <a:gd name="T16" fmla="*/ 117 w 286"/>
                <a:gd name="T17" fmla="*/ 166 h 273"/>
                <a:gd name="T18" fmla="*/ 111 w 286"/>
                <a:gd name="T19" fmla="*/ 163 h 273"/>
                <a:gd name="T20" fmla="*/ 100 w 286"/>
                <a:gd name="T21" fmla="*/ 163 h 273"/>
                <a:gd name="T22" fmla="*/ 93 w 286"/>
                <a:gd name="T23" fmla="*/ 166 h 273"/>
                <a:gd name="T24" fmla="*/ 87 w 286"/>
                <a:gd name="T25" fmla="*/ 174 h 273"/>
                <a:gd name="T26" fmla="*/ 84 w 286"/>
                <a:gd name="T27" fmla="*/ 183 h 273"/>
                <a:gd name="T28" fmla="*/ 87 w 286"/>
                <a:gd name="T29" fmla="*/ 198 h 273"/>
                <a:gd name="T30" fmla="*/ 94 w 286"/>
                <a:gd name="T31" fmla="*/ 211 h 273"/>
                <a:gd name="T32" fmla="*/ 109 w 286"/>
                <a:gd name="T33" fmla="*/ 228 h 273"/>
                <a:gd name="T34" fmla="*/ 114 w 286"/>
                <a:gd name="T35" fmla="*/ 234 h 273"/>
                <a:gd name="T36" fmla="*/ 112 w 286"/>
                <a:gd name="T37" fmla="*/ 240 h 273"/>
                <a:gd name="T38" fmla="*/ 52 w 286"/>
                <a:gd name="T39" fmla="*/ 255 h 273"/>
                <a:gd name="T40" fmla="*/ 28 w 286"/>
                <a:gd name="T41" fmla="*/ 226 h 273"/>
                <a:gd name="T42" fmla="*/ 13 w 286"/>
                <a:gd name="T43" fmla="*/ 202 h 273"/>
                <a:gd name="T44" fmla="*/ 4 w 286"/>
                <a:gd name="T45" fmla="*/ 178 h 273"/>
                <a:gd name="T46" fmla="*/ 0 w 286"/>
                <a:gd name="T47" fmla="*/ 153 h 273"/>
                <a:gd name="T48" fmla="*/ 0 w 286"/>
                <a:gd name="T49" fmla="*/ 139 h 273"/>
                <a:gd name="T50" fmla="*/ 4 w 286"/>
                <a:gd name="T51" fmla="*/ 108 h 273"/>
                <a:gd name="T52" fmla="*/ 16 w 286"/>
                <a:gd name="T53" fmla="*/ 76 h 273"/>
                <a:gd name="T54" fmla="*/ 36 w 286"/>
                <a:gd name="T55" fmla="*/ 46 h 273"/>
                <a:gd name="T56" fmla="*/ 49 w 286"/>
                <a:gd name="T57" fmla="*/ 34 h 273"/>
                <a:gd name="T58" fmla="*/ 72 w 286"/>
                <a:gd name="T59" fmla="*/ 19 h 273"/>
                <a:gd name="T60" fmla="*/ 94 w 286"/>
                <a:gd name="T61" fmla="*/ 10 h 273"/>
                <a:gd name="T62" fmla="*/ 142 w 286"/>
                <a:gd name="T63" fmla="*/ 0 h 273"/>
                <a:gd name="T64" fmla="*/ 186 w 286"/>
                <a:gd name="T65" fmla="*/ 1 h 273"/>
                <a:gd name="T66" fmla="*/ 222 w 286"/>
                <a:gd name="T67" fmla="*/ 12 h 273"/>
                <a:gd name="T68" fmla="*/ 238 w 286"/>
                <a:gd name="T69" fmla="*/ 21 h 273"/>
                <a:gd name="T70" fmla="*/ 262 w 286"/>
                <a:gd name="T71" fmla="*/ 42 h 273"/>
                <a:gd name="T72" fmla="*/ 282 w 286"/>
                <a:gd name="T73" fmla="*/ 6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6" h="273">
                  <a:moveTo>
                    <a:pt x="286" y="75"/>
                  </a:moveTo>
                  <a:lnTo>
                    <a:pt x="153" y="85"/>
                  </a:lnTo>
                  <a:lnTo>
                    <a:pt x="153" y="85"/>
                  </a:lnTo>
                  <a:lnTo>
                    <a:pt x="147" y="87"/>
                  </a:lnTo>
                  <a:lnTo>
                    <a:pt x="141" y="88"/>
                  </a:lnTo>
                  <a:lnTo>
                    <a:pt x="136" y="90"/>
                  </a:lnTo>
                  <a:lnTo>
                    <a:pt x="133" y="94"/>
                  </a:lnTo>
                  <a:lnTo>
                    <a:pt x="132" y="99"/>
                  </a:lnTo>
                  <a:lnTo>
                    <a:pt x="132" y="103"/>
                  </a:lnTo>
                  <a:lnTo>
                    <a:pt x="132" y="109"/>
                  </a:lnTo>
                  <a:lnTo>
                    <a:pt x="135" y="115"/>
                  </a:lnTo>
                  <a:lnTo>
                    <a:pt x="169" y="204"/>
                  </a:lnTo>
                  <a:lnTo>
                    <a:pt x="142" y="201"/>
                  </a:lnTo>
                  <a:lnTo>
                    <a:pt x="142" y="201"/>
                  </a:lnTo>
                  <a:lnTo>
                    <a:pt x="139" y="195"/>
                  </a:lnTo>
                  <a:lnTo>
                    <a:pt x="132" y="183"/>
                  </a:lnTo>
                  <a:lnTo>
                    <a:pt x="123" y="171"/>
                  </a:lnTo>
                  <a:lnTo>
                    <a:pt x="117" y="166"/>
                  </a:lnTo>
                  <a:lnTo>
                    <a:pt x="111" y="163"/>
                  </a:lnTo>
                  <a:lnTo>
                    <a:pt x="111" y="163"/>
                  </a:lnTo>
                  <a:lnTo>
                    <a:pt x="105" y="163"/>
                  </a:lnTo>
                  <a:lnTo>
                    <a:pt x="100" y="163"/>
                  </a:lnTo>
                  <a:lnTo>
                    <a:pt x="96" y="165"/>
                  </a:lnTo>
                  <a:lnTo>
                    <a:pt x="93" y="166"/>
                  </a:lnTo>
                  <a:lnTo>
                    <a:pt x="90" y="171"/>
                  </a:lnTo>
                  <a:lnTo>
                    <a:pt x="87" y="174"/>
                  </a:lnTo>
                  <a:lnTo>
                    <a:pt x="84" y="183"/>
                  </a:lnTo>
                  <a:lnTo>
                    <a:pt x="84" y="183"/>
                  </a:lnTo>
                  <a:lnTo>
                    <a:pt x="85" y="190"/>
                  </a:lnTo>
                  <a:lnTo>
                    <a:pt x="87" y="198"/>
                  </a:lnTo>
                  <a:lnTo>
                    <a:pt x="90" y="204"/>
                  </a:lnTo>
                  <a:lnTo>
                    <a:pt x="94" y="211"/>
                  </a:lnTo>
                  <a:lnTo>
                    <a:pt x="103" y="222"/>
                  </a:lnTo>
                  <a:lnTo>
                    <a:pt x="109" y="228"/>
                  </a:lnTo>
                  <a:lnTo>
                    <a:pt x="109" y="228"/>
                  </a:lnTo>
                  <a:lnTo>
                    <a:pt x="114" y="234"/>
                  </a:lnTo>
                  <a:lnTo>
                    <a:pt x="114" y="237"/>
                  </a:lnTo>
                  <a:lnTo>
                    <a:pt x="112" y="240"/>
                  </a:lnTo>
                  <a:lnTo>
                    <a:pt x="72" y="273"/>
                  </a:lnTo>
                  <a:lnTo>
                    <a:pt x="52" y="255"/>
                  </a:lnTo>
                  <a:lnTo>
                    <a:pt x="28" y="226"/>
                  </a:lnTo>
                  <a:lnTo>
                    <a:pt x="28" y="226"/>
                  </a:lnTo>
                  <a:lnTo>
                    <a:pt x="24" y="220"/>
                  </a:lnTo>
                  <a:lnTo>
                    <a:pt x="13" y="202"/>
                  </a:lnTo>
                  <a:lnTo>
                    <a:pt x="9" y="190"/>
                  </a:lnTo>
                  <a:lnTo>
                    <a:pt x="4" y="178"/>
                  </a:lnTo>
                  <a:lnTo>
                    <a:pt x="1" y="166"/>
                  </a:lnTo>
                  <a:lnTo>
                    <a:pt x="0" y="153"/>
                  </a:lnTo>
                  <a:lnTo>
                    <a:pt x="0" y="153"/>
                  </a:lnTo>
                  <a:lnTo>
                    <a:pt x="0" y="139"/>
                  </a:lnTo>
                  <a:lnTo>
                    <a:pt x="1" y="123"/>
                  </a:lnTo>
                  <a:lnTo>
                    <a:pt x="4" y="108"/>
                  </a:lnTo>
                  <a:lnTo>
                    <a:pt x="9" y="91"/>
                  </a:lnTo>
                  <a:lnTo>
                    <a:pt x="16" y="76"/>
                  </a:lnTo>
                  <a:lnTo>
                    <a:pt x="24" y="61"/>
                  </a:lnTo>
                  <a:lnTo>
                    <a:pt x="36" y="46"/>
                  </a:lnTo>
                  <a:lnTo>
                    <a:pt x="49" y="34"/>
                  </a:lnTo>
                  <a:lnTo>
                    <a:pt x="49" y="34"/>
                  </a:lnTo>
                  <a:lnTo>
                    <a:pt x="60" y="27"/>
                  </a:lnTo>
                  <a:lnTo>
                    <a:pt x="72" y="19"/>
                  </a:lnTo>
                  <a:lnTo>
                    <a:pt x="82" y="15"/>
                  </a:lnTo>
                  <a:lnTo>
                    <a:pt x="94" y="10"/>
                  </a:lnTo>
                  <a:lnTo>
                    <a:pt x="118" y="3"/>
                  </a:lnTo>
                  <a:lnTo>
                    <a:pt x="142" y="0"/>
                  </a:lnTo>
                  <a:lnTo>
                    <a:pt x="165" y="0"/>
                  </a:lnTo>
                  <a:lnTo>
                    <a:pt x="186" y="1"/>
                  </a:lnTo>
                  <a:lnTo>
                    <a:pt x="205" y="6"/>
                  </a:lnTo>
                  <a:lnTo>
                    <a:pt x="222" y="12"/>
                  </a:lnTo>
                  <a:lnTo>
                    <a:pt x="222" y="12"/>
                  </a:lnTo>
                  <a:lnTo>
                    <a:pt x="238" y="21"/>
                  </a:lnTo>
                  <a:lnTo>
                    <a:pt x="250" y="31"/>
                  </a:lnTo>
                  <a:lnTo>
                    <a:pt x="262" y="42"/>
                  </a:lnTo>
                  <a:lnTo>
                    <a:pt x="271" y="52"/>
                  </a:lnTo>
                  <a:lnTo>
                    <a:pt x="282" y="69"/>
                  </a:lnTo>
                  <a:lnTo>
                    <a:pt x="286" y="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1" name="Freeform 362"/>
            <p:cNvSpPr>
              <a:spLocks/>
            </p:cNvSpPr>
            <p:nvPr/>
          </p:nvSpPr>
          <p:spPr bwMode="auto">
            <a:xfrm>
              <a:off x="-5827713" y="1957388"/>
              <a:ext cx="215900" cy="438150"/>
            </a:xfrm>
            <a:custGeom>
              <a:avLst/>
              <a:gdLst>
                <a:gd name="T0" fmla="*/ 400 w 409"/>
                <a:gd name="T1" fmla="*/ 828 h 828"/>
                <a:gd name="T2" fmla="*/ 400 w 409"/>
                <a:gd name="T3" fmla="*/ 828 h 828"/>
                <a:gd name="T4" fmla="*/ 406 w 409"/>
                <a:gd name="T5" fmla="*/ 685 h 828"/>
                <a:gd name="T6" fmla="*/ 409 w 409"/>
                <a:gd name="T7" fmla="*/ 603 h 828"/>
                <a:gd name="T8" fmla="*/ 409 w 409"/>
                <a:gd name="T9" fmla="*/ 541 h 828"/>
                <a:gd name="T10" fmla="*/ 409 w 409"/>
                <a:gd name="T11" fmla="*/ 541 h 828"/>
                <a:gd name="T12" fmla="*/ 406 w 409"/>
                <a:gd name="T13" fmla="*/ 486 h 828"/>
                <a:gd name="T14" fmla="*/ 400 w 409"/>
                <a:gd name="T15" fmla="*/ 430 h 828"/>
                <a:gd name="T16" fmla="*/ 391 w 409"/>
                <a:gd name="T17" fmla="*/ 376 h 828"/>
                <a:gd name="T18" fmla="*/ 382 w 409"/>
                <a:gd name="T19" fmla="*/ 325 h 828"/>
                <a:gd name="T20" fmla="*/ 372 w 409"/>
                <a:gd name="T21" fmla="*/ 279 h 828"/>
                <a:gd name="T22" fmla="*/ 361 w 409"/>
                <a:gd name="T23" fmla="*/ 238 h 828"/>
                <a:gd name="T24" fmla="*/ 352 w 409"/>
                <a:gd name="T25" fmla="*/ 205 h 828"/>
                <a:gd name="T26" fmla="*/ 343 w 409"/>
                <a:gd name="T27" fmla="*/ 181 h 828"/>
                <a:gd name="T28" fmla="*/ 343 w 409"/>
                <a:gd name="T29" fmla="*/ 181 h 828"/>
                <a:gd name="T30" fmla="*/ 334 w 409"/>
                <a:gd name="T31" fmla="*/ 162 h 828"/>
                <a:gd name="T32" fmla="*/ 324 w 409"/>
                <a:gd name="T33" fmla="*/ 141 h 828"/>
                <a:gd name="T34" fmla="*/ 298 w 409"/>
                <a:gd name="T35" fmla="*/ 99 h 828"/>
                <a:gd name="T36" fmla="*/ 277 w 409"/>
                <a:gd name="T37" fmla="*/ 66 h 828"/>
                <a:gd name="T38" fmla="*/ 268 w 409"/>
                <a:gd name="T39" fmla="*/ 54 h 828"/>
                <a:gd name="T40" fmla="*/ 114 w 409"/>
                <a:gd name="T41" fmla="*/ 0 h 828"/>
                <a:gd name="T42" fmla="*/ 114 w 409"/>
                <a:gd name="T43" fmla="*/ 0 h 828"/>
                <a:gd name="T44" fmla="*/ 99 w 409"/>
                <a:gd name="T45" fmla="*/ 22 h 828"/>
                <a:gd name="T46" fmla="*/ 82 w 409"/>
                <a:gd name="T47" fmla="*/ 49 h 828"/>
                <a:gd name="T48" fmla="*/ 63 w 409"/>
                <a:gd name="T49" fmla="*/ 85 h 828"/>
                <a:gd name="T50" fmla="*/ 43 w 409"/>
                <a:gd name="T51" fmla="*/ 126 h 828"/>
                <a:gd name="T52" fmla="*/ 34 w 409"/>
                <a:gd name="T53" fmla="*/ 150 h 828"/>
                <a:gd name="T54" fmla="*/ 25 w 409"/>
                <a:gd name="T55" fmla="*/ 172 h 828"/>
                <a:gd name="T56" fmla="*/ 18 w 409"/>
                <a:gd name="T57" fmla="*/ 198 h 828"/>
                <a:gd name="T58" fmla="*/ 12 w 409"/>
                <a:gd name="T59" fmla="*/ 223 h 828"/>
                <a:gd name="T60" fmla="*/ 6 w 409"/>
                <a:gd name="T61" fmla="*/ 249 h 828"/>
                <a:gd name="T62" fmla="*/ 3 w 409"/>
                <a:gd name="T63" fmla="*/ 276 h 828"/>
                <a:gd name="T64" fmla="*/ 3 w 409"/>
                <a:gd name="T65" fmla="*/ 276 h 828"/>
                <a:gd name="T66" fmla="*/ 1 w 409"/>
                <a:gd name="T67" fmla="*/ 298 h 828"/>
                <a:gd name="T68" fmla="*/ 0 w 409"/>
                <a:gd name="T69" fmla="*/ 321 h 828"/>
                <a:gd name="T70" fmla="*/ 1 w 409"/>
                <a:gd name="T71" fmla="*/ 360 h 828"/>
                <a:gd name="T72" fmla="*/ 4 w 409"/>
                <a:gd name="T73" fmla="*/ 397 h 828"/>
                <a:gd name="T74" fmla="*/ 10 w 409"/>
                <a:gd name="T75" fmla="*/ 435 h 828"/>
                <a:gd name="T76" fmla="*/ 16 w 409"/>
                <a:gd name="T77" fmla="*/ 475 h 828"/>
                <a:gd name="T78" fmla="*/ 22 w 409"/>
                <a:gd name="T79" fmla="*/ 522 h 828"/>
                <a:gd name="T80" fmla="*/ 28 w 409"/>
                <a:gd name="T81" fmla="*/ 579 h 828"/>
                <a:gd name="T82" fmla="*/ 31 w 409"/>
                <a:gd name="T83" fmla="*/ 646 h 828"/>
                <a:gd name="T84" fmla="*/ 31 w 409"/>
                <a:gd name="T85" fmla="*/ 646 h 828"/>
                <a:gd name="T86" fmla="*/ 30 w 409"/>
                <a:gd name="T87" fmla="*/ 739 h 828"/>
                <a:gd name="T88" fmla="*/ 28 w 409"/>
                <a:gd name="T89" fmla="*/ 828 h 828"/>
                <a:gd name="T90" fmla="*/ 400 w 409"/>
                <a:gd name="T91" fmla="*/ 82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9" h="828">
                  <a:moveTo>
                    <a:pt x="400" y="828"/>
                  </a:moveTo>
                  <a:lnTo>
                    <a:pt x="400" y="828"/>
                  </a:lnTo>
                  <a:lnTo>
                    <a:pt x="406" y="685"/>
                  </a:lnTo>
                  <a:lnTo>
                    <a:pt x="409" y="603"/>
                  </a:lnTo>
                  <a:lnTo>
                    <a:pt x="409" y="541"/>
                  </a:lnTo>
                  <a:lnTo>
                    <a:pt x="409" y="541"/>
                  </a:lnTo>
                  <a:lnTo>
                    <a:pt x="406" y="486"/>
                  </a:lnTo>
                  <a:lnTo>
                    <a:pt x="400" y="430"/>
                  </a:lnTo>
                  <a:lnTo>
                    <a:pt x="391" y="376"/>
                  </a:lnTo>
                  <a:lnTo>
                    <a:pt x="382" y="325"/>
                  </a:lnTo>
                  <a:lnTo>
                    <a:pt x="372" y="279"/>
                  </a:lnTo>
                  <a:lnTo>
                    <a:pt x="361" y="238"/>
                  </a:lnTo>
                  <a:lnTo>
                    <a:pt x="352" y="205"/>
                  </a:lnTo>
                  <a:lnTo>
                    <a:pt x="343" y="181"/>
                  </a:lnTo>
                  <a:lnTo>
                    <a:pt x="343" y="181"/>
                  </a:lnTo>
                  <a:lnTo>
                    <a:pt x="334" y="162"/>
                  </a:lnTo>
                  <a:lnTo>
                    <a:pt x="324" y="141"/>
                  </a:lnTo>
                  <a:lnTo>
                    <a:pt x="298" y="99"/>
                  </a:lnTo>
                  <a:lnTo>
                    <a:pt x="277" y="66"/>
                  </a:lnTo>
                  <a:lnTo>
                    <a:pt x="268" y="54"/>
                  </a:lnTo>
                  <a:lnTo>
                    <a:pt x="114" y="0"/>
                  </a:lnTo>
                  <a:lnTo>
                    <a:pt x="114" y="0"/>
                  </a:lnTo>
                  <a:lnTo>
                    <a:pt x="99" y="22"/>
                  </a:lnTo>
                  <a:lnTo>
                    <a:pt x="82" y="49"/>
                  </a:lnTo>
                  <a:lnTo>
                    <a:pt x="63" y="85"/>
                  </a:lnTo>
                  <a:lnTo>
                    <a:pt x="43" y="126"/>
                  </a:lnTo>
                  <a:lnTo>
                    <a:pt x="34" y="150"/>
                  </a:lnTo>
                  <a:lnTo>
                    <a:pt x="25" y="172"/>
                  </a:lnTo>
                  <a:lnTo>
                    <a:pt x="18" y="198"/>
                  </a:lnTo>
                  <a:lnTo>
                    <a:pt x="12" y="223"/>
                  </a:lnTo>
                  <a:lnTo>
                    <a:pt x="6" y="249"/>
                  </a:lnTo>
                  <a:lnTo>
                    <a:pt x="3" y="276"/>
                  </a:lnTo>
                  <a:lnTo>
                    <a:pt x="3" y="276"/>
                  </a:lnTo>
                  <a:lnTo>
                    <a:pt x="1" y="298"/>
                  </a:lnTo>
                  <a:lnTo>
                    <a:pt x="0" y="321"/>
                  </a:lnTo>
                  <a:lnTo>
                    <a:pt x="1" y="360"/>
                  </a:lnTo>
                  <a:lnTo>
                    <a:pt x="4" y="397"/>
                  </a:lnTo>
                  <a:lnTo>
                    <a:pt x="10" y="435"/>
                  </a:lnTo>
                  <a:lnTo>
                    <a:pt x="16" y="475"/>
                  </a:lnTo>
                  <a:lnTo>
                    <a:pt x="22" y="522"/>
                  </a:lnTo>
                  <a:lnTo>
                    <a:pt x="28" y="579"/>
                  </a:lnTo>
                  <a:lnTo>
                    <a:pt x="31" y="646"/>
                  </a:lnTo>
                  <a:lnTo>
                    <a:pt x="31" y="646"/>
                  </a:lnTo>
                  <a:lnTo>
                    <a:pt x="30" y="739"/>
                  </a:lnTo>
                  <a:lnTo>
                    <a:pt x="28" y="828"/>
                  </a:lnTo>
                  <a:lnTo>
                    <a:pt x="400" y="828"/>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2" name="Freeform 363"/>
            <p:cNvSpPr>
              <a:spLocks/>
            </p:cNvSpPr>
            <p:nvPr/>
          </p:nvSpPr>
          <p:spPr bwMode="auto">
            <a:xfrm>
              <a:off x="-5827713" y="1957388"/>
              <a:ext cx="215900" cy="438150"/>
            </a:xfrm>
            <a:custGeom>
              <a:avLst/>
              <a:gdLst>
                <a:gd name="T0" fmla="*/ 400 w 409"/>
                <a:gd name="T1" fmla="*/ 828 h 828"/>
                <a:gd name="T2" fmla="*/ 400 w 409"/>
                <a:gd name="T3" fmla="*/ 828 h 828"/>
                <a:gd name="T4" fmla="*/ 406 w 409"/>
                <a:gd name="T5" fmla="*/ 685 h 828"/>
                <a:gd name="T6" fmla="*/ 409 w 409"/>
                <a:gd name="T7" fmla="*/ 603 h 828"/>
                <a:gd name="T8" fmla="*/ 409 w 409"/>
                <a:gd name="T9" fmla="*/ 541 h 828"/>
                <a:gd name="T10" fmla="*/ 409 w 409"/>
                <a:gd name="T11" fmla="*/ 541 h 828"/>
                <a:gd name="T12" fmla="*/ 406 w 409"/>
                <a:gd name="T13" fmla="*/ 486 h 828"/>
                <a:gd name="T14" fmla="*/ 400 w 409"/>
                <a:gd name="T15" fmla="*/ 430 h 828"/>
                <a:gd name="T16" fmla="*/ 391 w 409"/>
                <a:gd name="T17" fmla="*/ 376 h 828"/>
                <a:gd name="T18" fmla="*/ 382 w 409"/>
                <a:gd name="T19" fmla="*/ 325 h 828"/>
                <a:gd name="T20" fmla="*/ 372 w 409"/>
                <a:gd name="T21" fmla="*/ 279 h 828"/>
                <a:gd name="T22" fmla="*/ 361 w 409"/>
                <a:gd name="T23" fmla="*/ 238 h 828"/>
                <a:gd name="T24" fmla="*/ 352 w 409"/>
                <a:gd name="T25" fmla="*/ 205 h 828"/>
                <a:gd name="T26" fmla="*/ 343 w 409"/>
                <a:gd name="T27" fmla="*/ 181 h 828"/>
                <a:gd name="T28" fmla="*/ 343 w 409"/>
                <a:gd name="T29" fmla="*/ 181 h 828"/>
                <a:gd name="T30" fmla="*/ 334 w 409"/>
                <a:gd name="T31" fmla="*/ 162 h 828"/>
                <a:gd name="T32" fmla="*/ 324 w 409"/>
                <a:gd name="T33" fmla="*/ 141 h 828"/>
                <a:gd name="T34" fmla="*/ 298 w 409"/>
                <a:gd name="T35" fmla="*/ 99 h 828"/>
                <a:gd name="T36" fmla="*/ 277 w 409"/>
                <a:gd name="T37" fmla="*/ 66 h 828"/>
                <a:gd name="T38" fmla="*/ 268 w 409"/>
                <a:gd name="T39" fmla="*/ 54 h 828"/>
                <a:gd name="T40" fmla="*/ 114 w 409"/>
                <a:gd name="T41" fmla="*/ 0 h 828"/>
                <a:gd name="T42" fmla="*/ 114 w 409"/>
                <a:gd name="T43" fmla="*/ 0 h 828"/>
                <a:gd name="T44" fmla="*/ 99 w 409"/>
                <a:gd name="T45" fmla="*/ 22 h 828"/>
                <a:gd name="T46" fmla="*/ 82 w 409"/>
                <a:gd name="T47" fmla="*/ 49 h 828"/>
                <a:gd name="T48" fmla="*/ 63 w 409"/>
                <a:gd name="T49" fmla="*/ 85 h 828"/>
                <a:gd name="T50" fmla="*/ 43 w 409"/>
                <a:gd name="T51" fmla="*/ 126 h 828"/>
                <a:gd name="T52" fmla="*/ 34 w 409"/>
                <a:gd name="T53" fmla="*/ 150 h 828"/>
                <a:gd name="T54" fmla="*/ 25 w 409"/>
                <a:gd name="T55" fmla="*/ 172 h 828"/>
                <a:gd name="T56" fmla="*/ 18 w 409"/>
                <a:gd name="T57" fmla="*/ 198 h 828"/>
                <a:gd name="T58" fmla="*/ 12 w 409"/>
                <a:gd name="T59" fmla="*/ 223 h 828"/>
                <a:gd name="T60" fmla="*/ 6 w 409"/>
                <a:gd name="T61" fmla="*/ 249 h 828"/>
                <a:gd name="T62" fmla="*/ 3 w 409"/>
                <a:gd name="T63" fmla="*/ 276 h 828"/>
                <a:gd name="T64" fmla="*/ 3 w 409"/>
                <a:gd name="T65" fmla="*/ 276 h 828"/>
                <a:gd name="T66" fmla="*/ 1 w 409"/>
                <a:gd name="T67" fmla="*/ 298 h 828"/>
                <a:gd name="T68" fmla="*/ 0 w 409"/>
                <a:gd name="T69" fmla="*/ 321 h 828"/>
                <a:gd name="T70" fmla="*/ 1 w 409"/>
                <a:gd name="T71" fmla="*/ 360 h 828"/>
                <a:gd name="T72" fmla="*/ 4 w 409"/>
                <a:gd name="T73" fmla="*/ 397 h 828"/>
                <a:gd name="T74" fmla="*/ 10 w 409"/>
                <a:gd name="T75" fmla="*/ 435 h 828"/>
                <a:gd name="T76" fmla="*/ 16 w 409"/>
                <a:gd name="T77" fmla="*/ 475 h 828"/>
                <a:gd name="T78" fmla="*/ 22 w 409"/>
                <a:gd name="T79" fmla="*/ 522 h 828"/>
                <a:gd name="T80" fmla="*/ 28 w 409"/>
                <a:gd name="T81" fmla="*/ 579 h 828"/>
                <a:gd name="T82" fmla="*/ 31 w 409"/>
                <a:gd name="T83" fmla="*/ 646 h 828"/>
                <a:gd name="T84" fmla="*/ 31 w 409"/>
                <a:gd name="T85" fmla="*/ 646 h 828"/>
                <a:gd name="T86" fmla="*/ 30 w 409"/>
                <a:gd name="T87" fmla="*/ 739 h 828"/>
                <a:gd name="T88" fmla="*/ 28 w 409"/>
                <a:gd name="T89" fmla="*/ 82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9" h="828">
                  <a:moveTo>
                    <a:pt x="400" y="828"/>
                  </a:moveTo>
                  <a:lnTo>
                    <a:pt x="400" y="828"/>
                  </a:lnTo>
                  <a:lnTo>
                    <a:pt x="406" y="685"/>
                  </a:lnTo>
                  <a:lnTo>
                    <a:pt x="409" y="603"/>
                  </a:lnTo>
                  <a:lnTo>
                    <a:pt x="409" y="541"/>
                  </a:lnTo>
                  <a:lnTo>
                    <a:pt x="409" y="541"/>
                  </a:lnTo>
                  <a:lnTo>
                    <a:pt x="406" y="486"/>
                  </a:lnTo>
                  <a:lnTo>
                    <a:pt x="400" y="430"/>
                  </a:lnTo>
                  <a:lnTo>
                    <a:pt x="391" y="376"/>
                  </a:lnTo>
                  <a:lnTo>
                    <a:pt x="382" y="325"/>
                  </a:lnTo>
                  <a:lnTo>
                    <a:pt x="372" y="279"/>
                  </a:lnTo>
                  <a:lnTo>
                    <a:pt x="361" y="238"/>
                  </a:lnTo>
                  <a:lnTo>
                    <a:pt x="352" y="205"/>
                  </a:lnTo>
                  <a:lnTo>
                    <a:pt x="343" y="181"/>
                  </a:lnTo>
                  <a:lnTo>
                    <a:pt x="343" y="181"/>
                  </a:lnTo>
                  <a:lnTo>
                    <a:pt x="334" y="162"/>
                  </a:lnTo>
                  <a:lnTo>
                    <a:pt x="324" y="141"/>
                  </a:lnTo>
                  <a:lnTo>
                    <a:pt x="298" y="99"/>
                  </a:lnTo>
                  <a:lnTo>
                    <a:pt x="277" y="66"/>
                  </a:lnTo>
                  <a:lnTo>
                    <a:pt x="268" y="54"/>
                  </a:lnTo>
                  <a:lnTo>
                    <a:pt x="114" y="0"/>
                  </a:lnTo>
                  <a:lnTo>
                    <a:pt x="114" y="0"/>
                  </a:lnTo>
                  <a:lnTo>
                    <a:pt x="99" y="22"/>
                  </a:lnTo>
                  <a:lnTo>
                    <a:pt x="82" y="49"/>
                  </a:lnTo>
                  <a:lnTo>
                    <a:pt x="63" y="85"/>
                  </a:lnTo>
                  <a:lnTo>
                    <a:pt x="43" y="126"/>
                  </a:lnTo>
                  <a:lnTo>
                    <a:pt x="34" y="150"/>
                  </a:lnTo>
                  <a:lnTo>
                    <a:pt x="25" y="172"/>
                  </a:lnTo>
                  <a:lnTo>
                    <a:pt x="18" y="198"/>
                  </a:lnTo>
                  <a:lnTo>
                    <a:pt x="12" y="223"/>
                  </a:lnTo>
                  <a:lnTo>
                    <a:pt x="6" y="249"/>
                  </a:lnTo>
                  <a:lnTo>
                    <a:pt x="3" y="276"/>
                  </a:lnTo>
                  <a:lnTo>
                    <a:pt x="3" y="276"/>
                  </a:lnTo>
                  <a:lnTo>
                    <a:pt x="1" y="298"/>
                  </a:lnTo>
                  <a:lnTo>
                    <a:pt x="0" y="321"/>
                  </a:lnTo>
                  <a:lnTo>
                    <a:pt x="1" y="360"/>
                  </a:lnTo>
                  <a:lnTo>
                    <a:pt x="4" y="397"/>
                  </a:lnTo>
                  <a:lnTo>
                    <a:pt x="10" y="435"/>
                  </a:lnTo>
                  <a:lnTo>
                    <a:pt x="16" y="475"/>
                  </a:lnTo>
                  <a:lnTo>
                    <a:pt x="22" y="522"/>
                  </a:lnTo>
                  <a:lnTo>
                    <a:pt x="28" y="579"/>
                  </a:lnTo>
                  <a:lnTo>
                    <a:pt x="31" y="646"/>
                  </a:lnTo>
                  <a:lnTo>
                    <a:pt x="31" y="646"/>
                  </a:lnTo>
                  <a:lnTo>
                    <a:pt x="30" y="739"/>
                  </a:lnTo>
                  <a:lnTo>
                    <a:pt x="28" y="8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3" name="Freeform 364"/>
            <p:cNvSpPr>
              <a:spLocks/>
            </p:cNvSpPr>
            <p:nvPr/>
          </p:nvSpPr>
          <p:spPr bwMode="auto">
            <a:xfrm>
              <a:off x="-5730875" y="2089150"/>
              <a:ext cx="71437" cy="85725"/>
            </a:xfrm>
            <a:custGeom>
              <a:avLst/>
              <a:gdLst>
                <a:gd name="T0" fmla="*/ 23 w 134"/>
                <a:gd name="T1" fmla="*/ 162 h 162"/>
                <a:gd name="T2" fmla="*/ 134 w 134"/>
                <a:gd name="T3" fmla="*/ 36 h 162"/>
                <a:gd name="T4" fmla="*/ 116 w 134"/>
                <a:gd name="T5" fmla="*/ 0 h 162"/>
                <a:gd name="T6" fmla="*/ 0 w 134"/>
                <a:gd name="T7" fmla="*/ 135 h 162"/>
                <a:gd name="T8" fmla="*/ 23 w 134"/>
                <a:gd name="T9" fmla="*/ 162 h 162"/>
              </a:gdLst>
              <a:ahLst/>
              <a:cxnLst>
                <a:cxn ang="0">
                  <a:pos x="T0" y="T1"/>
                </a:cxn>
                <a:cxn ang="0">
                  <a:pos x="T2" y="T3"/>
                </a:cxn>
                <a:cxn ang="0">
                  <a:pos x="T4" y="T5"/>
                </a:cxn>
                <a:cxn ang="0">
                  <a:pos x="T6" y="T7"/>
                </a:cxn>
                <a:cxn ang="0">
                  <a:pos x="T8" y="T9"/>
                </a:cxn>
              </a:cxnLst>
              <a:rect l="0" t="0" r="r" b="b"/>
              <a:pathLst>
                <a:path w="134" h="162">
                  <a:moveTo>
                    <a:pt x="23" y="162"/>
                  </a:moveTo>
                  <a:lnTo>
                    <a:pt x="134" y="36"/>
                  </a:lnTo>
                  <a:lnTo>
                    <a:pt x="116" y="0"/>
                  </a:lnTo>
                  <a:lnTo>
                    <a:pt x="0" y="135"/>
                  </a:lnTo>
                  <a:lnTo>
                    <a:pt x="23" y="162"/>
                  </a:lnTo>
                  <a:close/>
                </a:path>
              </a:pathLst>
            </a:custGeom>
            <a:solidFill>
              <a:srgbClr val="8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4" name="Freeform 365"/>
            <p:cNvSpPr>
              <a:spLocks/>
            </p:cNvSpPr>
            <p:nvPr/>
          </p:nvSpPr>
          <p:spPr bwMode="auto">
            <a:xfrm>
              <a:off x="-5776913" y="1955800"/>
              <a:ext cx="90487" cy="47625"/>
            </a:xfrm>
            <a:custGeom>
              <a:avLst/>
              <a:gdLst>
                <a:gd name="T0" fmla="*/ 0 w 172"/>
                <a:gd name="T1" fmla="*/ 31 h 91"/>
                <a:gd name="T2" fmla="*/ 10 w 172"/>
                <a:gd name="T3" fmla="*/ 0 h 91"/>
                <a:gd name="T4" fmla="*/ 172 w 172"/>
                <a:gd name="T5" fmla="*/ 57 h 91"/>
                <a:gd name="T6" fmla="*/ 172 w 172"/>
                <a:gd name="T7" fmla="*/ 91 h 91"/>
                <a:gd name="T8" fmla="*/ 0 w 172"/>
                <a:gd name="T9" fmla="*/ 31 h 91"/>
              </a:gdLst>
              <a:ahLst/>
              <a:cxnLst>
                <a:cxn ang="0">
                  <a:pos x="T0" y="T1"/>
                </a:cxn>
                <a:cxn ang="0">
                  <a:pos x="T2" y="T3"/>
                </a:cxn>
                <a:cxn ang="0">
                  <a:pos x="T4" y="T5"/>
                </a:cxn>
                <a:cxn ang="0">
                  <a:pos x="T6" y="T7"/>
                </a:cxn>
                <a:cxn ang="0">
                  <a:pos x="T8" y="T9"/>
                </a:cxn>
              </a:cxnLst>
              <a:rect l="0" t="0" r="r" b="b"/>
              <a:pathLst>
                <a:path w="172" h="91">
                  <a:moveTo>
                    <a:pt x="0" y="31"/>
                  </a:moveTo>
                  <a:lnTo>
                    <a:pt x="10" y="0"/>
                  </a:lnTo>
                  <a:lnTo>
                    <a:pt x="172" y="57"/>
                  </a:lnTo>
                  <a:lnTo>
                    <a:pt x="172" y="91"/>
                  </a:lnTo>
                  <a:lnTo>
                    <a:pt x="0" y="31"/>
                  </a:lnTo>
                  <a:close/>
                </a:path>
              </a:pathLst>
            </a:custGeom>
            <a:solidFill>
              <a:srgbClr val="8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5" name="Freeform 366"/>
            <p:cNvSpPr>
              <a:spLocks/>
            </p:cNvSpPr>
            <p:nvPr/>
          </p:nvSpPr>
          <p:spPr bwMode="auto">
            <a:xfrm>
              <a:off x="-5826125" y="2043113"/>
              <a:ext cx="14287" cy="60325"/>
            </a:xfrm>
            <a:custGeom>
              <a:avLst/>
              <a:gdLst>
                <a:gd name="T0" fmla="*/ 0 w 27"/>
                <a:gd name="T1" fmla="*/ 114 h 114"/>
                <a:gd name="T2" fmla="*/ 0 w 27"/>
                <a:gd name="T3" fmla="*/ 114 h 114"/>
                <a:gd name="T4" fmla="*/ 3 w 27"/>
                <a:gd name="T5" fmla="*/ 84 h 114"/>
                <a:gd name="T6" fmla="*/ 9 w 27"/>
                <a:gd name="T7" fmla="*/ 55 h 114"/>
                <a:gd name="T8" fmla="*/ 18 w 27"/>
                <a:gd name="T9" fmla="*/ 28 h 114"/>
                <a:gd name="T10" fmla="*/ 27 w 27"/>
                <a:gd name="T11" fmla="*/ 0 h 114"/>
                <a:gd name="T12" fmla="*/ 27 w 27"/>
                <a:gd name="T13" fmla="*/ 0 h 114"/>
                <a:gd name="T14" fmla="*/ 18 w 27"/>
                <a:gd name="T15" fmla="*/ 27 h 114"/>
                <a:gd name="T16" fmla="*/ 10 w 27"/>
                <a:gd name="T17" fmla="*/ 54 h 114"/>
                <a:gd name="T18" fmla="*/ 3 w 27"/>
                <a:gd name="T19" fmla="*/ 82 h 114"/>
                <a:gd name="T20" fmla="*/ 0 w 27"/>
                <a:gd name="T21" fmla="*/ 114 h 114"/>
                <a:gd name="T22" fmla="*/ 0 w 27"/>
                <a:gd name="T23"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14">
                  <a:moveTo>
                    <a:pt x="0" y="114"/>
                  </a:moveTo>
                  <a:lnTo>
                    <a:pt x="0" y="114"/>
                  </a:lnTo>
                  <a:lnTo>
                    <a:pt x="3" y="84"/>
                  </a:lnTo>
                  <a:lnTo>
                    <a:pt x="9" y="55"/>
                  </a:lnTo>
                  <a:lnTo>
                    <a:pt x="18" y="28"/>
                  </a:lnTo>
                  <a:lnTo>
                    <a:pt x="27" y="0"/>
                  </a:lnTo>
                  <a:lnTo>
                    <a:pt x="27" y="0"/>
                  </a:lnTo>
                  <a:lnTo>
                    <a:pt x="18" y="27"/>
                  </a:lnTo>
                  <a:lnTo>
                    <a:pt x="10" y="54"/>
                  </a:lnTo>
                  <a:lnTo>
                    <a:pt x="3" y="82"/>
                  </a:lnTo>
                  <a:lnTo>
                    <a:pt x="0" y="114"/>
                  </a:lnTo>
                  <a:lnTo>
                    <a:pt x="0" y="11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6" name="Freeform 367"/>
            <p:cNvSpPr>
              <a:spLocks/>
            </p:cNvSpPr>
            <p:nvPr/>
          </p:nvSpPr>
          <p:spPr bwMode="auto">
            <a:xfrm>
              <a:off x="-5813425" y="2395538"/>
              <a:ext cx="196850" cy="601663"/>
            </a:xfrm>
            <a:custGeom>
              <a:avLst/>
              <a:gdLst>
                <a:gd name="T0" fmla="*/ 0 w 372"/>
                <a:gd name="T1" fmla="*/ 0 h 1137"/>
                <a:gd name="T2" fmla="*/ 0 w 372"/>
                <a:gd name="T3" fmla="*/ 0 h 1137"/>
                <a:gd name="T4" fmla="*/ 0 w 372"/>
                <a:gd name="T5" fmla="*/ 25 h 1137"/>
                <a:gd name="T6" fmla="*/ 0 w 372"/>
                <a:gd name="T7" fmla="*/ 57 h 1137"/>
                <a:gd name="T8" fmla="*/ 3 w 372"/>
                <a:gd name="T9" fmla="*/ 91 h 1137"/>
                <a:gd name="T10" fmla="*/ 8 w 372"/>
                <a:gd name="T11" fmla="*/ 130 h 1137"/>
                <a:gd name="T12" fmla="*/ 8 w 372"/>
                <a:gd name="T13" fmla="*/ 130 h 1137"/>
                <a:gd name="T14" fmla="*/ 20 w 372"/>
                <a:gd name="T15" fmla="*/ 183 h 1137"/>
                <a:gd name="T16" fmla="*/ 30 w 372"/>
                <a:gd name="T17" fmla="*/ 238 h 1137"/>
                <a:gd name="T18" fmla="*/ 39 w 372"/>
                <a:gd name="T19" fmla="*/ 297 h 1137"/>
                <a:gd name="T20" fmla="*/ 48 w 372"/>
                <a:gd name="T21" fmla="*/ 358 h 1137"/>
                <a:gd name="T22" fmla="*/ 57 w 372"/>
                <a:gd name="T23" fmla="*/ 420 h 1137"/>
                <a:gd name="T24" fmla="*/ 63 w 372"/>
                <a:gd name="T25" fmla="*/ 483 h 1137"/>
                <a:gd name="T26" fmla="*/ 75 w 372"/>
                <a:gd name="T27" fmla="*/ 607 h 1137"/>
                <a:gd name="T28" fmla="*/ 75 w 372"/>
                <a:gd name="T29" fmla="*/ 607 h 1137"/>
                <a:gd name="T30" fmla="*/ 80 w 372"/>
                <a:gd name="T31" fmla="*/ 667 h 1137"/>
                <a:gd name="T32" fmla="*/ 80 w 372"/>
                <a:gd name="T33" fmla="*/ 729 h 1137"/>
                <a:gd name="T34" fmla="*/ 80 w 372"/>
                <a:gd name="T35" fmla="*/ 855 h 1137"/>
                <a:gd name="T36" fmla="*/ 78 w 372"/>
                <a:gd name="T37" fmla="*/ 921 h 1137"/>
                <a:gd name="T38" fmla="*/ 80 w 372"/>
                <a:gd name="T39" fmla="*/ 990 h 1137"/>
                <a:gd name="T40" fmla="*/ 84 w 372"/>
                <a:gd name="T41" fmla="*/ 1062 h 1137"/>
                <a:gd name="T42" fmla="*/ 89 w 372"/>
                <a:gd name="T43" fmla="*/ 1099 h 1137"/>
                <a:gd name="T44" fmla="*/ 93 w 372"/>
                <a:gd name="T45" fmla="*/ 1137 h 1137"/>
                <a:gd name="T46" fmla="*/ 198 w 372"/>
                <a:gd name="T47" fmla="*/ 1137 h 1137"/>
                <a:gd name="T48" fmla="*/ 198 w 372"/>
                <a:gd name="T49" fmla="*/ 1137 h 1137"/>
                <a:gd name="T50" fmla="*/ 200 w 372"/>
                <a:gd name="T51" fmla="*/ 1119 h 1137"/>
                <a:gd name="T52" fmla="*/ 203 w 372"/>
                <a:gd name="T53" fmla="*/ 1096 h 1137"/>
                <a:gd name="T54" fmla="*/ 213 w 372"/>
                <a:gd name="T55" fmla="*/ 1041 h 1137"/>
                <a:gd name="T56" fmla="*/ 230 w 372"/>
                <a:gd name="T57" fmla="*/ 975 h 1137"/>
                <a:gd name="T58" fmla="*/ 249 w 372"/>
                <a:gd name="T59" fmla="*/ 906 h 1137"/>
                <a:gd name="T60" fmla="*/ 285 w 372"/>
                <a:gd name="T61" fmla="*/ 780 h 1137"/>
                <a:gd name="T62" fmla="*/ 306 w 372"/>
                <a:gd name="T63" fmla="*/ 712 h 1137"/>
                <a:gd name="T64" fmla="*/ 306 w 372"/>
                <a:gd name="T65" fmla="*/ 712 h 1137"/>
                <a:gd name="T66" fmla="*/ 311 w 372"/>
                <a:gd name="T67" fmla="*/ 688 h 1137"/>
                <a:gd name="T68" fmla="*/ 320 w 372"/>
                <a:gd name="T69" fmla="*/ 636 h 1137"/>
                <a:gd name="T70" fmla="*/ 330 w 372"/>
                <a:gd name="T71" fmla="*/ 559 h 1137"/>
                <a:gd name="T72" fmla="*/ 342 w 372"/>
                <a:gd name="T73" fmla="*/ 466 h 1137"/>
                <a:gd name="T74" fmla="*/ 354 w 372"/>
                <a:gd name="T75" fmla="*/ 358 h 1137"/>
                <a:gd name="T76" fmla="*/ 365 w 372"/>
                <a:gd name="T77" fmla="*/ 241 h 1137"/>
                <a:gd name="T78" fmla="*/ 368 w 372"/>
                <a:gd name="T79" fmla="*/ 181 h 1137"/>
                <a:gd name="T80" fmla="*/ 371 w 372"/>
                <a:gd name="T81" fmla="*/ 120 h 1137"/>
                <a:gd name="T82" fmla="*/ 372 w 372"/>
                <a:gd name="T83" fmla="*/ 60 h 1137"/>
                <a:gd name="T84" fmla="*/ 372 w 372"/>
                <a:gd name="T85" fmla="*/ 0 h 1137"/>
                <a:gd name="T86" fmla="*/ 0 w 372"/>
                <a:gd name="T87" fmla="*/ 0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2" h="1137">
                  <a:moveTo>
                    <a:pt x="0" y="0"/>
                  </a:moveTo>
                  <a:lnTo>
                    <a:pt x="0" y="0"/>
                  </a:lnTo>
                  <a:lnTo>
                    <a:pt x="0" y="25"/>
                  </a:lnTo>
                  <a:lnTo>
                    <a:pt x="0" y="57"/>
                  </a:lnTo>
                  <a:lnTo>
                    <a:pt x="3" y="91"/>
                  </a:lnTo>
                  <a:lnTo>
                    <a:pt x="8" y="130"/>
                  </a:lnTo>
                  <a:lnTo>
                    <a:pt x="8" y="130"/>
                  </a:lnTo>
                  <a:lnTo>
                    <a:pt x="20" y="183"/>
                  </a:lnTo>
                  <a:lnTo>
                    <a:pt x="30" y="238"/>
                  </a:lnTo>
                  <a:lnTo>
                    <a:pt x="39" y="297"/>
                  </a:lnTo>
                  <a:lnTo>
                    <a:pt x="48" y="358"/>
                  </a:lnTo>
                  <a:lnTo>
                    <a:pt x="57" y="420"/>
                  </a:lnTo>
                  <a:lnTo>
                    <a:pt x="63" y="483"/>
                  </a:lnTo>
                  <a:lnTo>
                    <a:pt x="75" y="607"/>
                  </a:lnTo>
                  <a:lnTo>
                    <a:pt x="75" y="607"/>
                  </a:lnTo>
                  <a:lnTo>
                    <a:pt x="80" y="667"/>
                  </a:lnTo>
                  <a:lnTo>
                    <a:pt x="80" y="729"/>
                  </a:lnTo>
                  <a:lnTo>
                    <a:pt x="80" y="855"/>
                  </a:lnTo>
                  <a:lnTo>
                    <a:pt x="78" y="921"/>
                  </a:lnTo>
                  <a:lnTo>
                    <a:pt x="80" y="990"/>
                  </a:lnTo>
                  <a:lnTo>
                    <a:pt x="84" y="1062"/>
                  </a:lnTo>
                  <a:lnTo>
                    <a:pt x="89" y="1099"/>
                  </a:lnTo>
                  <a:lnTo>
                    <a:pt x="93" y="1137"/>
                  </a:lnTo>
                  <a:lnTo>
                    <a:pt x="198" y="1137"/>
                  </a:lnTo>
                  <a:lnTo>
                    <a:pt x="198" y="1137"/>
                  </a:lnTo>
                  <a:lnTo>
                    <a:pt x="200" y="1119"/>
                  </a:lnTo>
                  <a:lnTo>
                    <a:pt x="203" y="1096"/>
                  </a:lnTo>
                  <a:lnTo>
                    <a:pt x="213" y="1041"/>
                  </a:lnTo>
                  <a:lnTo>
                    <a:pt x="230" y="975"/>
                  </a:lnTo>
                  <a:lnTo>
                    <a:pt x="249" y="906"/>
                  </a:lnTo>
                  <a:lnTo>
                    <a:pt x="285" y="780"/>
                  </a:lnTo>
                  <a:lnTo>
                    <a:pt x="306" y="712"/>
                  </a:lnTo>
                  <a:lnTo>
                    <a:pt x="306" y="712"/>
                  </a:lnTo>
                  <a:lnTo>
                    <a:pt x="311" y="688"/>
                  </a:lnTo>
                  <a:lnTo>
                    <a:pt x="320" y="636"/>
                  </a:lnTo>
                  <a:lnTo>
                    <a:pt x="330" y="559"/>
                  </a:lnTo>
                  <a:lnTo>
                    <a:pt x="342" y="466"/>
                  </a:lnTo>
                  <a:lnTo>
                    <a:pt x="354" y="358"/>
                  </a:lnTo>
                  <a:lnTo>
                    <a:pt x="365" y="241"/>
                  </a:lnTo>
                  <a:lnTo>
                    <a:pt x="368" y="181"/>
                  </a:lnTo>
                  <a:lnTo>
                    <a:pt x="371" y="120"/>
                  </a:lnTo>
                  <a:lnTo>
                    <a:pt x="372" y="60"/>
                  </a:lnTo>
                  <a:lnTo>
                    <a:pt x="372" y="0"/>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7" name="Freeform 368"/>
            <p:cNvSpPr>
              <a:spLocks/>
            </p:cNvSpPr>
            <p:nvPr/>
          </p:nvSpPr>
          <p:spPr bwMode="auto">
            <a:xfrm>
              <a:off x="-5718175" y="2005013"/>
              <a:ext cx="336550" cy="265113"/>
            </a:xfrm>
            <a:custGeom>
              <a:avLst/>
              <a:gdLst>
                <a:gd name="T0" fmla="*/ 637 w 637"/>
                <a:gd name="T1" fmla="*/ 33 h 501"/>
                <a:gd name="T2" fmla="*/ 631 w 637"/>
                <a:gd name="T3" fmla="*/ 24 h 501"/>
                <a:gd name="T4" fmla="*/ 622 w 637"/>
                <a:gd name="T5" fmla="*/ 18 h 501"/>
                <a:gd name="T6" fmla="*/ 606 w 637"/>
                <a:gd name="T7" fmla="*/ 17 h 501"/>
                <a:gd name="T8" fmla="*/ 594 w 637"/>
                <a:gd name="T9" fmla="*/ 18 h 501"/>
                <a:gd name="T10" fmla="*/ 543 w 637"/>
                <a:gd name="T11" fmla="*/ 39 h 501"/>
                <a:gd name="T12" fmla="*/ 501 w 637"/>
                <a:gd name="T13" fmla="*/ 59 h 501"/>
                <a:gd name="T14" fmla="*/ 484 w 637"/>
                <a:gd name="T15" fmla="*/ 63 h 501"/>
                <a:gd name="T16" fmla="*/ 480 w 637"/>
                <a:gd name="T17" fmla="*/ 62 h 501"/>
                <a:gd name="T18" fmla="*/ 478 w 637"/>
                <a:gd name="T19" fmla="*/ 51 h 501"/>
                <a:gd name="T20" fmla="*/ 484 w 637"/>
                <a:gd name="T21" fmla="*/ 30 h 501"/>
                <a:gd name="T22" fmla="*/ 496 w 637"/>
                <a:gd name="T23" fmla="*/ 9 h 501"/>
                <a:gd name="T24" fmla="*/ 496 w 637"/>
                <a:gd name="T25" fmla="*/ 2 h 501"/>
                <a:gd name="T26" fmla="*/ 489 w 637"/>
                <a:gd name="T27" fmla="*/ 0 h 501"/>
                <a:gd name="T28" fmla="*/ 477 w 637"/>
                <a:gd name="T29" fmla="*/ 9 h 501"/>
                <a:gd name="T30" fmla="*/ 462 w 637"/>
                <a:gd name="T31" fmla="*/ 24 h 501"/>
                <a:gd name="T32" fmla="*/ 447 w 637"/>
                <a:gd name="T33" fmla="*/ 47 h 501"/>
                <a:gd name="T34" fmla="*/ 432 w 637"/>
                <a:gd name="T35" fmla="*/ 78 h 501"/>
                <a:gd name="T36" fmla="*/ 424 w 637"/>
                <a:gd name="T37" fmla="*/ 92 h 501"/>
                <a:gd name="T38" fmla="*/ 408 w 637"/>
                <a:gd name="T39" fmla="*/ 116 h 501"/>
                <a:gd name="T40" fmla="*/ 397 w 637"/>
                <a:gd name="T41" fmla="*/ 128 h 501"/>
                <a:gd name="T42" fmla="*/ 369 w 637"/>
                <a:gd name="T43" fmla="*/ 161 h 501"/>
                <a:gd name="T44" fmla="*/ 271 w 637"/>
                <a:gd name="T45" fmla="*/ 267 h 501"/>
                <a:gd name="T46" fmla="*/ 214 w 637"/>
                <a:gd name="T47" fmla="*/ 324 h 501"/>
                <a:gd name="T48" fmla="*/ 199 w 637"/>
                <a:gd name="T49" fmla="*/ 332 h 501"/>
                <a:gd name="T50" fmla="*/ 195 w 637"/>
                <a:gd name="T51" fmla="*/ 329 h 501"/>
                <a:gd name="T52" fmla="*/ 168 w 637"/>
                <a:gd name="T53" fmla="*/ 291 h 501"/>
                <a:gd name="T54" fmla="*/ 111 w 637"/>
                <a:gd name="T55" fmla="*/ 195 h 501"/>
                <a:gd name="T56" fmla="*/ 0 w 637"/>
                <a:gd name="T57" fmla="*/ 321 h 501"/>
                <a:gd name="T58" fmla="*/ 91 w 637"/>
                <a:gd name="T59" fmla="*/ 422 h 501"/>
                <a:gd name="T60" fmla="*/ 144 w 637"/>
                <a:gd name="T61" fmla="*/ 477 h 501"/>
                <a:gd name="T62" fmla="*/ 154 w 637"/>
                <a:gd name="T63" fmla="*/ 485 h 501"/>
                <a:gd name="T64" fmla="*/ 180 w 637"/>
                <a:gd name="T65" fmla="*/ 498 h 501"/>
                <a:gd name="T66" fmla="*/ 195 w 637"/>
                <a:gd name="T67" fmla="*/ 501 h 501"/>
                <a:gd name="T68" fmla="*/ 210 w 637"/>
                <a:gd name="T69" fmla="*/ 500 h 501"/>
                <a:gd name="T70" fmla="*/ 216 w 637"/>
                <a:gd name="T71" fmla="*/ 498 h 501"/>
                <a:gd name="T72" fmla="*/ 240 w 637"/>
                <a:gd name="T73" fmla="*/ 477 h 501"/>
                <a:gd name="T74" fmla="*/ 319 w 637"/>
                <a:gd name="T75" fmla="*/ 390 h 501"/>
                <a:gd name="T76" fmla="*/ 354 w 637"/>
                <a:gd name="T77" fmla="*/ 348 h 501"/>
                <a:gd name="T78" fmla="*/ 384 w 637"/>
                <a:gd name="T79" fmla="*/ 306 h 501"/>
                <a:gd name="T80" fmla="*/ 480 w 637"/>
                <a:gd name="T81" fmla="*/ 158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7" h="501">
                  <a:moveTo>
                    <a:pt x="637" y="33"/>
                  </a:moveTo>
                  <a:lnTo>
                    <a:pt x="637" y="33"/>
                  </a:lnTo>
                  <a:lnTo>
                    <a:pt x="636" y="30"/>
                  </a:lnTo>
                  <a:lnTo>
                    <a:pt x="631" y="24"/>
                  </a:lnTo>
                  <a:lnTo>
                    <a:pt x="628" y="21"/>
                  </a:lnTo>
                  <a:lnTo>
                    <a:pt x="622" y="18"/>
                  </a:lnTo>
                  <a:lnTo>
                    <a:pt x="615" y="17"/>
                  </a:lnTo>
                  <a:lnTo>
                    <a:pt x="606" y="17"/>
                  </a:lnTo>
                  <a:lnTo>
                    <a:pt x="606" y="17"/>
                  </a:lnTo>
                  <a:lnTo>
                    <a:pt x="594" y="18"/>
                  </a:lnTo>
                  <a:lnTo>
                    <a:pt x="577" y="24"/>
                  </a:lnTo>
                  <a:lnTo>
                    <a:pt x="543" y="39"/>
                  </a:lnTo>
                  <a:lnTo>
                    <a:pt x="501" y="59"/>
                  </a:lnTo>
                  <a:lnTo>
                    <a:pt x="501" y="59"/>
                  </a:lnTo>
                  <a:lnTo>
                    <a:pt x="489" y="63"/>
                  </a:lnTo>
                  <a:lnTo>
                    <a:pt x="484" y="63"/>
                  </a:lnTo>
                  <a:lnTo>
                    <a:pt x="481" y="63"/>
                  </a:lnTo>
                  <a:lnTo>
                    <a:pt x="480" y="62"/>
                  </a:lnTo>
                  <a:lnTo>
                    <a:pt x="478" y="59"/>
                  </a:lnTo>
                  <a:lnTo>
                    <a:pt x="478" y="51"/>
                  </a:lnTo>
                  <a:lnTo>
                    <a:pt x="481" y="42"/>
                  </a:lnTo>
                  <a:lnTo>
                    <a:pt x="484" y="30"/>
                  </a:lnTo>
                  <a:lnTo>
                    <a:pt x="496" y="9"/>
                  </a:lnTo>
                  <a:lnTo>
                    <a:pt x="496" y="9"/>
                  </a:lnTo>
                  <a:lnTo>
                    <a:pt x="498" y="5"/>
                  </a:lnTo>
                  <a:lnTo>
                    <a:pt x="496" y="2"/>
                  </a:lnTo>
                  <a:lnTo>
                    <a:pt x="493" y="0"/>
                  </a:lnTo>
                  <a:lnTo>
                    <a:pt x="489" y="0"/>
                  </a:lnTo>
                  <a:lnTo>
                    <a:pt x="489" y="0"/>
                  </a:lnTo>
                  <a:lnTo>
                    <a:pt x="477" y="9"/>
                  </a:lnTo>
                  <a:lnTo>
                    <a:pt x="469" y="17"/>
                  </a:lnTo>
                  <a:lnTo>
                    <a:pt x="462" y="24"/>
                  </a:lnTo>
                  <a:lnTo>
                    <a:pt x="454" y="35"/>
                  </a:lnTo>
                  <a:lnTo>
                    <a:pt x="447" y="47"/>
                  </a:lnTo>
                  <a:lnTo>
                    <a:pt x="439" y="62"/>
                  </a:lnTo>
                  <a:lnTo>
                    <a:pt x="432" y="78"/>
                  </a:lnTo>
                  <a:lnTo>
                    <a:pt x="432" y="78"/>
                  </a:lnTo>
                  <a:lnTo>
                    <a:pt x="424" y="92"/>
                  </a:lnTo>
                  <a:lnTo>
                    <a:pt x="417" y="104"/>
                  </a:lnTo>
                  <a:lnTo>
                    <a:pt x="408" y="116"/>
                  </a:lnTo>
                  <a:lnTo>
                    <a:pt x="397" y="128"/>
                  </a:lnTo>
                  <a:lnTo>
                    <a:pt x="397" y="128"/>
                  </a:lnTo>
                  <a:lnTo>
                    <a:pt x="397" y="128"/>
                  </a:lnTo>
                  <a:lnTo>
                    <a:pt x="369" y="161"/>
                  </a:lnTo>
                  <a:lnTo>
                    <a:pt x="306" y="230"/>
                  </a:lnTo>
                  <a:lnTo>
                    <a:pt x="271" y="267"/>
                  </a:lnTo>
                  <a:lnTo>
                    <a:pt x="238" y="300"/>
                  </a:lnTo>
                  <a:lnTo>
                    <a:pt x="214" y="324"/>
                  </a:lnTo>
                  <a:lnTo>
                    <a:pt x="205" y="330"/>
                  </a:lnTo>
                  <a:lnTo>
                    <a:pt x="199" y="332"/>
                  </a:lnTo>
                  <a:lnTo>
                    <a:pt x="199" y="332"/>
                  </a:lnTo>
                  <a:lnTo>
                    <a:pt x="195" y="329"/>
                  </a:lnTo>
                  <a:lnTo>
                    <a:pt x="189" y="321"/>
                  </a:lnTo>
                  <a:lnTo>
                    <a:pt x="168" y="291"/>
                  </a:lnTo>
                  <a:lnTo>
                    <a:pt x="141" y="246"/>
                  </a:lnTo>
                  <a:lnTo>
                    <a:pt x="111" y="195"/>
                  </a:lnTo>
                  <a:lnTo>
                    <a:pt x="0" y="321"/>
                  </a:lnTo>
                  <a:lnTo>
                    <a:pt x="0" y="321"/>
                  </a:lnTo>
                  <a:lnTo>
                    <a:pt x="45" y="372"/>
                  </a:lnTo>
                  <a:lnTo>
                    <a:pt x="91" y="422"/>
                  </a:lnTo>
                  <a:lnTo>
                    <a:pt x="129" y="462"/>
                  </a:lnTo>
                  <a:lnTo>
                    <a:pt x="144" y="477"/>
                  </a:lnTo>
                  <a:lnTo>
                    <a:pt x="154" y="485"/>
                  </a:lnTo>
                  <a:lnTo>
                    <a:pt x="154" y="485"/>
                  </a:lnTo>
                  <a:lnTo>
                    <a:pt x="172" y="495"/>
                  </a:lnTo>
                  <a:lnTo>
                    <a:pt x="180" y="498"/>
                  </a:lnTo>
                  <a:lnTo>
                    <a:pt x="187" y="501"/>
                  </a:lnTo>
                  <a:lnTo>
                    <a:pt x="195" y="501"/>
                  </a:lnTo>
                  <a:lnTo>
                    <a:pt x="202" y="501"/>
                  </a:lnTo>
                  <a:lnTo>
                    <a:pt x="210" y="500"/>
                  </a:lnTo>
                  <a:lnTo>
                    <a:pt x="216" y="498"/>
                  </a:lnTo>
                  <a:lnTo>
                    <a:pt x="216" y="498"/>
                  </a:lnTo>
                  <a:lnTo>
                    <a:pt x="226" y="491"/>
                  </a:lnTo>
                  <a:lnTo>
                    <a:pt x="240" y="477"/>
                  </a:lnTo>
                  <a:lnTo>
                    <a:pt x="279" y="437"/>
                  </a:lnTo>
                  <a:lnTo>
                    <a:pt x="319" y="390"/>
                  </a:lnTo>
                  <a:lnTo>
                    <a:pt x="354" y="348"/>
                  </a:lnTo>
                  <a:lnTo>
                    <a:pt x="354" y="348"/>
                  </a:lnTo>
                  <a:lnTo>
                    <a:pt x="367" y="332"/>
                  </a:lnTo>
                  <a:lnTo>
                    <a:pt x="384" y="306"/>
                  </a:lnTo>
                  <a:lnTo>
                    <a:pt x="424" y="246"/>
                  </a:lnTo>
                  <a:lnTo>
                    <a:pt x="480" y="158"/>
                  </a:lnTo>
                  <a:lnTo>
                    <a:pt x="637" y="33"/>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36" name="Gruppieren 4635"/>
          <p:cNvGrpSpPr>
            <a:grpSpLocks noChangeAspect="1"/>
          </p:cNvGrpSpPr>
          <p:nvPr/>
        </p:nvGrpSpPr>
        <p:grpSpPr>
          <a:xfrm>
            <a:off x="6476340" y="2155434"/>
            <a:ext cx="1710376" cy="1368000"/>
            <a:chOff x="-9428163" y="1619250"/>
            <a:chExt cx="1800225" cy="1439863"/>
          </a:xfrm>
        </p:grpSpPr>
        <p:sp>
          <p:nvSpPr>
            <p:cNvPr id="4515" name="Rectangle 85"/>
            <p:cNvSpPr>
              <a:spLocks noChangeArrowheads="1"/>
            </p:cNvSpPr>
            <p:nvPr/>
          </p:nvSpPr>
          <p:spPr bwMode="auto">
            <a:xfrm>
              <a:off x="-8761413" y="1619250"/>
              <a:ext cx="34925" cy="1385888"/>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6" name="Freeform 86"/>
            <p:cNvSpPr>
              <a:spLocks/>
            </p:cNvSpPr>
            <p:nvPr/>
          </p:nvSpPr>
          <p:spPr bwMode="auto">
            <a:xfrm>
              <a:off x="-8763000" y="1619250"/>
              <a:ext cx="290512" cy="1439863"/>
            </a:xfrm>
            <a:custGeom>
              <a:avLst/>
              <a:gdLst>
                <a:gd name="T0" fmla="*/ 549 w 549"/>
                <a:gd name="T1" fmla="*/ 2721 h 2721"/>
                <a:gd name="T2" fmla="*/ 480 w 549"/>
                <a:gd name="T3" fmla="*/ 2721 h 2721"/>
                <a:gd name="T4" fmla="*/ 432 w 549"/>
                <a:gd name="T5" fmla="*/ 2448 h 2721"/>
                <a:gd name="T6" fmla="*/ 48 w 549"/>
                <a:gd name="T7" fmla="*/ 275 h 2721"/>
                <a:gd name="T8" fmla="*/ 34 w 549"/>
                <a:gd name="T9" fmla="*/ 197 h 2721"/>
                <a:gd name="T10" fmla="*/ 0 w 549"/>
                <a:gd name="T11" fmla="*/ 0 h 2721"/>
                <a:gd name="T12" fmla="*/ 0 w 549"/>
                <a:gd name="T13" fmla="*/ 0 h 2721"/>
                <a:gd name="T14" fmla="*/ 69 w 549"/>
                <a:gd name="T15" fmla="*/ 0 h 2721"/>
                <a:gd name="T16" fmla="*/ 117 w 549"/>
                <a:gd name="T17" fmla="*/ 275 h 2721"/>
                <a:gd name="T18" fmla="*/ 501 w 549"/>
                <a:gd name="T19" fmla="*/ 2448 h 2721"/>
                <a:gd name="T20" fmla="*/ 549 w 549"/>
                <a:gd name="T21" fmla="*/ 2721 h 2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2721">
                  <a:moveTo>
                    <a:pt x="549" y="2721"/>
                  </a:moveTo>
                  <a:lnTo>
                    <a:pt x="480" y="2721"/>
                  </a:lnTo>
                  <a:lnTo>
                    <a:pt x="432" y="2448"/>
                  </a:lnTo>
                  <a:lnTo>
                    <a:pt x="48" y="275"/>
                  </a:lnTo>
                  <a:lnTo>
                    <a:pt x="34" y="197"/>
                  </a:lnTo>
                  <a:lnTo>
                    <a:pt x="0" y="0"/>
                  </a:lnTo>
                  <a:lnTo>
                    <a:pt x="0" y="0"/>
                  </a:lnTo>
                  <a:lnTo>
                    <a:pt x="69" y="0"/>
                  </a:lnTo>
                  <a:lnTo>
                    <a:pt x="117" y="275"/>
                  </a:lnTo>
                  <a:lnTo>
                    <a:pt x="501" y="2448"/>
                  </a:lnTo>
                  <a:lnTo>
                    <a:pt x="549" y="272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7" name="Freeform 87"/>
            <p:cNvSpPr>
              <a:spLocks/>
            </p:cNvSpPr>
            <p:nvPr/>
          </p:nvSpPr>
          <p:spPr bwMode="auto">
            <a:xfrm>
              <a:off x="-9017000" y="1619250"/>
              <a:ext cx="290512" cy="1439863"/>
            </a:xfrm>
            <a:custGeom>
              <a:avLst/>
              <a:gdLst>
                <a:gd name="T0" fmla="*/ 549 w 549"/>
                <a:gd name="T1" fmla="*/ 0 h 2721"/>
                <a:gd name="T2" fmla="*/ 514 w 549"/>
                <a:gd name="T3" fmla="*/ 197 h 2721"/>
                <a:gd name="T4" fmla="*/ 501 w 549"/>
                <a:gd name="T5" fmla="*/ 275 h 2721"/>
                <a:gd name="T6" fmla="*/ 118 w 549"/>
                <a:gd name="T7" fmla="*/ 2448 h 2721"/>
                <a:gd name="T8" fmla="*/ 69 w 549"/>
                <a:gd name="T9" fmla="*/ 2721 h 2721"/>
                <a:gd name="T10" fmla="*/ 0 w 549"/>
                <a:gd name="T11" fmla="*/ 2721 h 2721"/>
                <a:gd name="T12" fmla="*/ 48 w 549"/>
                <a:gd name="T13" fmla="*/ 2448 h 2721"/>
                <a:gd name="T14" fmla="*/ 432 w 549"/>
                <a:gd name="T15" fmla="*/ 275 h 2721"/>
                <a:gd name="T16" fmla="*/ 480 w 549"/>
                <a:gd name="T17" fmla="*/ 0 h 2721"/>
                <a:gd name="T18" fmla="*/ 480 w 549"/>
                <a:gd name="T19" fmla="*/ 0 h 2721"/>
                <a:gd name="T20" fmla="*/ 549 w 549"/>
                <a:gd name="T21" fmla="*/ 0 h 2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2721">
                  <a:moveTo>
                    <a:pt x="549" y="0"/>
                  </a:moveTo>
                  <a:lnTo>
                    <a:pt x="514" y="197"/>
                  </a:lnTo>
                  <a:lnTo>
                    <a:pt x="501" y="275"/>
                  </a:lnTo>
                  <a:lnTo>
                    <a:pt x="118" y="2448"/>
                  </a:lnTo>
                  <a:lnTo>
                    <a:pt x="69" y="2721"/>
                  </a:lnTo>
                  <a:lnTo>
                    <a:pt x="0" y="2721"/>
                  </a:lnTo>
                  <a:lnTo>
                    <a:pt x="48" y="2448"/>
                  </a:lnTo>
                  <a:lnTo>
                    <a:pt x="432" y="275"/>
                  </a:lnTo>
                  <a:lnTo>
                    <a:pt x="480" y="0"/>
                  </a:lnTo>
                  <a:lnTo>
                    <a:pt x="480" y="0"/>
                  </a:lnTo>
                  <a:lnTo>
                    <a:pt x="549"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8" name="Rectangle 88"/>
            <p:cNvSpPr>
              <a:spLocks noChangeArrowheads="1"/>
            </p:cNvSpPr>
            <p:nvPr/>
          </p:nvSpPr>
          <p:spPr bwMode="auto">
            <a:xfrm>
              <a:off x="-9067800" y="1619250"/>
              <a:ext cx="647700" cy="90011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9" name="Rectangle 89"/>
            <p:cNvSpPr>
              <a:spLocks noChangeArrowheads="1"/>
            </p:cNvSpPr>
            <p:nvPr/>
          </p:nvSpPr>
          <p:spPr bwMode="auto">
            <a:xfrm>
              <a:off x="-9050338" y="1655763"/>
              <a:ext cx="612775" cy="838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0" name="Rectangle 90"/>
            <p:cNvSpPr>
              <a:spLocks noChangeArrowheads="1"/>
            </p:cNvSpPr>
            <p:nvPr/>
          </p:nvSpPr>
          <p:spPr bwMode="auto">
            <a:xfrm>
              <a:off x="-9096375" y="2519363"/>
              <a:ext cx="704850" cy="25400"/>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1" name="Freeform 91"/>
            <p:cNvSpPr>
              <a:spLocks/>
            </p:cNvSpPr>
            <p:nvPr/>
          </p:nvSpPr>
          <p:spPr bwMode="auto">
            <a:xfrm>
              <a:off x="-8669338" y="2674938"/>
              <a:ext cx="82550" cy="114300"/>
            </a:xfrm>
            <a:custGeom>
              <a:avLst/>
              <a:gdLst>
                <a:gd name="T0" fmla="*/ 45 w 154"/>
                <a:gd name="T1" fmla="*/ 217 h 217"/>
                <a:gd name="T2" fmla="*/ 45 w 154"/>
                <a:gd name="T3" fmla="*/ 217 h 217"/>
                <a:gd name="T4" fmla="*/ 57 w 154"/>
                <a:gd name="T5" fmla="*/ 216 h 217"/>
                <a:gd name="T6" fmla="*/ 67 w 154"/>
                <a:gd name="T7" fmla="*/ 214 h 217"/>
                <a:gd name="T8" fmla="*/ 78 w 154"/>
                <a:gd name="T9" fmla="*/ 213 h 217"/>
                <a:gd name="T10" fmla="*/ 88 w 154"/>
                <a:gd name="T11" fmla="*/ 208 h 217"/>
                <a:gd name="T12" fmla="*/ 97 w 154"/>
                <a:gd name="T13" fmla="*/ 204 h 217"/>
                <a:gd name="T14" fmla="*/ 106 w 154"/>
                <a:gd name="T15" fmla="*/ 198 h 217"/>
                <a:gd name="T16" fmla="*/ 115 w 154"/>
                <a:gd name="T17" fmla="*/ 192 h 217"/>
                <a:gd name="T18" fmla="*/ 123 w 154"/>
                <a:gd name="T19" fmla="*/ 186 h 217"/>
                <a:gd name="T20" fmla="*/ 129 w 154"/>
                <a:gd name="T21" fmla="*/ 177 h 217"/>
                <a:gd name="T22" fmla="*/ 136 w 154"/>
                <a:gd name="T23" fmla="*/ 169 h 217"/>
                <a:gd name="T24" fmla="*/ 141 w 154"/>
                <a:gd name="T25" fmla="*/ 160 h 217"/>
                <a:gd name="T26" fmla="*/ 145 w 154"/>
                <a:gd name="T27" fmla="*/ 150 h 217"/>
                <a:gd name="T28" fmla="*/ 150 w 154"/>
                <a:gd name="T29" fmla="*/ 141 h 217"/>
                <a:gd name="T30" fmla="*/ 151 w 154"/>
                <a:gd name="T31" fmla="*/ 130 h 217"/>
                <a:gd name="T32" fmla="*/ 154 w 154"/>
                <a:gd name="T33" fmla="*/ 120 h 217"/>
                <a:gd name="T34" fmla="*/ 154 w 154"/>
                <a:gd name="T35" fmla="*/ 108 h 217"/>
                <a:gd name="T36" fmla="*/ 154 w 154"/>
                <a:gd name="T37" fmla="*/ 108 h 217"/>
                <a:gd name="T38" fmla="*/ 154 w 154"/>
                <a:gd name="T39" fmla="*/ 97 h 217"/>
                <a:gd name="T40" fmla="*/ 151 w 154"/>
                <a:gd name="T41" fmla="*/ 87 h 217"/>
                <a:gd name="T42" fmla="*/ 150 w 154"/>
                <a:gd name="T43" fmla="*/ 76 h 217"/>
                <a:gd name="T44" fmla="*/ 145 w 154"/>
                <a:gd name="T45" fmla="*/ 66 h 217"/>
                <a:gd name="T46" fmla="*/ 141 w 154"/>
                <a:gd name="T47" fmla="*/ 57 h 217"/>
                <a:gd name="T48" fmla="*/ 136 w 154"/>
                <a:gd name="T49" fmla="*/ 48 h 217"/>
                <a:gd name="T50" fmla="*/ 129 w 154"/>
                <a:gd name="T51" fmla="*/ 39 h 217"/>
                <a:gd name="T52" fmla="*/ 123 w 154"/>
                <a:gd name="T53" fmla="*/ 31 h 217"/>
                <a:gd name="T54" fmla="*/ 115 w 154"/>
                <a:gd name="T55" fmla="*/ 24 h 217"/>
                <a:gd name="T56" fmla="*/ 106 w 154"/>
                <a:gd name="T57" fmla="*/ 18 h 217"/>
                <a:gd name="T58" fmla="*/ 97 w 154"/>
                <a:gd name="T59" fmla="*/ 12 h 217"/>
                <a:gd name="T60" fmla="*/ 88 w 154"/>
                <a:gd name="T61" fmla="*/ 7 h 217"/>
                <a:gd name="T62" fmla="*/ 78 w 154"/>
                <a:gd name="T63" fmla="*/ 4 h 217"/>
                <a:gd name="T64" fmla="*/ 67 w 154"/>
                <a:gd name="T65" fmla="*/ 1 h 217"/>
                <a:gd name="T66" fmla="*/ 57 w 154"/>
                <a:gd name="T67" fmla="*/ 0 h 217"/>
                <a:gd name="T68" fmla="*/ 45 w 154"/>
                <a:gd name="T69" fmla="*/ 0 h 217"/>
                <a:gd name="T70" fmla="*/ 45 w 154"/>
                <a:gd name="T71" fmla="*/ 0 h 217"/>
                <a:gd name="T72" fmla="*/ 40 w 154"/>
                <a:gd name="T73" fmla="*/ 0 h 217"/>
                <a:gd name="T74" fmla="*/ 34 w 154"/>
                <a:gd name="T75" fmla="*/ 1 h 217"/>
                <a:gd name="T76" fmla="*/ 30 w 154"/>
                <a:gd name="T77" fmla="*/ 4 h 217"/>
                <a:gd name="T78" fmla="*/ 25 w 154"/>
                <a:gd name="T79" fmla="*/ 9 h 217"/>
                <a:gd name="T80" fmla="*/ 18 w 154"/>
                <a:gd name="T81" fmla="*/ 19 h 217"/>
                <a:gd name="T82" fmla="*/ 12 w 154"/>
                <a:gd name="T83" fmla="*/ 33 h 217"/>
                <a:gd name="T84" fmla="*/ 7 w 154"/>
                <a:gd name="T85" fmla="*/ 49 h 217"/>
                <a:gd name="T86" fmla="*/ 3 w 154"/>
                <a:gd name="T87" fmla="*/ 69 h 217"/>
                <a:gd name="T88" fmla="*/ 1 w 154"/>
                <a:gd name="T89" fmla="*/ 88 h 217"/>
                <a:gd name="T90" fmla="*/ 0 w 154"/>
                <a:gd name="T91" fmla="*/ 108 h 217"/>
                <a:gd name="T92" fmla="*/ 1 w 154"/>
                <a:gd name="T93" fmla="*/ 129 h 217"/>
                <a:gd name="T94" fmla="*/ 3 w 154"/>
                <a:gd name="T95" fmla="*/ 148 h 217"/>
                <a:gd name="T96" fmla="*/ 7 w 154"/>
                <a:gd name="T97" fmla="*/ 166 h 217"/>
                <a:gd name="T98" fmla="*/ 12 w 154"/>
                <a:gd name="T99" fmla="*/ 183 h 217"/>
                <a:gd name="T100" fmla="*/ 18 w 154"/>
                <a:gd name="T101" fmla="*/ 196 h 217"/>
                <a:gd name="T102" fmla="*/ 25 w 154"/>
                <a:gd name="T103" fmla="*/ 208 h 217"/>
                <a:gd name="T104" fmla="*/ 30 w 154"/>
                <a:gd name="T105" fmla="*/ 211 h 217"/>
                <a:gd name="T106" fmla="*/ 34 w 154"/>
                <a:gd name="T107" fmla="*/ 214 h 217"/>
                <a:gd name="T108" fmla="*/ 40 w 154"/>
                <a:gd name="T109" fmla="*/ 216 h 217"/>
                <a:gd name="T110" fmla="*/ 45 w 154"/>
                <a:gd name="T111" fmla="*/ 217 h 217"/>
                <a:gd name="T112" fmla="*/ 45 w 154"/>
                <a:gd name="T113"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4" h="217">
                  <a:moveTo>
                    <a:pt x="45" y="217"/>
                  </a:moveTo>
                  <a:lnTo>
                    <a:pt x="45" y="217"/>
                  </a:lnTo>
                  <a:lnTo>
                    <a:pt x="57" y="216"/>
                  </a:lnTo>
                  <a:lnTo>
                    <a:pt x="67" y="214"/>
                  </a:lnTo>
                  <a:lnTo>
                    <a:pt x="78" y="213"/>
                  </a:lnTo>
                  <a:lnTo>
                    <a:pt x="88" y="208"/>
                  </a:lnTo>
                  <a:lnTo>
                    <a:pt x="97" y="204"/>
                  </a:lnTo>
                  <a:lnTo>
                    <a:pt x="106" y="198"/>
                  </a:lnTo>
                  <a:lnTo>
                    <a:pt x="115" y="192"/>
                  </a:lnTo>
                  <a:lnTo>
                    <a:pt x="123" y="186"/>
                  </a:lnTo>
                  <a:lnTo>
                    <a:pt x="129" y="177"/>
                  </a:lnTo>
                  <a:lnTo>
                    <a:pt x="136" y="169"/>
                  </a:lnTo>
                  <a:lnTo>
                    <a:pt x="141" y="160"/>
                  </a:lnTo>
                  <a:lnTo>
                    <a:pt x="145" y="150"/>
                  </a:lnTo>
                  <a:lnTo>
                    <a:pt x="150" y="141"/>
                  </a:lnTo>
                  <a:lnTo>
                    <a:pt x="151" y="130"/>
                  </a:lnTo>
                  <a:lnTo>
                    <a:pt x="154" y="120"/>
                  </a:lnTo>
                  <a:lnTo>
                    <a:pt x="154" y="108"/>
                  </a:lnTo>
                  <a:lnTo>
                    <a:pt x="154" y="108"/>
                  </a:lnTo>
                  <a:lnTo>
                    <a:pt x="154" y="97"/>
                  </a:lnTo>
                  <a:lnTo>
                    <a:pt x="151" y="87"/>
                  </a:lnTo>
                  <a:lnTo>
                    <a:pt x="150" y="76"/>
                  </a:lnTo>
                  <a:lnTo>
                    <a:pt x="145" y="66"/>
                  </a:lnTo>
                  <a:lnTo>
                    <a:pt x="141" y="57"/>
                  </a:lnTo>
                  <a:lnTo>
                    <a:pt x="136" y="48"/>
                  </a:lnTo>
                  <a:lnTo>
                    <a:pt x="129" y="39"/>
                  </a:lnTo>
                  <a:lnTo>
                    <a:pt x="123" y="31"/>
                  </a:lnTo>
                  <a:lnTo>
                    <a:pt x="115" y="24"/>
                  </a:lnTo>
                  <a:lnTo>
                    <a:pt x="106" y="18"/>
                  </a:lnTo>
                  <a:lnTo>
                    <a:pt x="97" y="12"/>
                  </a:lnTo>
                  <a:lnTo>
                    <a:pt x="88" y="7"/>
                  </a:lnTo>
                  <a:lnTo>
                    <a:pt x="78" y="4"/>
                  </a:lnTo>
                  <a:lnTo>
                    <a:pt x="67" y="1"/>
                  </a:lnTo>
                  <a:lnTo>
                    <a:pt x="57" y="0"/>
                  </a:lnTo>
                  <a:lnTo>
                    <a:pt x="45" y="0"/>
                  </a:lnTo>
                  <a:lnTo>
                    <a:pt x="45" y="0"/>
                  </a:lnTo>
                  <a:lnTo>
                    <a:pt x="40" y="0"/>
                  </a:lnTo>
                  <a:lnTo>
                    <a:pt x="34" y="1"/>
                  </a:lnTo>
                  <a:lnTo>
                    <a:pt x="30" y="4"/>
                  </a:lnTo>
                  <a:lnTo>
                    <a:pt x="25" y="9"/>
                  </a:lnTo>
                  <a:lnTo>
                    <a:pt x="18" y="19"/>
                  </a:lnTo>
                  <a:lnTo>
                    <a:pt x="12" y="33"/>
                  </a:lnTo>
                  <a:lnTo>
                    <a:pt x="7" y="49"/>
                  </a:lnTo>
                  <a:lnTo>
                    <a:pt x="3" y="69"/>
                  </a:lnTo>
                  <a:lnTo>
                    <a:pt x="1" y="88"/>
                  </a:lnTo>
                  <a:lnTo>
                    <a:pt x="0" y="108"/>
                  </a:lnTo>
                  <a:lnTo>
                    <a:pt x="1" y="129"/>
                  </a:lnTo>
                  <a:lnTo>
                    <a:pt x="3" y="148"/>
                  </a:lnTo>
                  <a:lnTo>
                    <a:pt x="7" y="166"/>
                  </a:lnTo>
                  <a:lnTo>
                    <a:pt x="12" y="183"/>
                  </a:lnTo>
                  <a:lnTo>
                    <a:pt x="18" y="196"/>
                  </a:lnTo>
                  <a:lnTo>
                    <a:pt x="25" y="208"/>
                  </a:lnTo>
                  <a:lnTo>
                    <a:pt x="30" y="211"/>
                  </a:lnTo>
                  <a:lnTo>
                    <a:pt x="34" y="214"/>
                  </a:lnTo>
                  <a:lnTo>
                    <a:pt x="40" y="216"/>
                  </a:lnTo>
                  <a:lnTo>
                    <a:pt x="45" y="217"/>
                  </a:lnTo>
                  <a:lnTo>
                    <a:pt x="45" y="21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2" name="Freeform 92"/>
            <p:cNvSpPr>
              <a:spLocks/>
            </p:cNvSpPr>
            <p:nvPr/>
          </p:nvSpPr>
          <p:spPr bwMode="auto">
            <a:xfrm>
              <a:off x="-8799513" y="2674938"/>
              <a:ext cx="80962" cy="114300"/>
            </a:xfrm>
            <a:custGeom>
              <a:avLst/>
              <a:gdLst>
                <a:gd name="T0" fmla="*/ 108 w 153"/>
                <a:gd name="T1" fmla="*/ 217 h 217"/>
                <a:gd name="T2" fmla="*/ 108 w 153"/>
                <a:gd name="T3" fmla="*/ 217 h 217"/>
                <a:gd name="T4" fmla="*/ 98 w 153"/>
                <a:gd name="T5" fmla="*/ 216 h 217"/>
                <a:gd name="T6" fmla="*/ 87 w 153"/>
                <a:gd name="T7" fmla="*/ 214 h 217"/>
                <a:gd name="T8" fmla="*/ 77 w 153"/>
                <a:gd name="T9" fmla="*/ 213 h 217"/>
                <a:gd name="T10" fmla="*/ 66 w 153"/>
                <a:gd name="T11" fmla="*/ 208 h 217"/>
                <a:gd name="T12" fmla="*/ 57 w 153"/>
                <a:gd name="T13" fmla="*/ 204 h 217"/>
                <a:gd name="T14" fmla="*/ 48 w 153"/>
                <a:gd name="T15" fmla="*/ 198 h 217"/>
                <a:gd name="T16" fmla="*/ 39 w 153"/>
                <a:gd name="T17" fmla="*/ 192 h 217"/>
                <a:gd name="T18" fmla="*/ 32 w 153"/>
                <a:gd name="T19" fmla="*/ 186 h 217"/>
                <a:gd name="T20" fmla="*/ 24 w 153"/>
                <a:gd name="T21" fmla="*/ 177 h 217"/>
                <a:gd name="T22" fmla="*/ 18 w 153"/>
                <a:gd name="T23" fmla="*/ 169 h 217"/>
                <a:gd name="T24" fmla="*/ 14 w 153"/>
                <a:gd name="T25" fmla="*/ 160 h 217"/>
                <a:gd name="T26" fmla="*/ 9 w 153"/>
                <a:gd name="T27" fmla="*/ 150 h 217"/>
                <a:gd name="T28" fmla="*/ 5 w 153"/>
                <a:gd name="T29" fmla="*/ 141 h 217"/>
                <a:gd name="T30" fmla="*/ 2 w 153"/>
                <a:gd name="T31" fmla="*/ 130 h 217"/>
                <a:gd name="T32" fmla="*/ 0 w 153"/>
                <a:gd name="T33" fmla="*/ 120 h 217"/>
                <a:gd name="T34" fmla="*/ 0 w 153"/>
                <a:gd name="T35" fmla="*/ 108 h 217"/>
                <a:gd name="T36" fmla="*/ 0 w 153"/>
                <a:gd name="T37" fmla="*/ 108 h 217"/>
                <a:gd name="T38" fmla="*/ 0 w 153"/>
                <a:gd name="T39" fmla="*/ 97 h 217"/>
                <a:gd name="T40" fmla="*/ 2 w 153"/>
                <a:gd name="T41" fmla="*/ 87 h 217"/>
                <a:gd name="T42" fmla="*/ 5 w 153"/>
                <a:gd name="T43" fmla="*/ 76 h 217"/>
                <a:gd name="T44" fmla="*/ 9 w 153"/>
                <a:gd name="T45" fmla="*/ 66 h 217"/>
                <a:gd name="T46" fmla="*/ 14 w 153"/>
                <a:gd name="T47" fmla="*/ 57 h 217"/>
                <a:gd name="T48" fmla="*/ 18 w 153"/>
                <a:gd name="T49" fmla="*/ 48 h 217"/>
                <a:gd name="T50" fmla="*/ 24 w 153"/>
                <a:gd name="T51" fmla="*/ 39 h 217"/>
                <a:gd name="T52" fmla="*/ 32 w 153"/>
                <a:gd name="T53" fmla="*/ 31 h 217"/>
                <a:gd name="T54" fmla="*/ 39 w 153"/>
                <a:gd name="T55" fmla="*/ 24 h 217"/>
                <a:gd name="T56" fmla="*/ 48 w 153"/>
                <a:gd name="T57" fmla="*/ 18 h 217"/>
                <a:gd name="T58" fmla="*/ 57 w 153"/>
                <a:gd name="T59" fmla="*/ 12 h 217"/>
                <a:gd name="T60" fmla="*/ 66 w 153"/>
                <a:gd name="T61" fmla="*/ 7 h 217"/>
                <a:gd name="T62" fmla="*/ 77 w 153"/>
                <a:gd name="T63" fmla="*/ 4 h 217"/>
                <a:gd name="T64" fmla="*/ 87 w 153"/>
                <a:gd name="T65" fmla="*/ 1 h 217"/>
                <a:gd name="T66" fmla="*/ 98 w 153"/>
                <a:gd name="T67" fmla="*/ 0 h 217"/>
                <a:gd name="T68" fmla="*/ 108 w 153"/>
                <a:gd name="T69" fmla="*/ 0 h 217"/>
                <a:gd name="T70" fmla="*/ 108 w 153"/>
                <a:gd name="T71" fmla="*/ 0 h 217"/>
                <a:gd name="T72" fmla="*/ 114 w 153"/>
                <a:gd name="T73" fmla="*/ 0 h 217"/>
                <a:gd name="T74" fmla="*/ 119 w 153"/>
                <a:gd name="T75" fmla="*/ 1 h 217"/>
                <a:gd name="T76" fmla="*/ 125 w 153"/>
                <a:gd name="T77" fmla="*/ 4 h 217"/>
                <a:gd name="T78" fmla="*/ 129 w 153"/>
                <a:gd name="T79" fmla="*/ 9 h 217"/>
                <a:gd name="T80" fmla="*/ 137 w 153"/>
                <a:gd name="T81" fmla="*/ 19 h 217"/>
                <a:gd name="T82" fmla="*/ 143 w 153"/>
                <a:gd name="T83" fmla="*/ 33 h 217"/>
                <a:gd name="T84" fmla="*/ 147 w 153"/>
                <a:gd name="T85" fmla="*/ 49 h 217"/>
                <a:gd name="T86" fmla="*/ 152 w 153"/>
                <a:gd name="T87" fmla="*/ 69 h 217"/>
                <a:gd name="T88" fmla="*/ 153 w 153"/>
                <a:gd name="T89" fmla="*/ 88 h 217"/>
                <a:gd name="T90" fmla="*/ 153 w 153"/>
                <a:gd name="T91" fmla="*/ 108 h 217"/>
                <a:gd name="T92" fmla="*/ 153 w 153"/>
                <a:gd name="T93" fmla="*/ 129 h 217"/>
                <a:gd name="T94" fmla="*/ 152 w 153"/>
                <a:gd name="T95" fmla="*/ 148 h 217"/>
                <a:gd name="T96" fmla="*/ 147 w 153"/>
                <a:gd name="T97" fmla="*/ 166 h 217"/>
                <a:gd name="T98" fmla="*/ 143 w 153"/>
                <a:gd name="T99" fmla="*/ 183 h 217"/>
                <a:gd name="T100" fmla="*/ 137 w 153"/>
                <a:gd name="T101" fmla="*/ 196 h 217"/>
                <a:gd name="T102" fmla="*/ 129 w 153"/>
                <a:gd name="T103" fmla="*/ 208 h 217"/>
                <a:gd name="T104" fmla="*/ 125 w 153"/>
                <a:gd name="T105" fmla="*/ 211 h 217"/>
                <a:gd name="T106" fmla="*/ 119 w 153"/>
                <a:gd name="T107" fmla="*/ 214 h 217"/>
                <a:gd name="T108" fmla="*/ 114 w 153"/>
                <a:gd name="T109" fmla="*/ 216 h 217"/>
                <a:gd name="T110" fmla="*/ 108 w 153"/>
                <a:gd name="T111" fmla="*/ 217 h 217"/>
                <a:gd name="T112" fmla="*/ 108 w 153"/>
                <a:gd name="T113"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3" h="217">
                  <a:moveTo>
                    <a:pt x="108" y="217"/>
                  </a:moveTo>
                  <a:lnTo>
                    <a:pt x="108" y="217"/>
                  </a:lnTo>
                  <a:lnTo>
                    <a:pt x="98" y="216"/>
                  </a:lnTo>
                  <a:lnTo>
                    <a:pt x="87" y="214"/>
                  </a:lnTo>
                  <a:lnTo>
                    <a:pt x="77" y="213"/>
                  </a:lnTo>
                  <a:lnTo>
                    <a:pt x="66" y="208"/>
                  </a:lnTo>
                  <a:lnTo>
                    <a:pt x="57" y="204"/>
                  </a:lnTo>
                  <a:lnTo>
                    <a:pt x="48" y="198"/>
                  </a:lnTo>
                  <a:lnTo>
                    <a:pt x="39" y="192"/>
                  </a:lnTo>
                  <a:lnTo>
                    <a:pt x="32" y="186"/>
                  </a:lnTo>
                  <a:lnTo>
                    <a:pt x="24" y="177"/>
                  </a:lnTo>
                  <a:lnTo>
                    <a:pt x="18" y="169"/>
                  </a:lnTo>
                  <a:lnTo>
                    <a:pt x="14" y="160"/>
                  </a:lnTo>
                  <a:lnTo>
                    <a:pt x="9" y="150"/>
                  </a:lnTo>
                  <a:lnTo>
                    <a:pt x="5" y="141"/>
                  </a:lnTo>
                  <a:lnTo>
                    <a:pt x="2" y="130"/>
                  </a:lnTo>
                  <a:lnTo>
                    <a:pt x="0" y="120"/>
                  </a:lnTo>
                  <a:lnTo>
                    <a:pt x="0" y="108"/>
                  </a:lnTo>
                  <a:lnTo>
                    <a:pt x="0" y="108"/>
                  </a:lnTo>
                  <a:lnTo>
                    <a:pt x="0" y="97"/>
                  </a:lnTo>
                  <a:lnTo>
                    <a:pt x="2" y="87"/>
                  </a:lnTo>
                  <a:lnTo>
                    <a:pt x="5" y="76"/>
                  </a:lnTo>
                  <a:lnTo>
                    <a:pt x="9" y="66"/>
                  </a:lnTo>
                  <a:lnTo>
                    <a:pt x="14" y="57"/>
                  </a:lnTo>
                  <a:lnTo>
                    <a:pt x="18" y="48"/>
                  </a:lnTo>
                  <a:lnTo>
                    <a:pt x="24" y="39"/>
                  </a:lnTo>
                  <a:lnTo>
                    <a:pt x="32" y="31"/>
                  </a:lnTo>
                  <a:lnTo>
                    <a:pt x="39" y="24"/>
                  </a:lnTo>
                  <a:lnTo>
                    <a:pt x="48" y="18"/>
                  </a:lnTo>
                  <a:lnTo>
                    <a:pt x="57" y="12"/>
                  </a:lnTo>
                  <a:lnTo>
                    <a:pt x="66" y="7"/>
                  </a:lnTo>
                  <a:lnTo>
                    <a:pt x="77" y="4"/>
                  </a:lnTo>
                  <a:lnTo>
                    <a:pt x="87" y="1"/>
                  </a:lnTo>
                  <a:lnTo>
                    <a:pt x="98" y="0"/>
                  </a:lnTo>
                  <a:lnTo>
                    <a:pt x="108" y="0"/>
                  </a:lnTo>
                  <a:lnTo>
                    <a:pt x="108" y="0"/>
                  </a:lnTo>
                  <a:lnTo>
                    <a:pt x="114" y="0"/>
                  </a:lnTo>
                  <a:lnTo>
                    <a:pt x="119" y="1"/>
                  </a:lnTo>
                  <a:lnTo>
                    <a:pt x="125" y="4"/>
                  </a:lnTo>
                  <a:lnTo>
                    <a:pt x="129" y="9"/>
                  </a:lnTo>
                  <a:lnTo>
                    <a:pt x="137" y="19"/>
                  </a:lnTo>
                  <a:lnTo>
                    <a:pt x="143" y="33"/>
                  </a:lnTo>
                  <a:lnTo>
                    <a:pt x="147" y="49"/>
                  </a:lnTo>
                  <a:lnTo>
                    <a:pt x="152" y="69"/>
                  </a:lnTo>
                  <a:lnTo>
                    <a:pt x="153" y="88"/>
                  </a:lnTo>
                  <a:lnTo>
                    <a:pt x="153" y="108"/>
                  </a:lnTo>
                  <a:lnTo>
                    <a:pt x="153" y="129"/>
                  </a:lnTo>
                  <a:lnTo>
                    <a:pt x="152" y="148"/>
                  </a:lnTo>
                  <a:lnTo>
                    <a:pt x="147" y="166"/>
                  </a:lnTo>
                  <a:lnTo>
                    <a:pt x="143" y="183"/>
                  </a:lnTo>
                  <a:lnTo>
                    <a:pt x="137" y="196"/>
                  </a:lnTo>
                  <a:lnTo>
                    <a:pt x="129" y="208"/>
                  </a:lnTo>
                  <a:lnTo>
                    <a:pt x="125" y="211"/>
                  </a:lnTo>
                  <a:lnTo>
                    <a:pt x="119" y="214"/>
                  </a:lnTo>
                  <a:lnTo>
                    <a:pt x="114" y="216"/>
                  </a:lnTo>
                  <a:lnTo>
                    <a:pt x="108" y="217"/>
                  </a:lnTo>
                  <a:lnTo>
                    <a:pt x="108" y="21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3" name="Rectangle 93"/>
            <p:cNvSpPr>
              <a:spLocks noChangeArrowheads="1"/>
            </p:cNvSpPr>
            <p:nvPr/>
          </p:nvSpPr>
          <p:spPr bwMode="auto">
            <a:xfrm>
              <a:off x="-8742363" y="2674938"/>
              <a:ext cx="96837" cy="114300"/>
            </a:xfrm>
            <a:prstGeom prst="rect">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4" name="Freeform 94"/>
            <p:cNvSpPr>
              <a:spLocks/>
            </p:cNvSpPr>
            <p:nvPr/>
          </p:nvSpPr>
          <p:spPr bwMode="auto">
            <a:xfrm>
              <a:off x="-8748713" y="2208213"/>
              <a:ext cx="109537" cy="223838"/>
            </a:xfrm>
            <a:custGeom>
              <a:avLst/>
              <a:gdLst>
                <a:gd name="T0" fmla="*/ 202 w 207"/>
                <a:gd name="T1" fmla="*/ 334 h 424"/>
                <a:gd name="T2" fmla="*/ 103 w 207"/>
                <a:gd name="T3" fmla="*/ 424 h 424"/>
                <a:gd name="T4" fmla="*/ 0 w 207"/>
                <a:gd name="T5" fmla="*/ 337 h 424"/>
                <a:gd name="T6" fmla="*/ 4 w 207"/>
                <a:gd name="T7" fmla="*/ 334 h 424"/>
                <a:gd name="T8" fmla="*/ 19 w 207"/>
                <a:gd name="T9" fmla="*/ 321 h 424"/>
                <a:gd name="T10" fmla="*/ 30 w 207"/>
                <a:gd name="T11" fmla="*/ 304 h 424"/>
                <a:gd name="T12" fmla="*/ 45 w 207"/>
                <a:gd name="T13" fmla="*/ 267 h 424"/>
                <a:gd name="T14" fmla="*/ 46 w 207"/>
                <a:gd name="T15" fmla="*/ 229 h 424"/>
                <a:gd name="T16" fmla="*/ 40 w 207"/>
                <a:gd name="T17" fmla="*/ 202 h 424"/>
                <a:gd name="T18" fmla="*/ 37 w 207"/>
                <a:gd name="T19" fmla="*/ 195 h 424"/>
                <a:gd name="T20" fmla="*/ 25 w 207"/>
                <a:gd name="T21" fmla="*/ 175 h 424"/>
                <a:gd name="T22" fmla="*/ 16 w 207"/>
                <a:gd name="T23" fmla="*/ 151 h 424"/>
                <a:gd name="T24" fmla="*/ 15 w 207"/>
                <a:gd name="T25" fmla="*/ 151 h 424"/>
                <a:gd name="T26" fmla="*/ 13 w 207"/>
                <a:gd name="T27" fmla="*/ 150 h 424"/>
                <a:gd name="T28" fmla="*/ 7 w 207"/>
                <a:gd name="T29" fmla="*/ 138 h 424"/>
                <a:gd name="T30" fmla="*/ 6 w 207"/>
                <a:gd name="T31" fmla="*/ 132 h 424"/>
                <a:gd name="T32" fmla="*/ 3 w 207"/>
                <a:gd name="T33" fmla="*/ 123 h 424"/>
                <a:gd name="T34" fmla="*/ 1 w 207"/>
                <a:gd name="T35" fmla="*/ 118 h 424"/>
                <a:gd name="T36" fmla="*/ 1 w 207"/>
                <a:gd name="T37" fmla="*/ 105 h 424"/>
                <a:gd name="T38" fmla="*/ 7 w 207"/>
                <a:gd name="T39" fmla="*/ 99 h 424"/>
                <a:gd name="T40" fmla="*/ 10 w 207"/>
                <a:gd name="T41" fmla="*/ 97 h 424"/>
                <a:gd name="T42" fmla="*/ 13 w 207"/>
                <a:gd name="T43" fmla="*/ 99 h 424"/>
                <a:gd name="T44" fmla="*/ 22 w 207"/>
                <a:gd name="T45" fmla="*/ 61 h 424"/>
                <a:gd name="T46" fmla="*/ 39 w 207"/>
                <a:gd name="T47" fmla="*/ 30 h 424"/>
                <a:gd name="T48" fmla="*/ 51 w 207"/>
                <a:gd name="T49" fmla="*/ 18 h 424"/>
                <a:gd name="T50" fmla="*/ 66 w 207"/>
                <a:gd name="T51" fmla="*/ 9 h 424"/>
                <a:gd name="T52" fmla="*/ 84 w 207"/>
                <a:gd name="T53" fmla="*/ 3 h 424"/>
                <a:gd name="T54" fmla="*/ 103 w 207"/>
                <a:gd name="T55" fmla="*/ 0 h 424"/>
                <a:gd name="T56" fmla="*/ 103 w 207"/>
                <a:gd name="T57" fmla="*/ 0 h 424"/>
                <a:gd name="T58" fmla="*/ 103 w 207"/>
                <a:gd name="T59" fmla="*/ 0 h 424"/>
                <a:gd name="T60" fmla="*/ 114 w 207"/>
                <a:gd name="T61" fmla="*/ 1 h 424"/>
                <a:gd name="T62" fmla="*/ 132 w 207"/>
                <a:gd name="T63" fmla="*/ 4 h 424"/>
                <a:gd name="T64" fmla="*/ 148 w 207"/>
                <a:gd name="T65" fmla="*/ 12 h 424"/>
                <a:gd name="T66" fmla="*/ 162 w 207"/>
                <a:gd name="T67" fmla="*/ 22 h 424"/>
                <a:gd name="T68" fmla="*/ 177 w 207"/>
                <a:gd name="T69" fmla="*/ 43 h 424"/>
                <a:gd name="T70" fmla="*/ 189 w 207"/>
                <a:gd name="T71" fmla="*/ 79 h 424"/>
                <a:gd name="T72" fmla="*/ 192 w 207"/>
                <a:gd name="T73" fmla="*/ 99 h 424"/>
                <a:gd name="T74" fmla="*/ 199 w 207"/>
                <a:gd name="T75" fmla="*/ 99 h 424"/>
                <a:gd name="T76" fmla="*/ 202 w 207"/>
                <a:gd name="T77" fmla="*/ 100 h 424"/>
                <a:gd name="T78" fmla="*/ 205 w 207"/>
                <a:gd name="T79" fmla="*/ 111 h 424"/>
                <a:gd name="T80" fmla="*/ 205 w 207"/>
                <a:gd name="T81" fmla="*/ 118 h 424"/>
                <a:gd name="T82" fmla="*/ 202 w 207"/>
                <a:gd name="T83" fmla="*/ 127 h 424"/>
                <a:gd name="T84" fmla="*/ 198 w 207"/>
                <a:gd name="T85" fmla="*/ 138 h 424"/>
                <a:gd name="T86" fmla="*/ 195 w 207"/>
                <a:gd name="T87" fmla="*/ 148 h 424"/>
                <a:gd name="T88" fmla="*/ 190 w 207"/>
                <a:gd name="T89" fmla="*/ 151 h 424"/>
                <a:gd name="T90" fmla="*/ 190 w 207"/>
                <a:gd name="T91" fmla="*/ 151 h 424"/>
                <a:gd name="T92" fmla="*/ 186 w 207"/>
                <a:gd name="T93" fmla="*/ 163 h 424"/>
                <a:gd name="T94" fmla="*/ 175 w 207"/>
                <a:gd name="T95" fmla="*/ 186 h 424"/>
                <a:gd name="T96" fmla="*/ 169 w 207"/>
                <a:gd name="T97" fmla="*/ 195 h 424"/>
                <a:gd name="T98" fmla="*/ 163 w 207"/>
                <a:gd name="T99" fmla="*/ 211 h 424"/>
                <a:gd name="T100" fmla="*/ 159 w 207"/>
                <a:gd name="T101" fmla="*/ 247 h 424"/>
                <a:gd name="T102" fmla="*/ 168 w 207"/>
                <a:gd name="T103" fmla="*/ 286 h 424"/>
                <a:gd name="T104" fmla="*/ 181 w 207"/>
                <a:gd name="T105" fmla="*/ 313 h 424"/>
                <a:gd name="T106" fmla="*/ 195 w 207"/>
                <a:gd name="T107" fmla="*/ 328 h 424"/>
                <a:gd name="T108" fmla="*/ 202 w 207"/>
                <a:gd name="T109" fmla="*/ 33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7" h="424">
                  <a:moveTo>
                    <a:pt x="202" y="334"/>
                  </a:moveTo>
                  <a:lnTo>
                    <a:pt x="202" y="334"/>
                  </a:lnTo>
                  <a:lnTo>
                    <a:pt x="207" y="337"/>
                  </a:lnTo>
                  <a:lnTo>
                    <a:pt x="103" y="424"/>
                  </a:lnTo>
                  <a:lnTo>
                    <a:pt x="0" y="337"/>
                  </a:lnTo>
                  <a:lnTo>
                    <a:pt x="0" y="337"/>
                  </a:lnTo>
                  <a:lnTo>
                    <a:pt x="4" y="334"/>
                  </a:lnTo>
                  <a:lnTo>
                    <a:pt x="4" y="334"/>
                  </a:lnTo>
                  <a:lnTo>
                    <a:pt x="12" y="328"/>
                  </a:lnTo>
                  <a:lnTo>
                    <a:pt x="19" y="321"/>
                  </a:lnTo>
                  <a:lnTo>
                    <a:pt x="25" y="313"/>
                  </a:lnTo>
                  <a:lnTo>
                    <a:pt x="30" y="304"/>
                  </a:lnTo>
                  <a:lnTo>
                    <a:pt x="39" y="286"/>
                  </a:lnTo>
                  <a:lnTo>
                    <a:pt x="45" y="267"/>
                  </a:lnTo>
                  <a:lnTo>
                    <a:pt x="46" y="247"/>
                  </a:lnTo>
                  <a:lnTo>
                    <a:pt x="46" y="229"/>
                  </a:lnTo>
                  <a:lnTo>
                    <a:pt x="43" y="211"/>
                  </a:lnTo>
                  <a:lnTo>
                    <a:pt x="40" y="202"/>
                  </a:lnTo>
                  <a:lnTo>
                    <a:pt x="37" y="195"/>
                  </a:lnTo>
                  <a:lnTo>
                    <a:pt x="37" y="195"/>
                  </a:lnTo>
                  <a:lnTo>
                    <a:pt x="30" y="186"/>
                  </a:lnTo>
                  <a:lnTo>
                    <a:pt x="25" y="175"/>
                  </a:lnTo>
                  <a:lnTo>
                    <a:pt x="21" y="163"/>
                  </a:lnTo>
                  <a:lnTo>
                    <a:pt x="16" y="151"/>
                  </a:lnTo>
                  <a:lnTo>
                    <a:pt x="16" y="151"/>
                  </a:lnTo>
                  <a:lnTo>
                    <a:pt x="15" y="151"/>
                  </a:lnTo>
                  <a:lnTo>
                    <a:pt x="15" y="151"/>
                  </a:lnTo>
                  <a:lnTo>
                    <a:pt x="13" y="150"/>
                  </a:lnTo>
                  <a:lnTo>
                    <a:pt x="10" y="148"/>
                  </a:lnTo>
                  <a:lnTo>
                    <a:pt x="7" y="138"/>
                  </a:lnTo>
                  <a:lnTo>
                    <a:pt x="7" y="138"/>
                  </a:lnTo>
                  <a:lnTo>
                    <a:pt x="6" y="132"/>
                  </a:lnTo>
                  <a:lnTo>
                    <a:pt x="4" y="127"/>
                  </a:lnTo>
                  <a:lnTo>
                    <a:pt x="3" y="123"/>
                  </a:lnTo>
                  <a:lnTo>
                    <a:pt x="1" y="118"/>
                  </a:lnTo>
                  <a:lnTo>
                    <a:pt x="1" y="118"/>
                  </a:lnTo>
                  <a:lnTo>
                    <a:pt x="1" y="111"/>
                  </a:lnTo>
                  <a:lnTo>
                    <a:pt x="1" y="105"/>
                  </a:lnTo>
                  <a:lnTo>
                    <a:pt x="4" y="100"/>
                  </a:lnTo>
                  <a:lnTo>
                    <a:pt x="7" y="99"/>
                  </a:lnTo>
                  <a:lnTo>
                    <a:pt x="7" y="99"/>
                  </a:lnTo>
                  <a:lnTo>
                    <a:pt x="10" y="97"/>
                  </a:lnTo>
                  <a:lnTo>
                    <a:pt x="13" y="99"/>
                  </a:lnTo>
                  <a:lnTo>
                    <a:pt x="13" y="99"/>
                  </a:lnTo>
                  <a:lnTo>
                    <a:pt x="16" y="79"/>
                  </a:lnTo>
                  <a:lnTo>
                    <a:pt x="22" y="61"/>
                  </a:lnTo>
                  <a:lnTo>
                    <a:pt x="30" y="43"/>
                  </a:lnTo>
                  <a:lnTo>
                    <a:pt x="39" y="30"/>
                  </a:lnTo>
                  <a:lnTo>
                    <a:pt x="45" y="22"/>
                  </a:lnTo>
                  <a:lnTo>
                    <a:pt x="51" y="18"/>
                  </a:lnTo>
                  <a:lnTo>
                    <a:pt x="58" y="12"/>
                  </a:lnTo>
                  <a:lnTo>
                    <a:pt x="66" y="9"/>
                  </a:lnTo>
                  <a:lnTo>
                    <a:pt x="75" y="4"/>
                  </a:lnTo>
                  <a:lnTo>
                    <a:pt x="84" y="3"/>
                  </a:lnTo>
                  <a:lnTo>
                    <a:pt x="93" y="1"/>
                  </a:lnTo>
                  <a:lnTo>
                    <a:pt x="103" y="0"/>
                  </a:lnTo>
                  <a:lnTo>
                    <a:pt x="103" y="0"/>
                  </a:lnTo>
                  <a:lnTo>
                    <a:pt x="103" y="0"/>
                  </a:lnTo>
                  <a:lnTo>
                    <a:pt x="103" y="0"/>
                  </a:lnTo>
                  <a:lnTo>
                    <a:pt x="103" y="0"/>
                  </a:lnTo>
                  <a:lnTo>
                    <a:pt x="103" y="0"/>
                  </a:lnTo>
                  <a:lnTo>
                    <a:pt x="114" y="1"/>
                  </a:lnTo>
                  <a:lnTo>
                    <a:pt x="123" y="3"/>
                  </a:lnTo>
                  <a:lnTo>
                    <a:pt x="132" y="4"/>
                  </a:lnTo>
                  <a:lnTo>
                    <a:pt x="141" y="9"/>
                  </a:lnTo>
                  <a:lnTo>
                    <a:pt x="148" y="12"/>
                  </a:lnTo>
                  <a:lnTo>
                    <a:pt x="154" y="18"/>
                  </a:lnTo>
                  <a:lnTo>
                    <a:pt x="162" y="22"/>
                  </a:lnTo>
                  <a:lnTo>
                    <a:pt x="168" y="30"/>
                  </a:lnTo>
                  <a:lnTo>
                    <a:pt x="177" y="43"/>
                  </a:lnTo>
                  <a:lnTo>
                    <a:pt x="184" y="61"/>
                  </a:lnTo>
                  <a:lnTo>
                    <a:pt x="189" y="79"/>
                  </a:lnTo>
                  <a:lnTo>
                    <a:pt x="192" y="99"/>
                  </a:lnTo>
                  <a:lnTo>
                    <a:pt x="192" y="99"/>
                  </a:lnTo>
                  <a:lnTo>
                    <a:pt x="195" y="97"/>
                  </a:lnTo>
                  <a:lnTo>
                    <a:pt x="199" y="99"/>
                  </a:lnTo>
                  <a:lnTo>
                    <a:pt x="199" y="99"/>
                  </a:lnTo>
                  <a:lnTo>
                    <a:pt x="202" y="100"/>
                  </a:lnTo>
                  <a:lnTo>
                    <a:pt x="204" y="105"/>
                  </a:lnTo>
                  <a:lnTo>
                    <a:pt x="205" y="111"/>
                  </a:lnTo>
                  <a:lnTo>
                    <a:pt x="205" y="118"/>
                  </a:lnTo>
                  <a:lnTo>
                    <a:pt x="205" y="118"/>
                  </a:lnTo>
                  <a:lnTo>
                    <a:pt x="204" y="123"/>
                  </a:lnTo>
                  <a:lnTo>
                    <a:pt x="202" y="127"/>
                  </a:lnTo>
                  <a:lnTo>
                    <a:pt x="199" y="132"/>
                  </a:lnTo>
                  <a:lnTo>
                    <a:pt x="198" y="138"/>
                  </a:lnTo>
                  <a:lnTo>
                    <a:pt x="198" y="138"/>
                  </a:lnTo>
                  <a:lnTo>
                    <a:pt x="195" y="148"/>
                  </a:lnTo>
                  <a:lnTo>
                    <a:pt x="193" y="150"/>
                  </a:lnTo>
                  <a:lnTo>
                    <a:pt x="190" y="151"/>
                  </a:lnTo>
                  <a:lnTo>
                    <a:pt x="190" y="151"/>
                  </a:lnTo>
                  <a:lnTo>
                    <a:pt x="190" y="151"/>
                  </a:lnTo>
                  <a:lnTo>
                    <a:pt x="190" y="151"/>
                  </a:lnTo>
                  <a:lnTo>
                    <a:pt x="186" y="163"/>
                  </a:lnTo>
                  <a:lnTo>
                    <a:pt x="181" y="175"/>
                  </a:lnTo>
                  <a:lnTo>
                    <a:pt x="175" y="186"/>
                  </a:lnTo>
                  <a:lnTo>
                    <a:pt x="169" y="195"/>
                  </a:lnTo>
                  <a:lnTo>
                    <a:pt x="169" y="195"/>
                  </a:lnTo>
                  <a:lnTo>
                    <a:pt x="166" y="202"/>
                  </a:lnTo>
                  <a:lnTo>
                    <a:pt x="163" y="211"/>
                  </a:lnTo>
                  <a:lnTo>
                    <a:pt x="159" y="229"/>
                  </a:lnTo>
                  <a:lnTo>
                    <a:pt x="159" y="247"/>
                  </a:lnTo>
                  <a:lnTo>
                    <a:pt x="162" y="267"/>
                  </a:lnTo>
                  <a:lnTo>
                    <a:pt x="168" y="286"/>
                  </a:lnTo>
                  <a:lnTo>
                    <a:pt x="177" y="304"/>
                  </a:lnTo>
                  <a:lnTo>
                    <a:pt x="181" y="313"/>
                  </a:lnTo>
                  <a:lnTo>
                    <a:pt x="187" y="321"/>
                  </a:lnTo>
                  <a:lnTo>
                    <a:pt x="195" y="328"/>
                  </a:lnTo>
                  <a:lnTo>
                    <a:pt x="202" y="334"/>
                  </a:lnTo>
                  <a:lnTo>
                    <a:pt x="202" y="334"/>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5" name="Freeform 95"/>
            <p:cNvSpPr>
              <a:spLocks/>
            </p:cNvSpPr>
            <p:nvPr/>
          </p:nvSpPr>
          <p:spPr bwMode="auto">
            <a:xfrm>
              <a:off x="-8751888" y="2376488"/>
              <a:ext cx="117475" cy="144463"/>
            </a:xfrm>
            <a:custGeom>
              <a:avLst/>
              <a:gdLst>
                <a:gd name="T0" fmla="*/ 222 w 222"/>
                <a:gd name="T1" fmla="*/ 24 h 272"/>
                <a:gd name="T2" fmla="*/ 222 w 222"/>
                <a:gd name="T3" fmla="*/ 24 h 272"/>
                <a:gd name="T4" fmla="*/ 210 w 222"/>
                <a:gd name="T5" fmla="*/ 15 h 272"/>
                <a:gd name="T6" fmla="*/ 210 w 222"/>
                <a:gd name="T7" fmla="*/ 15 h 272"/>
                <a:gd name="T8" fmla="*/ 201 w 222"/>
                <a:gd name="T9" fmla="*/ 8 h 272"/>
                <a:gd name="T10" fmla="*/ 195 w 222"/>
                <a:gd name="T11" fmla="*/ 0 h 272"/>
                <a:gd name="T12" fmla="*/ 195 w 222"/>
                <a:gd name="T13" fmla="*/ 0 h 272"/>
                <a:gd name="T14" fmla="*/ 195 w 222"/>
                <a:gd name="T15" fmla="*/ 0 h 272"/>
                <a:gd name="T16" fmla="*/ 195 w 222"/>
                <a:gd name="T17" fmla="*/ 0 h 272"/>
                <a:gd name="T18" fmla="*/ 188 w 222"/>
                <a:gd name="T19" fmla="*/ 11 h 272"/>
                <a:gd name="T20" fmla="*/ 180 w 222"/>
                <a:gd name="T21" fmla="*/ 20 h 272"/>
                <a:gd name="T22" fmla="*/ 171 w 222"/>
                <a:gd name="T23" fmla="*/ 29 h 272"/>
                <a:gd name="T24" fmla="*/ 161 w 222"/>
                <a:gd name="T25" fmla="*/ 35 h 272"/>
                <a:gd name="T26" fmla="*/ 149 w 222"/>
                <a:gd name="T27" fmla="*/ 41 h 272"/>
                <a:gd name="T28" fmla="*/ 137 w 222"/>
                <a:gd name="T29" fmla="*/ 45 h 272"/>
                <a:gd name="T30" fmla="*/ 125 w 222"/>
                <a:gd name="T31" fmla="*/ 48 h 272"/>
                <a:gd name="T32" fmla="*/ 111 w 222"/>
                <a:gd name="T33" fmla="*/ 48 h 272"/>
                <a:gd name="T34" fmla="*/ 111 w 222"/>
                <a:gd name="T35" fmla="*/ 48 h 272"/>
                <a:gd name="T36" fmla="*/ 98 w 222"/>
                <a:gd name="T37" fmla="*/ 48 h 272"/>
                <a:gd name="T38" fmla="*/ 84 w 222"/>
                <a:gd name="T39" fmla="*/ 45 h 272"/>
                <a:gd name="T40" fmla="*/ 72 w 222"/>
                <a:gd name="T41" fmla="*/ 41 h 272"/>
                <a:gd name="T42" fmla="*/ 62 w 222"/>
                <a:gd name="T43" fmla="*/ 35 h 272"/>
                <a:gd name="T44" fmla="*/ 51 w 222"/>
                <a:gd name="T45" fmla="*/ 29 h 272"/>
                <a:gd name="T46" fmla="*/ 42 w 222"/>
                <a:gd name="T47" fmla="*/ 20 h 272"/>
                <a:gd name="T48" fmla="*/ 35 w 222"/>
                <a:gd name="T49" fmla="*/ 11 h 272"/>
                <a:gd name="T50" fmla="*/ 27 w 222"/>
                <a:gd name="T51" fmla="*/ 0 h 272"/>
                <a:gd name="T52" fmla="*/ 27 w 222"/>
                <a:gd name="T53" fmla="*/ 0 h 272"/>
                <a:gd name="T54" fmla="*/ 27 w 222"/>
                <a:gd name="T55" fmla="*/ 0 h 272"/>
                <a:gd name="T56" fmla="*/ 27 w 222"/>
                <a:gd name="T57" fmla="*/ 0 h 272"/>
                <a:gd name="T58" fmla="*/ 20 w 222"/>
                <a:gd name="T59" fmla="*/ 8 h 272"/>
                <a:gd name="T60" fmla="*/ 12 w 222"/>
                <a:gd name="T61" fmla="*/ 15 h 272"/>
                <a:gd name="T62" fmla="*/ 12 w 222"/>
                <a:gd name="T63" fmla="*/ 15 h 272"/>
                <a:gd name="T64" fmla="*/ 0 w 222"/>
                <a:gd name="T65" fmla="*/ 24 h 272"/>
                <a:gd name="T66" fmla="*/ 0 w 222"/>
                <a:gd name="T67" fmla="*/ 24 h 272"/>
                <a:gd name="T68" fmla="*/ 0 w 222"/>
                <a:gd name="T69" fmla="*/ 24 h 272"/>
                <a:gd name="T70" fmla="*/ 0 w 222"/>
                <a:gd name="T71" fmla="*/ 24 h 272"/>
                <a:gd name="T72" fmla="*/ 111 w 222"/>
                <a:gd name="T73" fmla="*/ 272 h 272"/>
                <a:gd name="T74" fmla="*/ 111 w 222"/>
                <a:gd name="T75" fmla="*/ 272 h 272"/>
                <a:gd name="T76" fmla="*/ 111 w 222"/>
                <a:gd name="T77" fmla="*/ 272 h 272"/>
                <a:gd name="T78" fmla="*/ 111 w 222"/>
                <a:gd name="T79" fmla="*/ 272 h 272"/>
                <a:gd name="T80" fmla="*/ 222 w 222"/>
                <a:gd name="T81" fmla="*/ 24 h 272"/>
                <a:gd name="T82" fmla="*/ 222 w 222"/>
                <a:gd name="T83" fmla="*/ 24 h 272"/>
                <a:gd name="T84" fmla="*/ 222 w 222"/>
                <a:gd name="T85" fmla="*/ 24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2" h="272">
                  <a:moveTo>
                    <a:pt x="222" y="24"/>
                  </a:moveTo>
                  <a:lnTo>
                    <a:pt x="222" y="24"/>
                  </a:lnTo>
                  <a:lnTo>
                    <a:pt x="210" y="15"/>
                  </a:lnTo>
                  <a:lnTo>
                    <a:pt x="210" y="15"/>
                  </a:lnTo>
                  <a:lnTo>
                    <a:pt x="201" y="8"/>
                  </a:lnTo>
                  <a:lnTo>
                    <a:pt x="195" y="0"/>
                  </a:lnTo>
                  <a:lnTo>
                    <a:pt x="195" y="0"/>
                  </a:lnTo>
                  <a:lnTo>
                    <a:pt x="195" y="0"/>
                  </a:lnTo>
                  <a:lnTo>
                    <a:pt x="195" y="0"/>
                  </a:lnTo>
                  <a:lnTo>
                    <a:pt x="188" y="11"/>
                  </a:lnTo>
                  <a:lnTo>
                    <a:pt x="180" y="20"/>
                  </a:lnTo>
                  <a:lnTo>
                    <a:pt x="171" y="29"/>
                  </a:lnTo>
                  <a:lnTo>
                    <a:pt x="161" y="35"/>
                  </a:lnTo>
                  <a:lnTo>
                    <a:pt x="149" y="41"/>
                  </a:lnTo>
                  <a:lnTo>
                    <a:pt x="137" y="45"/>
                  </a:lnTo>
                  <a:lnTo>
                    <a:pt x="125" y="48"/>
                  </a:lnTo>
                  <a:lnTo>
                    <a:pt x="111" y="48"/>
                  </a:lnTo>
                  <a:lnTo>
                    <a:pt x="111" y="48"/>
                  </a:lnTo>
                  <a:lnTo>
                    <a:pt x="98" y="48"/>
                  </a:lnTo>
                  <a:lnTo>
                    <a:pt x="84" y="45"/>
                  </a:lnTo>
                  <a:lnTo>
                    <a:pt x="72" y="41"/>
                  </a:lnTo>
                  <a:lnTo>
                    <a:pt x="62" y="35"/>
                  </a:lnTo>
                  <a:lnTo>
                    <a:pt x="51" y="29"/>
                  </a:lnTo>
                  <a:lnTo>
                    <a:pt x="42" y="20"/>
                  </a:lnTo>
                  <a:lnTo>
                    <a:pt x="35" y="11"/>
                  </a:lnTo>
                  <a:lnTo>
                    <a:pt x="27" y="0"/>
                  </a:lnTo>
                  <a:lnTo>
                    <a:pt x="27" y="0"/>
                  </a:lnTo>
                  <a:lnTo>
                    <a:pt x="27" y="0"/>
                  </a:lnTo>
                  <a:lnTo>
                    <a:pt x="27" y="0"/>
                  </a:lnTo>
                  <a:lnTo>
                    <a:pt x="20" y="8"/>
                  </a:lnTo>
                  <a:lnTo>
                    <a:pt x="12" y="15"/>
                  </a:lnTo>
                  <a:lnTo>
                    <a:pt x="12" y="15"/>
                  </a:lnTo>
                  <a:lnTo>
                    <a:pt x="0" y="24"/>
                  </a:lnTo>
                  <a:lnTo>
                    <a:pt x="0" y="24"/>
                  </a:lnTo>
                  <a:lnTo>
                    <a:pt x="0" y="24"/>
                  </a:lnTo>
                  <a:lnTo>
                    <a:pt x="0" y="24"/>
                  </a:lnTo>
                  <a:lnTo>
                    <a:pt x="111" y="272"/>
                  </a:lnTo>
                  <a:lnTo>
                    <a:pt x="111" y="272"/>
                  </a:lnTo>
                  <a:lnTo>
                    <a:pt x="111" y="272"/>
                  </a:lnTo>
                  <a:lnTo>
                    <a:pt x="111" y="272"/>
                  </a:lnTo>
                  <a:lnTo>
                    <a:pt x="222" y="24"/>
                  </a:lnTo>
                  <a:lnTo>
                    <a:pt x="222" y="24"/>
                  </a:lnTo>
                  <a:lnTo>
                    <a:pt x="222" y="24"/>
                  </a:lnTo>
                  <a:close/>
                </a:path>
              </a:pathLst>
            </a:custGeom>
            <a:solidFill>
              <a:srgbClr val="8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6" name="Freeform 96"/>
            <p:cNvSpPr>
              <a:spLocks/>
            </p:cNvSpPr>
            <p:nvPr/>
          </p:nvSpPr>
          <p:spPr bwMode="auto">
            <a:xfrm>
              <a:off x="-8809038" y="2386013"/>
              <a:ext cx="230187" cy="322263"/>
            </a:xfrm>
            <a:custGeom>
              <a:avLst/>
              <a:gdLst>
                <a:gd name="T0" fmla="*/ 435 w 435"/>
                <a:gd name="T1" fmla="*/ 114 h 608"/>
                <a:gd name="T2" fmla="*/ 426 w 435"/>
                <a:gd name="T3" fmla="*/ 101 h 608"/>
                <a:gd name="T4" fmla="*/ 405 w 435"/>
                <a:gd name="T5" fmla="*/ 74 h 608"/>
                <a:gd name="T6" fmla="*/ 360 w 435"/>
                <a:gd name="T7" fmla="*/ 32 h 608"/>
                <a:gd name="T8" fmla="*/ 328 w 435"/>
                <a:gd name="T9" fmla="*/ 6 h 608"/>
                <a:gd name="T10" fmla="*/ 322 w 435"/>
                <a:gd name="T11" fmla="*/ 2 h 608"/>
                <a:gd name="T12" fmla="*/ 321 w 435"/>
                <a:gd name="T13" fmla="*/ 0 h 608"/>
                <a:gd name="T14" fmla="*/ 217 w 435"/>
                <a:gd name="T15" fmla="*/ 87 h 608"/>
                <a:gd name="T16" fmla="*/ 217 w 435"/>
                <a:gd name="T17" fmla="*/ 87 h 608"/>
                <a:gd name="T18" fmla="*/ 217 w 435"/>
                <a:gd name="T19" fmla="*/ 87 h 608"/>
                <a:gd name="T20" fmla="*/ 114 w 435"/>
                <a:gd name="T21" fmla="*/ 0 h 608"/>
                <a:gd name="T22" fmla="*/ 114 w 435"/>
                <a:gd name="T23" fmla="*/ 0 h 608"/>
                <a:gd name="T24" fmla="*/ 112 w 435"/>
                <a:gd name="T25" fmla="*/ 2 h 608"/>
                <a:gd name="T26" fmla="*/ 106 w 435"/>
                <a:gd name="T27" fmla="*/ 6 h 608"/>
                <a:gd name="T28" fmla="*/ 106 w 435"/>
                <a:gd name="T29" fmla="*/ 6 h 608"/>
                <a:gd name="T30" fmla="*/ 49 w 435"/>
                <a:gd name="T31" fmla="*/ 54 h 608"/>
                <a:gd name="T32" fmla="*/ 16 w 435"/>
                <a:gd name="T33" fmla="*/ 89 h 608"/>
                <a:gd name="T34" fmla="*/ 3 w 435"/>
                <a:gd name="T35" fmla="*/ 108 h 608"/>
                <a:gd name="T36" fmla="*/ 0 w 435"/>
                <a:gd name="T37" fmla="*/ 114 h 608"/>
                <a:gd name="T38" fmla="*/ 18 w 435"/>
                <a:gd name="T39" fmla="*/ 143 h 608"/>
                <a:gd name="T40" fmla="*/ 43 w 435"/>
                <a:gd name="T41" fmla="*/ 195 h 608"/>
                <a:gd name="T42" fmla="*/ 61 w 435"/>
                <a:gd name="T43" fmla="*/ 242 h 608"/>
                <a:gd name="T44" fmla="*/ 76 w 435"/>
                <a:gd name="T45" fmla="*/ 296 h 608"/>
                <a:gd name="T46" fmla="*/ 87 w 435"/>
                <a:gd name="T47" fmla="*/ 356 h 608"/>
                <a:gd name="T48" fmla="*/ 87 w 435"/>
                <a:gd name="T49" fmla="*/ 420 h 608"/>
                <a:gd name="T50" fmla="*/ 82 w 435"/>
                <a:gd name="T51" fmla="*/ 453 h 608"/>
                <a:gd name="T52" fmla="*/ 67 w 435"/>
                <a:gd name="T53" fmla="*/ 521 h 608"/>
                <a:gd name="T54" fmla="*/ 48 w 435"/>
                <a:gd name="T55" fmla="*/ 567 h 608"/>
                <a:gd name="T56" fmla="*/ 33 w 435"/>
                <a:gd name="T57" fmla="*/ 594 h 608"/>
                <a:gd name="T58" fmla="*/ 25 w 435"/>
                <a:gd name="T59" fmla="*/ 608 h 608"/>
                <a:gd name="T60" fmla="*/ 408 w 435"/>
                <a:gd name="T61" fmla="*/ 608 h 608"/>
                <a:gd name="T62" fmla="*/ 406 w 435"/>
                <a:gd name="T63" fmla="*/ 603 h 608"/>
                <a:gd name="T64" fmla="*/ 394 w 435"/>
                <a:gd name="T65" fmla="*/ 582 h 608"/>
                <a:gd name="T66" fmla="*/ 376 w 435"/>
                <a:gd name="T67" fmla="*/ 546 h 608"/>
                <a:gd name="T68" fmla="*/ 358 w 435"/>
                <a:gd name="T69" fmla="*/ 489 h 608"/>
                <a:gd name="T70" fmla="*/ 351 w 435"/>
                <a:gd name="T71" fmla="*/ 453 h 608"/>
                <a:gd name="T72" fmla="*/ 346 w 435"/>
                <a:gd name="T73" fmla="*/ 387 h 608"/>
                <a:gd name="T74" fmla="*/ 352 w 435"/>
                <a:gd name="T75" fmla="*/ 324 h 608"/>
                <a:gd name="T76" fmla="*/ 364 w 435"/>
                <a:gd name="T77" fmla="*/ 267 h 608"/>
                <a:gd name="T78" fmla="*/ 382 w 435"/>
                <a:gd name="T79" fmla="*/ 218 h 608"/>
                <a:gd name="T80" fmla="*/ 400 w 435"/>
                <a:gd name="T81" fmla="*/ 174 h 608"/>
                <a:gd name="T82" fmla="*/ 430 w 435"/>
                <a:gd name="T83" fmla="*/ 122 h 608"/>
                <a:gd name="T84" fmla="*/ 435 w 435"/>
                <a:gd name="T85" fmla="*/ 114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5" h="608">
                  <a:moveTo>
                    <a:pt x="435" y="114"/>
                  </a:moveTo>
                  <a:lnTo>
                    <a:pt x="435" y="114"/>
                  </a:lnTo>
                  <a:lnTo>
                    <a:pt x="432" y="108"/>
                  </a:lnTo>
                  <a:lnTo>
                    <a:pt x="426" y="101"/>
                  </a:lnTo>
                  <a:lnTo>
                    <a:pt x="417" y="89"/>
                  </a:lnTo>
                  <a:lnTo>
                    <a:pt x="405" y="74"/>
                  </a:lnTo>
                  <a:lnTo>
                    <a:pt x="385" y="54"/>
                  </a:lnTo>
                  <a:lnTo>
                    <a:pt x="360" y="32"/>
                  </a:lnTo>
                  <a:lnTo>
                    <a:pt x="328" y="6"/>
                  </a:lnTo>
                  <a:lnTo>
                    <a:pt x="328" y="6"/>
                  </a:lnTo>
                  <a:lnTo>
                    <a:pt x="328" y="6"/>
                  </a:lnTo>
                  <a:lnTo>
                    <a:pt x="322" y="2"/>
                  </a:lnTo>
                  <a:lnTo>
                    <a:pt x="322" y="2"/>
                  </a:lnTo>
                  <a:lnTo>
                    <a:pt x="321" y="0"/>
                  </a:lnTo>
                  <a:lnTo>
                    <a:pt x="321" y="0"/>
                  </a:lnTo>
                  <a:lnTo>
                    <a:pt x="217" y="87"/>
                  </a:lnTo>
                  <a:lnTo>
                    <a:pt x="217" y="87"/>
                  </a:lnTo>
                  <a:lnTo>
                    <a:pt x="217" y="87"/>
                  </a:lnTo>
                  <a:lnTo>
                    <a:pt x="217" y="87"/>
                  </a:lnTo>
                  <a:lnTo>
                    <a:pt x="217" y="87"/>
                  </a:lnTo>
                  <a:lnTo>
                    <a:pt x="217" y="87"/>
                  </a:lnTo>
                  <a:lnTo>
                    <a:pt x="114" y="0"/>
                  </a:lnTo>
                  <a:lnTo>
                    <a:pt x="114" y="0"/>
                  </a:lnTo>
                  <a:lnTo>
                    <a:pt x="114" y="0"/>
                  </a:lnTo>
                  <a:lnTo>
                    <a:pt x="112" y="2"/>
                  </a:lnTo>
                  <a:lnTo>
                    <a:pt x="112" y="2"/>
                  </a:lnTo>
                  <a:lnTo>
                    <a:pt x="106" y="6"/>
                  </a:lnTo>
                  <a:lnTo>
                    <a:pt x="106" y="6"/>
                  </a:lnTo>
                  <a:lnTo>
                    <a:pt x="106" y="6"/>
                  </a:lnTo>
                  <a:lnTo>
                    <a:pt x="106" y="6"/>
                  </a:lnTo>
                  <a:lnTo>
                    <a:pt x="75" y="32"/>
                  </a:lnTo>
                  <a:lnTo>
                    <a:pt x="49" y="54"/>
                  </a:lnTo>
                  <a:lnTo>
                    <a:pt x="30" y="74"/>
                  </a:lnTo>
                  <a:lnTo>
                    <a:pt x="16" y="89"/>
                  </a:lnTo>
                  <a:lnTo>
                    <a:pt x="7" y="101"/>
                  </a:lnTo>
                  <a:lnTo>
                    <a:pt x="3" y="108"/>
                  </a:lnTo>
                  <a:lnTo>
                    <a:pt x="0" y="114"/>
                  </a:lnTo>
                  <a:lnTo>
                    <a:pt x="0" y="114"/>
                  </a:lnTo>
                  <a:lnTo>
                    <a:pt x="4" y="122"/>
                  </a:lnTo>
                  <a:lnTo>
                    <a:pt x="18" y="143"/>
                  </a:lnTo>
                  <a:lnTo>
                    <a:pt x="34" y="174"/>
                  </a:lnTo>
                  <a:lnTo>
                    <a:pt x="43" y="195"/>
                  </a:lnTo>
                  <a:lnTo>
                    <a:pt x="52" y="218"/>
                  </a:lnTo>
                  <a:lnTo>
                    <a:pt x="61" y="242"/>
                  </a:lnTo>
                  <a:lnTo>
                    <a:pt x="70" y="267"/>
                  </a:lnTo>
                  <a:lnTo>
                    <a:pt x="76" y="296"/>
                  </a:lnTo>
                  <a:lnTo>
                    <a:pt x="82" y="324"/>
                  </a:lnTo>
                  <a:lnTo>
                    <a:pt x="87" y="356"/>
                  </a:lnTo>
                  <a:lnTo>
                    <a:pt x="88" y="387"/>
                  </a:lnTo>
                  <a:lnTo>
                    <a:pt x="87" y="420"/>
                  </a:lnTo>
                  <a:lnTo>
                    <a:pt x="82" y="453"/>
                  </a:lnTo>
                  <a:lnTo>
                    <a:pt x="82" y="453"/>
                  </a:lnTo>
                  <a:lnTo>
                    <a:pt x="75" y="489"/>
                  </a:lnTo>
                  <a:lnTo>
                    <a:pt x="67" y="521"/>
                  </a:lnTo>
                  <a:lnTo>
                    <a:pt x="58" y="546"/>
                  </a:lnTo>
                  <a:lnTo>
                    <a:pt x="48" y="567"/>
                  </a:lnTo>
                  <a:lnTo>
                    <a:pt x="40" y="582"/>
                  </a:lnTo>
                  <a:lnTo>
                    <a:pt x="33" y="594"/>
                  </a:lnTo>
                  <a:lnTo>
                    <a:pt x="28" y="603"/>
                  </a:lnTo>
                  <a:lnTo>
                    <a:pt x="25" y="608"/>
                  </a:lnTo>
                  <a:lnTo>
                    <a:pt x="217" y="590"/>
                  </a:lnTo>
                  <a:lnTo>
                    <a:pt x="408" y="608"/>
                  </a:lnTo>
                  <a:lnTo>
                    <a:pt x="408" y="608"/>
                  </a:lnTo>
                  <a:lnTo>
                    <a:pt x="406" y="603"/>
                  </a:lnTo>
                  <a:lnTo>
                    <a:pt x="402" y="594"/>
                  </a:lnTo>
                  <a:lnTo>
                    <a:pt x="394" y="582"/>
                  </a:lnTo>
                  <a:lnTo>
                    <a:pt x="385" y="567"/>
                  </a:lnTo>
                  <a:lnTo>
                    <a:pt x="376" y="546"/>
                  </a:lnTo>
                  <a:lnTo>
                    <a:pt x="367" y="521"/>
                  </a:lnTo>
                  <a:lnTo>
                    <a:pt x="358" y="489"/>
                  </a:lnTo>
                  <a:lnTo>
                    <a:pt x="351" y="453"/>
                  </a:lnTo>
                  <a:lnTo>
                    <a:pt x="351" y="453"/>
                  </a:lnTo>
                  <a:lnTo>
                    <a:pt x="348" y="420"/>
                  </a:lnTo>
                  <a:lnTo>
                    <a:pt x="346" y="387"/>
                  </a:lnTo>
                  <a:lnTo>
                    <a:pt x="348" y="356"/>
                  </a:lnTo>
                  <a:lnTo>
                    <a:pt x="352" y="324"/>
                  </a:lnTo>
                  <a:lnTo>
                    <a:pt x="358" y="296"/>
                  </a:lnTo>
                  <a:lnTo>
                    <a:pt x="364" y="267"/>
                  </a:lnTo>
                  <a:lnTo>
                    <a:pt x="373" y="242"/>
                  </a:lnTo>
                  <a:lnTo>
                    <a:pt x="382" y="218"/>
                  </a:lnTo>
                  <a:lnTo>
                    <a:pt x="391" y="195"/>
                  </a:lnTo>
                  <a:lnTo>
                    <a:pt x="400" y="174"/>
                  </a:lnTo>
                  <a:lnTo>
                    <a:pt x="417" y="143"/>
                  </a:lnTo>
                  <a:lnTo>
                    <a:pt x="430" y="122"/>
                  </a:lnTo>
                  <a:lnTo>
                    <a:pt x="435" y="114"/>
                  </a:lnTo>
                  <a:lnTo>
                    <a:pt x="435" y="114"/>
                  </a:lnTo>
                  <a:close/>
                </a:path>
              </a:pathLst>
            </a:custGeom>
            <a:solidFill>
              <a:srgbClr val="8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7" name="Freeform 97"/>
            <p:cNvSpPr>
              <a:spLocks/>
            </p:cNvSpPr>
            <p:nvPr/>
          </p:nvSpPr>
          <p:spPr bwMode="auto">
            <a:xfrm>
              <a:off x="-8799513" y="2703513"/>
              <a:ext cx="93662" cy="314325"/>
            </a:xfrm>
            <a:custGeom>
              <a:avLst/>
              <a:gdLst>
                <a:gd name="T0" fmla="*/ 177 w 177"/>
                <a:gd name="T1" fmla="*/ 593 h 593"/>
                <a:gd name="T2" fmla="*/ 171 w 177"/>
                <a:gd name="T3" fmla="*/ 408 h 593"/>
                <a:gd name="T4" fmla="*/ 168 w 177"/>
                <a:gd name="T5" fmla="*/ 351 h 593"/>
                <a:gd name="T6" fmla="*/ 156 w 177"/>
                <a:gd name="T7" fmla="*/ 246 h 593"/>
                <a:gd name="T8" fmla="*/ 147 w 177"/>
                <a:gd name="T9" fmla="*/ 161 h 593"/>
                <a:gd name="T10" fmla="*/ 147 w 177"/>
                <a:gd name="T11" fmla="*/ 140 h 593"/>
                <a:gd name="T12" fmla="*/ 146 w 177"/>
                <a:gd name="T13" fmla="*/ 99 h 593"/>
                <a:gd name="T14" fmla="*/ 149 w 177"/>
                <a:gd name="T15" fmla="*/ 54 h 593"/>
                <a:gd name="T16" fmla="*/ 149 w 177"/>
                <a:gd name="T17" fmla="*/ 35 h 593"/>
                <a:gd name="T18" fmla="*/ 140 w 177"/>
                <a:gd name="T19" fmla="*/ 20 h 593"/>
                <a:gd name="T20" fmla="*/ 125 w 177"/>
                <a:gd name="T21" fmla="*/ 9 h 593"/>
                <a:gd name="T22" fmla="*/ 102 w 177"/>
                <a:gd name="T23" fmla="*/ 0 h 593"/>
                <a:gd name="T24" fmla="*/ 102 w 177"/>
                <a:gd name="T25" fmla="*/ 0 h 593"/>
                <a:gd name="T26" fmla="*/ 102 w 177"/>
                <a:gd name="T27" fmla="*/ 0 h 593"/>
                <a:gd name="T28" fmla="*/ 38 w 177"/>
                <a:gd name="T29" fmla="*/ 5 h 593"/>
                <a:gd name="T30" fmla="*/ 24 w 177"/>
                <a:gd name="T31" fmla="*/ 11 h 593"/>
                <a:gd name="T32" fmla="*/ 14 w 177"/>
                <a:gd name="T33" fmla="*/ 23 h 593"/>
                <a:gd name="T34" fmla="*/ 0 w 177"/>
                <a:gd name="T35" fmla="*/ 48 h 593"/>
                <a:gd name="T36" fmla="*/ 0 w 177"/>
                <a:gd name="T37" fmla="*/ 54 h 593"/>
                <a:gd name="T38" fmla="*/ 6 w 177"/>
                <a:gd name="T39" fmla="*/ 84 h 593"/>
                <a:gd name="T40" fmla="*/ 15 w 177"/>
                <a:gd name="T41" fmla="*/ 111 h 593"/>
                <a:gd name="T42" fmla="*/ 21 w 177"/>
                <a:gd name="T43" fmla="*/ 143 h 593"/>
                <a:gd name="T44" fmla="*/ 26 w 177"/>
                <a:gd name="T45" fmla="*/ 189 h 593"/>
                <a:gd name="T46" fmla="*/ 42 w 177"/>
                <a:gd name="T47" fmla="*/ 321 h 593"/>
                <a:gd name="T48" fmla="*/ 51 w 177"/>
                <a:gd name="T49" fmla="*/ 368 h 593"/>
                <a:gd name="T50" fmla="*/ 78 w 177"/>
                <a:gd name="T51" fmla="*/ 450 h 593"/>
                <a:gd name="T52" fmla="*/ 102 w 177"/>
                <a:gd name="T53" fmla="*/ 533 h 593"/>
                <a:gd name="T54" fmla="*/ 107 w 177"/>
                <a:gd name="T55" fmla="*/ 549 h 593"/>
                <a:gd name="T56" fmla="*/ 110 w 177"/>
                <a:gd name="T57" fmla="*/ 561 h 593"/>
                <a:gd name="T58" fmla="*/ 110 w 177"/>
                <a:gd name="T59" fmla="*/ 564 h 593"/>
                <a:gd name="T60" fmla="*/ 110 w 177"/>
                <a:gd name="T61" fmla="*/ 564 h 593"/>
                <a:gd name="T62" fmla="*/ 177 w 177"/>
                <a:gd name="T63" fmla="*/ 593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593">
                  <a:moveTo>
                    <a:pt x="177" y="593"/>
                  </a:moveTo>
                  <a:lnTo>
                    <a:pt x="177" y="593"/>
                  </a:lnTo>
                  <a:lnTo>
                    <a:pt x="174" y="489"/>
                  </a:lnTo>
                  <a:lnTo>
                    <a:pt x="171" y="408"/>
                  </a:lnTo>
                  <a:lnTo>
                    <a:pt x="168" y="351"/>
                  </a:lnTo>
                  <a:lnTo>
                    <a:pt x="168" y="351"/>
                  </a:lnTo>
                  <a:lnTo>
                    <a:pt x="164" y="306"/>
                  </a:lnTo>
                  <a:lnTo>
                    <a:pt x="156" y="246"/>
                  </a:lnTo>
                  <a:lnTo>
                    <a:pt x="149" y="186"/>
                  </a:lnTo>
                  <a:lnTo>
                    <a:pt x="147" y="161"/>
                  </a:lnTo>
                  <a:lnTo>
                    <a:pt x="147" y="140"/>
                  </a:lnTo>
                  <a:lnTo>
                    <a:pt x="147" y="140"/>
                  </a:lnTo>
                  <a:lnTo>
                    <a:pt x="146" y="99"/>
                  </a:lnTo>
                  <a:lnTo>
                    <a:pt x="146" y="99"/>
                  </a:lnTo>
                  <a:lnTo>
                    <a:pt x="149" y="77"/>
                  </a:lnTo>
                  <a:lnTo>
                    <a:pt x="149" y="54"/>
                  </a:lnTo>
                  <a:lnTo>
                    <a:pt x="149" y="35"/>
                  </a:lnTo>
                  <a:lnTo>
                    <a:pt x="149" y="35"/>
                  </a:lnTo>
                  <a:lnTo>
                    <a:pt x="146" y="27"/>
                  </a:lnTo>
                  <a:lnTo>
                    <a:pt x="140" y="20"/>
                  </a:lnTo>
                  <a:lnTo>
                    <a:pt x="132" y="14"/>
                  </a:lnTo>
                  <a:lnTo>
                    <a:pt x="125" y="9"/>
                  </a:lnTo>
                  <a:lnTo>
                    <a:pt x="110" y="2"/>
                  </a:lnTo>
                  <a:lnTo>
                    <a:pt x="102" y="0"/>
                  </a:lnTo>
                  <a:lnTo>
                    <a:pt x="102" y="0"/>
                  </a:lnTo>
                  <a:lnTo>
                    <a:pt x="102" y="0"/>
                  </a:lnTo>
                  <a:lnTo>
                    <a:pt x="102" y="0"/>
                  </a:lnTo>
                  <a:lnTo>
                    <a:pt x="102" y="0"/>
                  </a:lnTo>
                  <a:lnTo>
                    <a:pt x="38" y="5"/>
                  </a:lnTo>
                  <a:lnTo>
                    <a:pt x="38" y="5"/>
                  </a:lnTo>
                  <a:lnTo>
                    <a:pt x="32" y="8"/>
                  </a:lnTo>
                  <a:lnTo>
                    <a:pt x="24" y="11"/>
                  </a:lnTo>
                  <a:lnTo>
                    <a:pt x="18" y="17"/>
                  </a:lnTo>
                  <a:lnTo>
                    <a:pt x="14" y="23"/>
                  </a:lnTo>
                  <a:lnTo>
                    <a:pt x="5" y="36"/>
                  </a:lnTo>
                  <a:lnTo>
                    <a:pt x="0" y="48"/>
                  </a:lnTo>
                  <a:lnTo>
                    <a:pt x="0" y="48"/>
                  </a:lnTo>
                  <a:lnTo>
                    <a:pt x="0" y="54"/>
                  </a:lnTo>
                  <a:lnTo>
                    <a:pt x="2" y="63"/>
                  </a:lnTo>
                  <a:lnTo>
                    <a:pt x="6" y="84"/>
                  </a:lnTo>
                  <a:lnTo>
                    <a:pt x="15" y="111"/>
                  </a:lnTo>
                  <a:lnTo>
                    <a:pt x="15" y="111"/>
                  </a:lnTo>
                  <a:lnTo>
                    <a:pt x="20" y="129"/>
                  </a:lnTo>
                  <a:lnTo>
                    <a:pt x="21" y="143"/>
                  </a:lnTo>
                  <a:lnTo>
                    <a:pt x="21" y="143"/>
                  </a:lnTo>
                  <a:lnTo>
                    <a:pt x="26" y="189"/>
                  </a:lnTo>
                  <a:lnTo>
                    <a:pt x="33" y="255"/>
                  </a:lnTo>
                  <a:lnTo>
                    <a:pt x="42" y="321"/>
                  </a:lnTo>
                  <a:lnTo>
                    <a:pt x="47" y="348"/>
                  </a:lnTo>
                  <a:lnTo>
                    <a:pt x="51" y="368"/>
                  </a:lnTo>
                  <a:lnTo>
                    <a:pt x="51" y="368"/>
                  </a:lnTo>
                  <a:lnTo>
                    <a:pt x="78" y="450"/>
                  </a:lnTo>
                  <a:lnTo>
                    <a:pt x="102" y="533"/>
                  </a:lnTo>
                  <a:lnTo>
                    <a:pt x="102" y="533"/>
                  </a:lnTo>
                  <a:lnTo>
                    <a:pt x="107" y="549"/>
                  </a:lnTo>
                  <a:lnTo>
                    <a:pt x="107" y="549"/>
                  </a:lnTo>
                  <a:lnTo>
                    <a:pt x="110" y="561"/>
                  </a:lnTo>
                  <a:lnTo>
                    <a:pt x="110" y="561"/>
                  </a:lnTo>
                  <a:lnTo>
                    <a:pt x="110" y="564"/>
                  </a:lnTo>
                  <a:lnTo>
                    <a:pt x="110" y="564"/>
                  </a:lnTo>
                  <a:lnTo>
                    <a:pt x="110" y="564"/>
                  </a:lnTo>
                  <a:lnTo>
                    <a:pt x="110" y="564"/>
                  </a:lnTo>
                  <a:lnTo>
                    <a:pt x="120" y="569"/>
                  </a:lnTo>
                  <a:lnTo>
                    <a:pt x="177" y="593"/>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8" name="Freeform 98"/>
            <p:cNvSpPr>
              <a:spLocks/>
            </p:cNvSpPr>
            <p:nvPr/>
          </p:nvSpPr>
          <p:spPr bwMode="auto">
            <a:xfrm>
              <a:off x="-8680450" y="2703513"/>
              <a:ext cx="93662" cy="314325"/>
            </a:xfrm>
            <a:custGeom>
              <a:avLst/>
              <a:gdLst>
                <a:gd name="T0" fmla="*/ 177 w 177"/>
                <a:gd name="T1" fmla="*/ 48 h 593"/>
                <a:gd name="T2" fmla="*/ 164 w 177"/>
                <a:gd name="T3" fmla="*/ 23 h 593"/>
                <a:gd name="T4" fmla="*/ 152 w 177"/>
                <a:gd name="T5" fmla="*/ 11 h 593"/>
                <a:gd name="T6" fmla="*/ 140 w 177"/>
                <a:gd name="T7" fmla="*/ 5 h 593"/>
                <a:gd name="T8" fmla="*/ 74 w 177"/>
                <a:gd name="T9" fmla="*/ 0 h 593"/>
                <a:gd name="T10" fmla="*/ 74 w 177"/>
                <a:gd name="T11" fmla="*/ 0 h 593"/>
                <a:gd name="T12" fmla="*/ 74 w 177"/>
                <a:gd name="T13" fmla="*/ 0 h 593"/>
                <a:gd name="T14" fmla="*/ 53 w 177"/>
                <a:gd name="T15" fmla="*/ 9 h 593"/>
                <a:gd name="T16" fmla="*/ 38 w 177"/>
                <a:gd name="T17" fmla="*/ 20 h 593"/>
                <a:gd name="T18" fmla="*/ 29 w 177"/>
                <a:gd name="T19" fmla="*/ 35 h 593"/>
                <a:gd name="T20" fmla="*/ 27 w 177"/>
                <a:gd name="T21" fmla="*/ 54 h 593"/>
                <a:gd name="T22" fmla="*/ 32 w 177"/>
                <a:gd name="T23" fmla="*/ 99 h 593"/>
                <a:gd name="T24" fmla="*/ 30 w 177"/>
                <a:gd name="T25" fmla="*/ 140 h 593"/>
                <a:gd name="T26" fmla="*/ 30 w 177"/>
                <a:gd name="T27" fmla="*/ 161 h 593"/>
                <a:gd name="T28" fmla="*/ 21 w 177"/>
                <a:gd name="T29" fmla="*/ 246 h 593"/>
                <a:gd name="T30" fmla="*/ 8 w 177"/>
                <a:gd name="T31" fmla="*/ 351 h 593"/>
                <a:gd name="T32" fmla="*/ 6 w 177"/>
                <a:gd name="T33" fmla="*/ 408 h 593"/>
                <a:gd name="T34" fmla="*/ 0 w 177"/>
                <a:gd name="T35" fmla="*/ 593 h 593"/>
                <a:gd name="T36" fmla="*/ 68 w 177"/>
                <a:gd name="T37" fmla="*/ 564 h 593"/>
                <a:gd name="T38" fmla="*/ 68 w 177"/>
                <a:gd name="T39" fmla="*/ 564 h 593"/>
                <a:gd name="T40" fmla="*/ 68 w 177"/>
                <a:gd name="T41" fmla="*/ 564 h 593"/>
                <a:gd name="T42" fmla="*/ 68 w 177"/>
                <a:gd name="T43" fmla="*/ 561 h 593"/>
                <a:gd name="T44" fmla="*/ 71 w 177"/>
                <a:gd name="T45" fmla="*/ 549 h 593"/>
                <a:gd name="T46" fmla="*/ 75 w 177"/>
                <a:gd name="T47" fmla="*/ 533 h 593"/>
                <a:gd name="T48" fmla="*/ 126 w 177"/>
                <a:gd name="T49" fmla="*/ 368 h 593"/>
                <a:gd name="T50" fmla="*/ 131 w 177"/>
                <a:gd name="T51" fmla="*/ 348 h 593"/>
                <a:gd name="T52" fmla="*/ 144 w 177"/>
                <a:gd name="T53" fmla="*/ 255 h 593"/>
                <a:gd name="T54" fmla="*/ 155 w 177"/>
                <a:gd name="T55" fmla="*/ 143 h 593"/>
                <a:gd name="T56" fmla="*/ 158 w 177"/>
                <a:gd name="T57" fmla="*/ 129 h 593"/>
                <a:gd name="T58" fmla="*/ 162 w 177"/>
                <a:gd name="T59" fmla="*/ 111 h 593"/>
                <a:gd name="T60" fmla="*/ 176 w 177"/>
                <a:gd name="T61" fmla="*/ 63 h 593"/>
                <a:gd name="T62" fmla="*/ 177 w 177"/>
                <a:gd name="T63" fmla="*/ 48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593">
                  <a:moveTo>
                    <a:pt x="177" y="48"/>
                  </a:moveTo>
                  <a:lnTo>
                    <a:pt x="177" y="48"/>
                  </a:lnTo>
                  <a:lnTo>
                    <a:pt x="173" y="36"/>
                  </a:lnTo>
                  <a:lnTo>
                    <a:pt x="164" y="23"/>
                  </a:lnTo>
                  <a:lnTo>
                    <a:pt x="158" y="17"/>
                  </a:lnTo>
                  <a:lnTo>
                    <a:pt x="152" y="11"/>
                  </a:lnTo>
                  <a:lnTo>
                    <a:pt x="146" y="8"/>
                  </a:lnTo>
                  <a:lnTo>
                    <a:pt x="140" y="5"/>
                  </a:lnTo>
                  <a:lnTo>
                    <a:pt x="140" y="5"/>
                  </a:lnTo>
                  <a:lnTo>
                    <a:pt x="74" y="0"/>
                  </a:lnTo>
                  <a:lnTo>
                    <a:pt x="74" y="0"/>
                  </a:lnTo>
                  <a:lnTo>
                    <a:pt x="74" y="0"/>
                  </a:lnTo>
                  <a:lnTo>
                    <a:pt x="74" y="0"/>
                  </a:lnTo>
                  <a:lnTo>
                    <a:pt x="74" y="0"/>
                  </a:lnTo>
                  <a:lnTo>
                    <a:pt x="68" y="2"/>
                  </a:lnTo>
                  <a:lnTo>
                    <a:pt x="53" y="9"/>
                  </a:lnTo>
                  <a:lnTo>
                    <a:pt x="45" y="14"/>
                  </a:lnTo>
                  <a:lnTo>
                    <a:pt x="38" y="20"/>
                  </a:lnTo>
                  <a:lnTo>
                    <a:pt x="32" y="27"/>
                  </a:lnTo>
                  <a:lnTo>
                    <a:pt x="29" y="35"/>
                  </a:lnTo>
                  <a:lnTo>
                    <a:pt x="29" y="35"/>
                  </a:lnTo>
                  <a:lnTo>
                    <a:pt x="27" y="54"/>
                  </a:lnTo>
                  <a:lnTo>
                    <a:pt x="29" y="77"/>
                  </a:lnTo>
                  <a:lnTo>
                    <a:pt x="32" y="99"/>
                  </a:lnTo>
                  <a:lnTo>
                    <a:pt x="32" y="99"/>
                  </a:lnTo>
                  <a:lnTo>
                    <a:pt x="30" y="140"/>
                  </a:lnTo>
                  <a:lnTo>
                    <a:pt x="30" y="140"/>
                  </a:lnTo>
                  <a:lnTo>
                    <a:pt x="30" y="161"/>
                  </a:lnTo>
                  <a:lnTo>
                    <a:pt x="27" y="186"/>
                  </a:lnTo>
                  <a:lnTo>
                    <a:pt x="21" y="246"/>
                  </a:lnTo>
                  <a:lnTo>
                    <a:pt x="14" y="306"/>
                  </a:lnTo>
                  <a:lnTo>
                    <a:pt x="8" y="351"/>
                  </a:lnTo>
                  <a:lnTo>
                    <a:pt x="8" y="351"/>
                  </a:lnTo>
                  <a:lnTo>
                    <a:pt x="6" y="408"/>
                  </a:lnTo>
                  <a:lnTo>
                    <a:pt x="3" y="489"/>
                  </a:lnTo>
                  <a:lnTo>
                    <a:pt x="0" y="593"/>
                  </a:lnTo>
                  <a:lnTo>
                    <a:pt x="56" y="569"/>
                  </a:lnTo>
                  <a:lnTo>
                    <a:pt x="68" y="564"/>
                  </a:lnTo>
                  <a:lnTo>
                    <a:pt x="68" y="564"/>
                  </a:lnTo>
                  <a:lnTo>
                    <a:pt x="68" y="564"/>
                  </a:lnTo>
                  <a:lnTo>
                    <a:pt x="68" y="564"/>
                  </a:lnTo>
                  <a:lnTo>
                    <a:pt x="68" y="564"/>
                  </a:lnTo>
                  <a:lnTo>
                    <a:pt x="68" y="561"/>
                  </a:lnTo>
                  <a:lnTo>
                    <a:pt x="68" y="561"/>
                  </a:lnTo>
                  <a:lnTo>
                    <a:pt x="71" y="549"/>
                  </a:lnTo>
                  <a:lnTo>
                    <a:pt x="71" y="549"/>
                  </a:lnTo>
                  <a:lnTo>
                    <a:pt x="75" y="533"/>
                  </a:lnTo>
                  <a:lnTo>
                    <a:pt x="75" y="533"/>
                  </a:lnTo>
                  <a:lnTo>
                    <a:pt x="99" y="450"/>
                  </a:lnTo>
                  <a:lnTo>
                    <a:pt x="126" y="368"/>
                  </a:lnTo>
                  <a:lnTo>
                    <a:pt x="126" y="368"/>
                  </a:lnTo>
                  <a:lnTo>
                    <a:pt x="131" y="348"/>
                  </a:lnTo>
                  <a:lnTo>
                    <a:pt x="135" y="321"/>
                  </a:lnTo>
                  <a:lnTo>
                    <a:pt x="144" y="255"/>
                  </a:lnTo>
                  <a:lnTo>
                    <a:pt x="152" y="189"/>
                  </a:lnTo>
                  <a:lnTo>
                    <a:pt x="155" y="143"/>
                  </a:lnTo>
                  <a:lnTo>
                    <a:pt x="155" y="143"/>
                  </a:lnTo>
                  <a:lnTo>
                    <a:pt x="158" y="129"/>
                  </a:lnTo>
                  <a:lnTo>
                    <a:pt x="162" y="111"/>
                  </a:lnTo>
                  <a:lnTo>
                    <a:pt x="162" y="111"/>
                  </a:lnTo>
                  <a:lnTo>
                    <a:pt x="170" y="84"/>
                  </a:lnTo>
                  <a:lnTo>
                    <a:pt x="176" y="63"/>
                  </a:lnTo>
                  <a:lnTo>
                    <a:pt x="177" y="54"/>
                  </a:lnTo>
                  <a:lnTo>
                    <a:pt x="177" y="48"/>
                  </a:lnTo>
                  <a:lnTo>
                    <a:pt x="177" y="48"/>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9" name="Freeform 99"/>
            <p:cNvSpPr>
              <a:spLocks/>
            </p:cNvSpPr>
            <p:nvPr/>
          </p:nvSpPr>
          <p:spPr bwMode="auto">
            <a:xfrm>
              <a:off x="-8680450" y="3001963"/>
              <a:ext cx="100012" cy="57150"/>
            </a:xfrm>
            <a:custGeom>
              <a:avLst/>
              <a:gdLst>
                <a:gd name="T0" fmla="*/ 186 w 189"/>
                <a:gd name="T1" fmla="*/ 92 h 108"/>
                <a:gd name="T2" fmla="*/ 116 w 189"/>
                <a:gd name="T3" fmla="*/ 57 h 108"/>
                <a:gd name="T4" fmla="*/ 113 w 189"/>
                <a:gd name="T5" fmla="*/ 56 h 108"/>
                <a:gd name="T6" fmla="*/ 113 w 189"/>
                <a:gd name="T7" fmla="*/ 56 h 108"/>
                <a:gd name="T8" fmla="*/ 107 w 189"/>
                <a:gd name="T9" fmla="*/ 53 h 108"/>
                <a:gd name="T10" fmla="*/ 93 w 189"/>
                <a:gd name="T11" fmla="*/ 42 h 108"/>
                <a:gd name="T12" fmla="*/ 86 w 189"/>
                <a:gd name="T13" fmla="*/ 35 h 108"/>
                <a:gd name="T14" fmla="*/ 78 w 189"/>
                <a:gd name="T15" fmla="*/ 24 h 108"/>
                <a:gd name="T16" fmla="*/ 72 w 189"/>
                <a:gd name="T17" fmla="*/ 14 h 108"/>
                <a:gd name="T18" fmla="*/ 68 w 189"/>
                <a:gd name="T19" fmla="*/ 0 h 108"/>
                <a:gd name="T20" fmla="*/ 68 w 189"/>
                <a:gd name="T21" fmla="*/ 0 h 108"/>
                <a:gd name="T22" fmla="*/ 68 w 189"/>
                <a:gd name="T23" fmla="*/ 0 h 108"/>
                <a:gd name="T24" fmla="*/ 56 w 189"/>
                <a:gd name="T25" fmla="*/ 5 h 108"/>
                <a:gd name="T26" fmla="*/ 0 w 189"/>
                <a:gd name="T27" fmla="*/ 29 h 108"/>
                <a:gd name="T28" fmla="*/ 0 w 189"/>
                <a:gd name="T29" fmla="*/ 29 h 108"/>
                <a:gd name="T30" fmla="*/ 0 w 189"/>
                <a:gd name="T31" fmla="*/ 29 h 108"/>
                <a:gd name="T32" fmla="*/ 5 w 189"/>
                <a:gd name="T33" fmla="*/ 81 h 108"/>
                <a:gd name="T34" fmla="*/ 33 w 189"/>
                <a:gd name="T35" fmla="*/ 98 h 108"/>
                <a:gd name="T36" fmla="*/ 33 w 189"/>
                <a:gd name="T37" fmla="*/ 98 h 108"/>
                <a:gd name="T38" fmla="*/ 33 w 189"/>
                <a:gd name="T39" fmla="*/ 98 h 108"/>
                <a:gd name="T40" fmla="*/ 33 w 189"/>
                <a:gd name="T41" fmla="*/ 75 h 108"/>
                <a:gd name="T42" fmla="*/ 95 w 189"/>
                <a:gd name="T43" fmla="*/ 102 h 108"/>
                <a:gd name="T44" fmla="*/ 108 w 189"/>
                <a:gd name="T45" fmla="*/ 108 h 108"/>
                <a:gd name="T46" fmla="*/ 180 w 189"/>
                <a:gd name="T47" fmla="*/ 108 h 108"/>
                <a:gd name="T48" fmla="*/ 180 w 189"/>
                <a:gd name="T49" fmla="*/ 108 h 108"/>
                <a:gd name="T50" fmla="*/ 185 w 189"/>
                <a:gd name="T51" fmla="*/ 107 h 108"/>
                <a:gd name="T52" fmla="*/ 188 w 189"/>
                <a:gd name="T53" fmla="*/ 105 h 108"/>
                <a:gd name="T54" fmla="*/ 189 w 189"/>
                <a:gd name="T55" fmla="*/ 101 h 108"/>
                <a:gd name="T56" fmla="*/ 189 w 189"/>
                <a:gd name="T57" fmla="*/ 101 h 108"/>
                <a:gd name="T58" fmla="*/ 189 w 189"/>
                <a:gd name="T59" fmla="*/ 96 h 108"/>
                <a:gd name="T60" fmla="*/ 186 w 189"/>
                <a:gd name="T61" fmla="*/ 92 h 108"/>
                <a:gd name="T62" fmla="*/ 186 w 189"/>
                <a:gd name="T63" fmla="*/ 9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9" h="108">
                  <a:moveTo>
                    <a:pt x="186" y="92"/>
                  </a:moveTo>
                  <a:lnTo>
                    <a:pt x="116" y="57"/>
                  </a:lnTo>
                  <a:lnTo>
                    <a:pt x="113" y="56"/>
                  </a:lnTo>
                  <a:lnTo>
                    <a:pt x="113" y="56"/>
                  </a:lnTo>
                  <a:lnTo>
                    <a:pt x="107" y="53"/>
                  </a:lnTo>
                  <a:lnTo>
                    <a:pt x="93" y="42"/>
                  </a:lnTo>
                  <a:lnTo>
                    <a:pt x="86" y="35"/>
                  </a:lnTo>
                  <a:lnTo>
                    <a:pt x="78" y="24"/>
                  </a:lnTo>
                  <a:lnTo>
                    <a:pt x="72" y="14"/>
                  </a:lnTo>
                  <a:lnTo>
                    <a:pt x="68" y="0"/>
                  </a:lnTo>
                  <a:lnTo>
                    <a:pt x="68" y="0"/>
                  </a:lnTo>
                  <a:lnTo>
                    <a:pt x="68" y="0"/>
                  </a:lnTo>
                  <a:lnTo>
                    <a:pt x="56" y="5"/>
                  </a:lnTo>
                  <a:lnTo>
                    <a:pt x="0" y="29"/>
                  </a:lnTo>
                  <a:lnTo>
                    <a:pt x="0" y="29"/>
                  </a:lnTo>
                  <a:lnTo>
                    <a:pt x="0" y="29"/>
                  </a:lnTo>
                  <a:lnTo>
                    <a:pt x="5" y="81"/>
                  </a:lnTo>
                  <a:lnTo>
                    <a:pt x="33" y="98"/>
                  </a:lnTo>
                  <a:lnTo>
                    <a:pt x="33" y="98"/>
                  </a:lnTo>
                  <a:lnTo>
                    <a:pt x="33" y="98"/>
                  </a:lnTo>
                  <a:lnTo>
                    <a:pt x="33" y="75"/>
                  </a:lnTo>
                  <a:lnTo>
                    <a:pt x="95" y="102"/>
                  </a:lnTo>
                  <a:lnTo>
                    <a:pt x="108" y="108"/>
                  </a:lnTo>
                  <a:lnTo>
                    <a:pt x="180" y="108"/>
                  </a:lnTo>
                  <a:lnTo>
                    <a:pt x="180" y="108"/>
                  </a:lnTo>
                  <a:lnTo>
                    <a:pt x="185" y="107"/>
                  </a:lnTo>
                  <a:lnTo>
                    <a:pt x="188" y="105"/>
                  </a:lnTo>
                  <a:lnTo>
                    <a:pt x="189" y="101"/>
                  </a:lnTo>
                  <a:lnTo>
                    <a:pt x="189" y="101"/>
                  </a:lnTo>
                  <a:lnTo>
                    <a:pt x="189" y="96"/>
                  </a:lnTo>
                  <a:lnTo>
                    <a:pt x="186" y="92"/>
                  </a:lnTo>
                  <a:lnTo>
                    <a:pt x="186" y="9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0" name="Freeform 100"/>
            <p:cNvSpPr>
              <a:spLocks/>
            </p:cNvSpPr>
            <p:nvPr/>
          </p:nvSpPr>
          <p:spPr bwMode="auto">
            <a:xfrm>
              <a:off x="-8805863" y="3001963"/>
              <a:ext cx="100012" cy="57150"/>
            </a:xfrm>
            <a:custGeom>
              <a:avLst/>
              <a:gdLst>
                <a:gd name="T0" fmla="*/ 189 w 189"/>
                <a:gd name="T1" fmla="*/ 29 h 108"/>
                <a:gd name="T2" fmla="*/ 132 w 189"/>
                <a:gd name="T3" fmla="*/ 5 h 108"/>
                <a:gd name="T4" fmla="*/ 122 w 189"/>
                <a:gd name="T5" fmla="*/ 0 h 108"/>
                <a:gd name="T6" fmla="*/ 122 w 189"/>
                <a:gd name="T7" fmla="*/ 0 h 108"/>
                <a:gd name="T8" fmla="*/ 122 w 189"/>
                <a:gd name="T9" fmla="*/ 0 h 108"/>
                <a:gd name="T10" fmla="*/ 122 w 189"/>
                <a:gd name="T11" fmla="*/ 0 h 108"/>
                <a:gd name="T12" fmla="*/ 117 w 189"/>
                <a:gd name="T13" fmla="*/ 14 h 108"/>
                <a:gd name="T14" fmla="*/ 111 w 189"/>
                <a:gd name="T15" fmla="*/ 24 h 108"/>
                <a:gd name="T16" fmla="*/ 104 w 189"/>
                <a:gd name="T17" fmla="*/ 35 h 108"/>
                <a:gd name="T18" fmla="*/ 96 w 189"/>
                <a:gd name="T19" fmla="*/ 42 h 108"/>
                <a:gd name="T20" fmla="*/ 81 w 189"/>
                <a:gd name="T21" fmla="*/ 53 h 108"/>
                <a:gd name="T22" fmla="*/ 75 w 189"/>
                <a:gd name="T23" fmla="*/ 56 h 108"/>
                <a:gd name="T24" fmla="*/ 72 w 189"/>
                <a:gd name="T25" fmla="*/ 57 h 108"/>
                <a:gd name="T26" fmla="*/ 3 w 189"/>
                <a:gd name="T27" fmla="*/ 92 h 108"/>
                <a:gd name="T28" fmla="*/ 3 w 189"/>
                <a:gd name="T29" fmla="*/ 92 h 108"/>
                <a:gd name="T30" fmla="*/ 0 w 189"/>
                <a:gd name="T31" fmla="*/ 96 h 108"/>
                <a:gd name="T32" fmla="*/ 0 w 189"/>
                <a:gd name="T33" fmla="*/ 101 h 108"/>
                <a:gd name="T34" fmla="*/ 0 w 189"/>
                <a:gd name="T35" fmla="*/ 101 h 108"/>
                <a:gd name="T36" fmla="*/ 2 w 189"/>
                <a:gd name="T37" fmla="*/ 105 h 108"/>
                <a:gd name="T38" fmla="*/ 5 w 189"/>
                <a:gd name="T39" fmla="*/ 107 h 108"/>
                <a:gd name="T40" fmla="*/ 8 w 189"/>
                <a:gd name="T41" fmla="*/ 108 h 108"/>
                <a:gd name="T42" fmla="*/ 81 w 189"/>
                <a:gd name="T43" fmla="*/ 108 h 108"/>
                <a:gd name="T44" fmla="*/ 95 w 189"/>
                <a:gd name="T45" fmla="*/ 102 h 108"/>
                <a:gd name="T46" fmla="*/ 155 w 189"/>
                <a:gd name="T47" fmla="*/ 75 h 108"/>
                <a:gd name="T48" fmla="*/ 156 w 189"/>
                <a:gd name="T49" fmla="*/ 98 h 108"/>
                <a:gd name="T50" fmla="*/ 156 w 189"/>
                <a:gd name="T51" fmla="*/ 98 h 108"/>
                <a:gd name="T52" fmla="*/ 156 w 189"/>
                <a:gd name="T53" fmla="*/ 98 h 108"/>
                <a:gd name="T54" fmla="*/ 185 w 189"/>
                <a:gd name="T55" fmla="*/ 81 h 108"/>
                <a:gd name="T56" fmla="*/ 189 w 189"/>
                <a:gd name="T57" fmla="*/ 29 h 108"/>
                <a:gd name="T58" fmla="*/ 188 w 189"/>
                <a:gd name="T59" fmla="*/ 29 h 108"/>
                <a:gd name="T60" fmla="*/ 189 w 189"/>
                <a:gd name="T61" fmla="*/ 2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9" h="108">
                  <a:moveTo>
                    <a:pt x="189" y="29"/>
                  </a:moveTo>
                  <a:lnTo>
                    <a:pt x="132" y="5"/>
                  </a:lnTo>
                  <a:lnTo>
                    <a:pt x="122" y="0"/>
                  </a:lnTo>
                  <a:lnTo>
                    <a:pt x="122" y="0"/>
                  </a:lnTo>
                  <a:lnTo>
                    <a:pt x="122" y="0"/>
                  </a:lnTo>
                  <a:lnTo>
                    <a:pt x="122" y="0"/>
                  </a:lnTo>
                  <a:lnTo>
                    <a:pt x="117" y="14"/>
                  </a:lnTo>
                  <a:lnTo>
                    <a:pt x="111" y="24"/>
                  </a:lnTo>
                  <a:lnTo>
                    <a:pt x="104" y="35"/>
                  </a:lnTo>
                  <a:lnTo>
                    <a:pt x="96" y="42"/>
                  </a:lnTo>
                  <a:lnTo>
                    <a:pt x="81" y="53"/>
                  </a:lnTo>
                  <a:lnTo>
                    <a:pt x="75" y="56"/>
                  </a:lnTo>
                  <a:lnTo>
                    <a:pt x="72" y="57"/>
                  </a:lnTo>
                  <a:lnTo>
                    <a:pt x="3" y="92"/>
                  </a:lnTo>
                  <a:lnTo>
                    <a:pt x="3" y="92"/>
                  </a:lnTo>
                  <a:lnTo>
                    <a:pt x="0" y="96"/>
                  </a:lnTo>
                  <a:lnTo>
                    <a:pt x="0" y="101"/>
                  </a:lnTo>
                  <a:lnTo>
                    <a:pt x="0" y="101"/>
                  </a:lnTo>
                  <a:lnTo>
                    <a:pt x="2" y="105"/>
                  </a:lnTo>
                  <a:lnTo>
                    <a:pt x="5" y="107"/>
                  </a:lnTo>
                  <a:lnTo>
                    <a:pt x="8" y="108"/>
                  </a:lnTo>
                  <a:lnTo>
                    <a:pt x="81" y="108"/>
                  </a:lnTo>
                  <a:lnTo>
                    <a:pt x="95" y="102"/>
                  </a:lnTo>
                  <a:lnTo>
                    <a:pt x="155" y="75"/>
                  </a:lnTo>
                  <a:lnTo>
                    <a:pt x="156" y="98"/>
                  </a:lnTo>
                  <a:lnTo>
                    <a:pt x="156" y="98"/>
                  </a:lnTo>
                  <a:lnTo>
                    <a:pt x="156" y="98"/>
                  </a:lnTo>
                  <a:lnTo>
                    <a:pt x="185" y="81"/>
                  </a:lnTo>
                  <a:lnTo>
                    <a:pt x="189" y="29"/>
                  </a:lnTo>
                  <a:lnTo>
                    <a:pt x="188" y="29"/>
                  </a:lnTo>
                  <a:lnTo>
                    <a:pt x="189" y="29"/>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1" name="Freeform 101"/>
            <p:cNvSpPr>
              <a:spLocks/>
            </p:cNvSpPr>
            <p:nvPr/>
          </p:nvSpPr>
          <p:spPr bwMode="auto">
            <a:xfrm>
              <a:off x="-8650288" y="2444750"/>
              <a:ext cx="100012" cy="258763"/>
            </a:xfrm>
            <a:custGeom>
              <a:avLst/>
              <a:gdLst>
                <a:gd name="T0" fmla="*/ 184 w 189"/>
                <a:gd name="T1" fmla="*/ 301 h 489"/>
                <a:gd name="T2" fmla="*/ 184 w 189"/>
                <a:gd name="T3" fmla="*/ 301 h 489"/>
                <a:gd name="T4" fmla="*/ 171 w 189"/>
                <a:gd name="T5" fmla="*/ 225 h 489"/>
                <a:gd name="T6" fmla="*/ 154 w 189"/>
                <a:gd name="T7" fmla="*/ 127 h 489"/>
                <a:gd name="T8" fmla="*/ 135 w 189"/>
                <a:gd name="T9" fmla="*/ 4 h 489"/>
                <a:gd name="T10" fmla="*/ 135 w 189"/>
                <a:gd name="T11" fmla="*/ 4 h 489"/>
                <a:gd name="T12" fmla="*/ 114 w 189"/>
                <a:gd name="T13" fmla="*/ 1 h 489"/>
                <a:gd name="T14" fmla="*/ 96 w 189"/>
                <a:gd name="T15" fmla="*/ 0 h 489"/>
                <a:gd name="T16" fmla="*/ 81 w 189"/>
                <a:gd name="T17" fmla="*/ 1 h 489"/>
                <a:gd name="T18" fmla="*/ 67 w 189"/>
                <a:gd name="T19" fmla="*/ 4 h 489"/>
                <a:gd name="T20" fmla="*/ 57 w 189"/>
                <a:gd name="T21" fmla="*/ 10 h 489"/>
                <a:gd name="T22" fmla="*/ 49 w 189"/>
                <a:gd name="T23" fmla="*/ 18 h 489"/>
                <a:gd name="T24" fmla="*/ 42 w 189"/>
                <a:gd name="T25" fmla="*/ 25 h 489"/>
                <a:gd name="T26" fmla="*/ 37 w 189"/>
                <a:gd name="T27" fmla="*/ 33 h 489"/>
                <a:gd name="T28" fmla="*/ 33 w 189"/>
                <a:gd name="T29" fmla="*/ 42 h 489"/>
                <a:gd name="T30" fmla="*/ 31 w 189"/>
                <a:gd name="T31" fmla="*/ 51 h 489"/>
                <a:gd name="T32" fmla="*/ 28 w 189"/>
                <a:gd name="T33" fmla="*/ 67 h 489"/>
                <a:gd name="T34" fmla="*/ 28 w 189"/>
                <a:gd name="T35" fmla="*/ 79 h 489"/>
                <a:gd name="T36" fmla="*/ 30 w 189"/>
                <a:gd name="T37" fmla="*/ 84 h 489"/>
                <a:gd name="T38" fmla="*/ 30 w 189"/>
                <a:gd name="T39" fmla="*/ 84 h 489"/>
                <a:gd name="T40" fmla="*/ 28 w 189"/>
                <a:gd name="T41" fmla="*/ 94 h 489"/>
                <a:gd name="T42" fmla="*/ 31 w 189"/>
                <a:gd name="T43" fmla="*/ 108 h 489"/>
                <a:gd name="T44" fmla="*/ 37 w 189"/>
                <a:gd name="T45" fmla="*/ 141 h 489"/>
                <a:gd name="T46" fmla="*/ 49 w 189"/>
                <a:gd name="T47" fmla="*/ 181 h 489"/>
                <a:gd name="T48" fmla="*/ 63 w 189"/>
                <a:gd name="T49" fmla="*/ 223 h 489"/>
                <a:gd name="T50" fmla="*/ 88 w 189"/>
                <a:gd name="T51" fmla="*/ 297 h 489"/>
                <a:gd name="T52" fmla="*/ 100 w 189"/>
                <a:gd name="T53" fmla="*/ 328 h 489"/>
                <a:gd name="T54" fmla="*/ 100 w 189"/>
                <a:gd name="T55" fmla="*/ 328 h 489"/>
                <a:gd name="T56" fmla="*/ 72 w 189"/>
                <a:gd name="T57" fmla="*/ 364 h 489"/>
                <a:gd name="T58" fmla="*/ 39 w 189"/>
                <a:gd name="T59" fmla="*/ 406 h 489"/>
                <a:gd name="T60" fmla="*/ 0 w 189"/>
                <a:gd name="T61" fmla="*/ 457 h 489"/>
                <a:gd name="T62" fmla="*/ 51 w 189"/>
                <a:gd name="T63" fmla="*/ 489 h 489"/>
                <a:gd name="T64" fmla="*/ 51 w 189"/>
                <a:gd name="T65" fmla="*/ 489 h 489"/>
                <a:gd name="T66" fmla="*/ 100 w 189"/>
                <a:gd name="T67" fmla="*/ 445 h 489"/>
                <a:gd name="T68" fmla="*/ 139 w 189"/>
                <a:gd name="T69" fmla="*/ 412 h 489"/>
                <a:gd name="T70" fmla="*/ 166 w 189"/>
                <a:gd name="T71" fmla="*/ 391 h 489"/>
                <a:gd name="T72" fmla="*/ 166 w 189"/>
                <a:gd name="T73" fmla="*/ 391 h 489"/>
                <a:gd name="T74" fmla="*/ 172 w 189"/>
                <a:gd name="T75" fmla="*/ 387 h 489"/>
                <a:gd name="T76" fmla="*/ 177 w 189"/>
                <a:gd name="T77" fmla="*/ 381 h 489"/>
                <a:gd name="T78" fmla="*/ 181 w 189"/>
                <a:gd name="T79" fmla="*/ 372 h 489"/>
                <a:gd name="T80" fmla="*/ 186 w 189"/>
                <a:gd name="T81" fmla="*/ 360 h 489"/>
                <a:gd name="T82" fmla="*/ 189 w 189"/>
                <a:gd name="T83" fmla="*/ 345 h 489"/>
                <a:gd name="T84" fmla="*/ 189 w 189"/>
                <a:gd name="T85" fmla="*/ 325 h 489"/>
                <a:gd name="T86" fmla="*/ 184 w 189"/>
                <a:gd name="T87" fmla="*/ 301 h 489"/>
                <a:gd name="T88" fmla="*/ 184 w 189"/>
                <a:gd name="T89" fmla="*/ 301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9" h="489">
                  <a:moveTo>
                    <a:pt x="184" y="301"/>
                  </a:moveTo>
                  <a:lnTo>
                    <a:pt x="184" y="301"/>
                  </a:lnTo>
                  <a:lnTo>
                    <a:pt x="171" y="225"/>
                  </a:lnTo>
                  <a:lnTo>
                    <a:pt x="154" y="127"/>
                  </a:lnTo>
                  <a:lnTo>
                    <a:pt x="135" y="4"/>
                  </a:lnTo>
                  <a:lnTo>
                    <a:pt x="135" y="4"/>
                  </a:lnTo>
                  <a:lnTo>
                    <a:pt x="114" y="1"/>
                  </a:lnTo>
                  <a:lnTo>
                    <a:pt x="96" y="0"/>
                  </a:lnTo>
                  <a:lnTo>
                    <a:pt x="81" y="1"/>
                  </a:lnTo>
                  <a:lnTo>
                    <a:pt x="67" y="4"/>
                  </a:lnTo>
                  <a:lnTo>
                    <a:pt x="57" y="10"/>
                  </a:lnTo>
                  <a:lnTo>
                    <a:pt x="49" y="18"/>
                  </a:lnTo>
                  <a:lnTo>
                    <a:pt x="42" y="25"/>
                  </a:lnTo>
                  <a:lnTo>
                    <a:pt x="37" y="33"/>
                  </a:lnTo>
                  <a:lnTo>
                    <a:pt x="33" y="42"/>
                  </a:lnTo>
                  <a:lnTo>
                    <a:pt x="31" y="51"/>
                  </a:lnTo>
                  <a:lnTo>
                    <a:pt x="28" y="67"/>
                  </a:lnTo>
                  <a:lnTo>
                    <a:pt x="28" y="79"/>
                  </a:lnTo>
                  <a:lnTo>
                    <a:pt x="30" y="84"/>
                  </a:lnTo>
                  <a:lnTo>
                    <a:pt x="30" y="84"/>
                  </a:lnTo>
                  <a:lnTo>
                    <a:pt x="28" y="94"/>
                  </a:lnTo>
                  <a:lnTo>
                    <a:pt x="31" y="108"/>
                  </a:lnTo>
                  <a:lnTo>
                    <a:pt x="37" y="141"/>
                  </a:lnTo>
                  <a:lnTo>
                    <a:pt x="49" y="181"/>
                  </a:lnTo>
                  <a:lnTo>
                    <a:pt x="63" y="223"/>
                  </a:lnTo>
                  <a:lnTo>
                    <a:pt x="88" y="297"/>
                  </a:lnTo>
                  <a:lnTo>
                    <a:pt x="100" y="328"/>
                  </a:lnTo>
                  <a:lnTo>
                    <a:pt x="100" y="328"/>
                  </a:lnTo>
                  <a:lnTo>
                    <a:pt x="72" y="364"/>
                  </a:lnTo>
                  <a:lnTo>
                    <a:pt x="39" y="406"/>
                  </a:lnTo>
                  <a:lnTo>
                    <a:pt x="0" y="457"/>
                  </a:lnTo>
                  <a:lnTo>
                    <a:pt x="51" y="489"/>
                  </a:lnTo>
                  <a:lnTo>
                    <a:pt x="51" y="489"/>
                  </a:lnTo>
                  <a:lnTo>
                    <a:pt x="100" y="445"/>
                  </a:lnTo>
                  <a:lnTo>
                    <a:pt x="139" y="412"/>
                  </a:lnTo>
                  <a:lnTo>
                    <a:pt x="166" y="391"/>
                  </a:lnTo>
                  <a:lnTo>
                    <a:pt x="166" y="391"/>
                  </a:lnTo>
                  <a:lnTo>
                    <a:pt x="172" y="387"/>
                  </a:lnTo>
                  <a:lnTo>
                    <a:pt x="177" y="381"/>
                  </a:lnTo>
                  <a:lnTo>
                    <a:pt x="181" y="372"/>
                  </a:lnTo>
                  <a:lnTo>
                    <a:pt x="186" y="360"/>
                  </a:lnTo>
                  <a:lnTo>
                    <a:pt x="189" y="345"/>
                  </a:lnTo>
                  <a:lnTo>
                    <a:pt x="189" y="325"/>
                  </a:lnTo>
                  <a:lnTo>
                    <a:pt x="184" y="301"/>
                  </a:lnTo>
                  <a:lnTo>
                    <a:pt x="184" y="301"/>
                  </a:lnTo>
                  <a:close/>
                </a:path>
              </a:pathLst>
            </a:custGeom>
            <a:solidFill>
              <a:srgbClr val="8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2" name="Freeform 102"/>
            <p:cNvSpPr>
              <a:spLocks/>
            </p:cNvSpPr>
            <p:nvPr/>
          </p:nvSpPr>
          <p:spPr bwMode="auto">
            <a:xfrm>
              <a:off x="-8837613" y="2444750"/>
              <a:ext cx="100012" cy="258763"/>
            </a:xfrm>
            <a:custGeom>
              <a:avLst/>
              <a:gdLst>
                <a:gd name="T0" fmla="*/ 87 w 187"/>
                <a:gd name="T1" fmla="*/ 328 h 489"/>
                <a:gd name="T2" fmla="*/ 87 w 187"/>
                <a:gd name="T3" fmla="*/ 328 h 489"/>
                <a:gd name="T4" fmla="*/ 99 w 187"/>
                <a:gd name="T5" fmla="*/ 297 h 489"/>
                <a:gd name="T6" fmla="*/ 126 w 187"/>
                <a:gd name="T7" fmla="*/ 223 h 489"/>
                <a:gd name="T8" fmla="*/ 139 w 187"/>
                <a:gd name="T9" fmla="*/ 181 h 489"/>
                <a:gd name="T10" fmla="*/ 150 w 187"/>
                <a:gd name="T11" fmla="*/ 141 h 489"/>
                <a:gd name="T12" fmla="*/ 157 w 187"/>
                <a:gd name="T13" fmla="*/ 108 h 489"/>
                <a:gd name="T14" fmla="*/ 159 w 187"/>
                <a:gd name="T15" fmla="*/ 94 h 489"/>
                <a:gd name="T16" fmla="*/ 159 w 187"/>
                <a:gd name="T17" fmla="*/ 84 h 489"/>
                <a:gd name="T18" fmla="*/ 159 w 187"/>
                <a:gd name="T19" fmla="*/ 84 h 489"/>
                <a:gd name="T20" fmla="*/ 159 w 187"/>
                <a:gd name="T21" fmla="*/ 79 h 489"/>
                <a:gd name="T22" fmla="*/ 159 w 187"/>
                <a:gd name="T23" fmla="*/ 67 h 489"/>
                <a:gd name="T24" fmla="*/ 157 w 187"/>
                <a:gd name="T25" fmla="*/ 51 h 489"/>
                <a:gd name="T26" fmla="*/ 154 w 187"/>
                <a:gd name="T27" fmla="*/ 42 h 489"/>
                <a:gd name="T28" fmla="*/ 151 w 187"/>
                <a:gd name="T29" fmla="*/ 33 h 489"/>
                <a:gd name="T30" fmla="*/ 147 w 187"/>
                <a:gd name="T31" fmla="*/ 25 h 489"/>
                <a:gd name="T32" fmla="*/ 139 w 187"/>
                <a:gd name="T33" fmla="*/ 18 h 489"/>
                <a:gd name="T34" fmla="*/ 132 w 187"/>
                <a:gd name="T35" fmla="*/ 10 h 489"/>
                <a:gd name="T36" fmla="*/ 121 w 187"/>
                <a:gd name="T37" fmla="*/ 4 h 489"/>
                <a:gd name="T38" fmla="*/ 108 w 187"/>
                <a:gd name="T39" fmla="*/ 1 h 489"/>
                <a:gd name="T40" fmla="*/ 93 w 187"/>
                <a:gd name="T41" fmla="*/ 0 h 489"/>
                <a:gd name="T42" fmla="*/ 75 w 187"/>
                <a:gd name="T43" fmla="*/ 1 h 489"/>
                <a:gd name="T44" fmla="*/ 54 w 187"/>
                <a:gd name="T45" fmla="*/ 4 h 489"/>
                <a:gd name="T46" fmla="*/ 54 w 187"/>
                <a:gd name="T47" fmla="*/ 4 h 489"/>
                <a:gd name="T48" fmla="*/ 34 w 187"/>
                <a:gd name="T49" fmla="*/ 127 h 489"/>
                <a:gd name="T50" fmla="*/ 18 w 187"/>
                <a:gd name="T51" fmla="*/ 225 h 489"/>
                <a:gd name="T52" fmla="*/ 3 w 187"/>
                <a:gd name="T53" fmla="*/ 301 h 489"/>
                <a:gd name="T54" fmla="*/ 3 w 187"/>
                <a:gd name="T55" fmla="*/ 301 h 489"/>
                <a:gd name="T56" fmla="*/ 0 w 187"/>
                <a:gd name="T57" fmla="*/ 325 h 489"/>
                <a:gd name="T58" fmla="*/ 0 w 187"/>
                <a:gd name="T59" fmla="*/ 345 h 489"/>
                <a:gd name="T60" fmla="*/ 3 w 187"/>
                <a:gd name="T61" fmla="*/ 360 h 489"/>
                <a:gd name="T62" fmla="*/ 7 w 187"/>
                <a:gd name="T63" fmla="*/ 372 h 489"/>
                <a:gd name="T64" fmla="*/ 12 w 187"/>
                <a:gd name="T65" fmla="*/ 381 h 489"/>
                <a:gd name="T66" fmla="*/ 16 w 187"/>
                <a:gd name="T67" fmla="*/ 387 h 489"/>
                <a:gd name="T68" fmla="*/ 21 w 187"/>
                <a:gd name="T69" fmla="*/ 391 h 489"/>
                <a:gd name="T70" fmla="*/ 21 w 187"/>
                <a:gd name="T71" fmla="*/ 391 h 489"/>
                <a:gd name="T72" fmla="*/ 48 w 187"/>
                <a:gd name="T73" fmla="*/ 412 h 489"/>
                <a:gd name="T74" fmla="*/ 87 w 187"/>
                <a:gd name="T75" fmla="*/ 445 h 489"/>
                <a:gd name="T76" fmla="*/ 138 w 187"/>
                <a:gd name="T77" fmla="*/ 489 h 489"/>
                <a:gd name="T78" fmla="*/ 187 w 187"/>
                <a:gd name="T79" fmla="*/ 457 h 489"/>
                <a:gd name="T80" fmla="*/ 187 w 187"/>
                <a:gd name="T81" fmla="*/ 457 h 489"/>
                <a:gd name="T82" fmla="*/ 150 w 187"/>
                <a:gd name="T83" fmla="*/ 406 h 489"/>
                <a:gd name="T84" fmla="*/ 117 w 187"/>
                <a:gd name="T85" fmla="*/ 364 h 489"/>
                <a:gd name="T86" fmla="*/ 87 w 187"/>
                <a:gd name="T87" fmla="*/ 328 h 489"/>
                <a:gd name="T88" fmla="*/ 87 w 187"/>
                <a:gd name="T89" fmla="*/ 328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7" h="489">
                  <a:moveTo>
                    <a:pt x="87" y="328"/>
                  </a:moveTo>
                  <a:lnTo>
                    <a:pt x="87" y="328"/>
                  </a:lnTo>
                  <a:lnTo>
                    <a:pt x="99" y="297"/>
                  </a:lnTo>
                  <a:lnTo>
                    <a:pt x="126" y="223"/>
                  </a:lnTo>
                  <a:lnTo>
                    <a:pt x="139" y="181"/>
                  </a:lnTo>
                  <a:lnTo>
                    <a:pt x="150" y="141"/>
                  </a:lnTo>
                  <a:lnTo>
                    <a:pt x="157" y="108"/>
                  </a:lnTo>
                  <a:lnTo>
                    <a:pt x="159" y="94"/>
                  </a:lnTo>
                  <a:lnTo>
                    <a:pt x="159" y="84"/>
                  </a:lnTo>
                  <a:lnTo>
                    <a:pt x="159" y="84"/>
                  </a:lnTo>
                  <a:lnTo>
                    <a:pt x="159" y="79"/>
                  </a:lnTo>
                  <a:lnTo>
                    <a:pt x="159" y="67"/>
                  </a:lnTo>
                  <a:lnTo>
                    <a:pt x="157" y="51"/>
                  </a:lnTo>
                  <a:lnTo>
                    <a:pt x="154" y="42"/>
                  </a:lnTo>
                  <a:lnTo>
                    <a:pt x="151" y="33"/>
                  </a:lnTo>
                  <a:lnTo>
                    <a:pt x="147" y="25"/>
                  </a:lnTo>
                  <a:lnTo>
                    <a:pt x="139" y="18"/>
                  </a:lnTo>
                  <a:lnTo>
                    <a:pt x="132" y="10"/>
                  </a:lnTo>
                  <a:lnTo>
                    <a:pt x="121" y="4"/>
                  </a:lnTo>
                  <a:lnTo>
                    <a:pt x="108" y="1"/>
                  </a:lnTo>
                  <a:lnTo>
                    <a:pt x="93" y="0"/>
                  </a:lnTo>
                  <a:lnTo>
                    <a:pt x="75" y="1"/>
                  </a:lnTo>
                  <a:lnTo>
                    <a:pt x="54" y="4"/>
                  </a:lnTo>
                  <a:lnTo>
                    <a:pt x="54" y="4"/>
                  </a:lnTo>
                  <a:lnTo>
                    <a:pt x="34" y="127"/>
                  </a:lnTo>
                  <a:lnTo>
                    <a:pt x="18" y="225"/>
                  </a:lnTo>
                  <a:lnTo>
                    <a:pt x="3" y="301"/>
                  </a:lnTo>
                  <a:lnTo>
                    <a:pt x="3" y="301"/>
                  </a:lnTo>
                  <a:lnTo>
                    <a:pt x="0" y="325"/>
                  </a:lnTo>
                  <a:lnTo>
                    <a:pt x="0" y="345"/>
                  </a:lnTo>
                  <a:lnTo>
                    <a:pt x="3" y="360"/>
                  </a:lnTo>
                  <a:lnTo>
                    <a:pt x="7" y="372"/>
                  </a:lnTo>
                  <a:lnTo>
                    <a:pt x="12" y="381"/>
                  </a:lnTo>
                  <a:lnTo>
                    <a:pt x="16" y="387"/>
                  </a:lnTo>
                  <a:lnTo>
                    <a:pt x="21" y="391"/>
                  </a:lnTo>
                  <a:lnTo>
                    <a:pt x="21" y="391"/>
                  </a:lnTo>
                  <a:lnTo>
                    <a:pt x="48" y="412"/>
                  </a:lnTo>
                  <a:lnTo>
                    <a:pt x="87" y="445"/>
                  </a:lnTo>
                  <a:lnTo>
                    <a:pt x="138" y="489"/>
                  </a:lnTo>
                  <a:lnTo>
                    <a:pt x="187" y="457"/>
                  </a:lnTo>
                  <a:lnTo>
                    <a:pt x="187" y="457"/>
                  </a:lnTo>
                  <a:lnTo>
                    <a:pt x="150" y="406"/>
                  </a:lnTo>
                  <a:lnTo>
                    <a:pt x="117" y="364"/>
                  </a:lnTo>
                  <a:lnTo>
                    <a:pt x="87" y="328"/>
                  </a:lnTo>
                  <a:lnTo>
                    <a:pt x="87" y="328"/>
                  </a:lnTo>
                  <a:close/>
                </a:path>
              </a:pathLst>
            </a:custGeom>
            <a:solidFill>
              <a:srgbClr val="8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3" name="Freeform 103"/>
            <p:cNvSpPr>
              <a:spLocks/>
            </p:cNvSpPr>
            <p:nvPr/>
          </p:nvSpPr>
          <p:spPr bwMode="auto">
            <a:xfrm>
              <a:off x="-8861425" y="2747963"/>
              <a:ext cx="334962" cy="66675"/>
            </a:xfrm>
            <a:custGeom>
              <a:avLst/>
              <a:gdLst>
                <a:gd name="T0" fmla="*/ 633 w 633"/>
                <a:gd name="T1" fmla="*/ 105 h 126"/>
                <a:gd name="T2" fmla="*/ 633 w 633"/>
                <a:gd name="T3" fmla="*/ 105 h 126"/>
                <a:gd name="T4" fmla="*/ 601 w 633"/>
                <a:gd name="T5" fmla="*/ 108 h 126"/>
                <a:gd name="T6" fmla="*/ 523 w 633"/>
                <a:gd name="T7" fmla="*/ 115 h 126"/>
                <a:gd name="T8" fmla="*/ 420 w 633"/>
                <a:gd name="T9" fmla="*/ 123 h 126"/>
                <a:gd name="T10" fmla="*/ 367 w 633"/>
                <a:gd name="T11" fmla="*/ 124 h 126"/>
                <a:gd name="T12" fmla="*/ 316 w 633"/>
                <a:gd name="T13" fmla="*/ 126 h 126"/>
                <a:gd name="T14" fmla="*/ 316 w 633"/>
                <a:gd name="T15" fmla="*/ 126 h 126"/>
                <a:gd name="T16" fmla="*/ 265 w 633"/>
                <a:gd name="T17" fmla="*/ 124 h 126"/>
                <a:gd name="T18" fmla="*/ 211 w 633"/>
                <a:gd name="T19" fmla="*/ 123 h 126"/>
                <a:gd name="T20" fmla="*/ 109 w 633"/>
                <a:gd name="T21" fmla="*/ 115 h 126"/>
                <a:gd name="T22" fmla="*/ 31 w 633"/>
                <a:gd name="T23" fmla="*/ 108 h 126"/>
                <a:gd name="T24" fmla="*/ 0 w 633"/>
                <a:gd name="T25" fmla="*/ 105 h 126"/>
                <a:gd name="T26" fmla="*/ 0 w 633"/>
                <a:gd name="T27" fmla="*/ 21 h 126"/>
                <a:gd name="T28" fmla="*/ 0 w 633"/>
                <a:gd name="T29" fmla="*/ 21 h 126"/>
                <a:gd name="T30" fmla="*/ 1 w 633"/>
                <a:gd name="T31" fmla="*/ 13 h 126"/>
                <a:gd name="T32" fmla="*/ 6 w 633"/>
                <a:gd name="T33" fmla="*/ 6 h 126"/>
                <a:gd name="T34" fmla="*/ 13 w 633"/>
                <a:gd name="T35" fmla="*/ 1 h 126"/>
                <a:gd name="T36" fmla="*/ 21 w 633"/>
                <a:gd name="T37" fmla="*/ 0 h 126"/>
                <a:gd name="T38" fmla="*/ 610 w 633"/>
                <a:gd name="T39" fmla="*/ 0 h 126"/>
                <a:gd name="T40" fmla="*/ 610 w 633"/>
                <a:gd name="T41" fmla="*/ 0 h 126"/>
                <a:gd name="T42" fmla="*/ 619 w 633"/>
                <a:gd name="T43" fmla="*/ 1 h 126"/>
                <a:gd name="T44" fmla="*/ 625 w 633"/>
                <a:gd name="T45" fmla="*/ 6 h 126"/>
                <a:gd name="T46" fmla="*/ 630 w 633"/>
                <a:gd name="T47" fmla="*/ 13 h 126"/>
                <a:gd name="T48" fmla="*/ 633 w 633"/>
                <a:gd name="T49" fmla="*/ 21 h 126"/>
                <a:gd name="T50" fmla="*/ 633 w 633"/>
                <a:gd name="T51" fmla="*/ 10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3" h="126">
                  <a:moveTo>
                    <a:pt x="633" y="105"/>
                  </a:moveTo>
                  <a:lnTo>
                    <a:pt x="633" y="105"/>
                  </a:lnTo>
                  <a:lnTo>
                    <a:pt x="601" y="108"/>
                  </a:lnTo>
                  <a:lnTo>
                    <a:pt x="523" y="115"/>
                  </a:lnTo>
                  <a:lnTo>
                    <a:pt x="420" y="123"/>
                  </a:lnTo>
                  <a:lnTo>
                    <a:pt x="367" y="124"/>
                  </a:lnTo>
                  <a:lnTo>
                    <a:pt x="316" y="126"/>
                  </a:lnTo>
                  <a:lnTo>
                    <a:pt x="316" y="126"/>
                  </a:lnTo>
                  <a:lnTo>
                    <a:pt x="265" y="124"/>
                  </a:lnTo>
                  <a:lnTo>
                    <a:pt x="211" y="123"/>
                  </a:lnTo>
                  <a:lnTo>
                    <a:pt x="109" y="115"/>
                  </a:lnTo>
                  <a:lnTo>
                    <a:pt x="31" y="108"/>
                  </a:lnTo>
                  <a:lnTo>
                    <a:pt x="0" y="105"/>
                  </a:lnTo>
                  <a:lnTo>
                    <a:pt x="0" y="21"/>
                  </a:lnTo>
                  <a:lnTo>
                    <a:pt x="0" y="21"/>
                  </a:lnTo>
                  <a:lnTo>
                    <a:pt x="1" y="13"/>
                  </a:lnTo>
                  <a:lnTo>
                    <a:pt x="6" y="6"/>
                  </a:lnTo>
                  <a:lnTo>
                    <a:pt x="13" y="1"/>
                  </a:lnTo>
                  <a:lnTo>
                    <a:pt x="21" y="0"/>
                  </a:lnTo>
                  <a:lnTo>
                    <a:pt x="610" y="0"/>
                  </a:lnTo>
                  <a:lnTo>
                    <a:pt x="610" y="0"/>
                  </a:lnTo>
                  <a:lnTo>
                    <a:pt x="619" y="1"/>
                  </a:lnTo>
                  <a:lnTo>
                    <a:pt x="625" y="6"/>
                  </a:lnTo>
                  <a:lnTo>
                    <a:pt x="630" y="13"/>
                  </a:lnTo>
                  <a:lnTo>
                    <a:pt x="633" y="21"/>
                  </a:lnTo>
                  <a:lnTo>
                    <a:pt x="633" y="10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4" name="Freeform 104"/>
            <p:cNvSpPr>
              <a:spLocks/>
            </p:cNvSpPr>
            <p:nvPr/>
          </p:nvSpPr>
          <p:spPr bwMode="auto">
            <a:xfrm>
              <a:off x="-8861425" y="2747963"/>
              <a:ext cx="44450" cy="311150"/>
            </a:xfrm>
            <a:custGeom>
              <a:avLst/>
              <a:gdLst>
                <a:gd name="T0" fmla="*/ 84 w 84"/>
                <a:gd name="T1" fmla="*/ 0 h 589"/>
                <a:gd name="T2" fmla="*/ 84 w 84"/>
                <a:gd name="T3" fmla="*/ 589 h 589"/>
                <a:gd name="T4" fmla="*/ 0 w 84"/>
                <a:gd name="T5" fmla="*/ 589 h 589"/>
                <a:gd name="T6" fmla="*/ 0 w 84"/>
                <a:gd name="T7" fmla="*/ 21 h 589"/>
                <a:gd name="T8" fmla="*/ 0 w 84"/>
                <a:gd name="T9" fmla="*/ 21 h 589"/>
                <a:gd name="T10" fmla="*/ 1 w 84"/>
                <a:gd name="T11" fmla="*/ 13 h 589"/>
                <a:gd name="T12" fmla="*/ 6 w 84"/>
                <a:gd name="T13" fmla="*/ 6 h 589"/>
                <a:gd name="T14" fmla="*/ 13 w 84"/>
                <a:gd name="T15" fmla="*/ 1 h 589"/>
                <a:gd name="T16" fmla="*/ 21 w 84"/>
                <a:gd name="T17" fmla="*/ 0 h 589"/>
                <a:gd name="T18" fmla="*/ 84 w 84"/>
                <a:gd name="T19" fmla="*/ 0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89">
                  <a:moveTo>
                    <a:pt x="84" y="0"/>
                  </a:moveTo>
                  <a:lnTo>
                    <a:pt x="84" y="589"/>
                  </a:lnTo>
                  <a:lnTo>
                    <a:pt x="0" y="589"/>
                  </a:lnTo>
                  <a:lnTo>
                    <a:pt x="0" y="21"/>
                  </a:lnTo>
                  <a:lnTo>
                    <a:pt x="0" y="21"/>
                  </a:lnTo>
                  <a:lnTo>
                    <a:pt x="1" y="13"/>
                  </a:lnTo>
                  <a:lnTo>
                    <a:pt x="6" y="6"/>
                  </a:lnTo>
                  <a:lnTo>
                    <a:pt x="13" y="1"/>
                  </a:lnTo>
                  <a:lnTo>
                    <a:pt x="21" y="0"/>
                  </a:lnTo>
                  <a:lnTo>
                    <a:pt x="84"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5" name="Freeform 105"/>
            <p:cNvSpPr>
              <a:spLocks/>
            </p:cNvSpPr>
            <p:nvPr/>
          </p:nvSpPr>
          <p:spPr bwMode="auto">
            <a:xfrm>
              <a:off x="-8570913" y="2747963"/>
              <a:ext cx="44450" cy="311150"/>
            </a:xfrm>
            <a:custGeom>
              <a:avLst/>
              <a:gdLst>
                <a:gd name="T0" fmla="*/ 86 w 86"/>
                <a:gd name="T1" fmla="*/ 21 h 589"/>
                <a:gd name="T2" fmla="*/ 86 w 86"/>
                <a:gd name="T3" fmla="*/ 589 h 589"/>
                <a:gd name="T4" fmla="*/ 0 w 86"/>
                <a:gd name="T5" fmla="*/ 589 h 589"/>
                <a:gd name="T6" fmla="*/ 0 w 86"/>
                <a:gd name="T7" fmla="*/ 0 h 589"/>
                <a:gd name="T8" fmla="*/ 63 w 86"/>
                <a:gd name="T9" fmla="*/ 0 h 589"/>
                <a:gd name="T10" fmla="*/ 63 w 86"/>
                <a:gd name="T11" fmla="*/ 0 h 589"/>
                <a:gd name="T12" fmla="*/ 72 w 86"/>
                <a:gd name="T13" fmla="*/ 1 h 589"/>
                <a:gd name="T14" fmla="*/ 78 w 86"/>
                <a:gd name="T15" fmla="*/ 6 h 589"/>
                <a:gd name="T16" fmla="*/ 83 w 86"/>
                <a:gd name="T17" fmla="*/ 13 h 589"/>
                <a:gd name="T18" fmla="*/ 86 w 86"/>
                <a:gd name="T19" fmla="*/ 21 h 589"/>
                <a:gd name="T20" fmla="*/ 86 w 86"/>
                <a:gd name="T21" fmla="*/ 21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589">
                  <a:moveTo>
                    <a:pt x="86" y="21"/>
                  </a:moveTo>
                  <a:lnTo>
                    <a:pt x="86" y="589"/>
                  </a:lnTo>
                  <a:lnTo>
                    <a:pt x="0" y="589"/>
                  </a:lnTo>
                  <a:lnTo>
                    <a:pt x="0" y="0"/>
                  </a:lnTo>
                  <a:lnTo>
                    <a:pt x="63" y="0"/>
                  </a:lnTo>
                  <a:lnTo>
                    <a:pt x="63" y="0"/>
                  </a:lnTo>
                  <a:lnTo>
                    <a:pt x="72" y="1"/>
                  </a:lnTo>
                  <a:lnTo>
                    <a:pt x="78" y="6"/>
                  </a:lnTo>
                  <a:lnTo>
                    <a:pt x="83" y="13"/>
                  </a:lnTo>
                  <a:lnTo>
                    <a:pt x="86" y="21"/>
                  </a:lnTo>
                  <a:lnTo>
                    <a:pt x="86" y="21"/>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6" name="Rectangle 106"/>
            <p:cNvSpPr>
              <a:spLocks noChangeArrowheads="1"/>
            </p:cNvSpPr>
            <p:nvPr/>
          </p:nvSpPr>
          <p:spPr bwMode="auto">
            <a:xfrm>
              <a:off x="-8839200" y="2413000"/>
              <a:ext cx="22225" cy="390525"/>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7" name="Rectangle 107"/>
            <p:cNvSpPr>
              <a:spLocks noChangeArrowheads="1"/>
            </p:cNvSpPr>
            <p:nvPr/>
          </p:nvSpPr>
          <p:spPr bwMode="auto">
            <a:xfrm>
              <a:off x="-8570913" y="2413000"/>
              <a:ext cx="22225" cy="390525"/>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8" name="Freeform 108"/>
            <p:cNvSpPr>
              <a:spLocks/>
            </p:cNvSpPr>
            <p:nvPr/>
          </p:nvSpPr>
          <p:spPr bwMode="auto">
            <a:xfrm>
              <a:off x="-8861425" y="2413000"/>
              <a:ext cx="334962" cy="223838"/>
            </a:xfrm>
            <a:custGeom>
              <a:avLst/>
              <a:gdLst>
                <a:gd name="T0" fmla="*/ 610 w 633"/>
                <a:gd name="T1" fmla="*/ 422 h 422"/>
                <a:gd name="T2" fmla="*/ 21 w 633"/>
                <a:gd name="T3" fmla="*/ 422 h 422"/>
                <a:gd name="T4" fmla="*/ 21 w 633"/>
                <a:gd name="T5" fmla="*/ 422 h 422"/>
                <a:gd name="T6" fmla="*/ 13 w 633"/>
                <a:gd name="T7" fmla="*/ 420 h 422"/>
                <a:gd name="T8" fmla="*/ 6 w 633"/>
                <a:gd name="T9" fmla="*/ 416 h 422"/>
                <a:gd name="T10" fmla="*/ 1 w 633"/>
                <a:gd name="T11" fmla="*/ 408 h 422"/>
                <a:gd name="T12" fmla="*/ 0 w 633"/>
                <a:gd name="T13" fmla="*/ 401 h 422"/>
                <a:gd name="T14" fmla="*/ 0 w 633"/>
                <a:gd name="T15" fmla="*/ 21 h 422"/>
                <a:gd name="T16" fmla="*/ 0 w 633"/>
                <a:gd name="T17" fmla="*/ 21 h 422"/>
                <a:gd name="T18" fmla="*/ 1 w 633"/>
                <a:gd name="T19" fmla="*/ 12 h 422"/>
                <a:gd name="T20" fmla="*/ 6 w 633"/>
                <a:gd name="T21" fmla="*/ 6 h 422"/>
                <a:gd name="T22" fmla="*/ 13 w 633"/>
                <a:gd name="T23" fmla="*/ 2 h 422"/>
                <a:gd name="T24" fmla="*/ 21 w 633"/>
                <a:gd name="T25" fmla="*/ 0 h 422"/>
                <a:gd name="T26" fmla="*/ 610 w 633"/>
                <a:gd name="T27" fmla="*/ 0 h 422"/>
                <a:gd name="T28" fmla="*/ 610 w 633"/>
                <a:gd name="T29" fmla="*/ 0 h 422"/>
                <a:gd name="T30" fmla="*/ 619 w 633"/>
                <a:gd name="T31" fmla="*/ 2 h 422"/>
                <a:gd name="T32" fmla="*/ 625 w 633"/>
                <a:gd name="T33" fmla="*/ 6 h 422"/>
                <a:gd name="T34" fmla="*/ 630 w 633"/>
                <a:gd name="T35" fmla="*/ 12 h 422"/>
                <a:gd name="T36" fmla="*/ 633 w 633"/>
                <a:gd name="T37" fmla="*/ 21 h 422"/>
                <a:gd name="T38" fmla="*/ 633 w 633"/>
                <a:gd name="T39" fmla="*/ 401 h 422"/>
                <a:gd name="T40" fmla="*/ 633 w 633"/>
                <a:gd name="T41" fmla="*/ 401 h 422"/>
                <a:gd name="T42" fmla="*/ 630 w 633"/>
                <a:gd name="T43" fmla="*/ 408 h 422"/>
                <a:gd name="T44" fmla="*/ 625 w 633"/>
                <a:gd name="T45" fmla="*/ 416 h 422"/>
                <a:gd name="T46" fmla="*/ 619 w 633"/>
                <a:gd name="T47" fmla="*/ 420 h 422"/>
                <a:gd name="T48" fmla="*/ 610 w 633"/>
                <a:gd name="T49" fmla="*/ 422 h 422"/>
                <a:gd name="T50" fmla="*/ 610 w 633"/>
                <a:gd name="T51"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3" h="422">
                  <a:moveTo>
                    <a:pt x="610" y="422"/>
                  </a:moveTo>
                  <a:lnTo>
                    <a:pt x="21" y="422"/>
                  </a:lnTo>
                  <a:lnTo>
                    <a:pt x="21" y="422"/>
                  </a:lnTo>
                  <a:lnTo>
                    <a:pt x="13" y="420"/>
                  </a:lnTo>
                  <a:lnTo>
                    <a:pt x="6" y="416"/>
                  </a:lnTo>
                  <a:lnTo>
                    <a:pt x="1" y="408"/>
                  </a:lnTo>
                  <a:lnTo>
                    <a:pt x="0" y="401"/>
                  </a:lnTo>
                  <a:lnTo>
                    <a:pt x="0" y="21"/>
                  </a:lnTo>
                  <a:lnTo>
                    <a:pt x="0" y="21"/>
                  </a:lnTo>
                  <a:lnTo>
                    <a:pt x="1" y="12"/>
                  </a:lnTo>
                  <a:lnTo>
                    <a:pt x="6" y="6"/>
                  </a:lnTo>
                  <a:lnTo>
                    <a:pt x="13" y="2"/>
                  </a:lnTo>
                  <a:lnTo>
                    <a:pt x="21" y="0"/>
                  </a:lnTo>
                  <a:lnTo>
                    <a:pt x="610" y="0"/>
                  </a:lnTo>
                  <a:lnTo>
                    <a:pt x="610" y="0"/>
                  </a:lnTo>
                  <a:lnTo>
                    <a:pt x="619" y="2"/>
                  </a:lnTo>
                  <a:lnTo>
                    <a:pt x="625" y="6"/>
                  </a:lnTo>
                  <a:lnTo>
                    <a:pt x="630" y="12"/>
                  </a:lnTo>
                  <a:lnTo>
                    <a:pt x="633" y="21"/>
                  </a:lnTo>
                  <a:lnTo>
                    <a:pt x="633" y="401"/>
                  </a:lnTo>
                  <a:lnTo>
                    <a:pt x="633" y="401"/>
                  </a:lnTo>
                  <a:lnTo>
                    <a:pt x="630" y="408"/>
                  </a:lnTo>
                  <a:lnTo>
                    <a:pt x="625" y="416"/>
                  </a:lnTo>
                  <a:lnTo>
                    <a:pt x="619" y="420"/>
                  </a:lnTo>
                  <a:lnTo>
                    <a:pt x="610" y="422"/>
                  </a:lnTo>
                  <a:lnTo>
                    <a:pt x="610" y="42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9" name="Freeform 109"/>
            <p:cNvSpPr>
              <a:spLocks/>
            </p:cNvSpPr>
            <p:nvPr/>
          </p:nvSpPr>
          <p:spPr bwMode="auto">
            <a:xfrm>
              <a:off x="-8861425" y="2747963"/>
              <a:ext cx="334962" cy="66675"/>
            </a:xfrm>
            <a:custGeom>
              <a:avLst/>
              <a:gdLst>
                <a:gd name="T0" fmla="*/ 633 w 633"/>
                <a:gd name="T1" fmla="*/ 105 h 126"/>
                <a:gd name="T2" fmla="*/ 633 w 633"/>
                <a:gd name="T3" fmla="*/ 105 h 126"/>
                <a:gd name="T4" fmla="*/ 601 w 633"/>
                <a:gd name="T5" fmla="*/ 108 h 126"/>
                <a:gd name="T6" fmla="*/ 523 w 633"/>
                <a:gd name="T7" fmla="*/ 115 h 126"/>
                <a:gd name="T8" fmla="*/ 420 w 633"/>
                <a:gd name="T9" fmla="*/ 123 h 126"/>
                <a:gd name="T10" fmla="*/ 367 w 633"/>
                <a:gd name="T11" fmla="*/ 124 h 126"/>
                <a:gd name="T12" fmla="*/ 316 w 633"/>
                <a:gd name="T13" fmla="*/ 126 h 126"/>
                <a:gd name="T14" fmla="*/ 316 w 633"/>
                <a:gd name="T15" fmla="*/ 126 h 126"/>
                <a:gd name="T16" fmla="*/ 265 w 633"/>
                <a:gd name="T17" fmla="*/ 124 h 126"/>
                <a:gd name="T18" fmla="*/ 211 w 633"/>
                <a:gd name="T19" fmla="*/ 123 h 126"/>
                <a:gd name="T20" fmla="*/ 109 w 633"/>
                <a:gd name="T21" fmla="*/ 115 h 126"/>
                <a:gd name="T22" fmla="*/ 31 w 633"/>
                <a:gd name="T23" fmla="*/ 108 h 126"/>
                <a:gd name="T24" fmla="*/ 0 w 633"/>
                <a:gd name="T25" fmla="*/ 105 h 126"/>
                <a:gd name="T26" fmla="*/ 0 w 633"/>
                <a:gd name="T27" fmla="*/ 21 h 126"/>
                <a:gd name="T28" fmla="*/ 0 w 633"/>
                <a:gd name="T29" fmla="*/ 21 h 126"/>
                <a:gd name="T30" fmla="*/ 1 w 633"/>
                <a:gd name="T31" fmla="*/ 13 h 126"/>
                <a:gd name="T32" fmla="*/ 6 w 633"/>
                <a:gd name="T33" fmla="*/ 6 h 126"/>
                <a:gd name="T34" fmla="*/ 13 w 633"/>
                <a:gd name="T35" fmla="*/ 1 h 126"/>
                <a:gd name="T36" fmla="*/ 21 w 633"/>
                <a:gd name="T37" fmla="*/ 0 h 126"/>
                <a:gd name="T38" fmla="*/ 612 w 633"/>
                <a:gd name="T39" fmla="*/ 0 h 126"/>
                <a:gd name="T40" fmla="*/ 612 w 633"/>
                <a:gd name="T41" fmla="*/ 0 h 126"/>
                <a:gd name="T42" fmla="*/ 619 w 633"/>
                <a:gd name="T43" fmla="*/ 1 h 126"/>
                <a:gd name="T44" fmla="*/ 625 w 633"/>
                <a:gd name="T45" fmla="*/ 6 h 126"/>
                <a:gd name="T46" fmla="*/ 630 w 633"/>
                <a:gd name="T47" fmla="*/ 13 h 126"/>
                <a:gd name="T48" fmla="*/ 633 w 633"/>
                <a:gd name="T49" fmla="*/ 21 h 126"/>
                <a:gd name="T50" fmla="*/ 633 w 633"/>
                <a:gd name="T51" fmla="*/ 10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3" h="126">
                  <a:moveTo>
                    <a:pt x="633" y="105"/>
                  </a:moveTo>
                  <a:lnTo>
                    <a:pt x="633" y="105"/>
                  </a:lnTo>
                  <a:lnTo>
                    <a:pt x="601" y="108"/>
                  </a:lnTo>
                  <a:lnTo>
                    <a:pt x="523" y="115"/>
                  </a:lnTo>
                  <a:lnTo>
                    <a:pt x="420" y="123"/>
                  </a:lnTo>
                  <a:lnTo>
                    <a:pt x="367" y="124"/>
                  </a:lnTo>
                  <a:lnTo>
                    <a:pt x="316" y="126"/>
                  </a:lnTo>
                  <a:lnTo>
                    <a:pt x="316" y="126"/>
                  </a:lnTo>
                  <a:lnTo>
                    <a:pt x="265" y="124"/>
                  </a:lnTo>
                  <a:lnTo>
                    <a:pt x="211" y="123"/>
                  </a:lnTo>
                  <a:lnTo>
                    <a:pt x="109" y="115"/>
                  </a:lnTo>
                  <a:lnTo>
                    <a:pt x="31" y="108"/>
                  </a:lnTo>
                  <a:lnTo>
                    <a:pt x="0" y="105"/>
                  </a:lnTo>
                  <a:lnTo>
                    <a:pt x="0" y="21"/>
                  </a:lnTo>
                  <a:lnTo>
                    <a:pt x="0" y="21"/>
                  </a:lnTo>
                  <a:lnTo>
                    <a:pt x="1" y="13"/>
                  </a:lnTo>
                  <a:lnTo>
                    <a:pt x="6" y="6"/>
                  </a:lnTo>
                  <a:lnTo>
                    <a:pt x="13" y="1"/>
                  </a:lnTo>
                  <a:lnTo>
                    <a:pt x="21" y="0"/>
                  </a:lnTo>
                  <a:lnTo>
                    <a:pt x="612" y="0"/>
                  </a:lnTo>
                  <a:lnTo>
                    <a:pt x="612" y="0"/>
                  </a:lnTo>
                  <a:lnTo>
                    <a:pt x="619" y="1"/>
                  </a:lnTo>
                  <a:lnTo>
                    <a:pt x="625" y="6"/>
                  </a:lnTo>
                  <a:lnTo>
                    <a:pt x="630" y="13"/>
                  </a:lnTo>
                  <a:lnTo>
                    <a:pt x="633" y="21"/>
                  </a:lnTo>
                  <a:lnTo>
                    <a:pt x="633" y="10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0" name="Freeform 110"/>
            <p:cNvSpPr>
              <a:spLocks/>
            </p:cNvSpPr>
            <p:nvPr/>
          </p:nvSpPr>
          <p:spPr bwMode="auto">
            <a:xfrm>
              <a:off x="-8861425" y="2747963"/>
              <a:ext cx="44450" cy="311150"/>
            </a:xfrm>
            <a:custGeom>
              <a:avLst/>
              <a:gdLst>
                <a:gd name="T0" fmla="*/ 84 w 84"/>
                <a:gd name="T1" fmla="*/ 0 h 589"/>
                <a:gd name="T2" fmla="*/ 84 w 84"/>
                <a:gd name="T3" fmla="*/ 589 h 589"/>
                <a:gd name="T4" fmla="*/ 0 w 84"/>
                <a:gd name="T5" fmla="*/ 589 h 589"/>
                <a:gd name="T6" fmla="*/ 0 w 84"/>
                <a:gd name="T7" fmla="*/ 21 h 589"/>
                <a:gd name="T8" fmla="*/ 0 w 84"/>
                <a:gd name="T9" fmla="*/ 21 h 589"/>
                <a:gd name="T10" fmla="*/ 1 w 84"/>
                <a:gd name="T11" fmla="*/ 13 h 589"/>
                <a:gd name="T12" fmla="*/ 6 w 84"/>
                <a:gd name="T13" fmla="*/ 6 h 589"/>
                <a:gd name="T14" fmla="*/ 13 w 84"/>
                <a:gd name="T15" fmla="*/ 1 h 589"/>
                <a:gd name="T16" fmla="*/ 21 w 84"/>
                <a:gd name="T17" fmla="*/ 0 h 589"/>
                <a:gd name="T18" fmla="*/ 84 w 84"/>
                <a:gd name="T19" fmla="*/ 0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89">
                  <a:moveTo>
                    <a:pt x="84" y="0"/>
                  </a:moveTo>
                  <a:lnTo>
                    <a:pt x="84" y="589"/>
                  </a:lnTo>
                  <a:lnTo>
                    <a:pt x="0" y="589"/>
                  </a:lnTo>
                  <a:lnTo>
                    <a:pt x="0" y="21"/>
                  </a:lnTo>
                  <a:lnTo>
                    <a:pt x="0" y="21"/>
                  </a:lnTo>
                  <a:lnTo>
                    <a:pt x="1" y="13"/>
                  </a:lnTo>
                  <a:lnTo>
                    <a:pt x="6" y="6"/>
                  </a:lnTo>
                  <a:lnTo>
                    <a:pt x="13" y="1"/>
                  </a:lnTo>
                  <a:lnTo>
                    <a:pt x="21" y="0"/>
                  </a:lnTo>
                  <a:lnTo>
                    <a:pt x="8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1" name="Freeform 111"/>
            <p:cNvSpPr>
              <a:spLocks/>
            </p:cNvSpPr>
            <p:nvPr/>
          </p:nvSpPr>
          <p:spPr bwMode="auto">
            <a:xfrm>
              <a:off x="-8570913" y="2747963"/>
              <a:ext cx="44450" cy="311150"/>
            </a:xfrm>
            <a:custGeom>
              <a:avLst/>
              <a:gdLst>
                <a:gd name="T0" fmla="*/ 86 w 86"/>
                <a:gd name="T1" fmla="*/ 21 h 589"/>
                <a:gd name="T2" fmla="*/ 86 w 86"/>
                <a:gd name="T3" fmla="*/ 589 h 589"/>
                <a:gd name="T4" fmla="*/ 0 w 86"/>
                <a:gd name="T5" fmla="*/ 589 h 589"/>
                <a:gd name="T6" fmla="*/ 0 w 86"/>
                <a:gd name="T7" fmla="*/ 0 h 589"/>
                <a:gd name="T8" fmla="*/ 65 w 86"/>
                <a:gd name="T9" fmla="*/ 0 h 589"/>
                <a:gd name="T10" fmla="*/ 65 w 86"/>
                <a:gd name="T11" fmla="*/ 0 h 589"/>
                <a:gd name="T12" fmla="*/ 72 w 86"/>
                <a:gd name="T13" fmla="*/ 1 h 589"/>
                <a:gd name="T14" fmla="*/ 78 w 86"/>
                <a:gd name="T15" fmla="*/ 6 h 589"/>
                <a:gd name="T16" fmla="*/ 83 w 86"/>
                <a:gd name="T17" fmla="*/ 13 h 589"/>
                <a:gd name="T18" fmla="*/ 86 w 86"/>
                <a:gd name="T19" fmla="*/ 21 h 589"/>
                <a:gd name="T20" fmla="*/ 86 w 86"/>
                <a:gd name="T21" fmla="*/ 21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589">
                  <a:moveTo>
                    <a:pt x="86" y="21"/>
                  </a:moveTo>
                  <a:lnTo>
                    <a:pt x="86" y="589"/>
                  </a:lnTo>
                  <a:lnTo>
                    <a:pt x="0" y="589"/>
                  </a:lnTo>
                  <a:lnTo>
                    <a:pt x="0" y="0"/>
                  </a:lnTo>
                  <a:lnTo>
                    <a:pt x="65" y="0"/>
                  </a:lnTo>
                  <a:lnTo>
                    <a:pt x="65" y="0"/>
                  </a:lnTo>
                  <a:lnTo>
                    <a:pt x="72" y="1"/>
                  </a:lnTo>
                  <a:lnTo>
                    <a:pt x="78" y="6"/>
                  </a:lnTo>
                  <a:lnTo>
                    <a:pt x="83" y="13"/>
                  </a:lnTo>
                  <a:lnTo>
                    <a:pt x="86" y="21"/>
                  </a:lnTo>
                  <a:lnTo>
                    <a:pt x="86" y="2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2" name="Rectangle 112"/>
            <p:cNvSpPr>
              <a:spLocks noChangeArrowheads="1"/>
            </p:cNvSpPr>
            <p:nvPr/>
          </p:nvSpPr>
          <p:spPr bwMode="auto">
            <a:xfrm>
              <a:off x="-8839200" y="2413000"/>
              <a:ext cx="22225" cy="39052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3" name="Rectangle 113"/>
            <p:cNvSpPr>
              <a:spLocks noChangeArrowheads="1"/>
            </p:cNvSpPr>
            <p:nvPr/>
          </p:nvSpPr>
          <p:spPr bwMode="auto">
            <a:xfrm>
              <a:off x="-8570913" y="2413000"/>
              <a:ext cx="22225" cy="39052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4" name="Freeform 114"/>
            <p:cNvSpPr>
              <a:spLocks/>
            </p:cNvSpPr>
            <p:nvPr/>
          </p:nvSpPr>
          <p:spPr bwMode="auto">
            <a:xfrm>
              <a:off x="-8861425" y="2413000"/>
              <a:ext cx="334962" cy="223838"/>
            </a:xfrm>
            <a:custGeom>
              <a:avLst/>
              <a:gdLst>
                <a:gd name="T0" fmla="*/ 612 w 633"/>
                <a:gd name="T1" fmla="*/ 422 h 422"/>
                <a:gd name="T2" fmla="*/ 21 w 633"/>
                <a:gd name="T3" fmla="*/ 422 h 422"/>
                <a:gd name="T4" fmla="*/ 21 w 633"/>
                <a:gd name="T5" fmla="*/ 422 h 422"/>
                <a:gd name="T6" fmla="*/ 13 w 633"/>
                <a:gd name="T7" fmla="*/ 420 h 422"/>
                <a:gd name="T8" fmla="*/ 6 w 633"/>
                <a:gd name="T9" fmla="*/ 416 h 422"/>
                <a:gd name="T10" fmla="*/ 1 w 633"/>
                <a:gd name="T11" fmla="*/ 408 h 422"/>
                <a:gd name="T12" fmla="*/ 0 w 633"/>
                <a:gd name="T13" fmla="*/ 401 h 422"/>
                <a:gd name="T14" fmla="*/ 0 w 633"/>
                <a:gd name="T15" fmla="*/ 21 h 422"/>
                <a:gd name="T16" fmla="*/ 0 w 633"/>
                <a:gd name="T17" fmla="*/ 21 h 422"/>
                <a:gd name="T18" fmla="*/ 1 w 633"/>
                <a:gd name="T19" fmla="*/ 12 h 422"/>
                <a:gd name="T20" fmla="*/ 6 w 633"/>
                <a:gd name="T21" fmla="*/ 6 h 422"/>
                <a:gd name="T22" fmla="*/ 13 w 633"/>
                <a:gd name="T23" fmla="*/ 2 h 422"/>
                <a:gd name="T24" fmla="*/ 21 w 633"/>
                <a:gd name="T25" fmla="*/ 0 h 422"/>
                <a:gd name="T26" fmla="*/ 612 w 633"/>
                <a:gd name="T27" fmla="*/ 0 h 422"/>
                <a:gd name="T28" fmla="*/ 612 w 633"/>
                <a:gd name="T29" fmla="*/ 0 h 422"/>
                <a:gd name="T30" fmla="*/ 619 w 633"/>
                <a:gd name="T31" fmla="*/ 2 h 422"/>
                <a:gd name="T32" fmla="*/ 625 w 633"/>
                <a:gd name="T33" fmla="*/ 6 h 422"/>
                <a:gd name="T34" fmla="*/ 630 w 633"/>
                <a:gd name="T35" fmla="*/ 12 h 422"/>
                <a:gd name="T36" fmla="*/ 633 w 633"/>
                <a:gd name="T37" fmla="*/ 21 h 422"/>
                <a:gd name="T38" fmla="*/ 633 w 633"/>
                <a:gd name="T39" fmla="*/ 401 h 422"/>
                <a:gd name="T40" fmla="*/ 633 w 633"/>
                <a:gd name="T41" fmla="*/ 401 h 422"/>
                <a:gd name="T42" fmla="*/ 630 w 633"/>
                <a:gd name="T43" fmla="*/ 408 h 422"/>
                <a:gd name="T44" fmla="*/ 625 w 633"/>
                <a:gd name="T45" fmla="*/ 416 h 422"/>
                <a:gd name="T46" fmla="*/ 619 w 633"/>
                <a:gd name="T47" fmla="*/ 420 h 422"/>
                <a:gd name="T48" fmla="*/ 612 w 633"/>
                <a:gd name="T49" fmla="*/ 422 h 422"/>
                <a:gd name="T50" fmla="*/ 612 w 633"/>
                <a:gd name="T51"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3" h="422">
                  <a:moveTo>
                    <a:pt x="612" y="422"/>
                  </a:moveTo>
                  <a:lnTo>
                    <a:pt x="21" y="422"/>
                  </a:lnTo>
                  <a:lnTo>
                    <a:pt x="21" y="422"/>
                  </a:lnTo>
                  <a:lnTo>
                    <a:pt x="13" y="420"/>
                  </a:lnTo>
                  <a:lnTo>
                    <a:pt x="6" y="416"/>
                  </a:lnTo>
                  <a:lnTo>
                    <a:pt x="1" y="408"/>
                  </a:lnTo>
                  <a:lnTo>
                    <a:pt x="0" y="401"/>
                  </a:lnTo>
                  <a:lnTo>
                    <a:pt x="0" y="21"/>
                  </a:lnTo>
                  <a:lnTo>
                    <a:pt x="0" y="21"/>
                  </a:lnTo>
                  <a:lnTo>
                    <a:pt x="1" y="12"/>
                  </a:lnTo>
                  <a:lnTo>
                    <a:pt x="6" y="6"/>
                  </a:lnTo>
                  <a:lnTo>
                    <a:pt x="13" y="2"/>
                  </a:lnTo>
                  <a:lnTo>
                    <a:pt x="21" y="0"/>
                  </a:lnTo>
                  <a:lnTo>
                    <a:pt x="612" y="0"/>
                  </a:lnTo>
                  <a:lnTo>
                    <a:pt x="612" y="0"/>
                  </a:lnTo>
                  <a:lnTo>
                    <a:pt x="619" y="2"/>
                  </a:lnTo>
                  <a:lnTo>
                    <a:pt x="625" y="6"/>
                  </a:lnTo>
                  <a:lnTo>
                    <a:pt x="630" y="12"/>
                  </a:lnTo>
                  <a:lnTo>
                    <a:pt x="633" y="21"/>
                  </a:lnTo>
                  <a:lnTo>
                    <a:pt x="633" y="401"/>
                  </a:lnTo>
                  <a:lnTo>
                    <a:pt x="633" y="401"/>
                  </a:lnTo>
                  <a:lnTo>
                    <a:pt x="630" y="408"/>
                  </a:lnTo>
                  <a:lnTo>
                    <a:pt x="625" y="416"/>
                  </a:lnTo>
                  <a:lnTo>
                    <a:pt x="619" y="420"/>
                  </a:lnTo>
                  <a:lnTo>
                    <a:pt x="612" y="422"/>
                  </a:lnTo>
                  <a:lnTo>
                    <a:pt x="612" y="42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5" name="Freeform 115"/>
            <p:cNvSpPr>
              <a:spLocks/>
            </p:cNvSpPr>
            <p:nvPr/>
          </p:nvSpPr>
          <p:spPr bwMode="auto">
            <a:xfrm>
              <a:off x="-8782050" y="2193925"/>
              <a:ext cx="176212" cy="198438"/>
            </a:xfrm>
            <a:custGeom>
              <a:avLst/>
              <a:gdLst>
                <a:gd name="T0" fmla="*/ 166 w 333"/>
                <a:gd name="T1" fmla="*/ 374 h 374"/>
                <a:gd name="T2" fmla="*/ 250 w 333"/>
                <a:gd name="T3" fmla="*/ 372 h 374"/>
                <a:gd name="T4" fmla="*/ 267 w 333"/>
                <a:gd name="T5" fmla="*/ 371 h 374"/>
                <a:gd name="T6" fmla="*/ 295 w 333"/>
                <a:gd name="T7" fmla="*/ 363 h 374"/>
                <a:gd name="T8" fmla="*/ 315 w 333"/>
                <a:gd name="T9" fmla="*/ 350 h 374"/>
                <a:gd name="T10" fmla="*/ 328 w 333"/>
                <a:gd name="T11" fmla="*/ 332 h 374"/>
                <a:gd name="T12" fmla="*/ 333 w 333"/>
                <a:gd name="T13" fmla="*/ 311 h 374"/>
                <a:gd name="T14" fmla="*/ 331 w 333"/>
                <a:gd name="T15" fmla="*/ 299 h 374"/>
                <a:gd name="T16" fmla="*/ 324 w 333"/>
                <a:gd name="T17" fmla="*/ 273 h 374"/>
                <a:gd name="T18" fmla="*/ 316 w 333"/>
                <a:gd name="T19" fmla="*/ 252 h 374"/>
                <a:gd name="T20" fmla="*/ 301 w 333"/>
                <a:gd name="T21" fmla="*/ 207 h 374"/>
                <a:gd name="T22" fmla="*/ 292 w 333"/>
                <a:gd name="T23" fmla="*/ 162 h 374"/>
                <a:gd name="T24" fmla="*/ 291 w 333"/>
                <a:gd name="T25" fmla="*/ 132 h 374"/>
                <a:gd name="T26" fmla="*/ 285 w 333"/>
                <a:gd name="T27" fmla="*/ 105 h 374"/>
                <a:gd name="T28" fmla="*/ 273 w 333"/>
                <a:gd name="T29" fmla="*/ 71 h 374"/>
                <a:gd name="T30" fmla="*/ 268 w 333"/>
                <a:gd name="T31" fmla="*/ 60 h 374"/>
                <a:gd name="T32" fmla="*/ 255 w 333"/>
                <a:gd name="T33" fmla="*/ 42 h 374"/>
                <a:gd name="T34" fmla="*/ 232 w 333"/>
                <a:gd name="T35" fmla="*/ 23 h 374"/>
                <a:gd name="T36" fmla="*/ 204 w 333"/>
                <a:gd name="T37" fmla="*/ 6 h 374"/>
                <a:gd name="T38" fmla="*/ 166 w 333"/>
                <a:gd name="T39" fmla="*/ 0 h 374"/>
                <a:gd name="T40" fmla="*/ 166 w 333"/>
                <a:gd name="T41" fmla="*/ 0 h 374"/>
                <a:gd name="T42" fmla="*/ 129 w 333"/>
                <a:gd name="T43" fmla="*/ 6 h 374"/>
                <a:gd name="T44" fmla="*/ 99 w 333"/>
                <a:gd name="T45" fmla="*/ 23 h 374"/>
                <a:gd name="T46" fmla="*/ 78 w 333"/>
                <a:gd name="T47" fmla="*/ 42 h 374"/>
                <a:gd name="T48" fmla="*/ 64 w 333"/>
                <a:gd name="T49" fmla="*/ 60 h 374"/>
                <a:gd name="T50" fmla="*/ 58 w 333"/>
                <a:gd name="T51" fmla="*/ 71 h 374"/>
                <a:gd name="T52" fmla="*/ 48 w 333"/>
                <a:gd name="T53" fmla="*/ 105 h 374"/>
                <a:gd name="T54" fmla="*/ 42 w 333"/>
                <a:gd name="T55" fmla="*/ 132 h 374"/>
                <a:gd name="T56" fmla="*/ 39 w 333"/>
                <a:gd name="T57" fmla="*/ 162 h 374"/>
                <a:gd name="T58" fmla="*/ 31 w 333"/>
                <a:gd name="T59" fmla="*/ 207 h 374"/>
                <a:gd name="T60" fmla="*/ 16 w 333"/>
                <a:gd name="T61" fmla="*/ 252 h 374"/>
                <a:gd name="T62" fmla="*/ 7 w 333"/>
                <a:gd name="T63" fmla="*/ 273 h 374"/>
                <a:gd name="T64" fmla="*/ 0 w 333"/>
                <a:gd name="T65" fmla="*/ 299 h 374"/>
                <a:gd name="T66" fmla="*/ 0 w 333"/>
                <a:gd name="T67" fmla="*/ 311 h 374"/>
                <a:gd name="T68" fmla="*/ 4 w 333"/>
                <a:gd name="T69" fmla="*/ 332 h 374"/>
                <a:gd name="T70" fmla="*/ 16 w 333"/>
                <a:gd name="T71" fmla="*/ 350 h 374"/>
                <a:gd name="T72" fmla="*/ 37 w 333"/>
                <a:gd name="T73" fmla="*/ 363 h 374"/>
                <a:gd name="T74" fmla="*/ 66 w 333"/>
                <a:gd name="T75" fmla="*/ 371 h 374"/>
                <a:gd name="T76" fmla="*/ 82 w 333"/>
                <a:gd name="T77" fmla="*/ 372 h 374"/>
                <a:gd name="T78" fmla="*/ 166 w 333"/>
                <a:gd name="T79"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3" h="374">
                  <a:moveTo>
                    <a:pt x="166" y="374"/>
                  </a:moveTo>
                  <a:lnTo>
                    <a:pt x="166" y="374"/>
                  </a:lnTo>
                  <a:lnTo>
                    <a:pt x="228" y="372"/>
                  </a:lnTo>
                  <a:lnTo>
                    <a:pt x="250" y="372"/>
                  </a:lnTo>
                  <a:lnTo>
                    <a:pt x="267" y="371"/>
                  </a:lnTo>
                  <a:lnTo>
                    <a:pt x="267" y="371"/>
                  </a:lnTo>
                  <a:lnTo>
                    <a:pt x="282" y="368"/>
                  </a:lnTo>
                  <a:lnTo>
                    <a:pt x="295" y="363"/>
                  </a:lnTo>
                  <a:lnTo>
                    <a:pt x="306" y="357"/>
                  </a:lnTo>
                  <a:lnTo>
                    <a:pt x="315" y="350"/>
                  </a:lnTo>
                  <a:lnTo>
                    <a:pt x="322" y="341"/>
                  </a:lnTo>
                  <a:lnTo>
                    <a:pt x="328" y="332"/>
                  </a:lnTo>
                  <a:lnTo>
                    <a:pt x="331" y="321"/>
                  </a:lnTo>
                  <a:lnTo>
                    <a:pt x="333" y="311"/>
                  </a:lnTo>
                  <a:lnTo>
                    <a:pt x="333" y="311"/>
                  </a:lnTo>
                  <a:lnTo>
                    <a:pt x="331" y="299"/>
                  </a:lnTo>
                  <a:lnTo>
                    <a:pt x="330" y="287"/>
                  </a:lnTo>
                  <a:lnTo>
                    <a:pt x="324" y="273"/>
                  </a:lnTo>
                  <a:lnTo>
                    <a:pt x="316" y="252"/>
                  </a:lnTo>
                  <a:lnTo>
                    <a:pt x="316" y="252"/>
                  </a:lnTo>
                  <a:lnTo>
                    <a:pt x="307" y="230"/>
                  </a:lnTo>
                  <a:lnTo>
                    <a:pt x="301" y="207"/>
                  </a:lnTo>
                  <a:lnTo>
                    <a:pt x="295" y="185"/>
                  </a:lnTo>
                  <a:lnTo>
                    <a:pt x="292" y="162"/>
                  </a:lnTo>
                  <a:lnTo>
                    <a:pt x="292" y="162"/>
                  </a:lnTo>
                  <a:lnTo>
                    <a:pt x="291" y="132"/>
                  </a:lnTo>
                  <a:lnTo>
                    <a:pt x="291" y="132"/>
                  </a:lnTo>
                  <a:lnTo>
                    <a:pt x="285" y="105"/>
                  </a:lnTo>
                  <a:lnTo>
                    <a:pt x="277" y="81"/>
                  </a:lnTo>
                  <a:lnTo>
                    <a:pt x="273" y="71"/>
                  </a:lnTo>
                  <a:lnTo>
                    <a:pt x="268" y="60"/>
                  </a:lnTo>
                  <a:lnTo>
                    <a:pt x="268" y="60"/>
                  </a:lnTo>
                  <a:lnTo>
                    <a:pt x="262" y="51"/>
                  </a:lnTo>
                  <a:lnTo>
                    <a:pt x="255" y="42"/>
                  </a:lnTo>
                  <a:lnTo>
                    <a:pt x="244" y="32"/>
                  </a:lnTo>
                  <a:lnTo>
                    <a:pt x="232" y="23"/>
                  </a:lnTo>
                  <a:lnTo>
                    <a:pt x="219" y="14"/>
                  </a:lnTo>
                  <a:lnTo>
                    <a:pt x="204" y="6"/>
                  </a:lnTo>
                  <a:lnTo>
                    <a:pt x="186" y="2"/>
                  </a:lnTo>
                  <a:lnTo>
                    <a:pt x="166" y="0"/>
                  </a:lnTo>
                  <a:lnTo>
                    <a:pt x="166" y="0"/>
                  </a:lnTo>
                  <a:lnTo>
                    <a:pt x="166" y="0"/>
                  </a:lnTo>
                  <a:lnTo>
                    <a:pt x="147" y="2"/>
                  </a:lnTo>
                  <a:lnTo>
                    <a:pt x="129" y="6"/>
                  </a:lnTo>
                  <a:lnTo>
                    <a:pt x="112" y="14"/>
                  </a:lnTo>
                  <a:lnTo>
                    <a:pt x="99" y="23"/>
                  </a:lnTo>
                  <a:lnTo>
                    <a:pt x="88" y="32"/>
                  </a:lnTo>
                  <a:lnTo>
                    <a:pt x="78" y="42"/>
                  </a:lnTo>
                  <a:lnTo>
                    <a:pt x="70" y="51"/>
                  </a:lnTo>
                  <a:lnTo>
                    <a:pt x="64" y="60"/>
                  </a:lnTo>
                  <a:lnTo>
                    <a:pt x="64" y="60"/>
                  </a:lnTo>
                  <a:lnTo>
                    <a:pt x="58" y="71"/>
                  </a:lnTo>
                  <a:lnTo>
                    <a:pt x="55" y="81"/>
                  </a:lnTo>
                  <a:lnTo>
                    <a:pt x="48" y="105"/>
                  </a:lnTo>
                  <a:lnTo>
                    <a:pt x="42" y="132"/>
                  </a:lnTo>
                  <a:lnTo>
                    <a:pt x="42" y="132"/>
                  </a:lnTo>
                  <a:lnTo>
                    <a:pt x="39" y="162"/>
                  </a:lnTo>
                  <a:lnTo>
                    <a:pt x="39" y="162"/>
                  </a:lnTo>
                  <a:lnTo>
                    <a:pt x="36" y="185"/>
                  </a:lnTo>
                  <a:lnTo>
                    <a:pt x="31" y="207"/>
                  </a:lnTo>
                  <a:lnTo>
                    <a:pt x="25" y="230"/>
                  </a:lnTo>
                  <a:lnTo>
                    <a:pt x="16" y="252"/>
                  </a:lnTo>
                  <a:lnTo>
                    <a:pt x="16" y="252"/>
                  </a:lnTo>
                  <a:lnTo>
                    <a:pt x="7" y="273"/>
                  </a:lnTo>
                  <a:lnTo>
                    <a:pt x="3" y="287"/>
                  </a:lnTo>
                  <a:lnTo>
                    <a:pt x="0" y="299"/>
                  </a:lnTo>
                  <a:lnTo>
                    <a:pt x="0" y="311"/>
                  </a:lnTo>
                  <a:lnTo>
                    <a:pt x="0" y="311"/>
                  </a:lnTo>
                  <a:lnTo>
                    <a:pt x="1" y="321"/>
                  </a:lnTo>
                  <a:lnTo>
                    <a:pt x="4" y="332"/>
                  </a:lnTo>
                  <a:lnTo>
                    <a:pt x="9" y="341"/>
                  </a:lnTo>
                  <a:lnTo>
                    <a:pt x="16" y="350"/>
                  </a:lnTo>
                  <a:lnTo>
                    <a:pt x="27" y="357"/>
                  </a:lnTo>
                  <a:lnTo>
                    <a:pt x="37" y="363"/>
                  </a:lnTo>
                  <a:lnTo>
                    <a:pt x="51" y="368"/>
                  </a:lnTo>
                  <a:lnTo>
                    <a:pt x="66" y="371"/>
                  </a:lnTo>
                  <a:lnTo>
                    <a:pt x="66" y="371"/>
                  </a:lnTo>
                  <a:lnTo>
                    <a:pt x="82" y="372"/>
                  </a:lnTo>
                  <a:lnTo>
                    <a:pt x="105" y="372"/>
                  </a:lnTo>
                  <a:lnTo>
                    <a:pt x="166" y="374"/>
                  </a:lnTo>
                  <a:lnTo>
                    <a:pt x="166" y="37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6" name="Freeform 116"/>
            <p:cNvSpPr>
              <a:spLocks/>
            </p:cNvSpPr>
            <p:nvPr/>
          </p:nvSpPr>
          <p:spPr bwMode="auto">
            <a:xfrm>
              <a:off x="-8391525" y="2697163"/>
              <a:ext cx="111125" cy="315913"/>
            </a:xfrm>
            <a:custGeom>
              <a:avLst/>
              <a:gdLst>
                <a:gd name="T0" fmla="*/ 86 w 212"/>
                <a:gd name="T1" fmla="*/ 0 h 597"/>
                <a:gd name="T2" fmla="*/ 86 w 212"/>
                <a:gd name="T3" fmla="*/ 0 h 597"/>
                <a:gd name="T4" fmla="*/ 71 w 212"/>
                <a:gd name="T5" fmla="*/ 1 h 597"/>
                <a:gd name="T6" fmla="*/ 71 w 212"/>
                <a:gd name="T7" fmla="*/ 1 h 597"/>
                <a:gd name="T8" fmla="*/ 56 w 212"/>
                <a:gd name="T9" fmla="*/ 4 h 597"/>
                <a:gd name="T10" fmla="*/ 41 w 212"/>
                <a:gd name="T11" fmla="*/ 10 h 597"/>
                <a:gd name="T12" fmla="*/ 29 w 212"/>
                <a:gd name="T13" fmla="*/ 16 h 597"/>
                <a:gd name="T14" fmla="*/ 23 w 212"/>
                <a:gd name="T15" fmla="*/ 22 h 597"/>
                <a:gd name="T16" fmla="*/ 17 w 212"/>
                <a:gd name="T17" fmla="*/ 28 h 597"/>
                <a:gd name="T18" fmla="*/ 12 w 212"/>
                <a:gd name="T19" fmla="*/ 34 h 597"/>
                <a:gd name="T20" fmla="*/ 9 w 212"/>
                <a:gd name="T21" fmla="*/ 43 h 597"/>
                <a:gd name="T22" fmla="*/ 5 w 212"/>
                <a:gd name="T23" fmla="*/ 52 h 597"/>
                <a:gd name="T24" fmla="*/ 3 w 212"/>
                <a:gd name="T25" fmla="*/ 64 h 597"/>
                <a:gd name="T26" fmla="*/ 0 w 212"/>
                <a:gd name="T27" fmla="*/ 76 h 597"/>
                <a:gd name="T28" fmla="*/ 0 w 212"/>
                <a:gd name="T29" fmla="*/ 91 h 597"/>
                <a:gd name="T30" fmla="*/ 0 w 212"/>
                <a:gd name="T31" fmla="*/ 109 h 597"/>
                <a:gd name="T32" fmla="*/ 0 w 212"/>
                <a:gd name="T33" fmla="*/ 127 h 597"/>
                <a:gd name="T34" fmla="*/ 0 w 212"/>
                <a:gd name="T35" fmla="*/ 127 h 597"/>
                <a:gd name="T36" fmla="*/ 3 w 212"/>
                <a:gd name="T37" fmla="*/ 150 h 597"/>
                <a:gd name="T38" fmla="*/ 8 w 212"/>
                <a:gd name="T39" fmla="*/ 178 h 597"/>
                <a:gd name="T40" fmla="*/ 23 w 212"/>
                <a:gd name="T41" fmla="*/ 246 h 597"/>
                <a:gd name="T42" fmla="*/ 42 w 212"/>
                <a:gd name="T43" fmla="*/ 322 h 597"/>
                <a:gd name="T44" fmla="*/ 63 w 212"/>
                <a:gd name="T45" fmla="*/ 402 h 597"/>
                <a:gd name="T46" fmla="*/ 102 w 212"/>
                <a:gd name="T47" fmla="*/ 538 h 597"/>
                <a:gd name="T48" fmla="*/ 120 w 212"/>
                <a:gd name="T49" fmla="*/ 597 h 597"/>
                <a:gd name="T50" fmla="*/ 120 w 212"/>
                <a:gd name="T51" fmla="*/ 597 h 597"/>
                <a:gd name="T52" fmla="*/ 120 w 212"/>
                <a:gd name="T53" fmla="*/ 597 h 597"/>
                <a:gd name="T54" fmla="*/ 212 w 212"/>
                <a:gd name="T55" fmla="*/ 588 h 597"/>
                <a:gd name="T56" fmla="*/ 212 w 212"/>
                <a:gd name="T57" fmla="*/ 588 h 597"/>
                <a:gd name="T58" fmla="*/ 206 w 212"/>
                <a:gd name="T59" fmla="*/ 546 h 597"/>
                <a:gd name="T60" fmla="*/ 203 w 212"/>
                <a:gd name="T61" fmla="*/ 507 h 597"/>
                <a:gd name="T62" fmla="*/ 197 w 212"/>
                <a:gd name="T63" fmla="*/ 439 h 597"/>
                <a:gd name="T64" fmla="*/ 195 w 212"/>
                <a:gd name="T65" fmla="*/ 382 h 597"/>
                <a:gd name="T66" fmla="*/ 195 w 212"/>
                <a:gd name="T67" fmla="*/ 328 h 597"/>
                <a:gd name="T68" fmla="*/ 192 w 212"/>
                <a:gd name="T69" fmla="*/ 274 h 597"/>
                <a:gd name="T70" fmla="*/ 191 w 212"/>
                <a:gd name="T71" fmla="*/ 246 h 597"/>
                <a:gd name="T72" fmla="*/ 186 w 212"/>
                <a:gd name="T73" fmla="*/ 216 h 597"/>
                <a:gd name="T74" fmla="*/ 182 w 212"/>
                <a:gd name="T75" fmla="*/ 183 h 597"/>
                <a:gd name="T76" fmla="*/ 176 w 212"/>
                <a:gd name="T77" fmla="*/ 147 h 597"/>
                <a:gd name="T78" fmla="*/ 168 w 212"/>
                <a:gd name="T79" fmla="*/ 108 h 597"/>
                <a:gd name="T80" fmla="*/ 158 w 212"/>
                <a:gd name="T81" fmla="*/ 66 h 597"/>
                <a:gd name="T82" fmla="*/ 158 w 212"/>
                <a:gd name="T83" fmla="*/ 66 h 597"/>
                <a:gd name="T84" fmla="*/ 155 w 212"/>
                <a:gd name="T85" fmla="*/ 49 h 597"/>
                <a:gd name="T86" fmla="*/ 149 w 212"/>
                <a:gd name="T87" fmla="*/ 34 h 597"/>
                <a:gd name="T88" fmla="*/ 141 w 212"/>
                <a:gd name="T89" fmla="*/ 24 h 597"/>
                <a:gd name="T90" fmla="*/ 132 w 212"/>
                <a:gd name="T91" fmla="*/ 15 h 597"/>
                <a:gd name="T92" fmla="*/ 122 w 212"/>
                <a:gd name="T93" fmla="*/ 7 h 597"/>
                <a:gd name="T94" fmla="*/ 111 w 212"/>
                <a:gd name="T95" fmla="*/ 3 h 597"/>
                <a:gd name="T96" fmla="*/ 98 w 212"/>
                <a:gd name="T97" fmla="*/ 0 h 597"/>
                <a:gd name="T98" fmla="*/ 86 w 212"/>
                <a:gd name="T99" fmla="*/ 0 h 597"/>
                <a:gd name="T100" fmla="*/ 86 w 212"/>
                <a:gd name="T101" fmla="*/ 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2" h="597">
                  <a:moveTo>
                    <a:pt x="86" y="0"/>
                  </a:moveTo>
                  <a:lnTo>
                    <a:pt x="86" y="0"/>
                  </a:lnTo>
                  <a:lnTo>
                    <a:pt x="71" y="1"/>
                  </a:lnTo>
                  <a:lnTo>
                    <a:pt x="71" y="1"/>
                  </a:lnTo>
                  <a:lnTo>
                    <a:pt x="56" y="4"/>
                  </a:lnTo>
                  <a:lnTo>
                    <a:pt x="41" y="10"/>
                  </a:lnTo>
                  <a:lnTo>
                    <a:pt x="29" y="16"/>
                  </a:lnTo>
                  <a:lnTo>
                    <a:pt x="23" y="22"/>
                  </a:lnTo>
                  <a:lnTo>
                    <a:pt x="17" y="28"/>
                  </a:lnTo>
                  <a:lnTo>
                    <a:pt x="12" y="34"/>
                  </a:lnTo>
                  <a:lnTo>
                    <a:pt x="9" y="43"/>
                  </a:lnTo>
                  <a:lnTo>
                    <a:pt x="5" y="52"/>
                  </a:lnTo>
                  <a:lnTo>
                    <a:pt x="3" y="64"/>
                  </a:lnTo>
                  <a:lnTo>
                    <a:pt x="0" y="76"/>
                  </a:lnTo>
                  <a:lnTo>
                    <a:pt x="0" y="91"/>
                  </a:lnTo>
                  <a:lnTo>
                    <a:pt x="0" y="109"/>
                  </a:lnTo>
                  <a:lnTo>
                    <a:pt x="0" y="127"/>
                  </a:lnTo>
                  <a:lnTo>
                    <a:pt x="0" y="127"/>
                  </a:lnTo>
                  <a:lnTo>
                    <a:pt x="3" y="150"/>
                  </a:lnTo>
                  <a:lnTo>
                    <a:pt x="8" y="178"/>
                  </a:lnTo>
                  <a:lnTo>
                    <a:pt x="23" y="246"/>
                  </a:lnTo>
                  <a:lnTo>
                    <a:pt x="42" y="322"/>
                  </a:lnTo>
                  <a:lnTo>
                    <a:pt x="63" y="402"/>
                  </a:lnTo>
                  <a:lnTo>
                    <a:pt x="102" y="538"/>
                  </a:lnTo>
                  <a:lnTo>
                    <a:pt x="120" y="597"/>
                  </a:lnTo>
                  <a:lnTo>
                    <a:pt x="120" y="597"/>
                  </a:lnTo>
                  <a:lnTo>
                    <a:pt x="120" y="597"/>
                  </a:lnTo>
                  <a:lnTo>
                    <a:pt x="212" y="588"/>
                  </a:lnTo>
                  <a:lnTo>
                    <a:pt x="212" y="588"/>
                  </a:lnTo>
                  <a:lnTo>
                    <a:pt x="206" y="546"/>
                  </a:lnTo>
                  <a:lnTo>
                    <a:pt x="203" y="507"/>
                  </a:lnTo>
                  <a:lnTo>
                    <a:pt x="197" y="439"/>
                  </a:lnTo>
                  <a:lnTo>
                    <a:pt x="195" y="382"/>
                  </a:lnTo>
                  <a:lnTo>
                    <a:pt x="195" y="328"/>
                  </a:lnTo>
                  <a:lnTo>
                    <a:pt x="192" y="274"/>
                  </a:lnTo>
                  <a:lnTo>
                    <a:pt x="191" y="246"/>
                  </a:lnTo>
                  <a:lnTo>
                    <a:pt x="186" y="216"/>
                  </a:lnTo>
                  <a:lnTo>
                    <a:pt x="182" y="183"/>
                  </a:lnTo>
                  <a:lnTo>
                    <a:pt x="176" y="147"/>
                  </a:lnTo>
                  <a:lnTo>
                    <a:pt x="168" y="108"/>
                  </a:lnTo>
                  <a:lnTo>
                    <a:pt x="158" y="66"/>
                  </a:lnTo>
                  <a:lnTo>
                    <a:pt x="158" y="66"/>
                  </a:lnTo>
                  <a:lnTo>
                    <a:pt x="155" y="49"/>
                  </a:lnTo>
                  <a:lnTo>
                    <a:pt x="149" y="34"/>
                  </a:lnTo>
                  <a:lnTo>
                    <a:pt x="141" y="24"/>
                  </a:lnTo>
                  <a:lnTo>
                    <a:pt x="132" y="15"/>
                  </a:lnTo>
                  <a:lnTo>
                    <a:pt x="122" y="7"/>
                  </a:lnTo>
                  <a:lnTo>
                    <a:pt x="111" y="3"/>
                  </a:lnTo>
                  <a:lnTo>
                    <a:pt x="98" y="0"/>
                  </a:lnTo>
                  <a:lnTo>
                    <a:pt x="86" y="0"/>
                  </a:lnTo>
                  <a:lnTo>
                    <a:pt x="86"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7" name="Freeform 117"/>
            <p:cNvSpPr>
              <a:spLocks/>
            </p:cNvSpPr>
            <p:nvPr/>
          </p:nvSpPr>
          <p:spPr bwMode="auto">
            <a:xfrm>
              <a:off x="-8215313" y="2697163"/>
              <a:ext cx="112712" cy="315913"/>
            </a:xfrm>
            <a:custGeom>
              <a:avLst/>
              <a:gdLst>
                <a:gd name="T0" fmla="*/ 126 w 213"/>
                <a:gd name="T1" fmla="*/ 0 h 597"/>
                <a:gd name="T2" fmla="*/ 126 w 213"/>
                <a:gd name="T3" fmla="*/ 0 h 597"/>
                <a:gd name="T4" fmla="*/ 143 w 213"/>
                <a:gd name="T5" fmla="*/ 1 h 597"/>
                <a:gd name="T6" fmla="*/ 143 w 213"/>
                <a:gd name="T7" fmla="*/ 1 h 597"/>
                <a:gd name="T8" fmla="*/ 158 w 213"/>
                <a:gd name="T9" fmla="*/ 4 h 597"/>
                <a:gd name="T10" fmla="*/ 171 w 213"/>
                <a:gd name="T11" fmla="*/ 10 h 597"/>
                <a:gd name="T12" fmla="*/ 183 w 213"/>
                <a:gd name="T13" fmla="*/ 16 h 597"/>
                <a:gd name="T14" fmla="*/ 189 w 213"/>
                <a:gd name="T15" fmla="*/ 22 h 597"/>
                <a:gd name="T16" fmla="*/ 195 w 213"/>
                <a:gd name="T17" fmla="*/ 28 h 597"/>
                <a:gd name="T18" fmla="*/ 200 w 213"/>
                <a:gd name="T19" fmla="*/ 34 h 597"/>
                <a:gd name="T20" fmla="*/ 204 w 213"/>
                <a:gd name="T21" fmla="*/ 43 h 597"/>
                <a:gd name="T22" fmla="*/ 207 w 213"/>
                <a:gd name="T23" fmla="*/ 52 h 597"/>
                <a:gd name="T24" fmla="*/ 210 w 213"/>
                <a:gd name="T25" fmla="*/ 64 h 597"/>
                <a:gd name="T26" fmla="*/ 212 w 213"/>
                <a:gd name="T27" fmla="*/ 76 h 597"/>
                <a:gd name="T28" fmla="*/ 213 w 213"/>
                <a:gd name="T29" fmla="*/ 91 h 597"/>
                <a:gd name="T30" fmla="*/ 213 w 213"/>
                <a:gd name="T31" fmla="*/ 109 h 597"/>
                <a:gd name="T32" fmla="*/ 212 w 213"/>
                <a:gd name="T33" fmla="*/ 127 h 597"/>
                <a:gd name="T34" fmla="*/ 212 w 213"/>
                <a:gd name="T35" fmla="*/ 127 h 597"/>
                <a:gd name="T36" fmla="*/ 209 w 213"/>
                <a:gd name="T37" fmla="*/ 150 h 597"/>
                <a:gd name="T38" fmla="*/ 204 w 213"/>
                <a:gd name="T39" fmla="*/ 178 h 597"/>
                <a:gd name="T40" fmla="*/ 189 w 213"/>
                <a:gd name="T41" fmla="*/ 246 h 597"/>
                <a:gd name="T42" fmla="*/ 171 w 213"/>
                <a:gd name="T43" fmla="*/ 322 h 597"/>
                <a:gd name="T44" fmla="*/ 149 w 213"/>
                <a:gd name="T45" fmla="*/ 402 h 597"/>
                <a:gd name="T46" fmla="*/ 110 w 213"/>
                <a:gd name="T47" fmla="*/ 538 h 597"/>
                <a:gd name="T48" fmla="*/ 93 w 213"/>
                <a:gd name="T49" fmla="*/ 597 h 597"/>
                <a:gd name="T50" fmla="*/ 93 w 213"/>
                <a:gd name="T51" fmla="*/ 597 h 597"/>
                <a:gd name="T52" fmla="*/ 93 w 213"/>
                <a:gd name="T53" fmla="*/ 597 h 597"/>
                <a:gd name="T54" fmla="*/ 0 w 213"/>
                <a:gd name="T55" fmla="*/ 588 h 597"/>
                <a:gd name="T56" fmla="*/ 0 w 213"/>
                <a:gd name="T57" fmla="*/ 588 h 597"/>
                <a:gd name="T58" fmla="*/ 6 w 213"/>
                <a:gd name="T59" fmla="*/ 546 h 597"/>
                <a:gd name="T60" fmla="*/ 11 w 213"/>
                <a:gd name="T61" fmla="*/ 507 h 597"/>
                <a:gd name="T62" fmla="*/ 15 w 213"/>
                <a:gd name="T63" fmla="*/ 439 h 597"/>
                <a:gd name="T64" fmla="*/ 17 w 213"/>
                <a:gd name="T65" fmla="*/ 382 h 597"/>
                <a:gd name="T66" fmla="*/ 18 w 213"/>
                <a:gd name="T67" fmla="*/ 328 h 597"/>
                <a:gd name="T68" fmla="*/ 20 w 213"/>
                <a:gd name="T69" fmla="*/ 274 h 597"/>
                <a:gd name="T70" fmla="*/ 23 w 213"/>
                <a:gd name="T71" fmla="*/ 246 h 597"/>
                <a:gd name="T72" fmla="*/ 26 w 213"/>
                <a:gd name="T73" fmla="*/ 216 h 597"/>
                <a:gd name="T74" fmla="*/ 30 w 213"/>
                <a:gd name="T75" fmla="*/ 183 h 597"/>
                <a:gd name="T76" fmla="*/ 36 w 213"/>
                <a:gd name="T77" fmla="*/ 147 h 597"/>
                <a:gd name="T78" fmla="*/ 44 w 213"/>
                <a:gd name="T79" fmla="*/ 108 h 597"/>
                <a:gd name="T80" fmla="*/ 54 w 213"/>
                <a:gd name="T81" fmla="*/ 66 h 597"/>
                <a:gd name="T82" fmla="*/ 54 w 213"/>
                <a:gd name="T83" fmla="*/ 66 h 597"/>
                <a:gd name="T84" fmla="*/ 59 w 213"/>
                <a:gd name="T85" fmla="*/ 49 h 597"/>
                <a:gd name="T86" fmla="*/ 63 w 213"/>
                <a:gd name="T87" fmla="*/ 34 h 597"/>
                <a:gd name="T88" fmla="*/ 71 w 213"/>
                <a:gd name="T89" fmla="*/ 24 h 597"/>
                <a:gd name="T90" fmla="*/ 80 w 213"/>
                <a:gd name="T91" fmla="*/ 15 h 597"/>
                <a:gd name="T92" fmla="*/ 90 w 213"/>
                <a:gd name="T93" fmla="*/ 7 h 597"/>
                <a:gd name="T94" fmla="*/ 102 w 213"/>
                <a:gd name="T95" fmla="*/ 3 h 597"/>
                <a:gd name="T96" fmla="*/ 114 w 213"/>
                <a:gd name="T97" fmla="*/ 0 h 597"/>
                <a:gd name="T98" fmla="*/ 126 w 213"/>
                <a:gd name="T99" fmla="*/ 0 h 597"/>
                <a:gd name="T100" fmla="*/ 126 w 213"/>
                <a:gd name="T101" fmla="*/ 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3" h="597">
                  <a:moveTo>
                    <a:pt x="126" y="0"/>
                  </a:moveTo>
                  <a:lnTo>
                    <a:pt x="126" y="0"/>
                  </a:lnTo>
                  <a:lnTo>
                    <a:pt x="143" y="1"/>
                  </a:lnTo>
                  <a:lnTo>
                    <a:pt x="143" y="1"/>
                  </a:lnTo>
                  <a:lnTo>
                    <a:pt x="158" y="4"/>
                  </a:lnTo>
                  <a:lnTo>
                    <a:pt x="171" y="10"/>
                  </a:lnTo>
                  <a:lnTo>
                    <a:pt x="183" y="16"/>
                  </a:lnTo>
                  <a:lnTo>
                    <a:pt x="189" y="22"/>
                  </a:lnTo>
                  <a:lnTo>
                    <a:pt x="195" y="28"/>
                  </a:lnTo>
                  <a:lnTo>
                    <a:pt x="200" y="34"/>
                  </a:lnTo>
                  <a:lnTo>
                    <a:pt x="204" y="43"/>
                  </a:lnTo>
                  <a:lnTo>
                    <a:pt x="207" y="52"/>
                  </a:lnTo>
                  <a:lnTo>
                    <a:pt x="210" y="64"/>
                  </a:lnTo>
                  <a:lnTo>
                    <a:pt x="212" y="76"/>
                  </a:lnTo>
                  <a:lnTo>
                    <a:pt x="213" y="91"/>
                  </a:lnTo>
                  <a:lnTo>
                    <a:pt x="213" y="109"/>
                  </a:lnTo>
                  <a:lnTo>
                    <a:pt x="212" y="127"/>
                  </a:lnTo>
                  <a:lnTo>
                    <a:pt x="212" y="127"/>
                  </a:lnTo>
                  <a:lnTo>
                    <a:pt x="209" y="150"/>
                  </a:lnTo>
                  <a:lnTo>
                    <a:pt x="204" y="178"/>
                  </a:lnTo>
                  <a:lnTo>
                    <a:pt x="189" y="246"/>
                  </a:lnTo>
                  <a:lnTo>
                    <a:pt x="171" y="322"/>
                  </a:lnTo>
                  <a:lnTo>
                    <a:pt x="149" y="402"/>
                  </a:lnTo>
                  <a:lnTo>
                    <a:pt x="110" y="538"/>
                  </a:lnTo>
                  <a:lnTo>
                    <a:pt x="93" y="597"/>
                  </a:lnTo>
                  <a:lnTo>
                    <a:pt x="93" y="597"/>
                  </a:lnTo>
                  <a:lnTo>
                    <a:pt x="93" y="597"/>
                  </a:lnTo>
                  <a:lnTo>
                    <a:pt x="0" y="588"/>
                  </a:lnTo>
                  <a:lnTo>
                    <a:pt x="0" y="588"/>
                  </a:lnTo>
                  <a:lnTo>
                    <a:pt x="6" y="546"/>
                  </a:lnTo>
                  <a:lnTo>
                    <a:pt x="11" y="507"/>
                  </a:lnTo>
                  <a:lnTo>
                    <a:pt x="15" y="439"/>
                  </a:lnTo>
                  <a:lnTo>
                    <a:pt x="17" y="382"/>
                  </a:lnTo>
                  <a:lnTo>
                    <a:pt x="18" y="328"/>
                  </a:lnTo>
                  <a:lnTo>
                    <a:pt x="20" y="274"/>
                  </a:lnTo>
                  <a:lnTo>
                    <a:pt x="23" y="246"/>
                  </a:lnTo>
                  <a:lnTo>
                    <a:pt x="26" y="216"/>
                  </a:lnTo>
                  <a:lnTo>
                    <a:pt x="30" y="183"/>
                  </a:lnTo>
                  <a:lnTo>
                    <a:pt x="36" y="147"/>
                  </a:lnTo>
                  <a:lnTo>
                    <a:pt x="44" y="108"/>
                  </a:lnTo>
                  <a:lnTo>
                    <a:pt x="54" y="66"/>
                  </a:lnTo>
                  <a:lnTo>
                    <a:pt x="54" y="66"/>
                  </a:lnTo>
                  <a:lnTo>
                    <a:pt x="59" y="49"/>
                  </a:lnTo>
                  <a:lnTo>
                    <a:pt x="63" y="34"/>
                  </a:lnTo>
                  <a:lnTo>
                    <a:pt x="71" y="24"/>
                  </a:lnTo>
                  <a:lnTo>
                    <a:pt x="80" y="15"/>
                  </a:lnTo>
                  <a:lnTo>
                    <a:pt x="90" y="7"/>
                  </a:lnTo>
                  <a:lnTo>
                    <a:pt x="102" y="3"/>
                  </a:lnTo>
                  <a:lnTo>
                    <a:pt x="114" y="0"/>
                  </a:lnTo>
                  <a:lnTo>
                    <a:pt x="126" y="0"/>
                  </a:lnTo>
                  <a:lnTo>
                    <a:pt x="126"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8" name="Freeform 118"/>
            <p:cNvSpPr>
              <a:spLocks/>
            </p:cNvSpPr>
            <p:nvPr/>
          </p:nvSpPr>
          <p:spPr bwMode="auto">
            <a:xfrm>
              <a:off x="-8358188" y="2622550"/>
              <a:ext cx="220662" cy="146050"/>
            </a:xfrm>
            <a:custGeom>
              <a:avLst/>
              <a:gdLst>
                <a:gd name="T0" fmla="*/ 419 w 419"/>
                <a:gd name="T1" fmla="*/ 78 h 276"/>
                <a:gd name="T2" fmla="*/ 419 w 419"/>
                <a:gd name="T3" fmla="*/ 73 h 276"/>
                <a:gd name="T4" fmla="*/ 417 w 419"/>
                <a:gd name="T5" fmla="*/ 64 h 276"/>
                <a:gd name="T6" fmla="*/ 417 w 419"/>
                <a:gd name="T7" fmla="*/ 60 h 276"/>
                <a:gd name="T8" fmla="*/ 414 w 419"/>
                <a:gd name="T9" fmla="*/ 52 h 276"/>
                <a:gd name="T10" fmla="*/ 414 w 419"/>
                <a:gd name="T11" fmla="*/ 48 h 276"/>
                <a:gd name="T12" fmla="*/ 411 w 419"/>
                <a:gd name="T13" fmla="*/ 40 h 276"/>
                <a:gd name="T14" fmla="*/ 410 w 419"/>
                <a:gd name="T15" fmla="*/ 37 h 276"/>
                <a:gd name="T16" fmla="*/ 407 w 419"/>
                <a:gd name="T17" fmla="*/ 30 h 276"/>
                <a:gd name="T18" fmla="*/ 405 w 419"/>
                <a:gd name="T19" fmla="*/ 27 h 276"/>
                <a:gd name="T20" fmla="*/ 401 w 419"/>
                <a:gd name="T21" fmla="*/ 21 h 276"/>
                <a:gd name="T22" fmla="*/ 399 w 419"/>
                <a:gd name="T23" fmla="*/ 18 h 276"/>
                <a:gd name="T24" fmla="*/ 395 w 419"/>
                <a:gd name="T25" fmla="*/ 13 h 276"/>
                <a:gd name="T26" fmla="*/ 392 w 419"/>
                <a:gd name="T27" fmla="*/ 10 h 276"/>
                <a:gd name="T28" fmla="*/ 387 w 419"/>
                <a:gd name="T29" fmla="*/ 7 h 276"/>
                <a:gd name="T30" fmla="*/ 384 w 419"/>
                <a:gd name="T31" fmla="*/ 6 h 276"/>
                <a:gd name="T32" fmla="*/ 380 w 419"/>
                <a:gd name="T33" fmla="*/ 3 h 276"/>
                <a:gd name="T34" fmla="*/ 377 w 419"/>
                <a:gd name="T35" fmla="*/ 1 h 276"/>
                <a:gd name="T36" fmla="*/ 371 w 419"/>
                <a:gd name="T37" fmla="*/ 0 h 276"/>
                <a:gd name="T38" fmla="*/ 366 w 419"/>
                <a:gd name="T39" fmla="*/ 0 h 276"/>
                <a:gd name="T40" fmla="*/ 54 w 419"/>
                <a:gd name="T41" fmla="*/ 0 h 276"/>
                <a:gd name="T42" fmla="*/ 47 w 419"/>
                <a:gd name="T43" fmla="*/ 0 h 276"/>
                <a:gd name="T44" fmla="*/ 42 w 419"/>
                <a:gd name="T45" fmla="*/ 1 h 276"/>
                <a:gd name="T46" fmla="*/ 38 w 419"/>
                <a:gd name="T47" fmla="*/ 4 h 276"/>
                <a:gd name="T48" fmla="*/ 35 w 419"/>
                <a:gd name="T49" fmla="*/ 6 h 276"/>
                <a:gd name="T50" fmla="*/ 30 w 419"/>
                <a:gd name="T51" fmla="*/ 9 h 276"/>
                <a:gd name="T52" fmla="*/ 27 w 419"/>
                <a:gd name="T53" fmla="*/ 10 h 276"/>
                <a:gd name="T54" fmla="*/ 23 w 419"/>
                <a:gd name="T55" fmla="*/ 15 h 276"/>
                <a:gd name="T56" fmla="*/ 21 w 419"/>
                <a:gd name="T57" fmla="*/ 18 h 276"/>
                <a:gd name="T58" fmla="*/ 17 w 419"/>
                <a:gd name="T59" fmla="*/ 24 h 276"/>
                <a:gd name="T60" fmla="*/ 15 w 419"/>
                <a:gd name="T61" fmla="*/ 27 h 276"/>
                <a:gd name="T62" fmla="*/ 11 w 419"/>
                <a:gd name="T63" fmla="*/ 33 h 276"/>
                <a:gd name="T64" fmla="*/ 9 w 419"/>
                <a:gd name="T65" fmla="*/ 37 h 276"/>
                <a:gd name="T66" fmla="*/ 6 w 419"/>
                <a:gd name="T67" fmla="*/ 43 h 276"/>
                <a:gd name="T68" fmla="*/ 5 w 419"/>
                <a:gd name="T69" fmla="*/ 48 h 276"/>
                <a:gd name="T70" fmla="*/ 3 w 419"/>
                <a:gd name="T71" fmla="*/ 57 h 276"/>
                <a:gd name="T72" fmla="*/ 3 w 419"/>
                <a:gd name="T73" fmla="*/ 60 h 276"/>
                <a:gd name="T74" fmla="*/ 2 w 419"/>
                <a:gd name="T75" fmla="*/ 69 h 276"/>
                <a:gd name="T76" fmla="*/ 0 w 419"/>
                <a:gd name="T77" fmla="*/ 73 h 276"/>
                <a:gd name="T78" fmla="*/ 0 w 419"/>
                <a:gd name="T79" fmla="*/ 82 h 276"/>
                <a:gd name="T80" fmla="*/ 0 w 419"/>
                <a:gd name="T81" fmla="*/ 87 h 276"/>
                <a:gd name="T82" fmla="*/ 3 w 419"/>
                <a:gd name="T83" fmla="*/ 181 h 276"/>
                <a:gd name="T84" fmla="*/ 12 w 419"/>
                <a:gd name="T85" fmla="*/ 220 h 276"/>
                <a:gd name="T86" fmla="*/ 24 w 419"/>
                <a:gd name="T87" fmla="*/ 240 h 276"/>
                <a:gd name="T88" fmla="*/ 48 w 419"/>
                <a:gd name="T89" fmla="*/ 262 h 276"/>
                <a:gd name="T90" fmla="*/ 50 w 419"/>
                <a:gd name="T91" fmla="*/ 262 h 276"/>
                <a:gd name="T92" fmla="*/ 77 w 419"/>
                <a:gd name="T93" fmla="*/ 273 h 276"/>
                <a:gd name="T94" fmla="*/ 138 w 419"/>
                <a:gd name="T95" fmla="*/ 274 h 276"/>
                <a:gd name="T96" fmla="*/ 192 w 419"/>
                <a:gd name="T97" fmla="*/ 268 h 276"/>
                <a:gd name="T98" fmla="*/ 227 w 419"/>
                <a:gd name="T99" fmla="*/ 268 h 276"/>
                <a:gd name="T100" fmla="*/ 281 w 419"/>
                <a:gd name="T101" fmla="*/ 274 h 276"/>
                <a:gd name="T102" fmla="*/ 342 w 419"/>
                <a:gd name="T103" fmla="*/ 273 h 276"/>
                <a:gd name="T104" fmla="*/ 371 w 419"/>
                <a:gd name="T105" fmla="*/ 262 h 276"/>
                <a:gd name="T106" fmla="*/ 371 w 419"/>
                <a:gd name="T107" fmla="*/ 262 h 276"/>
                <a:gd name="T108" fmla="*/ 395 w 419"/>
                <a:gd name="T109" fmla="*/ 240 h 276"/>
                <a:gd name="T110" fmla="*/ 407 w 419"/>
                <a:gd name="T111" fmla="*/ 220 h 276"/>
                <a:gd name="T112" fmla="*/ 416 w 419"/>
                <a:gd name="T113" fmla="*/ 181 h 276"/>
                <a:gd name="T114" fmla="*/ 419 w 419"/>
                <a:gd name="T115" fmla="*/ 87 h 276"/>
                <a:gd name="T116" fmla="*/ 419 w 419"/>
                <a:gd name="T117" fmla="*/ 8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9" h="276">
                  <a:moveTo>
                    <a:pt x="419" y="82"/>
                  </a:moveTo>
                  <a:lnTo>
                    <a:pt x="419" y="82"/>
                  </a:lnTo>
                  <a:lnTo>
                    <a:pt x="419" y="78"/>
                  </a:lnTo>
                  <a:lnTo>
                    <a:pt x="419" y="78"/>
                  </a:lnTo>
                  <a:lnTo>
                    <a:pt x="419" y="73"/>
                  </a:lnTo>
                  <a:lnTo>
                    <a:pt x="419" y="73"/>
                  </a:lnTo>
                  <a:lnTo>
                    <a:pt x="419" y="69"/>
                  </a:lnTo>
                  <a:lnTo>
                    <a:pt x="419" y="69"/>
                  </a:lnTo>
                  <a:lnTo>
                    <a:pt x="417" y="64"/>
                  </a:lnTo>
                  <a:lnTo>
                    <a:pt x="417" y="64"/>
                  </a:lnTo>
                  <a:lnTo>
                    <a:pt x="417" y="60"/>
                  </a:lnTo>
                  <a:lnTo>
                    <a:pt x="417" y="60"/>
                  </a:lnTo>
                  <a:lnTo>
                    <a:pt x="416" y="55"/>
                  </a:lnTo>
                  <a:lnTo>
                    <a:pt x="416" y="55"/>
                  </a:lnTo>
                  <a:lnTo>
                    <a:pt x="414" y="52"/>
                  </a:lnTo>
                  <a:lnTo>
                    <a:pt x="414" y="52"/>
                  </a:lnTo>
                  <a:lnTo>
                    <a:pt x="414" y="48"/>
                  </a:lnTo>
                  <a:lnTo>
                    <a:pt x="414" y="48"/>
                  </a:lnTo>
                  <a:lnTo>
                    <a:pt x="413" y="43"/>
                  </a:lnTo>
                  <a:lnTo>
                    <a:pt x="413" y="43"/>
                  </a:lnTo>
                  <a:lnTo>
                    <a:pt x="411" y="40"/>
                  </a:lnTo>
                  <a:lnTo>
                    <a:pt x="411" y="40"/>
                  </a:lnTo>
                  <a:lnTo>
                    <a:pt x="410" y="37"/>
                  </a:lnTo>
                  <a:lnTo>
                    <a:pt x="410" y="37"/>
                  </a:lnTo>
                  <a:lnTo>
                    <a:pt x="408" y="33"/>
                  </a:lnTo>
                  <a:lnTo>
                    <a:pt x="408" y="33"/>
                  </a:lnTo>
                  <a:lnTo>
                    <a:pt x="407" y="30"/>
                  </a:lnTo>
                  <a:lnTo>
                    <a:pt x="407" y="30"/>
                  </a:lnTo>
                  <a:lnTo>
                    <a:pt x="405" y="27"/>
                  </a:lnTo>
                  <a:lnTo>
                    <a:pt x="405" y="27"/>
                  </a:lnTo>
                  <a:lnTo>
                    <a:pt x="402" y="24"/>
                  </a:lnTo>
                  <a:lnTo>
                    <a:pt x="402" y="24"/>
                  </a:lnTo>
                  <a:lnTo>
                    <a:pt x="401" y="21"/>
                  </a:lnTo>
                  <a:lnTo>
                    <a:pt x="401" y="21"/>
                  </a:lnTo>
                  <a:lnTo>
                    <a:pt x="399" y="18"/>
                  </a:lnTo>
                  <a:lnTo>
                    <a:pt x="399" y="18"/>
                  </a:lnTo>
                  <a:lnTo>
                    <a:pt x="396" y="15"/>
                  </a:lnTo>
                  <a:lnTo>
                    <a:pt x="396" y="15"/>
                  </a:lnTo>
                  <a:lnTo>
                    <a:pt x="395" y="13"/>
                  </a:lnTo>
                  <a:lnTo>
                    <a:pt x="395" y="13"/>
                  </a:lnTo>
                  <a:lnTo>
                    <a:pt x="392" y="10"/>
                  </a:lnTo>
                  <a:lnTo>
                    <a:pt x="392" y="10"/>
                  </a:lnTo>
                  <a:lnTo>
                    <a:pt x="390" y="9"/>
                  </a:lnTo>
                  <a:lnTo>
                    <a:pt x="390" y="9"/>
                  </a:lnTo>
                  <a:lnTo>
                    <a:pt x="387" y="7"/>
                  </a:lnTo>
                  <a:lnTo>
                    <a:pt x="387" y="7"/>
                  </a:lnTo>
                  <a:lnTo>
                    <a:pt x="384" y="6"/>
                  </a:lnTo>
                  <a:lnTo>
                    <a:pt x="384" y="6"/>
                  </a:lnTo>
                  <a:lnTo>
                    <a:pt x="383" y="4"/>
                  </a:lnTo>
                  <a:lnTo>
                    <a:pt x="383" y="4"/>
                  </a:lnTo>
                  <a:lnTo>
                    <a:pt x="380" y="3"/>
                  </a:lnTo>
                  <a:lnTo>
                    <a:pt x="380" y="3"/>
                  </a:lnTo>
                  <a:lnTo>
                    <a:pt x="377" y="1"/>
                  </a:lnTo>
                  <a:lnTo>
                    <a:pt x="377" y="1"/>
                  </a:lnTo>
                  <a:lnTo>
                    <a:pt x="374" y="0"/>
                  </a:lnTo>
                  <a:lnTo>
                    <a:pt x="374" y="0"/>
                  </a:lnTo>
                  <a:lnTo>
                    <a:pt x="371" y="0"/>
                  </a:lnTo>
                  <a:lnTo>
                    <a:pt x="371" y="0"/>
                  </a:lnTo>
                  <a:lnTo>
                    <a:pt x="366" y="0"/>
                  </a:lnTo>
                  <a:lnTo>
                    <a:pt x="366" y="0"/>
                  </a:lnTo>
                  <a:lnTo>
                    <a:pt x="54" y="0"/>
                  </a:lnTo>
                  <a:lnTo>
                    <a:pt x="54" y="0"/>
                  </a:lnTo>
                  <a:lnTo>
                    <a:pt x="54" y="0"/>
                  </a:lnTo>
                  <a:lnTo>
                    <a:pt x="48" y="0"/>
                  </a:lnTo>
                  <a:lnTo>
                    <a:pt x="48" y="0"/>
                  </a:lnTo>
                  <a:lnTo>
                    <a:pt x="47" y="0"/>
                  </a:lnTo>
                  <a:lnTo>
                    <a:pt x="47" y="0"/>
                  </a:lnTo>
                  <a:lnTo>
                    <a:pt x="42" y="1"/>
                  </a:lnTo>
                  <a:lnTo>
                    <a:pt x="42" y="1"/>
                  </a:lnTo>
                  <a:lnTo>
                    <a:pt x="41" y="3"/>
                  </a:lnTo>
                  <a:lnTo>
                    <a:pt x="41" y="3"/>
                  </a:lnTo>
                  <a:lnTo>
                    <a:pt x="38" y="4"/>
                  </a:lnTo>
                  <a:lnTo>
                    <a:pt x="38" y="4"/>
                  </a:lnTo>
                  <a:lnTo>
                    <a:pt x="35" y="6"/>
                  </a:lnTo>
                  <a:lnTo>
                    <a:pt x="35" y="6"/>
                  </a:lnTo>
                  <a:lnTo>
                    <a:pt x="32" y="7"/>
                  </a:lnTo>
                  <a:lnTo>
                    <a:pt x="32" y="7"/>
                  </a:lnTo>
                  <a:lnTo>
                    <a:pt x="30" y="9"/>
                  </a:lnTo>
                  <a:lnTo>
                    <a:pt x="30" y="9"/>
                  </a:lnTo>
                  <a:lnTo>
                    <a:pt x="27" y="10"/>
                  </a:lnTo>
                  <a:lnTo>
                    <a:pt x="27" y="10"/>
                  </a:lnTo>
                  <a:lnTo>
                    <a:pt x="26" y="13"/>
                  </a:lnTo>
                  <a:lnTo>
                    <a:pt x="26" y="13"/>
                  </a:lnTo>
                  <a:lnTo>
                    <a:pt x="23" y="15"/>
                  </a:lnTo>
                  <a:lnTo>
                    <a:pt x="23" y="15"/>
                  </a:lnTo>
                  <a:lnTo>
                    <a:pt x="21" y="18"/>
                  </a:lnTo>
                  <a:lnTo>
                    <a:pt x="21" y="18"/>
                  </a:lnTo>
                  <a:lnTo>
                    <a:pt x="18" y="21"/>
                  </a:lnTo>
                  <a:lnTo>
                    <a:pt x="18" y="21"/>
                  </a:lnTo>
                  <a:lnTo>
                    <a:pt x="17" y="24"/>
                  </a:lnTo>
                  <a:lnTo>
                    <a:pt x="17" y="24"/>
                  </a:lnTo>
                  <a:lnTo>
                    <a:pt x="15" y="27"/>
                  </a:lnTo>
                  <a:lnTo>
                    <a:pt x="15" y="27"/>
                  </a:lnTo>
                  <a:lnTo>
                    <a:pt x="14" y="30"/>
                  </a:lnTo>
                  <a:lnTo>
                    <a:pt x="14" y="30"/>
                  </a:lnTo>
                  <a:lnTo>
                    <a:pt x="11" y="33"/>
                  </a:lnTo>
                  <a:lnTo>
                    <a:pt x="11" y="33"/>
                  </a:lnTo>
                  <a:lnTo>
                    <a:pt x="9" y="37"/>
                  </a:lnTo>
                  <a:lnTo>
                    <a:pt x="9" y="37"/>
                  </a:lnTo>
                  <a:lnTo>
                    <a:pt x="8" y="40"/>
                  </a:lnTo>
                  <a:lnTo>
                    <a:pt x="8" y="40"/>
                  </a:lnTo>
                  <a:lnTo>
                    <a:pt x="6" y="43"/>
                  </a:lnTo>
                  <a:lnTo>
                    <a:pt x="6" y="43"/>
                  </a:lnTo>
                  <a:lnTo>
                    <a:pt x="5" y="48"/>
                  </a:lnTo>
                  <a:lnTo>
                    <a:pt x="5" y="48"/>
                  </a:lnTo>
                  <a:lnTo>
                    <a:pt x="5" y="52"/>
                  </a:lnTo>
                  <a:lnTo>
                    <a:pt x="5" y="52"/>
                  </a:lnTo>
                  <a:lnTo>
                    <a:pt x="3" y="57"/>
                  </a:lnTo>
                  <a:lnTo>
                    <a:pt x="3" y="57"/>
                  </a:lnTo>
                  <a:lnTo>
                    <a:pt x="3" y="60"/>
                  </a:lnTo>
                  <a:lnTo>
                    <a:pt x="3" y="60"/>
                  </a:lnTo>
                  <a:lnTo>
                    <a:pt x="2" y="64"/>
                  </a:lnTo>
                  <a:lnTo>
                    <a:pt x="2" y="64"/>
                  </a:lnTo>
                  <a:lnTo>
                    <a:pt x="2" y="69"/>
                  </a:lnTo>
                  <a:lnTo>
                    <a:pt x="2" y="69"/>
                  </a:lnTo>
                  <a:lnTo>
                    <a:pt x="0" y="73"/>
                  </a:lnTo>
                  <a:lnTo>
                    <a:pt x="0" y="73"/>
                  </a:lnTo>
                  <a:lnTo>
                    <a:pt x="0" y="78"/>
                  </a:lnTo>
                  <a:lnTo>
                    <a:pt x="0" y="78"/>
                  </a:lnTo>
                  <a:lnTo>
                    <a:pt x="0" y="82"/>
                  </a:lnTo>
                  <a:lnTo>
                    <a:pt x="0" y="82"/>
                  </a:lnTo>
                  <a:lnTo>
                    <a:pt x="0" y="87"/>
                  </a:lnTo>
                  <a:lnTo>
                    <a:pt x="0" y="87"/>
                  </a:lnTo>
                  <a:lnTo>
                    <a:pt x="0" y="90"/>
                  </a:lnTo>
                  <a:lnTo>
                    <a:pt x="3" y="181"/>
                  </a:lnTo>
                  <a:lnTo>
                    <a:pt x="3" y="181"/>
                  </a:lnTo>
                  <a:lnTo>
                    <a:pt x="5" y="195"/>
                  </a:lnTo>
                  <a:lnTo>
                    <a:pt x="8" y="208"/>
                  </a:lnTo>
                  <a:lnTo>
                    <a:pt x="12" y="220"/>
                  </a:lnTo>
                  <a:lnTo>
                    <a:pt x="18" y="231"/>
                  </a:lnTo>
                  <a:lnTo>
                    <a:pt x="18" y="231"/>
                  </a:lnTo>
                  <a:lnTo>
                    <a:pt x="24" y="240"/>
                  </a:lnTo>
                  <a:lnTo>
                    <a:pt x="32" y="249"/>
                  </a:lnTo>
                  <a:lnTo>
                    <a:pt x="41" y="256"/>
                  </a:lnTo>
                  <a:lnTo>
                    <a:pt x="48" y="262"/>
                  </a:lnTo>
                  <a:lnTo>
                    <a:pt x="48" y="262"/>
                  </a:lnTo>
                  <a:lnTo>
                    <a:pt x="50" y="262"/>
                  </a:lnTo>
                  <a:lnTo>
                    <a:pt x="50" y="262"/>
                  </a:lnTo>
                  <a:lnTo>
                    <a:pt x="62" y="268"/>
                  </a:lnTo>
                  <a:lnTo>
                    <a:pt x="77" y="273"/>
                  </a:lnTo>
                  <a:lnTo>
                    <a:pt x="77" y="273"/>
                  </a:lnTo>
                  <a:lnTo>
                    <a:pt x="92" y="276"/>
                  </a:lnTo>
                  <a:lnTo>
                    <a:pt x="107" y="276"/>
                  </a:lnTo>
                  <a:lnTo>
                    <a:pt x="138" y="274"/>
                  </a:lnTo>
                  <a:lnTo>
                    <a:pt x="138" y="274"/>
                  </a:lnTo>
                  <a:lnTo>
                    <a:pt x="174" y="270"/>
                  </a:lnTo>
                  <a:lnTo>
                    <a:pt x="192" y="268"/>
                  </a:lnTo>
                  <a:lnTo>
                    <a:pt x="210" y="267"/>
                  </a:lnTo>
                  <a:lnTo>
                    <a:pt x="210" y="267"/>
                  </a:lnTo>
                  <a:lnTo>
                    <a:pt x="227" y="268"/>
                  </a:lnTo>
                  <a:lnTo>
                    <a:pt x="245" y="270"/>
                  </a:lnTo>
                  <a:lnTo>
                    <a:pt x="281" y="274"/>
                  </a:lnTo>
                  <a:lnTo>
                    <a:pt x="281" y="274"/>
                  </a:lnTo>
                  <a:lnTo>
                    <a:pt x="312" y="276"/>
                  </a:lnTo>
                  <a:lnTo>
                    <a:pt x="327" y="276"/>
                  </a:lnTo>
                  <a:lnTo>
                    <a:pt x="342" y="273"/>
                  </a:lnTo>
                  <a:lnTo>
                    <a:pt x="342" y="273"/>
                  </a:lnTo>
                  <a:lnTo>
                    <a:pt x="357" y="268"/>
                  </a:lnTo>
                  <a:lnTo>
                    <a:pt x="371" y="262"/>
                  </a:lnTo>
                  <a:lnTo>
                    <a:pt x="371" y="262"/>
                  </a:lnTo>
                  <a:lnTo>
                    <a:pt x="371" y="262"/>
                  </a:lnTo>
                  <a:lnTo>
                    <a:pt x="371" y="262"/>
                  </a:lnTo>
                  <a:lnTo>
                    <a:pt x="380" y="256"/>
                  </a:lnTo>
                  <a:lnTo>
                    <a:pt x="387" y="249"/>
                  </a:lnTo>
                  <a:lnTo>
                    <a:pt x="395" y="240"/>
                  </a:lnTo>
                  <a:lnTo>
                    <a:pt x="401" y="231"/>
                  </a:lnTo>
                  <a:lnTo>
                    <a:pt x="401" y="231"/>
                  </a:lnTo>
                  <a:lnTo>
                    <a:pt x="407" y="220"/>
                  </a:lnTo>
                  <a:lnTo>
                    <a:pt x="411" y="208"/>
                  </a:lnTo>
                  <a:lnTo>
                    <a:pt x="414" y="195"/>
                  </a:lnTo>
                  <a:lnTo>
                    <a:pt x="416" y="181"/>
                  </a:lnTo>
                  <a:lnTo>
                    <a:pt x="419" y="90"/>
                  </a:lnTo>
                  <a:lnTo>
                    <a:pt x="419" y="90"/>
                  </a:lnTo>
                  <a:lnTo>
                    <a:pt x="419" y="87"/>
                  </a:lnTo>
                  <a:lnTo>
                    <a:pt x="419" y="87"/>
                  </a:lnTo>
                  <a:lnTo>
                    <a:pt x="419" y="82"/>
                  </a:lnTo>
                  <a:lnTo>
                    <a:pt x="419" y="8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9" name="Freeform 119"/>
            <p:cNvSpPr>
              <a:spLocks/>
            </p:cNvSpPr>
            <p:nvPr/>
          </p:nvSpPr>
          <p:spPr bwMode="auto">
            <a:xfrm>
              <a:off x="-8307388" y="2135188"/>
              <a:ext cx="119062" cy="190500"/>
            </a:xfrm>
            <a:custGeom>
              <a:avLst/>
              <a:gdLst>
                <a:gd name="T0" fmla="*/ 223 w 223"/>
                <a:gd name="T1" fmla="*/ 147 h 360"/>
                <a:gd name="T2" fmla="*/ 211 w 223"/>
                <a:gd name="T3" fmla="*/ 134 h 360"/>
                <a:gd name="T4" fmla="*/ 208 w 223"/>
                <a:gd name="T5" fmla="*/ 132 h 360"/>
                <a:gd name="T6" fmla="*/ 210 w 223"/>
                <a:gd name="T7" fmla="*/ 119 h 360"/>
                <a:gd name="T8" fmla="*/ 208 w 223"/>
                <a:gd name="T9" fmla="*/ 90 h 360"/>
                <a:gd name="T10" fmla="*/ 204 w 223"/>
                <a:gd name="T11" fmla="*/ 62 h 360"/>
                <a:gd name="T12" fmla="*/ 201 w 223"/>
                <a:gd name="T13" fmla="*/ 57 h 360"/>
                <a:gd name="T14" fmla="*/ 193 w 223"/>
                <a:gd name="T15" fmla="*/ 39 h 360"/>
                <a:gd name="T16" fmla="*/ 187 w 223"/>
                <a:gd name="T17" fmla="*/ 32 h 360"/>
                <a:gd name="T18" fmla="*/ 186 w 223"/>
                <a:gd name="T19" fmla="*/ 30 h 360"/>
                <a:gd name="T20" fmla="*/ 178 w 223"/>
                <a:gd name="T21" fmla="*/ 24 h 360"/>
                <a:gd name="T22" fmla="*/ 172 w 223"/>
                <a:gd name="T23" fmla="*/ 18 h 360"/>
                <a:gd name="T24" fmla="*/ 142 w 223"/>
                <a:gd name="T25" fmla="*/ 5 h 360"/>
                <a:gd name="T26" fmla="*/ 142 w 223"/>
                <a:gd name="T27" fmla="*/ 3 h 360"/>
                <a:gd name="T28" fmla="*/ 133 w 223"/>
                <a:gd name="T29" fmla="*/ 2 h 360"/>
                <a:gd name="T30" fmla="*/ 129 w 223"/>
                <a:gd name="T31" fmla="*/ 2 h 360"/>
                <a:gd name="T32" fmla="*/ 120 w 223"/>
                <a:gd name="T33" fmla="*/ 0 h 360"/>
                <a:gd name="T34" fmla="*/ 112 w 223"/>
                <a:gd name="T35" fmla="*/ 0 h 360"/>
                <a:gd name="T36" fmla="*/ 112 w 223"/>
                <a:gd name="T37" fmla="*/ 0 h 360"/>
                <a:gd name="T38" fmla="*/ 112 w 223"/>
                <a:gd name="T39" fmla="*/ 0 h 360"/>
                <a:gd name="T40" fmla="*/ 111 w 223"/>
                <a:gd name="T41" fmla="*/ 0 h 360"/>
                <a:gd name="T42" fmla="*/ 103 w 223"/>
                <a:gd name="T43" fmla="*/ 0 h 360"/>
                <a:gd name="T44" fmla="*/ 94 w 223"/>
                <a:gd name="T45" fmla="*/ 2 h 360"/>
                <a:gd name="T46" fmla="*/ 90 w 223"/>
                <a:gd name="T47" fmla="*/ 2 h 360"/>
                <a:gd name="T48" fmla="*/ 82 w 223"/>
                <a:gd name="T49" fmla="*/ 3 h 360"/>
                <a:gd name="T50" fmla="*/ 81 w 223"/>
                <a:gd name="T51" fmla="*/ 5 h 360"/>
                <a:gd name="T52" fmla="*/ 52 w 223"/>
                <a:gd name="T53" fmla="*/ 18 h 360"/>
                <a:gd name="T54" fmla="*/ 45 w 223"/>
                <a:gd name="T55" fmla="*/ 24 h 360"/>
                <a:gd name="T56" fmla="*/ 37 w 223"/>
                <a:gd name="T57" fmla="*/ 30 h 360"/>
                <a:gd name="T58" fmla="*/ 37 w 223"/>
                <a:gd name="T59" fmla="*/ 32 h 360"/>
                <a:gd name="T60" fmla="*/ 31 w 223"/>
                <a:gd name="T61" fmla="*/ 39 h 360"/>
                <a:gd name="T62" fmla="*/ 22 w 223"/>
                <a:gd name="T63" fmla="*/ 57 h 360"/>
                <a:gd name="T64" fmla="*/ 21 w 223"/>
                <a:gd name="T65" fmla="*/ 62 h 360"/>
                <a:gd name="T66" fmla="*/ 15 w 223"/>
                <a:gd name="T67" fmla="*/ 86 h 360"/>
                <a:gd name="T68" fmla="*/ 15 w 223"/>
                <a:gd name="T69" fmla="*/ 95 h 360"/>
                <a:gd name="T70" fmla="*/ 15 w 223"/>
                <a:gd name="T71" fmla="*/ 132 h 360"/>
                <a:gd name="T72" fmla="*/ 15 w 223"/>
                <a:gd name="T73" fmla="*/ 132 h 360"/>
                <a:gd name="T74" fmla="*/ 7 w 223"/>
                <a:gd name="T75" fmla="*/ 137 h 360"/>
                <a:gd name="T76" fmla="*/ 0 w 223"/>
                <a:gd name="T77" fmla="*/ 155 h 360"/>
                <a:gd name="T78" fmla="*/ 3 w 223"/>
                <a:gd name="T79" fmla="*/ 167 h 360"/>
                <a:gd name="T80" fmla="*/ 6 w 223"/>
                <a:gd name="T81" fmla="*/ 170 h 360"/>
                <a:gd name="T82" fmla="*/ 13 w 223"/>
                <a:gd name="T83" fmla="*/ 182 h 360"/>
                <a:gd name="T84" fmla="*/ 16 w 223"/>
                <a:gd name="T85" fmla="*/ 191 h 360"/>
                <a:gd name="T86" fmla="*/ 19 w 223"/>
                <a:gd name="T87" fmla="*/ 200 h 360"/>
                <a:gd name="T88" fmla="*/ 25 w 223"/>
                <a:gd name="T89" fmla="*/ 204 h 360"/>
                <a:gd name="T90" fmla="*/ 42 w 223"/>
                <a:gd name="T91" fmla="*/ 236 h 360"/>
                <a:gd name="T92" fmla="*/ 52 w 223"/>
                <a:gd name="T93" fmla="*/ 255 h 360"/>
                <a:gd name="T94" fmla="*/ 45 w 223"/>
                <a:gd name="T95" fmla="*/ 284 h 360"/>
                <a:gd name="T96" fmla="*/ 34 w 223"/>
                <a:gd name="T97" fmla="*/ 300 h 360"/>
                <a:gd name="T98" fmla="*/ 112 w 223"/>
                <a:gd name="T99" fmla="*/ 360 h 360"/>
                <a:gd name="T100" fmla="*/ 193 w 223"/>
                <a:gd name="T101" fmla="*/ 306 h 360"/>
                <a:gd name="T102" fmla="*/ 189 w 223"/>
                <a:gd name="T103" fmla="*/ 300 h 360"/>
                <a:gd name="T104" fmla="*/ 178 w 223"/>
                <a:gd name="T105" fmla="*/ 284 h 360"/>
                <a:gd name="T106" fmla="*/ 171 w 223"/>
                <a:gd name="T107" fmla="*/ 255 h 360"/>
                <a:gd name="T108" fmla="*/ 181 w 223"/>
                <a:gd name="T109" fmla="*/ 236 h 360"/>
                <a:gd name="T110" fmla="*/ 198 w 223"/>
                <a:gd name="T111" fmla="*/ 204 h 360"/>
                <a:gd name="T112" fmla="*/ 205 w 223"/>
                <a:gd name="T113" fmla="*/ 200 h 360"/>
                <a:gd name="T114" fmla="*/ 208 w 223"/>
                <a:gd name="T115" fmla="*/ 191 h 360"/>
                <a:gd name="T116" fmla="*/ 211 w 223"/>
                <a:gd name="T117" fmla="*/ 182 h 360"/>
                <a:gd name="T118" fmla="*/ 219 w 223"/>
                <a:gd name="T119" fmla="*/ 170 h 360"/>
                <a:gd name="T120" fmla="*/ 220 w 223"/>
                <a:gd name="T121" fmla="*/ 167 h 360"/>
                <a:gd name="T122" fmla="*/ 223 w 223"/>
                <a:gd name="T123" fmla="*/ 155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3" h="360">
                  <a:moveTo>
                    <a:pt x="223" y="155"/>
                  </a:moveTo>
                  <a:lnTo>
                    <a:pt x="223" y="155"/>
                  </a:lnTo>
                  <a:lnTo>
                    <a:pt x="223" y="147"/>
                  </a:lnTo>
                  <a:lnTo>
                    <a:pt x="220" y="141"/>
                  </a:lnTo>
                  <a:lnTo>
                    <a:pt x="216" y="137"/>
                  </a:lnTo>
                  <a:lnTo>
                    <a:pt x="211" y="134"/>
                  </a:lnTo>
                  <a:lnTo>
                    <a:pt x="211" y="134"/>
                  </a:lnTo>
                  <a:lnTo>
                    <a:pt x="208" y="132"/>
                  </a:lnTo>
                  <a:lnTo>
                    <a:pt x="208" y="132"/>
                  </a:lnTo>
                  <a:lnTo>
                    <a:pt x="208" y="132"/>
                  </a:lnTo>
                  <a:lnTo>
                    <a:pt x="208" y="132"/>
                  </a:lnTo>
                  <a:lnTo>
                    <a:pt x="210" y="119"/>
                  </a:lnTo>
                  <a:lnTo>
                    <a:pt x="210" y="119"/>
                  </a:lnTo>
                  <a:lnTo>
                    <a:pt x="210" y="104"/>
                  </a:lnTo>
                  <a:lnTo>
                    <a:pt x="208" y="90"/>
                  </a:lnTo>
                  <a:lnTo>
                    <a:pt x="205" y="71"/>
                  </a:lnTo>
                  <a:lnTo>
                    <a:pt x="205" y="71"/>
                  </a:lnTo>
                  <a:lnTo>
                    <a:pt x="204" y="62"/>
                  </a:lnTo>
                  <a:lnTo>
                    <a:pt x="204" y="62"/>
                  </a:lnTo>
                  <a:lnTo>
                    <a:pt x="201" y="57"/>
                  </a:lnTo>
                  <a:lnTo>
                    <a:pt x="201" y="57"/>
                  </a:lnTo>
                  <a:lnTo>
                    <a:pt x="198" y="48"/>
                  </a:lnTo>
                  <a:lnTo>
                    <a:pt x="193" y="39"/>
                  </a:lnTo>
                  <a:lnTo>
                    <a:pt x="193" y="39"/>
                  </a:lnTo>
                  <a:lnTo>
                    <a:pt x="187" y="33"/>
                  </a:lnTo>
                  <a:lnTo>
                    <a:pt x="187" y="33"/>
                  </a:lnTo>
                  <a:lnTo>
                    <a:pt x="187" y="32"/>
                  </a:lnTo>
                  <a:lnTo>
                    <a:pt x="187" y="32"/>
                  </a:lnTo>
                  <a:lnTo>
                    <a:pt x="186" y="30"/>
                  </a:lnTo>
                  <a:lnTo>
                    <a:pt x="186" y="30"/>
                  </a:lnTo>
                  <a:lnTo>
                    <a:pt x="181" y="26"/>
                  </a:lnTo>
                  <a:lnTo>
                    <a:pt x="181" y="26"/>
                  </a:lnTo>
                  <a:lnTo>
                    <a:pt x="178" y="24"/>
                  </a:lnTo>
                  <a:lnTo>
                    <a:pt x="178" y="24"/>
                  </a:lnTo>
                  <a:lnTo>
                    <a:pt x="172" y="18"/>
                  </a:lnTo>
                  <a:lnTo>
                    <a:pt x="172" y="18"/>
                  </a:lnTo>
                  <a:lnTo>
                    <a:pt x="157" y="11"/>
                  </a:lnTo>
                  <a:lnTo>
                    <a:pt x="157" y="11"/>
                  </a:lnTo>
                  <a:lnTo>
                    <a:pt x="142" y="5"/>
                  </a:lnTo>
                  <a:lnTo>
                    <a:pt x="142" y="5"/>
                  </a:lnTo>
                  <a:lnTo>
                    <a:pt x="142" y="3"/>
                  </a:lnTo>
                  <a:lnTo>
                    <a:pt x="142" y="3"/>
                  </a:lnTo>
                  <a:lnTo>
                    <a:pt x="136" y="2"/>
                  </a:lnTo>
                  <a:lnTo>
                    <a:pt x="136" y="2"/>
                  </a:lnTo>
                  <a:lnTo>
                    <a:pt x="133" y="2"/>
                  </a:lnTo>
                  <a:lnTo>
                    <a:pt x="133" y="2"/>
                  </a:lnTo>
                  <a:lnTo>
                    <a:pt x="129" y="2"/>
                  </a:lnTo>
                  <a:lnTo>
                    <a:pt x="129" y="2"/>
                  </a:lnTo>
                  <a:lnTo>
                    <a:pt x="124" y="0"/>
                  </a:lnTo>
                  <a:lnTo>
                    <a:pt x="124" y="0"/>
                  </a:lnTo>
                  <a:lnTo>
                    <a:pt x="120" y="0"/>
                  </a:lnTo>
                  <a:lnTo>
                    <a:pt x="120" y="0"/>
                  </a:lnTo>
                  <a:lnTo>
                    <a:pt x="112" y="0"/>
                  </a:lnTo>
                  <a:lnTo>
                    <a:pt x="112" y="0"/>
                  </a:lnTo>
                  <a:lnTo>
                    <a:pt x="112" y="0"/>
                  </a:lnTo>
                  <a:lnTo>
                    <a:pt x="112" y="0"/>
                  </a:lnTo>
                  <a:lnTo>
                    <a:pt x="112" y="0"/>
                  </a:lnTo>
                  <a:lnTo>
                    <a:pt x="112" y="0"/>
                  </a:lnTo>
                  <a:lnTo>
                    <a:pt x="112" y="0"/>
                  </a:lnTo>
                  <a:lnTo>
                    <a:pt x="112" y="0"/>
                  </a:lnTo>
                  <a:lnTo>
                    <a:pt x="112" y="0"/>
                  </a:lnTo>
                  <a:lnTo>
                    <a:pt x="112" y="0"/>
                  </a:lnTo>
                  <a:lnTo>
                    <a:pt x="111" y="0"/>
                  </a:lnTo>
                  <a:lnTo>
                    <a:pt x="111" y="0"/>
                  </a:lnTo>
                  <a:lnTo>
                    <a:pt x="103" y="0"/>
                  </a:lnTo>
                  <a:lnTo>
                    <a:pt x="103" y="0"/>
                  </a:lnTo>
                  <a:lnTo>
                    <a:pt x="99" y="0"/>
                  </a:lnTo>
                  <a:lnTo>
                    <a:pt x="99" y="0"/>
                  </a:lnTo>
                  <a:lnTo>
                    <a:pt x="94" y="2"/>
                  </a:lnTo>
                  <a:lnTo>
                    <a:pt x="94" y="2"/>
                  </a:lnTo>
                  <a:lnTo>
                    <a:pt x="90" y="2"/>
                  </a:lnTo>
                  <a:lnTo>
                    <a:pt x="90" y="2"/>
                  </a:lnTo>
                  <a:lnTo>
                    <a:pt x="87" y="2"/>
                  </a:lnTo>
                  <a:lnTo>
                    <a:pt x="87" y="2"/>
                  </a:lnTo>
                  <a:lnTo>
                    <a:pt x="82" y="3"/>
                  </a:lnTo>
                  <a:lnTo>
                    <a:pt x="82" y="3"/>
                  </a:lnTo>
                  <a:lnTo>
                    <a:pt x="81" y="5"/>
                  </a:lnTo>
                  <a:lnTo>
                    <a:pt x="81" y="5"/>
                  </a:lnTo>
                  <a:lnTo>
                    <a:pt x="66" y="11"/>
                  </a:lnTo>
                  <a:lnTo>
                    <a:pt x="66" y="11"/>
                  </a:lnTo>
                  <a:lnTo>
                    <a:pt x="52" y="18"/>
                  </a:lnTo>
                  <a:lnTo>
                    <a:pt x="52" y="18"/>
                  </a:lnTo>
                  <a:lnTo>
                    <a:pt x="45" y="24"/>
                  </a:lnTo>
                  <a:lnTo>
                    <a:pt x="45" y="24"/>
                  </a:lnTo>
                  <a:lnTo>
                    <a:pt x="43" y="26"/>
                  </a:lnTo>
                  <a:lnTo>
                    <a:pt x="43" y="26"/>
                  </a:lnTo>
                  <a:lnTo>
                    <a:pt x="37" y="30"/>
                  </a:lnTo>
                  <a:lnTo>
                    <a:pt x="37" y="30"/>
                  </a:lnTo>
                  <a:lnTo>
                    <a:pt x="37" y="32"/>
                  </a:lnTo>
                  <a:lnTo>
                    <a:pt x="37" y="32"/>
                  </a:lnTo>
                  <a:lnTo>
                    <a:pt x="36" y="33"/>
                  </a:lnTo>
                  <a:lnTo>
                    <a:pt x="36" y="33"/>
                  </a:lnTo>
                  <a:lnTo>
                    <a:pt x="31" y="39"/>
                  </a:lnTo>
                  <a:lnTo>
                    <a:pt x="31" y="39"/>
                  </a:lnTo>
                  <a:lnTo>
                    <a:pt x="25" y="48"/>
                  </a:lnTo>
                  <a:lnTo>
                    <a:pt x="22" y="57"/>
                  </a:lnTo>
                  <a:lnTo>
                    <a:pt x="22" y="57"/>
                  </a:lnTo>
                  <a:lnTo>
                    <a:pt x="21" y="62"/>
                  </a:lnTo>
                  <a:lnTo>
                    <a:pt x="21" y="62"/>
                  </a:lnTo>
                  <a:lnTo>
                    <a:pt x="18" y="71"/>
                  </a:lnTo>
                  <a:lnTo>
                    <a:pt x="18" y="71"/>
                  </a:lnTo>
                  <a:lnTo>
                    <a:pt x="15" y="86"/>
                  </a:lnTo>
                  <a:lnTo>
                    <a:pt x="15" y="86"/>
                  </a:lnTo>
                  <a:lnTo>
                    <a:pt x="15" y="95"/>
                  </a:lnTo>
                  <a:lnTo>
                    <a:pt x="15" y="95"/>
                  </a:lnTo>
                  <a:lnTo>
                    <a:pt x="15" y="119"/>
                  </a:lnTo>
                  <a:lnTo>
                    <a:pt x="15" y="119"/>
                  </a:lnTo>
                  <a:lnTo>
                    <a:pt x="15" y="132"/>
                  </a:lnTo>
                  <a:lnTo>
                    <a:pt x="15" y="132"/>
                  </a:lnTo>
                  <a:lnTo>
                    <a:pt x="15" y="132"/>
                  </a:lnTo>
                  <a:lnTo>
                    <a:pt x="15" y="132"/>
                  </a:lnTo>
                  <a:lnTo>
                    <a:pt x="12" y="134"/>
                  </a:lnTo>
                  <a:lnTo>
                    <a:pt x="12" y="134"/>
                  </a:lnTo>
                  <a:lnTo>
                    <a:pt x="7" y="137"/>
                  </a:lnTo>
                  <a:lnTo>
                    <a:pt x="3" y="141"/>
                  </a:lnTo>
                  <a:lnTo>
                    <a:pt x="0" y="147"/>
                  </a:lnTo>
                  <a:lnTo>
                    <a:pt x="0" y="155"/>
                  </a:lnTo>
                  <a:lnTo>
                    <a:pt x="0" y="155"/>
                  </a:lnTo>
                  <a:lnTo>
                    <a:pt x="0" y="161"/>
                  </a:lnTo>
                  <a:lnTo>
                    <a:pt x="3" y="167"/>
                  </a:lnTo>
                  <a:lnTo>
                    <a:pt x="3" y="167"/>
                  </a:lnTo>
                  <a:lnTo>
                    <a:pt x="6" y="170"/>
                  </a:lnTo>
                  <a:lnTo>
                    <a:pt x="6" y="170"/>
                  </a:lnTo>
                  <a:lnTo>
                    <a:pt x="6" y="170"/>
                  </a:lnTo>
                  <a:lnTo>
                    <a:pt x="13" y="182"/>
                  </a:lnTo>
                  <a:lnTo>
                    <a:pt x="13" y="182"/>
                  </a:lnTo>
                  <a:lnTo>
                    <a:pt x="15" y="186"/>
                  </a:lnTo>
                  <a:lnTo>
                    <a:pt x="16" y="191"/>
                  </a:lnTo>
                  <a:lnTo>
                    <a:pt x="16" y="191"/>
                  </a:lnTo>
                  <a:lnTo>
                    <a:pt x="16" y="194"/>
                  </a:lnTo>
                  <a:lnTo>
                    <a:pt x="16" y="197"/>
                  </a:lnTo>
                  <a:lnTo>
                    <a:pt x="19" y="200"/>
                  </a:lnTo>
                  <a:lnTo>
                    <a:pt x="22" y="203"/>
                  </a:lnTo>
                  <a:lnTo>
                    <a:pt x="22" y="203"/>
                  </a:lnTo>
                  <a:lnTo>
                    <a:pt x="25" y="204"/>
                  </a:lnTo>
                  <a:lnTo>
                    <a:pt x="31" y="206"/>
                  </a:lnTo>
                  <a:lnTo>
                    <a:pt x="31" y="206"/>
                  </a:lnTo>
                  <a:lnTo>
                    <a:pt x="42" y="236"/>
                  </a:lnTo>
                  <a:lnTo>
                    <a:pt x="48" y="248"/>
                  </a:lnTo>
                  <a:lnTo>
                    <a:pt x="52" y="255"/>
                  </a:lnTo>
                  <a:lnTo>
                    <a:pt x="52" y="255"/>
                  </a:lnTo>
                  <a:lnTo>
                    <a:pt x="51" y="264"/>
                  </a:lnTo>
                  <a:lnTo>
                    <a:pt x="49" y="273"/>
                  </a:lnTo>
                  <a:lnTo>
                    <a:pt x="45" y="284"/>
                  </a:lnTo>
                  <a:lnTo>
                    <a:pt x="45" y="284"/>
                  </a:lnTo>
                  <a:lnTo>
                    <a:pt x="40" y="291"/>
                  </a:lnTo>
                  <a:lnTo>
                    <a:pt x="34" y="300"/>
                  </a:lnTo>
                  <a:lnTo>
                    <a:pt x="34" y="300"/>
                  </a:lnTo>
                  <a:lnTo>
                    <a:pt x="30" y="306"/>
                  </a:lnTo>
                  <a:lnTo>
                    <a:pt x="112" y="360"/>
                  </a:lnTo>
                  <a:lnTo>
                    <a:pt x="112" y="360"/>
                  </a:lnTo>
                  <a:lnTo>
                    <a:pt x="112" y="360"/>
                  </a:lnTo>
                  <a:lnTo>
                    <a:pt x="193" y="306"/>
                  </a:lnTo>
                  <a:lnTo>
                    <a:pt x="193" y="306"/>
                  </a:lnTo>
                  <a:lnTo>
                    <a:pt x="189" y="300"/>
                  </a:lnTo>
                  <a:lnTo>
                    <a:pt x="189" y="300"/>
                  </a:lnTo>
                  <a:lnTo>
                    <a:pt x="183" y="291"/>
                  </a:lnTo>
                  <a:lnTo>
                    <a:pt x="178" y="284"/>
                  </a:lnTo>
                  <a:lnTo>
                    <a:pt x="178" y="284"/>
                  </a:lnTo>
                  <a:lnTo>
                    <a:pt x="175" y="273"/>
                  </a:lnTo>
                  <a:lnTo>
                    <a:pt x="172" y="264"/>
                  </a:lnTo>
                  <a:lnTo>
                    <a:pt x="171" y="255"/>
                  </a:lnTo>
                  <a:lnTo>
                    <a:pt x="171" y="255"/>
                  </a:lnTo>
                  <a:lnTo>
                    <a:pt x="175" y="248"/>
                  </a:lnTo>
                  <a:lnTo>
                    <a:pt x="181" y="236"/>
                  </a:lnTo>
                  <a:lnTo>
                    <a:pt x="192" y="206"/>
                  </a:lnTo>
                  <a:lnTo>
                    <a:pt x="192" y="206"/>
                  </a:lnTo>
                  <a:lnTo>
                    <a:pt x="198" y="204"/>
                  </a:lnTo>
                  <a:lnTo>
                    <a:pt x="202" y="203"/>
                  </a:lnTo>
                  <a:lnTo>
                    <a:pt x="202" y="203"/>
                  </a:lnTo>
                  <a:lnTo>
                    <a:pt x="205" y="200"/>
                  </a:lnTo>
                  <a:lnTo>
                    <a:pt x="207" y="197"/>
                  </a:lnTo>
                  <a:lnTo>
                    <a:pt x="208" y="194"/>
                  </a:lnTo>
                  <a:lnTo>
                    <a:pt x="208" y="191"/>
                  </a:lnTo>
                  <a:lnTo>
                    <a:pt x="208" y="191"/>
                  </a:lnTo>
                  <a:lnTo>
                    <a:pt x="208" y="186"/>
                  </a:lnTo>
                  <a:lnTo>
                    <a:pt x="211" y="182"/>
                  </a:lnTo>
                  <a:lnTo>
                    <a:pt x="211" y="182"/>
                  </a:lnTo>
                  <a:lnTo>
                    <a:pt x="219" y="170"/>
                  </a:lnTo>
                  <a:lnTo>
                    <a:pt x="219" y="170"/>
                  </a:lnTo>
                  <a:lnTo>
                    <a:pt x="219" y="170"/>
                  </a:lnTo>
                  <a:lnTo>
                    <a:pt x="220" y="167"/>
                  </a:lnTo>
                  <a:lnTo>
                    <a:pt x="220" y="167"/>
                  </a:lnTo>
                  <a:lnTo>
                    <a:pt x="223" y="161"/>
                  </a:lnTo>
                  <a:lnTo>
                    <a:pt x="223" y="155"/>
                  </a:lnTo>
                  <a:lnTo>
                    <a:pt x="223" y="155"/>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0" name="Freeform 120"/>
            <p:cNvSpPr>
              <a:spLocks/>
            </p:cNvSpPr>
            <p:nvPr/>
          </p:nvSpPr>
          <p:spPr bwMode="auto">
            <a:xfrm>
              <a:off x="-8394700" y="3008313"/>
              <a:ext cx="115887" cy="50800"/>
            </a:xfrm>
            <a:custGeom>
              <a:avLst/>
              <a:gdLst>
                <a:gd name="T0" fmla="*/ 219 w 219"/>
                <a:gd name="T1" fmla="*/ 25 h 97"/>
                <a:gd name="T2" fmla="*/ 219 w 219"/>
                <a:gd name="T3" fmla="*/ 25 h 97"/>
                <a:gd name="T4" fmla="*/ 219 w 219"/>
                <a:gd name="T5" fmla="*/ 22 h 97"/>
                <a:gd name="T6" fmla="*/ 219 w 219"/>
                <a:gd name="T7" fmla="*/ 13 h 97"/>
                <a:gd name="T8" fmla="*/ 218 w 219"/>
                <a:gd name="T9" fmla="*/ 10 h 97"/>
                <a:gd name="T10" fmla="*/ 218 w 219"/>
                <a:gd name="T11" fmla="*/ 9 h 97"/>
                <a:gd name="T12" fmla="*/ 218 w 219"/>
                <a:gd name="T13" fmla="*/ 6 h 97"/>
                <a:gd name="T14" fmla="*/ 218 w 219"/>
                <a:gd name="T15" fmla="*/ 3 h 97"/>
                <a:gd name="T16" fmla="*/ 218 w 219"/>
                <a:gd name="T17" fmla="*/ 0 h 97"/>
                <a:gd name="T18" fmla="*/ 126 w 219"/>
                <a:gd name="T19" fmla="*/ 9 h 97"/>
                <a:gd name="T20" fmla="*/ 120 w 219"/>
                <a:gd name="T21" fmla="*/ 15 h 97"/>
                <a:gd name="T22" fmla="*/ 110 w 219"/>
                <a:gd name="T23" fmla="*/ 22 h 97"/>
                <a:gd name="T24" fmla="*/ 107 w 219"/>
                <a:gd name="T25" fmla="*/ 25 h 97"/>
                <a:gd name="T26" fmla="*/ 102 w 219"/>
                <a:gd name="T27" fmla="*/ 27 h 97"/>
                <a:gd name="T28" fmla="*/ 56 w 219"/>
                <a:gd name="T29" fmla="*/ 48 h 97"/>
                <a:gd name="T30" fmla="*/ 6 w 219"/>
                <a:gd name="T31" fmla="*/ 72 h 97"/>
                <a:gd name="T32" fmla="*/ 3 w 219"/>
                <a:gd name="T33" fmla="*/ 75 h 97"/>
                <a:gd name="T34" fmla="*/ 3 w 219"/>
                <a:gd name="T35" fmla="*/ 75 h 97"/>
                <a:gd name="T36" fmla="*/ 2 w 219"/>
                <a:gd name="T37" fmla="*/ 79 h 97"/>
                <a:gd name="T38" fmla="*/ 2 w 219"/>
                <a:gd name="T39" fmla="*/ 79 h 97"/>
                <a:gd name="T40" fmla="*/ 2 w 219"/>
                <a:gd name="T41" fmla="*/ 82 h 97"/>
                <a:gd name="T42" fmla="*/ 2 w 219"/>
                <a:gd name="T43" fmla="*/ 84 h 97"/>
                <a:gd name="T44" fmla="*/ 0 w 219"/>
                <a:gd name="T45" fmla="*/ 84 h 97"/>
                <a:gd name="T46" fmla="*/ 2 w 219"/>
                <a:gd name="T47" fmla="*/ 85 h 97"/>
                <a:gd name="T48" fmla="*/ 2 w 219"/>
                <a:gd name="T49" fmla="*/ 88 h 97"/>
                <a:gd name="T50" fmla="*/ 2 w 219"/>
                <a:gd name="T51" fmla="*/ 88 h 97"/>
                <a:gd name="T52" fmla="*/ 3 w 219"/>
                <a:gd name="T53" fmla="*/ 90 h 97"/>
                <a:gd name="T54" fmla="*/ 3 w 219"/>
                <a:gd name="T55" fmla="*/ 91 h 97"/>
                <a:gd name="T56" fmla="*/ 3 w 219"/>
                <a:gd name="T57" fmla="*/ 93 h 97"/>
                <a:gd name="T58" fmla="*/ 5 w 219"/>
                <a:gd name="T59" fmla="*/ 94 h 97"/>
                <a:gd name="T60" fmla="*/ 6 w 219"/>
                <a:gd name="T61" fmla="*/ 94 h 97"/>
                <a:gd name="T62" fmla="*/ 8 w 219"/>
                <a:gd name="T63" fmla="*/ 96 h 97"/>
                <a:gd name="T64" fmla="*/ 9 w 219"/>
                <a:gd name="T65" fmla="*/ 96 h 97"/>
                <a:gd name="T66" fmla="*/ 12 w 219"/>
                <a:gd name="T67" fmla="*/ 97 h 97"/>
                <a:gd name="T68" fmla="*/ 12 w 219"/>
                <a:gd name="T69" fmla="*/ 97 h 97"/>
                <a:gd name="T70" fmla="*/ 155 w 219"/>
                <a:gd name="T71" fmla="*/ 90 h 97"/>
                <a:gd name="T72" fmla="*/ 155 w 219"/>
                <a:gd name="T73" fmla="*/ 90 h 97"/>
                <a:gd name="T74" fmla="*/ 216 w 219"/>
                <a:gd name="T75" fmla="*/ 82 h 97"/>
                <a:gd name="T76" fmla="*/ 216 w 219"/>
                <a:gd name="T77" fmla="*/ 82 h 97"/>
                <a:gd name="T78" fmla="*/ 216 w 219"/>
                <a:gd name="T79" fmla="*/ 78 h 97"/>
                <a:gd name="T80" fmla="*/ 216 w 219"/>
                <a:gd name="T81" fmla="*/ 78 h 97"/>
                <a:gd name="T82" fmla="*/ 218 w 219"/>
                <a:gd name="T83" fmla="*/ 76 h 97"/>
                <a:gd name="T84" fmla="*/ 218 w 219"/>
                <a:gd name="T85" fmla="*/ 75 h 97"/>
                <a:gd name="T86" fmla="*/ 218 w 219"/>
                <a:gd name="T87" fmla="*/ 73 h 97"/>
                <a:gd name="T88" fmla="*/ 218 w 219"/>
                <a:gd name="T89" fmla="*/ 72 h 97"/>
                <a:gd name="T90" fmla="*/ 218 w 219"/>
                <a:gd name="T91" fmla="*/ 69 h 97"/>
                <a:gd name="T92" fmla="*/ 218 w 219"/>
                <a:gd name="T93" fmla="*/ 67 h 97"/>
                <a:gd name="T94" fmla="*/ 218 w 219"/>
                <a:gd name="T95" fmla="*/ 64 h 97"/>
                <a:gd name="T96" fmla="*/ 218 w 219"/>
                <a:gd name="T97" fmla="*/ 63 h 97"/>
                <a:gd name="T98" fmla="*/ 218 w 219"/>
                <a:gd name="T99" fmla="*/ 60 h 97"/>
                <a:gd name="T100" fmla="*/ 218 w 219"/>
                <a:gd name="T101" fmla="*/ 58 h 97"/>
                <a:gd name="T102" fmla="*/ 218 w 219"/>
                <a:gd name="T103" fmla="*/ 54 h 97"/>
                <a:gd name="T104" fmla="*/ 218 w 219"/>
                <a:gd name="T105" fmla="*/ 54 h 97"/>
                <a:gd name="T106" fmla="*/ 218 w 219"/>
                <a:gd name="T107" fmla="*/ 46 h 97"/>
                <a:gd name="T108" fmla="*/ 219 w 219"/>
                <a:gd name="T109" fmla="*/ 45 h 97"/>
                <a:gd name="T110" fmla="*/ 219 w 219"/>
                <a:gd name="T111" fmla="*/ 40 h 97"/>
                <a:gd name="T112" fmla="*/ 219 w 219"/>
                <a:gd name="T113" fmla="*/ 39 h 97"/>
                <a:gd name="T114" fmla="*/ 219 w 219"/>
                <a:gd name="T115" fmla="*/ 34 h 97"/>
                <a:gd name="T116" fmla="*/ 219 w 219"/>
                <a:gd name="T117" fmla="*/ 33 h 97"/>
                <a:gd name="T118" fmla="*/ 219 w 219"/>
                <a:gd name="T119" fmla="*/ 30 h 97"/>
                <a:gd name="T120" fmla="*/ 219 w 219"/>
                <a:gd name="T121" fmla="*/ 2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 h="97">
                  <a:moveTo>
                    <a:pt x="219" y="27"/>
                  </a:moveTo>
                  <a:lnTo>
                    <a:pt x="219" y="27"/>
                  </a:lnTo>
                  <a:lnTo>
                    <a:pt x="219" y="25"/>
                  </a:lnTo>
                  <a:lnTo>
                    <a:pt x="219" y="25"/>
                  </a:lnTo>
                  <a:lnTo>
                    <a:pt x="219" y="25"/>
                  </a:lnTo>
                  <a:lnTo>
                    <a:pt x="219" y="25"/>
                  </a:lnTo>
                  <a:lnTo>
                    <a:pt x="219" y="22"/>
                  </a:lnTo>
                  <a:lnTo>
                    <a:pt x="219" y="22"/>
                  </a:lnTo>
                  <a:lnTo>
                    <a:pt x="219" y="22"/>
                  </a:lnTo>
                  <a:lnTo>
                    <a:pt x="219" y="22"/>
                  </a:lnTo>
                  <a:lnTo>
                    <a:pt x="219" y="13"/>
                  </a:lnTo>
                  <a:lnTo>
                    <a:pt x="219" y="13"/>
                  </a:lnTo>
                  <a:lnTo>
                    <a:pt x="218" y="13"/>
                  </a:lnTo>
                  <a:lnTo>
                    <a:pt x="218" y="13"/>
                  </a:lnTo>
                  <a:lnTo>
                    <a:pt x="218" y="10"/>
                  </a:lnTo>
                  <a:lnTo>
                    <a:pt x="218" y="10"/>
                  </a:lnTo>
                  <a:lnTo>
                    <a:pt x="218" y="9"/>
                  </a:lnTo>
                  <a:lnTo>
                    <a:pt x="218" y="9"/>
                  </a:lnTo>
                  <a:lnTo>
                    <a:pt x="218" y="7"/>
                  </a:lnTo>
                  <a:lnTo>
                    <a:pt x="218" y="7"/>
                  </a:lnTo>
                  <a:lnTo>
                    <a:pt x="218" y="6"/>
                  </a:lnTo>
                  <a:lnTo>
                    <a:pt x="218" y="6"/>
                  </a:lnTo>
                  <a:lnTo>
                    <a:pt x="218" y="3"/>
                  </a:lnTo>
                  <a:lnTo>
                    <a:pt x="218" y="3"/>
                  </a:lnTo>
                  <a:lnTo>
                    <a:pt x="218" y="3"/>
                  </a:lnTo>
                  <a:lnTo>
                    <a:pt x="218" y="3"/>
                  </a:lnTo>
                  <a:lnTo>
                    <a:pt x="218" y="0"/>
                  </a:lnTo>
                  <a:lnTo>
                    <a:pt x="218" y="0"/>
                  </a:lnTo>
                  <a:lnTo>
                    <a:pt x="218" y="0"/>
                  </a:lnTo>
                  <a:lnTo>
                    <a:pt x="126" y="9"/>
                  </a:lnTo>
                  <a:lnTo>
                    <a:pt x="126" y="9"/>
                  </a:lnTo>
                  <a:lnTo>
                    <a:pt x="120" y="15"/>
                  </a:lnTo>
                  <a:lnTo>
                    <a:pt x="120" y="15"/>
                  </a:lnTo>
                  <a:lnTo>
                    <a:pt x="117" y="18"/>
                  </a:lnTo>
                  <a:lnTo>
                    <a:pt x="117" y="18"/>
                  </a:lnTo>
                  <a:lnTo>
                    <a:pt x="110" y="22"/>
                  </a:lnTo>
                  <a:lnTo>
                    <a:pt x="110" y="22"/>
                  </a:lnTo>
                  <a:lnTo>
                    <a:pt x="107" y="25"/>
                  </a:lnTo>
                  <a:lnTo>
                    <a:pt x="107" y="25"/>
                  </a:lnTo>
                  <a:lnTo>
                    <a:pt x="105" y="25"/>
                  </a:lnTo>
                  <a:lnTo>
                    <a:pt x="105" y="25"/>
                  </a:lnTo>
                  <a:lnTo>
                    <a:pt x="102" y="27"/>
                  </a:lnTo>
                  <a:lnTo>
                    <a:pt x="102" y="27"/>
                  </a:lnTo>
                  <a:lnTo>
                    <a:pt x="80" y="37"/>
                  </a:lnTo>
                  <a:lnTo>
                    <a:pt x="56" y="48"/>
                  </a:lnTo>
                  <a:lnTo>
                    <a:pt x="11" y="69"/>
                  </a:lnTo>
                  <a:lnTo>
                    <a:pt x="11" y="69"/>
                  </a:lnTo>
                  <a:lnTo>
                    <a:pt x="6" y="72"/>
                  </a:lnTo>
                  <a:lnTo>
                    <a:pt x="6" y="72"/>
                  </a:lnTo>
                  <a:lnTo>
                    <a:pt x="6" y="72"/>
                  </a:lnTo>
                  <a:lnTo>
                    <a:pt x="3" y="75"/>
                  </a:lnTo>
                  <a:lnTo>
                    <a:pt x="3" y="75"/>
                  </a:lnTo>
                  <a:lnTo>
                    <a:pt x="3" y="75"/>
                  </a:lnTo>
                  <a:lnTo>
                    <a:pt x="3" y="75"/>
                  </a:lnTo>
                  <a:lnTo>
                    <a:pt x="2" y="79"/>
                  </a:lnTo>
                  <a:lnTo>
                    <a:pt x="2" y="79"/>
                  </a:lnTo>
                  <a:lnTo>
                    <a:pt x="2" y="79"/>
                  </a:lnTo>
                  <a:lnTo>
                    <a:pt x="2" y="79"/>
                  </a:lnTo>
                  <a:lnTo>
                    <a:pt x="2" y="79"/>
                  </a:lnTo>
                  <a:lnTo>
                    <a:pt x="2" y="79"/>
                  </a:lnTo>
                  <a:lnTo>
                    <a:pt x="2" y="81"/>
                  </a:lnTo>
                  <a:lnTo>
                    <a:pt x="2" y="81"/>
                  </a:lnTo>
                  <a:lnTo>
                    <a:pt x="2" y="82"/>
                  </a:lnTo>
                  <a:lnTo>
                    <a:pt x="2" y="82"/>
                  </a:lnTo>
                  <a:lnTo>
                    <a:pt x="2" y="84"/>
                  </a:lnTo>
                  <a:lnTo>
                    <a:pt x="2" y="84"/>
                  </a:lnTo>
                  <a:lnTo>
                    <a:pt x="0" y="84"/>
                  </a:lnTo>
                  <a:lnTo>
                    <a:pt x="0" y="84"/>
                  </a:lnTo>
                  <a:lnTo>
                    <a:pt x="0" y="84"/>
                  </a:lnTo>
                  <a:lnTo>
                    <a:pt x="0" y="84"/>
                  </a:lnTo>
                  <a:lnTo>
                    <a:pt x="2" y="85"/>
                  </a:lnTo>
                  <a:lnTo>
                    <a:pt x="2" y="85"/>
                  </a:lnTo>
                  <a:lnTo>
                    <a:pt x="2" y="85"/>
                  </a:lnTo>
                  <a:lnTo>
                    <a:pt x="2" y="88"/>
                  </a:lnTo>
                  <a:lnTo>
                    <a:pt x="2" y="88"/>
                  </a:lnTo>
                  <a:lnTo>
                    <a:pt x="2" y="88"/>
                  </a:lnTo>
                  <a:lnTo>
                    <a:pt x="2" y="88"/>
                  </a:lnTo>
                  <a:lnTo>
                    <a:pt x="2" y="88"/>
                  </a:lnTo>
                  <a:lnTo>
                    <a:pt x="2" y="88"/>
                  </a:lnTo>
                  <a:lnTo>
                    <a:pt x="3" y="90"/>
                  </a:lnTo>
                  <a:lnTo>
                    <a:pt x="3" y="90"/>
                  </a:lnTo>
                  <a:lnTo>
                    <a:pt x="3" y="91"/>
                  </a:lnTo>
                  <a:lnTo>
                    <a:pt x="3" y="91"/>
                  </a:lnTo>
                  <a:lnTo>
                    <a:pt x="3" y="91"/>
                  </a:lnTo>
                  <a:lnTo>
                    <a:pt x="3" y="91"/>
                  </a:lnTo>
                  <a:lnTo>
                    <a:pt x="3" y="93"/>
                  </a:lnTo>
                  <a:lnTo>
                    <a:pt x="3" y="93"/>
                  </a:lnTo>
                  <a:lnTo>
                    <a:pt x="5" y="93"/>
                  </a:lnTo>
                  <a:lnTo>
                    <a:pt x="5" y="93"/>
                  </a:lnTo>
                  <a:lnTo>
                    <a:pt x="5" y="94"/>
                  </a:lnTo>
                  <a:lnTo>
                    <a:pt x="5" y="94"/>
                  </a:lnTo>
                  <a:lnTo>
                    <a:pt x="6" y="94"/>
                  </a:lnTo>
                  <a:lnTo>
                    <a:pt x="6" y="94"/>
                  </a:lnTo>
                  <a:lnTo>
                    <a:pt x="8" y="96"/>
                  </a:lnTo>
                  <a:lnTo>
                    <a:pt x="8" y="96"/>
                  </a:lnTo>
                  <a:lnTo>
                    <a:pt x="8" y="96"/>
                  </a:lnTo>
                  <a:lnTo>
                    <a:pt x="8" y="96"/>
                  </a:lnTo>
                  <a:lnTo>
                    <a:pt x="9" y="96"/>
                  </a:lnTo>
                  <a:lnTo>
                    <a:pt x="9" y="96"/>
                  </a:lnTo>
                  <a:lnTo>
                    <a:pt x="11" y="97"/>
                  </a:lnTo>
                  <a:lnTo>
                    <a:pt x="11" y="97"/>
                  </a:lnTo>
                  <a:lnTo>
                    <a:pt x="12" y="97"/>
                  </a:lnTo>
                  <a:lnTo>
                    <a:pt x="12" y="97"/>
                  </a:lnTo>
                  <a:lnTo>
                    <a:pt x="12" y="97"/>
                  </a:lnTo>
                  <a:lnTo>
                    <a:pt x="12" y="97"/>
                  </a:lnTo>
                  <a:lnTo>
                    <a:pt x="86" y="97"/>
                  </a:lnTo>
                  <a:lnTo>
                    <a:pt x="155" y="75"/>
                  </a:lnTo>
                  <a:lnTo>
                    <a:pt x="155" y="90"/>
                  </a:lnTo>
                  <a:lnTo>
                    <a:pt x="155" y="90"/>
                  </a:lnTo>
                  <a:lnTo>
                    <a:pt x="155" y="90"/>
                  </a:lnTo>
                  <a:lnTo>
                    <a:pt x="155" y="90"/>
                  </a:lnTo>
                  <a:lnTo>
                    <a:pt x="216" y="84"/>
                  </a:lnTo>
                  <a:lnTo>
                    <a:pt x="216" y="84"/>
                  </a:lnTo>
                  <a:lnTo>
                    <a:pt x="216" y="82"/>
                  </a:lnTo>
                  <a:lnTo>
                    <a:pt x="216" y="82"/>
                  </a:lnTo>
                  <a:lnTo>
                    <a:pt x="216" y="82"/>
                  </a:lnTo>
                  <a:lnTo>
                    <a:pt x="216" y="82"/>
                  </a:lnTo>
                  <a:lnTo>
                    <a:pt x="216" y="79"/>
                  </a:lnTo>
                  <a:lnTo>
                    <a:pt x="216" y="79"/>
                  </a:lnTo>
                  <a:lnTo>
                    <a:pt x="216" y="78"/>
                  </a:lnTo>
                  <a:lnTo>
                    <a:pt x="216" y="78"/>
                  </a:lnTo>
                  <a:lnTo>
                    <a:pt x="216" y="78"/>
                  </a:lnTo>
                  <a:lnTo>
                    <a:pt x="216" y="78"/>
                  </a:lnTo>
                  <a:lnTo>
                    <a:pt x="216" y="76"/>
                  </a:lnTo>
                  <a:lnTo>
                    <a:pt x="216" y="76"/>
                  </a:lnTo>
                  <a:lnTo>
                    <a:pt x="218" y="76"/>
                  </a:lnTo>
                  <a:lnTo>
                    <a:pt x="218" y="76"/>
                  </a:lnTo>
                  <a:lnTo>
                    <a:pt x="218" y="75"/>
                  </a:lnTo>
                  <a:lnTo>
                    <a:pt x="218" y="75"/>
                  </a:lnTo>
                  <a:lnTo>
                    <a:pt x="218" y="75"/>
                  </a:lnTo>
                  <a:lnTo>
                    <a:pt x="218" y="75"/>
                  </a:lnTo>
                  <a:lnTo>
                    <a:pt x="218" y="73"/>
                  </a:lnTo>
                  <a:lnTo>
                    <a:pt x="218" y="73"/>
                  </a:lnTo>
                  <a:lnTo>
                    <a:pt x="218" y="72"/>
                  </a:lnTo>
                  <a:lnTo>
                    <a:pt x="218" y="72"/>
                  </a:lnTo>
                  <a:lnTo>
                    <a:pt x="218" y="70"/>
                  </a:lnTo>
                  <a:lnTo>
                    <a:pt x="218" y="70"/>
                  </a:lnTo>
                  <a:lnTo>
                    <a:pt x="218" y="69"/>
                  </a:lnTo>
                  <a:lnTo>
                    <a:pt x="218" y="69"/>
                  </a:lnTo>
                  <a:lnTo>
                    <a:pt x="218" y="67"/>
                  </a:lnTo>
                  <a:lnTo>
                    <a:pt x="218" y="67"/>
                  </a:lnTo>
                  <a:lnTo>
                    <a:pt x="218" y="66"/>
                  </a:lnTo>
                  <a:lnTo>
                    <a:pt x="218" y="66"/>
                  </a:lnTo>
                  <a:lnTo>
                    <a:pt x="218" y="64"/>
                  </a:lnTo>
                  <a:lnTo>
                    <a:pt x="218" y="64"/>
                  </a:lnTo>
                  <a:lnTo>
                    <a:pt x="218" y="63"/>
                  </a:lnTo>
                  <a:lnTo>
                    <a:pt x="218" y="63"/>
                  </a:lnTo>
                  <a:lnTo>
                    <a:pt x="218" y="61"/>
                  </a:lnTo>
                  <a:lnTo>
                    <a:pt x="218" y="61"/>
                  </a:lnTo>
                  <a:lnTo>
                    <a:pt x="218" y="60"/>
                  </a:lnTo>
                  <a:lnTo>
                    <a:pt x="218" y="60"/>
                  </a:lnTo>
                  <a:lnTo>
                    <a:pt x="218" y="58"/>
                  </a:lnTo>
                  <a:lnTo>
                    <a:pt x="218" y="58"/>
                  </a:lnTo>
                  <a:lnTo>
                    <a:pt x="218" y="57"/>
                  </a:lnTo>
                  <a:lnTo>
                    <a:pt x="218" y="57"/>
                  </a:lnTo>
                  <a:lnTo>
                    <a:pt x="218" y="54"/>
                  </a:lnTo>
                  <a:lnTo>
                    <a:pt x="218" y="54"/>
                  </a:lnTo>
                  <a:lnTo>
                    <a:pt x="218" y="54"/>
                  </a:lnTo>
                  <a:lnTo>
                    <a:pt x="218" y="54"/>
                  </a:lnTo>
                  <a:lnTo>
                    <a:pt x="218" y="48"/>
                  </a:lnTo>
                  <a:lnTo>
                    <a:pt x="218" y="48"/>
                  </a:lnTo>
                  <a:lnTo>
                    <a:pt x="218" y="46"/>
                  </a:lnTo>
                  <a:lnTo>
                    <a:pt x="218" y="46"/>
                  </a:lnTo>
                  <a:lnTo>
                    <a:pt x="219" y="45"/>
                  </a:lnTo>
                  <a:lnTo>
                    <a:pt x="219" y="45"/>
                  </a:lnTo>
                  <a:lnTo>
                    <a:pt x="219" y="42"/>
                  </a:lnTo>
                  <a:lnTo>
                    <a:pt x="219" y="42"/>
                  </a:lnTo>
                  <a:lnTo>
                    <a:pt x="219" y="40"/>
                  </a:lnTo>
                  <a:lnTo>
                    <a:pt x="219" y="40"/>
                  </a:lnTo>
                  <a:lnTo>
                    <a:pt x="219" y="39"/>
                  </a:lnTo>
                  <a:lnTo>
                    <a:pt x="219" y="39"/>
                  </a:lnTo>
                  <a:lnTo>
                    <a:pt x="219" y="36"/>
                  </a:lnTo>
                  <a:lnTo>
                    <a:pt x="219" y="36"/>
                  </a:lnTo>
                  <a:lnTo>
                    <a:pt x="219" y="34"/>
                  </a:lnTo>
                  <a:lnTo>
                    <a:pt x="219" y="34"/>
                  </a:lnTo>
                  <a:lnTo>
                    <a:pt x="219" y="33"/>
                  </a:lnTo>
                  <a:lnTo>
                    <a:pt x="219" y="33"/>
                  </a:lnTo>
                  <a:lnTo>
                    <a:pt x="219" y="31"/>
                  </a:lnTo>
                  <a:lnTo>
                    <a:pt x="219" y="31"/>
                  </a:lnTo>
                  <a:lnTo>
                    <a:pt x="219" y="30"/>
                  </a:lnTo>
                  <a:lnTo>
                    <a:pt x="219" y="30"/>
                  </a:lnTo>
                  <a:lnTo>
                    <a:pt x="219" y="27"/>
                  </a:lnTo>
                  <a:lnTo>
                    <a:pt x="219" y="2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1" name="Freeform 121"/>
            <p:cNvSpPr>
              <a:spLocks/>
            </p:cNvSpPr>
            <p:nvPr/>
          </p:nvSpPr>
          <p:spPr bwMode="auto">
            <a:xfrm>
              <a:off x="-8215313" y="3008313"/>
              <a:ext cx="114300" cy="50800"/>
            </a:xfrm>
            <a:custGeom>
              <a:avLst/>
              <a:gdLst>
                <a:gd name="T0" fmla="*/ 0 w 218"/>
                <a:gd name="T1" fmla="*/ 25 h 97"/>
                <a:gd name="T2" fmla="*/ 0 w 218"/>
                <a:gd name="T3" fmla="*/ 25 h 97"/>
                <a:gd name="T4" fmla="*/ 0 w 218"/>
                <a:gd name="T5" fmla="*/ 22 h 97"/>
                <a:gd name="T6" fmla="*/ 0 w 218"/>
                <a:gd name="T7" fmla="*/ 13 h 97"/>
                <a:gd name="T8" fmla="*/ 0 w 218"/>
                <a:gd name="T9" fmla="*/ 10 h 97"/>
                <a:gd name="T10" fmla="*/ 0 w 218"/>
                <a:gd name="T11" fmla="*/ 9 h 97"/>
                <a:gd name="T12" fmla="*/ 0 w 218"/>
                <a:gd name="T13" fmla="*/ 6 h 97"/>
                <a:gd name="T14" fmla="*/ 0 w 218"/>
                <a:gd name="T15" fmla="*/ 3 h 97"/>
                <a:gd name="T16" fmla="*/ 0 w 218"/>
                <a:gd name="T17" fmla="*/ 0 h 97"/>
                <a:gd name="T18" fmla="*/ 93 w 218"/>
                <a:gd name="T19" fmla="*/ 9 h 97"/>
                <a:gd name="T20" fmla="*/ 98 w 218"/>
                <a:gd name="T21" fmla="*/ 15 h 97"/>
                <a:gd name="T22" fmla="*/ 108 w 218"/>
                <a:gd name="T23" fmla="*/ 22 h 97"/>
                <a:gd name="T24" fmla="*/ 113 w 218"/>
                <a:gd name="T25" fmla="*/ 25 h 97"/>
                <a:gd name="T26" fmla="*/ 117 w 218"/>
                <a:gd name="T27" fmla="*/ 27 h 97"/>
                <a:gd name="T28" fmla="*/ 162 w 218"/>
                <a:gd name="T29" fmla="*/ 48 h 97"/>
                <a:gd name="T30" fmla="*/ 212 w 218"/>
                <a:gd name="T31" fmla="*/ 72 h 97"/>
                <a:gd name="T32" fmla="*/ 215 w 218"/>
                <a:gd name="T33" fmla="*/ 75 h 97"/>
                <a:gd name="T34" fmla="*/ 215 w 218"/>
                <a:gd name="T35" fmla="*/ 75 h 97"/>
                <a:gd name="T36" fmla="*/ 216 w 218"/>
                <a:gd name="T37" fmla="*/ 79 h 97"/>
                <a:gd name="T38" fmla="*/ 216 w 218"/>
                <a:gd name="T39" fmla="*/ 79 h 97"/>
                <a:gd name="T40" fmla="*/ 218 w 218"/>
                <a:gd name="T41" fmla="*/ 82 h 97"/>
                <a:gd name="T42" fmla="*/ 218 w 218"/>
                <a:gd name="T43" fmla="*/ 84 h 97"/>
                <a:gd name="T44" fmla="*/ 218 w 218"/>
                <a:gd name="T45" fmla="*/ 84 h 97"/>
                <a:gd name="T46" fmla="*/ 218 w 218"/>
                <a:gd name="T47" fmla="*/ 85 h 97"/>
                <a:gd name="T48" fmla="*/ 216 w 218"/>
                <a:gd name="T49" fmla="*/ 88 h 97"/>
                <a:gd name="T50" fmla="*/ 216 w 218"/>
                <a:gd name="T51" fmla="*/ 88 h 97"/>
                <a:gd name="T52" fmla="*/ 216 w 218"/>
                <a:gd name="T53" fmla="*/ 90 h 97"/>
                <a:gd name="T54" fmla="*/ 215 w 218"/>
                <a:gd name="T55" fmla="*/ 91 h 97"/>
                <a:gd name="T56" fmla="*/ 215 w 218"/>
                <a:gd name="T57" fmla="*/ 93 h 97"/>
                <a:gd name="T58" fmla="*/ 213 w 218"/>
                <a:gd name="T59" fmla="*/ 94 h 97"/>
                <a:gd name="T60" fmla="*/ 212 w 218"/>
                <a:gd name="T61" fmla="*/ 94 h 97"/>
                <a:gd name="T62" fmla="*/ 210 w 218"/>
                <a:gd name="T63" fmla="*/ 96 h 97"/>
                <a:gd name="T64" fmla="*/ 209 w 218"/>
                <a:gd name="T65" fmla="*/ 96 h 97"/>
                <a:gd name="T66" fmla="*/ 206 w 218"/>
                <a:gd name="T67" fmla="*/ 97 h 97"/>
                <a:gd name="T68" fmla="*/ 206 w 218"/>
                <a:gd name="T69" fmla="*/ 97 h 97"/>
                <a:gd name="T70" fmla="*/ 63 w 218"/>
                <a:gd name="T71" fmla="*/ 90 h 97"/>
                <a:gd name="T72" fmla="*/ 63 w 218"/>
                <a:gd name="T73" fmla="*/ 90 h 97"/>
                <a:gd name="T74" fmla="*/ 2 w 218"/>
                <a:gd name="T75" fmla="*/ 82 h 97"/>
                <a:gd name="T76" fmla="*/ 2 w 218"/>
                <a:gd name="T77" fmla="*/ 82 h 97"/>
                <a:gd name="T78" fmla="*/ 2 w 218"/>
                <a:gd name="T79" fmla="*/ 78 h 97"/>
                <a:gd name="T80" fmla="*/ 2 w 218"/>
                <a:gd name="T81" fmla="*/ 76 h 97"/>
                <a:gd name="T82" fmla="*/ 2 w 218"/>
                <a:gd name="T83" fmla="*/ 76 h 97"/>
                <a:gd name="T84" fmla="*/ 2 w 218"/>
                <a:gd name="T85" fmla="*/ 75 h 97"/>
                <a:gd name="T86" fmla="*/ 2 w 218"/>
                <a:gd name="T87" fmla="*/ 73 h 97"/>
                <a:gd name="T88" fmla="*/ 0 w 218"/>
                <a:gd name="T89" fmla="*/ 70 h 97"/>
                <a:gd name="T90" fmla="*/ 0 w 218"/>
                <a:gd name="T91" fmla="*/ 69 h 97"/>
                <a:gd name="T92" fmla="*/ 0 w 218"/>
                <a:gd name="T93" fmla="*/ 66 h 97"/>
                <a:gd name="T94" fmla="*/ 0 w 218"/>
                <a:gd name="T95" fmla="*/ 64 h 97"/>
                <a:gd name="T96" fmla="*/ 0 w 218"/>
                <a:gd name="T97" fmla="*/ 61 h 97"/>
                <a:gd name="T98" fmla="*/ 0 w 218"/>
                <a:gd name="T99" fmla="*/ 60 h 97"/>
                <a:gd name="T100" fmla="*/ 0 w 218"/>
                <a:gd name="T101" fmla="*/ 57 h 97"/>
                <a:gd name="T102" fmla="*/ 0 w 218"/>
                <a:gd name="T103" fmla="*/ 54 h 97"/>
                <a:gd name="T104" fmla="*/ 0 w 218"/>
                <a:gd name="T105" fmla="*/ 48 h 97"/>
                <a:gd name="T106" fmla="*/ 0 w 218"/>
                <a:gd name="T107" fmla="*/ 46 h 97"/>
                <a:gd name="T108" fmla="*/ 0 w 218"/>
                <a:gd name="T109" fmla="*/ 42 h 97"/>
                <a:gd name="T110" fmla="*/ 0 w 218"/>
                <a:gd name="T111" fmla="*/ 40 h 97"/>
                <a:gd name="T112" fmla="*/ 0 w 218"/>
                <a:gd name="T113" fmla="*/ 36 h 97"/>
                <a:gd name="T114" fmla="*/ 0 w 218"/>
                <a:gd name="T115" fmla="*/ 34 h 97"/>
                <a:gd name="T116" fmla="*/ 0 w 218"/>
                <a:gd name="T117" fmla="*/ 31 h 97"/>
                <a:gd name="T118" fmla="*/ 0 w 218"/>
                <a:gd name="T119" fmla="*/ 3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8" h="97">
                  <a:moveTo>
                    <a:pt x="0" y="27"/>
                  </a:moveTo>
                  <a:lnTo>
                    <a:pt x="0" y="27"/>
                  </a:lnTo>
                  <a:lnTo>
                    <a:pt x="0" y="25"/>
                  </a:lnTo>
                  <a:lnTo>
                    <a:pt x="0" y="25"/>
                  </a:lnTo>
                  <a:lnTo>
                    <a:pt x="0" y="25"/>
                  </a:lnTo>
                  <a:lnTo>
                    <a:pt x="0" y="25"/>
                  </a:lnTo>
                  <a:lnTo>
                    <a:pt x="0" y="22"/>
                  </a:lnTo>
                  <a:lnTo>
                    <a:pt x="0" y="22"/>
                  </a:lnTo>
                  <a:lnTo>
                    <a:pt x="0" y="22"/>
                  </a:lnTo>
                  <a:lnTo>
                    <a:pt x="0" y="22"/>
                  </a:lnTo>
                  <a:lnTo>
                    <a:pt x="0" y="13"/>
                  </a:lnTo>
                  <a:lnTo>
                    <a:pt x="0" y="13"/>
                  </a:lnTo>
                  <a:lnTo>
                    <a:pt x="0" y="13"/>
                  </a:lnTo>
                  <a:lnTo>
                    <a:pt x="0" y="13"/>
                  </a:lnTo>
                  <a:lnTo>
                    <a:pt x="0" y="10"/>
                  </a:lnTo>
                  <a:lnTo>
                    <a:pt x="0" y="10"/>
                  </a:lnTo>
                  <a:lnTo>
                    <a:pt x="0" y="9"/>
                  </a:lnTo>
                  <a:lnTo>
                    <a:pt x="0" y="9"/>
                  </a:lnTo>
                  <a:lnTo>
                    <a:pt x="0" y="7"/>
                  </a:lnTo>
                  <a:lnTo>
                    <a:pt x="0" y="7"/>
                  </a:lnTo>
                  <a:lnTo>
                    <a:pt x="0" y="6"/>
                  </a:lnTo>
                  <a:lnTo>
                    <a:pt x="0" y="6"/>
                  </a:lnTo>
                  <a:lnTo>
                    <a:pt x="0" y="3"/>
                  </a:lnTo>
                  <a:lnTo>
                    <a:pt x="0" y="3"/>
                  </a:lnTo>
                  <a:lnTo>
                    <a:pt x="0" y="3"/>
                  </a:lnTo>
                  <a:lnTo>
                    <a:pt x="0" y="3"/>
                  </a:lnTo>
                  <a:lnTo>
                    <a:pt x="0" y="0"/>
                  </a:lnTo>
                  <a:lnTo>
                    <a:pt x="0" y="0"/>
                  </a:lnTo>
                  <a:lnTo>
                    <a:pt x="0" y="0"/>
                  </a:lnTo>
                  <a:lnTo>
                    <a:pt x="93" y="9"/>
                  </a:lnTo>
                  <a:lnTo>
                    <a:pt x="93" y="9"/>
                  </a:lnTo>
                  <a:lnTo>
                    <a:pt x="98" y="15"/>
                  </a:lnTo>
                  <a:lnTo>
                    <a:pt x="98" y="15"/>
                  </a:lnTo>
                  <a:lnTo>
                    <a:pt x="102" y="18"/>
                  </a:lnTo>
                  <a:lnTo>
                    <a:pt x="102" y="18"/>
                  </a:lnTo>
                  <a:lnTo>
                    <a:pt x="108" y="22"/>
                  </a:lnTo>
                  <a:lnTo>
                    <a:pt x="108" y="22"/>
                  </a:lnTo>
                  <a:lnTo>
                    <a:pt x="113" y="25"/>
                  </a:lnTo>
                  <a:lnTo>
                    <a:pt x="113" y="25"/>
                  </a:lnTo>
                  <a:lnTo>
                    <a:pt x="113" y="25"/>
                  </a:lnTo>
                  <a:lnTo>
                    <a:pt x="113" y="25"/>
                  </a:lnTo>
                  <a:lnTo>
                    <a:pt x="117" y="27"/>
                  </a:lnTo>
                  <a:lnTo>
                    <a:pt x="117" y="27"/>
                  </a:lnTo>
                  <a:lnTo>
                    <a:pt x="138" y="37"/>
                  </a:lnTo>
                  <a:lnTo>
                    <a:pt x="162" y="48"/>
                  </a:lnTo>
                  <a:lnTo>
                    <a:pt x="209" y="69"/>
                  </a:lnTo>
                  <a:lnTo>
                    <a:pt x="209" y="69"/>
                  </a:lnTo>
                  <a:lnTo>
                    <a:pt x="212" y="72"/>
                  </a:lnTo>
                  <a:lnTo>
                    <a:pt x="212" y="72"/>
                  </a:lnTo>
                  <a:lnTo>
                    <a:pt x="212" y="72"/>
                  </a:lnTo>
                  <a:lnTo>
                    <a:pt x="215" y="75"/>
                  </a:lnTo>
                  <a:lnTo>
                    <a:pt x="215" y="75"/>
                  </a:lnTo>
                  <a:lnTo>
                    <a:pt x="215" y="75"/>
                  </a:lnTo>
                  <a:lnTo>
                    <a:pt x="215" y="75"/>
                  </a:lnTo>
                  <a:lnTo>
                    <a:pt x="216" y="79"/>
                  </a:lnTo>
                  <a:lnTo>
                    <a:pt x="216" y="79"/>
                  </a:lnTo>
                  <a:lnTo>
                    <a:pt x="216" y="79"/>
                  </a:lnTo>
                  <a:lnTo>
                    <a:pt x="216" y="79"/>
                  </a:lnTo>
                  <a:lnTo>
                    <a:pt x="216" y="79"/>
                  </a:lnTo>
                  <a:lnTo>
                    <a:pt x="216" y="79"/>
                  </a:lnTo>
                  <a:lnTo>
                    <a:pt x="218" y="81"/>
                  </a:lnTo>
                  <a:lnTo>
                    <a:pt x="218" y="81"/>
                  </a:lnTo>
                  <a:lnTo>
                    <a:pt x="218" y="82"/>
                  </a:lnTo>
                  <a:lnTo>
                    <a:pt x="218" y="82"/>
                  </a:lnTo>
                  <a:lnTo>
                    <a:pt x="218" y="84"/>
                  </a:lnTo>
                  <a:lnTo>
                    <a:pt x="218" y="84"/>
                  </a:lnTo>
                  <a:lnTo>
                    <a:pt x="218" y="84"/>
                  </a:lnTo>
                  <a:lnTo>
                    <a:pt x="218" y="84"/>
                  </a:lnTo>
                  <a:lnTo>
                    <a:pt x="218" y="84"/>
                  </a:lnTo>
                  <a:lnTo>
                    <a:pt x="218" y="84"/>
                  </a:lnTo>
                  <a:lnTo>
                    <a:pt x="218" y="85"/>
                  </a:lnTo>
                  <a:lnTo>
                    <a:pt x="218" y="85"/>
                  </a:lnTo>
                  <a:lnTo>
                    <a:pt x="218" y="85"/>
                  </a:lnTo>
                  <a:lnTo>
                    <a:pt x="216" y="88"/>
                  </a:lnTo>
                  <a:lnTo>
                    <a:pt x="216" y="88"/>
                  </a:lnTo>
                  <a:lnTo>
                    <a:pt x="216" y="88"/>
                  </a:lnTo>
                  <a:lnTo>
                    <a:pt x="216" y="88"/>
                  </a:lnTo>
                  <a:lnTo>
                    <a:pt x="216" y="88"/>
                  </a:lnTo>
                  <a:lnTo>
                    <a:pt x="216" y="88"/>
                  </a:lnTo>
                  <a:lnTo>
                    <a:pt x="216" y="90"/>
                  </a:lnTo>
                  <a:lnTo>
                    <a:pt x="216" y="90"/>
                  </a:lnTo>
                  <a:lnTo>
                    <a:pt x="215" y="91"/>
                  </a:lnTo>
                  <a:lnTo>
                    <a:pt x="215" y="91"/>
                  </a:lnTo>
                  <a:lnTo>
                    <a:pt x="215" y="91"/>
                  </a:lnTo>
                  <a:lnTo>
                    <a:pt x="215" y="91"/>
                  </a:lnTo>
                  <a:lnTo>
                    <a:pt x="215" y="93"/>
                  </a:lnTo>
                  <a:lnTo>
                    <a:pt x="215" y="93"/>
                  </a:lnTo>
                  <a:lnTo>
                    <a:pt x="215" y="93"/>
                  </a:lnTo>
                  <a:lnTo>
                    <a:pt x="215" y="93"/>
                  </a:lnTo>
                  <a:lnTo>
                    <a:pt x="213" y="94"/>
                  </a:lnTo>
                  <a:lnTo>
                    <a:pt x="213" y="94"/>
                  </a:lnTo>
                  <a:lnTo>
                    <a:pt x="212" y="94"/>
                  </a:lnTo>
                  <a:lnTo>
                    <a:pt x="212" y="94"/>
                  </a:lnTo>
                  <a:lnTo>
                    <a:pt x="212" y="96"/>
                  </a:lnTo>
                  <a:lnTo>
                    <a:pt x="212" y="96"/>
                  </a:lnTo>
                  <a:lnTo>
                    <a:pt x="210" y="96"/>
                  </a:lnTo>
                  <a:lnTo>
                    <a:pt x="210" y="96"/>
                  </a:lnTo>
                  <a:lnTo>
                    <a:pt x="209" y="96"/>
                  </a:lnTo>
                  <a:lnTo>
                    <a:pt x="209" y="96"/>
                  </a:lnTo>
                  <a:lnTo>
                    <a:pt x="209" y="97"/>
                  </a:lnTo>
                  <a:lnTo>
                    <a:pt x="209" y="97"/>
                  </a:lnTo>
                  <a:lnTo>
                    <a:pt x="206" y="97"/>
                  </a:lnTo>
                  <a:lnTo>
                    <a:pt x="206" y="97"/>
                  </a:lnTo>
                  <a:lnTo>
                    <a:pt x="206" y="97"/>
                  </a:lnTo>
                  <a:lnTo>
                    <a:pt x="206" y="97"/>
                  </a:lnTo>
                  <a:lnTo>
                    <a:pt x="134" y="97"/>
                  </a:lnTo>
                  <a:lnTo>
                    <a:pt x="63" y="75"/>
                  </a:lnTo>
                  <a:lnTo>
                    <a:pt x="63" y="90"/>
                  </a:lnTo>
                  <a:lnTo>
                    <a:pt x="63" y="90"/>
                  </a:lnTo>
                  <a:lnTo>
                    <a:pt x="63" y="90"/>
                  </a:lnTo>
                  <a:lnTo>
                    <a:pt x="63" y="90"/>
                  </a:lnTo>
                  <a:lnTo>
                    <a:pt x="2" y="84"/>
                  </a:lnTo>
                  <a:lnTo>
                    <a:pt x="2" y="84"/>
                  </a:lnTo>
                  <a:lnTo>
                    <a:pt x="2" y="82"/>
                  </a:lnTo>
                  <a:lnTo>
                    <a:pt x="2" y="82"/>
                  </a:lnTo>
                  <a:lnTo>
                    <a:pt x="2" y="82"/>
                  </a:lnTo>
                  <a:lnTo>
                    <a:pt x="2" y="82"/>
                  </a:lnTo>
                  <a:lnTo>
                    <a:pt x="2" y="79"/>
                  </a:lnTo>
                  <a:lnTo>
                    <a:pt x="2" y="78"/>
                  </a:lnTo>
                  <a:lnTo>
                    <a:pt x="2" y="78"/>
                  </a:lnTo>
                  <a:lnTo>
                    <a:pt x="2" y="78"/>
                  </a:lnTo>
                  <a:lnTo>
                    <a:pt x="2" y="78"/>
                  </a:lnTo>
                  <a:lnTo>
                    <a:pt x="2" y="76"/>
                  </a:lnTo>
                  <a:lnTo>
                    <a:pt x="2" y="76"/>
                  </a:lnTo>
                  <a:lnTo>
                    <a:pt x="2" y="76"/>
                  </a:lnTo>
                  <a:lnTo>
                    <a:pt x="2" y="76"/>
                  </a:lnTo>
                  <a:lnTo>
                    <a:pt x="2" y="75"/>
                  </a:lnTo>
                  <a:lnTo>
                    <a:pt x="2" y="75"/>
                  </a:lnTo>
                  <a:lnTo>
                    <a:pt x="2" y="75"/>
                  </a:lnTo>
                  <a:lnTo>
                    <a:pt x="2" y="75"/>
                  </a:lnTo>
                  <a:lnTo>
                    <a:pt x="2" y="73"/>
                  </a:lnTo>
                  <a:lnTo>
                    <a:pt x="2" y="73"/>
                  </a:lnTo>
                  <a:lnTo>
                    <a:pt x="0" y="72"/>
                  </a:lnTo>
                  <a:lnTo>
                    <a:pt x="0" y="72"/>
                  </a:lnTo>
                  <a:lnTo>
                    <a:pt x="0" y="70"/>
                  </a:lnTo>
                  <a:lnTo>
                    <a:pt x="0" y="70"/>
                  </a:lnTo>
                  <a:lnTo>
                    <a:pt x="0" y="69"/>
                  </a:lnTo>
                  <a:lnTo>
                    <a:pt x="0" y="69"/>
                  </a:lnTo>
                  <a:lnTo>
                    <a:pt x="0" y="67"/>
                  </a:lnTo>
                  <a:lnTo>
                    <a:pt x="0" y="67"/>
                  </a:lnTo>
                  <a:lnTo>
                    <a:pt x="0" y="66"/>
                  </a:lnTo>
                  <a:lnTo>
                    <a:pt x="0" y="66"/>
                  </a:lnTo>
                  <a:lnTo>
                    <a:pt x="0" y="64"/>
                  </a:lnTo>
                  <a:lnTo>
                    <a:pt x="0" y="64"/>
                  </a:lnTo>
                  <a:lnTo>
                    <a:pt x="0" y="63"/>
                  </a:lnTo>
                  <a:lnTo>
                    <a:pt x="0" y="63"/>
                  </a:lnTo>
                  <a:lnTo>
                    <a:pt x="0" y="61"/>
                  </a:lnTo>
                  <a:lnTo>
                    <a:pt x="0" y="61"/>
                  </a:lnTo>
                  <a:lnTo>
                    <a:pt x="0" y="60"/>
                  </a:lnTo>
                  <a:lnTo>
                    <a:pt x="0" y="60"/>
                  </a:lnTo>
                  <a:lnTo>
                    <a:pt x="0" y="58"/>
                  </a:lnTo>
                  <a:lnTo>
                    <a:pt x="0" y="58"/>
                  </a:lnTo>
                  <a:lnTo>
                    <a:pt x="0" y="57"/>
                  </a:lnTo>
                  <a:lnTo>
                    <a:pt x="0" y="57"/>
                  </a:lnTo>
                  <a:lnTo>
                    <a:pt x="0" y="54"/>
                  </a:lnTo>
                  <a:lnTo>
                    <a:pt x="0" y="54"/>
                  </a:lnTo>
                  <a:lnTo>
                    <a:pt x="0" y="54"/>
                  </a:lnTo>
                  <a:lnTo>
                    <a:pt x="0" y="54"/>
                  </a:lnTo>
                  <a:lnTo>
                    <a:pt x="0" y="48"/>
                  </a:lnTo>
                  <a:lnTo>
                    <a:pt x="0" y="48"/>
                  </a:lnTo>
                  <a:lnTo>
                    <a:pt x="0" y="46"/>
                  </a:lnTo>
                  <a:lnTo>
                    <a:pt x="0" y="46"/>
                  </a:lnTo>
                  <a:lnTo>
                    <a:pt x="0" y="45"/>
                  </a:lnTo>
                  <a:lnTo>
                    <a:pt x="0" y="45"/>
                  </a:lnTo>
                  <a:lnTo>
                    <a:pt x="0" y="42"/>
                  </a:lnTo>
                  <a:lnTo>
                    <a:pt x="0" y="42"/>
                  </a:lnTo>
                  <a:lnTo>
                    <a:pt x="0" y="40"/>
                  </a:lnTo>
                  <a:lnTo>
                    <a:pt x="0" y="40"/>
                  </a:lnTo>
                  <a:lnTo>
                    <a:pt x="0" y="39"/>
                  </a:lnTo>
                  <a:lnTo>
                    <a:pt x="0" y="39"/>
                  </a:lnTo>
                  <a:lnTo>
                    <a:pt x="0" y="36"/>
                  </a:lnTo>
                  <a:lnTo>
                    <a:pt x="0" y="36"/>
                  </a:lnTo>
                  <a:lnTo>
                    <a:pt x="0" y="34"/>
                  </a:lnTo>
                  <a:lnTo>
                    <a:pt x="0" y="34"/>
                  </a:lnTo>
                  <a:lnTo>
                    <a:pt x="0" y="33"/>
                  </a:lnTo>
                  <a:lnTo>
                    <a:pt x="0" y="33"/>
                  </a:lnTo>
                  <a:lnTo>
                    <a:pt x="0" y="31"/>
                  </a:lnTo>
                  <a:lnTo>
                    <a:pt x="0" y="31"/>
                  </a:lnTo>
                  <a:lnTo>
                    <a:pt x="0" y="30"/>
                  </a:lnTo>
                  <a:lnTo>
                    <a:pt x="0" y="30"/>
                  </a:lnTo>
                  <a:lnTo>
                    <a:pt x="0" y="27"/>
                  </a:lnTo>
                  <a:lnTo>
                    <a:pt x="0" y="2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2" name="Freeform 122"/>
            <p:cNvSpPr>
              <a:spLocks/>
            </p:cNvSpPr>
            <p:nvPr/>
          </p:nvSpPr>
          <p:spPr bwMode="auto">
            <a:xfrm>
              <a:off x="-8382000" y="2297113"/>
              <a:ext cx="268287" cy="407988"/>
            </a:xfrm>
            <a:custGeom>
              <a:avLst/>
              <a:gdLst>
                <a:gd name="T0" fmla="*/ 51 w 505"/>
                <a:gd name="T1" fmla="*/ 587 h 770"/>
                <a:gd name="T2" fmla="*/ 51 w 505"/>
                <a:gd name="T3" fmla="*/ 588 h 770"/>
                <a:gd name="T4" fmla="*/ 49 w 505"/>
                <a:gd name="T5" fmla="*/ 593 h 770"/>
                <a:gd name="T6" fmla="*/ 49 w 505"/>
                <a:gd name="T7" fmla="*/ 594 h 770"/>
                <a:gd name="T8" fmla="*/ 48 w 505"/>
                <a:gd name="T9" fmla="*/ 614 h 770"/>
                <a:gd name="T10" fmla="*/ 43 w 505"/>
                <a:gd name="T11" fmla="*/ 666 h 770"/>
                <a:gd name="T12" fmla="*/ 40 w 505"/>
                <a:gd name="T13" fmla="*/ 758 h 770"/>
                <a:gd name="T14" fmla="*/ 465 w 505"/>
                <a:gd name="T15" fmla="*/ 758 h 770"/>
                <a:gd name="T16" fmla="*/ 463 w 505"/>
                <a:gd name="T17" fmla="*/ 704 h 770"/>
                <a:gd name="T18" fmla="*/ 457 w 505"/>
                <a:gd name="T19" fmla="*/ 614 h 770"/>
                <a:gd name="T20" fmla="*/ 457 w 505"/>
                <a:gd name="T21" fmla="*/ 614 h 770"/>
                <a:gd name="T22" fmla="*/ 456 w 505"/>
                <a:gd name="T23" fmla="*/ 594 h 770"/>
                <a:gd name="T24" fmla="*/ 456 w 505"/>
                <a:gd name="T25" fmla="*/ 593 h 770"/>
                <a:gd name="T26" fmla="*/ 456 w 505"/>
                <a:gd name="T27" fmla="*/ 588 h 770"/>
                <a:gd name="T28" fmla="*/ 456 w 505"/>
                <a:gd name="T29" fmla="*/ 587 h 770"/>
                <a:gd name="T30" fmla="*/ 456 w 505"/>
                <a:gd name="T31" fmla="*/ 587 h 770"/>
                <a:gd name="T32" fmla="*/ 486 w 505"/>
                <a:gd name="T33" fmla="*/ 309 h 770"/>
                <a:gd name="T34" fmla="*/ 505 w 505"/>
                <a:gd name="T35" fmla="*/ 117 h 770"/>
                <a:gd name="T36" fmla="*/ 499 w 505"/>
                <a:gd name="T37" fmla="*/ 110 h 770"/>
                <a:gd name="T38" fmla="*/ 492 w 505"/>
                <a:gd name="T39" fmla="*/ 104 h 770"/>
                <a:gd name="T40" fmla="*/ 486 w 505"/>
                <a:gd name="T41" fmla="*/ 99 h 770"/>
                <a:gd name="T42" fmla="*/ 475 w 505"/>
                <a:gd name="T43" fmla="*/ 92 h 770"/>
                <a:gd name="T44" fmla="*/ 451 w 505"/>
                <a:gd name="T45" fmla="*/ 75 h 770"/>
                <a:gd name="T46" fmla="*/ 403 w 505"/>
                <a:gd name="T47" fmla="*/ 47 h 770"/>
                <a:gd name="T48" fmla="*/ 390 w 505"/>
                <a:gd name="T49" fmla="*/ 39 h 770"/>
                <a:gd name="T50" fmla="*/ 351 w 505"/>
                <a:gd name="T51" fmla="*/ 17 h 770"/>
                <a:gd name="T52" fmla="*/ 334 w 505"/>
                <a:gd name="T53" fmla="*/ 0 h 770"/>
                <a:gd name="T54" fmla="*/ 171 w 505"/>
                <a:gd name="T55" fmla="*/ 0 h 770"/>
                <a:gd name="T56" fmla="*/ 163 w 505"/>
                <a:gd name="T57" fmla="*/ 9 h 770"/>
                <a:gd name="T58" fmla="*/ 154 w 505"/>
                <a:gd name="T59" fmla="*/ 17 h 770"/>
                <a:gd name="T60" fmla="*/ 115 w 505"/>
                <a:gd name="T61" fmla="*/ 39 h 770"/>
                <a:gd name="T62" fmla="*/ 102 w 505"/>
                <a:gd name="T63" fmla="*/ 47 h 770"/>
                <a:gd name="T64" fmla="*/ 54 w 505"/>
                <a:gd name="T65" fmla="*/ 75 h 770"/>
                <a:gd name="T66" fmla="*/ 30 w 505"/>
                <a:gd name="T67" fmla="*/ 92 h 770"/>
                <a:gd name="T68" fmla="*/ 19 w 505"/>
                <a:gd name="T69" fmla="*/ 99 h 770"/>
                <a:gd name="T70" fmla="*/ 15 w 505"/>
                <a:gd name="T71" fmla="*/ 104 h 770"/>
                <a:gd name="T72" fmla="*/ 7 w 505"/>
                <a:gd name="T73" fmla="*/ 110 h 770"/>
                <a:gd name="T74" fmla="*/ 0 w 505"/>
                <a:gd name="T75" fmla="*/ 117 h 770"/>
                <a:gd name="T76" fmla="*/ 36 w 505"/>
                <a:gd name="T77" fmla="*/ 465 h 770"/>
                <a:gd name="T78" fmla="*/ 51 w 505"/>
                <a:gd name="T79" fmla="*/ 587 h 770"/>
                <a:gd name="T80" fmla="*/ 51 w 505"/>
                <a:gd name="T81" fmla="*/ 587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5" h="770">
                  <a:moveTo>
                    <a:pt x="51" y="587"/>
                  </a:moveTo>
                  <a:lnTo>
                    <a:pt x="51" y="587"/>
                  </a:lnTo>
                  <a:lnTo>
                    <a:pt x="51" y="588"/>
                  </a:lnTo>
                  <a:lnTo>
                    <a:pt x="51" y="588"/>
                  </a:lnTo>
                  <a:lnTo>
                    <a:pt x="49" y="593"/>
                  </a:lnTo>
                  <a:lnTo>
                    <a:pt x="49" y="593"/>
                  </a:lnTo>
                  <a:lnTo>
                    <a:pt x="49" y="594"/>
                  </a:lnTo>
                  <a:lnTo>
                    <a:pt x="49" y="594"/>
                  </a:lnTo>
                  <a:lnTo>
                    <a:pt x="48" y="614"/>
                  </a:lnTo>
                  <a:lnTo>
                    <a:pt x="48" y="614"/>
                  </a:lnTo>
                  <a:lnTo>
                    <a:pt x="48" y="614"/>
                  </a:lnTo>
                  <a:lnTo>
                    <a:pt x="43" y="666"/>
                  </a:lnTo>
                  <a:lnTo>
                    <a:pt x="42" y="704"/>
                  </a:lnTo>
                  <a:lnTo>
                    <a:pt x="40" y="758"/>
                  </a:lnTo>
                  <a:lnTo>
                    <a:pt x="253" y="770"/>
                  </a:lnTo>
                  <a:lnTo>
                    <a:pt x="465" y="758"/>
                  </a:lnTo>
                  <a:lnTo>
                    <a:pt x="465" y="758"/>
                  </a:lnTo>
                  <a:lnTo>
                    <a:pt x="463" y="704"/>
                  </a:lnTo>
                  <a:lnTo>
                    <a:pt x="462" y="666"/>
                  </a:lnTo>
                  <a:lnTo>
                    <a:pt x="457" y="614"/>
                  </a:lnTo>
                  <a:lnTo>
                    <a:pt x="457" y="614"/>
                  </a:lnTo>
                  <a:lnTo>
                    <a:pt x="457" y="614"/>
                  </a:lnTo>
                  <a:lnTo>
                    <a:pt x="456" y="594"/>
                  </a:lnTo>
                  <a:lnTo>
                    <a:pt x="456" y="594"/>
                  </a:lnTo>
                  <a:lnTo>
                    <a:pt x="456" y="593"/>
                  </a:lnTo>
                  <a:lnTo>
                    <a:pt x="456" y="593"/>
                  </a:lnTo>
                  <a:lnTo>
                    <a:pt x="456" y="588"/>
                  </a:lnTo>
                  <a:lnTo>
                    <a:pt x="456" y="588"/>
                  </a:lnTo>
                  <a:lnTo>
                    <a:pt x="456" y="587"/>
                  </a:lnTo>
                  <a:lnTo>
                    <a:pt x="456" y="587"/>
                  </a:lnTo>
                  <a:lnTo>
                    <a:pt x="456" y="587"/>
                  </a:lnTo>
                  <a:lnTo>
                    <a:pt x="456" y="587"/>
                  </a:lnTo>
                  <a:lnTo>
                    <a:pt x="469" y="465"/>
                  </a:lnTo>
                  <a:lnTo>
                    <a:pt x="486" y="309"/>
                  </a:lnTo>
                  <a:lnTo>
                    <a:pt x="505" y="117"/>
                  </a:lnTo>
                  <a:lnTo>
                    <a:pt x="505" y="117"/>
                  </a:lnTo>
                  <a:lnTo>
                    <a:pt x="499" y="110"/>
                  </a:lnTo>
                  <a:lnTo>
                    <a:pt x="499" y="110"/>
                  </a:lnTo>
                  <a:lnTo>
                    <a:pt x="492" y="104"/>
                  </a:lnTo>
                  <a:lnTo>
                    <a:pt x="492" y="104"/>
                  </a:lnTo>
                  <a:lnTo>
                    <a:pt x="486" y="99"/>
                  </a:lnTo>
                  <a:lnTo>
                    <a:pt x="486" y="99"/>
                  </a:lnTo>
                  <a:lnTo>
                    <a:pt x="475" y="92"/>
                  </a:lnTo>
                  <a:lnTo>
                    <a:pt x="475" y="92"/>
                  </a:lnTo>
                  <a:lnTo>
                    <a:pt x="451" y="75"/>
                  </a:lnTo>
                  <a:lnTo>
                    <a:pt x="451" y="75"/>
                  </a:lnTo>
                  <a:lnTo>
                    <a:pt x="403" y="47"/>
                  </a:lnTo>
                  <a:lnTo>
                    <a:pt x="403" y="47"/>
                  </a:lnTo>
                  <a:lnTo>
                    <a:pt x="390" y="39"/>
                  </a:lnTo>
                  <a:lnTo>
                    <a:pt x="390" y="39"/>
                  </a:lnTo>
                  <a:lnTo>
                    <a:pt x="351" y="17"/>
                  </a:lnTo>
                  <a:lnTo>
                    <a:pt x="351" y="17"/>
                  </a:lnTo>
                  <a:lnTo>
                    <a:pt x="342" y="9"/>
                  </a:lnTo>
                  <a:lnTo>
                    <a:pt x="334" y="0"/>
                  </a:lnTo>
                  <a:lnTo>
                    <a:pt x="253" y="54"/>
                  </a:lnTo>
                  <a:lnTo>
                    <a:pt x="171" y="0"/>
                  </a:lnTo>
                  <a:lnTo>
                    <a:pt x="171" y="0"/>
                  </a:lnTo>
                  <a:lnTo>
                    <a:pt x="163" y="9"/>
                  </a:lnTo>
                  <a:lnTo>
                    <a:pt x="154" y="17"/>
                  </a:lnTo>
                  <a:lnTo>
                    <a:pt x="154" y="17"/>
                  </a:lnTo>
                  <a:lnTo>
                    <a:pt x="115" y="39"/>
                  </a:lnTo>
                  <a:lnTo>
                    <a:pt x="115" y="39"/>
                  </a:lnTo>
                  <a:lnTo>
                    <a:pt x="102" y="47"/>
                  </a:lnTo>
                  <a:lnTo>
                    <a:pt x="102" y="47"/>
                  </a:lnTo>
                  <a:lnTo>
                    <a:pt x="54" y="75"/>
                  </a:lnTo>
                  <a:lnTo>
                    <a:pt x="54" y="75"/>
                  </a:lnTo>
                  <a:lnTo>
                    <a:pt x="30" y="92"/>
                  </a:lnTo>
                  <a:lnTo>
                    <a:pt x="30" y="92"/>
                  </a:lnTo>
                  <a:lnTo>
                    <a:pt x="19" y="99"/>
                  </a:lnTo>
                  <a:lnTo>
                    <a:pt x="19" y="99"/>
                  </a:lnTo>
                  <a:lnTo>
                    <a:pt x="15" y="104"/>
                  </a:lnTo>
                  <a:lnTo>
                    <a:pt x="15" y="104"/>
                  </a:lnTo>
                  <a:lnTo>
                    <a:pt x="7" y="110"/>
                  </a:lnTo>
                  <a:lnTo>
                    <a:pt x="7" y="110"/>
                  </a:lnTo>
                  <a:lnTo>
                    <a:pt x="0" y="117"/>
                  </a:lnTo>
                  <a:lnTo>
                    <a:pt x="0" y="117"/>
                  </a:lnTo>
                  <a:lnTo>
                    <a:pt x="19" y="309"/>
                  </a:lnTo>
                  <a:lnTo>
                    <a:pt x="36" y="465"/>
                  </a:lnTo>
                  <a:lnTo>
                    <a:pt x="51" y="587"/>
                  </a:lnTo>
                  <a:lnTo>
                    <a:pt x="51" y="587"/>
                  </a:lnTo>
                  <a:lnTo>
                    <a:pt x="51" y="587"/>
                  </a:lnTo>
                  <a:lnTo>
                    <a:pt x="51" y="58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3" name="Freeform 123"/>
            <p:cNvSpPr>
              <a:spLocks/>
            </p:cNvSpPr>
            <p:nvPr/>
          </p:nvSpPr>
          <p:spPr bwMode="auto">
            <a:xfrm>
              <a:off x="-8148638" y="2344738"/>
              <a:ext cx="74612" cy="260350"/>
            </a:xfrm>
            <a:custGeom>
              <a:avLst/>
              <a:gdLst>
                <a:gd name="T0" fmla="*/ 11 w 141"/>
                <a:gd name="T1" fmla="*/ 0 h 492"/>
                <a:gd name="T2" fmla="*/ 11 w 141"/>
                <a:gd name="T3" fmla="*/ 0 h 492"/>
                <a:gd name="T4" fmla="*/ 18 w 141"/>
                <a:gd name="T5" fmla="*/ 1 h 492"/>
                <a:gd name="T6" fmla="*/ 35 w 141"/>
                <a:gd name="T7" fmla="*/ 6 h 492"/>
                <a:gd name="T8" fmla="*/ 44 w 141"/>
                <a:gd name="T9" fmla="*/ 10 h 492"/>
                <a:gd name="T10" fmla="*/ 53 w 141"/>
                <a:gd name="T11" fmla="*/ 15 h 492"/>
                <a:gd name="T12" fmla="*/ 62 w 141"/>
                <a:gd name="T13" fmla="*/ 21 h 492"/>
                <a:gd name="T14" fmla="*/ 68 w 141"/>
                <a:gd name="T15" fmla="*/ 28 h 492"/>
                <a:gd name="T16" fmla="*/ 68 w 141"/>
                <a:gd name="T17" fmla="*/ 28 h 492"/>
                <a:gd name="T18" fmla="*/ 75 w 141"/>
                <a:gd name="T19" fmla="*/ 40 h 492"/>
                <a:gd name="T20" fmla="*/ 86 w 141"/>
                <a:gd name="T21" fmla="*/ 60 h 492"/>
                <a:gd name="T22" fmla="*/ 98 w 141"/>
                <a:gd name="T23" fmla="*/ 87 h 492"/>
                <a:gd name="T24" fmla="*/ 110 w 141"/>
                <a:gd name="T25" fmla="*/ 120 h 492"/>
                <a:gd name="T26" fmla="*/ 122 w 141"/>
                <a:gd name="T27" fmla="*/ 159 h 492"/>
                <a:gd name="T28" fmla="*/ 126 w 141"/>
                <a:gd name="T29" fmla="*/ 180 h 492"/>
                <a:gd name="T30" fmla="*/ 131 w 141"/>
                <a:gd name="T31" fmla="*/ 202 h 492"/>
                <a:gd name="T32" fmla="*/ 135 w 141"/>
                <a:gd name="T33" fmla="*/ 228 h 492"/>
                <a:gd name="T34" fmla="*/ 137 w 141"/>
                <a:gd name="T35" fmla="*/ 252 h 492"/>
                <a:gd name="T36" fmla="*/ 138 w 141"/>
                <a:gd name="T37" fmla="*/ 279 h 492"/>
                <a:gd name="T38" fmla="*/ 138 w 141"/>
                <a:gd name="T39" fmla="*/ 306 h 492"/>
                <a:gd name="T40" fmla="*/ 138 w 141"/>
                <a:gd name="T41" fmla="*/ 306 h 492"/>
                <a:gd name="T42" fmla="*/ 138 w 141"/>
                <a:gd name="T43" fmla="*/ 334 h 492"/>
                <a:gd name="T44" fmla="*/ 140 w 141"/>
                <a:gd name="T45" fmla="*/ 366 h 492"/>
                <a:gd name="T46" fmla="*/ 141 w 141"/>
                <a:gd name="T47" fmla="*/ 397 h 492"/>
                <a:gd name="T48" fmla="*/ 141 w 141"/>
                <a:gd name="T49" fmla="*/ 427 h 492"/>
                <a:gd name="T50" fmla="*/ 141 w 141"/>
                <a:gd name="T51" fmla="*/ 427 h 492"/>
                <a:gd name="T52" fmla="*/ 140 w 141"/>
                <a:gd name="T53" fmla="*/ 439 h 492"/>
                <a:gd name="T54" fmla="*/ 137 w 141"/>
                <a:gd name="T55" fmla="*/ 451 h 492"/>
                <a:gd name="T56" fmla="*/ 129 w 141"/>
                <a:gd name="T57" fmla="*/ 463 h 492"/>
                <a:gd name="T58" fmla="*/ 120 w 141"/>
                <a:gd name="T59" fmla="*/ 474 h 492"/>
                <a:gd name="T60" fmla="*/ 110 w 141"/>
                <a:gd name="T61" fmla="*/ 483 h 492"/>
                <a:gd name="T62" fmla="*/ 102 w 141"/>
                <a:gd name="T63" fmla="*/ 486 h 492"/>
                <a:gd name="T64" fmla="*/ 95 w 141"/>
                <a:gd name="T65" fmla="*/ 489 h 492"/>
                <a:gd name="T66" fmla="*/ 87 w 141"/>
                <a:gd name="T67" fmla="*/ 490 h 492"/>
                <a:gd name="T68" fmla="*/ 80 w 141"/>
                <a:gd name="T69" fmla="*/ 492 h 492"/>
                <a:gd name="T70" fmla="*/ 71 w 141"/>
                <a:gd name="T71" fmla="*/ 492 h 492"/>
                <a:gd name="T72" fmla="*/ 60 w 141"/>
                <a:gd name="T73" fmla="*/ 490 h 492"/>
                <a:gd name="T74" fmla="*/ 60 w 141"/>
                <a:gd name="T75" fmla="*/ 490 h 492"/>
                <a:gd name="T76" fmla="*/ 51 w 141"/>
                <a:gd name="T77" fmla="*/ 487 h 492"/>
                <a:gd name="T78" fmla="*/ 44 w 141"/>
                <a:gd name="T79" fmla="*/ 483 h 492"/>
                <a:gd name="T80" fmla="*/ 36 w 141"/>
                <a:gd name="T81" fmla="*/ 478 h 492"/>
                <a:gd name="T82" fmla="*/ 29 w 141"/>
                <a:gd name="T83" fmla="*/ 472 h 492"/>
                <a:gd name="T84" fmla="*/ 18 w 141"/>
                <a:gd name="T85" fmla="*/ 460 h 492"/>
                <a:gd name="T86" fmla="*/ 11 w 141"/>
                <a:gd name="T87" fmla="*/ 445 h 492"/>
                <a:gd name="T88" fmla="*/ 5 w 141"/>
                <a:gd name="T89" fmla="*/ 433 h 492"/>
                <a:gd name="T90" fmla="*/ 2 w 141"/>
                <a:gd name="T91" fmla="*/ 421 h 492"/>
                <a:gd name="T92" fmla="*/ 0 w 141"/>
                <a:gd name="T93" fmla="*/ 411 h 492"/>
                <a:gd name="T94" fmla="*/ 0 w 141"/>
                <a:gd name="T95" fmla="*/ 411 h 492"/>
                <a:gd name="T96" fmla="*/ 0 w 141"/>
                <a:gd name="T97" fmla="*/ 393 h 492"/>
                <a:gd name="T98" fmla="*/ 0 w 141"/>
                <a:gd name="T99" fmla="*/ 373 h 492"/>
                <a:gd name="T100" fmla="*/ 3 w 141"/>
                <a:gd name="T101" fmla="*/ 351 h 492"/>
                <a:gd name="T102" fmla="*/ 3 w 141"/>
                <a:gd name="T103" fmla="*/ 351 h 492"/>
                <a:gd name="T104" fmla="*/ 5 w 141"/>
                <a:gd name="T105" fmla="*/ 327 h 492"/>
                <a:gd name="T106" fmla="*/ 6 w 141"/>
                <a:gd name="T107" fmla="*/ 283 h 492"/>
                <a:gd name="T108" fmla="*/ 9 w 141"/>
                <a:gd name="T109" fmla="*/ 163 h 492"/>
                <a:gd name="T110" fmla="*/ 11 w 141"/>
                <a:gd name="T111" fmla="*/ 0 h 492"/>
                <a:gd name="T112" fmla="*/ 11 w 141"/>
                <a:gd name="T113" fmla="*/ 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1" h="492">
                  <a:moveTo>
                    <a:pt x="11" y="0"/>
                  </a:moveTo>
                  <a:lnTo>
                    <a:pt x="11" y="0"/>
                  </a:lnTo>
                  <a:lnTo>
                    <a:pt x="18" y="1"/>
                  </a:lnTo>
                  <a:lnTo>
                    <a:pt x="35" y="6"/>
                  </a:lnTo>
                  <a:lnTo>
                    <a:pt x="44" y="10"/>
                  </a:lnTo>
                  <a:lnTo>
                    <a:pt x="53" y="15"/>
                  </a:lnTo>
                  <a:lnTo>
                    <a:pt x="62" y="21"/>
                  </a:lnTo>
                  <a:lnTo>
                    <a:pt x="68" y="28"/>
                  </a:lnTo>
                  <a:lnTo>
                    <a:pt x="68" y="28"/>
                  </a:lnTo>
                  <a:lnTo>
                    <a:pt x="75" y="40"/>
                  </a:lnTo>
                  <a:lnTo>
                    <a:pt x="86" y="60"/>
                  </a:lnTo>
                  <a:lnTo>
                    <a:pt x="98" y="87"/>
                  </a:lnTo>
                  <a:lnTo>
                    <a:pt x="110" y="120"/>
                  </a:lnTo>
                  <a:lnTo>
                    <a:pt x="122" y="159"/>
                  </a:lnTo>
                  <a:lnTo>
                    <a:pt x="126" y="180"/>
                  </a:lnTo>
                  <a:lnTo>
                    <a:pt x="131" y="202"/>
                  </a:lnTo>
                  <a:lnTo>
                    <a:pt x="135" y="228"/>
                  </a:lnTo>
                  <a:lnTo>
                    <a:pt x="137" y="252"/>
                  </a:lnTo>
                  <a:lnTo>
                    <a:pt x="138" y="279"/>
                  </a:lnTo>
                  <a:lnTo>
                    <a:pt x="138" y="306"/>
                  </a:lnTo>
                  <a:lnTo>
                    <a:pt x="138" y="306"/>
                  </a:lnTo>
                  <a:lnTo>
                    <a:pt x="138" y="334"/>
                  </a:lnTo>
                  <a:lnTo>
                    <a:pt x="140" y="366"/>
                  </a:lnTo>
                  <a:lnTo>
                    <a:pt x="141" y="397"/>
                  </a:lnTo>
                  <a:lnTo>
                    <a:pt x="141" y="427"/>
                  </a:lnTo>
                  <a:lnTo>
                    <a:pt x="141" y="427"/>
                  </a:lnTo>
                  <a:lnTo>
                    <a:pt x="140" y="439"/>
                  </a:lnTo>
                  <a:lnTo>
                    <a:pt x="137" y="451"/>
                  </a:lnTo>
                  <a:lnTo>
                    <a:pt x="129" y="463"/>
                  </a:lnTo>
                  <a:lnTo>
                    <a:pt x="120" y="474"/>
                  </a:lnTo>
                  <a:lnTo>
                    <a:pt x="110" y="483"/>
                  </a:lnTo>
                  <a:lnTo>
                    <a:pt x="102" y="486"/>
                  </a:lnTo>
                  <a:lnTo>
                    <a:pt x="95" y="489"/>
                  </a:lnTo>
                  <a:lnTo>
                    <a:pt x="87" y="490"/>
                  </a:lnTo>
                  <a:lnTo>
                    <a:pt x="80" y="492"/>
                  </a:lnTo>
                  <a:lnTo>
                    <a:pt x="71" y="492"/>
                  </a:lnTo>
                  <a:lnTo>
                    <a:pt x="60" y="490"/>
                  </a:lnTo>
                  <a:lnTo>
                    <a:pt x="60" y="490"/>
                  </a:lnTo>
                  <a:lnTo>
                    <a:pt x="51" y="487"/>
                  </a:lnTo>
                  <a:lnTo>
                    <a:pt x="44" y="483"/>
                  </a:lnTo>
                  <a:lnTo>
                    <a:pt x="36" y="478"/>
                  </a:lnTo>
                  <a:lnTo>
                    <a:pt x="29" y="472"/>
                  </a:lnTo>
                  <a:lnTo>
                    <a:pt x="18" y="460"/>
                  </a:lnTo>
                  <a:lnTo>
                    <a:pt x="11" y="445"/>
                  </a:lnTo>
                  <a:lnTo>
                    <a:pt x="5" y="433"/>
                  </a:lnTo>
                  <a:lnTo>
                    <a:pt x="2" y="421"/>
                  </a:lnTo>
                  <a:lnTo>
                    <a:pt x="0" y="411"/>
                  </a:lnTo>
                  <a:lnTo>
                    <a:pt x="0" y="411"/>
                  </a:lnTo>
                  <a:lnTo>
                    <a:pt x="0" y="393"/>
                  </a:lnTo>
                  <a:lnTo>
                    <a:pt x="0" y="373"/>
                  </a:lnTo>
                  <a:lnTo>
                    <a:pt x="3" y="351"/>
                  </a:lnTo>
                  <a:lnTo>
                    <a:pt x="3" y="351"/>
                  </a:lnTo>
                  <a:lnTo>
                    <a:pt x="5" y="327"/>
                  </a:lnTo>
                  <a:lnTo>
                    <a:pt x="6" y="283"/>
                  </a:lnTo>
                  <a:lnTo>
                    <a:pt x="9" y="163"/>
                  </a:lnTo>
                  <a:lnTo>
                    <a:pt x="11" y="0"/>
                  </a:lnTo>
                  <a:lnTo>
                    <a:pt x="11"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4" name="Freeform 124"/>
            <p:cNvSpPr>
              <a:spLocks/>
            </p:cNvSpPr>
            <p:nvPr/>
          </p:nvSpPr>
          <p:spPr bwMode="auto">
            <a:xfrm>
              <a:off x="-8180388" y="2520950"/>
              <a:ext cx="106362" cy="174625"/>
            </a:xfrm>
            <a:custGeom>
              <a:avLst/>
              <a:gdLst>
                <a:gd name="T0" fmla="*/ 200 w 201"/>
                <a:gd name="T1" fmla="*/ 55 h 330"/>
                <a:gd name="T2" fmla="*/ 200 w 201"/>
                <a:gd name="T3" fmla="*/ 55 h 330"/>
                <a:gd name="T4" fmla="*/ 201 w 201"/>
                <a:gd name="T5" fmla="*/ 90 h 330"/>
                <a:gd name="T6" fmla="*/ 201 w 201"/>
                <a:gd name="T7" fmla="*/ 102 h 330"/>
                <a:gd name="T8" fmla="*/ 201 w 201"/>
                <a:gd name="T9" fmla="*/ 112 h 330"/>
                <a:gd name="T10" fmla="*/ 200 w 201"/>
                <a:gd name="T11" fmla="*/ 123 h 330"/>
                <a:gd name="T12" fmla="*/ 195 w 201"/>
                <a:gd name="T13" fmla="*/ 135 h 330"/>
                <a:gd name="T14" fmla="*/ 188 w 201"/>
                <a:gd name="T15" fmla="*/ 150 h 330"/>
                <a:gd name="T16" fmla="*/ 177 w 201"/>
                <a:gd name="T17" fmla="*/ 172 h 330"/>
                <a:gd name="T18" fmla="*/ 177 w 201"/>
                <a:gd name="T19" fmla="*/ 172 h 330"/>
                <a:gd name="T20" fmla="*/ 158 w 201"/>
                <a:gd name="T21" fmla="*/ 205 h 330"/>
                <a:gd name="T22" fmla="*/ 138 w 201"/>
                <a:gd name="T23" fmla="*/ 235 h 330"/>
                <a:gd name="T24" fmla="*/ 117 w 201"/>
                <a:gd name="T25" fmla="*/ 262 h 330"/>
                <a:gd name="T26" fmla="*/ 99 w 201"/>
                <a:gd name="T27" fmla="*/ 285 h 330"/>
                <a:gd name="T28" fmla="*/ 69 w 201"/>
                <a:gd name="T29" fmla="*/ 318 h 330"/>
                <a:gd name="T30" fmla="*/ 59 w 201"/>
                <a:gd name="T31" fmla="*/ 330 h 330"/>
                <a:gd name="T32" fmla="*/ 0 w 201"/>
                <a:gd name="T33" fmla="*/ 274 h 330"/>
                <a:gd name="T34" fmla="*/ 0 w 201"/>
                <a:gd name="T35" fmla="*/ 274 h 330"/>
                <a:gd name="T36" fmla="*/ 14 w 201"/>
                <a:gd name="T37" fmla="*/ 252 h 330"/>
                <a:gd name="T38" fmla="*/ 26 w 201"/>
                <a:gd name="T39" fmla="*/ 228 h 330"/>
                <a:gd name="T40" fmla="*/ 41 w 201"/>
                <a:gd name="T41" fmla="*/ 198 h 330"/>
                <a:gd name="T42" fmla="*/ 54 w 201"/>
                <a:gd name="T43" fmla="*/ 162 h 330"/>
                <a:gd name="T44" fmla="*/ 68 w 201"/>
                <a:gd name="T45" fmla="*/ 124 h 330"/>
                <a:gd name="T46" fmla="*/ 72 w 201"/>
                <a:gd name="T47" fmla="*/ 106 h 330"/>
                <a:gd name="T48" fmla="*/ 77 w 201"/>
                <a:gd name="T49" fmla="*/ 87 h 330"/>
                <a:gd name="T50" fmla="*/ 80 w 201"/>
                <a:gd name="T51" fmla="*/ 69 h 330"/>
                <a:gd name="T52" fmla="*/ 81 w 201"/>
                <a:gd name="T53" fmla="*/ 51 h 330"/>
                <a:gd name="T54" fmla="*/ 81 w 201"/>
                <a:gd name="T55" fmla="*/ 51 h 330"/>
                <a:gd name="T56" fmla="*/ 81 w 201"/>
                <a:gd name="T57" fmla="*/ 42 h 330"/>
                <a:gd name="T58" fmla="*/ 84 w 201"/>
                <a:gd name="T59" fmla="*/ 33 h 330"/>
                <a:gd name="T60" fmla="*/ 87 w 201"/>
                <a:gd name="T61" fmla="*/ 24 h 330"/>
                <a:gd name="T62" fmla="*/ 93 w 201"/>
                <a:gd name="T63" fmla="*/ 16 h 330"/>
                <a:gd name="T64" fmla="*/ 101 w 201"/>
                <a:gd name="T65" fmla="*/ 9 h 330"/>
                <a:gd name="T66" fmla="*/ 113 w 201"/>
                <a:gd name="T67" fmla="*/ 4 h 330"/>
                <a:gd name="T68" fmla="*/ 126 w 201"/>
                <a:gd name="T69" fmla="*/ 0 h 330"/>
                <a:gd name="T70" fmla="*/ 143 w 201"/>
                <a:gd name="T71" fmla="*/ 0 h 330"/>
                <a:gd name="T72" fmla="*/ 143 w 201"/>
                <a:gd name="T73" fmla="*/ 0 h 330"/>
                <a:gd name="T74" fmla="*/ 152 w 201"/>
                <a:gd name="T75" fmla="*/ 0 h 330"/>
                <a:gd name="T76" fmla="*/ 161 w 201"/>
                <a:gd name="T77" fmla="*/ 1 h 330"/>
                <a:gd name="T78" fmla="*/ 167 w 201"/>
                <a:gd name="T79" fmla="*/ 4 h 330"/>
                <a:gd name="T80" fmla="*/ 174 w 201"/>
                <a:gd name="T81" fmla="*/ 7 h 330"/>
                <a:gd name="T82" fmla="*/ 179 w 201"/>
                <a:gd name="T83" fmla="*/ 12 h 330"/>
                <a:gd name="T84" fmla="*/ 183 w 201"/>
                <a:gd name="T85" fmla="*/ 18 h 330"/>
                <a:gd name="T86" fmla="*/ 191 w 201"/>
                <a:gd name="T87" fmla="*/ 27 h 330"/>
                <a:gd name="T88" fmla="*/ 195 w 201"/>
                <a:gd name="T89" fmla="*/ 37 h 330"/>
                <a:gd name="T90" fmla="*/ 198 w 201"/>
                <a:gd name="T91" fmla="*/ 46 h 330"/>
                <a:gd name="T92" fmla="*/ 200 w 201"/>
                <a:gd name="T93" fmla="*/ 55 h 330"/>
                <a:gd name="T94" fmla="*/ 200 w 201"/>
                <a:gd name="T95" fmla="*/ 55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1" h="330">
                  <a:moveTo>
                    <a:pt x="200" y="55"/>
                  </a:moveTo>
                  <a:lnTo>
                    <a:pt x="200" y="55"/>
                  </a:lnTo>
                  <a:lnTo>
                    <a:pt x="201" y="90"/>
                  </a:lnTo>
                  <a:lnTo>
                    <a:pt x="201" y="102"/>
                  </a:lnTo>
                  <a:lnTo>
                    <a:pt x="201" y="112"/>
                  </a:lnTo>
                  <a:lnTo>
                    <a:pt x="200" y="123"/>
                  </a:lnTo>
                  <a:lnTo>
                    <a:pt x="195" y="135"/>
                  </a:lnTo>
                  <a:lnTo>
                    <a:pt x="188" y="150"/>
                  </a:lnTo>
                  <a:lnTo>
                    <a:pt x="177" y="172"/>
                  </a:lnTo>
                  <a:lnTo>
                    <a:pt x="177" y="172"/>
                  </a:lnTo>
                  <a:lnTo>
                    <a:pt x="158" y="205"/>
                  </a:lnTo>
                  <a:lnTo>
                    <a:pt x="138" y="235"/>
                  </a:lnTo>
                  <a:lnTo>
                    <a:pt x="117" y="262"/>
                  </a:lnTo>
                  <a:lnTo>
                    <a:pt x="99" y="285"/>
                  </a:lnTo>
                  <a:lnTo>
                    <a:pt x="69" y="318"/>
                  </a:lnTo>
                  <a:lnTo>
                    <a:pt x="59" y="330"/>
                  </a:lnTo>
                  <a:lnTo>
                    <a:pt x="0" y="274"/>
                  </a:lnTo>
                  <a:lnTo>
                    <a:pt x="0" y="274"/>
                  </a:lnTo>
                  <a:lnTo>
                    <a:pt x="14" y="252"/>
                  </a:lnTo>
                  <a:lnTo>
                    <a:pt x="26" y="228"/>
                  </a:lnTo>
                  <a:lnTo>
                    <a:pt x="41" y="198"/>
                  </a:lnTo>
                  <a:lnTo>
                    <a:pt x="54" y="162"/>
                  </a:lnTo>
                  <a:lnTo>
                    <a:pt x="68" y="124"/>
                  </a:lnTo>
                  <a:lnTo>
                    <a:pt x="72" y="106"/>
                  </a:lnTo>
                  <a:lnTo>
                    <a:pt x="77" y="87"/>
                  </a:lnTo>
                  <a:lnTo>
                    <a:pt x="80" y="69"/>
                  </a:lnTo>
                  <a:lnTo>
                    <a:pt x="81" y="51"/>
                  </a:lnTo>
                  <a:lnTo>
                    <a:pt x="81" y="51"/>
                  </a:lnTo>
                  <a:lnTo>
                    <a:pt x="81" y="42"/>
                  </a:lnTo>
                  <a:lnTo>
                    <a:pt x="84" y="33"/>
                  </a:lnTo>
                  <a:lnTo>
                    <a:pt x="87" y="24"/>
                  </a:lnTo>
                  <a:lnTo>
                    <a:pt x="93" y="16"/>
                  </a:lnTo>
                  <a:lnTo>
                    <a:pt x="101" y="9"/>
                  </a:lnTo>
                  <a:lnTo>
                    <a:pt x="113" y="4"/>
                  </a:lnTo>
                  <a:lnTo>
                    <a:pt x="126" y="0"/>
                  </a:lnTo>
                  <a:lnTo>
                    <a:pt x="143" y="0"/>
                  </a:lnTo>
                  <a:lnTo>
                    <a:pt x="143" y="0"/>
                  </a:lnTo>
                  <a:lnTo>
                    <a:pt x="152" y="0"/>
                  </a:lnTo>
                  <a:lnTo>
                    <a:pt x="161" y="1"/>
                  </a:lnTo>
                  <a:lnTo>
                    <a:pt x="167" y="4"/>
                  </a:lnTo>
                  <a:lnTo>
                    <a:pt x="174" y="7"/>
                  </a:lnTo>
                  <a:lnTo>
                    <a:pt x="179" y="12"/>
                  </a:lnTo>
                  <a:lnTo>
                    <a:pt x="183" y="18"/>
                  </a:lnTo>
                  <a:lnTo>
                    <a:pt x="191" y="27"/>
                  </a:lnTo>
                  <a:lnTo>
                    <a:pt x="195" y="37"/>
                  </a:lnTo>
                  <a:lnTo>
                    <a:pt x="198" y="46"/>
                  </a:lnTo>
                  <a:lnTo>
                    <a:pt x="200" y="55"/>
                  </a:lnTo>
                  <a:lnTo>
                    <a:pt x="200" y="5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5" name="Freeform 125"/>
            <p:cNvSpPr>
              <a:spLocks/>
            </p:cNvSpPr>
            <p:nvPr/>
          </p:nvSpPr>
          <p:spPr bwMode="auto">
            <a:xfrm>
              <a:off x="-8421688" y="2344738"/>
              <a:ext cx="76200" cy="260350"/>
            </a:xfrm>
            <a:custGeom>
              <a:avLst/>
              <a:gdLst>
                <a:gd name="T0" fmla="*/ 130 w 142"/>
                <a:gd name="T1" fmla="*/ 0 h 492"/>
                <a:gd name="T2" fmla="*/ 130 w 142"/>
                <a:gd name="T3" fmla="*/ 0 h 492"/>
                <a:gd name="T4" fmla="*/ 123 w 142"/>
                <a:gd name="T5" fmla="*/ 1 h 492"/>
                <a:gd name="T6" fmla="*/ 106 w 142"/>
                <a:gd name="T7" fmla="*/ 6 h 492"/>
                <a:gd name="T8" fmla="*/ 97 w 142"/>
                <a:gd name="T9" fmla="*/ 10 h 492"/>
                <a:gd name="T10" fmla="*/ 88 w 142"/>
                <a:gd name="T11" fmla="*/ 15 h 492"/>
                <a:gd name="T12" fmla="*/ 79 w 142"/>
                <a:gd name="T13" fmla="*/ 21 h 492"/>
                <a:gd name="T14" fmla="*/ 73 w 142"/>
                <a:gd name="T15" fmla="*/ 28 h 492"/>
                <a:gd name="T16" fmla="*/ 73 w 142"/>
                <a:gd name="T17" fmla="*/ 28 h 492"/>
                <a:gd name="T18" fmla="*/ 66 w 142"/>
                <a:gd name="T19" fmla="*/ 40 h 492"/>
                <a:gd name="T20" fmla="*/ 55 w 142"/>
                <a:gd name="T21" fmla="*/ 60 h 492"/>
                <a:gd name="T22" fmla="*/ 43 w 142"/>
                <a:gd name="T23" fmla="*/ 87 h 492"/>
                <a:gd name="T24" fmla="*/ 31 w 142"/>
                <a:gd name="T25" fmla="*/ 120 h 492"/>
                <a:gd name="T26" fmla="*/ 19 w 142"/>
                <a:gd name="T27" fmla="*/ 159 h 492"/>
                <a:gd name="T28" fmla="*/ 15 w 142"/>
                <a:gd name="T29" fmla="*/ 180 h 492"/>
                <a:gd name="T30" fmla="*/ 10 w 142"/>
                <a:gd name="T31" fmla="*/ 202 h 492"/>
                <a:gd name="T32" fmla="*/ 7 w 142"/>
                <a:gd name="T33" fmla="*/ 228 h 492"/>
                <a:gd name="T34" fmla="*/ 4 w 142"/>
                <a:gd name="T35" fmla="*/ 252 h 492"/>
                <a:gd name="T36" fmla="*/ 3 w 142"/>
                <a:gd name="T37" fmla="*/ 279 h 492"/>
                <a:gd name="T38" fmla="*/ 3 w 142"/>
                <a:gd name="T39" fmla="*/ 306 h 492"/>
                <a:gd name="T40" fmla="*/ 3 w 142"/>
                <a:gd name="T41" fmla="*/ 306 h 492"/>
                <a:gd name="T42" fmla="*/ 3 w 142"/>
                <a:gd name="T43" fmla="*/ 334 h 492"/>
                <a:gd name="T44" fmla="*/ 1 w 142"/>
                <a:gd name="T45" fmla="*/ 366 h 492"/>
                <a:gd name="T46" fmla="*/ 0 w 142"/>
                <a:gd name="T47" fmla="*/ 397 h 492"/>
                <a:gd name="T48" fmla="*/ 0 w 142"/>
                <a:gd name="T49" fmla="*/ 427 h 492"/>
                <a:gd name="T50" fmla="*/ 0 w 142"/>
                <a:gd name="T51" fmla="*/ 427 h 492"/>
                <a:gd name="T52" fmla="*/ 1 w 142"/>
                <a:gd name="T53" fmla="*/ 439 h 492"/>
                <a:gd name="T54" fmla="*/ 6 w 142"/>
                <a:gd name="T55" fmla="*/ 451 h 492"/>
                <a:gd name="T56" fmla="*/ 12 w 142"/>
                <a:gd name="T57" fmla="*/ 463 h 492"/>
                <a:gd name="T58" fmla="*/ 21 w 142"/>
                <a:gd name="T59" fmla="*/ 474 h 492"/>
                <a:gd name="T60" fmla="*/ 33 w 142"/>
                <a:gd name="T61" fmla="*/ 483 h 492"/>
                <a:gd name="T62" fmla="*/ 39 w 142"/>
                <a:gd name="T63" fmla="*/ 486 h 492"/>
                <a:gd name="T64" fmla="*/ 46 w 142"/>
                <a:gd name="T65" fmla="*/ 489 h 492"/>
                <a:gd name="T66" fmla="*/ 54 w 142"/>
                <a:gd name="T67" fmla="*/ 490 h 492"/>
                <a:gd name="T68" fmla="*/ 63 w 142"/>
                <a:gd name="T69" fmla="*/ 492 h 492"/>
                <a:gd name="T70" fmla="*/ 72 w 142"/>
                <a:gd name="T71" fmla="*/ 492 h 492"/>
                <a:gd name="T72" fmla="*/ 81 w 142"/>
                <a:gd name="T73" fmla="*/ 490 h 492"/>
                <a:gd name="T74" fmla="*/ 81 w 142"/>
                <a:gd name="T75" fmla="*/ 490 h 492"/>
                <a:gd name="T76" fmla="*/ 90 w 142"/>
                <a:gd name="T77" fmla="*/ 487 h 492"/>
                <a:gd name="T78" fmla="*/ 99 w 142"/>
                <a:gd name="T79" fmla="*/ 483 h 492"/>
                <a:gd name="T80" fmla="*/ 106 w 142"/>
                <a:gd name="T81" fmla="*/ 478 h 492"/>
                <a:gd name="T82" fmla="*/ 112 w 142"/>
                <a:gd name="T83" fmla="*/ 472 h 492"/>
                <a:gd name="T84" fmla="*/ 123 w 142"/>
                <a:gd name="T85" fmla="*/ 460 h 492"/>
                <a:gd name="T86" fmla="*/ 130 w 142"/>
                <a:gd name="T87" fmla="*/ 445 h 492"/>
                <a:gd name="T88" fmla="*/ 136 w 142"/>
                <a:gd name="T89" fmla="*/ 433 h 492"/>
                <a:gd name="T90" fmla="*/ 139 w 142"/>
                <a:gd name="T91" fmla="*/ 421 h 492"/>
                <a:gd name="T92" fmla="*/ 142 w 142"/>
                <a:gd name="T93" fmla="*/ 411 h 492"/>
                <a:gd name="T94" fmla="*/ 142 w 142"/>
                <a:gd name="T95" fmla="*/ 411 h 492"/>
                <a:gd name="T96" fmla="*/ 142 w 142"/>
                <a:gd name="T97" fmla="*/ 393 h 492"/>
                <a:gd name="T98" fmla="*/ 141 w 142"/>
                <a:gd name="T99" fmla="*/ 373 h 492"/>
                <a:gd name="T100" fmla="*/ 139 w 142"/>
                <a:gd name="T101" fmla="*/ 351 h 492"/>
                <a:gd name="T102" fmla="*/ 139 w 142"/>
                <a:gd name="T103" fmla="*/ 351 h 492"/>
                <a:gd name="T104" fmla="*/ 138 w 142"/>
                <a:gd name="T105" fmla="*/ 327 h 492"/>
                <a:gd name="T106" fmla="*/ 136 w 142"/>
                <a:gd name="T107" fmla="*/ 283 h 492"/>
                <a:gd name="T108" fmla="*/ 133 w 142"/>
                <a:gd name="T109" fmla="*/ 163 h 492"/>
                <a:gd name="T110" fmla="*/ 130 w 142"/>
                <a:gd name="T111" fmla="*/ 0 h 492"/>
                <a:gd name="T112" fmla="*/ 130 w 142"/>
                <a:gd name="T113" fmla="*/ 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2" h="492">
                  <a:moveTo>
                    <a:pt x="130" y="0"/>
                  </a:moveTo>
                  <a:lnTo>
                    <a:pt x="130" y="0"/>
                  </a:lnTo>
                  <a:lnTo>
                    <a:pt x="123" y="1"/>
                  </a:lnTo>
                  <a:lnTo>
                    <a:pt x="106" y="6"/>
                  </a:lnTo>
                  <a:lnTo>
                    <a:pt x="97" y="10"/>
                  </a:lnTo>
                  <a:lnTo>
                    <a:pt x="88" y="15"/>
                  </a:lnTo>
                  <a:lnTo>
                    <a:pt x="79" y="21"/>
                  </a:lnTo>
                  <a:lnTo>
                    <a:pt x="73" y="28"/>
                  </a:lnTo>
                  <a:lnTo>
                    <a:pt x="73" y="28"/>
                  </a:lnTo>
                  <a:lnTo>
                    <a:pt x="66" y="40"/>
                  </a:lnTo>
                  <a:lnTo>
                    <a:pt x="55" y="60"/>
                  </a:lnTo>
                  <a:lnTo>
                    <a:pt x="43" y="87"/>
                  </a:lnTo>
                  <a:lnTo>
                    <a:pt x="31" y="120"/>
                  </a:lnTo>
                  <a:lnTo>
                    <a:pt x="19" y="159"/>
                  </a:lnTo>
                  <a:lnTo>
                    <a:pt x="15" y="180"/>
                  </a:lnTo>
                  <a:lnTo>
                    <a:pt x="10" y="202"/>
                  </a:lnTo>
                  <a:lnTo>
                    <a:pt x="7" y="228"/>
                  </a:lnTo>
                  <a:lnTo>
                    <a:pt x="4" y="252"/>
                  </a:lnTo>
                  <a:lnTo>
                    <a:pt x="3" y="279"/>
                  </a:lnTo>
                  <a:lnTo>
                    <a:pt x="3" y="306"/>
                  </a:lnTo>
                  <a:lnTo>
                    <a:pt x="3" y="306"/>
                  </a:lnTo>
                  <a:lnTo>
                    <a:pt x="3" y="334"/>
                  </a:lnTo>
                  <a:lnTo>
                    <a:pt x="1" y="366"/>
                  </a:lnTo>
                  <a:lnTo>
                    <a:pt x="0" y="397"/>
                  </a:lnTo>
                  <a:lnTo>
                    <a:pt x="0" y="427"/>
                  </a:lnTo>
                  <a:lnTo>
                    <a:pt x="0" y="427"/>
                  </a:lnTo>
                  <a:lnTo>
                    <a:pt x="1" y="439"/>
                  </a:lnTo>
                  <a:lnTo>
                    <a:pt x="6" y="451"/>
                  </a:lnTo>
                  <a:lnTo>
                    <a:pt x="12" y="463"/>
                  </a:lnTo>
                  <a:lnTo>
                    <a:pt x="21" y="474"/>
                  </a:lnTo>
                  <a:lnTo>
                    <a:pt x="33" y="483"/>
                  </a:lnTo>
                  <a:lnTo>
                    <a:pt x="39" y="486"/>
                  </a:lnTo>
                  <a:lnTo>
                    <a:pt x="46" y="489"/>
                  </a:lnTo>
                  <a:lnTo>
                    <a:pt x="54" y="490"/>
                  </a:lnTo>
                  <a:lnTo>
                    <a:pt x="63" y="492"/>
                  </a:lnTo>
                  <a:lnTo>
                    <a:pt x="72" y="492"/>
                  </a:lnTo>
                  <a:lnTo>
                    <a:pt x="81" y="490"/>
                  </a:lnTo>
                  <a:lnTo>
                    <a:pt x="81" y="490"/>
                  </a:lnTo>
                  <a:lnTo>
                    <a:pt x="90" y="487"/>
                  </a:lnTo>
                  <a:lnTo>
                    <a:pt x="99" y="483"/>
                  </a:lnTo>
                  <a:lnTo>
                    <a:pt x="106" y="478"/>
                  </a:lnTo>
                  <a:lnTo>
                    <a:pt x="112" y="472"/>
                  </a:lnTo>
                  <a:lnTo>
                    <a:pt x="123" y="460"/>
                  </a:lnTo>
                  <a:lnTo>
                    <a:pt x="130" y="445"/>
                  </a:lnTo>
                  <a:lnTo>
                    <a:pt x="136" y="433"/>
                  </a:lnTo>
                  <a:lnTo>
                    <a:pt x="139" y="421"/>
                  </a:lnTo>
                  <a:lnTo>
                    <a:pt x="142" y="411"/>
                  </a:lnTo>
                  <a:lnTo>
                    <a:pt x="142" y="411"/>
                  </a:lnTo>
                  <a:lnTo>
                    <a:pt x="142" y="393"/>
                  </a:lnTo>
                  <a:lnTo>
                    <a:pt x="141" y="373"/>
                  </a:lnTo>
                  <a:lnTo>
                    <a:pt x="139" y="351"/>
                  </a:lnTo>
                  <a:lnTo>
                    <a:pt x="139" y="351"/>
                  </a:lnTo>
                  <a:lnTo>
                    <a:pt x="138" y="327"/>
                  </a:lnTo>
                  <a:lnTo>
                    <a:pt x="136" y="283"/>
                  </a:lnTo>
                  <a:lnTo>
                    <a:pt x="133" y="163"/>
                  </a:lnTo>
                  <a:lnTo>
                    <a:pt x="130" y="0"/>
                  </a:lnTo>
                  <a:lnTo>
                    <a:pt x="13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6" name="Freeform 126"/>
            <p:cNvSpPr>
              <a:spLocks/>
            </p:cNvSpPr>
            <p:nvPr/>
          </p:nvSpPr>
          <p:spPr bwMode="auto">
            <a:xfrm>
              <a:off x="-8421688" y="2520950"/>
              <a:ext cx="106362" cy="174625"/>
            </a:xfrm>
            <a:custGeom>
              <a:avLst/>
              <a:gdLst>
                <a:gd name="T0" fmla="*/ 1 w 201"/>
                <a:gd name="T1" fmla="*/ 55 h 330"/>
                <a:gd name="T2" fmla="*/ 1 w 201"/>
                <a:gd name="T3" fmla="*/ 55 h 330"/>
                <a:gd name="T4" fmla="*/ 0 w 201"/>
                <a:gd name="T5" fmla="*/ 90 h 330"/>
                <a:gd name="T6" fmla="*/ 0 w 201"/>
                <a:gd name="T7" fmla="*/ 102 h 330"/>
                <a:gd name="T8" fmla="*/ 0 w 201"/>
                <a:gd name="T9" fmla="*/ 112 h 330"/>
                <a:gd name="T10" fmla="*/ 1 w 201"/>
                <a:gd name="T11" fmla="*/ 123 h 330"/>
                <a:gd name="T12" fmla="*/ 6 w 201"/>
                <a:gd name="T13" fmla="*/ 135 h 330"/>
                <a:gd name="T14" fmla="*/ 13 w 201"/>
                <a:gd name="T15" fmla="*/ 150 h 330"/>
                <a:gd name="T16" fmla="*/ 25 w 201"/>
                <a:gd name="T17" fmla="*/ 172 h 330"/>
                <a:gd name="T18" fmla="*/ 25 w 201"/>
                <a:gd name="T19" fmla="*/ 172 h 330"/>
                <a:gd name="T20" fmla="*/ 43 w 201"/>
                <a:gd name="T21" fmla="*/ 205 h 330"/>
                <a:gd name="T22" fmla="*/ 64 w 201"/>
                <a:gd name="T23" fmla="*/ 235 h 330"/>
                <a:gd name="T24" fmla="*/ 84 w 201"/>
                <a:gd name="T25" fmla="*/ 262 h 330"/>
                <a:gd name="T26" fmla="*/ 102 w 201"/>
                <a:gd name="T27" fmla="*/ 285 h 330"/>
                <a:gd name="T28" fmla="*/ 132 w 201"/>
                <a:gd name="T29" fmla="*/ 318 h 330"/>
                <a:gd name="T30" fmla="*/ 144 w 201"/>
                <a:gd name="T31" fmla="*/ 330 h 330"/>
                <a:gd name="T32" fmla="*/ 201 w 201"/>
                <a:gd name="T33" fmla="*/ 274 h 330"/>
                <a:gd name="T34" fmla="*/ 201 w 201"/>
                <a:gd name="T35" fmla="*/ 274 h 330"/>
                <a:gd name="T36" fmla="*/ 189 w 201"/>
                <a:gd name="T37" fmla="*/ 252 h 330"/>
                <a:gd name="T38" fmla="*/ 175 w 201"/>
                <a:gd name="T39" fmla="*/ 228 h 330"/>
                <a:gd name="T40" fmla="*/ 162 w 201"/>
                <a:gd name="T41" fmla="*/ 198 h 330"/>
                <a:gd name="T42" fmla="*/ 147 w 201"/>
                <a:gd name="T43" fmla="*/ 162 h 330"/>
                <a:gd name="T44" fmla="*/ 133 w 201"/>
                <a:gd name="T45" fmla="*/ 124 h 330"/>
                <a:gd name="T46" fmla="*/ 129 w 201"/>
                <a:gd name="T47" fmla="*/ 106 h 330"/>
                <a:gd name="T48" fmla="*/ 124 w 201"/>
                <a:gd name="T49" fmla="*/ 87 h 330"/>
                <a:gd name="T50" fmla="*/ 121 w 201"/>
                <a:gd name="T51" fmla="*/ 69 h 330"/>
                <a:gd name="T52" fmla="*/ 121 w 201"/>
                <a:gd name="T53" fmla="*/ 51 h 330"/>
                <a:gd name="T54" fmla="*/ 121 w 201"/>
                <a:gd name="T55" fmla="*/ 51 h 330"/>
                <a:gd name="T56" fmla="*/ 120 w 201"/>
                <a:gd name="T57" fmla="*/ 42 h 330"/>
                <a:gd name="T58" fmla="*/ 118 w 201"/>
                <a:gd name="T59" fmla="*/ 33 h 330"/>
                <a:gd name="T60" fmla="*/ 114 w 201"/>
                <a:gd name="T61" fmla="*/ 24 h 330"/>
                <a:gd name="T62" fmla="*/ 108 w 201"/>
                <a:gd name="T63" fmla="*/ 16 h 330"/>
                <a:gd name="T64" fmla="*/ 100 w 201"/>
                <a:gd name="T65" fmla="*/ 9 h 330"/>
                <a:gd name="T66" fmla="*/ 90 w 201"/>
                <a:gd name="T67" fmla="*/ 4 h 330"/>
                <a:gd name="T68" fmla="*/ 75 w 201"/>
                <a:gd name="T69" fmla="*/ 0 h 330"/>
                <a:gd name="T70" fmla="*/ 58 w 201"/>
                <a:gd name="T71" fmla="*/ 0 h 330"/>
                <a:gd name="T72" fmla="*/ 58 w 201"/>
                <a:gd name="T73" fmla="*/ 0 h 330"/>
                <a:gd name="T74" fmla="*/ 49 w 201"/>
                <a:gd name="T75" fmla="*/ 0 h 330"/>
                <a:gd name="T76" fmla="*/ 42 w 201"/>
                <a:gd name="T77" fmla="*/ 1 h 330"/>
                <a:gd name="T78" fmla="*/ 34 w 201"/>
                <a:gd name="T79" fmla="*/ 4 h 330"/>
                <a:gd name="T80" fmla="*/ 28 w 201"/>
                <a:gd name="T81" fmla="*/ 7 h 330"/>
                <a:gd name="T82" fmla="*/ 22 w 201"/>
                <a:gd name="T83" fmla="*/ 12 h 330"/>
                <a:gd name="T84" fmla="*/ 18 w 201"/>
                <a:gd name="T85" fmla="*/ 18 h 330"/>
                <a:gd name="T86" fmla="*/ 10 w 201"/>
                <a:gd name="T87" fmla="*/ 27 h 330"/>
                <a:gd name="T88" fmla="*/ 6 w 201"/>
                <a:gd name="T89" fmla="*/ 37 h 330"/>
                <a:gd name="T90" fmla="*/ 3 w 201"/>
                <a:gd name="T91" fmla="*/ 46 h 330"/>
                <a:gd name="T92" fmla="*/ 1 w 201"/>
                <a:gd name="T93" fmla="*/ 55 h 330"/>
                <a:gd name="T94" fmla="*/ 1 w 201"/>
                <a:gd name="T95" fmla="*/ 55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1" h="330">
                  <a:moveTo>
                    <a:pt x="1" y="55"/>
                  </a:moveTo>
                  <a:lnTo>
                    <a:pt x="1" y="55"/>
                  </a:lnTo>
                  <a:lnTo>
                    <a:pt x="0" y="90"/>
                  </a:lnTo>
                  <a:lnTo>
                    <a:pt x="0" y="102"/>
                  </a:lnTo>
                  <a:lnTo>
                    <a:pt x="0" y="112"/>
                  </a:lnTo>
                  <a:lnTo>
                    <a:pt x="1" y="123"/>
                  </a:lnTo>
                  <a:lnTo>
                    <a:pt x="6" y="135"/>
                  </a:lnTo>
                  <a:lnTo>
                    <a:pt x="13" y="150"/>
                  </a:lnTo>
                  <a:lnTo>
                    <a:pt x="25" y="172"/>
                  </a:lnTo>
                  <a:lnTo>
                    <a:pt x="25" y="172"/>
                  </a:lnTo>
                  <a:lnTo>
                    <a:pt x="43" y="205"/>
                  </a:lnTo>
                  <a:lnTo>
                    <a:pt x="64" y="235"/>
                  </a:lnTo>
                  <a:lnTo>
                    <a:pt x="84" y="262"/>
                  </a:lnTo>
                  <a:lnTo>
                    <a:pt x="102" y="285"/>
                  </a:lnTo>
                  <a:lnTo>
                    <a:pt x="132" y="318"/>
                  </a:lnTo>
                  <a:lnTo>
                    <a:pt x="144" y="330"/>
                  </a:lnTo>
                  <a:lnTo>
                    <a:pt x="201" y="274"/>
                  </a:lnTo>
                  <a:lnTo>
                    <a:pt x="201" y="274"/>
                  </a:lnTo>
                  <a:lnTo>
                    <a:pt x="189" y="252"/>
                  </a:lnTo>
                  <a:lnTo>
                    <a:pt x="175" y="228"/>
                  </a:lnTo>
                  <a:lnTo>
                    <a:pt x="162" y="198"/>
                  </a:lnTo>
                  <a:lnTo>
                    <a:pt x="147" y="162"/>
                  </a:lnTo>
                  <a:lnTo>
                    <a:pt x="133" y="124"/>
                  </a:lnTo>
                  <a:lnTo>
                    <a:pt x="129" y="106"/>
                  </a:lnTo>
                  <a:lnTo>
                    <a:pt x="124" y="87"/>
                  </a:lnTo>
                  <a:lnTo>
                    <a:pt x="121" y="69"/>
                  </a:lnTo>
                  <a:lnTo>
                    <a:pt x="121" y="51"/>
                  </a:lnTo>
                  <a:lnTo>
                    <a:pt x="121" y="51"/>
                  </a:lnTo>
                  <a:lnTo>
                    <a:pt x="120" y="42"/>
                  </a:lnTo>
                  <a:lnTo>
                    <a:pt x="118" y="33"/>
                  </a:lnTo>
                  <a:lnTo>
                    <a:pt x="114" y="24"/>
                  </a:lnTo>
                  <a:lnTo>
                    <a:pt x="108" y="16"/>
                  </a:lnTo>
                  <a:lnTo>
                    <a:pt x="100" y="9"/>
                  </a:lnTo>
                  <a:lnTo>
                    <a:pt x="90" y="4"/>
                  </a:lnTo>
                  <a:lnTo>
                    <a:pt x="75" y="0"/>
                  </a:lnTo>
                  <a:lnTo>
                    <a:pt x="58" y="0"/>
                  </a:lnTo>
                  <a:lnTo>
                    <a:pt x="58" y="0"/>
                  </a:lnTo>
                  <a:lnTo>
                    <a:pt x="49" y="0"/>
                  </a:lnTo>
                  <a:lnTo>
                    <a:pt x="42" y="1"/>
                  </a:lnTo>
                  <a:lnTo>
                    <a:pt x="34" y="4"/>
                  </a:lnTo>
                  <a:lnTo>
                    <a:pt x="28" y="7"/>
                  </a:lnTo>
                  <a:lnTo>
                    <a:pt x="22" y="12"/>
                  </a:lnTo>
                  <a:lnTo>
                    <a:pt x="18" y="18"/>
                  </a:lnTo>
                  <a:lnTo>
                    <a:pt x="10" y="27"/>
                  </a:lnTo>
                  <a:lnTo>
                    <a:pt x="6" y="37"/>
                  </a:lnTo>
                  <a:lnTo>
                    <a:pt x="3" y="46"/>
                  </a:lnTo>
                  <a:lnTo>
                    <a:pt x="1" y="55"/>
                  </a:lnTo>
                  <a:lnTo>
                    <a:pt x="1" y="5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7" name="Freeform 127"/>
            <p:cNvSpPr>
              <a:spLocks/>
            </p:cNvSpPr>
            <p:nvPr/>
          </p:nvSpPr>
          <p:spPr bwMode="auto">
            <a:xfrm>
              <a:off x="-8415338" y="2747963"/>
              <a:ext cx="334962" cy="66675"/>
            </a:xfrm>
            <a:custGeom>
              <a:avLst/>
              <a:gdLst>
                <a:gd name="T0" fmla="*/ 631 w 631"/>
                <a:gd name="T1" fmla="*/ 105 h 126"/>
                <a:gd name="T2" fmla="*/ 631 w 631"/>
                <a:gd name="T3" fmla="*/ 105 h 126"/>
                <a:gd name="T4" fmla="*/ 601 w 631"/>
                <a:gd name="T5" fmla="*/ 108 h 126"/>
                <a:gd name="T6" fmla="*/ 522 w 631"/>
                <a:gd name="T7" fmla="*/ 115 h 126"/>
                <a:gd name="T8" fmla="*/ 420 w 631"/>
                <a:gd name="T9" fmla="*/ 123 h 126"/>
                <a:gd name="T10" fmla="*/ 367 w 631"/>
                <a:gd name="T11" fmla="*/ 124 h 126"/>
                <a:gd name="T12" fmla="*/ 316 w 631"/>
                <a:gd name="T13" fmla="*/ 126 h 126"/>
                <a:gd name="T14" fmla="*/ 316 w 631"/>
                <a:gd name="T15" fmla="*/ 126 h 126"/>
                <a:gd name="T16" fmla="*/ 265 w 631"/>
                <a:gd name="T17" fmla="*/ 124 h 126"/>
                <a:gd name="T18" fmla="*/ 211 w 631"/>
                <a:gd name="T19" fmla="*/ 123 h 126"/>
                <a:gd name="T20" fmla="*/ 109 w 631"/>
                <a:gd name="T21" fmla="*/ 115 h 126"/>
                <a:gd name="T22" fmla="*/ 31 w 631"/>
                <a:gd name="T23" fmla="*/ 108 h 126"/>
                <a:gd name="T24" fmla="*/ 0 w 631"/>
                <a:gd name="T25" fmla="*/ 105 h 126"/>
                <a:gd name="T26" fmla="*/ 0 w 631"/>
                <a:gd name="T27" fmla="*/ 21 h 126"/>
                <a:gd name="T28" fmla="*/ 0 w 631"/>
                <a:gd name="T29" fmla="*/ 21 h 126"/>
                <a:gd name="T30" fmla="*/ 1 w 631"/>
                <a:gd name="T31" fmla="*/ 13 h 126"/>
                <a:gd name="T32" fmla="*/ 6 w 631"/>
                <a:gd name="T33" fmla="*/ 6 h 126"/>
                <a:gd name="T34" fmla="*/ 13 w 631"/>
                <a:gd name="T35" fmla="*/ 1 h 126"/>
                <a:gd name="T36" fmla="*/ 21 w 631"/>
                <a:gd name="T37" fmla="*/ 0 h 126"/>
                <a:gd name="T38" fmla="*/ 610 w 631"/>
                <a:gd name="T39" fmla="*/ 0 h 126"/>
                <a:gd name="T40" fmla="*/ 610 w 631"/>
                <a:gd name="T41" fmla="*/ 0 h 126"/>
                <a:gd name="T42" fmla="*/ 619 w 631"/>
                <a:gd name="T43" fmla="*/ 1 h 126"/>
                <a:gd name="T44" fmla="*/ 625 w 631"/>
                <a:gd name="T45" fmla="*/ 6 h 126"/>
                <a:gd name="T46" fmla="*/ 630 w 631"/>
                <a:gd name="T47" fmla="*/ 13 h 126"/>
                <a:gd name="T48" fmla="*/ 631 w 631"/>
                <a:gd name="T49" fmla="*/ 21 h 126"/>
                <a:gd name="T50" fmla="*/ 631 w 631"/>
                <a:gd name="T51" fmla="*/ 10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1" h="126">
                  <a:moveTo>
                    <a:pt x="631" y="105"/>
                  </a:moveTo>
                  <a:lnTo>
                    <a:pt x="631" y="105"/>
                  </a:lnTo>
                  <a:lnTo>
                    <a:pt x="601" y="108"/>
                  </a:lnTo>
                  <a:lnTo>
                    <a:pt x="522" y="115"/>
                  </a:lnTo>
                  <a:lnTo>
                    <a:pt x="420" y="123"/>
                  </a:lnTo>
                  <a:lnTo>
                    <a:pt x="367" y="124"/>
                  </a:lnTo>
                  <a:lnTo>
                    <a:pt x="316" y="126"/>
                  </a:lnTo>
                  <a:lnTo>
                    <a:pt x="316" y="126"/>
                  </a:lnTo>
                  <a:lnTo>
                    <a:pt x="265" y="124"/>
                  </a:lnTo>
                  <a:lnTo>
                    <a:pt x="211" y="123"/>
                  </a:lnTo>
                  <a:lnTo>
                    <a:pt x="109" y="115"/>
                  </a:lnTo>
                  <a:lnTo>
                    <a:pt x="31" y="108"/>
                  </a:lnTo>
                  <a:lnTo>
                    <a:pt x="0" y="105"/>
                  </a:lnTo>
                  <a:lnTo>
                    <a:pt x="0" y="21"/>
                  </a:lnTo>
                  <a:lnTo>
                    <a:pt x="0" y="21"/>
                  </a:lnTo>
                  <a:lnTo>
                    <a:pt x="1" y="13"/>
                  </a:lnTo>
                  <a:lnTo>
                    <a:pt x="6" y="6"/>
                  </a:lnTo>
                  <a:lnTo>
                    <a:pt x="13" y="1"/>
                  </a:lnTo>
                  <a:lnTo>
                    <a:pt x="21" y="0"/>
                  </a:lnTo>
                  <a:lnTo>
                    <a:pt x="610" y="0"/>
                  </a:lnTo>
                  <a:lnTo>
                    <a:pt x="610" y="0"/>
                  </a:lnTo>
                  <a:lnTo>
                    <a:pt x="619" y="1"/>
                  </a:lnTo>
                  <a:lnTo>
                    <a:pt x="625" y="6"/>
                  </a:lnTo>
                  <a:lnTo>
                    <a:pt x="630" y="13"/>
                  </a:lnTo>
                  <a:lnTo>
                    <a:pt x="631" y="21"/>
                  </a:lnTo>
                  <a:lnTo>
                    <a:pt x="631" y="10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8" name="Freeform 128"/>
            <p:cNvSpPr>
              <a:spLocks/>
            </p:cNvSpPr>
            <p:nvPr/>
          </p:nvSpPr>
          <p:spPr bwMode="auto">
            <a:xfrm>
              <a:off x="-8415338" y="2747963"/>
              <a:ext cx="44450" cy="311150"/>
            </a:xfrm>
            <a:custGeom>
              <a:avLst/>
              <a:gdLst>
                <a:gd name="T0" fmla="*/ 84 w 84"/>
                <a:gd name="T1" fmla="*/ 0 h 589"/>
                <a:gd name="T2" fmla="*/ 84 w 84"/>
                <a:gd name="T3" fmla="*/ 589 h 589"/>
                <a:gd name="T4" fmla="*/ 0 w 84"/>
                <a:gd name="T5" fmla="*/ 589 h 589"/>
                <a:gd name="T6" fmla="*/ 0 w 84"/>
                <a:gd name="T7" fmla="*/ 21 h 589"/>
                <a:gd name="T8" fmla="*/ 0 w 84"/>
                <a:gd name="T9" fmla="*/ 21 h 589"/>
                <a:gd name="T10" fmla="*/ 1 w 84"/>
                <a:gd name="T11" fmla="*/ 13 h 589"/>
                <a:gd name="T12" fmla="*/ 6 w 84"/>
                <a:gd name="T13" fmla="*/ 6 h 589"/>
                <a:gd name="T14" fmla="*/ 13 w 84"/>
                <a:gd name="T15" fmla="*/ 1 h 589"/>
                <a:gd name="T16" fmla="*/ 21 w 84"/>
                <a:gd name="T17" fmla="*/ 0 h 589"/>
                <a:gd name="T18" fmla="*/ 84 w 84"/>
                <a:gd name="T19" fmla="*/ 0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89">
                  <a:moveTo>
                    <a:pt x="84" y="0"/>
                  </a:moveTo>
                  <a:lnTo>
                    <a:pt x="84" y="589"/>
                  </a:lnTo>
                  <a:lnTo>
                    <a:pt x="0" y="589"/>
                  </a:lnTo>
                  <a:lnTo>
                    <a:pt x="0" y="21"/>
                  </a:lnTo>
                  <a:lnTo>
                    <a:pt x="0" y="21"/>
                  </a:lnTo>
                  <a:lnTo>
                    <a:pt x="1" y="13"/>
                  </a:lnTo>
                  <a:lnTo>
                    <a:pt x="6" y="6"/>
                  </a:lnTo>
                  <a:lnTo>
                    <a:pt x="13" y="1"/>
                  </a:lnTo>
                  <a:lnTo>
                    <a:pt x="21" y="0"/>
                  </a:lnTo>
                  <a:lnTo>
                    <a:pt x="8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9" name="Freeform 129"/>
            <p:cNvSpPr>
              <a:spLocks/>
            </p:cNvSpPr>
            <p:nvPr/>
          </p:nvSpPr>
          <p:spPr bwMode="auto">
            <a:xfrm>
              <a:off x="-8124825" y="2747963"/>
              <a:ext cx="44450" cy="311150"/>
            </a:xfrm>
            <a:custGeom>
              <a:avLst/>
              <a:gdLst>
                <a:gd name="T0" fmla="*/ 84 w 84"/>
                <a:gd name="T1" fmla="*/ 21 h 589"/>
                <a:gd name="T2" fmla="*/ 84 w 84"/>
                <a:gd name="T3" fmla="*/ 589 h 589"/>
                <a:gd name="T4" fmla="*/ 0 w 84"/>
                <a:gd name="T5" fmla="*/ 589 h 589"/>
                <a:gd name="T6" fmla="*/ 0 w 84"/>
                <a:gd name="T7" fmla="*/ 0 h 589"/>
                <a:gd name="T8" fmla="*/ 63 w 84"/>
                <a:gd name="T9" fmla="*/ 0 h 589"/>
                <a:gd name="T10" fmla="*/ 63 w 84"/>
                <a:gd name="T11" fmla="*/ 0 h 589"/>
                <a:gd name="T12" fmla="*/ 72 w 84"/>
                <a:gd name="T13" fmla="*/ 1 h 589"/>
                <a:gd name="T14" fmla="*/ 78 w 84"/>
                <a:gd name="T15" fmla="*/ 6 h 589"/>
                <a:gd name="T16" fmla="*/ 83 w 84"/>
                <a:gd name="T17" fmla="*/ 13 h 589"/>
                <a:gd name="T18" fmla="*/ 84 w 84"/>
                <a:gd name="T19" fmla="*/ 21 h 589"/>
                <a:gd name="T20" fmla="*/ 84 w 84"/>
                <a:gd name="T21" fmla="*/ 21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589">
                  <a:moveTo>
                    <a:pt x="84" y="21"/>
                  </a:moveTo>
                  <a:lnTo>
                    <a:pt x="84" y="589"/>
                  </a:lnTo>
                  <a:lnTo>
                    <a:pt x="0" y="589"/>
                  </a:lnTo>
                  <a:lnTo>
                    <a:pt x="0" y="0"/>
                  </a:lnTo>
                  <a:lnTo>
                    <a:pt x="63" y="0"/>
                  </a:lnTo>
                  <a:lnTo>
                    <a:pt x="63" y="0"/>
                  </a:lnTo>
                  <a:lnTo>
                    <a:pt x="72" y="1"/>
                  </a:lnTo>
                  <a:lnTo>
                    <a:pt x="78" y="6"/>
                  </a:lnTo>
                  <a:lnTo>
                    <a:pt x="83" y="13"/>
                  </a:lnTo>
                  <a:lnTo>
                    <a:pt x="84" y="21"/>
                  </a:lnTo>
                  <a:lnTo>
                    <a:pt x="84" y="2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0" name="Rectangle 130"/>
            <p:cNvSpPr>
              <a:spLocks noChangeArrowheads="1"/>
            </p:cNvSpPr>
            <p:nvPr/>
          </p:nvSpPr>
          <p:spPr bwMode="auto">
            <a:xfrm>
              <a:off x="-8393113" y="2413000"/>
              <a:ext cx="22225" cy="39052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1" name="Rectangle 131"/>
            <p:cNvSpPr>
              <a:spLocks noChangeArrowheads="1"/>
            </p:cNvSpPr>
            <p:nvPr/>
          </p:nvSpPr>
          <p:spPr bwMode="auto">
            <a:xfrm>
              <a:off x="-8124825" y="2413000"/>
              <a:ext cx="22225" cy="39052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2" name="Freeform 132"/>
            <p:cNvSpPr>
              <a:spLocks/>
            </p:cNvSpPr>
            <p:nvPr/>
          </p:nvSpPr>
          <p:spPr bwMode="auto">
            <a:xfrm>
              <a:off x="-8415338" y="2413000"/>
              <a:ext cx="334962" cy="223838"/>
            </a:xfrm>
            <a:custGeom>
              <a:avLst/>
              <a:gdLst>
                <a:gd name="T0" fmla="*/ 610 w 631"/>
                <a:gd name="T1" fmla="*/ 422 h 422"/>
                <a:gd name="T2" fmla="*/ 21 w 631"/>
                <a:gd name="T3" fmla="*/ 422 h 422"/>
                <a:gd name="T4" fmla="*/ 21 w 631"/>
                <a:gd name="T5" fmla="*/ 422 h 422"/>
                <a:gd name="T6" fmla="*/ 13 w 631"/>
                <a:gd name="T7" fmla="*/ 420 h 422"/>
                <a:gd name="T8" fmla="*/ 6 w 631"/>
                <a:gd name="T9" fmla="*/ 416 h 422"/>
                <a:gd name="T10" fmla="*/ 1 w 631"/>
                <a:gd name="T11" fmla="*/ 408 h 422"/>
                <a:gd name="T12" fmla="*/ 0 w 631"/>
                <a:gd name="T13" fmla="*/ 401 h 422"/>
                <a:gd name="T14" fmla="*/ 0 w 631"/>
                <a:gd name="T15" fmla="*/ 21 h 422"/>
                <a:gd name="T16" fmla="*/ 0 w 631"/>
                <a:gd name="T17" fmla="*/ 21 h 422"/>
                <a:gd name="T18" fmla="*/ 1 w 631"/>
                <a:gd name="T19" fmla="*/ 12 h 422"/>
                <a:gd name="T20" fmla="*/ 6 w 631"/>
                <a:gd name="T21" fmla="*/ 6 h 422"/>
                <a:gd name="T22" fmla="*/ 13 w 631"/>
                <a:gd name="T23" fmla="*/ 2 h 422"/>
                <a:gd name="T24" fmla="*/ 21 w 631"/>
                <a:gd name="T25" fmla="*/ 0 h 422"/>
                <a:gd name="T26" fmla="*/ 610 w 631"/>
                <a:gd name="T27" fmla="*/ 0 h 422"/>
                <a:gd name="T28" fmla="*/ 610 w 631"/>
                <a:gd name="T29" fmla="*/ 0 h 422"/>
                <a:gd name="T30" fmla="*/ 619 w 631"/>
                <a:gd name="T31" fmla="*/ 2 h 422"/>
                <a:gd name="T32" fmla="*/ 625 w 631"/>
                <a:gd name="T33" fmla="*/ 6 h 422"/>
                <a:gd name="T34" fmla="*/ 630 w 631"/>
                <a:gd name="T35" fmla="*/ 12 h 422"/>
                <a:gd name="T36" fmla="*/ 631 w 631"/>
                <a:gd name="T37" fmla="*/ 21 h 422"/>
                <a:gd name="T38" fmla="*/ 631 w 631"/>
                <a:gd name="T39" fmla="*/ 401 h 422"/>
                <a:gd name="T40" fmla="*/ 631 w 631"/>
                <a:gd name="T41" fmla="*/ 401 h 422"/>
                <a:gd name="T42" fmla="*/ 630 w 631"/>
                <a:gd name="T43" fmla="*/ 408 h 422"/>
                <a:gd name="T44" fmla="*/ 625 w 631"/>
                <a:gd name="T45" fmla="*/ 416 h 422"/>
                <a:gd name="T46" fmla="*/ 619 w 631"/>
                <a:gd name="T47" fmla="*/ 420 h 422"/>
                <a:gd name="T48" fmla="*/ 610 w 631"/>
                <a:gd name="T49" fmla="*/ 422 h 422"/>
                <a:gd name="T50" fmla="*/ 610 w 631"/>
                <a:gd name="T51"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1" h="422">
                  <a:moveTo>
                    <a:pt x="610" y="422"/>
                  </a:moveTo>
                  <a:lnTo>
                    <a:pt x="21" y="422"/>
                  </a:lnTo>
                  <a:lnTo>
                    <a:pt x="21" y="422"/>
                  </a:lnTo>
                  <a:lnTo>
                    <a:pt x="13" y="420"/>
                  </a:lnTo>
                  <a:lnTo>
                    <a:pt x="6" y="416"/>
                  </a:lnTo>
                  <a:lnTo>
                    <a:pt x="1" y="408"/>
                  </a:lnTo>
                  <a:lnTo>
                    <a:pt x="0" y="401"/>
                  </a:lnTo>
                  <a:lnTo>
                    <a:pt x="0" y="21"/>
                  </a:lnTo>
                  <a:lnTo>
                    <a:pt x="0" y="21"/>
                  </a:lnTo>
                  <a:lnTo>
                    <a:pt x="1" y="12"/>
                  </a:lnTo>
                  <a:lnTo>
                    <a:pt x="6" y="6"/>
                  </a:lnTo>
                  <a:lnTo>
                    <a:pt x="13" y="2"/>
                  </a:lnTo>
                  <a:lnTo>
                    <a:pt x="21" y="0"/>
                  </a:lnTo>
                  <a:lnTo>
                    <a:pt x="610" y="0"/>
                  </a:lnTo>
                  <a:lnTo>
                    <a:pt x="610" y="0"/>
                  </a:lnTo>
                  <a:lnTo>
                    <a:pt x="619" y="2"/>
                  </a:lnTo>
                  <a:lnTo>
                    <a:pt x="625" y="6"/>
                  </a:lnTo>
                  <a:lnTo>
                    <a:pt x="630" y="12"/>
                  </a:lnTo>
                  <a:lnTo>
                    <a:pt x="631" y="21"/>
                  </a:lnTo>
                  <a:lnTo>
                    <a:pt x="631" y="401"/>
                  </a:lnTo>
                  <a:lnTo>
                    <a:pt x="631" y="401"/>
                  </a:lnTo>
                  <a:lnTo>
                    <a:pt x="630" y="408"/>
                  </a:lnTo>
                  <a:lnTo>
                    <a:pt x="625" y="416"/>
                  </a:lnTo>
                  <a:lnTo>
                    <a:pt x="619" y="420"/>
                  </a:lnTo>
                  <a:lnTo>
                    <a:pt x="610" y="422"/>
                  </a:lnTo>
                  <a:lnTo>
                    <a:pt x="610" y="42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3" name="Freeform 133"/>
            <p:cNvSpPr>
              <a:spLocks/>
            </p:cNvSpPr>
            <p:nvPr/>
          </p:nvSpPr>
          <p:spPr bwMode="auto">
            <a:xfrm>
              <a:off x="-8305800" y="2120900"/>
              <a:ext cx="112712" cy="165100"/>
            </a:xfrm>
            <a:custGeom>
              <a:avLst/>
              <a:gdLst>
                <a:gd name="T0" fmla="*/ 109 w 213"/>
                <a:gd name="T1" fmla="*/ 313 h 313"/>
                <a:gd name="T2" fmla="*/ 133 w 213"/>
                <a:gd name="T3" fmla="*/ 298 h 313"/>
                <a:gd name="T4" fmla="*/ 166 w 213"/>
                <a:gd name="T5" fmla="*/ 270 h 313"/>
                <a:gd name="T6" fmla="*/ 181 w 213"/>
                <a:gd name="T7" fmla="*/ 247 h 313"/>
                <a:gd name="T8" fmla="*/ 196 w 213"/>
                <a:gd name="T9" fmla="*/ 219 h 313"/>
                <a:gd name="T10" fmla="*/ 205 w 213"/>
                <a:gd name="T11" fmla="*/ 184 h 313"/>
                <a:gd name="T12" fmla="*/ 208 w 213"/>
                <a:gd name="T13" fmla="*/ 175 h 313"/>
                <a:gd name="T14" fmla="*/ 213 w 213"/>
                <a:gd name="T15" fmla="*/ 133 h 313"/>
                <a:gd name="T16" fmla="*/ 211 w 213"/>
                <a:gd name="T17" fmla="*/ 115 h 313"/>
                <a:gd name="T18" fmla="*/ 210 w 213"/>
                <a:gd name="T19" fmla="*/ 106 h 313"/>
                <a:gd name="T20" fmla="*/ 211 w 213"/>
                <a:gd name="T21" fmla="*/ 85 h 313"/>
                <a:gd name="T22" fmla="*/ 210 w 213"/>
                <a:gd name="T23" fmla="*/ 61 h 313"/>
                <a:gd name="T24" fmla="*/ 205 w 213"/>
                <a:gd name="T25" fmla="*/ 49 h 313"/>
                <a:gd name="T26" fmla="*/ 198 w 213"/>
                <a:gd name="T27" fmla="*/ 39 h 313"/>
                <a:gd name="T28" fmla="*/ 184 w 213"/>
                <a:gd name="T29" fmla="*/ 28 h 313"/>
                <a:gd name="T30" fmla="*/ 178 w 213"/>
                <a:gd name="T31" fmla="*/ 25 h 313"/>
                <a:gd name="T32" fmla="*/ 165 w 213"/>
                <a:gd name="T33" fmla="*/ 12 h 313"/>
                <a:gd name="T34" fmla="*/ 151 w 213"/>
                <a:gd name="T35" fmla="*/ 4 h 313"/>
                <a:gd name="T36" fmla="*/ 129 w 213"/>
                <a:gd name="T37" fmla="*/ 0 h 313"/>
                <a:gd name="T38" fmla="*/ 118 w 213"/>
                <a:gd name="T39" fmla="*/ 1 h 313"/>
                <a:gd name="T40" fmla="*/ 90 w 213"/>
                <a:gd name="T41" fmla="*/ 7 h 313"/>
                <a:gd name="T42" fmla="*/ 69 w 213"/>
                <a:gd name="T43" fmla="*/ 7 h 313"/>
                <a:gd name="T44" fmla="*/ 52 w 213"/>
                <a:gd name="T45" fmla="*/ 10 h 313"/>
                <a:gd name="T46" fmla="*/ 43 w 213"/>
                <a:gd name="T47" fmla="*/ 19 h 313"/>
                <a:gd name="T48" fmla="*/ 31 w 213"/>
                <a:gd name="T49" fmla="*/ 34 h 313"/>
                <a:gd name="T50" fmla="*/ 25 w 213"/>
                <a:gd name="T51" fmla="*/ 37 h 313"/>
                <a:gd name="T52" fmla="*/ 15 w 213"/>
                <a:gd name="T53" fmla="*/ 45 h 313"/>
                <a:gd name="T54" fmla="*/ 4 w 213"/>
                <a:gd name="T55" fmla="*/ 61 h 313"/>
                <a:gd name="T56" fmla="*/ 3 w 213"/>
                <a:gd name="T57" fmla="*/ 94 h 313"/>
                <a:gd name="T58" fmla="*/ 1 w 213"/>
                <a:gd name="T59" fmla="*/ 114 h 313"/>
                <a:gd name="T60" fmla="*/ 0 w 213"/>
                <a:gd name="T61" fmla="*/ 123 h 313"/>
                <a:gd name="T62" fmla="*/ 6 w 213"/>
                <a:gd name="T63" fmla="*/ 156 h 313"/>
                <a:gd name="T64" fmla="*/ 12 w 213"/>
                <a:gd name="T65" fmla="*/ 184 h 313"/>
                <a:gd name="T66" fmla="*/ 22 w 213"/>
                <a:gd name="T67" fmla="*/ 219 h 313"/>
                <a:gd name="T68" fmla="*/ 36 w 213"/>
                <a:gd name="T69" fmla="*/ 247 h 313"/>
                <a:gd name="T70" fmla="*/ 52 w 213"/>
                <a:gd name="T71" fmla="*/ 270 h 313"/>
                <a:gd name="T72" fmla="*/ 84 w 213"/>
                <a:gd name="T73" fmla="*/ 298 h 313"/>
                <a:gd name="T74" fmla="*/ 109 w 213"/>
                <a:gd name="T75"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313">
                  <a:moveTo>
                    <a:pt x="109" y="313"/>
                  </a:moveTo>
                  <a:lnTo>
                    <a:pt x="109" y="313"/>
                  </a:lnTo>
                  <a:lnTo>
                    <a:pt x="121" y="307"/>
                  </a:lnTo>
                  <a:lnTo>
                    <a:pt x="133" y="298"/>
                  </a:lnTo>
                  <a:lnTo>
                    <a:pt x="150" y="286"/>
                  </a:lnTo>
                  <a:lnTo>
                    <a:pt x="166" y="270"/>
                  </a:lnTo>
                  <a:lnTo>
                    <a:pt x="174" y="258"/>
                  </a:lnTo>
                  <a:lnTo>
                    <a:pt x="181" y="247"/>
                  </a:lnTo>
                  <a:lnTo>
                    <a:pt x="189" y="234"/>
                  </a:lnTo>
                  <a:lnTo>
                    <a:pt x="196" y="219"/>
                  </a:lnTo>
                  <a:lnTo>
                    <a:pt x="201" y="202"/>
                  </a:lnTo>
                  <a:lnTo>
                    <a:pt x="205" y="184"/>
                  </a:lnTo>
                  <a:lnTo>
                    <a:pt x="205" y="184"/>
                  </a:lnTo>
                  <a:lnTo>
                    <a:pt x="208" y="175"/>
                  </a:lnTo>
                  <a:lnTo>
                    <a:pt x="211" y="156"/>
                  </a:lnTo>
                  <a:lnTo>
                    <a:pt x="213" y="133"/>
                  </a:lnTo>
                  <a:lnTo>
                    <a:pt x="213" y="123"/>
                  </a:lnTo>
                  <a:lnTo>
                    <a:pt x="211" y="115"/>
                  </a:lnTo>
                  <a:lnTo>
                    <a:pt x="211" y="115"/>
                  </a:lnTo>
                  <a:lnTo>
                    <a:pt x="210" y="106"/>
                  </a:lnTo>
                  <a:lnTo>
                    <a:pt x="210" y="97"/>
                  </a:lnTo>
                  <a:lnTo>
                    <a:pt x="211" y="85"/>
                  </a:lnTo>
                  <a:lnTo>
                    <a:pt x="211" y="73"/>
                  </a:lnTo>
                  <a:lnTo>
                    <a:pt x="210" y="61"/>
                  </a:lnTo>
                  <a:lnTo>
                    <a:pt x="208" y="55"/>
                  </a:lnTo>
                  <a:lnTo>
                    <a:pt x="205" y="49"/>
                  </a:lnTo>
                  <a:lnTo>
                    <a:pt x="202" y="43"/>
                  </a:lnTo>
                  <a:lnTo>
                    <a:pt x="198" y="39"/>
                  </a:lnTo>
                  <a:lnTo>
                    <a:pt x="192" y="33"/>
                  </a:lnTo>
                  <a:lnTo>
                    <a:pt x="184" y="28"/>
                  </a:lnTo>
                  <a:lnTo>
                    <a:pt x="184" y="28"/>
                  </a:lnTo>
                  <a:lnTo>
                    <a:pt x="178" y="25"/>
                  </a:lnTo>
                  <a:lnTo>
                    <a:pt x="174" y="21"/>
                  </a:lnTo>
                  <a:lnTo>
                    <a:pt x="165" y="12"/>
                  </a:lnTo>
                  <a:lnTo>
                    <a:pt x="159" y="9"/>
                  </a:lnTo>
                  <a:lnTo>
                    <a:pt x="151" y="4"/>
                  </a:lnTo>
                  <a:lnTo>
                    <a:pt x="141" y="1"/>
                  </a:lnTo>
                  <a:lnTo>
                    <a:pt x="129" y="0"/>
                  </a:lnTo>
                  <a:lnTo>
                    <a:pt x="129" y="0"/>
                  </a:lnTo>
                  <a:lnTo>
                    <a:pt x="118" y="1"/>
                  </a:lnTo>
                  <a:lnTo>
                    <a:pt x="105" y="4"/>
                  </a:lnTo>
                  <a:lnTo>
                    <a:pt x="90" y="7"/>
                  </a:lnTo>
                  <a:lnTo>
                    <a:pt x="69" y="7"/>
                  </a:lnTo>
                  <a:lnTo>
                    <a:pt x="69" y="7"/>
                  </a:lnTo>
                  <a:lnTo>
                    <a:pt x="60" y="9"/>
                  </a:lnTo>
                  <a:lnTo>
                    <a:pt x="52" y="10"/>
                  </a:lnTo>
                  <a:lnTo>
                    <a:pt x="48" y="15"/>
                  </a:lnTo>
                  <a:lnTo>
                    <a:pt x="43" y="19"/>
                  </a:lnTo>
                  <a:lnTo>
                    <a:pt x="36" y="30"/>
                  </a:lnTo>
                  <a:lnTo>
                    <a:pt x="31" y="34"/>
                  </a:lnTo>
                  <a:lnTo>
                    <a:pt x="25" y="37"/>
                  </a:lnTo>
                  <a:lnTo>
                    <a:pt x="25" y="37"/>
                  </a:lnTo>
                  <a:lnTo>
                    <a:pt x="19" y="40"/>
                  </a:lnTo>
                  <a:lnTo>
                    <a:pt x="15" y="45"/>
                  </a:lnTo>
                  <a:lnTo>
                    <a:pt x="9" y="52"/>
                  </a:lnTo>
                  <a:lnTo>
                    <a:pt x="4" y="61"/>
                  </a:lnTo>
                  <a:lnTo>
                    <a:pt x="3" y="72"/>
                  </a:lnTo>
                  <a:lnTo>
                    <a:pt x="3" y="94"/>
                  </a:lnTo>
                  <a:lnTo>
                    <a:pt x="3" y="105"/>
                  </a:lnTo>
                  <a:lnTo>
                    <a:pt x="1" y="114"/>
                  </a:lnTo>
                  <a:lnTo>
                    <a:pt x="1" y="114"/>
                  </a:lnTo>
                  <a:lnTo>
                    <a:pt x="0" y="123"/>
                  </a:lnTo>
                  <a:lnTo>
                    <a:pt x="1" y="132"/>
                  </a:lnTo>
                  <a:lnTo>
                    <a:pt x="6" y="156"/>
                  </a:lnTo>
                  <a:lnTo>
                    <a:pt x="12" y="184"/>
                  </a:lnTo>
                  <a:lnTo>
                    <a:pt x="12" y="184"/>
                  </a:lnTo>
                  <a:lnTo>
                    <a:pt x="16" y="202"/>
                  </a:lnTo>
                  <a:lnTo>
                    <a:pt x="22" y="219"/>
                  </a:lnTo>
                  <a:lnTo>
                    <a:pt x="28" y="234"/>
                  </a:lnTo>
                  <a:lnTo>
                    <a:pt x="36" y="247"/>
                  </a:lnTo>
                  <a:lnTo>
                    <a:pt x="43" y="258"/>
                  </a:lnTo>
                  <a:lnTo>
                    <a:pt x="52" y="270"/>
                  </a:lnTo>
                  <a:lnTo>
                    <a:pt x="69" y="286"/>
                  </a:lnTo>
                  <a:lnTo>
                    <a:pt x="84" y="298"/>
                  </a:lnTo>
                  <a:lnTo>
                    <a:pt x="97" y="307"/>
                  </a:lnTo>
                  <a:lnTo>
                    <a:pt x="109" y="313"/>
                  </a:lnTo>
                  <a:lnTo>
                    <a:pt x="109" y="313"/>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4" name="Freeform 134"/>
            <p:cNvSpPr>
              <a:spLocks/>
            </p:cNvSpPr>
            <p:nvPr/>
          </p:nvSpPr>
          <p:spPr bwMode="auto">
            <a:xfrm>
              <a:off x="-7947025" y="2697163"/>
              <a:ext cx="112712" cy="315913"/>
            </a:xfrm>
            <a:custGeom>
              <a:avLst/>
              <a:gdLst>
                <a:gd name="T0" fmla="*/ 87 w 213"/>
                <a:gd name="T1" fmla="*/ 0 h 597"/>
                <a:gd name="T2" fmla="*/ 87 w 213"/>
                <a:gd name="T3" fmla="*/ 0 h 597"/>
                <a:gd name="T4" fmla="*/ 70 w 213"/>
                <a:gd name="T5" fmla="*/ 1 h 597"/>
                <a:gd name="T6" fmla="*/ 70 w 213"/>
                <a:gd name="T7" fmla="*/ 1 h 597"/>
                <a:gd name="T8" fmla="*/ 55 w 213"/>
                <a:gd name="T9" fmla="*/ 4 h 597"/>
                <a:gd name="T10" fmla="*/ 42 w 213"/>
                <a:gd name="T11" fmla="*/ 10 h 597"/>
                <a:gd name="T12" fmla="*/ 30 w 213"/>
                <a:gd name="T13" fmla="*/ 16 h 597"/>
                <a:gd name="T14" fmla="*/ 24 w 213"/>
                <a:gd name="T15" fmla="*/ 22 h 597"/>
                <a:gd name="T16" fmla="*/ 18 w 213"/>
                <a:gd name="T17" fmla="*/ 28 h 597"/>
                <a:gd name="T18" fmla="*/ 13 w 213"/>
                <a:gd name="T19" fmla="*/ 34 h 597"/>
                <a:gd name="T20" fmla="*/ 9 w 213"/>
                <a:gd name="T21" fmla="*/ 43 h 597"/>
                <a:gd name="T22" fmla="*/ 6 w 213"/>
                <a:gd name="T23" fmla="*/ 52 h 597"/>
                <a:gd name="T24" fmla="*/ 3 w 213"/>
                <a:gd name="T25" fmla="*/ 64 h 597"/>
                <a:gd name="T26" fmla="*/ 1 w 213"/>
                <a:gd name="T27" fmla="*/ 76 h 597"/>
                <a:gd name="T28" fmla="*/ 0 w 213"/>
                <a:gd name="T29" fmla="*/ 91 h 597"/>
                <a:gd name="T30" fmla="*/ 0 w 213"/>
                <a:gd name="T31" fmla="*/ 109 h 597"/>
                <a:gd name="T32" fmla="*/ 1 w 213"/>
                <a:gd name="T33" fmla="*/ 127 h 597"/>
                <a:gd name="T34" fmla="*/ 1 w 213"/>
                <a:gd name="T35" fmla="*/ 127 h 597"/>
                <a:gd name="T36" fmla="*/ 4 w 213"/>
                <a:gd name="T37" fmla="*/ 150 h 597"/>
                <a:gd name="T38" fmla="*/ 9 w 213"/>
                <a:gd name="T39" fmla="*/ 178 h 597"/>
                <a:gd name="T40" fmla="*/ 24 w 213"/>
                <a:gd name="T41" fmla="*/ 246 h 597"/>
                <a:gd name="T42" fmla="*/ 42 w 213"/>
                <a:gd name="T43" fmla="*/ 322 h 597"/>
                <a:gd name="T44" fmla="*/ 64 w 213"/>
                <a:gd name="T45" fmla="*/ 402 h 597"/>
                <a:gd name="T46" fmla="*/ 103 w 213"/>
                <a:gd name="T47" fmla="*/ 538 h 597"/>
                <a:gd name="T48" fmla="*/ 120 w 213"/>
                <a:gd name="T49" fmla="*/ 597 h 597"/>
                <a:gd name="T50" fmla="*/ 120 w 213"/>
                <a:gd name="T51" fmla="*/ 597 h 597"/>
                <a:gd name="T52" fmla="*/ 120 w 213"/>
                <a:gd name="T53" fmla="*/ 597 h 597"/>
                <a:gd name="T54" fmla="*/ 213 w 213"/>
                <a:gd name="T55" fmla="*/ 588 h 597"/>
                <a:gd name="T56" fmla="*/ 213 w 213"/>
                <a:gd name="T57" fmla="*/ 588 h 597"/>
                <a:gd name="T58" fmla="*/ 207 w 213"/>
                <a:gd name="T59" fmla="*/ 546 h 597"/>
                <a:gd name="T60" fmla="*/ 202 w 213"/>
                <a:gd name="T61" fmla="*/ 507 h 597"/>
                <a:gd name="T62" fmla="*/ 198 w 213"/>
                <a:gd name="T63" fmla="*/ 439 h 597"/>
                <a:gd name="T64" fmla="*/ 196 w 213"/>
                <a:gd name="T65" fmla="*/ 382 h 597"/>
                <a:gd name="T66" fmla="*/ 195 w 213"/>
                <a:gd name="T67" fmla="*/ 328 h 597"/>
                <a:gd name="T68" fmla="*/ 193 w 213"/>
                <a:gd name="T69" fmla="*/ 274 h 597"/>
                <a:gd name="T70" fmla="*/ 190 w 213"/>
                <a:gd name="T71" fmla="*/ 246 h 597"/>
                <a:gd name="T72" fmla="*/ 187 w 213"/>
                <a:gd name="T73" fmla="*/ 216 h 597"/>
                <a:gd name="T74" fmla="*/ 183 w 213"/>
                <a:gd name="T75" fmla="*/ 183 h 597"/>
                <a:gd name="T76" fmla="*/ 177 w 213"/>
                <a:gd name="T77" fmla="*/ 147 h 597"/>
                <a:gd name="T78" fmla="*/ 169 w 213"/>
                <a:gd name="T79" fmla="*/ 108 h 597"/>
                <a:gd name="T80" fmla="*/ 159 w 213"/>
                <a:gd name="T81" fmla="*/ 66 h 597"/>
                <a:gd name="T82" fmla="*/ 159 w 213"/>
                <a:gd name="T83" fmla="*/ 66 h 597"/>
                <a:gd name="T84" fmla="*/ 154 w 213"/>
                <a:gd name="T85" fmla="*/ 49 h 597"/>
                <a:gd name="T86" fmla="*/ 150 w 213"/>
                <a:gd name="T87" fmla="*/ 34 h 597"/>
                <a:gd name="T88" fmla="*/ 142 w 213"/>
                <a:gd name="T89" fmla="*/ 24 h 597"/>
                <a:gd name="T90" fmla="*/ 133 w 213"/>
                <a:gd name="T91" fmla="*/ 15 h 597"/>
                <a:gd name="T92" fmla="*/ 123 w 213"/>
                <a:gd name="T93" fmla="*/ 7 h 597"/>
                <a:gd name="T94" fmla="*/ 111 w 213"/>
                <a:gd name="T95" fmla="*/ 3 h 597"/>
                <a:gd name="T96" fmla="*/ 99 w 213"/>
                <a:gd name="T97" fmla="*/ 0 h 597"/>
                <a:gd name="T98" fmla="*/ 87 w 213"/>
                <a:gd name="T99" fmla="*/ 0 h 597"/>
                <a:gd name="T100" fmla="*/ 87 w 213"/>
                <a:gd name="T101" fmla="*/ 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3" h="597">
                  <a:moveTo>
                    <a:pt x="87" y="0"/>
                  </a:moveTo>
                  <a:lnTo>
                    <a:pt x="87" y="0"/>
                  </a:lnTo>
                  <a:lnTo>
                    <a:pt x="70" y="1"/>
                  </a:lnTo>
                  <a:lnTo>
                    <a:pt x="70" y="1"/>
                  </a:lnTo>
                  <a:lnTo>
                    <a:pt x="55" y="4"/>
                  </a:lnTo>
                  <a:lnTo>
                    <a:pt x="42" y="10"/>
                  </a:lnTo>
                  <a:lnTo>
                    <a:pt x="30" y="16"/>
                  </a:lnTo>
                  <a:lnTo>
                    <a:pt x="24" y="22"/>
                  </a:lnTo>
                  <a:lnTo>
                    <a:pt x="18" y="28"/>
                  </a:lnTo>
                  <a:lnTo>
                    <a:pt x="13" y="34"/>
                  </a:lnTo>
                  <a:lnTo>
                    <a:pt x="9" y="43"/>
                  </a:lnTo>
                  <a:lnTo>
                    <a:pt x="6" y="52"/>
                  </a:lnTo>
                  <a:lnTo>
                    <a:pt x="3" y="64"/>
                  </a:lnTo>
                  <a:lnTo>
                    <a:pt x="1" y="76"/>
                  </a:lnTo>
                  <a:lnTo>
                    <a:pt x="0" y="91"/>
                  </a:lnTo>
                  <a:lnTo>
                    <a:pt x="0" y="109"/>
                  </a:lnTo>
                  <a:lnTo>
                    <a:pt x="1" y="127"/>
                  </a:lnTo>
                  <a:lnTo>
                    <a:pt x="1" y="127"/>
                  </a:lnTo>
                  <a:lnTo>
                    <a:pt x="4" y="150"/>
                  </a:lnTo>
                  <a:lnTo>
                    <a:pt x="9" y="178"/>
                  </a:lnTo>
                  <a:lnTo>
                    <a:pt x="24" y="246"/>
                  </a:lnTo>
                  <a:lnTo>
                    <a:pt x="42" y="322"/>
                  </a:lnTo>
                  <a:lnTo>
                    <a:pt x="64" y="402"/>
                  </a:lnTo>
                  <a:lnTo>
                    <a:pt x="103" y="538"/>
                  </a:lnTo>
                  <a:lnTo>
                    <a:pt x="120" y="597"/>
                  </a:lnTo>
                  <a:lnTo>
                    <a:pt x="120" y="597"/>
                  </a:lnTo>
                  <a:lnTo>
                    <a:pt x="120" y="597"/>
                  </a:lnTo>
                  <a:lnTo>
                    <a:pt x="213" y="588"/>
                  </a:lnTo>
                  <a:lnTo>
                    <a:pt x="213" y="588"/>
                  </a:lnTo>
                  <a:lnTo>
                    <a:pt x="207" y="546"/>
                  </a:lnTo>
                  <a:lnTo>
                    <a:pt x="202" y="507"/>
                  </a:lnTo>
                  <a:lnTo>
                    <a:pt x="198" y="439"/>
                  </a:lnTo>
                  <a:lnTo>
                    <a:pt x="196" y="382"/>
                  </a:lnTo>
                  <a:lnTo>
                    <a:pt x="195" y="328"/>
                  </a:lnTo>
                  <a:lnTo>
                    <a:pt x="193" y="274"/>
                  </a:lnTo>
                  <a:lnTo>
                    <a:pt x="190" y="246"/>
                  </a:lnTo>
                  <a:lnTo>
                    <a:pt x="187" y="216"/>
                  </a:lnTo>
                  <a:lnTo>
                    <a:pt x="183" y="183"/>
                  </a:lnTo>
                  <a:lnTo>
                    <a:pt x="177" y="147"/>
                  </a:lnTo>
                  <a:lnTo>
                    <a:pt x="169" y="108"/>
                  </a:lnTo>
                  <a:lnTo>
                    <a:pt x="159" y="66"/>
                  </a:lnTo>
                  <a:lnTo>
                    <a:pt x="159" y="66"/>
                  </a:lnTo>
                  <a:lnTo>
                    <a:pt x="154" y="49"/>
                  </a:lnTo>
                  <a:lnTo>
                    <a:pt x="150" y="34"/>
                  </a:lnTo>
                  <a:lnTo>
                    <a:pt x="142" y="24"/>
                  </a:lnTo>
                  <a:lnTo>
                    <a:pt x="133" y="15"/>
                  </a:lnTo>
                  <a:lnTo>
                    <a:pt x="123" y="7"/>
                  </a:lnTo>
                  <a:lnTo>
                    <a:pt x="111" y="3"/>
                  </a:lnTo>
                  <a:lnTo>
                    <a:pt x="99" y="0"/>
                  </a:lnTo>
                  <a:lnTo>
                    <a:pt x="87" y="0"/>
                  </a:lnTo>
                  <a:lnTo>
                    <a:pt x="87"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5" name="Freeform 135"/>
            <p:cNvSpPr>
              <a:spLocks/>
            </p:cNvSpPr>
            <p:nvPr/>
          </p:nvSpPr>
          <p:spPr bwMode="auto">
            <a:xfrm>
              <a:off x="-7769225" y="2697163"/>
              <a:ext cx="111125" cy="315913"/>
            </a:xfrm>
            <a:custGeom>
              <a:avLst/>
              <a:gdLst>
                <a:gd name="T0" fmla="*/ 126 w 212"/>
                <a:gd name="T1" fmla="*/ 0 h 597"/>
                <a:gd name="T2" fmla="*/ 126 w 212"/>
                <a:gd name="T3" fmla="*/ 0 h 597"/>
                <a:gd name="T4" fmla="*/ 141 w 212"/>
                <a:gd name="T5" fmla="*/ 1 h 597"/>
                <a:gd name="T6" fmla="*/ 141 w 212"/>
                <a:gd name="T7" fmla="*/ 1 h 597"/>
                <a:gd name="T8" fmla="*/ 156 w 212"/>
                <a:gd name="T9" fmla="*/ 4 h 597"/>
                <a:gd name="T10" fmla="*/ 171 w 212"/>
                <a:gd name="T11" fmla="*/ 10 h 597"/>
                <a:gd name="T12" fmla="*/ 183 w 212"/>
                <a:gd name="T13" fmla="*/ 16 h 597"/>
                <a:gd name="T14" fmla="*/ 189 w 212"/>
                <a:gd name="T15" fmla="*/ 22 h 597"/>
                <a:gd name="T16" fmla="*/ 195 w 212"/>
                <a:gd name="T17" fmla="*/ 28 h 597"/>
                <a:gd name="T18" fmla="*/ 200 w 212"/>
                <a:gd name="T19" fmla="*/ 34 h 597"/>
                <a:gd name="T20" fmla="*/ 203 w 212"/>
                <a:gd name="T21" fmla="*/ 43 h 597"/>
                <a:gd name="T22" fmla="*/ 207 w 212"/>
                <a:gd name="T23" fmla="*/ 52 h 597"/>
                <a:gd name="T24" fmla="*/ 209 w 212"/>
                <a:gd name="T25" fmla="*/ 64 h 597"/>
                <a:gd name="T26" fmla="*/ 212 w 212"/>
                <a:gd name="T27" fmla="*/ 76 h 597"/>
                <a:gd name="T28" fmla="*/ 212 w 212"/>
                <a:gd name="T29" fmla="*/ 91 h 597"/>
                <a:gd name="T30" fmla="*/ 212 w 212"/>
                <a:gd name="T31" fmla="*/ 109 h 597"/>
                <a:gd name="T32" fmla="*/ 212 w 212"/>
                <a:gd name="T33" fmla="*/ 127 h 597"/>
                <a:gd name="T34" fmla="*/ 212 w 212"/>
                <a:gd name="T35" fmla="*/ 127 h 597"/>
                <a:gd name="T36" fmla="*/ 209 w 212"/>
                <a:gd name="T37" fmla="*/ 150 h 597"/>
                <a:gd name="T38" fmla="*/ 204 w 212"/>
                <a:gd name="T39" fmla="*/ 178 h 597"/>
                <a:gd name="T40" fmla="*/ 189 w 212"/>
                <a:gd name="T41" fmla="*/ 246 h 597"/>
                <a:gd name="T42" fmla="*/ 170 w 212"/>
                <a:gd name="T43" fmla="*/ 322 h 597"/>
                <a:gd name="T44" fmla="*/ 149 w 212"/>
                <a:gd name="T45" fmla="*/ 402 h 597"/>
                <a:gd name="T46" fmla="*/ 110 w 212"/>
                <a:gd name="T47" fmla="*/ 538 h 597"/>
                <a:gd name="T48" fmla="*/ 92 w 212"/>
                <a:gd name="T49" fmla="*/ 597 h 597"/>
                <a:gd name="T50" fmla="*/ 92 w 212"/>
                <a:gd name="T51" fmla="*/ 597 h 597"/>
                <a:gd name="T52" fmla="*/ 92 w 212"/>
                <a:gd name="T53" fmla="*/ 597 h 597"/>
                <a:gd name="T54" fmla="*/ 0 w 212"/>
                <a:gd name="T55" fmla="*/ 588 h 597"/>
                <a:gd name="T56" fmla="*/ 0 w 212"/>
                <a:gd name="T57" fmla="*/ 588 h 597"/>
                <a:gd name="T58" fmla="*/ 6 w 212"/>
                <a:gd name="T59" fmla="*/ 546 h 597"/>
                <a:gd name="T60" fmla="*/ 9 w 212"/>
                <a:gd name="T61" fmla="*/ 507 h 597"/>
                <a:gd name="T62" fmla="*/ 15 w 212"/>
                <a:gd name="T63" fmla="*/ 439 h 597"/>
                <a:gd name="T64" fmla="*/ 17 w 212"/>
                <a:gd name="T65" fmla="*/ 382 h 597"/>
                <a:gd name="T66" fmla="*/ 17 w 212"/>
                <a:gd name="T67" fmla="*/ 328 h 597"/>
                <a:gd name="T68" fmla="*/ 20 w 212"/>
                <a:gd name="T69" fmla="*/ 274 h 597"/>
                <a:gd name="T70" fmla="*/ 21 w 212"/>
                <a:gd name="T71" fmla="*/ 246 h 597"/>
                <a:gd name="T72" fmla="*/ 26 w 212"/>
                <a:gd name="T73" fmla="*/ 216 h 597"/>
                <a:gd name="T74" fmla="*/ 30 w 212"/>
                <a:gd name="T75" fmla="*/ 183 h 597"/>
                <a:gd name="T76" fmla="*/ 36 w 212"/>
                <a:gd name="T77" fmla="*/ 147 h 597"/>
                <a:gd name="T78" fmla="*/ 44 w 212"/>
                <a:gd name="T79" fmla="*/ 108 h 597"/>
                <a:gd name="T80" fmla="*/ 54 w 212"/>
                <a:gd name="T81" fmla="*/ 66 h 597"/>
                <a:gd name="T82" fmla="*/ 54 w 212"/>
                <a:gd name="T83" fmla="*/ 66 h 597"/>
                <a:gd name="T84" fmla="*/ 57 w 212"/>
                <a:gd name="T85" fmla="*/ 49 h 597"/>
                <a:gd name="T86" fmla="*/ 63 w 212"/>
                <a:gd name="T87" fmla="*/ 34 h 597"/>
                <a:gd name="T88" fmla="*/ 71 w 212"/>
                <a:gd name="T89" fmla="*/ 24 h 597"/>
                <a:gd name="T90" fmla="*/ 80 w 212"/>
                <a:gd name="T91" fmla="*/ 15 h 597"/>
                <a:gd name="T92" fmla="*/ 90 w 212"/>
                <a:gd name="T93" fmla="*/ 7 h 597"/>
                <a:gd name="T94" fmla="*/ 101 w 212"/>
                <a:gd name="T95" fmla="*/ 3 h 597"/>
                <a:gd name="T96" fmla="*/ 114 w 212"/>
                <a:gd name="T97" fmla="*/ 0 h 597"/>
                <a:gd name="T98" fmla="*/ 126 w 212"/>
                <a:gd name="T99" fmla="*/ 0 h 597"/>
                <a:gd name="T100" fmla="*/ 126 w 212"/>
                <a:gd name="T101" fmla="*/ 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2" h="597">
                  <a:moveTo>
                    <a:pt x="126" y="0"/>
                  </a:moveTo>
                  <a:lnTo>
                    <a:pt x="126" y="0"/>
                  </a:lnTo>
                  <a:lnTo>
                    <a:pt x="141" y="1"/>
                  </a:lnTo>
                  <a:lnTo>
                    <a:pt x="141" y="1"/>
                  </a:lnTo>
                  <a:lnTo>
                    <a:pt x="156" y="4"/>
                  </a:lnTo>
                  <a:lnTo>
                    <a:pt x="171" y="10"/>
                  </a:lnTo>
                  <a:lnTo>
                    <a:pt x="183" y="16"/>
                  </a:lnTo>
                  <a:lnTo>
                    <a:pt x="189" y="22"/>
                  </a:lnTo>
                  <a:lnTo>
                    <a:pt x="195" y="28"/>
                  </a:lnTo>
                  <a:lnTo>
                    <a:pt x="200" y="34"/>
                  </a:lnTo>
                  <a:lnTo>
                    <a:pt x="203" y="43"/>
                  </a:lnTo>
                  <a:lnTo>
                    <a:pt x="207" y="52"/>
                  </a:lnTo>
                  <a:lnTo>
                    <a:pt x="209" y="64"/>
                  </a:lnTo>
                  <a:lnTo>
                    <a:pt x="212" y="76"/>
                  </a:lnTo>
                  <a:lnTo>
                    <a:pt x="212" y="91"/>
                  </a:lnTo>
                  <a:lnTo>
                    <a:pt x="212" y="109"/>
                  </a:lnTo>
                  <a:lnTo>
                    <a:pt x="212" y="127"/>
                  </a:lnTo>
                  <a:lnTo>
                    <a:pt x="212" y="127"/>
                  </a:lnTo>
                  <a:lnTo>
                    <a:pt x="209" y="150"/>
                  </a:lnTo>
                  <a:lnTo>
                    <a:pt x="204" y="178"/>
                  </a:lnTo>
                  <a:lnTo>
                    <a:pt x="189" y="246"/>
                  </a:lnTo>
                  <a:lnTo>
                    <a:pt x="170" y="322"/>
                  </a:lnTo>
                  <a:lnTo>
                    <a:pt x="149" y="402"/>
                  </a:lnTo>
                  <a:lnTo>
                    <a:pt x="110" y="538"/>
                  </a:lnTo>
                  <a:lnTo>
                    <a:pt x="92" y="597"/>
                  </a:lnTo>
                  <a:lnTo>
                    <a:pt x="92" y="597"/>
                  </a:lnTo>
                  <a:lnTo>
                    <a:pt x="92" y="597"/>
                  </a:lnTo>
                  <a:lnTo>
                    <a:pt x="0" y="588"/>
                  </a:lnTo>
                  <a:lnTo>
                    <a:pt x="0" y="588"/>
                  </a:lnTo>
                  <a:lnTo>
                    <a:pt x="6" y="546"/>
                  </a:lnTo>
                  <a:lnTo>
                    <a:pt x="9" y="507"/>
                  </a:lnTo>
                  <a:lnTo>
                    <a:pt x="15" y="439"/>
                  </a:lnTo>
                  <a:lnTo>
                    <a:pt x="17" y="382"/>
                  </a:lnTo>
                  <a:lnTo>
                    <a:pt x="17" y="328"/>
                  </a:lnTo>
                  <a:lnTo>
                    <a:pt x="20" y="274"/>
                  </a:lnTo>
                  <a:lnTo>
                    <a:pt x="21" y="246"/>
                  </a:lnTo>
                  <a:lnTo>
                    <a:pt x="26" y="216"/>
                  </a:lnTo>
                  <a:lnTo>
                    <a:pt x="30" y="183"/>
                  </a:lnTo>
                  <a:lnTo>
                    <a:pt x="36" y="147"/>
                  </a:lnTo>
                  <a:lnTo>
                    <a:pt x="44" y="108"/>
                  </a:lnTo>
                  <a:lnTo>
                    <a:pt x="54" y="66"/>
                  </a:lnTo>
                  <a:lnTo>
                    <a:pt x="54" y="66"/>
                  </a:lnTo>
                  <a:lnTo>
                    <a:pt x="57" y="49"/>
                  </a:lnTo>
                  <a:lnTo>
                    <a:pt x="63" y="34"/>
                  </a:lnTo>
                  <a:lnTo>
                    <a:pt x="71" y="24"/>
                  </a:lnTo>
                  <a:lnTo>
                    <a:pt x="80" y="15"/>
                  </a:lnTo>
                  <a:lnTo>
                    <a:pt x="90" y="7"/>
                  </a:lnTo>
                  <a:lnTo>
                    <a:pt x="101" y="3"/>
                  </a:lnTo>
                  <a:lnTo>
                    <a:pt x="114" y="0"/>
                  </a:lnTo>
                  <a:lnTo>
                    <a:pt x="126" y="0"/>
                  </a:lnTo>
                  <a:lnTo>
                    <a:pt x="126"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6" name="Freeform 136"/>
            <p:cNvSpPr>
              <a:spLocks/>
            </p:cNvSpPr>
            <p:nvPr/>
          </p:nvSpPr>
          <p:spPr bwMode="auto">
            <a:xfrm>
              <a:off x="-7912100" y="2622550"/>
              <a:ext cx="220662" cy="146050"/>
            </a:xfrm>
            <a:custGeom>
              <a:avLst/>
              <a:gdLst>
                <a:gd name="T0" fmla="*/ 419 w 419"/>
                <a:gd name="T1" fmla="*/ 78 h 276"/>
                <a:gd name="T2" fmla="*/ 419 w 419"/>
                <a:gd name="T3" fmla="*/ 73 h 276"/>
                <a:gd name="T4" fmla="*/ 417 w 419"/>
                <a:gd name="T5" fmla="*/ 64 h 276"/>
                <a:gd name="T6" fmla="*/ 416 w 419"/>
                <a:gd name="T7" fmla="*/ 60 h 276"/>
                <a:gd name="T8" fmla="*/ 414 w 419"/>
                <a:gd name="T9" fmla="*/ 52 h 276"/>
                <a:gd name="T10" fmla="*/ 414 w 419"/>
                <a:gd name="T11" fmla="*/ 48 h 276"/>
                <a:gd name="T12" fmla="*/ 411 w 419"/>
                <a:gd name="T13" fmla="*/ 40 h 276"/>
                <a:gd name="T14" fmla="*/ 410 w 419"/>
                <a:gd name="T15" fmla="*/ 37 h 276"/>
                <a:gd name="T16" fmla="*/ 405 w 419"/>
                <a:gd name="T17" fmla="*/ 30 h 276"/>
                <a:gd name="T18" fmla="*/ 404 w 419"/>
                <a:gd name="T19" fmla="*/ 27 h 276"/>
                <a:gd name="T20" fmla="*/ 401 w 419"/>
                <a:gd name="T21" fmla="*/ 21 h 276"/>
                <a:gd name="T22" fmla="*/ 398 w 419"/>
                <a:gd name="T23" fmla="*/ 18 h 276"/>
                <a:gd name="T24" fmla="*/ 393 w 419"/>
                <a:gd name="T25" fmla="*/ 13 h 276"/>
                <a:gd name="T26" fmla="*/ 392 w 419"/>
                <a:gd name="T27" fmla="*/ 10 h 276"/>
                <a:gd name="T28" fmla="*/ 387 w 419"/>
                <a:gd name="T29" fmla="*/ 7 h 276"/>
                <a:gd name="T30" fmla="*/ 384 w 419"/>
                <a:gd name="T31" fmla="*/ 6 h 276"/>
                <a:gd name="T32" fmla="*/ 378 w 419"/>
                <a:gd name="T33" fmla="*/ 3 h 276"/>
                <a:gd name="T34" fmla="*/ 377 w 419"/>
                <a:gd name="T35" fmla="*/ 1 h 276"/>
                <a:gd name="T36" fmla="*/ 371 w 419"/>
                <a:gd name="T37" fmla="*/ 0 h 276"/>
                <a:gd name="T38" fmla="*/ 365 w 419"/>
                <a:gd name="T39" fmla="*/ 0 h 276"/>
                <a:gd name="T40" fmla="*/ 53 w 419"/>
                <a:gd name="T41" fmla="*/ 0 h 276"/>
                <a:gd name="T42" fmla="*/ 45 w 419"/>
                <a:gd name="T43" fmla="*/ 0 h 276"/>
                <a:gd name="T44" fmla="*/ 42 w 419"/>
                <a:gd name="T45" fmla="*/ 1 h 276"/>
                <a:gd name="T46" fmla="*/ 36 w 419"/>
                <a:gd name="T47" fmla="*/ 4 h 276"/>
                <a:gd name="T48" fmla="*/ 35 w 419"/>
                <a:gd name="T49" fmla="*/ 6 h 276"/>
                <a:gd name="T50" fmla="*/ 29 w 419"/>
                <a:gd name="T51" fmla="*/ 9 h 276"/>
                <a:gd name="T52" fmla="*/ 27 w 419"/>
                <a:gd name="T53" fmla="*/ 10 h 276"/>
                <a:gd name="T54" fmla="*/ 23 w 419"/>
                <a:gd name="T55" fmla="*/ 15 h 276"/>
                <a:gd name="T56" fmla="*/ 20 w 419"/>
                <a:gd name="T57" fmla="*/ 18 h 276"/>
                <a:gd name="T58" fmla="*/ 17 w 419"/>
                <a:gd name="T59" fmla="*/ 24 h 276"/>
                <a:gd name="T60" fmla="*/ 14 w 419"/>
                <a:gd name="T61" fmla="*/ 27 h 276"/>
                <a:gd name="T62" fmla="*/ 11 w 419"/>
                <a:gd name="T63" fmla="*/ 33 h 276"/>
                <a:gd name="T64" fmla="*/ 9 w 419"/>
                <a:gd name="T65" fmla="*/ 37 h 276"/>
                <a:gd name="T66" fmla="*/ 6 w 419"/>
                <a:gd name="T67" fmla="*/ 43 h 276"/>
                <a:gd name="T68" fmla="*/ 5 w 419"/>
                <a:gd name="T69" fmla="*/ 48 h 276"/>
                <a:gd name="T70" fmla="*/ 3 w 419"/>
                <a:gd name="T71" fmla="*/ 57 h 276"/>
                <a:gd name="T72" fmla="*/ 2 w 419"/>
                <a:gd name="T73" fmla="*/ 60 h 276"/>
                <a:gd name="T74" fmla="*/ 0 w 419"/>
                <a:gd name="T75" fmla="*/ 69 h 276"/>
                <a:gd name="T76" fmla="*/ 0 w 419"/>
                <a:gd name="T77" fmla="*/ 73 h 276"/>
                <a:gd name="T78" fmla="*/ 0 w 419"/>
                <a:gd name="T79" fmla="*/ 82 h 276"/>
                <a:gd name="T80" fmla="*/ 0 w 419"/>
                <a:gd name="T81" fmla="*/ 87 h 276"/>
                <a:gd name="T82" fmla="*/ 3 w 419"/>
                <a:gd name="T83" fmla="*/ 181 h 276"/>
                <a:gd name="T84" fmla="*/ 12 w 419"/>
                <a:gd name="T85" fmla="*/ 220 h 276"/>
                <a:gd name="T86" fmla="*/ 24 w 419"/>
                <a:gd name="T87" fmla="*/ 240 h 276"/>
                <a:gd name="T88" fmla="*/ 48 w 419"/>
                <a:gd name="T89" fmla="*/ 262 h 276"/>
                <a:gd name="T90" fmla="*/ 48 w 419"/>
                <a:gd name="T91" fmla="*/ 262 h 276"/>
                <a:gd name="T92" fmla="*/ 77 w 419"/>
                <a:gd name="T93" fmla="*/ 273 h 276"/>
                <a:gd name="T94" fmla="*/ 138 w 419"/>
                <a:gd name="T95" fmla="*/ 274 h 276"/>
                <a:gd name="T96" fmla="*/ 192 w 419"/>
                <a:gd name="T97" fmla="*/ 268 h 276"/>
                <a:gd name="T98" fmla="*/ 227 w 419"/>
                <a:gd name="T99" fmla="*/ 268 h 276"/>
                <a:gd name="T100" fmla="*/ 281 w 419"/>
                <a:gd name="T101" fmla="*/ 274 h 276"/>
                <a:gd name="T102" fmla="*/ 342 w 419"/>
                <a:gd name="T103" fmla="*/ 273 h 276"/>
                <a:gd name="T104" fmla="*/ 369 w 419"/>
                <a:gd name="T105" fmla="*/ 262 h 276"/>
                <a:gd name="T106" fmla="*/ 371 w 419"/>
                <a:gd name="T107" fmla="*/ 262 h 276"/>
                <a:gd name="T108" fmla="*/ 395 w 419"/>
                <a:gd name="T109" fmla="*/ 240 h 276"/>
                <a:gd name="T110" fmla="*/ 407 w 419"/>
                <a:gd name="T111" fmla="*/ 220 h 276"/>
                <a:gd name="T112" fmla="*/ 416 w 419"/>
                <a:gd name="T113" fmla="*/ 181 h 276"/>
                <a:gd name="T114" fmla="*/ 419 w 419"/>
                <a:gd name="T115" fmla="*/ 87 h 276"/>
                <a:gd name="T116" fmla="*/ 419 w 419"/>
                <a:gd name="T117" fmla="*/ 8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9" h="276">
                  <a:moveTo>
                    <a:pt x="419" y="82"/>
                  </a:moveTo>
                  <a:lnTo>
                    <a:pt x="419" y="82"/>
                  </a:lnTo>
                  <a:lnTo>
                    <a:pt x="419" y="78"/>
                  </a:lnTo>
                  <a:lnTo>
                    <a:pt x="419" y="78"/>
                  </a:lnTo>
                  <a:lnTo>
                    <a:pt x="419" y="73"/>
                  </a:lnTo>
                  <a:lnTo>
                    <a:pt x="419" y="73"/>
                  </a:lnTo>
                  <a:lnTo>
                    <a:pt x="417" y="69"/>
                  </a:lnTo>
                  <a:lnTo>
                    <a:pt x="417" y="69"/>
                  </a:lnTo>
                  <a:lnTo>
                    <a:pt x="417" y="64"/>
                  </a:lnTo>
                  <a:lnTo>
                    <a:pt x="417" y="64"/>
                  </a:lnTo>
                  <a:lnTo>
                    <a:pt x="416" y="60"/>
                  </a:lnTo>
                  <a:lnTo>
                    <a:pt x="416" y="60"/>
                  </a:lnTo>
                  <a:lnTo>
                    <a:pt x="416" y="55"/>
                  </a:lnTo>
                  <a:lnTo>
                    <a:pt x="416" y="55"/>
                  </a:lnTo>
                  <a:lnTo>
                    <a:pt x="414" y="52"/>
                  </a:lnTo>
                  <a:lnTo>
                    <a:pt x="414" y="52"/>
                  </a:lnTo>
                  <a:lnTo>
                    <a:pt x="414" y="48"/>
                  </a:lnTo>
                  <a:lnTo>
                    <a:pt x="414" y="48"/>
                  </a:lnTo>
                  <a:lnTo>
                    <a:pt x="413" y="43"/>
                  </a:lnTo>
                  <a:lnTo>
                    <a:pt x="413" y="43"/>
                  </a:lnTo>
                  <a:lnTo>
                    <a:pt x="411" y="40"/>
                  </a:lnTo>
                  <a:lnTo>
                    <a:pt x="411" y="40"/>
                  </a:lnTo>
                  <a:lnTo>
                    <a:pt x="410" y="37"/>
                  </a:lnTo>
                  <a:lnTo>
                    <a:pt x="410" y="37"/>
                  </a:lnTo>
                  <a:lnTo>
                    <a:pt x="408" y="33"/>
                  </a:lnTo>
                  <a:lnTo>
                    <a:pt x="408" y="33"/>
                  </a:lnTo>
                  <a:lnTo>
                    <a:pt x="405" y="30"/>
                  </a:lnTo>
                  <a:lnTo>
                    <a:pt x="405" y="30"/>
                  </a:lnTo>
                  <a:lnTo>
                    <a:pt x="404" y="27"/>
                  </a:lnTo>
                  <a:lnTo>
                    <a:pt x="404" y="27"/>
                  </a:lnTo>
                  <a:lnTo>
                    <a:pt x="402" y="24"/>
                  </a:lnTo>
                  <a:lnTo>
                    <a:pt x="402" y="24"/>
                  </a:lnTo>
                  <a:lnTo>
                    <a:pt x="401" y="21"/>
                  </a:lnTo>
                  <a:lnTo>
                    <a:pt x="401" y="21"/>
                  </a:lnTo>
                  <a:lnTo>
                    <a:pt x="398" y="18"/>
                  </a:lnTo>
                  <a:lnTo>
                    <a:pt x="398" y="18"/>
                  </a:lnTo>
                  <a:lnTo>
                    <a:pt x="396" y="15"/>
                  </a:lnTo>
                  <a:lnTo>
                    <a:pt x="396" y="15"/>
                  </a:lnTo>
                  <a:lnTo>
                    <a:pt x="393" y="13"/>
                  </a:lnTo>
                  <a:lnTo>
                    <a:pt x="393" y="13"/>
                  </a:lnTo>
                  <a:lnTo>
                    <a:pt x="392" y="10"/>
                  </a:lnTo>
                  <a:lnTo>
                    <a:pt x="392" y="10"/>
                  </a:lnTo>
                  <a:lnTo>
                    <a:pt x="389" y="9"/>
                  </a:lnTo>
                  <a:lnTo>
                    <a:pt x="389" y="9"/>
                  </a:lnTo>
                  <a:lnTo>
                    <a:pt x="387" y="7"/>
                  </a:lnTo>
                  <a:lnTo>
                    <a:pt x="387" y="7"/>
                  </a:lnTo>
                  <a:lnTo>
                    <a:pt x="384" y="6"/>
                  </a:lnTo>
                  <a:lnTo>
                    <a:pt x="384" y="6"/>
                  </a:lnTo>
                  <a:lnTo>
                    <a:pt x="381" y="4"/>
                  </a:lnTo>
                  <a:lnTo>
                    <a:pt x="381" y="4"/>
                  </a:lnTo>
                  <a:lnTo>
                    <a:pt x="378" y="3"/>
                  </a:lnTo>
                  <a:lnTo>
                    <a:pt x="378" y="3"/>
                  </a:lnTo>
                  <a:lnTo>
                    <a:pt x="377" y="1"/>
                  </a:lnTo>
                  <a:lnTo>
                    <a:pt x="377" y="1"/>
                  </a:lnTo>
                  <a:lnTo>
                    <a:pt x="372" y="0"/>
                  </a:lnTo>
                  <a:lnTo>
                    <a:pt x="372" y="0"/>
                  </a:lnTo>
                  <a:lnTo>
                    <a:pt x="371" y="0"/>
                  </a:lnTo>
                  <a:lnTo>
                    <a:pt x="371" y="0"/>
                  </a:lnTo>
                  <a:lnTo>
                    <a:pt x="365" y="0"/>
                  </a:lnTo>
                  <a:lnTo>
                    <a:pt x="365" y="0"/>
                  </a:lnTo>
                  <a:lnTo>
                    <a:pt x="53" y="0"/>
                  </a:lnTo>
                  <a:lnTo>
                    <a:pt x="53" y="0"/>
                  </a:lnTo>
                  <a:lnTo>
                    <a:pt x="53" y="0"/>
                  </a:lnTo>
                  <a:lnTo>
                    <a:pt x="48" y="0"/>
                  </a:lnTo>
                  <a:lnTo>
                    <a:pt x="48" y="0"/>
                  </a:lnTo>
                  <a:lnTo>
                    <a:pt x="45" y="0"/>
                  </a:lnTo>
                  <a:lnTo>
                    <a:pt x="45" y="0"/>
                  </a:lnTo>
                  <a:lnTo>
                    <a:pt x="42" y="1"/>
                  </a:lnTo>
                  <a:lnTo>
                    <a:pt x="42" y="1"/>
                  </a:lnTo>
                  <a:lnTo>
                    <a:pt x="39" y="3"/>
                  </a:lnTo>
                  <a:lnTo>
                    <a:pt x="39" y="3"/>
                  </a:lnTo>
                  <a:lnTo>
                    <a:pt x="36" y="4"/>
                  </a:lnTo>
                  <a:lnTo>
                    <a:pt x="36" y="4"/>
                  </a:lnTo>
                  <a:lnTo>
                    <a:pt x="35" y="6"/>
                  </a:lnTo>
                  <a:lnTo>
                    <a:pt x="35" y="6"/>
                  </a:lnTo>
                  <a:lnTo>
                    <a:pt x="32" y="7"/>
                  </a:lnTo>
                  <a:lnTo>
                    <a:pt x="32" y="7"/>
                  </a:lnTo>
                  <a:lnTo>
                    <a:pt x="29" y="9"/>
                  </a:lnTo>
                  <a:lnTo>
                    <a:pt x="29" y="9"/>
                  </a:lnTo>
                  <a:lnTo>
                    <a:pt x="27" y="10"/>
                  </a:lnTo>
                  <a:lnTo>
                    <a:pt x="27" y="10"/>
                  </a:lnTo>
                  <a:lnTo>
                    <a:pt x="24" y="13"/>
                  </a:lnTo>
                  <a:lnTo>
                    <a:pt x="24" y="13"/>
                  </a:lnTo>
                  <a:lnTo>
                    <a:pt x="23" y="15"/>
                  </a:lnTo>
                  <a:lnTo>
                    <a:pt x="23" y="15"/>
                  </a:lnTo>
                  <a:lnTo>
                    <a:pt x="20" y="18"/>
                  </a:lnTo>
                  <a:lnTo>
                    <a:pt x="20" y="18"/>
                  </a:lnTo>
                  <a:lnTo>
                    <a:pt x="18" y="21"/>
                  </a:lnTo>
                  <a:lnTo>
                    <a:pt x="18" y="21"/>
                  </a:lnTo>
                  <a:lnTo>
                    <a:pt x="17" y="24"/>
                  </a:lnTo>
                  <a:lnTo>
                    <a:pt x="17" y="24"/>
                  </a:lnTo>
                  <a:lnTo>
                    <a:pt x="14" y="27"/>
                  </a:lnTo>
                  <a:lnTo>
                    <a:pt x="14" y="27"/>
                  </a:lnTo>
                  <a:lnTo>
                    <a:pt x="12" y="30"/>
                  </a:lnTo>
                  <a:lnTo>
                    <a:pt x="12" y="30"/>
                  </a:lnTo>
                  <a:lnTo>
                    <a:pt x="11" y="33"/>
                  </a:lnTo>
                  <a:lnTo>
                    <a:pt x="11" y="33"/>
                  </a:lnTo>
                  <a:lnTo>
                    <a:pt x="9" y="37"/>
                  </a:lnTo>
                  <a:lnTo>
                    <a:pt x="9" y="37"/>
                  </a:lnTo>
                  <a:lnTo>
                    <a:pt x="8" y="40"/>
                  </a:lnTo>
                  <a:lnTo>
                    <a:pt x="8" y="40"/>
                  </a:lnTo>
                  <a:lnTo>
                    <a:pt x="6" y="43"/>
                  </a:lnTo>
                  <a:lnTo>
                    <a:pt x="6" y="43"/>
                  </a:lnTo>
                  <a:lnTo>
                    <a:pt x="5" y="48"/>
                  </a:lnTo>
                  <a:lnTo>
                    <a:pt x="5" y="48"/>
                  </a:lnTo>
                  <a:lnTo>
                    <a:pt x="5" y="52"/>
                  </a:lnTo>
                  <a:lnTo>
                    <a:pt x="5" y="52"/>
                  </a:lnTo>
                  <a:lnTo>
                    <a:pt x="3" y="57"/>
                  </a:lnTo>
                  <a:lnTo>
                    <a:pt x="3" y="57"/>
                  </a:lnTo>
                  <a:lnTo>
                    <a:pt x="2" y="60"/>
                  </a:lnTo>
                  <a:lnTo>
                    <a:pt x="2" y="60"/>
                  </a:lnTo>
                  <a:lnTo>
                    <a:pt x="2" y="64"/>
                  </a:lnTo>
                  <a:lnTo>
                    <a:pt x="2" y="64"/>
                  </a:lnTo>
                  <a:lnTo>
                    <a:pt x="0" y="69"/>
                  </a:lnTo>
                  <a:lnTo>
                    <a:pt x="0" y="69"/>
                  </a:lnTo>
                  <a:lnTo>
                    <a:pt x="0" y="73"/>
                  </a:lnTo>
                  <a:lnTo>
                    <a:pt x="0" y="73"/>
                  </a:lnTo>
                  <a:lnTo>
                    <a:pt x="0" y="78"/>
                  </a:lnTo>
                  <a:lnTo>
                    <a:pt x="0" y="78"/>
                  </a:lnTo>
                  <a:lnTo>
                    <a:pt x="0" y="82"/>
                  </a:lnTo>
                  <a:lnTo>
                    <a:pt x="0" y="82"/>
                  </a:lnTo>
                  <a:lnTo>
                    <a:pt x="0" y="87"/>
                  </a:lnTo>
                  <a:lnTo>
                    <a:pt x="0" y="87"/>
                  </a:lnTo>
                  <a:lnTo>
                    <a:pt x="0" y="90"/>
                  </a:lnTo>
                  <a:lnTo>
                    <a:pt x="3" y="181"/>
                  </a:lnTo>
                  <a:lnTo>
                    <a:pt x="3" y="181"/>
                  </a:lnTo>
                  <a:lnTo>
                    <a:pt x="5" y="195"/>
                  </a:lnTo>
                  <a:lnTo>
                    <a:pt x="8" y="208"/>
                  </a:lnTo>
                  <a:lnTo>
                    <a:pt x="12" y="220"/>
                  </a:lnTo>
                  <a:lnTo>
                    <a:pt x="18" y="231"/>
                  </a:lnTo>
                  <a:lnTo>
                    <a:pt x="18" y="231"/>
                  </a:lnTo>
                  <a:lnTo>
                    <a:pt x="24" y="240"/>
                  </a:lnTo>
                  <a:lnTo>
                    <a:pt x="32" y="249"/>
                  </a:lnTo>
                  <a:lnTo>
                    <a:pt x="39" y="256"/>
                  </a:lnTo>
                  <a:lnTo>
                    <a:pt x="48" y="262"/>
                  </a:lnTo>
                  <a:lnTo>
                    <a:pt x="48" y="262"/>
                  </a:lnTo>
                  <a:lnTo>
                    <a:pt x="48" y="262"/>
                  </a:lnTo>
                  <a:lnTo>
                    <a:pt x="48" y="262"/>
                  </a:lnTo>
                  <a:lnTo>
                    <a:pt x="62" y="268"/>
                  </a:lnTo>
                  <a:lnTo>
                    <a:pt x="77" y="273"/>
                  </a:lnTo>
                  <a:lnTo>
                    <a:pt x="77" y="273"/>
                  </a:lnTo>
                  <a:lnTo>
                    <a:pt x="92" y="276"/>
                  </a:lnTo>
                  <a:lnTo>
                    <a:pt x="107" y="276"/>
                  </a:lnTo>
                  <a:lnTo>
                    <a:pt x="138" y="274"/>
                  </a:lnTo>
                  <a:lnTo>
                    <a:pt x="138" y="274"/>
                  </a:lnTo>
                  <a:lnTo>
                    <a:pt x="174" y="270"/>
                  </a:lnTo>
                  <a:lnTo>
                    <a:pt x="192" y="268"/>
                  </a:lnTo>
                  <a:lnTo>
                    <a:pt x="209" y="267"/>
                  </a:lnTo>
                  <a:lnTo>
                    <a:pt x="209" y="267"/>
                  </a:lnTo>
                  <a:lnTo>
                    <a:pt x="227" y="268"/>
                  </a:lnTo>
                  <a:lnTo>
                    <a:pt x="245" y="270"/>
                  </a:lnTo>
                  <a:lnTo>
                    <a:pt x="281" y="274"/>
                  </a:lnTo>
                  <a:lnTo>
                    <a:pt x="281" y="274"/>
                  </a:lnTo>
                  <a:lnTo>
                    <a:pt x="312" y="276"/>
                  </a:lnTo>
                  <a:lnTo>
                    <a:pt x="327" y="276"/>
                  </a:lnTo>
                  <a:lnTo>
                    <a:pt x="342" y="273"/>
                  </a:lnTo>
                  <a:lnTo>
                    <a:pt x="342" y="273"/>
                  </a:lnTo>
                  <a:lnTo>
                    <a:pt x="357" y="268"/>
                  </a:lnTo>
                  <a:lnTo>
                    <a:pt x="369" y="262"/>
                  </a:lnTo>
                  <a:lnTo>
                    <a:pt x="369" y="262"/>
                  </a:lnTo>
                  <a:lnTo>
                    <a:pt x="371" y="262"/>
                  </a:lnTo>
                  <a:lnTo>
                    <a:pt x="371" y="262"/>
                  </a:lnTo>
                  <a:lnTo>
                    <a:pt x="378" y="256"/>
                  </a:lnTo>
                  <a:lnTo>
                    <a:pt x="387" y="249"/>
                  </a:lnTo>
                  <a:lnTo>
                    <a:pt x="395" y="240"/>
                  </a:lnTo>
                  <a:lnTo>
                    <a:pt x="401" y="231"/>
                  </a:lnTo>
                  <a:lnTo>
                    <a:pt x="401" y="231"/>
                  </a:lnTo>
                  <a:lnTo>
                    <a:pt x="407" y="220"/>
                  </a:lnTo>
                  <a:lnTo>
                    <a:pt x="411" y="208"/>
                  </a:lnTo>
                  <a:lnTo>
                    <a:pt x="414" y="195"/>
                  </a:lnTo>
                  <a:lnTo>
                    <a:pt x="416" y="181"/>
                  </a:lnTo>
                  <a:lnTo>
                    <a:pt x="419" y="90"/>
                  </a:lnTo>
                  <a:lnTo>
                    <a:pt x="419" y="90"/>
                  </a:lnTo>
                  <a:lnTo>
                    <a:pt x="419" y="87"/>
                  </a:lnTo>
                  <a:lnTo>
                    <a:pt x="419" y="87"/>
                  </a:lnTo>
                  <a:lnTo>
                    <a:pt x="419" y="82"/>
                  </a:lnTo>
                  <a:lnTo>
                    <a:pt x="419" y="8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7" name="Freeform 137"/>
            <p:cNvSpPr>
              <a:spLocks/>
            </p:cNvSpPr>
            <p:nvPr/>
          </p:nvSpPr>
          <p:spPr bwMode="auto">
            <a:xfrm>
              <a:off x="-7861300" y="2135188"/>
              <a:ext cx="119062" cy="190500"/>
            </a:xfrm>
            <a:custGeom>
              <a:avLst/>
              <a:gdLst>
                <a:gd name="T0" fmla="*/ 225 w 225"/>
                <a:gd name="T1" fmla="*/ 147 h 360"/>
                <a:gd name="T2" fmla="*/ 213 w 225"/>
                <a:gd name="T3" fmla="*/ 134 h 360"/>
                <a:gd name="T4" fmla="*/ 210 w 225"/>
                <a:gd name="T5" fmla="*/ 132 h 360"/>
                <a:gd name="T6" fmla="*/ 210 w 225"/>
                <a:gd name="T7" fmla="*/ 119 h 360"/>
                <a:gd name="T8" fmla="*/ 210 w 225"/>
                <a:gd name="T9" fmla="*/ 90 h 360"/>
                <a:gd name="T10" fmla="*/ 204 w 225"/>
                <a:gd name="T11" fmla="*/ 62 h 360"/>
                <a:gd name="T12" fmla="*/ 203 w 225"/>
                <a:gd name="T13" fmla="*/ 57 h 360"/>
                <a:gd name="T14" fmla="*/ 194 w 225"/>
                <a:gd name="T15" fmla="*/ 39 h 360"/>
                <a:gd name="T16" fmla="*/ 188 w 225"/>
                <a:gd name="T17" fmla="*/ 32 h 360"/>
                <a:gd name="T18" fmla="*/ 188 w 225"/>
                <a:gd name="T19" fmla="*/ 30 h 360"/>
                <a:gd name="T20" fmla="*/ 180 w 225"/>
                <a:gd name="T21" fmla="*/ 24 h 360"/>
                <a:gd name="T22" fmla="*/ 173 w 225"/>
                <a:gd name="T23" fmla="*/ 18 h 360"/>
                <a:gd name="T24" fmla="*/ 144 w 225"/>
                <a:gd name="T25" fmla="*/ 5 h 360"/>
                <a:gd name="T26" fmla="*/ 143 w 225"/>
                <a:gd name="T27" fmla="*/ 3 h 360"/>
                <a:gd name="T28" fmla="*/ 135 w 225"/>
                <a:gd name="T29" fmla="*/ 2 h 360"/>
                <a:gd name="T30" fmla="*/ 131 w 225"/>
                <a:gd name="T31" fmla="*/ 2 h 360"/>
                <a:gd name="T32" fmla="*/ 122 w 225"/>
                <a:gd name="T33" fmla="*/ 0 h 360"/>
                <a:gd name="T34" fmla="*/ 114 w 225"/>
                <a:gd name="T35" fmla="*/ 0 h 360"/>
                <a:gd name="T36" fmla="*/ 113 w 225"/>
                <a:gd name="T37" fmla="*/ 0 h 360"/>
                <a:gd name="T38" fmla="*/ 113 w 225"/>
                <a:gd name="T39" fmla="*/ 0 h 360"/>
                <a:gd name="T40" fmla="*/ 113 w 225"/>
                <a:gd name="T41" fmla="*/ 0 h 360"/>
                <a:gd name="T42" fmla="*/ 105 w 225"/>
                <a:gd name="T43" fmla="*/ 0 h 360"/>
                <a:gd name="T44" fmla="*/ 96 w 225"/>
                <a:gd name="T45" fmla="*/ 2 h 360"/>
                <a:gd name="T46" fmla="*/ 92 w 225"/>
                <a:gd name="T47" fmla="*/ 2 h 360"/>
                <a:gd name="T48" fmla="*/ 83 w 225"/>
                <a:gd name="T49" fmla="*/ 3 h 360"/>
                <a:gd name="T50" fmla="*/ 83 w 225"/>
                <a:gd name="T51" fmla="*/ 5 h 360"/>
                <a:gd name="T52" fmla="*/ 53 w 225"/>
                <a:gd name="T53" fmla="*/ 18 h 360"/>
                <a:gd name="T54" fmla="*/ 47 w 225"/>
                <a:gd name="T55" fmla="*/ 24 h 360"/>
                <a:gd name="T56" fmla="*/ 39 w 225"/>
                <a:gd name="T57" fmla="*/ 30 h 360"/>
                <a:gd name="T58" fmla="*/ 38 w 225"/>
                <a:gd name="T59" fmla="*/ 32 h 360"/>
                <a:gd name="T60" fmla="*/ 32 w 225"/>
                <a:gd name="T61" fmla="*/ 39 h 360"/>
                <a:gd name="T62" fmla="*/ 24 w 225"/>
                <a:gd name="T63" fmla="*/ 57 h 360"/>
                <a:gd name="T64" fmla="*/ 21 w 225"/>
                <a:gd name="T65" fmla="*/ 62 h 360"/>
                <a:gd name="T66" fmla="*/ 17 w 225"/>
                <a:gd name="T67" fmla="*/ 86 h 360"/>
                <a:gd name="T68" fmla="*/ 15 w 225"/>
                <a:gd name="T69" fmla="*/ 95 h 360"/>
                <a:gd name="T70" fmla="*/ 17 w 225"/>
                <a:gd name="T71" fmla="*/ 132 h 360"/>
                <a:gd name="T72" fmla="*/ 17 w 225"/>
                <a:gd name="T73" fmla="*/ 132 h 360"/>
                <a:gd name="T74" fmla="*/ 9 w 225"/>
                <a:gd name="T75" fmla="*/ 137 h 360"/>
                <a:gd name="T76" fmla="*/ 0 w 225"/>
                <a:gd name="T77" fmla="*/ 155 h 360"/>
                <a:gd name="T78" fmla="*/ 5 w 225"/>
                <a:gd name="T79" fmla="*/ 167 h 360"/>
                <a:gd name="T80" fmla="*/ 6 w 225"/>
                <a:gd name="T81" fmla="*/ 170 h 360"/>
                <a:gd name="T82" fmla="*/ 14 w 225"/>
                <a:gd name="T83" fmla="*/ 182 h 360"/>
                <a:gd name="T84" fmla="*/ 17 w 225"/>
                <a:gd name="T85" fmla="*/ 191 h 360"/>
                <a:gd name="T86" fmla="*/ 20 w 225"/>
                <a:gd name="T87" fmla="*/ 200 h 360"/>
                <a:gd name="T88" fmla="*/ 27 w 225"/>
                <a:gd name="T89" fmla="*/ 204 h 360"/>
                <a:gd name="T90" fmla="*/ 44 w 225"/>
                <a:gd name="T91" fmla="*/ 236 h 360"/>
                <a:gd name="T92" fmla="*/ 54 w 225"/>
                <a:gd name="T93" fmla="*/ 255 h 360"/>
                <a:gd name="T94" fmla="*/ 47 w 225"/>
                <a:gd name="T95" fmla="*/ 284 h 360"/>
                <a:gd name="T96" fmla="*/ 36 w 225"/>
                <a:gd name="T97" fmla="*/ 300 h 360"/>
                <a:gd name="T98" fmla="*/ 113 w 225"/>
                <a:gd name="T99" fmla="*/ 360 h 360"/>
                <a:gd name="T100" fmla="*/ 195 w 225"/>
                <a:gd name="T101" fmla="*/ 306 h 360"/>
                <a:gd name="T102" fmla="*/ 191 w 225"/>
                <a:gd name="T103" fmla="*/ 300 h 360"/>
                <a:gd name="T104" fmla="*/ 180 w 225"/>
                <a:gd name="T105" fmla="*/ 284 h 360"/>
                <a:gd name="T106" fmla="*/ 173 w 225"/>
                <a:gd name="T107" fmla="*/ 255 h 360"/>
                <a:gd name="T108" fmla="*/ 183 w 225"/>
                <a:gd name="T109" fmla="*/ 236 h 360"/>
                <a:gd name="T110" fmla="*/ 200 w 225"/>
                <a:gd name="T111" fmla="*/ 204 h 360"/>
                <a:gd name="T112" fmla="*/ 206 w 225"/>
                <a:gd name="T113" fmla="*/ 200 h 360"/>
                <a:gd name="T114" fmla="*/ 209 w 225"/>
                <a:gd name="T115" fmla="*/ 191 h 360"/>
                <a:gd name="T116" fmla="*/ 212 w 225"/>
                <a:gd name="T117" fmla="*/ 182 h 360"/>
                <a:gd name="T118" fmla="*/ 219 w 225"/>
                <a:gd name="T119" fmla="*/ 170 h 360"/>
                <a:gd name="T120" fmla="*/ 222 w 225"/>
                <a:gd name="T121" fmla="*/ 167 h 360"/>
                <a:gd name="T122" fmla="*/ 225 w 225"/>
                <a:gd name="T123" fmla="*/ 155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5" h="360">
                  <a:moveTo>
                    <a:pt x="225" y="155"/>
                  </a:moveTo>
                  <a:lnTo>
                    <a:pt x="225" y="155"/>
                  </a:lnTo>
                  <a:lnTo>
                    <a:pt x="225" y="147"/>
                  </a:lnTo>
                  <a:lnTo>
                    <a:pt x="222" y="141"/>
                  </a:lnTo>
                  <a:lnTo>
                    <a:pt x="218" y="137"/>
                  </a:lnTo>
                  <a:lnTo>
                    <a:pt x="213" y="134"/>
                  </a:lnTo>
                  <a:lnTo>
                    <a:pt x="213" y="134"/>
                  </a:lnTo>
                  <a:lnTo>
                    <a:pt x="210" y="132"/>
                  </a:lnTo>
                  <a:lnTo>
                    <a:pt x="210" y="132"/>
                  </a:lnTo>
                  <a:lnTo>
                    <a:pt x="210" y="132"/>
                  </a:lnTo>
                  <a:lnTo>
                    <a:pt x="210" y="132"/>
                  </a:lnTo>
                  <a:lnTo>
                    <a:pt x="210" y="119"/>
                  </a:lnTo>
                  <a:lnTo>
                    <a:pt x="210" y="119"/>
                  </a:lnTo>
                  <a:lnTo>
                    <a:pt x="212" y="104"/>
                  </a:lnTo>
                  <a:lnTo>
                    <a:pt x="210" y="90"/>
                  </a:lnTo>
                  <a:lnTo>
                    <a:pt x="207" y="71"/>
                  </a:lnTo>
                  <a:lnTo>
                    <a:pt x="207" y="71"/>
                  </a:lnTo>
                  <a:lnTo>
                    <a:pt x="204" y="62"/>
                  </a:lnTo>
                  <a:lnTo>
                    <a:pt x="204" y="62"/>
                  </a:lnTo>
                  <a:lnTo>
                    <a:pt x="203" y="57"/>
                  </a:lnTo>
                  <a:lnTo>
                    <a:pt x="203" y="57"/>
                  </a:lnTo>
                  <a:lnTo>
                    <a:pt x="200" y="48"/>
                  </a:lnTo>
                  <a:lnTo>
                    <a:pt x="194" y="39"/>
                  </a:lnTo>
                  <a:lnTo>
                    <a:pt x="194" y="39"/>
                  </a:lnTo>
                  <a:lnTo>
                    <a:pt x="189" y="33"/>
                  </a:lnTo>
                  <a:lnTo>
                    <a:pt x="189" y="33"/>
                  </a:lnTo>
                  <a:lnTo>
                    <a:pt x="188" y="32"/>
                  </a:lnTo>
                  <a:lnTo>
                    <a:pt x="188" y="32"/>
                  </a:lnTo>
                  <a:lnTo>
                    <a:pt x="188" y="30"/>
                  </a:lnTo>
                  <a:lnTo>
                    <a:pt x="188" y="30"/>
                  </a:lnTo>
                  <a:lnTo>
                    <a:pt x="182" y="26"/>
                  </a:lnTo>
                  <a:lnTo>
                    <a:pt x="182" y="26"/>
                  </a:lnTo>
                  <a:lnTo>
                    <a:pt x="180" y="24"/>
                  </a:lnTo>
                  <a:lnTo>
                    <a:pt x="180" y="24"/>
                  </a:lnTo>
                  <a:lnTo>
                    <a:pt x="173" y="18"/>
                  </a:lnTo>
                  <a:lnTo>
                    <a:pt x="173" y="18"/>
                  </a:lnTo>
                  <a:lnTo>
                    <a:pt x="159" y="11"/>
                  </a:lnTo>
                  <a:lnTo>
                    <a:pt x="159" y="11"/>
                  </a:lnTo>
                  <a:lnTo>
                    <a:pt x="144" y="5"/>
                  </a:lnTo>
                  <a:lnTo>
                    <a:pt x="144" y="5"/>
                  </a:lnTo>
                  <a:lnTo>
                    <a:pt x="143" y="3"/>
                  </a:lnTo>
                  <a:lnTo>
                    <a:pt x="143" y="3"/>
                  </a:lnTo>
                  <a:lnTo>
                    <a:pt x="138" y="2"/>
                  </a:lnTo>
                  <a:lnTo>
                    <a:pt x="138" y="2"/>
                  </a:lnTo>
                  <a:lnTo>
                    <a:pt x="135" y="2"/>
                  </a:lnTo>
                  <a:lnTo>
                    <a:pt x="135" y="2"/>
                  </a:lnTo>
                  <a:lnTo>
                    <a:pt x="131" y="2"/>
                  </a:lnTo>
                  <a:lnTo>
                    <a:pt x="131" y="2"/>
                  </a:lnTo>
                  <a:lnTo>
                    <a:pt x="126" y="0"/>
                  </a:lnTo>
                  <a:lnTo>
                    <a:pt x="126" y="0"/>
                  </a:lnTo>
                  <a:lnTo>
                    <a:pt x="122" y="0"/>
                  </a:lnTo>
                  <a:lnTo>
                    <a:pt x="122" y="0"/>
                  </a:lnTo>
                  <a:lnTo>
                    <a:pt x="114" y="0"/>
                  </a:lnTo>
                  <a:lnTo>
                    <a:pt x="114" y="0"/>
                  </a:lnTo>
                  <a:lnTo>
                    <a:pt x="113" y="0"/>
                  </a:lnTo>
                  <a:lnTo>
                    <a:pt x="113" y="0"/>
                  </a:lnTo>
                  <a:lnTo>
                    <a:pt x="113" y="0"/>
                  </a:lnTo>
                  <a:lnTo>
                    <a:pt x="113" y="0"/>
                  </a:lnTo>
                  <a:lnTo>
                    <a:pt x="113" y="0"/>
                  </a:lnTo>
                  <a:lnTo>
                    <a:pt x="113" y="0"/>
                  </a:lnTo>
                  <a:lnTo>
                    <a:pt x="113" y="0"/>
                  </a:lnTo>
                  <a:lnTo>
                    <a:pt x="113" y="0"/>
                  </a:lnTo>
                  <a:lnTo>
                    <a:pt x="113" y="0"/>
                  </a:lnTo>
                  <a:lnTo>
                    <a:pt x="113" y="0"/>
                  </a:lnTo>
                  <a:lnTo>
                    <a:pt x="105" y="0"/>
                  </a:lnTo>
                  <a:lnTo>
                    <a:pt x="105" y="0"/>
                  </a:lnTo>
                  <a:lnTo>
                    <a:pt x="101" y="0"/>
                  </a:lnTo>
                  <a:lnTo>
                    <a:pt x="101" y="0"/>
                  </a:lnTo>
                  <a:lnTo>
                    <a:pt x="96" y="2"/>
                  </a:lnTo>
                  <a:lnTo>
                    <a:pt x="96" y="2"/>
                  </a:lnTo>
                  <a:lnTo>
                    <a:pt x="92" y="2"/>
                  </a:lnTo>
                  <a:lnTo>
                    <a:pt x="92" y="2"/>
                  </a:lnTo>
                  <a:lnTo>
                    <a:pt x="89" y="2"/>
                  </a:lnTo>
                  <a:lnTo>
                    <a:pt x="89" y="2"/>
                  </a:lnTo>
                  <a:lnTo>
                    <a:pt x="83" y="3"/>
                  </a:lnTo>
                  <a:lnTo>
                    <a:pt x="83" y="3"/>
                  </a:lnTo>
                  <a:lnTo>
                    <a:pt x="83" y="5"/>
                  </a:lnTo>
                  <a:lnTo>
                    <a:pt x="83" y="5"/>
                  </a:lnTo>
                  <a:lnTo>
                    <a:pt x="68" y="11"/>
                  </a:lnTo>
                  <a:lnTo>
                    <a:pt x="68" y="11"/>
                  </a:lnTo>
                  <a:lnTo>
                    <a:pt x="53" y="18"/>
                  </a:lnTo>
                  <a:lnTo>
                    <a:pt x="53" y="18"/>
                  </a:lnTo>
                  <a:lnTo>
                    <a:pt x="47" y="24"/>
                  </a:lnTo>
                  <a:lnTo>
                    <a:pt x="47" y="24"/>
                  </a:lnTo>
                  <a:lnTo>
                    <a:pt x="44" y="26"/>
                  </a:lnTo>
                  <a:lnTo>
                    <a:pt x="44" y="26"/>
                  </a:lnTo>
                  <a:lnTo>
                    <a:pt x="39" y="30"/>
                  </a:lnTo>
                  <a:lnTo>
                    <a:pt x="39" y="30"/>
                  </a:lnTo>
                  <a:lnTo>
                    <a:pt x="38" y="32"/>
                  </a:lnTo>
                  <a:lnTo>
                    <a:pt x="38" y="32"/>
                  </a:lnTo>
                  <a:lnTo>
                    <a:pt x="38" y="33"/>
                  </a:lnTo>
                  <a:lnTo>
                    <a:pt x="38" y="33"/>
                  </a:lnTo>
                  <a:lnTo>
                    <a:pt x="32" y="39"/>
                  </a:lnTo>
                  <a:lnTo>
                    <a:pt x="32" y="39"/>
                  </a:lnTo>
                  <a:lnTo>
                    <a:pt x="27" y="48"/>
                  </a:lnTo>
                  <a:lnTo>
                    <a:pt x="24" y="57"/>
                  </a:lnTo>
                  <a:lnTo>
                    <a:pt x="24" y="57"/>
                  </a:lnTo>
                  <a:lnTo>
                    <a:pt x="21" y="62"/>
                  </a:lnTo>
                  <a:lnTo>
                    <a:pt x="21" y="62"/>
                  </a:lnTo>
                  <a:lnTo>
                    <a:pt x="20" y="71"/>
                  </a:lnTo>
                  <a:lnTo>
                    <a:pt x="20" y="71"/>
                  </a:lnTo>
                  <a:lnTo>
                    <a:pt x="17" y="86"/>
                  </a:lnTo>
                  <a:lnTo>
                    <a:pt x="17" y="86"/>
                  </a:lnTo>
                  <a:lnTo>
                    <a:pt x="15" y="95"/>
                  </a:lnTo>
                  <a:lnTo>
                    <a:pt x="15" y="95"/>
                  </a:lnTo>
                  <a:lnTo>
                    <a:pt x="15" y="119"/>
                  </a:lnTo>
                  <a:lnTo>
                    <a:pt x="15" y="119"/>
                  </a:lnTo>
                  <a:lnTo>
                    <a:pt x="17" y="132"/>
                  </a:lnTo>
                  <a:lnTo>
                    <a:pt x="17" y="132"/>
                  </a:lnTo>
                  <a:lnTo>
                    <a:pt x="17" y="132"/>
                  </a:lnTo>
                  <a:lnTo>
                    <a:pt x="17" y="132"/>
                  </a:lnTo>
                  <a:lnTo>
                    <a:pt x="14" y="134"/>
                  </a:lnTo>
                  <a:lnTo>
                    <a:pt x="14" y="134"/>
                  </a:lnTo>
                  <a:lnTo>
                    <a:pt x="9" y="137"/>
                  </a:lnTo>
                  <a:lnTo>
                    <a:pt x="5" y="141"/>
                  </a:lnTo>
                  <a:lnTo>
                    <a:pt x="2" y="147"/>
                  </a:lnTo>
                  <a:lnTo>
                    <a:pt x="0" y="155"/>
                  </a:lnTo>
                  <a:lnTo>
                    <a:pt x="0" y="155"/>
                  </a:lnTo>
                  <a:lnTo>
                    <a:pt x="2" y="161"/>
                  </a:lnTo>
                  <a:lnTo>
                    <a:pt x="5" y="167"/>
                  </a:lnTo>
                  <a:lnTo>
                    <a:pt x="5" y="167"/>
                  </a:lnTo>
                  <a:lnTo>
                    <a:pt x="6" y="170"/>
                  </a:lnTo>
                  <a:lnTo>
                    <a:pt x="6" y="170"/>
                  </a:lnTo>
                  <a:lnTo>
                    <a:pt x="6" y="170"/>
                  </a:lnTo>
                  <a:lnTo>
                    <a:pt x="14" y="182"/>
                  </a:lnTo>
                  <a:lnTo>
                    <a:pt x="14" y="182"/>
                  </a:lnTo>
                  <a:lnTo>
                    <a:pt x="17" y="186"/>
                  </a:lnTo>
                  <a:lnTo>
                    <a:pt x="17" y="191"/>
                  </a:lnTo>
                  <a:lnTo>
                    <a:pt x="17" y="191"/>
                  </a:lnTo>
                  <a:lnTo>
                    <a:pt x="17" y="194"/>
                  </a:lnTo>
                  <a:lnTo>
                    <a:pt x="18" y="197"/>
                  </a:lnTo>
                  <a:lnTo>
                    <a:pt x="20" y="200"/>
                  </a:lnTo>
                  <a:lnTo>
                    <a:pt x="23" y="203"/>
                  </a:lnTo>
                  <a:lnTo>
                    <a:pt x="23" y="203"/>
                  </a:lnTo>
                  <a:lnTo>
                    <a:pt x="27" y="204"/>
                  </a:lnTo>
                  <a:lnTo>
                    <a:pt x="32" y="206"/>
                  </a:lnTo>
                  <a:lnTo>
                    <a:pt x="32" y="206"/>
                  </a:lnTo>
                  <a:lnTo>
                    <a:pt x="44" y="236"/>
                  </a:lnTo>
                  <a:lnTo>
                    <a:pt x="50" y="248"/>
                  </a:lnTo>
                  <a:lnTo>
                    <a:pt x="54" y="255"/>
                  </a:lnTo>
                  <a:lnTo>
                    <a:pt x="54" y="255"/>
                  </a:lnTo>
                  <a:lnTo>
                    <a:pt x="53" y="264"/>
                  </a:lnTo>
                  <a:lnTo>
                    <a:pt x="50" y="273"/>
                  </a:lnTo>
                  <a:lnTo>
                    <a:pt x="47" y="284"/>
                  </a:lnTo>
                  <a:lnTo>
                    <a:pt x="47" y="284"/>
                  </a:lnTo>
                  <a:lnTo>
                    <a:pt x="42" y="291"/>
                  </a:lnTo>
                  <a:lnTo>
                    <a:pt x="36" y="300"/>
                  </a:lnTo>
                  <a:lnTo>
                    <a:pt x="36" y="300"/>
                  </a:lnTo>
                  <a:lnTo>
                    <a:pt x="32" y="306"/>
                  </a:lnTo>
                  <a:lnTo>
                    <a:pt x="113" y="360"/>
                  </a:lnTo>
                  <a:lnTo>
                    <a:pt x="113" y="360"/>
                  </a:lnTo>
                  <a:lnTo>
                    <a:pt x="113" y="360"/>
                  </a:lnTo>
                  <a:lnTo>
                    <a:pt x="195" y="306"/>
                  </a:lnTo>
                  <a:lnTo>
                    <a:pt x="195" y="306"/>
                  </a:lnTo>
                  <a:lnTo>
                    <a:pt x="191" y="300"/>
                  </a:lnTo>
                  <a:lnTo>
                    <a:pt x="191" y="300"/>
                  </a:lnTo>
                  <a:lnTo>
                    <a:pt x="185" y="291"/>
                  </a:lnTo>
                  <a:lnTo>
                    <a:pt x="180" y="284"/>
                  </a:lnTo>
                  <a:lnTo>
                    <a:pt x="180" y="284"/>
                  </a:lnTo>
                  <a:lnTo>
                    <a:pt x="176" y="273"/>
                  </a:lnTo>
                  <a:lnTo>
                    <a:pt x="174" y="264"/>
                  </a:lnTo>
                  <a:lnTo>
                    <a:pt x="173" y="255"/>
                  </a:lnTo>
                  <a:lnTo>
                    <a:pt x="173" y="255"/>
                  </a:lnTo>
                  <a:lnTo>
                    <a:pt x="177" y="248"/>
                  </a:lnTo>
                  <a:lnTo>
                    <a:pt x="183" y="236"/>
                  </a:lnTo>
                  <a:lnTo>
                    <a:pt x="194" y="206"/>
                  </a:lnTo>
                  <a:lnTo>
                    <a:pt x="194" y="206"/>
                  </a:lnTo>
                  <a:lnTo>
                    <a:pt x="200" y="204"/>
                  </a:lnTo>
                  <a:lnTo>
                    <a:pt x="203" y="203"/>
                  </a:lnTo>
                  <a:lnTo>
                    <a:pt x="203" y="203"/>
                  </a:lnTo>
                  <a:lnTo>
                    <a:pt x="206" y="200"/>
                  </a:lnTo>
                  <a:lnTo>
                    <a:pt x="209" y="197"/>
                  </a:lnTo>
                  <a:lnTo>
                    <a:pt x="209" y="194"/>
                  </a:lnTo>
                  <a:lnTo>
                    <a:pt x="209" y="191"/>
                  </a:lnTo>
                  <a:lnTo>
                    <a:pt x="209" y="191"/>
                  </a:lnTo>
                  <a:lnTo>
                    <a:pt x="210" y="186"/>
                  </a:lnTo>
                  <a:lnTo>
                    <a:pt x="212" y="182"/>
                  </a:lnTo>
                  <a:lnTo>
                    <a:pt x="212" y="182"/>
                  </a:lnTo>
                  <a:lnTo>
                    <a:pt x="219" y="170"/>
                  </a:lnTo>
                  <a:lnTo>
                    <a:pt x="219" y="170"/>
                  </a:lnTo>
                  <a:lnTo>
                    <a:pt x="219" y="170"/>
                  </a:lnTo>
                  <a:lnTo>
                    <a:pt x="222" y="167"/>
                  </a:lnTo>
                  <a:lnTo>
                    <a:pt x="222" y="167"/>
                  </a:lnTo>
                  <a:lnTo>
                    <a:pt x="225" y="161"/>
                  </a:lnTo>
                  <a:lnTo>
                    <a:pt x="225" y="155"/>
                  </a:lnTo>
                  <a:lnTo>
                    <a:pt x="225" y="155"/>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8" name="Freeform 138"/>
            <p:cNvSpPr>
              <a:spLocks/>
            </p:cNvSpPr>
            <p:nvPr/>
          </p:nvSpPr>
          <p:spPr bwMode="auto">
            <a:xfrm>
              <a:off x="-7948613" y="3008313"/>
              <a:ext cx="114300" cy="50800"/>
            </a:xfrm>
            <a:custGeom>
              <a:avLst/>
              <a:gdLst>
                <a:gd name="T0" fmla="*/ 218 w 218"/>
                <a:gd name="T1" fmla="*/ 25 h 97"/>
                <a:gd name="T2" fmla="*/ 218 w 218"/>
                <a:gd name="T3" fmla="*/ 25 h 97"/>
                <a:gd name="T4" fmla="*/ 218 w 218"/>
                <a:gd name="T5" fmla="*/ 22 h 97"/>
                <a:gd name="T6" fmla="*/ 218 w 218"/>
                <a:gd name="T7" fmla="*/ 13 h 97"/>
                <a:gd name="T8" fmla="*/ 218 w 218"/>
                <a:gd name="T9" fmla="*/ 10 h 97"/>
                <a:gd name="T10" fmla="*/ 218 w 218"/>
                <a:gd name="T11" fmla="*/ 9 h 97"/>
                <a:gd name="T12" fmla="*/ 218 w 218"/>
                <a:gd name="T13" fmla="*/ 6 h 97"/>
                <a:gd name="T14" fmla="*/ 218 w 218"/>
                <a:gd name="T15" fmla="*/ 3 h 97"/>
                <a:gd name="T16" fmla="*/ 218 w 218"/>
                <a:gd name="T17" fmla="*/ 0 h 97"/>
                <a:gd name="T18" fmla="*/ 125 w 218"/>
                <a:gd name="T19" fmla="*/ 9 h 97"/>
                <a:gd name="T20" fmla="*/ 120 w 218"/>
                <a:gd name="T21" fmla="*/ 15 h 97"/>
                <a:gd name="T22" fmla="*/ 110 w 218"/>
                <a:gd name="T23" fmla="*/ 22 h 97"/>
                <a:gd name="T24" fmla="*/ 105 w 218"/>
                <a:gd name="T25" fmla="*/ 25 h 97"/>
                <a:gd name="T26" fmla="*/ 101 w 218"/>
                <a:gd name="T27" fmla="*/ 27 h 97"/>
                <a:gd name="T28" fmla="*/ 56 w 218"/>
                <a:gd name="T29" fmla="*/ 48 h 97"/>
                <a:gd name="T30" fmla="*/ 6 w 218"/>
                <a:gd name="T31" fmla="*/ 72 h 97"/>
                <a:gd name="T32" fmla="*/ 3 w 218"/>
                <a:gd name="T33" fmla="*/ 75 h 97"/>
                <a:gd name="T34" fmla="*/ 3 w 218"/>
                <a:gd name="T35" fmla="*/ 75 h 97"/>
                <a:gd name="T36" fmla="*/ 2 w 218"/>
                <a:gd name="T37" fmla="*/ 79 h 97"/>
                <a:gd name="T38" fmla="*/ 2 w 218"/>
                <a:gd name="T39" fmla="*/ 79 h 97"/>
                <a:gd name="T40" fmla="*/ 0 w 218"/>
                <a:gd name="T41" fmla="*/ 82 h 97"/>
                <a:gd name="T42" fmla="*/ 0 w 218"/>
                <a:gd name="T43" fmla="*/ 84 h 97"/>
                <a:gd name="T44" fmla="*/ 0 w 218"/>
                <a:gd name="T45" fmla="*/ 84 h 97"/>
                <a:gd name="T46" fmla="*/ 0 w 218"/>
                <a:gd name="T47" fmla="*/ 85 h 97"/>
                <a:gd name="T48" fmla="*/ 2 w 218"/>
                <a:gd name="T49" fmla="*/ 88 h 97"/>
                <a:gd name="T50" fmla="*/ 2 w 218"/>
                <a:gd name="T51" fmla="*/ 88 h 97"/>
                <a:gd name="T52" fmla="*/ 2 w 218"/>
                <a:gd name="T53" fmla="*/ 90 h 97"/>
                <a:gd name="T54" fmla="*/ 3 w 218"/>
                <a:gd name="T55" fmla="*/ 91 h 97"/>
                <a:gd name="T56" fmla="*/ 3 w 218"/>
                <a:gd name="T57" fmla="*/ 93 h 97"/>
                <a:gd name="T58" fmla="*/ 5 w 218"/>
                <a:gd name="T59" fmla="*/ 94 h 97"/>
                <a:gd name="T60" fmla="*/ 6 w 218"/>
                <a:gd name="T61" fmla="*/ 94 h 97"/>
                <a:gd name="T62" fmla="*/ 8 w 218"/>
                <a:gd name="T63" fmla="*/ 96 h 97"/>
                <a:gd name="T64" fmla="*/ 9 w 218"/>
                <a:gd name="T65" fmla="*/ 96 h 97"/>
                <a:gd name="T66" fmla="*/ 12 w 218"/>
                <a:gd name="T67" fmla="*/ 97 h 97"/>
                <a:gd name="T68" fmla="*/ 12 w 218"/>
                <a:gd name="T69" fmla="*/ 97 h 97"/>
                <a:gd name="T70" fmla="*/ 155 w 218"/>
                <a:gd name="T71" fmla="*/ 90 h 97"/>
                <a:gd name="T72" fmla="*/ 155 w 218"/>
                <a:gd name="T73" fmla="*/ 90 h 97"/>
                <a:gd name="T74" fmla="*/ 216 w 218"/>
                <a:gd name="T75" fmla="*/ 82 h 97"/>
                <a:gd name="T76" fmla="*/ 216 w 218"/>
                <a:gd name="T77" fmla="*/ 82 h 97"/>
                <a:gd name="T78" fmla="*/ 216 w 218"/>
                <a:gd name="T79" fmla="*/ 78 h 97"/>
                <a:gd name="T80" fmla="*/ 216 w 218"/>
                <a:gd name="T81" fmla="*/ 76 h 97"/>
                <a:gd name="T82" fmla="*/ 216 w 218"/>
                <a:gd name="T83" fmla="*/ 76 h 97"/>
                <a:gd name="T84" fmla="*/ 216 w 218"/>
                <a:gd name="T85" fmla="*/ 75 h 97"/>
                <a:gd name="T86" fmla="*/ 216 w 218"/>
                <a:gd name="T87" fmla="*/ 73 h 97"/>
                <a:gd name="T88" fmla="*/ 218 w 218"/>
                <a:gd name="T89" fmla="*/ 70 h 97"/>
                <a:gd name="T90" fmla="*/ 218 w 218"/>
                <a:gd name="T91" fmla="*/ 69 h 97"/>
                <a:gd name="T92" fmla="*/ 218 w 218"/>
                <a:gd name="T93" fmla="*/ 66 h 97"/>
                <a:gd name="T94" fmla="*/ 218 w 218"/>
                <a:gd name="T95" fmla="*/ 64 h 97"/>
                <a:gd name="T96" fmla="*/ 218 w 218"/>
                <a:gd name="T97" fmla="*/ 61 h 97"/>
                <a:gd name="T98" fmla="*/ 218 w 218"/>
                <a:gd name="T99" fmla="*/ 60 h 97"/>
                <a:gd name="T100" fmla="*/ 218 w 218"/>
                <a:gd name="T101" fmla="*/ 57 h 97"/>
                <a:gd name="T102" fmla="*/ 218 w 218"/>
                <a:gd name="T103" fmla="*/ 54 h 97"/>
                <a:gd name="T104" fmla="*/ 218 w 218"/>
                <a:gd name="T105" fmla="*/ 48 h 97"/>
                <a:gd name="T106" fmla="*/ 218 w 218"/>
                <a:gd name="T107" fmla="*/ 46 h 97"/>
                <a:gd name="T108" fmla="*/ 218 w 218"/>
                <a:gd name="T109" fmla="*/ 42 h 97"/>
                <a:gd name="T110" fmla="*/ 218 w 218"/>
                <a:gd name="T111" fmla="*/ 40 h 97"/>
                <a:gd name="T112" fmla="*/ 218 w 218"/>
                <a:gd name="T113" fmla="*/ 36 h 97"/>
                <a:gd name="T114" fmla="*/ 218 w 218"/>
                <a:gd name="T115" fmla="*/ 34 h 97"/>
                <a:gd name="T116" fmla="*/ 218 w 218"/>
                <a:gd name="T117" fmla="*/ 31 h 97"/>
                <a:gd name="T118" fmla="*/ 218 w 218"/>
                <a:gd name="T119" fmla="*/ 3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8" h="97">
                  <a:moveTo>
                    <a:pt x="218" y="27"/>
                  </a:moveTo>
                  <a:lnTo>
                    <a:pt x="218" y="27"/>
                  </a:lnTo>
                  <a:lnTo>
                    <a:pt x="218" y="25"/>
                  </a:lnTo>
                  <a:lnTo>
                    <a:pt x="218" y="25"/>
                  </a:lnTo>
                  <a:lnTo>
                    <a:pt x="218" y="25"/>
                  </a:lnTo>
                  <a:lnTo>
                    <a:pt x="218" y="25"/>
                  </a:lnTo>
                  <a:lnTo>
                    <a:pt x="218" y="22"/>
                  </a:lnTo>
                  <a:lnTo>
                    <a:pt x="218" y="22"/>
                  </a:lnTo>
                  <a:lnTo>
                    <a:pt x="218" y="22"/>
                  </a:lnTo>
                  <a:lnTo>
                    <a:pt x="218" y="22"/>
                  </a:lnTo>
                  <a:lnTo>
                    <a:pt x="218" y="13"/>
                  </a:lnTo>
                  <a:lnTo>
                    <a:pt x="218" y="13"/>
                  </a:lnTo>
                  <a:lnTo>
                    <a:pt x="218" y="13"/>
                  </a:lnTo>
                  <a:lnTo>
                    <a:pt x="218" y="13"/>
                  </a:lnTo>
                  <a:lnTo>
                    <a:pt x="218" y="10"/>
                  </a:lnTo>
                  <a:lnTo>
                    <a:pt x="218" y="10"/>
                  </a:lnTo>
                  <a:lnTo>
                    <a:pt x="218" y="9"/>
                  </a:lnTo>
                  <a:lnTo>
                    <a:pt x="218" y="9"/>
                  </a:lnTo>
                  <a:lnTo>
                    <a:pt x="218" y="7"/>
                  </a:lnTo>
                  <a:lnTo>
                    <a:pt x="218" y="7"/>
                  </a:lnTo>
                  <a:lnTo>
                    <a:pt x="218" y="6"/>
                  </a:lnTo>
                  <a:lnTo>
                    <a:pt x="218" y="6"/>
                  </a:lnTo>
                  <a:lnTo>
                    <a:pt x="218" y="3"/>
                  </a:lnTo>
                  <a:lnTo>
                    <a:pt x="218" y="3"/>
                  </a:lnTo>
                  <a:lnTo>
                    <a:pt x="218" y="3"/>
                  </a:lnTo>
                  <a:lnTo>
                    <a:pt x="218" y="3"/>
                  </a:lnTo>
                  <a:lnTo>
                    <a:pt x="218" y="0"/>
                  </a:lnTo>
                  <a:lnTo>
                    <a:pt x="218" y="0"/>
                  </a:lnTo>
                  <a:lnTo>
                    <a:pt x="218" y="0"/>
                  </a:lnTo>
                  <a:lnTo>
                    <a:pt x="125" y="9"/>
                  </a:lnTo>
                  <a:lnTo>
                    <a:pt x="125" y="9"/>
                  </a:lnTo>
                  <a:lnTo>
                    <a:pt x="120" y="15"/>
                  </a:lnTo>
                  <a:lnTo>
                    <a:pt x="120" y="15"/>
                  </a:lnTo>
                  <a:lnTo>
                    <a:pt x="116" y="18"/>
                  </a:lnTo>
                  <a:lnTo>
                    <a:pt x="116" y="18"/>
                  </a:lnTo>
                  <a:lnTo>
                    <a:pt x="110" y="22"/>
                  </a:lnTo>
                  <a:lnTo>
                    <a:pt x="110" y="22"/>
                  </a:lnTo>
                  <a:lnTo>
                    <a:pt x="105" y="25"/>
                  </a:lnTo>
                  <a:lnTo>
                    <a:pt x="105" y="25"/>
                  </a:lnTo>
                  <a:lnTo>
                    <a:pt x="105" y="25"/>
                  </a:lnTo>
                  <a:lnTo>
                    <a:pt x="105" y="25"/>
                  </a:lnTo>
                  <a:lnTo>
                    <a:pt x="101" y="27"/>
                  </a:lnTo>
                  <a:lnTo>
                    <a:pt x="101" y="27"/>
                  </a:lnTo>
                  <a:lnTo>
                    <a:pt x="80" y="37"/>
                  </a:lnTo>
                  <a:lnTo>
                    <a:pt x="56" y="48"/>
                  </a:lnTo>
                  <a:lnTo>
                    <a:pt x="9" y="69"/>
                  </a:lnTo>
                  <a:lnTo>
                    <a:pt x="9" y="69"/>
                  </a:lnTo>
                  <a:lnTo>
                    <a:pt x="6" y="72"/>
                  </a:lnTo>
                  <a:lnTo>
                    <a:pt x="6" y="72"/>
                  </a:lnTo>
                  <a:lnTo>
                    <a:pt x="6" y="72"/>
                  </a:lnTo>
                  <a:lnTo>
                    <a:pt x="3" y="75"/>
                  </a:lnTo>
                  <a:lnTo>
                    <a:pt x="3" y="75"/>
                  </a:lnTo>
                  <a:lnTo>
                    <a:pt x="3" y="75"/>
                  </a:lnTo>
                  <a:lnTo>
                    <a:pt x="3" y="75"/>
                  </a:lnTo>
                  <a:lnTo>
                    <a:pt x="2" y="79"/>
                  </a:lnTo>
                  <a:lnTo>
                    <a:pt x="2" y="79"/>
                  </a:lnTo>
                  <a:lnTo>
                    <a:pt x="2" y="79"/>
                  </a:lnTo>
                  <a:lnTo>
                    <a:pt x="2" y="79"/>
                  </a:lnTo>
                  <a:lnTo>
                    <a:pt x="2" y="79"/>
                  </a:lnTo>
                  <a:lnTo>
                    <a:pt x="2" y="79"/>
                  </a:lnTo>
                  <a:lnTo>
                    <a:pt x="0" y="81"/>
                  </a:lnTo>
                  <a:lnTo>
                    <a:pt x="0" y="81"/>
                  </a:lnTo>
                  <a:lnTo>
                    <a:pt x="0" y="82"/>
                  </a:lnTo>
                  <a:lnTo>
                    <a:pt x="0" y="82"/>
                  </a:lnTo>
                  <a:lnTo>
                    <a:pt x="0" y="84"/>
                  </a:lnTo>
                  <a:lnTo>
                    <a:pt x="0" y="84"/>
                  </a:lnTo>
                  <a:lnTo>
                    <a:pt x="0" y="84"/>
                  </a:lnTo>
                  <a:lnTo>
                    <a:pt x="0" y="84"/>
                  </a:lnTo>
                  <a:lnTo>
                    <a:pt x="0" y="84"/>
                  </a:lnTo>
                  <a:lnTo>
                    <a:pt x="0" y="84"/>
                  </a:lnTo>
                  <a:lnTo>
                    <a:pt x="0" y="85"/>
                  </a:lnTo>
                  <a:lnTo>
                    <a:pt x="0" y="85"/>
                  </a:lnTo>
                  <a:lnTo>
                    <a:pt x="0" y="85"/>
                  </a:lnTo>
                  <a:lnTo>
                    <a:pt x="2" y="88"/>
                  </a:lnTo>
                  <a:lnTo>
                    <a:pt x="2" y="88"/>
                  </a:lnTo>
                  <a:lnTo>
                    <a:pt x="2" y="88"/>
                  </a:lnTo>
                  <a:lnTo>
                    <a:pt x="2" y="88"/>
                  </a:lnTo>
                  <a:lnTo>
                    <a:pt x="2" y="88"/>
                  </a:lnTo>
                  <a:lnTo>
                    <a:pt x="2" y="88"/>
                  </a:lnTo>
                  <a:lnTo>
                    <a:pt x="2" y="90"/>
                  </a:lnTo>
                  <a:lnTo>
                    <a:pt x="2" y="90"/>
                  </a:lnTo>
                  <a:lnTo>
                    <a:pt x="3" y="91"/>
                  </a:lnTo>
                  <a:lnTo>
                    <a:pt x="3" y="91"/>
                  </a:lnTo>
                  <a:lnTo>
                    <a:pt x="3" y="91"/>
                  </a:lnTo>
                  <a:lnTo>
                    <a:pt x="3" y="91"/>
                  </a:lnTo>
                  <a:lnTo>
                    <a:pt x="3" y="93"/>
                  </a:lnTo>
                  <a:lnTo>
                    <a:pt x="3" y="93"/>
                  </a:lnTo>
                  <a:lnTo>
                    <a:pt x="3" y="93"/>
                  </a:lnTo>
                  <a:lnTo>
                    <a:pt x="3" y="93"/>
                  </a:lnTo>
                  <a:lnTo>
                    <a:pt x="5" y="94"/>
                  </a:lnTo>
                  <a:lnTo>
                    <a:pt x="5" y="94"/>
                  </a:lnTo>
                  <a:lnTo>
                    <a:pt x="6" y="94"/>
                  </a:lnTo>
                  <a:lnTo>
                    <a:pt x="6" y="94"/>
                  </a:lnTo>
                  <a:lnTo>
                    <a:pt x="6" y="96"/>
                  </a:lnTo>
                  <a:lnTo>
                    <a:pt x="6" y="96"/>
                  </a:lnTo>
                  <a:lnTo>
                    <a:pt x="8" y="96"/>
                  </a:lnTo>
                  <a:lnTo>
                    <a:pt x="8" y="96"/>
                  </a:lnTo>
                  <a:lnTo>
                    <a:pt x="9" y="96"/>
                  </a:lnTo>
                  <a:lnTo>
                    <a:pt x="9" y="96"/>
                  </a:lnTo>
                  <a:lnTo>
                    <a:pt x="9" y="97"/>
                  </a:lnTo>
                  <a:lnTo>
                    <a:pt x="9" y="97"/>
                  </a:lnTo>
                  <a:lnTo>
                    <a:pt x="12" y="97"/>
                  </a:lnTo>
                  <a:lnTo>
                    <a:pt x="12" y="97"/>
                  </a:lnTo>
                  <a:lnTo>
                    <a:pt x="12" y="97"/>
                  </a:lnTo>
                  <a:lnTo>
                    <a:pt x="12" y="97"/>
                  </a:lnTo>
                  <a:lnTo>
                    <a:pt x="84" y="97"/>
                  </a:lnTo>
                  <a:lnTo>
                    <a:pt x="155" y="75"/>
                  </a:lnTo>
                  <a:lnTo>
                    <a:pt x="155" y="90"/>
                  </a:lnTo>
                  <a:lnTo>
                    <a:pt x="155" y="90"/>
                  </a:lnTo>
                  <a:lnTo>
                    <a:pt x="155" y="90"/>
                  </a:lnTo>
                  <a:lnTo>
                    <a:pt x="155" y="90"/>
                  </a:lnTo>
                  <a:lnTo>
                    <a:pt x="216" y="84"/>
                  </a:lnTo>
                  <a:lnTo>
                    <a:pt x="216" y="84"/>
                  </a:lnTo>
                  <a:lnTo>
                    <a:pt x="216" y="82"/>
                  </a:lnTo>
                  <a:lnTo>
                    <a:pt x="216" y="82"/>
                  </a:lnTo>
                  <a:lnTo>
                    <a:pt x="216" y="82"/>
                  </a:lnTo>
                  <a:lnTo>
                    <a:pt x="216" y="82"/>
                  </a:lnTo>
                  <a:lnTo>
                    <a:pt x="216" y="79"/>
                  </a:lnTo>
                  <a:lnTo>
                    <a:pt x="216" y="78"/>
                  </a:lnTo>
                  <a:lnTo>
                    <a:pt x="216" y="78"/>
                  </a:lnTo>
                  <a:lnTo>
                    <a:pt x="216" y="78"/>
                  </a:lnTo>
                  <a:lnTo>
                    <a:pt x="216" y="78"/>
                  </a:lnTo>
                  <a:lnTo>
                    <a:pt x="216" y="76"/>
                  </a:lnTo>
                  <a:lnTo>
                    <a:pt x="216" y="76"/>
                  </a:lnTo>
                  <a:lnTo>
                    <a:pt x="216" y="76"/>
                  </a:lnTo>
                  <a:lnTo>
                    <a:pt x="216" y="76"/>
                  </a:lnTo>
                  <a:lnTo>
                    <a:pt x="216" y="75"/>
                  </a:lnTo>
                  <a:lnTo>
                    <a:pt x="216" y="75"/>
                  </a:lnTo>
                  <a:lnTo>
                    <a:pt x="216" y="75"/>
                  </a:lnTo>
                  <a:lnTo>
                    <a:pt x="216" y="75"/>
                  </a:lnTo>
                  <a:lnTo>
                    <a:pt x="216" y="73"/>
                  </a:lnTo>
                  <a:lnTo>
                    <a:pt x="216" y="73"/>
                  </a:lnTo>
                  <a:lnTo>
                    <a:pt x="218" y="72"/>
                  </a:lnTo>
                  <a:lnTo>
                    <a:pt x="218" y="72"/>
                  </a:lnTo>
                  <a:lnTo>
                    <a:pt x="218" y="70"/>
                  </a:lnTo>
                  <a:lnTo>
                    <a:pt x="218" y="70"/>
                  </a:lnTo>
                  <a:lnTo>
                    <a:pt x="218" y="69"/>
                  </a:lnTo>
                  <a:lnTo>
                    <a:pt x="218" y="69"/>
                  </a:lnTo>
                  <a:lnTo>
                    <a:pt x="218" y="67"/>
                  </a:lnTo>
                  <a:lnTo>
                    <a:pt x="218" y="67"/>
                  </a:lnTo>
                  <a:lnTo>
                    <a:pt x="218" y="66"/>
                  </a:lnTo>
                  <a:lnTo>
                    <a:pt x="218" y="66"/>
                  </a:lnTo>
                  <a:lnTo>
                    <a:pt x="218" y="64"/>
                  </a:lnTo>
                  <a:lnTo>
                    <a:pt x="218" y="64"/>
                  </a:lnTo>
                  <a:lnTo>
                    <a:pt x="218" y="63"/>
                  </a:lnTo>
                  <a:lnTo>
                    <a:pt x="218" y="63"/>
                  </a:lnTo>
                  <a:lnTo>
                    <a:pt x="218" y="61"/>
                  </a:lnTo>
                  <a:lnTo>
                    <a:pt x="218" y="61"/>
                  </a:lnTo>
                  <a:lnTo>
                    <a:pt x="218" y="60"/>
                  </a:lnTo>
                  <a:lnTo>
                    <a:pt x="218" y="60"/>
                  </a:lnTo>
                  <a:lnTo>
                    <a:pt x="218" y="58"/>
                  </a:lnTo>
                  <a:lnTo>
                    <a:pt x="218" y="58"/>
                  </a:lnTo>
                  <a:lnTo>
                    <a:pt x="218" y="57"/>
                  </a:lnTo>
                  <a:lnTo>
                    <a:pt x="218" y="57"/>
                  </a:lnTo>
                  <a:lnTo>
                    <a:pt x="218" y="54"/>
                  </a:lnTo>
                  <a:lnTo>
                    <a:pt x="218" y="54"/>
                  </a:lnTo>
                  <a:lnTo>
                    <a:pt x="218" y="54"/>
                  </a:lnTo>
                  <a:lnTo>
                    <a:pt x="218" y="54"/>
                  </a:lnTo>
                  <a:lnTo>
                    <a:pt x="218" y="48"/>
                  </a:lnTo>
                  <a:lnTo>
                    <a:pt x="218" y="48"/>
                  </a:lnTo>
                  <a:lnTo>
                    <a:pt x="218" y="46"/>
                  </a:lnTo>
                  <a:lnTo>
                    <a:pt x="218" y="46"/>
                  </a:lnTo>
                  <a:lnTo>
                    <a:pt x="218" y="45"/>
                  </a:lnTo>
                  <a:lnTo>
                    <a:pt x="218" y="45"/>
                  </a:lnTo>
                  <a:lnTo>
                    <a:pt x="218" y="42"/>
                  </a:lnTo>
                  <a:lnTo>
                    <a:pt x="218" y="42"/>
                  </a:lnTo>
                  <a:lnTo>
                    <a:pt x="218" y="40"/>
                  </a:lnTo>
                  <a:lnTo>
                    <a:pt x="218" y="40"/>
                  </a:lnTo>
                  <a:lnTo>
                    <a:pt x="218" y="39"/>
                  </a:lnTo>
                  <a:lnTo>
                    <a:pt x="218" y="39"/>
                  </a:lnTo>
                  <a:lnTo>
                    <a:pt x="218" y="36"/>
                  </a:lnTo>
                  <a:lnTo>
                    <a:pt x="218" y="36"/>
                  </a:lnTo>
                  <a:lnTo>
                    <a:pt x="218" y="34"/>
                  </a:lnTo>
                  <a:lnTo>
                    <a:pt x="218" y="34"/>
                  </a:lnTo>
                  <a:lnTo>
                    <a:pt x="218" y="33"/>
                  </a:lnTo>
                  <a:lnTo>
                    <a:pt x="218" y="33"/>
                  </a:lnTo>
                  <a:lnTo>
                    <a:pt x="218" y="31"/>
                  </a:lnTo>
                  <a:lnTo>
                    <a:pt x="218" y="31"/>
                  </a:lnTo>
                  <a:lnTo>
                    <a:pt x="218" y="30"/>
                  </a:lnTo>
                  <a:lnTo>
                    <a:pt x="218" y="30"/>
                  </a:lnTo>
                  <a:lnTo>
                    <a:pt x="218" y="27"/>
                  </a:lnTo>
                  <a:lnTo>
                    <a:pt x="218" y="2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9" name="Freeform 139"/>
            <p:cNvSpPr>
              <a:spLocks/>
            </p:cNvSpPr>
            <p:nvPr/>
          </p:nvSpPr>
          <p:spPr bwMode="auto">
            <a:xfrm>
              <a:off x="-7770813" y="3008313"/>
              <a:ext cx="115887" cy="50800"/>
            </a:xfrm>
            <a:custGeom>
              <a:avLst/>
              <a:gdLst>
                <a:gd name="T0" fmla="*/ 0 w 219"/>
                <a:gd name="T1" fmla="*/ 25 h 97"/>
                <a:gd name="T2" fmla="*/ 0 w 219"/>
                <a:gd name="T3" fmla="*/ 25 h 97"/>
                <a:gd name="T4" fmla="*/ 0 w 219"/>
                <a:gd name="T5" fmla="*/ 22 h 97"/>
                <a:gd name="T6" fmla="*/ 0 w 219"/>
                <a:gd name="T7" fmla="*/ 13 h 97"/>
                <a:gd name="T8" fmla="*/ 1 w 219"/>
                <a:gd name="T9" fmla="*/ 10 h 97"/>
                <a:gd name="T10" fmla="*/ 1 w 219"/>
                <a:gd name="T11" fmla="*/ 9 h 97"/>
                <a:gd name="T12" fmla="*/ 1 w 219"/>
                <a:gd name="T13" fmla="*/ 6 h 97"/>
                <a:gd name="T14" fmla="*/ 1 w 219"/>
                <a:gd name="T15" fmla="*/ 3 h 97"/>
                <a:gd name="T16" fmla="*/ 1 w 219"/>
                <a:gd name="T17" fmla="*/ 0 h 97"/>
                <a:gd name="T18" fmla="*/ 93 w 219"/>
                <a:gd name="T19" fmla="*/ 9 h 97"/>
                <a:gd name="T20" fmla="*/ 99 w 219"/>
                <a:gd name="T21" fmla="*/ 15 h 97"/>
                <a:gd name="T22" fmla="*/ 109 w 219"/>
                <a:gd name="T23" fmla="*/ 22 h 97"/>
                <a:gd name="T24" fmla="*/ 112 w 219"/>
                <a:gd name="T25" fmla="*/ 25 h 97"/>
                <a:gd name="T26" fmla="*/ 117 w 219"/>
                <a:gd name="T27" fmla="*/ 27 h 97"/>
                <a:gd name="T28" fmla="*/ 163 w 219"/>
                <a:gd name="T29" fmla="*/ 48 h 97"/>
                <a:gd name="T30" fmla="*/ 213 w 219"/>
                <a:gd name="T31" fmla="*/ 72 h 97"/>
                <a:gd name="T32" fmla="*/ 216 w 219"/>
                <a:gd name="T33" fmla="*/ 75 h 97"/>
                <a:gd name="T34" fmla="*/ 216 w 219"/>
                <a:gd name="T35" fmla="*/ 75 h 97"/>
                <a:gd name="T36" fmla="*/ 217 w 219"/>
                <a:gd name="T37" fmla="*/ 79 h 97"/>
                <a:gd name="T38" fmla="*/ 217 w 219"/>
                <a:gd name="T39" fmla="*/ 79 h 97"/>
                <a:gd name="T40" fmla="*/ 217 w 219"/>
                <a:gd name="T41" fmla="*/ 82 h 97"/>
                <a:gd name="T42" fmla="*/ 217 w 219"/>
                <a:gd name="T43" fmla="*/ 84 h 97"/>
                <a:gd name="T44" fmla="*/ 219 w 219"/>
                <a:gd name="T45" fmla="*/ 84 h 97"/>
                <a:gd name="T46" fmla="*/ 217 w 219"/>
                <a:gd name="T47" fmla="*/ 85 h 97"/>
                <a:gd name="T48" fmla="*/ 217 w 219"/>
                <a:gd name="T49" fmla="*/ 88 h 97"/>
                <a:gd name="T50" fmla="*/ 217 w 219"/>
                <a:gd name="T51" fmla="*/ 88 h 97"/>
                <a:gd name="T52" fmla="*/ 216 w 219"/>
                <a:gd name="T53" fmla="*/ 90 h 97"/>
                <a:gd name="T54" fmla="*/ 216 w 219"/>
                <a:gd name="T55" fmla="*/ 91 h 97"/>
                <a:gd name="T56" fmla="*/ 216 w 219"/>
                <a:gd name="T57" fmla="*/ 93 h 97"/>
                <a:gd name="T58" fmla="*/ 214 w 219"/>
                <a:gd name="T59" fmla="*/ 94 h 97"/>
                <a:gd name="T60" fmla="*/ 213 w 219"/>
                <a:gd name="T61" fmla="*/ 94 h 97"/>
                <a:gd name="T62" fmla="*/ 211 w 219"/>
                <a:gd name="T63" fmla="*/ 96 h 97"/>
                <a:gd name="T64" fmla="*/ 210 w 219"/>
                <a:gd name="T65" fmla="*/ 96 h 97"/>
                <a:gd name="T66" fmla="*/ 207 w 219"/>
                <a:gd name="T67" fmla="*/ 97 h 97"/>
                <a:gd name="T68" fmla="*/ 207 w 219"/>
                <a:gd name="T69" fmla="*/ 97 h 97"/>
                <a:gd name="T70" fmla="*/ 64 w 219"/>
                <a:gd name="T71" fmla="*/ 90 h 97"/>
                <a:gd name="T72" fmla="*/ 64 w 219"/>
                <a:gd name="T73" fmla="*/ 90 h 97"/>
                <a:gd name="T74" fmla="*/ 3 w 219"/>
                <a:gd name="T75" fmla="*/ 82 h 97"/>
                <a:gd name="T76" fmla="*/ 3 w 219"/>
                <a:gd name="T77" fmla="*/ 82 h 97"/>
                <a:gd name="T78" fmla="*/ 3 w 219"/>
                <a:gd name="T79" fmla="*/ 78 h 97"/>
                <a:gd name="T80" fmla="*/ 3 w 219"/>
                <a:gd name="T81" fmla="*/ 76 h 97"/>
                <a:gd name="T82" fmla="*/ 1 w 219"/>
                <a:gd name="T83" fmla="*/ 76 h 97"/>
                <a:gd name="T84" fmla="*/ 1 w 219"/>
                <a:gd name="T85" fmla="*/ 75 h 97"/>
                <a:gd name="T86" fmla="*/ 1 w 219"/>
                <a:gd name="T87" fmla="*/ 73 h 97"/>
                <a:gd name="T88" fmla="*/ 1 w 219"/>
                <a:gd name="T89" fmla="*/ 70 h 97"/>
                <a:gd name="T90" fmla="*/ 1 w 219"/>
                <a:gd name="T91" fmla="*/ 69 h 97"/>
                <a:gd name="T92" fmla="*/ 1 w 219"/>
                <a:gd name="T93" fmla="*/ 66 h 97"/>
                <a:gd name="T94" fmla="*/ 1 w 219"/>
                <a:gd name="T95" fmla="*/ 64 h 97"/>
                <a:gd name="T96" fmla="*/ 1 w 219"/>
                <a:gd name="T97" fmla="*/ 61 h 97"/>
                <a:gd name="T98" fmla="*/ 1 w 219"/>
                <a:gd name="T99" fmla="*/ 60 h 97"/>
                <a:gd name="T100" fmla="*/ 1 w 219"/>
                <a:gd name="T101" fmla="*/ 57 h 97"/>
                <a:gd name="T102" fmla="*/ 1 w 219"/>
                <a:gd name="T103" fmla="*/ 54 h 97"/>
                <a:gd name="T104" fmla="*/ 1 w 219"/>
                <a:gd name="T105" fmla="*/ 48 h 97"/>
                <a:gd name="T106" fmla="*/ 1 w 219"/>
                <a:gd name="T107" fmla="*/ 46 h 97"/>
                <a:gd name="T108" fmla="*/ 0 w 219"/>
                <a:gd name="T109" fmla="*/ 42 h 97"/>
                <a:gd name="T110" fmla="*/ 0 w 219"/>
                <a:gd name="T111" fmla="*/ 40 h 97"/>
                <a:gd name="T112" fmla="*/ 0 w 219"/>
                <a:gd name="T113" fmla="*/ 36 h 97"/>
                <a:gd name="T114" fmla="*/ 0 w 219"/>
                <a:gd name="T115" fmla="*/ 34 h 97"/>
                <a:gd name="T116" fmla="*/ 0 w 219"/>
                <a:gd name="T117" fmla="*/ 31 h 97"/>
                <a:gd name="T118" fmla="*/ 0 w 219"/>
                <a:gd name="T119" fmla="*/ 3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 h="97">
                  <a:moveTo>
                    <a:pt x="0" y="27"/>
                  </a:moveTo>
                  <a:lnTo>
                    <a:pt x="0" y="27"/>
                  </a:lnTo>
                  <a:lnTo>
                    <a:pt x="0" y="25"/>
                  </a:lnTo>
                  <a:lnTo>
                    <a:pt x="0" y="25"/>
                  </a:lnTo>
                  <a:lnTo>
                    <a:pt x="0" y="25"/>
                  </a:lnTo>
                  <a:lnTo>
                    <a:pt x="0" y="25"/>
                  </a:lnTo>
                  <a:lnTo>
                    <a:pt x="0" y="22"/>
                  </a:lnTo>
                  <a:lnTo>
                    <a:pt x="0" y="22"/>
                  </a:lnTo>
                  <a:lnTo>
                    <a:pt x="0" y="22"/>
                  </a:lnTo>
                  <a:lnTo>
                    <a:pt x="0" y="22"/>
                  </a:lnTo>
                  <a:lnTo>
                    <a:pt x="0" y="13"/>
                  </a:lnTo>
                  <a:lnTo>
                    <a:pt x="0" y="13"/>
                  </a:lnTo>
                  <a:lnTo>
                    <a:pt x="0" y="13"/>
                  </a:lnTo>
                  <a:lnTo>
                    <a:pt x="0" y="13"/>
                  </a:lnTo>
                  <a:lnTo>
                    <a:pt x="1" y="10"/>
                  </a:lnTo>
                  <a:lnTo>
                    <a:pt x="1" y="10"/>
                  </a:lnTo>
                  <a:lnTo>
                    <a:pt x="1" y="9"/>
                  </a:lnTo>
                  <a:lnTo>
                    <a:pt x="1" y="9"/>
                  </a:lnTo>
                  <a:lnTo>
                    <a:pt x="1" y="7"/>
                  </a:lnTo>
                  <a:lnTo>
                    <a:pt x="1" y="7"/>
                  </a:lnTo>
                  <a:lnTo>
                    <a:pt x="1" y="6"/>
                  </a:lnTo>
                  <a:lnTo>
                    <a:pt x="1" y="6"/>
                  </a:lnTo>
                  <a:lnTo>
                    <a:pt x="1" y="3"/>
                  </a:lnTo>
                  <a:lnTo>
                    <a:pt x="1" y="3"/>
                  </a:lnTo>
                  <a:lnTo>
                    <a:pt x="1" y="3"/>
                  </a:lnTo>
                  <a:lnTo>
                    <a:pt x="1" y="3"/>
                  </a:lnTo>
                  <a:lnTo>
                    <a:pt x="1" y="0"/>
                  </a:lnTo>
                  <a:lnTo>
                    <a:pt x="1" y="0"/>
                  </a:lnTo>
                  <a:lnTo>
                    <a:pt x="1" y="0"/>
                  </a:lnTo>
                  <a:lnTo>
                    <a:pt x="93" y="9"/>
                  </a:lnTo>
                  <a:lnTo>
                    <a:pt x="93" y="9"/>
                  </a:lnTo>
                  <a:lnTo>
                    <a:pt x="99" y="15"/>
                  </a:lnTo>
                  <a:lnTo>
                    <a:pt x="99" y="15"/>
                  </a:lnTo>
                  <a:lnTo>
                    <a:pt x="102" y="18"/>
                  </a:lnTo>
                  <a:lnTo>
                    <a:pt x="102" y="18"/>
                  </a:lnTo>
                  <a:lnTo>
                    <a:pt x="109" y="22"/>
                  </a:lnTo>
                  <a:lnTo>
                    <a:pt x="109" y="22"/>
                  </a:lnTo>
                  <a:lnTo>
                    <a:pt x="112" y="25"/>
                  </a:lnTo>
                  <a:lnTo>
                    <a:pt x="112" y="25"/>
                  </a:lnTo>
                  <a:lnTo>
                    <a:pt x="114" y="25"/>
                  </a:lnTo>
                  <a:lnTo>
                    <a:pt x="114" y="25"/>
                  </a:lnTo>
                  <a:lnTo>
                    <a:pt x="117" y="27"/>
                  </a:lnTo>
                  <a:lnTo>
                    <a:pt x="117" y="27"/>
                  </a:lnTo>
                  <a:lnTo>
                    <a:pt x="139" y="37"/>
                  </a:lnTo>
                  <a:lnTo>
                    <a:pt x="163" y="48"/>
                  </a:lnTo>
                  <a:lnTo>
                    <a:pt x="208" y="69"/>
                  </a:lnTo>
                  <a:lnTo>
                    <a:pt x="208" y="69"/>
                  </a:lnTo>
                  <a:lnTo>
                    <a:pt x="213" y="72"/>
                  </a:lnTo>
                  <a:lnTo>
                    <a:pt x="213" y="72"/>
                  </a:lnTo>
                  <a:lnTo>
                    <a:pt x="213" y="72"/>
                  </a:lnTo>
                  <a:lnTo>
                    <a:pt x="216" y="75"/>
                  </a:lnTo>
                  <a:lnTo>
                    <a:pt x="216" y="75"/>
                  </a:lnTo>
                  <a:lnTo>
                    <a:pt x="216" y="75"/>
                  </a:lnTo>
                  <a:lnTo>
                    <a:pt x="216" y="75"/>
                  </a:lnTo>
                  <a:lnTo>
                    <a:pt x="217" y="79"/>
                  </a:lnTo>
                  <a:lnTo>
                    <a:pt x="217" y="79"/>
                  </a:lnTo>
                  <a:lnTo>
                    <a:pt x="217" y="79"/>
                  </a:lnTo>
                  <a:lnTo>
                    <a:pt x="217" y="79"/>
                  </a:lnTo>
                  <a:lnTo>
                    <a:pt x="217" y="79"/>
                  </a:lnTo>
                  <a:lnTo>
                    <a:pt x="217" y="79"/>
                  </a:lnTo>
                  <a:lnTo>
                    <a:pt x="217" y="81"/>
                  </a:lnTo>
                  <a:lnTo>
                    <a:pt x="217" y="81"/>
                  </a:lnTo>
                  <a:lnTo>
                    <a:pt x="217" y="82"/>
                  </a:lnTo>
                  <a:lnTo>
                    <a:pt x="217" y="82"/>
                  </a:lnTo>
                  <a:lnTo>
                    <a:pt x="217" y="84"/>
                  </a:lnTo>
                  <a:lnTo>
                    <a:pt x="217" y="84"/>
                  </a:lnTo>
                  <a:lnTo>
                    <a:pt x="219" y="84"/>
                  </a:lnTo>
                  <a:lnTo>
                    <a:pt x="219" y="84"/>
                  </a:lnTo>
                  <a:lnTo>
                    <a:pt x="219" y="84"/>
                  </a:lnTo>
                  <a:lnTo>
                    <a:pt x="219" y="84"/>
                  </a:lnTo>
                  <a:lnTo>
                    <a:pt x="217" y="85"/>
                  </a:lnTo>
                  <a:lnTo>
                    <a:pt x="217" y="85"/>
                  </a:lnTo>
                  <a:lnTo>
                    <a:pt x="217" y="85"/>
                  </a:lnTo>
                  <a:lnTo>
                    <a:pt x="217" y="88"/>
                  </a:lnTo>
                  <a:lnTo>
                    <a:pt x="217" y="88"/>
                  </a:lnTo>
                  <a:lnTo>
                    <a:pt x="217" y="88"/>
                  </a:lnTo>
                  <a:lnTo>
                    <a:pt x="217" y="88"/>
                  </a:lnTo>
                  <a:lnTo>
                    <a:pt x="217" y="88"/>
                  </a:lnTo>
                  <a:lnTo>
                    <a:pt x="217" y="88"/>
                  </a:lnTo>
                  <a:lnTo>
                    <a:pt x="216" y="90"/>
                  </a:lnTo>
                  <a:lnTo>
                    <a:pt x="216" y="90"/>
                  </a:lnTo>
                  <a:lnTo>
                    <a:pt x="216" y="91"/>
                  </a:lnTo>
                  <a:lnTo>
                    <a:pt x="216" y="91"/>
                  </a:lnTo>
                  <a:lnTo>
                    <a:pt x="216" y="91"/>
                  </a:lnTo>
                  <a:lnTo>
                    <a:pt x="216" y="91"/>
                  </a:lnTo>
                  <a:lnTo>
                    <a:pt x="216" y="93"/>
                  </a:lnTo>
                  <a:lnTo>
                    <a:pt x="216" y="93"/>
                  </a:lnTo>
                  <a:lnTo>
                    <a:pt x="214" y="93"/>
                  </a:lnTo>
                  <a:lnTo>
                    <a:pt x="214" y="93"/>
                  </a:lnTo>
                  <a:lnTo>
                    <a:pt x="214" y="94"/>
                  </a:lnTo>
                  <a:lnTo>
                    <a:pt x="214" y="94"/>
                  </a:lnTo>
                  <a:lnTo>
                    <a:pt x="213" y="94"/>
                  </a:lnTo>
                  <a:lnTo>
                    <a:pt x="213" y="94"/>
                  </a:lnTo>
                  <a:lnTo>
                    <a:pt x="211" y="96"/>
                  </a:lnTo>
                  <a:lnTo>
                    <a:pt x="211" y="96"/>
                  </a:lnTo>
                  <a:lnTo>
                    <a:pt x="211" y="96"/>
                  </a:lnTo>
                  <a:lnTo>
                    <a:pt x="211" y="96"/>
                  </a:lnTo>
                  <a:lnTo>
                    <a:pt x="210" y="96"/>
                  </a:lnTo>
                  <a:lnTo>
                    <a:pt x="210" y="96"/>
                  </a:lnTo>
                  <a:lnTo>
                    <a:pt x="208" y="97"/>
                  </a:lnTo>
                  <a:lnTo>
                    <a:pt x="208" y="97"/>
                  </a:lnTo>
                  <a:lnTo>
                    <a:pt x="207" y="97"/>
                  </a:lnTo>
                  <a:lnTo>
                    <a:pt x="207" y="97"/>
                  </a:lnTo>
                  <a:lnTo>
                    <a:pt x="207" y="97"/>
                  </a:lnTo>
                  <a:lnTo>
                    <a:pt x="207" y="97"/>
                  </a:lnTo>
                  <a:lnTo>
                    <a:pt x="133" y="97"/>
                  </a:lnTo>
                  <a:lnTo>
                    <a:pt x="64" y="75"/>
                  </a:lnTo>
                  <a:lnTo>
                    <a:pt x="64" y="90"/>
                  </a:lnTo>
                  <a:lnTo>
                    <a:pt x="64" y="90"/>
                  </a:lnTo>
                  <a:lnTo>
                    <a:pt x="64" y="90"/>
                  </a:lnTo>
                  <a:lnTo>
                    <a:pt x="64" y="90"/>
                  </a:lnTo>
                  <a:lnTo>
                    <a:pt x="3" y="84"/>
                  </a:lnTo>
                  <a:lnTo>
                    <a:pt x="3" y="84"/>
                  </a:lnTo>
                  <a:lnTo>
                    <a:pt x="3" y="82"/>
                  </a:lnTo>
                  <a:lnTo>
                    <a:pt x="3" y="82"/>
                  </a:lnTo>
                  <a:lnTo>
                    <a:pt x="3" y="82"/>
                  </a:lnTo>
                  <a:lnTo>
                    <a:pt x="3" y="82"/>
                  </a:lnTo>
                  <a:lnTo>
                    <a:pt x="3" y="79"/>
                  </a:lnTo>
                  <a:lnTo>
                    <a:pt x="3" y="78"/>
                  </a:lnTo>
                  <a:lnTo>
                    <a:pt x="3" y="78"/>
                  </a:lnTo>
                  <a:lnTo>
                    <a:pt x="3" y="78"/>
                  </a:lnTo>
                  <a:lnTo>
                    <a:pt x="3" y="78"/>
                  </a:lnTo>
                  <a:lnTo>
                    <a:pt x="3" y="76"/>
                  </a:lnTo>
                  <a:lnTo>
                    <a:pt x="3" y="76"/>
                  </a:lnTo>
                  <a:lnTo>
                    <a:pt x="1" y="76"/>
                  </a:lnTo>
                  <a:lnTo>
                    <a:pt x="1" y="76"/>
                  </a:lnTo>
                  <a:lnTo>
                    <a:pt x="1" y="75"/>
                  </a:lnTo>
                  <a:lnTo>
                    <a:pt x="1" y="75"/>
                  </a:lnTo>
                  <a:lnTo>
                    <a:pt x="1" y="75"/>
                  </a:lnTo>
                  <a:lnTo>
                    <a:pt x="1" y="75"/>
                  </a:lnTo>
                  <a:lnTo>
                    <a:pt x="1" y="73"/>
                  </a:lnTo>
                  <a:lnTo>
                    <a:pt x="1" y="73"/>
                  </a:lnTo>
                  <a:lnTo>
                    <a:pt x="1" y="72"/>
                  </a:lnTo>
                  <a:lnTo>
                    <a:pt x="1" y="72"/>
                  </a:lnTo>
                  <a:lnTo>
                    <a:pt x="1" y="70"/>
                  </a:lnTo>
                  <a:lnTo>
                    <a:pt x="1" y="70"/>
                  </a:lnTo>
                  <a:lnTo>
                    <a:pt x="1" y="69"/>
                  </a:lnTo>
                  <a:lnTo>
                    <a:pt x="1" y="69"/>
                  </a:lnTo>
                  <a:lnTo>
                    <a:pt x="1" y="67"/>
                  </a:lnTo>
                  <a:lnTo>
                    <a:pt x="1" y="67"/>
                  </a:lnTo>
                  <a:lnTo>
                    <a:pt x="1" y="66"/>
                  </a:lnTo>
                  <a:lnTo>
                    <a:pt x="1" y="66"/>
                  </a:lnTo>
                  <a:lnTo>
                    <a:pt x="1" y="64"/>
                  </a:lnTo>
                  <a:lnTo>
                    <a:pt x="1" y="64"/>
                  </a:lnTo>
                  <a:lnTo>
                    <a:pt x="1" y="63"/>
                  </a:lnTo>
                  <a:lnTo>
                    <a:pt x="1" y="63"/>
                  </a:lnTo>
                  <a:lnTo>
                    <a:pt x="1" y="61"/>
                  </a:lnTo>
                  <a:lnTo>
                    <a:pt x="1" y="61"/>
                  </a:lnTo>
                  <a:lnTo>
                    <a:pt x="1" y="60"/>
                  </a:lnTo>
                  <a:lnTo>
                    <a:pt x="1" y="60"/>
                  </a:lnTo>
                  <a:lnTo>
                    <a:pt x="1" y="58"/>
                  </a:lnTo>
                  <a:lnTo>
                    <a:pt x="1" y="58"/>
                  </a:lnTo>
                  <a:lnTo>
                    <a:pt x="1" y="57"/>
                  </a:lnTo>
                  <a:lnTo>
                    <a:pt x="1" y="57"/>
                  </a:lnTo>
                  <a:lnTo>
                    <a:pt x="1" y="54"/>
                  </a:lnTo>
                  <a:lnTo>
                    <a:pt x="1" y="54"/>
                  </a:lnTo>
                  <a:lnTo>
                    <a:pt x="1" y="54"/>
                  </a:lnTo>
                  <a:lnTo>
                    <a:pt x="1" y="54"/>
                  </a:lnTo>
                  <a:lnTo>
                    <a:pt x="1" y="48"/>
                  </a:lnTo>
                  <a:lnTo>
                    <a:pt x="1" y="48"/>
                  </a:lnTo>
                  <a:lnTo>
                    <a:pt x="1" y="46"/>
                  </a:lnTo>
                  <a:lnTo>
                    <a:pt x="1" y="46"/>
                  </a:lnTo>
                  <a:lnTo>
                    <a:pt x="0" y="45"/>
                  </a:lnTo>
                  <a:lnTo>
                    <a:pt x="0" y="45"/>
                  </a:lnTo>
                  <a:lnTo>
                    <a:pt x="0" y="42"/>
                  </a:lnTo>
                  <a:lnTo>
                    <a:pt x="0" y="42"/>
                  </a:lnTo>
                  <a:lnTo>
                    <a:pt x="0" y="40"/>
                  </a:lnTo>
                  <a:lnTo>
                    <a:pt x="0" y="40"/>
                  </a:lnTo>
                  <a:lnTo>
                    <a:pt x="0" y="39"/>
                  </a:lnTo>
                  <a:lnTo>
                    <a:pt x="0" y="39"/>
                  </a:lnTo>
                  <a:lnTo>
                    <a:pt x="0" y="36"/>
                  </a:lnTo>
                  <a:lnTo>
                    <a:pt x="0" y="36"/>
                  </a:lnTo>
                  <a:lnTo>
                    <a:pt x="0" y="34"/>
                  </a:lnTo>
                  <a:lnTo>
                    <a:pt x="0" y="34"/>
                  </a:lnTo>
                  <a:lnTo>
                    <a:pt x="0" y="33"/>
                  </a:lnTo>
                  <a:lnTo>
                    <a:pt x="0" y="33"/>
                  </a:lnTo>
                  <a:lnTo>
                    <a:pt x="0" y="31"/>
                  </a:lnTo>
                  <a:lnTo>
                    <a:pt x="0" y="31"/>
                  </a:lnTo>
                  <a:lnTo>
                    <a:pt x="0" y="30"/>
                  </a:lnTo>
                  <a:lnTo>
                    <a:pt x="0" y="30"/>
                  </a:lnTo>
                  <a:lnTo>
                    <a:pt x="0" y="27"/>
                  </a:lnTo>
                  <a:lnTo>
                    <a:pt x="0" y="2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0" name="Freeform 140"/>
            <p:cNvSpPr>
              <a:spLocks/>
            </p:cNvSpPr>
            <p:nvPr/>
          </p:nvSpPr>
          <p:spPr bwMode="auto">
            <a:xfrm>
              <a:off x="-7935913" y="2297113"/>
              <a:ext cx="268287" cy="407988"/>
            </a:xfrm>
            <a:custGeom>
              <a:avLst/>
              <a:gdLst>
                <a:gd name="T0" fmla="*/ 49 w 505"/>
                <a:gd name="T1" fmla="*/ 587 h 770"/>
                <a:gd name="T2" fmla="*/ 49 w 505"/>
                <a:gd name="T3" fmla="*/ 588 h 770"/>
                <a:gd name="T4" fmla="*/ 49 w 505"/>
                <a:gd name="T5" fmla="*/ 593 h 770"/>
                <a:gd name="T6" fmla="*/ 49 w 505"/>
                <a:gd name="T7" fmla="*/ 594 h 770"/>
                <a:gd name="T8" fmla="*/ 48 w 505"/>
                <a:gd name="T9" fmla="*/ 614 h 770"/>
                <a:gd name="T10" fmla="*/ 43 w 505"/>
                <a:gd name="T11" fmla="*/ 666 h 770"/>
                <a:gd name="T12" fmla="*/ 40 w 505"/>
                <a:gd name="T13" fmla="*/ 758 h 770"/>
                <a:gd name="T14" fmla="*/ 465 w 505"/>
                <a:gd name="T15" fmla="*/ 758 h 770"/>
                <a:gd name="T16" fmla="*/ 463 w 505"/>
                <a:gd name="T17" fmla="*/ 704 h 770"/>
                <a:gd name="T18" fmla="*/ 457 w 505"/>
                <a:gd name="T19" fmla="*/ 614 h 770"/>
                <a:gd name="T20" fmla="*/ 457 w 505"/>
                <a:gd name="T21" fmla="*/ 614 h 770"/>
                <a:gd name="T22" fmla="*/ 456 w 505"/>
                <a:gd name="T23" fmla="*/ 594 h 770"/>
                <a:gd name="T24" fmla="*/ 456 w 505"/>
                <a:gd name="T25" fmla="*/ 593 h 770"/>
                <a:gd name="T26" fmla="*/ 454 w 505"/>
                <a:gd name="T27" fmla="*/ 588 h 770"/>
                <a:gd name="T28" fmla="*/ 454 w 505"/>
                <a:gd name="T29" fmla="*/ 587 h 770"/>
                <a:gd name="T30" fmla="*/ 454 w 505"/>
                <a:gd name="T31" fmla="*/ 587 h 770"/>
                <a:gd name="T32" fmla="*/ 486 w 505"/>
                <a:gd name="T33" fmla="*/ 309 h 770"/>
                <a:gd name="T34" fmla="*/ 505 w 505"/>
                <a:gd name="T35" fmla="*/ 117 h 770"/>
                <a:gd name="T36" fmla="*/ 498 w 505"/>
                <a:gd name="T37" fmla="*/ 110 h 770"/>
                <a:gd name="T38" fmla="*/ 490 w 505"/>
                <a:gd name="T39" fmla="*/ 104 h 770"/>
                <a:gd name="T40" fmla="*/ 486 w 505"/>
                <a:gd name="T41" fmla="*/ 99 h 770"/>
                <a:gd name="T42" fmla="*/ 475 w 505"/>
                <a:gd name="T43" fmla="*/ 92 h 770"/>
                <a:gd name="T44" fmla="*/ 451 w 505"/>
                <a:gd name="T45" fmla="*/ 75 h 770"/>
                <a:gd name="T46" fmla="*/ 403 w 505"/>
                <a:gd name="T47" fmla="*/ 47 h 770"/>
                <a:gd name="T48" fmla="*/ 390 w 505"/>
                <a:gd name="T49" fmla="*/ 39 h 770"/>
                <a:gd name="T50" fmla="*/ 351 w 505"/>
                <a:gd name="T51" fmla="*/ 17 h 770"/>
                <a:gd name="T52" fmla="*/ 334 w 505"/>
                <a:gd name="T53" fmla="*/ 0 h 770"/>
                <a:gd name="T54" fmla="*/ 171 w 505"/>
                <a:gd name="T55" fmla="*/ 0 h 770"/>
                <a:gd name="T56" fmla="*/ 163 w 505"/>
                <a:gd name="T57" fmla="*/ 9 h 770"/>
                <a:gd name="T58" fmla="*/ 154 w 505"/>
                <a:gd name="T59" fmla="*/ 17 h 770"/>
                <a:gd name="T60" fmla="*/ 115 w 505"/>
                <a:gd name="T61" fmla="*/ 39 h 770"/>
                <a:gd name="T62" fmla="*/ 102 w 505"/>
                <a:gd name="T63" fmla="*/ 47 h 770"/>
                <a:gd name="T64" fmla="*/ 54 w 505"/>
                <a:gd name="T65" fmla="*/ 75 h 770"/>
                <a:gd name="T66" fmla="*/ 30 w 505"/>
                <a:gd name="T67" fmla="*/ 92 h 770"/>
                <a:gd name="T68" fmla="*/ 19 w 505"/>
                <a:gd name="T69" fmla="*/ 99 h 770"/>
                <a:gd name="T70" fmla="*/ 13 w 505"/>
                <a:gd name="T71" fmla="*/ 104 h 770"/>
                <a:gd name="T72" fmla="*/ 6 w 505"/>
                <a:gd name="T73" fmla="*/ 110 h 770"/>
                <a:gd name="T74" fmla="*/ 0 w 505"/>
                <a:gd name="T75" fmla="*/ 117 h 770"/>
                <a:gd name="T76" fmla="*/ 36 w 505"/>
                <a:gd name="T77" fmla="*/ 465 h 770"/>
                <a:gd name="T78" fmla="*/ 49 w 505"/>
                <a:gd name="T79" fmla="*/ 587 h 770"/>
                <a:gd name="T80" fmla="*/ 49 w 505"/>
                <a:gd name="T81" fmla="*/ 587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5" h="770">
                  <a:moveTo>
                    <a:pt x="49" y="587"/>
                  </a:moveTo>
                  <a:lnTo>
                    <a:pt x="49" y="587"/>
                  </a:lnTo>
                  <a:lnTo>
                    <a:pt x="49" y="588"/>
                  </a:lnTo>
                  <a:lnTo>
                    <a:pt x="49" y="588"/>
                  </a:lnTo>
                  <a:lnTo>
                    <a:pt x="49" y="593"/>
                  </a:lnTo>
                  <a:lnTo>
                    <a:pt x="49" y="593"/>
                  </a:lnTo>
                  <a:lnTo>
                    <a:pt x="49" y="594"/>
                  </a:lnTo>
                  <a:lnTo>
                    <a:pt x="49" y="594"/>
                  </a:lnTo>
                  <a:lnTo>
                    <a:pt x="48" y="614"/>
                  </a:lnTo>
                  <a:lnTo>
                    <a:pt x="48" y="614"/>
                  </a:lnTo>
                  <a:lnTo>
                    <a:pt x="48" y="614"/>
                  </a:lnTo>
                  <a:lnTo>
                    <a:pt x="43" y="666"/>
                  </a:lnTo>
                  <a:lnTo>
                    <a:pt x="42" y="704"/>
                  </a:lnTo>
                  <a:lnTo>
                    <a:pt x="40" y="758"/>
                  </a:lnTo>
                  <a:lnTo>
                    <a:pt x="252" y="770"/>
                  </a:lnTo>
                  <a:lnTo>
                    <a:pt x="465" y="758"/>
                  </a:lnTo>
                  <a:lnTo>
                    <a:pt x="465" y="758"/>
                  </a:lnTo>
                  <a:lnTo>
                    <a:pt x="463" y="704"/>
                  </a:lnTo>
                  <a:lnTo>
                    <a:pt x="462" y="666"/>
                  </a:lnTo>
                  <a:lnTo>
                    <a:pt x="457" y="614"/>
                  </a:lnTo>
                  <a:lnTo>
                    <a:pt x="457" y="614"/>
                  </a:lnTo>
                  <a:lnTo>
                    <a:pt x="457" y="614"/>
                  </a:lnTo>
                  <a:lnTo>
                    <a:pt x="456" y="594"/>
                  </a:lnTo>
                  <a:lnTo>
                    <a:pt x="456" y="594"/>
                  </a:lnTo>
                  <a:lnTo>
                    <a:pt x="456" y="593"/>
                  </a:lnTo>
                  <a:lnTo>
                    <a:pt x="456" y="593"/>
                  </a:lnTo>
                  <a:lnTo>
                    <a:pt x="454" y="588"/>
                  </a:lnTo>
                  <a:lnTo>
                    <a:pt x="454" y="588"/>
                  </a:lnTo>
                  <a:lnTo>
                    <a:pt x="454" y="587"/>
                  </a:lnTo>
                  <a:lnTo>
                    <a:pt x="454" y="587"/>
                  </a:lnTo>
                  <a:lnTo>
                    <a:pt x="454" y="587"/>
                  </a:lnTo>
                  <a:lnTo>
                    <a:pt x="454" y="587"/>
                  </a:lnTo>
                  <a:lnTo>
                    <a:pt x="469" y="465"/>
                  </a:lnTo>
                  <a:lnTo>
                    <a:pt x="486" y="309"/>
                  </a:lnTo>
                  <a:lnTo>
                    <a:pt x="505" y="117"/>
                  </a:lnTo>
                  <a:lnTo>
                    <a:pt x="505" y="117"/>
                  </a:lnTo>
                  <a:lnTo>
                    <a:pt x="498" y="110"/>
                  </a:lnTo>
                  <a:lnTo>
                    <a:pt x="498" y="110"/>
                  </a:lnTo>
                  <a:lnTo>
                    <a:pt x="490" y="104"/>
                  </a:lnTo>
                  <a:lnTo>
                    <a:pt x="490" y="104"/>
                  </a:lnTo>
                  <a:lnTo>
                    <a:pt x="486" y="99"/>
                  </a:lnTo>
                  <a:lnTo>
                    <a:pt x="486" y="99"/>
                  </a:lnTo>
                  <a:lnTo>
                    <a:pt x="475" y="92"/>
                  </a:lnTo>
                  <a:lnTo>
                    <a:pt x="475" y="92"/>
                  </a:lnTo>
                  <a:lnTo>
                    <a:pt x="451" y="75"/>
                  </a:lnTo>
                  <a:lnTo>
                    <a:pt x="451" y="75"/>
                  </a:lnTo>
                  <a:lnTo>
                    <a:pt x="403" y="47"/>
                  </a:lnTo>
                  <a:lnTo>
                    <a:pt x="403" y="47"/>
                  </a:lnTo>
                  <a:lnTo>
                    <a:pt x="390" y="39"/>
                  </a:lnTo>
                  <a:lnTo>
                    <a:pt x="390" y="39"/>
                  </a:lnTo>
                  <a:lnTo>
                    <a:pt x="351" y="17"/>
                  </a:lnTo>
                  <a:lnTo>
                    <a:pt x="351" y="17"/>
                  </a:lnTo>
                  <a:lnTo>
                    <a:pt x="342" y="9"/>
                  </a:lnTo>
                  <a:lnTo>
                    <a:pt x="334" y="0"/>
                  </a:lnTo>
                  <a:lnTo>
                    <a:pt x="252" y="54"/>
                  </a:lnTo>
                  <a:lnTo>
                    <a:pt x="171" y="0"/>
                  </a:lnTo>
                  <a:lnTo>
                    <a:pt x="171" y="0"/>
                  </a:lnTo>
                  <a:lnTo>
                    <a:pt x="163" y="9"/>
                  </a:lnTo>
                  <a:lnTo>
                    <a:pt x="154" y="17"/>
                  </a:lnTo>
                  <a:lnTo>
                    <a:pt x="154" y="17"/>
                  </a:lnTo>
                  <a:lnTo>
                    <a:pt x="115" y="39"/>
                  </a:lnTo>
                  <a:lnTo>
                    <a:pt x="115" y="39"/>
                  </a:lnTo>
                  <a:lnTo>
                    <a:pt x="102" y="47"/>
                  </a:lnTo>
                  <a:lnTo>
                    <a:pt x="102" y="47"/>
                  </a:lnTo>
                  <a:lnTo>
                    <a:pt x="54" y="75"/>
                  </a:lnTo>
                  <a:lnTo>
                    <a:pt x="54" y="75"/>
                  </a:lnTo>
                  <a:lnTo>
                    <a:pt x="30" y="92"/>
                  </a:lnTo>
                  <a:lnTo>
                    <a:pt x="30" y="92"/>
                  </a:lnTo>
                  <a:lnTo>
                    <a:pt x="19" y="99"/>
                  </a:lnTo>
                  <a:lnTo>
                    <a:pt x="19" y="99"/>
                  </a:lnTo>
                  <a:lnTo>
                    <a:pt x="13" y="104"/>
                  </a:lnTo>
                  <a:lnTo>
                    <a:pt x="13" y="104"/>
                  </a:lnTo>
                  <a:lnTo>
                    <a:pt x="6" y="110"/>
                  </a:lnTo>
                  <a:lnTo>
                    <a:pt x="6" y="110"/>
                  </a:lnTo>
                  <a:lnTo>
                    <a:pt x="0" y="117"/>
                  </a:lnTo>
                  <a:lnTo>
                    <a:pt x="0" y="117"/>
                  </a:lnTo>
                  <a:lnTo>
                    <a:pt x="19" y="309"/>
                  </a:lnTo>
                  <a:lnTo>
                    <a:pt x="36" y="465"/>
                  </a:lnTo>
                  <a:lnTo>
                    <a:pt x="49" y="587"/>
                  </a:lnTo>
                  <a:lnTo>
                    <a:pt x="49" y="587"/>
                  </a:lnTo>
                  <a:lnTo>
                    <a:pt x="49" y="587"/>
                  </a:lnTo>
                  <a:lnTo>
                    <a:pt x="49" y="58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1" name="Freeform 141"/>
            <p:cNvSpPr>
              <a:spLocks/>
            </p:cNvSpPr>
            <p:nvPr/>
          </p:nvSpPr>
          <p:spPr bwMode="auto">
            <a:xfrm>
              <a:off x="-7704138" y="2344738"/>
              <a:ext cx="76200" cy="260350"/>
            </a:xfrm>
            <a:custGeom>
              <a:avLst/>
              <a:gdLst>
                <a:gd name="T0" fmla="*/ 12 w 142"/>
                <a:gd name="T1" fmla="*/ 0 h 492"/>
                <a:gd name="T2" fmla="*/ 12 w 142"/>
                <a:gd name="T3" fmla="*/ 0 h 492"/>
                <a:gd name="T4" fmla="*/ 19 w 142"/>
                <a:gd name="T5" fmla="*/ 1 h 492"/>
                <a:gd name="T6" fmla="*/ 36 w 142"/>
                <a:gd name="T7" fmla="*/ 6 h 492"/>
                <a:gd name="T8" fmla="*/ 45 w 142"/>
                <a:gd name="T9" fmla="*/ 10 h 492"/>
                <a:gd name="T10" fmla="*/ 54 w 142"/>
                <a:gd name="T11" fmla="*/ 15 h 492"/>
                <a:gd name="T12" fmla="*/ 63 w 142"/>
                <a:gd name="T13" fmla="*/ 21 h 492"/>
                <a:gd name="T14" fmla="*/ 69 w 142"/>
                <a:gd name="T15" fmla="*/ 28 h 492"/>
                <a:gd name="T16" fmla="*/ 69 w 142"/>
                <a:gd name="T17" fmla="*/ 28 h 492"/>
                <a:gd name="T18" fmla="*/ 76 w 142"/>
                <a:gd name="T19" fmla="*/ 40 h 492"/>
                <a:gd name="T20" fmla="*/ 87 w 142"/>
                <a:gd name="T21" fmla="*/ 60 h 492"/>
                <a:gd name="T22" fmla="*/ 99 w 142"/>
                <a:gd name="T23" fmla="*/ 87 h 492"/>
                <a:gd name="T24" fmla="*/ 111 w 142"/>
                <a:gd name="T25" fmla="*/ 120 h 492"/>
                <a:gd name="T26" fmla="*/ 123 w 142"/>
                <a:gd name="T27" fmla="*/ 159 h 492"/>
                <a:gd name="T28" fmla="*/ 127 w 142"/>
                <a:gd name="T29" fmla="*/ 180 h 492"/>
                <a:gd name="T30" fmla="*/ 132 w 142"/>
                <a:gd name="T31" fmla="*/ 202 h 492"/>
                <a:gd name="T32" fmla="*/ 135 w 142"/>
                <a:gd name="T33" fmla="*/ 228 h 492"/>
                <a:gd name="T34" fmla="*/ 138 w 142"/>
                <a:gd name="T35" fmla="*/ 252 h 492"/>
                <a:gd name="T36" fmla="*/ 139 w 142"/>
                <a:gd name="T37" fmla="*/ 279 h 492"/>
                <a:gd name="T38" fmla="*/ 139 w 142"/>
                <a:gd name="T39" fmla="*/ 306 h 492"/>
                <a:gd name="T40" fmla="*/ 139 w 142"/>
                <a:gd name="T41" fmla="*/ 306 h 492"/>
                <a:gd name="T42" fmla="*/ 139 w 142"/>
                <a:gd name="T43" fmla="*/ 334 h 492"/>
                <a:gd name="T44" fmla="*/ 141 w 142"/>
                <a:gd name="T45" fmla="*/ 366 h 492"/>
                <a:gd name="T46" fmla="*/ 142 w 142"/>
                <a:gd name="T47" fmla="*/ 397 h 492"/>
                <a:gd name="T48" fmla="*/ 142 w 142"/>
                <a:gd name="T49" fmla="*/ 427 h 492"/>
                <a:gd name="T50" fmla="*/ 142 w 142"/>
                <a:gd name="T51" fmla="*/ 427 h 492"/>
                <a:gd name="T52" fmla="*/ 141 w 142"/>
                <a:gd name="T53" fmla="*/ 439 h 492"/>
                <a:gd name="T54" fmla="*/ 136 w 142"/>
                <a:gd name="T55" fmla="*/ 451 h 492"/>
                <a:gd name="T56" fmla="*/ 130 w 142"/>
                <a:gd name="T57" fmla="*/ 463 h 492"/>
                <a:gd name="T58" fmla="*/ 121 w 142"/>
                <a:gd name="T59" fmla="*/ 474 h 492"/>
                <a:gd name="T60" fmla="*/ 109 w 142"/>
                <a:gd name="T61" fmla="*/ 483 h 492"/>
                <a:gd name="T62" fmla="*/ 103 w 142"/>
                <a:gd name="T63" fmla="*/ 486 h 492"/>
                <a:gd name="T64" fmla="*/ 96 w 142"/>
                <a:gd name="T65" fmla="*/ 489 h 492"/>
                <a:gd name="T66" fmla="*/ 88 w 142"/>
                <a:gd name="T67" fmla="*/ 490 h 492"/>
                <a:gd name="T68" fmla="*/ 79 w 142"/>
                <a:gd name="T69" fmla="*/ 492 h 492"/>
                <a:gd name="T70" fmla="*/ 70 w 142"/>
                <a:gd name="T71" fmla="*/ 492 h 492"/>
                <a:gd name="T72" fmla="*/ 61 w 142"/>
                <a:gd name="T73" fmla="*/ 490 h 492"/>
                <a:gd name="T74" fmla="*/ 61 w 142"/>
                <a:gd name="T75" fmla="*/ 490 h 492"/>
                <a:gd name="T76" fmla="*/ 52 w 142"/>
                <a:gd name="T77" fmla="*/ 487 h 492"/>
                <a:gd name="T78" fmla="*/ 43 w 142"/>
                <a:gd name="T79" fmla="*/ 483 h 492"/>
                <a:gd name="T80" fmla="*/ 36 w 142"/>
                <a:gd name="T81" fmla="*/ 478 h 492"/>
                <a:gd name="T82" fmla="*/ 30 w 142"/>
                <a:gd name="T83" fmla="*/ 472 h 492"/>
                <a:gd name="T84" fmla="*/ 19 w 142"/>
                <a:gd name="T85" fmla="*/ 460 h 492"/>
                <a:gd name="T86" fmla="*/ 12 w 142"/>
                <a:gd name="T87" fmla="*/ 445 h 492"/>
                <a:gd name="T88" fmla="*/ 6 w 142"/>
                <a:gd name="T89" fmla="*/ 433 h 492"/>
                <a:gd name="T90" fmla="*/ 3 w 142"/>
                <a:gd name="T91" fmla="*/ 421 h 492"/>
                <a:gd name="T92" fmla="*/ 0 w 142"/>
                <a:gd name="T93" fmla="*/ 411 h 492"/>
                <a:gd name="T94" fmla="*/ 0 w 142"/>
                <a:gd name="T95" fmla="*/ 411 h 492"/>
                <a:gd name="T96" fmla="*/ 0 w 142"/>
                <a:gd name="T97" fmla="*/ 393 h 492"/>
                <a:gd name="T98" fmla="*/ 1 w 142"/>
                <a:gd name="T99" fmla="*/ 373 h 492"/>
                <a:gd name="T100" fmla="*/ 3 w 142"/>
                <a:gd name="T101" fmla="*/ 351 h 492"/>
                <a:gd name="T102" fmla="*/ 3 w 142"/>
                <a:gd name="T103" fmla="*/ 351 h 492"/>
                <a:gd name="T104" fmla="*/ 4 w 142"/>
                <a:gd name="T105" fmla="*/ 327 h 492"/>
                <a:gd name="T106" fmla="*/ 6 w 142"/>
                <a:gd name="T107" fmla="*/ 283 h 492"/>
                <a:gd name="T108" fmla="*/ 9 w 142"/>
                <a:gd name="T109" fmla="*/ 163 h 492"/>
                <a:gd name="T110" fmla="*/ 12 w 142"/>
                <a:gd name="T111" fmla="*/ 0 h 492"/>
                <a:gd name="T112" fmla="*/ 12 w 142"/>
                <a:gd name="T113" fmla="*/ 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2" h="492">
                  <a:moveTo>
                    <a:pt x="12" y="0"/>
                  </a:moveTo>
                  <a:lnTo>
                    <a:pt x="12" y="0"/>
                  </a:lnTo>
                  <a:lnTo>
                    <a:pt x="19" y="1"/>
                  </a:lnTo>
                  <a:lnTo>
                    <a:pt x="36" y="6"/>
                  </a:lnTo>
                  <a:lnTo>
                    <a:pt x="45" y="10"/>
                  </a:lnTo>
                  <a:lnTo>
                    <a:pt x="54" y="15"/>
                  </a:lnTo>
                  <a:lnTo>
                    <a:pt x="63" y="21"/>
                  </a:lnTo>
                  <a:lnTo>
                    <a:pt x="69" y="28"/>
                  </a:lnTo>
                  <a:lnTo>
                    <a:pt x="69" y="28"/>
                  </a:lnTo>
                  <a:lnTo>
                    <a:pt x="76" y="40"/>
                  </a:lnTo>
                  <a:lnTo>
                    <a:pt x="87" y="60"/>
                  </a:lnTo>
                  <a:lnTo>
                    <a:pt x="99" y="87"/>
                  </a:lnTo>
                  <a:lnTo>
                    <a:pt x="111" y="120"/>
                  </a:lnTo>
                  <a:lnTo>
                    <a:pt x="123" y="159"/>
                  </a:lnTo>
                  <a:lnTo>
                    <a:pt x="127" y="180"/>
                  </a:lnTo>
                  <a:lnTo>
                    <a:pt x="132" y="202"/>
                  </a:lnTo>
                  <a:lnTo>
                    <a:pt x="135" y="228"/>
                  </a:lnTo>
                  <a:lnTo>
                    <a:pt x="138" y="252"/>
                  </a:lnTo>
                  <a:lnTo>
                    <a:pt x="139" y="279"/>
                  </a:lnTo>
                  <a:lnTo>
                    <a:pt x="139" y="306"/>
                  </a:lnTo>
                  <a:lnTo>
                    <a:pt x="139" y="306"/>
                  </a:lnTo>
                  <a:lnTo>
                    <a:pt x="139" y="334"/>
                  </a:lnTo>
                  <a:lnTo>
                    <a:pt x="141" y="366"/>
                  </a:lnTo>
                  <a:lnTo>
                    <a:pt x="142" y="397"/>
                  </a:lnTo>
                  <a:lnTo>
                    <a:pt x="142" y="427"/>
                  </a:lnTo>
                  <a:lnTo>
                    <a:pt x="142" y="427"/>
                  </a:lnTo>
                  <a:lnTo>
                    <a:pt x="141" y="439"/>
                  </a:lnTo>
                  <a:lnTo>
                    <a:pt x="136" y="451"/>
                  </a:lnTo>
                  <a:lnTo>
                    <a:pt x="130" y="463"/>
                  </a:lnTo>
                  <a:lnTo>
                    <a:pt x="121" y="474"/>
                  </a:lnTo>
                  <a:lnTo>
                    <a:pt x="109" y="483"/>
                  </a:lnTo>
                  <a:lnTo>
                    <a:pt x="103" y="486"/>
                  </a:lnTo>
                  <a:lnTo>
                    <a:pt x="96" y="489"/>
                  </a:lnTo>
                  <a:lnTo>
                    <a:pt x="88" y="490"/>
                  </a:lnTo>
                  <a:lnTo>
                    <a:pt x="79" y="492"/>
                  </a:lnTo>
                  <a:lnTo>
                    <a:pt x="70" y="492"/>
                  </a:lnTo>
                  <a:lnTo>
                    <a:pt x="61" y="490"/>
                  </a:lnTo>
                  <a:lnTo>
                    <a:pt x="61" y="490"/>
                  </a:lnTo>
                  <a:lnTo>
                    <a:pt x="52" y="487"/>
                  </a:lnTo>
                  <a:lnTo>
                    <a:pt x="43" y="483"/>
                  </a:lnTo>
                  <a:lnTo>
                    <a:pt x="36" y="478"/>
                  </a:lnTo>
                  <a:lnTo>
                    <a:pt x="30" y="472"/>
                  </a:lnTo>
                  <a:lnTo>
                    <a:pt x="19" y="460"/>
                  </a:lnTo>
                  <a:lnTo>
                    <a:pt x="12" y="445"/>
                  </a:lnTo>
                  <a:lnTo>
                    <a:pt x="6" y="433"/>
                  </a:lnTo>
                  <a:lnTo>
                    <a:pt x="3" y="421"/>
                  </a:lnTo>
                  <a:lnTo>
                    <a:pt x="0" y="411"/>
                  </a:lnTo>
                  <a:lnTo>
                    <a:pt x="0" y="411"/>
                  </a:lnTo>
                  <a:lnTo>
                    <a:pt x="0" y="393"/>
                  </a:lnTo>
                  <a:lnTo>
                    <a:pt x="1" y="373"/>
                  </a:lnTo>
                  <a:lnTo>
                    <a:pt x="3" y="351"/>
                  </a:lnTo>
                  <a:lnTo>
                    <a:pt x="3" y="351"/>
                  </a:lnTo>
                  <a:lnTo>
                    <a:pt x="4" y="327"/>
                  </a:lnTo>
                  <a:lnTo>
                    <a:pt x="6" y="283"/>
                  </a:lnTo>
                  <a:lnTo>
                    <a:pt x="9" y="163"/>
                  </a:lnTo>
                  <a:lnTo>
                    <a:pt x="12" y="0"/>
                  </a:lnTo>
                  <a:lnTo>
                    <a:pt x="12"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2" name="Freeform 142"/>
            <p:cNvSpPr>
              <a:spLocks/>
            </p:cNvSpPr>
            <p:nvPr/>
          </p:nvSpPr>
          <p:spPr bwMode="auto">
            <a:xfrm>
              <a:off x="-7734300" y="2520950"/>
              <a:ext cx="106362" cy="174625"/>
            </a:xfrm>
            <a:custGeom>
              <a:avLst/>
              <a:gdLst>
                <a:gd name="T0" fmla="*/ 200 w 201"/>
                <a:gd name="T1" fmla="*/ 55 h 330"/>
                <a:gd name="T2" fmla="*/ 200 w 201"/>
                <a:gd name="T3" fmla="*/ 55 h 330"/>
                <a:gd name="T4" fmla="*/ 201 w 201"/>
                <a:gd name="T5" fmla="*/ 90 h 330"/>
                <a:gd name="T6" fmla="*/ 201 w 201"/>
                <a:gd name="T7" fmla="*/ 102 h 330"/>
                <a:gd name="T8" fmla="*/ 201 w 201"/>
                <a:gd name="T9" fmla="*/ 112 h 330"/>
                <a:gd name="T10" fmla="*/ 200 w 201"/>
                <a:gd name="T11" fmla="*/ 123 h 330"/>
                <a:gd name="T12" fmla="*/ 195 w 201"/>
                <a:gd name="T13" fmla="*/ 135 h 330"/>
                <a:gd name="T14" fmla="*/ 188 w 201"/>
                <a:gd name="T15" fmla="*/ 150 h 330"/>
                <a:gd name="T16" fmla="*/ 176 w 201"/>
                <a:gd name="T17" fmla="*/ 172 h 330"/>
                <a:gd name="T18" fmla="*/ 176 w 201"/>
                <a:gd name="T19" fmla="*/ 172 h 330"/>
                <a:gd name="T20" fmla="*/ 158 w 201"/>
                <a:gd name="T21" fmla="*/ 205 h 330"/>
                <a:gd name="T22" fmla="*/ 137 w 201"/>
                <a:gd name="T23" fmla="*/ 235 h 330"/>
                <a:gd name="T24" fmla="*/ 117 w 201"/>
                <a:gd name="T25" fmla="*/ 262 h 330"/>
                <a:gd name="T26" fmla="*/ 99 w 201"/>
                <a:gd name="T27" fmla="*/ 285 h 330"/>
                <a:gd name="T28" fmla="*/ 69 w 201"/>
                <a:gd name="T29" fmla="*/ 318 h 330"/>
                <a:gd name="T30" fmla="*/ 57 w 201"/>
                <a:gd name="T31" fmla="*/ 330 h 330"/>
                <a:gd name="T32" fmla="*/ 0 w 201"/>
                <a:gd name="T33" fmla="*/ 274 h 330"/>
                <a:gd name="T34" fmla="*/ 0 w 201"/>
                <a:gd name="T35" fmla="*/ 274 h 330"/>
                <a:gd name="T36" fmla="*/ 12 w 201"/>
                <a:gd name="T37" fmla="*/ 252 h 330"/>
                <a:gd name="T38" fmla="*/ 26 w 201"/>
                <a:gd name="T39" fmla="*/ 228 h 330"/>
                <a:gd name="T40" fmla="*/ 39 w 201"/>
                <a:gd name="T41" fmla="*/ 198 h 330"/>
                <a:gd name="T42" fmla="*/ 54 w 201"/>
                <a:gd name="T43" fmla="*/ 162 h 330"/>
                <a:gd name="T44" fmla="*/ 68 w 201"/>
                <a:gd name="T45" fmla="*/ 124 h 330"/>
                <a:gd name="T46" fmla="*/ 72 w 201"/>
                <a:gd name="T47" fmla="*/ 106 h 330"/>
                <a:gd name="T48" fmla="*/ 77 w 201"/>
                <a:gd name="T49" fmla="*/ 87 h 330"/>
                <a:gd name="T50" fmla="*/ 80 w 201"/>
                <a:gd name="T51" fmla="*/ 69 h 330"/>
                <a:gd name="T52" fmla="*/ 80 w 201"/>
                <a:gd name="T53" fmla="*/ 51 h 330"/>
                <a:gd name="T54" fmla="*/ 80 w 201"/>
                <a:gd name="T55" fmla="*/ 51 h 330"/>
                <a:gd name="T56" fmla="*/ 81 w 201"/>
                <a:gd name="T57" fmla="*/ 42 h 330"/>
                <a:gd name="T58" fmla="*/ 83 w 201"/>
                <a:gd name="T59" fmla="*/ 33 h 330"/>
                <a:gd name="T60" fmla="*/ 87 w 201"/>
                <a:gd name="T61" fmla="*/ 24 h 330"/>
                <a:gd name="T62" fmla="*/ 93 w 201"/>
                <a:gd name="T63" fmla="*/ 16 h 330"/>
                <a:gd name="T64" fmla="*/ 101 w 201"/>
                <a:gd name="T65" fmla="*/ 9 h 330"/>
                <a:gd name="T66" fmla="*/ 111 w 201"/>
                <a:gd name="T67" fmla="*/ 4 h 330"/>
                <a:gd name="T68" fmla="*/ 126 w 201"/>
                <a:gd name="T69" fmla="*/ 0 h 330"/>
                <a:gd name="T70" fmla="*/ 143 w 201"/>
                <a:gd name="T71" fmla="*/ 0 h 330"/>
                <a:gd name="T72" fmla="*/ 143 w 201"/>
                <a:gd name="T73" fmla="*/ 0 h 330"/>
                <a:gd name="T74" fmla="*/ 152 w 201"/>
                <a:gd name="T75" fmla="*/ 0 h 330"/>
                <a:gd name="T76" fmla="*/ 159 w 201"/>
                <a:gd name="T77" fmla="*/ 1 h 330"/>
                <a:gd name="T78" fmla="*/ 167 w 201"/>
                <a:gd name="T79" fmla="*/ 4 h 330"/>
                <a:gd name="T80" fmla="*/ 173 w 201"/>
                <a:gd name="T81" fmla="*/ 7 h 330"/>
                <a:gd name="T82" fmla="*/ 179 w 201"/>
                <a:gd name="T83" fmla="*/ 12 h 330"/>
                <a:gd name="T84" fmla="*/ 183 w 201"/>
                <a:gd name="T85" fmla="*/ 18 h 330"/>
                <a:gd name="T86" fmla="*/ 191 w 201"/>
                <a:gd name="T87" fmla="*/ 27 h 330"/>
                <a:gd name="T88" fmla="*/ 195 w 201"/>
                <a:gd name="T89" fmla="*/ 37 h 330"/>
                <a:gd name="T90" fmla="*/ 198 w 201"/>
                <a:gd name="T91" fmla="*/ 46 h 330"/>
                <a:gd name="T92" fmla="*/ 200 w 201"/>
                <a:gd name="T93" fmla="*/ 55 h 330"/>
                <a:gd name="T94" fmla="*/ 200 w 201"/>
                <a:gd name="T95" fmla="*/ 55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1" h="330">
                  <a:moveTo>
                    <a:pt x="200" y="55"/>
                  </a:moveTo>
                  <a:lnTo>
                    <a:pt x="200" y="55"/>
                  </a:lnTo>
                  <a:lnTo>
                    <a:pt x="201" y="90"/>
                  </a:lnTo>
                  <a:lnTo>
                    <a:pt x="201" y="102"/>
                  </a:lnTo>
                  <a:lnTo>
                    <a:pt x="201" y="112"/>
                  </a:lnTo>
                  <a:lnTo>
                    <a:pt x="200" y="123"/>
                  </a:lnTo>
                  <a:lnTo>
                    <a:pt x="195" y="135"/>
                  </a:lnTo>
                  <a:lnTo>
                    <a:pt x="188" y="150"/>
                  </a:lnTo>
                  <a:lnTo>
                    <a:pt x="176" y="172"/>
                  </a:lnTo>
                  <a:lnTo>
                    <a:pt x="176" y="172"/>
                  </a:lnTo>
                  <a:lnTo>
                    <a:pt x="158" y="205"/>
                  </a:lnTo>
                  <a:lnTo>
                    <a:pt x="137" y="235"/>
                  </a:lnTo>
                  <a:lnTo>
                    <a:pt x="117" y="262"/>
                  </a:lnTo>
                  <a:lnTo>
                    <a:pt x="99" y="285"/>
                  </a:lnTo>
                  <a:lnTo>
                    <a:pt x="69" y="318"/>
                  </a:lnTo>
                  <a:lnTo>
                    <a:pt x="57" y="330"/>
                  </a:lnTo>
                  <a:lnTo>
                    <a:pt x="0" y="274"/>
                  </a:lnTo>
                  <a:lnTo>
                    <a:pt x="0" y="274"/>
                  </a:lnTo>
                  <a:lnTo>
                    <a:pt x="12" y="252"/>
                  </a:lnTo>
                  <a:lnTo>
                    <a:pt x="26" y="228"/>
                  </a:lnTo>
                  <a:lnTo>
                    <a:pt x="39" y="198"/>
                  </a:lnTo>
                  <a:lnTo>
                    <a:pt x="54" y="162"/>
                  </a:lnTo>
                  <a:lnTo>
                    <a:pt x="68" y="124"/>
                  </a:lnTo>
                  <a:lnTo>
                    <a:pt x="72" y="106"/>
                  </a:lnTo>
                  <a:lnTo>
                    <a:pt x="77" y="87"/>
                  </a:lnTo>
                  <a:lnTo>
                    <a:pt x="80" y="69"/>
                  </a:lnTo>
                  <a:lnTo>
                    <a:pt x="80" y="51"/>
                  </a:lnTo>
                  <a:lnTo>
                    <a:pt x="80" y="51"/>
                  </a:lnTo>
                  <a:lnTo>
                    <a:pt x="81" y="42"/>
                  </a:lnTo>
                  <a:lnTo>
                    <a:pt x="83" y="33"/>
                  </a:lnTo>
                  <a:lnTo>
                    <a:pt x="87" y="24"/>
                  </a:lnTo>
                  <a:lnTo>
                    <a:pt x="93" y="16"/>
                  </a:lnTo>
                  <a:lnTo>
                    <a:pt x="101" y="9"/>
                  </a:lnTo>
                  <a:lnTo>
                    <a:pt x="111" y="4"/>
                  </a:lnTo>
                  <a:lnTo>
                    <a:pt x="126" y="0"/>
                  </a:lnTo>
                  <a:lnTo>
                    <a:pt x="143" y="0"/>
                  </a:lnTo>
                  <a:lnTo>
                    <a:pt x="143" y="0"/>
                  </a:lnTo>
                  <a:lnTo>
                    <a:pt x="152" y="0"/>
                  </a:lnTo>
                  <a:lnTo>
                    <a:pt x="159" y="1"/>
                  </a:lnTo>
                  <a:lnTo>
                    <a:pt x="167" y="4"/>
                  </a:lnTo>
                  <a:lnTo>
                    <a:pt x="173" y="7"/>
                  </a:lnTo>
                  <a:lnTo>
                    <a:pt x="179" y="12"/>
                  </a:lnTo>
                  <a:lnTo>
                    <a:pt x="183" y="18"/>
                  </a:lnTo>
                  <a:lnTo>
                    <a:pt x="191" y="27"/>
                  </a:lnTo>
                  <a:lnTo>
                    <a:pt x="195" y="37"/>
                  </a:lnTo>
                  <a:lnTo>
                    <a:pt x="198" y="46"/>
                  </a:lnTo>
                  <a:lnTo>
                    <a:pt x="200" y="55"/>
                  </a:lnTo>
                  <a:lnTo>
                    <a:pt x="200" y="5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3" name="Freeform 143"/>
            <p:cNvSpPr>
              <a:spLocks/>
            </p:cNvSpPr>
            <p:nvPr/>
          </p:nvSpPr>
          <p:spPr bwMode="auto">
            <a:xfrm>
              <a:off x="-7975600" y="2344738"/>
              <a:ext cx="74612" cy="260350"/>
            </a:xfrm>
            <a:custGeom>
              <a:avLst/>
              <a:gdLst>
                <a:gd name="T0" fmla="*/ 130 w 141"/>
                <a:gd name="T1" fmla="*/ 0 h 492"/>
                <a:gd name="T2" fmla="*/ 130 w 141"/>
                <a:gd name="T3" fmla="*/ 0 h 492"/>
                <a:gd name="T4" fmla="*/ 123 w 141"/>
                <a:gd name="T5" fmla="*/ 1 h 492"/>
                <a:gd name="T6" fmla="*/ 106 w 141"/>
                <a:gd name="T7" fmla="*/ 6 h 492"/>
                <a:gd name="T8" fmla="*/ 97 w 141"/>
                <a:gd name="T9" fmla="*/ 10 h 492"/>
                <a:gd name="T10" fmla="*/ 88 w 141"/>
                <a:gd name="T11" fmla="*/ 15 h 492"/>
                <a:gd name="T12" fmla="*/ 79 w 141"/>
                <a:gd name="T13" fmla="*/ 21 h 492"/>
                <a:gd name="T14" fmla="*/ 73 w 141"/>
                <a:gd name="T15" fmla="*/ 28 h 492"/>
                <a:gd name="T16" fmla="*/ 73 w 141"/>
                <a:gd name="T17" fmla="*/ 28 h 492"/>
                <a:gd name="T18" fmla="*/ 66 w 141"/>
                <a:gd name="T19" fmla="*/ 40 h 492"/>
                <a:gd name="T20" fmla="*/ 55 w 141"/>
                <a:gd name="T21" fmla="*/ 60 h 492"/>
                <a:gd name="T22" fmla="*/ 43 w 141"/>
                <a:gd name="T23" fmla="*/ 87 h 492"/>
                <a:gd name="T24" fmla="*/ 31 w 141"/>
                <a:gd name="T25" fmla="*/ 120 h 492"/>
                <a:gd name="T26" fmla="*/ 19 w 141"/>
                <a:gd name="T27" fmla="*/ 159 h 492"/>
                <a:gd name="T28" fmla="*/ 15 w 141"/>
                <a:gd name="T29" fmla="*/ 180 h 492"/>
                <a:gd name="T30" fmla="*/ 10 w 141"/>
                <a:gd name="T31" fmla="*/ 202 h 492"/>
                <a:gd name="T32" fmla="*/ 6 w 141"/>
                <a:gd name="T33" fmla="*/ 228 h 492"/>
                <a:gd name="T34" fmla="*/ 4 w 141"/>
                <a:gd name="T35" fmla="*/ 252 h 492"/>
                <a:gd name="T36" fmla="*/ 3 w 141"/>
                <a:gd name="T37" fmla="*/ 279 h 492"/>
                <a:gd name="T38" fmla="*/ 3 w 141"/>
                <a:gd name="T39" fmla="*/ 306 h 492"/>
                <a:gd name="T40" fmla="*/ 3 w 141"/>
                <a:gd name="T41" fmla="*/ 306 h 492"/>
                <a:gd name="T42" fmla="*/ 3 w 141"/>
                <a:gd name="T43" fmla="*/ 334 h 492"/>
                <a:gd name="T44" fmla="*/ 1 w 141"/>
                <a:gd name="T45" fmla="*/ 366 h 492"/>
                <a:gd name="T46" fmla="*/ 0 w 141"/>
                <a:gd name="T47" fmla="*/ 397 h 492"/>
                <a:gd name="T48" fmla="*/ 0 w 141"/>
                <a:gd name="T49" fmla="*/ 427 h 492"/>
                <a:gd name="T50" fmla="*/ 0 w 141"/>
                <a:gd name="T51" fmla="*/ 427 h 492"/>
                <a:gd name="T52" fmla="*/ 1 w 141"/>
                <a:gd name="T53" fmla="*/ 439 h 492"/>
                <a:gd name="T54" fmla="*/ 4 w 141"/>
                <a:gd name="T55" fmla="*/ 451 h 492"/>
                <a:gd name="T56" fmla="*/ 12 w 141"/>
                <a:gd name="T57" fmla="*/ 463 h 492"/>
                <a:gd name="T58" fmla="*/ 21 w 141"/>
                <a:gd name="T59" fmla="*/ 474 h 492"/>
                <a:gd name="T60" fmla="*/ 31 w 141"/>
                <a:gd name="T61" fmla="*/ 483 h 492"/>
                <a:gd name="T62" fmla="*/ 39 w 141"/>
                <a:gd name="T63" fmla="*/ 486 h 492"/>
                <a:gd name="T64" fmla="*/ 46 w 141"/>
                <a:gd name="T65" fmla="*/ 489 h 492"/>
                <a:gd name="T66" fmla="*/ 54 w 141"/>
                <a:gd name="T67" fmla="*/ 490 h 492"/>
                <a:gd name="T68" fmla="*/ 61 w 141"/>
                <a:gd name="T69" fmla="*/ 492 h 492"/>
                <a:gd name="T70" fmla="*/ 70 w 141"/>
                <a:gd name="T71" fmla="*/ 492 h 492"/>
                <a:gd name="T72" fmla="*/ 81 w 141"/>
                <a:gd name="T73" fmla="*/ 490 h 492"/>
                <a:gd name="T74" fmla="*/ 81 w 141"/>
                <a:gd name="T75" fmla="*/ 490 h 492"/>
                <a:gd name="T76" fmla="*/ 90 w 141"/>
                <a:gd name="T77" fmla="*/ 487 h 492"/>
                <a:gd name="T78" fmla="*/ 97 w 141"/>
                <a:gd name="T79" fmla="*/ 483 h 492"/>
                <a:gd name="T80" fmla="*/ 105 w 141"/>
                <a:gd name="T81" fmla="*/ 478 h 492"/>
                <a:gd name="T82" fmla="*/ 112 w 141"/>
                <a:gd name="T83" fmla="*/ 472 h 492"/>
                <a:gd name="T84" fmla="*/ 123 w 141"/>
                <a:gd name="T85" fmla="*/ 460 h 492"/>
                <a:gd name="T86" fmla="*/ 130 w 141"/>
                <a:gd name="T87" fmla="*/ 445 h 492"/>
                <a:gd name="T88" fmla="*/ 136 w 141"/>
                <a:gd name="T89" fmla="*/ 433 h 492"/>
                <a:gd name="T90" fmla="*/ 139 w 141"/>
                <a:gd name="T91" fmla="*/ 421 h 492"/>
                <a:gd name="T92" fmla="*/ 141 w 141"/>
                <a:gd name="T93" fmla="*/ 411 h 492"/>
                <a:gd name="T94" fmla="*/ 141 w 141"/>
                <a:gd name="T95" fmla="*/ 411 h 492"/>
                <a:gd name="T96" fmla="*/ 141 w 141"/>
                <a:gd name="T97" fmla="*/ 393 h 492"/>
                <a:gd name="T98" fmla="*/ 141 w 141"/>
                <a:gd name="T99" fmla="*/ 373 h 492"/>
                <a:gd name="T100" fmla="*/ 138 w 141"/>
                <a:gd name="T101" fmla="*/ 351 h 492"/>
                <a:gd name="T102" fmla="*/ 138 w 141"/>
                <a:gd name="T103" fmla="*/ 351 h 492"/>
                <a:gd name="T104" fmla="*/ 136 w 141"/>
                <a:gd name="T105" fmla="*/ 327 h 492"/>
                <a:gd name="T106" fmla="*/ 135 w 141"/>
                <a:gd name="T107" fmla="*/ 283 h 492"/>
                <a:gd name="T108" fmla="*/ 132 w 141"/>
                <a:gd name="T109" fmla="*/ 163 h 492"/>
                <a:gd name="T110" fmla="*/ 130 w 141"/>
                <a:gd name="T111" fmla="*/ 0 h 492"/>
                <a:gd name="T112" fmla="*/ 130 w 141"/>
                <a:gd name="T113" fmla="*/ 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1" h="492">
                  <a:moveTo>
                    <a:pt x="130" y="0"/>
                  </a:moveTo>
                  <a:lnTo>
                    <a:pt x="130" y="0"/>
                  </a:lnTo>
                  <a:lnTo>
                    <a:pt x="123" y="1"/>
                  </a:lnTo>
                  <a:lnTo>
                    <a:pt x="106" y="6"/>
                  </a:lnTo>
                  <a:lnTo>
                    <a:pt x="97" y="10"/>
                  </a:lnTo>
                  <a:lnTo>
                    <a:pt x="88" y="15"/>
                  </a:lnTo>
                  <a:lnTo>
                    <a:pt x="79" y="21"/>
                  </a:lnTo>
                  <a:lnTo>
                    <a:pt x="73" y="28"/>
                  </a:lnTo>
                  <a:lnTo>
                    <a:pt x="73" y="28"/>
                  </a:lnTo>
                  <a:lnTo>
                    <a:pt x="66" y="40"/>
                  </a:lnTo>
                  <a:lnTo>
                    <a:pt x="55" y="60"/>
                  </a:lnTo>
                  <a:lnTo>
                    <a:pt x="43" y="87"/>
                  </a:lnTo>
                  <a:lnTo>
                    <a:pt x="31" y="120"/>
                  </a:lnTo>
                  <a:lnTo>
                    <a:pt x="19" y="159"/>
                  </a:lnTo>
                  <a:lnTo>
                    <a:pt x="15" y="180"/>
                  </a:lnTo>
                  <a:lnTo>
                    <a:pt x="10" y="202"/>
                  </a:lnTo>
                  <a:lnTo>
                    <a:pt x="6" y="228"/>
                  </a:lnTo>
                  <a:lnTo>
                    <a:pt x="4" y="252"/>
                  </a:lnTo>
                  <a:lnTo>
                    <a:pt x="3" y="279"/>
                  </a:lnTo>
                  <a:lnTo>
                    <a:pt x="3" y="306"/>
                  </a:lnTo>
                  <a:lnTo>
                    <a:pt x="3" y="306"/>
                  </a:lnTo>
                  <a:lnTo>
                    <a:pt x="3" y="334"/>
                  </a:lnTo>
                  <a:lnTo>
                    <a:pt x="1" y="366"/>
                  </a:lnTo>
                  <a:lnTo>
                    <a:pt x="0" y="397"/>
                  </a:lnTo>
                  <a:lnTo>
                    <a:pt x="0" y="427"/>
                  </a:lnTo>
                  <a:lnTo>
                    <a:pt x="0" y="427"/>
                  </a:lnTo>
                  <a:lnTo>
                    <a:pt x="1" y="439"/>
                  </a:lnTo>
                  <a:lnTo>
                    <a:pt x="4" y="451"/>
                  </a:lnTo>
                  <a:lnTo>
                    <a:pt x="12" y="463"/>
                  </a:lnTo>
                  <a:lnTo>
                    <a:pt x="21" y="474"/>
                  </a:lnTo>
                  <a:lnTo>
                    <a:pt x="31" y="483"/>
                  </a:lnTo>
                  <a:lnTo>
                    <a:pt x="39" y="486"/>
                  </a:lnTo>
                  <a:lnTo>
                    <a:pt x="46" y="489"/>
                  </a:lnTo>
                  <a:lnTo>
                    <a:pt x="54" y="490"/>
                  </a:lnTo>
                  <a:lnTo>
                    <a:pt x="61" y="492"/>
                  </a:lnTo>
                  <a:lnTo>
                    <a:pt x="70" y="492"/>
                  </a:lnTo>
                  <a:lnTo>
                    <a:pt x="81" y="490"/>
                  </a:lnTo>
                  <a:lnTo>
                    <a:pt x="81" y="490"/>
                  </a:lnTo>
                  <a:lnTo>
                    <a:pt x="90" y="487"/>
                  </a:lnTo>
                  <a:lnTo>
                    <a:pt x="97" y="483"/>
                  </a:lnTo>
                  <a:lnTo>
                    <a:pt x="105" y="478"/>
                  </a:lnTo>
                  <a:lnTo>
                    <a:pt x="112" y="472"/>
                  </a:lnTo>
                  <a:lnTo>
                    <a:pt x="123" y="460"/>
                  </a:lnTo>
                  <a:lnTo>
                    <a:pt x="130" y="445"/>
                  </a:lnTo>
                  <a:lnTo>
                    <a:pt x="136" y="433"/>
                  </a:lnTo>
                  <a:lnTo>
                    <a:pt x="139" y="421"/>
                  </a:lnTo>
                  <a:lnTo>
                    <a:pt x="141" y="411"/>
                  </a:lnTo>
                  <a:lnTo>
                    <a:pt x="141" y="411"/>
                  </a:lnTo>
                  <a:lnTo>
                    <a:pt x="141" y="393"/>
                  </a:lnTo>
                  <a:lnTo>
                    <a:pt x="141" y="373"/>
                  </a:lnTo>
                  <a:lnTo>
                    <a:pt x="138" y="351"/>
                  </a:lnTo>
                  <a:lnTo>
                    <a:pt x="138" y="351"/>
                  </a:lnTo>
                  <a:lnTo>
                    <a:pt x="136" y="327"/>
                  </a:lnTo>
                  <a:lnTo>
                    <a:pt x="135" y="283"/>
                  </a:lnTo>
                  <a:lnTo>
                    <a:pt x="132" y="163"/>
                  </a:lnTo>
                  <a:lnTo>
                    <a:pt x="130" y="0"/>
                  </a:lnTo>
                  <a:lnTo>
                    <a:pt x="130"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4" name="Freeform 144"/>
            <p:cNvSpPr>
              <a:spLocks/>
            </p:cNvSpPr>
            <p:nvPr/>
          </p:nvSpPr>
          <p:spPr bwMode="auto">
            <a:xfrm>
              <a:off x="-7975600" y="2520950"/>
              <a:ext cx="106362" cy="174625"/>
            </a:xfrm>
            <a:custGeom>
              <a:avLst/>
              <a:gdLst>
                <a:gd name="T0" fmla="*/ 1 w 201"/>
                <a:gd name="T1" fmla="*/ 55 h 330"/>
                <a:gd name="T2" fmla="*/ 1 w 201"/>
                <a:gd name="T3" fmla="*/ 55 h 330"/>
                <a:gd name="T4" fmla="*/ 0 w 201"/>
                <a:gd name="T5" fmla="*/ 90 h 330"/>
                <a:gd name="T6" fmla="*/ 0 w 201"/>
                <a:gd name="T7" fmla="*/ 102 h 330"/>
                <a:gd name="T8" fmla="*/ 0 w 201"/>
                <a:gd name="T9" fmla="*/ 112 h 330"/>
                <a:gd name="T10" fmla="*/ 1 w 201"/>
                <a:gd name="T11" fmla="*/ 123 h 330"/>
                <a:gd name="T12" fmla="*/ 6 w 201"/>
                <a:gd name="T13" fmla="*/ 135 h 330"/>
                <a:gd name="T14" fmla="*/ 13 w 201"/>
                <a:gd name="T15" fmla="*/ 150 h 330"/>
                <a:gd name="T16" fmla="*/ 24 w 201"/>
                <a:gd name="T17" fmla="*/ 172 h 330"/>
                <a:gd name="T18" fmla="*/ 24 w 201"/>
                <a:gd name="T19" fmla="*/ 172 h 330"/>
                <a:gd name="T20" fmla="*/ 43 w 201"/>
                <a:gd name="T21" fmla="*/ 205 h 330"/>
                <a:gd name="T22" fmla="*/ 63 w 201"/>
                <a:gd name="T23" fmla="*/ 235 h 330"/>
                <a:gd name="T24" fmla="*/ 84 w 201"/>
                <a:gd name="T25" fmla="*/ 262 h 330"/>
                <a:gd name="T26" fmla="*/ 102 w 201"/>
                <a:gd name="T27" fmla="*/ 285 h 330"/>
                <a:gd name="T28" fmla="*/ 132 w 201"/>
                <a:gd name="T29" fmla="*/ 318 h 330"/>
                <a:gd name="T30" fmla="*/ 142 w 201"/>
                <a:gd name="T31" fmla="*/ 330 h 330"/>
                <a:gd name="T32" fmla="*/ 201 w 201"/>
                <a:gd name="T33" fmla="*/ 274 h 330"/>
                <a:gd name="T34" fmla="*/ 201 w 201"/>
                <a:gd name="T35" fmla="*/ 274 h 330"/>
                <a:gd name="T36" fmla="*/ 187 w 201"/>
                <a:gd name="T37" fmla="*/ 252 h 330"/>
                <a:gd name="T38" fmla="*/ 175 w 201"/>
                <a:gd name="T39" fmla="*/ 228 h 330"/>
                <a:gd name="T40" fmla="*/ 160 w 201"/>
                <a:gd name="T41" fmla="*/ 198 h 330"/>
                <a:gd name="T42" fmla="*/ 147 w 201"/>
                <a:gd name="T43" fmla="*/ 162 h 330"/>
                <a:gd name="T44" fmla="*/ 133 w 201"/>
                <a:gd name="T45" fmla="*/ 124 h 330"/>
                <a:gd name="T46" fmla="*/ 129 w 201"/>
                <a:gd name="T47" fmla="*/ 106 h 330"/>
                <a:gd name="T48" fmla="*/ 124 w 201"/>
                <a:gd name="T49" fmla="*/ 87 h 330"/>
                <a:gd name="T50" fmla="*/ 121 w 201"/>
                <a:gd name="T51" fmla="*/ 69 h 330"/>
                <a:gd name="T52" fmla="*/ 120 w 201"/>
                <a:gd name="T53" fmla="*/ 51 h 330"/>
                <a:gd name="T54" fmla="*/ 120 w 201"/>
                <a:gd name="T55" fmla="*/ 51 h 330"/>
                <a:gd name="T56" fmla="*/ 120 w 201"/>
                <a:gd name="T57" fmla="*/ 42 h 330"/>
                <a:gd name="T58" fmla="*/ 117 w 201"/>
                <a:gd name="T59" fmla="*/ 33 h 330"/>
                <a:gd name="T60" fmla="*/ 114 w 201"/>
                <a:gd name="T61" fmla="*/ 24 h 330"/>
                <a:gd name="T62" fmla="*/ 108 w 201"/>
                <a:gd name="T63" fmla="*/ 16 h 330"/>
                <a:gd name="T64" fmla="*/ 100 w 201"/>
                <a:gd name="T65" fmla="*/ 9 h 330"/>
                <a:gd name="T66" fmla="*/ 88 w 201"/>
                <a:gd name="T67" fmla="*/ 4 h 330"/>
                <a:gd name="T68" fmla="*/ 75 w 201"/>
                <a:gd name="T69" fmla="*/ 0 h 330"/>
                <a:gd name="T70" fmla="*/ 58 w 201"/>
                <a:gd name="T71" fmla="*/ 0 h 330"/>
                <a:gd name="T72" fmla="*/ 58 w 201"/>
                <a:gd name="T73" fmla="*/ 0 h 330"/>
                <a:gd name="T74" fmla="*/ 49 w 201"/>
                <a:gd name="T75" fmla="*/ 0 h 330"/>
                <a:gd name="T76" fmla="*/ 40 w 201"/>
                <a:gd name="T77" fmla="*/ 1 h 330"/>
                <a:gd name="T78" fmla="*/ 34 w 201"/>
                <a:gd name="T79" fmla="*/ 4 h 330"/>
                <a:gd name="T80" fmla="*/ 27 w 201"/>
                <a:gd name="T81" fmla="*/ 7 h 330"/>
                <a:gd name="T82" fmla="*/ 22 w 201"/>
                <a:gd name="T83" fmla="*/ 12 h 330"/>
                <a:gd name="T84" fmla="*/ 18 w 201"/>
                <a:gd name="T85" fmla="*/ 18 h 330"/>
                <a:gd name="T86" fmla="*/ 10 w 201"/>
                <a:gd name="T87" fmla="*/ 27 h 330"/>
                <a:gd name="T88" fmla="*/ 6 w 201"/>
                <a:gd name="T89" fmla="*/ 37 h 330"/>
                <a:gd name="T90" fmla="*/ 3 w 201"/>
                <a:gd name="T91" fmla="*/ 46 h 330"/>
                <a:gd name="T92" fmla="*/ 1 w 201"/>
                <a:gd name="T93" fmla="*/ 55 h 330"/>
                <a:gd name="T94" fmla="*/ 1 w 201"/>
                <a:gd name="T95" fmla="*/ 55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1" h="330">
                  <a:moveTo>
                    <a:pt x="1" y="55"/>
                  </a:moveTo>
                  <a:lnTo>
                    <a:pt x="1" y="55"/>
                  </a:lnTo>
                  <a:lnTo>
                    <a:pt x="0" y="90"/>
                  </a:lnTo>
                  <a:lnTo>
                    <a:pt x="0" y="102"/>
                  </a:lnTo>
                  <a:lnTo>
                    <a:pt x="0" y="112"/>
                  </a:lnTo>
                  <a:lnTo>
                    <a:pt x="1" y="123"/>
                  </a:lnTo>
                  <a:lnTo>
                    <a:pt x="6" y="135"/>
                  </a:lnTo>
                  <a:lnTo>
                    <a:pt x="13" y="150"/>
                  </a:lnTo>
                  <a:lnTo>
                    <a:pt x="24" y="172"/>
                  </a:lnTo>
                  <a:lnTo>
                    <a:pt x="24" y="172"/>
                  </a:lnTo>
                  <a:lnTo>
                    <a:pt x="43" y="205"/>
                  </a:lnTo>
                  <a:lnTo>
                    <a:pt x="63" y="235"/>
                  </a:lnTo>
                  <a:lnTo>
                    <a:pt x="84" y="262"/>
                  </a:lnTo>
                  <a:lnTo>
                    <a:pt x="102" y="285"/>
                  </a:lnTo>
                  <a:lnTo>
                    <a:pt x="132" y="318"/>
                  </a:lnTo>
                  <a:lnTo>
                    <a:pt x="142" y="330"/>
                  </a:lnTo>
                  <a:lnTo>
                    <a:pt x="201" y="274"/>
                  </a:lnTo>
                  <a:lnTo>
                    <a:pt x="201" y="274"/>
                  </a:lnTo>
                  <a:lnTo>
                    <a:pt x="187" y="252"/>
                  </a:lnTo>
                  <a:lnTo>
                    <a:pt x="175" y="228"/>
                  </a:lnTo>
                  <a:lnTo>
                    <a:pt x="160" y="198"/>
                  </a:lnTo>
                  <a:lnTo>
                    <a:pt x="147" y="162"/>
                  </a:lnTo>
                  <a:lnTo>
                    <a:pt x="133" y="124"/>
                  </a:lnTo>
                  <a:lnTo>
                    <a:pt x="129" y="106"/>
                  </a:lnTo>
                  <a:lnTo>
                    <a:pt x="124" y="87"/>
                  </a:lnTo>
                  <a:lnTo>
                    <a:pt x="121" y="69"/>
                  </a:lnTo>
                  <a:lnTo>
                    <a:pt x="120" y="51"/>
                  </a:lnTo>
                  <a:lnTo>
                    <a:pt x="120" y="51"/>
                  </a:lnTo>
                  <a:lnTo>
                    <a:pt x="120" y="42"/>
                  </a:lnTo>
                  <a:lnTo>
                    <a:pt x="117" y="33"/>
                  </a:lnTo>
                  <a:lnTo>
                    <a:pt x="114" y="24"/>
                  </a:lnTo>
                  <a:lnTo>
                    <a:pt x="108" y="16"/>
                  </a:lnTo>
                  <a:lnTo>
                    <a:pt x="100" y="9"/>
                  </a:lnTo>
                  <a:lnTo>
                    <a:pt x="88" y="4"/>
                  </a:lnTo>
                  <a:lnTo>
                    <a:pt x="75" y="0"/>
                  </a:lnTo>
                  <a:lnTo>
                    <a:pt x="58" y="0"/>
                  </a:lnTo>
                  <a:lnTo>
                    <a:pt x="58" y="0"/>
                  </a:lnTo>
                  <a:lnTo>
                    <a:pt x="49" y="0"/>
                  </a:lnTo>
                  <a:lnTo>
                    <a:pt x="40" y="1"/>
                  </a:lnTo>
                  <a:lnTo>
                    <a:pt x="34" y="4"/>
                  </a:lnTo>
                  <a:lnTo>
                    <a:pt x="27" y="7"/>
                  </a:lnTo>
                  <a:lnTo>
                    <a:pt x="22" y="12"/>
                  </a:lnTo>
                  <a:lnTo>
                    <a:pt x="18" y="18"/>
                  </a:lnTo>
                  <a:lnTo>
                    <a:pt x="10" y="27"/>
                  </a:lnTo>
                  <a:lnTo>
                    <a:pt x="6" y="37"/>
                  </a:lnTo>
                  <a:lnTo>
                    <a:pt x="3" y="46"/>
                  </a:lnTo>
                  <a:lnTo>
                    <a:pt x="1" y="55"/>
                  </a:lnTo>
                  <a:lnTo>
                    <a:pt x="1" y="5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5" name="Freeform 145"/>
            <p:cNvSpPr>
              <a:spLocks/>
            </p:cNvSpPr>
            <p:nvPr/>
          </p:nvSpPr>
          <p:spPr bwMode="auto">
            <a:xfrm>
              <a:off x="-7969250" y="2747963"/>
              <a:ext cx="334962" cy="66675"/>
            </a:xfrm>
            <a:custGeom>
              <a:avLst/>
              <a:gdLst>
                <a:gd name="T0" fmla="*/ 631 w 631"/>
                <a:gd name="T1" fmla="*/ 105 h 126"/>
                <a:gd name="T2" fmla="*/ 631 w 631"/>
                <a:gd name="T3" fmla="*/ 105 h 126"/>
                <a:gd name="T4" fmla="*/ 600 w 631"/>
                <a:gd name="T5" fmla="*/ 108 h 126"/>
                <a:gd name="T6" fmla="*/ 522 w 631"/>
                <a:gd name="T7" fmla="*/ 115 h 126"/>
                <a:gd name="T8" fmla="*/ 420 w 631"/>
                <a:gd name="T9" fmla="*/ 123 h 126"/>
                <a:gd name="T10" fmla="*/ 366 w 631"/>
                <a:gd name="T11" fmla="*/ 124 h 126"/>
                <a:gd name="T12" fmla="*/ 315 w 631"/>
                <a:gd name="T13" fmla="*/ 126 h 126"/>
                <a:gd name="T14" fmla="*/ 315 w 631"/>
                <a:gd name="T15" fmla="*/ 126 h 126"/>
                <a:gd name="T16" fmla="*/ 264 w 631"/>
                <a:gd name="T17" fmla="*/ 124 h 126"/>
                <a:gd name="T18" fmla="*/ 211 w 631"/>
                <a:gd name="T19" fmla="*/ 123 h 126"/>
                <a:gd name="T20" fmla="*/ 109 w 631"/>
                <a:gd name="T21" fmla="*/ 115 h 126"/>
                <a:gd name="T22" fmla="*/ 30 w 631"/>
                <a:gd name="T23" fmla="*/ 108 h 126"/>
                <a:gd name="T24" fmla="*/ 0 w 631"/>
                <a:gd name="T25" fmla="*/ 105 h 126"/>
                <a:gd name="T26" fmla="*/ 0 w 631"/>
                <a:gd name="T27" fmla="*/ 21 h 126"/>
                <a:gd name="T28" fmla="*/ 0 w 631"/>
                <a:gd name="T29" fmla="*/ 21 h 126"/>
                <a:gd name="T30" fmla="*/ 1 w 631"/>
                <a:gd name="T31" fmla="*/ 13 h 126"/>
                <a:gd name="T32" fmla="*/ 6 w 631"/>
                <a:gd name="T33" fmla="*/ 6 h 126"/>
                <a:gd name="T34" fmla="*/ 12 w 631"/>
                <a:gd name="T35" fmla="*/ 1 h 126"/>
                <a:gd name="T36" fmla="*/ 21 w 631"/>
                <a:gd name="T37" fmla="*/ 0 h 126"/>
                <a:gd name="T38" fmla="*/ 610 w 631"/>
                <a:gd name="T39" fmla="*/ 0 h 126"/>
                <a:gd name="T40" fmla="*/ 610 w 631"/>
                <a:gd name="T41" fmla="*/ 0 h 126"/>
                <a:gd name="T42" fmla="*/ 618 w 631"/>
                <a:gd name="T43" fmla="*/ 1 h 126"/>
                <a:gd name="T44" fmla="*/ 625 w 631"/>
                <a:gd name="T45" fmla="*/ 6 h 126"/>
                <a:gd name="T46" fmla="*/ 630 w 631"/>
                <a:gd name="T47" fmla="*/ 13 h 126"/>
                <a:gd name="T48" fmla="*/ 631 w 631"/>
                <a:gd name="T49" fmla="*/ 21 h 126"/>
                <a:gd name="T50" fmla="*/ 631 w 631"/>
                <a:gd name="T51" fmla="*/ 10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1" h="126">
                  <a:moveTo>
                    <a:pt x="631" y="105"/>
                  </a:moveTo>
                  <a:lnTo>
                    <a:pt x="631" y="105"/>
                  </a:lnTo>
                  <a:lnTo>
                    <a:pt x="600" y="108"/>
                  </a:lnTo>
                  <a:lnTo>
                    <a:pt x="522" y="115"/>
                  </a:lnTo>
                  <a:lnTo>
                    <a:pt x="420" y="123"/>
                  </a:lnTo>
                  <a:lnTo>
                    <a:pt x="366" y="124"/>
                  </a:lnTo>
                  <a:lnTo>
                    <a:pt x="315" y="126"/>
                  </a:lnTo>
                  <a:lnTo>
                    <a:pt x="315" y="126"/>
                  </a:lnTo>
                  <a:lnTo>
                    <a:pt x="264" y="124"/>
                  </a:lnTo>
                  <a:lnTo>
                    <a:pt x="211" y="123"/>
                  </a:lnTo>
                  <a:lnTo>
                    <a:pt x="109" y="115"/>
                  </a:lnTo>
                  <a:lnTo>
                    <a:pt x="30" y="108"/>
                  </a:lnTo>
                  <a:lnTo>
                    <a:pt x="0" y="105"/>
                  </a:lnTo>
                  <a:lnTo>
                    <a:pt x="0" y="21"/>
                  </a:lnTo>
                  <a:lnTo>
                    <a:pt x="0" y="21"/>
                  </a:lnTo>
                  <a:lnTo>
                    <a:pt x="1" y="13"/>
                  </a:lnTo>
                  <a:lnTo>
                    <a:pt x="6" y="6"/>
                  </a:lnTo>
                  <a:lnTo>
                    <a:pt x="12" y="1"/>
                  </a:lnTo>
                  <a:lnTo>
                    <a:pt x="21" y="0"/>
                  </a:lnTo>
                  <a:lnTo>
                    <a:pt x="610" y="0"/>
                  </a:lnTo>
                  <a:lnTo>
                    <a:pt x="610" y="0"/>
                  </a:lnTo>
                  <a:lnTo>
                    <a:pt x="618" y="1"/>
                  </a:lnTo>
                  <a:lnTo>
                    <a:pt x="625" y="6"/>
                  </a:lnTo>
                  <a:lnTo>
                    <a:pt x="630" y="13"/>
                  </a:lnTo>
                  <a:lnTo>
                    <a:pt x="631" y="21"/>
                  </a:lnTo>
                  <a:lnTo>
                    <a:pt x="631" y="10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6" name="Freeform 146"/>
            <p:cNvSpPr>
              <a:spLocks/>
            </p:cNvSpPr>
            <p:nvPr/>
          </p:nvSpPr>
          <p:spPr bwMode="auto">
            <a:xfrm>
              <a:off x="-7969250" y="2747963"/>
              <a:ext cx="44450" cy="311150"/>
            </a:xfrm>
            <a:custGeom>
              <a:avLst/>
              <a:gdLst>
                <a:gd name="T0" fmla="*/ 84 w 84"/>
                <a:gd name="T1" fmla="*/ 0 h 589"/>
                <a:gd name="T2" fmla="*/ 84 w 84"/>
                <a:gd name="T3" fmla="*/ 589 h 589"/>
                <a:gd name="T4" fmla="*/ 0 w 84"/>
                <a:gd name="T5" fmla="*/ 589 h 589"/>
                <a:gd name="T6" fmla="*/ 0 w 84"/>
                <a:gd name="T7" fmla="*/ 21 h 589"/>
                <a:gd name="T8" fmla="*/ 0 w 84"/>
                <a:gd name="T9" fmla="*/ 21 h 589"/>
                <a:gd name="T10" fmla="*/ 1 w 84"/>
                <a:gd name="T11" fmla="*/ 13 h 589"/>
                <a:gd name="T12" fmla="*/ 6 w 84"/>
                <a:gd name="T13" fmla="*/ 6 h 589"/>
                <a:gd name="T14" fmla="*/ 12 w 84"/>
                <a:gd name="T15" fmla="*/ 1 h 589"/>
                <a:gd name="T16" fmla="*/ 21 w 84"/>
                <a:gd name="T17" fmla="*/ 0 h 589"/>
                <a:gd name="T18" fmla="*/ 84 w 84"/>
                <a:gd name="T19" fmla="*/ 0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89">
                  <a:moveTo>
                    <a:pt x="84" y="0"/>
                  </a:moveTo>
                  <a:lnTo>
                    <a:pt x="84" y="589"/>
                  </a:lnTo>
                  <a:lnTo>
                    <a:pt x="0" y="589"/>
                  </a:lnTo>
                  <a:lnTo>
                    <a:pt x="0" y="21"/>
                  </a:lnTo>
                  <a:lnTo>
                    <a:pt x="0" y="21"/>
                  </a:lnTo>
                  <a:lnTo>
                    <a:pt x="1" y="13"/>
                  </a:lnTo>
                  <a:lnTo>
                    <a:pt x="6" y="6"/>
                  </a:lnTo>
                  <a:lnTo>
                    <a:pt x="12" y="1"/>
                  </a:lnTo>
                  <a:lnTo>
                    <a:pt x="21" y="0"/>
                  </a:lnTo>
                  <a:lnTo>
                    <a:pt x="8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7" name="Freeform 147"/>
            <p:cNvSpPr>
              <a:spLocks/>
            </p:cNvSpPr>
            <p:nvPr/>
          </p:nvSpPr>
          <p:spPr bwMode="auto">
            <a:xfrm>
              <a:off x="-7678738" y="2747963"/>
              <a:ext cx="44450" cy="311150"/>
            </a:xfrm>
            <a:custGeom>
              <a:avLst/>
              <a:gdLst>
                <a:gd name="T0" fmla="*/ 84 w 84"/>
                <a:gd name="T1" fmla="*/ 21 h 589"/>
                <a:gd name="T2" fmla="*/ 84 w 84"/>
                <a:gd name="T3" fmla="*/ 589 h 589"/>
                <a:gd name="T4" fmla="*/ 0 w 84"/>
                <a:gd name="T5" fmla="*/ 589 h 589"/>
                <a:gd name="T6" fmla="*/ 0 w 84"/>
                <a:gd name="T7" fmla="*/ 0 h 589"/>
                <a:gd name="T8" fmla="*/ 63 w 84"/>
                <a:gd name="T9" fmla="*/ 0 h 589"/>
                <a:gd name="T10" fmla="*/ 63 w 84"/>
                <a:gd name="T11" fmla="*/ 0 h 589"/>
                <a:gd name="T12" fmla="*/ 71 w 84"/>
                <a:gd name="T13" fmla="*/ 1 h 589"/>
                <a:gd name="T14" fmla="*/ 78 w 84"/>
                <a:gd name="T15" fmla="*/ 6 h 589"/>
                <a:gd name="T16" fmla="*/ 83 w 84"/>
                <a:gd name="T17" fmla="*/ 13 h 589"/>
                <a:gd name="T18" fmla="*/ 84 w 84"/>
                <a:gd name="T19" fmla="*/ 21 h 589"/>
                <a:gd name="T20" fmla="*/ 84 w 84"/>
                <a:gd name="T21" fmla="*/ 21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589">
                  <a:moveTo>
                    <a:pt x="84" y="21"/>
                  </a:moveTo>
                  <a:lnTo>
                    <a:pt x="84" y="589"/>
                  </a:lnTo>
                  <a:lnTo>
                    <a:pt x="0" y="589"/>
                  </a:lnTo>
                  <a:lnTo>
                    <a:pt x="0" y="0"/>
                  </a:lnTo>
                  <a:lnTo>
                    <a:pt x="63" y="0"/>
                  </a:lnTo>
                  <a:lnTo>
                    <a:pt x="63" y="0"/>
                  </a:lnTo>
                  <a:lnTo>
                    <a:pt x="71" y="1"/>
                  </a:lnTo>
                  <a:lnTo>
                    <a:pt x="78" y="6"/>
                  </a:lnTo>
                  <a:lnTo>
                    <a:pt x="83" y="13"/>
                  </a:lnTo>
                  <a:lnTo>
                    <a:pt x="84" y="21"/>
                  </a:lnTo>
                  <a:lnTo>
                    <a:pt x="84" y="2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8" name="Rectangle 148"/>
            <p:cNvSpPr>
              <a:spLocks noChangeArrowheads="1"/>
            </p:cNvSpPr>
            <p:nvPr/>
          </p:nvSpPr>
          <p:spPr bwMode="auto">
            <a:xfrm>
              <a:off x="-7947025" y="2413000"/>
              <a:ext cx="22225" cy="39052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9" name="Rectangle 149"/>
            <p:cNvSpPr>
              <a:spLocks noChangeArrowheads="1"/>
            </p:cNvSpPr>
            <p:nvPr/>
          </p:nvSpPr>
          <p:spPr bwMode="auto">
            <a:xfrm>
              <a:off x="-7678738" y="2413000"/>
              <a:ext cx="22225" cy="39052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0" name="Freeform 150"/>
            <p:cNvSpPr>
              <a:spLocks/>
            </p:cNvSpPr>
            <p:nvPr/>
          </p:nvSpPr>
          <p:spPr bwMode="auto">
            <a:xfrm>
              <a:off x="-7969250" y="2413000"/>
              <a:ext cx="334962" cy="223838"/>
            </a:xfrm>
            <a:custGeom>
              <a:avLst/>
              <a:gdLst>
                <a:gd name="T0" fmla="*/ 610 w 631"/>
                <a:gd name="T1" fmla="*/ 422 h 422"/>
                <a:gd name="T2" fmla="*/ 21 w 631"/>
                <a:gd name="T3" fmla="*/ 422 h 422"/>
                <a:gd name="T4" fmla="*/ 21 w 631"/>
                <a:gd name="T5" fmla="*/ 422 h 422"/>
                <a:gd name="T6" fmla="*/ 12 w 631"/>
                <a:gd name="T7" fmla="*/ 420 h 422"/>
                <a:gd name="T8" fmla="*/ 6 w 631"/>
                <a:gd name="T9" fmla="*/ 416 h 422"/>
                <a:gd name="T10" fmla="*/ 1 w 631"/>
                <a:gd name="T11" fmla="*/ 408 h 422"/>
                <a:gd name="T12" fmla="*/ 0 w 631"/>
                <a:gd name="T13" fmla="*/ 401 h 422"/>
                <a:gd name="T14" fmla="*/ 0 w 631"/>
                <a:gd name="T15" fmla="*/ 21 h 422"/>
                <a:gd name="T16" fmla="*/ 0 w 631"/>
                <a:gd name="T17" fmla="*/ 21 h 422"/>
                <a:gd name="T18" fmla="*/ 1 w 631"/>
                <a:gd name="T19" fmla="*/ 12 h 422"/>
                <a:gd name="T20" fmla="*/ 6 w 631"/>
                <a:gd name="T21" fmla="*/ 6 h 422"/>
                <a:gd name="T22" fmla="*/ 12 w 631"/>
                <a:gd name="T23" fmla="*/ 2 h 422"/>
                <a:gd name="T24" fmla="*/ 21 w 631"/>
                <a:gd name="T25" fmla="*/ 0 h 422"/>
                <a:gd name="T26" fmla="*/ 610 w 631"/>
                <a:gd name="T27" fmla="*/ 0 h 422"/>
                <a:gd name="T28" fmla="*/ 610 w 631"/>
                <a:gd name="T29" fmla="*/ 0 h 422"/>
                <a:gd name="T30" fmla="*/ 618 w 631"/>
                <a:gd name="T31" fmla="*/ 2 h 422"/>
                <a:gd name="T32" fmla="*/ 625 w 631"/>
                <a:gd name="T33" fmla="*/ 6 h 422"/>
                <a:gd name="T34" fmla="*/ 630 w 631"/>
                <a:gd name="T35" fmla="*/ 12 h 422"/>
                <a:gd name="T36" fmla="*/ 631 w 631"/>
                <a:gd name="T37" fmla="*/ 21 h 422"/>
                <a:gd name="T38" fmla="*/ 631 w 631"/>
                <a:gd name="T39" fmla="*/ 401 h 422"/>
                <a:gd name="T40" fmla="*/ 631 w 631"/>
                <a:gd name="T41" fmla="*/ 401 h 422"/>
                <a:gd name="T42" fmla="*/ 630 w 631"/>
                <a:gd name="T43" fmla="*/ 408 h 422"/>
                <a:gd name="T44" fmla="*/ 625 w 631"/>
                <a:gd name="T45" fmla="*/ 416 h 422"/>
                <a:gd name="T46" fmla="*/ 618 w 631"/>
                <a:gd name="T47" fmla="*/ 420 h 422"/>
                <a:gd name="T48" fmla="*/ 610 w 631"/>
                <a:gd name="T49" fmla="*/ 422 h 422"/>
                <a:gd name="T50" fmla="*/ 610 w 631"/>
                <a:gd name="T51"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1" h="422">
                  <a:moveTo>
                    <a:pt x="610" y="422"/>
                  </a:moveTo>
                  <a:lnTo>
                    <a:pt x="21" y="422"/>
                  </a:lnTo>
                  <a:lnTo>
                    <a:pt x="21" y="422"/>
                  </a:lnTo>
                  <a:lnTo>
                    <a:pt x="12" y="420"/>
                  </a:lnTo>
                  <a:lnTo>
                    <a:pt x="6" y="416"/>
                  </a:lnTo>
                  <a:lnTo>
                    <a:pt x="1" y="408"/>
                  </a:lnTo>
                  <a:lnTo>
                    <a:pt x="0" y="401"/>
                  </a:lnTo>
                  <a:lnTo>
                    <a:pt x="0" y="21"/>
                  </a:lnTo>
                  <a:lnTo>
                    <a:pt x="0" y="21"/>
                  </a:lnTo>
                  <a:lnTo>
                    <a:pt x="1" y="12"/>
                  </a:lnTo>
                  <a:lnTo>
                    <a:pt x="6" y="6"/>
                  </a:lnTo>
                  <a:lnTo>
                    <a:pt x="12" y="2"/>
                  </a:lnTo>
                  <a:lnTo>
                    <a:pt x="21" y="0"/>
                  </a:lnTo>
                  <a:lnTo>
                    <a:pt x="610" y="0"/>
                  </a:lnTo>
                  <a:lnTo>
                    <a:pt x="610" y="0"/>
                  </a:lnTo>
                  <a:lnTo>
                    <a:pt x="618" y="2"/>
                  </a:lnTo>
                  <a:lnTo>
                    <a:pt x="625" y="6"/>
                  </a:lnTo>
                  <a:lnTo>
                    <a:pt x="630" y="12"/>
                  </a:lnTo>
                  <a:lnTo>
                    <a:pt x="631" y="21"/>
                  </a:lnTo>
                  <a:lnTo>
                    <a:pt x="631" y="401"/>
                  </a:lnTo>
                  <a:lnTo>
                    <a:pt x="631" y="401"/>
                  </a:lnTo>
                  <a:lnTo>
                    <a:pt x="630" y="408"/>
                  </a:lnTo>
                  <a:lnTo>
                    <a:pt x="625" y="416"/>
                  </a:lnTo>
                  <a:lnTo>
                    <a:pt x="618" y="420"/>
                  </a:lnTo>
                  <a:lnTo>
                    <a:pt x="610" y="422"/>
                  </a:lnTo>
                  <a:lnTo>
                    <a:pt x="610" y="42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1" name="Freeform 151"/>
            <p:cNvSpPr>
              <a:spLocks/>
            </p:cNvSpPr>
            <p:nvPr/>
          </p:nvSpPr>
          <p:spPr bwMode="auto">
            <a:xfrm>
              <a:off x="-7854950" y="2125663"/>
              <a:ext cx="106362" cy="160338"/>
            </a:xfrm>
            <a:custGeom>
              <a:avLst/>
              <a:gdLst>
                <a:gd name="T0" fmla="*/ 99 w 199"/>
                <a:gd name="T1" fmla="*/ 304 h 304"/>
                <a:gd name="T2" fmla="*/ 99 w 199"/>
                <a:gd name="T3" fmla="*/ 304 h 304"/>
                <a:gd name="T4" fmla="*/ 112 w 199"/>
                <a:gd name="T5" fmla="*/ 298 h 304"/>
                <a:gd name="T6" fmla="*/ 124 w 199"/>
                <a:gd name="T7" fmla="*/ 289 h 304"/>
                <a:gd name="T8" fmla="*/ 139 w 199"/>
                <a:gd name="T9" fmla="*/ 277 h 304"/>
                <a:gd name="T10" fmla="*/ 156 w 199"/>
                <a:gd name="T11" fmla="*/ 261 h 304"/>
                <a:gd name="T12" fmla="*/ 165 w 199"/>
                <a:gd name="T13" fmla="*/ 249 h 304"/>
                <a:gd name="T14" fmla="*/ 172 w 199"/>
                <a:gd name="T15" fmla="*/ 238 h 304"/>
                <a:gd name="T16" fmla="*/ 180 w 199"/>
                <a:gd name="T17" fmla="*/ 225 h 304"/>
                <a:gd name="T18" fmla="*/ 186 w 199"/>
                <a:gd name="T19" fmla="*/ 210 h 304"/>
                <a:gd name="T20" fmla="*/ 192 w 199"/>
                <a:gd name="T21" fmla="*/ 193 h 304"/>
                <a:gd name="T22" fmla="*/ 196 w 199"/>
                <a:gd name="T23" fmla="*/ 175 h 304"/>
                <a:gd name="T24" fmla="*/ 199 w 199"/>
                <a:gd name="T25" fmla="*/ 114 h 304"/>
                <a:gd name="T26" fmla="*/ 199 w 199"/>
                <a:gd name="T27" fmla="*/ 114 h 304"/>
                <a:gd name="T28" fmla="*/ 199 w 199"/>
                <a:gd name="T29" fmla="*/ 93 h 304"/>
                <a:gd name="T30" fmla="*/ 196 w 199"/>
                <a:gd name="T31" fmla="*/ 75 h 304"/>
                <a:gd name="T32" fmla="*/ 192 w 199"/>
                <a:gd name="T33" fmla="*/ 60 h 304"/>
                <a:gd name="T34" fmla="*/ 186 w 199"/>
                <a:gd name="T35" fmla="*/ 46 h 304"/>
                <a:gd name="T36" fmla="*/ 178 w 199"/>
                <a:gd name="T37" fmla="*/ 36 h 304"/>
                <a:gd name="T38" fmla="*/ 169 w 199"/>
                <a:gd name="T39" fmla="*/ 27 h 304"/>
                <a:gd name="T40" fmla="*/ 162 w 199"/>
                <a:gd name="T41" fmla="*/ 19 h 304"/>
                <a:gd name="T42" fmla="*/ 154 w 199"/>
                <a:gd name="T43" fmla="*/ 15 h 304"/>
                <a:gd name="T44" fmla="*/ 154 w 199"/>
                <a:gd name="T45" fmla="*/ 15 h 304"/>
                <a:gd name="T46" fmla="*/ 145 w 199"/>
                <a:gd name="T47" fmla="*/ 9 h 304"/>
                <a:gd name="T48" fmla="*/ 132 w 199"/>
                <a:gd name="T49" fmla="*/ 4 h 304"/>
                <a:gd name="T50" fmla="*/ 117 w 199"/>
                <a:gd name="T51" fmla="*/ 1 h 304"/>
                <a:gd name="T52" fmla="*/ 99 w 199"/>
                <a:gd name="T53" fmla="*/ 0 h 304"/>
                <a:gd name="T54" fmla="*/ 99 w 199"/>
                <a:gd name="T55" fmla="*/ 0 h 304"/>
                <a:gd name="T56" fmla="*/ 99 w 199"/>
                <a:gd name="T57" fmla="*/ 0 h 304"/>
                <a:gd name="T58" fmla="*/ 82 w 199"/>
                <a:gd name="T59" fmla="*/ 1 h 304"/>
                <a:gd name="T60" fmla="*/ 67 w 199"/>
                <a:gd name="T61" fmla="*/ 4 h 304"/>
                <a:gd name="T62" fmla="*/ 54 w 199"/>
                <a:gd name="T63" fmla="*/ 9 h 304"/>
                <a:gd name="T64" fmla="*/ 45 w 199"/>
                <a:gd name="T65" fmla="*/ 15 h 304"/>
                <a:gd name="T66" fmla="*/ 45 w 199"/>
                <a:gd name="T67" fmla="*/ 15 h 304"/>
                <a:gd name="T68" fmla="*/ 37 w 199"/>
                <a:gd name="T69" fmla="*/ 19 h 304"/>
                <a:gd name="T70" fmla="*/ 30 w 199"/>
                <a:gd name="T71" fmla="*/ 27 h 304"/>
                <a:gd name="T72" fmla="*/ 21 w 199"/>
                <a:gd name="T73" fmla="*/ 36 h 304"/>
                <a:gd name="T74" fmla="*/ 13 w 199"/>
                <a:gd name="T75" fmla="*/ 46 h 304"/>
                <a:gd name="T76" fmla="*/ 7 w 199"/>
                <a:gd name="T77" fmla="*/ 60 h 304"/>
                <a:gd name="T78" fmla="*/ 3 w 199"/>
                <a:gd name="T79" fmla="*/ 75 h 304"/>
                <a:gd name="T80" fmla="*/ 0 w 199"/>
                <a:gd name="T81" fmla="*/ 93 h 304"/>
                <a:gd name="T82" fmla="*/ 0 w 199"/>
                <a:gd name="T83" fmla="*/ 114 h 304"/>
                <a:gd name="T84" fmla="*/ 3 w 199"/>
                <a:gd name="T85" fmla="*/ 175 h 304"/>
                <a:gd name="T86" fmla="*/ 3 w 199"/>
                <a:gd name="T87" fmla="*/ 175 h 304"/>
                <a:gd name="T88" fmla="*/ 7 w 199"/>
                <a:gd name="T89" fmla="*/ 193 h 304"/>
                <a:gd name="T90" fmla="*/ 13 w 199"/>
                <a:gd name="T91" fmla="*/ 210 h 304"/>
                <a:gd name="T92" fmla="*/ 19 w 199"/>
                <a:gd name="T93" fmla="*/ 225 h 304"/>
                <a:gd name="T94" fmla="*/ 27 w 199"/>
                <a:gd name="T95" fmla="*/ 238 h 304"/>
                <a:gd name="T96" fmla="*/ 34 w 199"/>
                <a:gd name="T97" fmla="*/ 249 h 304"/>
                <a:gd name="T98" fmla="*/ 43 w 199"/>
                <a:gd name="T99" fmla="*/ 261 h 304"/>
                <a:gd name="T100" fmla="*/ 58 w 199"/>
                <a:gd name="T101" fmla="*/ 277 h 304"/>
                <a:gd name="T102" fmla="*/ 75 w 199"/>
                <a:gd name="T103" fmla="*/ 289 h 304"/>
                <a:gd name="T104" fmla="*/ 87 w 199"/>
                <a:gd name="T105" fmla="*/ 298 h 304"/>
                <a:gd name="T106" fmla="*/ 99 w 199"/>
                <a:gd name="T107" fmla="*/ 304 h 304"/>
                <a:gd name="T108" fmla="*/ 99 w 199"/>
                <a:gd name="T109"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9" h="304">
                  <a:moveTo>
                    <a:pt x="99" y="304"/>
                  </a:moveTo>
                  <a:lnTo>
                    <a:pt x="99" y="304"/>
                  </a:lnTo>
                  <a:lnTo>
                    <a:pt x="112" y="298"/>
                  </a:lnTo>
                  <a:lnTo>
                    <a:pt x="124" y="289"/>
                  </a:lnTo>
                  <a:lnTo>
                    <a:pt x="139" y="277"/>
                  </a:lnTo>
                  <a:lnTo>
                    <a:pt x="156" y="261"/>
                  </a:lnTo>
                  <a:lnTo>
                    <a:pt x="165" y="249"/>
                  </a:lnTo>
                  <a:lnTo>
                    <a:pt x="172" y="238"/>
                  </a:lnTo>
                  <a:lnTo>
                    <a:pt x="180" y="225"/>
                  </a:lnTo>
                  <a:lnTo>
                    <a:pt x="186" y="210"/>
                  </a:lnTo>
                  <a:lnTo>
                    <a:pt x="192" y="193"/>
                  </a:lnTo>
                  <a:lnTo>
                    <a:pt x="196" y="175"/>
                  </a:lnTo>
                  <a:lnTo>
                    <a:pt x="199" y="114"/>
                  </a:lnTo>
                  <a:lnTo>
                    <a:pt x="199" y="114"/>
                  </a:lnTo>
                  <a:lnTo>
                    <a:pt x="199" y="93"/>
                  </a:lnTo>
                  <a:lnTo>
                    <a:pt x="196" y="75"/>
                  </a:lnTo>
                  <a:lnTo>
                    <a:pt x="192" y="60"/>
                  </a:lnTo>
                  <a:lnTo>
                    <a:pt x="186" y="46"/>
                  </a:lnTo>
                  <a:lnTo>
                    <a:pt x="178" y="36"/>
                  </a:lnTo>
                  <a:lnTo>
                    <a:pt x="169" y="27"/>
                  </a:lnTo>
                  <a:lnTo>
                    <a:pt x="162" y="19"/>
                  </a:lnTo>
                  <a:lnTo>
                    <a:pt x="154" y="15"/>
                  </a:lnTo>
                  <a:lnTo>
                    <a:pt x="154" y="15"/>
                  </a:lnTo>
                  <a:lnTo>
                    <a:pt x="145" y="9"/>
                  </a:lnTo>
                  <a:lnTo>
                    <a:pt x="132" y="4"/>
                  </a:lnTo>
                  <a:lnTo>
                    <a:pt x="117" y="1"/>
                  </a:lnTo>
                  <a:lnTo>
                    <a:pt x="99" y="0"/>
                  </a:lnTo>
                  <a:lnTo>
                    <a:pt x="99" y="0"/>
                  </a:lnTo>
                  <a:lnTo>
                    <a:pt x="99" y="0"/>
                  </a:lnTo>
                  <a:lnTo>
                    <a:pt x="82" y="1"/>
                  </a:lnTo>
                  <a:lnTo>
                    <a:pt x="67" y="4"/>
                  </a:lnTo>
                  <a:lnTo>
                    <a:pt x="54" y="9"/>
                  </a:lnTo>
                  <a:lnTo>
                    <a:pt x="45" y="15"/>
                  </a:lnTo>
                  <a:lnTo>
                    <a:pt x="45" y="15"/>
                  </a:lnTo>
                  <a:lnTo>
                    <a:pt x="37" y="19"/>
                  </a:lnTo>
                  <a:lnTo>
                    <a:pt x="30" y="27"/>
                  </a:lnTo>
                  <a:lnTo>
                    <a:pt x="21" y="36"/>
                  </a:lnTo>
                  <a:lnTo>
                    <a:pt x="13" y="46"/>
                  </a:lnTo>
                  <a:lnTo>
                    <a:pt x="7" y="60"/>
                  </a:lnTo>
                  <a:lnTo>
                    <a:pt x="3" y="75"/>
                  </a:lnTo>
                  <a:lnTo>
                    <a:pt x="0" y="93"/>
                  </a:lnTo>
                  <a:lnTo>
                    <a:pt x="0" y="114"/>
                  </a:lnTo>
                  <a:lnTo>
                    <a:pt x="3" y="175"/>
                  </a:lnTo>
                  <a:lnTo>
                    <a:pt x="3" y="175"/>
                  </a:lnTo>
                  <a:lnTo>
                    <a:pt x="7" y="193"/>
                  </a:lnTo>
                  <a:lnTo>
                    <a:pt x="13" y="210"/>
                  </a:lnTo>
                  <a:lnTo>
                    <a:pt x="19" y="225"/>
                  </a:lnTo>
                  <a:lnTo>
                    <a:pt x="27" y="238"/>
                  </a:lnTo>
                  <a:lnTo>
                    <a:pt x="34" y="249"/>
                  </a:lnTo>
                  <a:lnTo>
                    <a:pt x="43" y="261"/>
                  </a:lnTo>
                  <a:lnTo>
                    <a:pt x="58" y="277"/>
                  </a:lnTo>
                  <a:lnTo>
                    <a:pt x="75" y="289"/>
                  </a:lnTo>
                  <a:lnTo>
                    <a:pt x="87" y="298"/>
                  </a:lnTo>
                  <a:lnTo>
                    <a:pt x="99" y="304"/>
                  </a:lnTo>
                  <a:lnTo>
                    <a:pt x="99" y="30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2" name="Freeform 152"/>
            <p:cNvSpPr>
              <a:spLocks/>
            </p:cNvSpPr>
            <p:nvPr/>
          </p:nvSpPr>
          <p:spPr bwMode="auto">
            <a:xfrm>
              <a:off x="-8932863" y="1843088"/>
              <a:ext cx="377825" cy="107950"/>
            </a:xfrm>
            <a:custGeom>
              <a:avLst/>
              <a:gdLst>
                <a:gd name="T0" fmla="*/ 357 w 714"/>
                <a:gd name="T1" fmla="*/ 204 h 204"/>
                <a:gd name="T2" fmla="*/ 714 w 714"/>
                <a:gd name="T3" fmla="*/ 102 h 204"/>
                <a:gd name="T4" fmla="*/ 357 w 714"/>
                <a:gd name="T5" fmla="*/ 0 h 204"/>
                <a:gd name="T6" fmla="*/ 0 w 714"/>
                <a:gd name="T7" fmla="*/ 102 h 204"/>
                <a:gd name="T8" fmla="*/ 357 w 714"/>
                <a:gd name="T9" fmla="*/ 204 h 204"/>
              </a:gdLst>
              <a:ahLst/>
              <a:cxnLst>
                <a:cxn ang="0">
                  <a:pos x="T0" y="T1"/>
                </a:cxn>
                <a:cxn ang="0">
                  <a:pos x="T2" y="T3"/>
                </a:cxn>
                <a:cxn ang="0">
                  <a:pos x="T4" y="T5"/>
                </a:cxn>
                <a:cxn ang="0">
                  <a:pos x="T6" y="T7"/>
                </a:cxn>
                <a:cxn ang="0">
                  <a:pos x="T8" y="T9"/>
                </a:cxn>
              </a:cxnLst>
              <a:rect l="0" t="0" r="r" b="b"/>
              <a:pathLst>
                <a:path w="714" h="204">
                  <a:moveTo>
                    <a:pt x="357" y="204"/>
                  </a:moveTo>
                  <a:lnTo>
                    <a:pt x="714" y="102"/>
                  </a:lnTo>
                  <a:lnTo>
                    <a:pt x="357" y="0"/>
                  </a:lnTo>
                  <a:lnTo>
                    <a:pt x="0" y="102"/>
                  </a:lnTo>
                  <a:lnTo>
                    <a:pt x="357" y="204"/>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3" name="Freeform 153"/>
            <p:cNvSpPr>
              <a:spLocks/>
            </p:cNvSpPr>
            <p:nvPr/>
          </p:nvSpPr>
          <p:spPr bwMode="auto">
            <a:xfrm>
              <a:off x="-8866188" y="1944688"/>
              <a:ext cx="242887" cy="115888"/>
            </a:xfrm>
            <a:custGeom>
              <a:avLst/>
              <a:gdLst>
                <a:gd name="T0" fmla="*/ 244 w 459"/>
                <a:gd name="T1" fmla="*/ 62 h 218"/>
                <a:gd name="T2" fmla="*/ 229 w 459"/>
                <a:gd name="T3" fmla="*/ 66 h 218"/>
                <a:gd name="T4" fmla="*/ 216 w 459"/>
                <a:gd name="T5" fmla="*/ 62 h 218"/>
                <a:gd name="T6" fmla="*/ 0 w 459"/>
                <a:gd name="T7" fmla="*/ 0 h 218"/>
                <a:gd name="T8" fmla="*/ 0 w 459"/>
                <a:gd name="T9" fmla="*/ 140 h 218"/>
                <a:gd name="T10" fmla="*/ 0 w 459"/>
                <a:gd name="T11" fmla="*/ 140 h 218"/>
                <a:gd name="T12" fmla="*/ 1 w 459"/>
                <a:gd name="T13" fmla="*/ 149 h 218"/>
                <a:gd name="T14" fmla="*/ 4 w 459"/>
                <a:gd name="T15" fmla="*/ 156 h 218"/>
                <a:gd name="T16" fmla="*/ 10 w 459"/>
                <a:gd name="T17" fmla="*/ 164 h 218"/>
                <a:gd name="T18" fmla="*/ 18 w 459"/>
                <a:gd name="T19" fmla="*/ 170 h 218"/>
                <a:gd name="T20" fmla="*/ 28 w 459"/>
                <a:gd name="T21" fmla="*/ 177 h 218"/>
                <a:gd name="T22" fmla="*/ 39 w 459"/>
                <a:gd name="T23" fmla="*/ 183 h 218"/>
                <a:gd name="T24" fmla="*/ 52 w 459"/>
                <a:gd name="T25" fmla="*/ 189 h 218"/>
                <a:gd name="T26" fmla="*/ 67 w 459"/>
                <a:gd name="T27" fmla="*/ 195 h 218"/>
                <a:gd name="T28" fmla="*/ 102 w 459"/>
                <a:gd name="T29" fmla="*/ 204 h 218"/>
                <a:gd name="T30" fmla="*/ 141 w 459"/>
                <a:gd name="T31" fmla="*/ 210 h 218"/>
                <a:gd name="T32" fmla="*/ 183 w 459"/>
                <a:gd name="T33" fmla="*/ 215 h 218"/>
                <a:gd name="T34" fmla="*/ 229 w 459"/>
                <a:gd name="T35" fmla="*/ 218 h 218"/>
                <a:gd name="T36" fmla="*/ 229 w 459"/>
                <a:gd name="T37" fmla="*/ 218 h 218"/>
                <a:gd name="T38" fmla="*/ 276 w 459"/>
                <a:gd name="T39" fmla="*/ 215 h 218"/>
                <a:gd name="T40" fmla="*/ 319 w 459"/>
                <a:gd name="T41" fmla="*/ 210 h 218"/>
                <a:gd name="T42" fmla="*/ 358 w 459"/>
                <a:gd name="T43" fmla="*/ 204 h 218"/>
                <a:gd name="T44" fmla="*/ 391 w 459"/>
                <a:gd name="T45" fmla="*/ 195 h 218"/>
                <a:gd name="T46" fmla="*/ 406 w 459"/>
                <a:gd name="T47" fmla="*/ 189 h 218"/>
                <a:gd name="T48" fmla="*/ 420 w 459"/>
                <a:gd name="T49" fmla="*/ 183 h 218"/>
                <a:gd name="T50" fmla="*/ 432 w 459"/>
                <a:gd name="T51" fmla="*/ 177 h 218"/>
                <a:gd name="T52" fmla="*/ 441 w 459"/>
                <a:gd name="T53" fmla="*/ 170 h 218"/>
                <a:gd name="T54" fmla="*/ 448 w 459"/>
                <a:gd name="T55" fmla="*/ 164 h 218"/>
                <a:gd name="T56" fmla="*/ 454 w 459"/>
                <a:gd name="T57" fmla="*/ 156 h 218"/>
                <a:gd name="T58" fmla="*/ 459 w 459"/>
                <a:gd name="T59" fmla="*/ 149 h 218"/>
                <a:gd name="T60" fmla="*/ 459 w 459"/>
                <a:gd name="T61" fmla="*/ 140 h 218"/>
                <a:gd name="T62" fmla="*/ 459 w 459"/>
                <a:gd name="T63" fmla="*/ 0 h 218"/>
                <a:gd name="T64" fmla="*/ 244 w 459"/>
                <a:gd name="T65" fmla="*/ 6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9" h="218">
                  <a:moveTo>
                    <a:pt x="244" y="62"/>
                  </a:moveTo>
                  <a:lnTo>
                    <a:pt x="229" y="66"/>
                  </a:lnTo>
                  <a:lnTo>
                    <a:pt x="216" y="62"/>
                  </a:lnTo>
                  <a:lnTo>
                    <a:pt x="0" y="0"/>
                  </a:lnTo>
                  <a:lnTo>
                    <a:pt x="0" y="140"/>
                  </a:lnTo>
                  <a:lnTo>
                    <a:pt x="0" y="140"/>
                  </a:lnTo>
                  <a:lnTo>
                    <a:pt x="1" y="149"/>
                  </a:lnTo>
                  <a:lnTo>
                    <a:pt x="4" y="156"/>
                  </a:lnTo>
                  <a:lnTo>
                    <a:pt x="10" y="164"/>
                  </a:lnTo>
                  <a:lnTo>
                    <a:pt x="18" y="170"/>
                  </a:lnTo>
                  <a:lnTo>
                    <a:pt x="28" y="177"/>
                  </a:lnTo>
                  <a:lnTo>
                    <a:pt x="39" y="183"/>
                  </a:lnTo>
                  <a:lnTo>
                    <a:pt x="52" y="189"/>
                  </a:lnTo>
                  <a:lnTo>
                    <a:pt x="67" y="195"/>
                  </a:lnTo>
                  <a:lnTo>
                    <a:pt x="102" y="204"/>
                  </a:lnTo>
                  <a:lnTo>
                    <a:pt x="141" y="210"/>
                  </a:lnTo>
                  <a:lnTo>
                    <a:pt x="183" y="215"/>
                  </a:lnTo>
                  <a:lnTo>
                    <a:pt x="229" y="218"/>
                  </a:lnTo>
                  <a:lnTo>
                    <a:pt x="229" y="218"/>
                  </a:lnTo>
                  <a:lnTo>
                    <a:pt x="276" y="215"/>
                  </a:lnTo>
                  <a:lnTo>
                    <a:pt x="319" y="210"/>
                  </a:lnTo>
                  <a:lnTo>
                    <a:pt x="358" y="204"/>
                  </a:lnTo>
                  <a:lnTo>
                    <a:pt x="391" y="195"/>
                  </a:lnTo>
                  <a:lnTo>
                    <a:pt x="406" y="189"/>
                  </a:lnTo>
                  <a:lnTo>
                    <a:pt x="420" y="183"/>
                  </a:lnTo>
                  <a:lnTo>
                    <a:pt x="432" y="177"/>
                  </a:lnTo>
                  <a:lnTo>
                    <a:pt x="441" y="170"/>
                  </a:lnTo>
                  <a:lnTo>
                    <a:pt x="448" y="164"/>
                  </a:lnTo>
                  <a:lnTo>
                    <a:pt x="454" y="156"/>
                  </a:lnTo>
                  <a:lnTo>
                    <a:pt x="459" y="149"/>
                  </a:lnTo>
                  <a:lnTo>
                    <a:pt x="459" y="140"/>
                  </a:lnTo>
                  <a:lnTo>
                    <a:pt x="459" y="0"/>
                  </a:lnTo>
                  <a:lnTo>
                    <a:pt x="244" y="62"/>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4" name="Freeform 154"/>
            <p:cNvSpPr>
              <a:spLocks/>
            </p:cNvSpPr>
            <p:nvPr/>
          </p:nvSpPr>
          <p:spPr bwMode="auto">
            <a:xfrm>
              <a:off x="-8596313" y="1924050"/>
              <a:ext cx="41275" cy="68263"/>
            </a:xfrm>
            <a:custGeom>
              <a:avLst/>
              <a:gdLst>
                <a:gd name="T0" fmla="*/ 73 w 76"/>
                <a:gd name="T1" fmla="*/ 74 h 128"/>
                <a:gd name="T2" fmla="*/ 39 w 76"/>
                <a:gd name="T3" fmla="*/ 0 h 128"/>
                <a:gd name="T4" fmla="*/ 4 w 76"/>
                <a:gd name="T5" fmla="*/ 74 h 128"/>
                <a:gd name="T6" fmla="*/ 4 w 76"/>
                <a:gd name="T7" fmla="*/ 74 h 128"/>
                <a:gd name="T8" fmla="*/ 1 w 76"/>
                <a:gd name="T9" fmla="*/ 81 h 128"/>
                <a:gd name="T10" fmla="*/ 0 w 76"/>
                <a:gd name="T11" fmla="*/ 90 h 128"/>
                <a:gd name="T12" fmla="*/ 0 w 76"/>
                <a:gd name="T13" fmla="*/ 90 h 128"/>
                <a:gd name="T14" fmla="*/ 1 w 76"/>
                <a:gd name="T15" fmla="*/ 98 h 128"/>
                <a:gd name="T16" fmla="*/ 3 w 76"/>
                <a:gd name="T17" fmla="*/ 105 h 128"/>
                <a:gd name="T18" fmla="*/ 7 w 76"/>
                <a:gd name="T19" fmla="*/ 111 h 128"/>
                <a:gd name="T20" fmla="*/ 12 w 76"/>
                <a:gd name="T21" fmla="*/ 117 h 128"/>
                <a:gd name="T22" fmla="*/ 18 w 76"/>
                <a:gd name="T23" fmla="*/ 122 h 128"/>
                <a:gd name="T24" fmla="*/ 24 w 76"/>
                <a:gd name="T25" fmla="*/ 125 h 128"/>
                <a:gd name="T26" fmla="*/ 31 w 76"/>
                <a:gd name="T27" fmla="*/ 128 h 128"/>
                <a:gd name="T28" fmla="*/ 39 w 76"/>
                <a:gd name="T29" fmla="*/ 128 h 128"/>
                <a:gd name="T30" fmla="*/ 39 w 76"/>
                <a:gd name="T31" fmla="*/ 128 h 128"/>
                <a:gd name="T32" fmla="*/ 46 w 76"/>
                <a:gd name="T33" fmla="*/ 128 h 128"/>
                <a:gd name="T34" fmla="*/ 54 w 76"/>
                <a:gd name="T35" fmla="*/ 125 h 128"/>
                <a:gd name="T36" fmla="*/ 60 w 76"/>
                <a:gd name="T37" fmla="*/ 122 h 128"/>
                <a:gd name="T38" fmla="*/ 66 w 76"/>
                <a:gd name="T39" fmla="*/ 117 h 128"/>
                <a:gd name="T40" fmla="*/ 70 w 76"/>
                <a:gd name="T41" fmla="*/ 111 h 128"/>
                <a:gd name="T42" fmla="*/ 73 w 76"/>
                <a:gd name="T43" fmla="*/ 105 h 128"/>
                <a:gd name="T44" fmla="*/ 76 w 76"/>
                <a:gd name="T45" fmla="*/ 98 h 128"/>
                <a:gd name="T46" fmla="*/ 76 w 76"/>
                <a:gd name="T47" fmla="*/ 90 h 128"/>
                <a:gd name="T48" fmla="*/ 76 w 76"/>
                <a:gd name="T49" fmla="*/ 90 h 128"/>
                <a:gd name="T50" fmla="*/ 76 w 76"/>
                <a:gd name="T51" fmla="*/ 81 h 128"/>
                <a:gd name="T52" fmla="*/ 73 w 76"/>
                <a:gd name="T53" fmla="*/ 74 h 128"/>
                <a:gd name="T54" fmla="*/ 73 w 76"/>
                <a:gd name="T55" fmla="*/ 7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 h="128">
                  <a:moveTo>
                    <a:pt x="73" y="74"/>
                  </a:moveTo>
                  <a:lnTo>
                    <a:pt x="39" y="0"/>
                  </a:lnTo>
                  <a:lnTo>
                    <a:pt x="4" y="74"/>
                  </a:lnTo>
                  <a:lnTo>
                    <a:pt x="4" y="74"/>
                  </a:lnTo>
                  <a:lnTo>
                    <a:pt x="1" y="81"/>
                  </a:lnTo>
                  <a:lnTo>
                    <a:pt x="0" y="90"/>
                  </a:lnTo>
                  <a:lnTo>
                    <a:pt x="0" y="90"/>
                  </a:lnTo>
                  <a:lnTo>
                    <a:pt x="1" y="98"/>
                  </a:lnTo>
                  <a:lnTo>
                    <a:pt x="3" y="105"/>
                  </a:lnTo>
                  <a:lnTo>
                    <a:pt x="7" y="111"/>
                  </a:lnTo>
                  <a:lnTo>
                    <a:pt x="12" y="117"/>
                  </a:lnTo>
                  <a:lnTo>
                    <a:pt x="18" y="122"/>
                  </a:lnTo>
                  <a:lnTo>
                    <a:pt x="24" y="125"/>
                  </a:lnTo>
                  <a:lnTo>
                    <a:pt x="31" y="128"/>
                  </a:lnTo>
                  <a:lnTo>
                    <a:pt x="39" y="128"/>
                  </a:lnTo>
                  <a:lnTo>
                    <a:pt x="39" y="128"/>
                  </a:lnTo>
                  <a:lnTo>
                    <a:pt x="46" y="128"/>
                  </a:lnTo>
                  <a:lnTo>
                    <a:pt x="54" y="125"/>
                  </a:lnTo>
                  <a:lnTo>
                    <a:pt x="60" y="122"/>
                  </a:lnTo>
                  <a:lnTo>
                    <a:pt x="66" y="117"/>
                  </a:lnTo>
                  <a:lnTo>
                    <a:pt x="70" y="111"/>
                  </a:lnTo>
                  <a:lnTo>
                    <a:pt x="73" y="105"/>
                  </a:lnTo>
                  <a:lnTo>
                    <a:pt x="76" y="98"/>
                  </a:lnTo>
                  <a:lnTo>
                    <a:pt x="76" y="90"/>
                  </a:lnTo>
                  <a:lnTo>
                    <a:pt x="76" y="90"/>
                  </a:lnTo>
                  <a:lnTo>
                    <a:pt x="76" y="81"/>
                  </a:lnTo>
                  <a:lnTo>
                    <a:pt x="73" y="74"/>
                  </a:lnTo>
                  <a:lnTo>
                    <a:pt x="73" y="74"/>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4" name="Freeform 345"/>
            <p:cNvSpPr>
              <a:spLocks/>
            </p:cNvSpPr>
            <p:nvPr/>
          </p:nvSpPr>
          <p:spPr bwMode="auto">
            <a:xfrm>
              <a:off x="-9383713" y="1789113"/>
              <a:ext cx="157162" cy="196850"/>
            </a:xfrm>
            <a:custGeom>
              <a:avLst/>
              <a:gdLst>
                <a:gd name="T0" fmla="*/ 264 w 297"/>
                <a:gd name="T1" fmla="*/ 189 h 372"/>
                <a:gd name="T2" fmla="*/ 263 w 297"/>
                <a:gd name="T3" fmla="*/ 216 h 372"/>
                <a:gd name="T4" fmla="*/ 261 w 297"/>
                <a:gd name="T5" fmla="*/ 264 h 372"/>
                <a:gd name="T6" fmla="*/ 254 w 297"/>
                <a:gd name="T7" fmla="*/ 283 h 372"/>
                <a:gd name="T8" fmla="*/ 246 w 297"/>
                <a:gd name="T9" fmla="*/ 292 h 372"/>
                <a:gd name="T10" fmla="*/ 242 w 297"/>
                <a:gd name="T11" fmla="*/ 295 h 372"/>
                <a:gd name="T12" fmla="*/ 209 w 297"/>
                <a:gd name="T13" fmla="*/ 303 h 372"/>
                <a:gd name="T14" fmla="*/ 203 w 297"/>
                <a:gd name="T15" fmla="*/ 303 h 372"/>
                <a:gd name="T16" fmla="*/ 32 w 297"/>
                <a:gd name="T17" fmla="*/ 318 h 372"/>
                <a:gd name="T18" fmla="*/ 35 w 297"/>
                <a:gd name="T19" fmla="*/ 303 h 372"/>
                <a:gd name="T20" fmla="*/ 39 w 297"/>
                <a:gd name="T21" fmla="*/ 262 h 372"/>
                <a:gd name="T22" fmla="*/ 36 w 297"/>
                <a:gd name="T23" fmla="*/ 237 h 372"/>
                <a:gd name="T24" fmla="*/ 24 w 297"/>
                <a:gd name="T25" fmla="*/ 217 h 372"/>
                <a:gd name="T26" fmla="*/ 11 w 297"/>
                <a:gd name="T27" fmla="*/ 195 h 372"/>
                <a:gd name="T28" fmla="*/ 2 w 297"/>
                <a:gd name="T29" fmla="*/ 168 h 372"/>
                <a:gd name="T30" fmla="*/ 0 w 297"/>
                <a:gd name="T31" fmla="*/ 151 h 372"/>
                <a:gd name="T32" fmla="*/ 3 w 297"/>
                <a:gd name="T33" fmla="*/ 117 h 372"/>
                <a:gd name="T34" fmla="*/ 11 w 297"/>
                <a:gd name="T35" fmla="*/ 81 h 372"/>
                <a:gd name="T36" fmla="*/ 26 w 297"/>
                <a:gd name="T37" fmla="*/ 46 h 372"/>
                <a:gd name="T38" fmla="*/ 35 w 297"/>
                <a:gd name="T39" fmla="*/ 30 h 372"/>
                <a:gd name="T40" fmla="*/ 48 w 297"/>
                <a:gd name="T41" fmla="*/ 18 h 372"/>
                <a:gd name="T42" fmla="*/ 68 w 297"/>
                <a:gd name="T43" fmla="*/ 9 h 372"/>
                <a:gd name="T44" fmla="*/ 92 w 297"/>
                <a:gd name="T45" fmla="*/ 3 h 372"/>
                <a:gd name="T46" fmla="*/ 146 w 297"/>
                <a:gd name="T47" fmla="*/ 1 h 372"/>
                <a:gd name="T48" fmla="*/ 170 w 297"/>
                <a:gd name="T49" fmla="*/ 6 h 372"/>
                <a:gd name="T50" fmla="*/ 192 w 297"/>
                <a:gd name="T51" fmla="*/ 15 h 372"/>
                <a:gd name="T52" fmla="*/ 209 w 297"/>
                <a:gd name="T53" fmla="*/ 25 h 372"/>
                <a:gd name="T54" fmla="*/ 224 w 297"/>
                <a:gd name="T55" fmla="*/ 40 h 372"/>
                <a:gd name="T56" fmla="*/ 234 w 297"/>
                <a:gd name="T57" fmla="*/ 57 h 372"/>
                <a:gd name="T58" fmla="*/ 243 w 297"/>
                <a:gd name="T59" fmla="*/ 78 h 372"/>
                <a:gd name="T60" fmla="*/ 249 w 297"/>
                <a:gd name="T61" fmla="*/ 108 h 372"/>
                <a:gd name="T62" fmla="*/ 254 w 297"/>
                <a:gd name="T63" fmla="*/ 123 h 372"/>
                <a:gd name="T64" fmla="*/ 267 w 297"/>
                <a:gd name="T65" fmla="*/ 150 h 372"/>
                <a:gd name="T66" fmla="*/ 291 w 297"/>
                <a:gd name="T67" fmla="*/ 178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7" h="372">
                  <a:moveTo>
                    <a:pt x="297" y="186"/>
                  </a:moveTo>
                  <a:lnTo>
                    <a:pt x="264" y="189"/>
                  </a:lnTo>
                  <a:lnTo>
                    <a:pt x="264" y="189"/>
                  </a:lnTo>
                  <a:lnTo>
                    <a:pt x="263" y="216"/>
                  </a:lnTo>
                  <a:lnTo>
                    <a:pt x="263" y="249"/>
                  </a:lnTo>
                  <a:lnTo>
                    <a:pt x="261" y="264"/>
                  </a:lnTo>
                  <a:lnTo>
                    <a:pt x="257" y="277"/>
                  </a:lnTo>
                  <a:lnTo>
                    <a:pt x="254" y="283"/>
                  </a:lnTo>
                  <a:lnTo>
                    <a:pt x="251" y="289"/>
                  </a:lnTo>
                  <a:lnTo>
                    <a:pt x="246" y="292"/>
                  </a:lnTo>
                  <a:lnTo>
                    <a:pt x="242" y="295"/>
                  </a:lnTo>
                  <a:lnTo>
                    <a:pt x="242" y="295"/>
                  </a:lnTo>
                  <a:lnTo>
                    <a:pt x="221" y="300"/>
                  </a:lnTo>
                  <a:lnTo>
                    <a:pt x="209" y="303"/>
                  </a:lnTo>
                  <a:lnTo>
                    <a:pt x="204" y="303"/>
                  </a:lnTo>
                  <a:lnTo>
                    <a:pt x="203" y="303"/>
                  </a:lnTo>
                  <a:lnTo>
                    <a:pt x="186" y="372"/>
                  </a:lnTo>
                  <a:lnTo>
                    <a:pt x="32" y="318"/>
                  </a:lnTo>
                  <a:lnTo>
                    <a:pt x="32" y="318"/>
                  </a:lnTo>
                  <a:lnTo>
                    <a:pt x="35" y="303"/>
                  </a:lnTo>
                  <a:lnTo>
                    <a:pt x="39" y="262"/>
                  </a:lnTo>
                  <a:lnTo>
                    <a:pt x="39" y="262"/>
                  </a:lnTo>
                  <a:lnTo>
                    <a:pt x="39" y="249"/>
                  </a:lnTo>
                  <a:lnTo>
                    <a:pt x="36" y="237"/>
                  </a:lnTo>
                  <a:lnTo>
                    <a:pt x="30" y="226"/>
                  </a:lnTo>
                  <a:lnTo>
                    <a:pt x="24" y="217"/>
                  </a:lnTo>
                  <a:lnTo>
                    <a:pt x="17" y="207"/>
                  </a:lnTo>
                  <a:lnTo>
                    <a:pt x="11" y="195"/>
                  </a:lnTo>
                  <a:lnTo>
                    <a:pt x="5" y="181"/>
                  </a:lnTo>
                  <a:lnTo>
                    <a:pt x="2" y="168"/>
                  </a:lnTo>
                  <a:lnTo>
                    <a:pt x="2" y="168"/>
                  </a:lnTo>
                  <a:lnTo>
                    <a:pt x="0" y="151"/>
                  </a:lnTo>
                  <a:lnTo>
                    <a:pt x="2" y="133"/>
                  </a:lnTo>
                  <a:lnTo>
                    <a:pt x="3" y="117"/>
                  </a:lnTo>
                  <a:lnTo>
                    <a:pt x="6" y="99"/>
                  </a:lnTo>
                  <a:lnTo>
                    <a:pt x="11" y="81"/>
                  </a:lnTo>
                  <a:lnTo>
                    <a:pt x="17" y="63"/>
                  </a:lnTo>
                  <a:lnTo>
                    <a:pt x="26" y="46"/>
                  </a:lnTo>
                  <a:lnTo>
                    <a:pt x="35" y="30"/>
                  </a:lnTo>
                  <a:lnTo>
                    <a:pt x="35" y="30"/>
                  </a:lnTo>
                  <a:lnTo>
                    <a:pt x="41" y="24"/>
                  </a:lnTo>
                  <a:lnTo>
                    <a:pt x="48" y="18"/>
                  </a:lnTo>
                  <a:lnTo>
                    <a:pt x="57" y="12"/>
                  </a:lnTo>
                  <a:lnTo>
                    <a:pt x="68" y="9"/>
                  </a:lnTo>
                  <a:lnTo>
                    <a:pt x="80" y="4"/>
                  </a:lnTo>
                  <a:lnTo>
                    <a:pt x="92" y="3"/>
                  </a:lnTo>
                  <a:lnTo>
                    <a:pt x="119" y="0"/>
                  </a:lnTo>
                  <a:lnTo>
                    <a:pt x="146" y="1"/>
                  </a:lnTo>
                  <a:lnTo>
                    <a:pt x="158" y="4"/>
                  </a:lnTo>
                  <a:lnTo>
                    <a:pt x="170" y="6"/>
                  </a:lnTo>
                  <a:lnTo>
                    <a:pt x="182" y="10"/>
                  </a:lnTo>
                  <a:lnTo>
                    <a:pt x="192" y="15"/>
                  </a:lnTo>
                  <a:lnTo>
                    <a:pt x="201" y="19"/>
                  </a:lnTo>
                  <a:lnTo>
                    <a:pt x="209" y="25"/>
                  </a:lnTo>
                  <a:lnTo>
                    <a:pt x="209" y="25"/>
                  </a:lnTo>
                  <a:lnTo>
                    <a:pt x="224" y="40"/>
                  </a:lnTo>
                  <a:lnTo>
                    <a:pt x="230" y="48"/>
                  </a:lnTo>
                  <a:lnTo>
                    <a:pt x="234" y="57"/>
                  </a:lnTo>
                  <a:lnTo>
                    <a:pt x="239" y="67"/>
                  </a:lnTo>
                  <a:lnTo>
                    <a:pt x="243" y="78"/>
                  </a:lnTo>
                  <a:lnTo>
                    <a:pt x="246" y="91"/>
                  </a:lnTo>
                  <a:lnTo>
                    <a:pt x="249" y="108"/>
                  </a:lnTo>
                  <a:lnTo>
                    <a:pt x="249" y="108"/>
                  </a:lnTo>
                  <a:lnTo>
                    <a:pt x="254" y="123"/>
                  </a:lnTo>
                  <a:lnTo>
                    <a:pt x="260" y="136"/>
                  </a:lnTo>
                  <a:lnTo>
                    <a:pt x="267" y="150"/>
                  </a:lnTo>
                  <a:lnTo>
                    <a:pt x="276" y="162"/>
                  </a:lnTo>
                  <a:lnTo>
                    <a:pt x="291" y="178"/>
                  </a:lnTo>
                  <a:lnTo>
                    <a:pt x="297" y="186"/>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5" name="Freeform 346"/>
            <p:cNvSpPr>
              <a:spLocks/>
            </p:cNvSpPr>
            <p:nvPr/>
          </p:nvSpPr>
          <p:spPr bwMode="auto">
            <a:xfrm>
              <a:off x="-9383713" y="1789113"/>
              <a:ext cx="157162" cy="196850"/>
            </a:xfrm>
            <a:custGeom>
              <a:avLst/>
              <a:gdLst>
                <a:gd name="T0" fmla="*/ 264 w 297"/>
                <a:gd name="T1" fmla="*/ 189 h 372"/>
                <a:gd name="T2" fmla="*/ 263 w 297"/>
                <a:gd name="T3" fmla="*/ 216 h 372"/>
                <a:gd name="T4" fmla="*/ 261 w 297"/>
                <a:gd name="T5" fmla="*/ 264 h 372"/>
                <a:gd name="T6" fmla="*/ 254 w 297"/>
                <a:gd name="T7" fmla="*/ 283 h 372"/>
                <a:gd name="T8" fmla="*/ 246 w 297"/>
                <a:gd name="T9" fmla="*/ 292 h 372"/>
                <a:gd name="T10" fmla="*/ 242 w 297"/>
                <a:gd name="T11" fmla="*/ 295 h 372"/>
                <a:gd name="T12" fmla="*/ 209 w 297"/>
                <a:gd name="T13" fmla="*/ 303 h 372"/>
                <a:gd name="T14" fmla="*/ 203 w 297"/>
                <a:gd name="T15" fmla="*/ 303 h 372"/>
                <a:gd name="T16" fmla="*/ 32 w 297"/>
                <a:gd name="T17" fmla="*/ 318 h 372"/>
                <a:gd name="T18" fmla="*/ 35 w 297"/>
                <a:gd name="T19" fmla="*/ 303 h 372"/>
                <a:gd name="T20" fmla="*/ 39 w 297"/>
                <a:gd name="T21" fmla="*/ 262 h 372"/>
                <a:gd name="T22" fmla="*/ 36 w 297"/>
                <a:gd name="T23" fmla="*/ 237 h 372"/>
                <a:gd name="T24" fmla="*/ 24 w 297"/>
                <a:gd name="T25" fmla="*/ 217 h 372"/>
                <a:gd name="T26" fmla="*/ 11 w 297"/>
                <a:gd name="T27" fmla="*/ 195 h 372"/>
                <a:gd name="T28" fmla="*/ 2 w 297"/>
                <a:gd name="T29" fmla="*/ 168 h 372"/>
                <a:gd name="T30" fmla="*/ 0 w 297"/>
                <a:gd name="T31" fmla="*/ 151 h 372"/>
                <a:gd name="T32" fmla="*/ 3 w 297"/>
                <a:gd name="T33" fmla="*/ 117 h 372"/>
                <a:gd name="T34" fmla="*/ 11 w 297"/>
                <a:gd name="T35" fmla="*/ 81 h 372"/>
                <a:gd name="T36" fmla="*/ 26 w 297"/>
                <a:gd name="T37" fmla="*/ 46 h 372"/>
                <a:gd name="T38" fmla="*/ 35 w 297"/>
                <a:gd name="T39" fmla="*/ 30 h 372"/>
                <a:gd name="T40" fmla="*/ 48 w 297"/>
                <a:gd name="T41" fmla="*/ 18 h 372"/>
                <a:gd name="T42" fmla="*/ 68 w 297"/>
                <a:gd name="T43" fmla="*/ 9 h 372"/>
                <a:gd name="T44" fmla="*/ 92 w 297"/>
                <a:gd name="T45" fmla="*/ 3 h 372"/>
                <a:gd name="T46" fmla="*/ 146 w 297"/>
                <a:gd name="T47" fmla="*/ 1 h 372"/>
                <a:gd name="T48" fmla="*/ 170 w 297"/>
                <a:gd name="T49" fmla="*/ 6 h 372"/>
                <a:gd name="T50" fmla="*/ 192 w 297"/>
                <a:gd name="T51" fmla="*/ 15 h 372"/>
                <a:gd name="T52" fmla="*/ 209 w 297"/>
                <a:gd name="T53" fmla="*/ 25 h 372"/>
                <a:gd name="T54" fmla="*/ 224 w 297"/>
                <a:gd name="T55" fmla="*/ 40 h 372"/>
                <a:gd name="T56" fmla="*/ 234 w 297"/>
                <a:gd name="T57" fmla="*/ 57 h 372"/>
                <a:gd name="T58" fmla="*/ 243 w 297"/>
                <a:gd name="T59" fmla="*/ 78 h 372"/>
                <a:gd name="T60" fmla="*/ 249 w 297"/>
                <a:gd name="T61" fmla="*/ 108 h 372"/>
                <a:gd name="T62" fmla="*/ 254 w 297"/>
                <a:gd name="T63" fmla="*/ 123 h 372"/>
                <a:gd name="T64" fmla="*/ 267 w 297"/>
                <a:gd name="T65" fmla="*/ 150 h 372"/>
                <a:gd name="T66" fmla="*/ 291 w 297"/>
                <a:gd name="T67" fmla="*/ 178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7" h="372">
                  <a:moveTo>
                    <a:pt x="297" y="186"/>
                  </a:moveTo>
                  <a:lnTo>
                    <a:pt x="264" y="189"/>
                  </a:lnTo>
                  <a:lnTo>
                    <a:pt x="264" y="189"/>
                  </a:lnTo>
                  <a:lnTo>
                    <a:pt x="263" y="216"/>
                  </a:lnTo>
                  <a:lnTo>
                    <a:pt x="263" y="249"/>
                  </a:lnTo>
                  <a:lnTo>
                    <a:pt x="261" y="264"/>
                  </a:lnTo>
                  <a:lnTo>
                    <a:pt x="257" y="277"/>
                  </a:lnTo>
                  <a:lnTo>
                    <a:pt x="254" y="283"/>
                  </a:lnTo>
                  <a:lnTo>
                    <a:pt x="251" y="289"/>
                  </a:lnTo>
                  <a:lnTo>
                    <a:pt x="246" y="292"/>
                  </a:lnTo>
                  <a:lnTo>
                    <a:pt x="242" y="295"/>
                  </a:lnTo>
                  <a:lnTo>
                    <a:pt x="242" y="295"/>
                  </a:lnTo>
                  <a:lnTo>
                    <a:pt x="221" y="300"/>
                  </a:lnTo>
                  <a:lnTo>
                    <a:pt x="209" y="303"/>
                  </a:lnTo>
                  <a:lnTo>
                    <a:pt x="204" y="303"/>
                  </a:lnTo>
                  <a:lnTo>
                    <a:pt x="203" y="303"/>
                  </a:lnTo>
                  <a:lnTo>
                    <a:pt x="186" y="372"/>
                  </a:lnTo>
                  <a:lnTo>
                    <a:pt x="32" y="318"/>
                  </a:lnTo>
                  <a:lnTo>
                    <a:pt x="32" y="318"/>
                  </a:lnTo>
                  <a:lnTo>
                    <a:pt x="35" y="303"/>
                  </a:lnTo>
                  <a:lnTo>
                    <a:pt x="39" y="262"/>
                  </a:lnTo>
                  <a:lnTo>
                    <a:pt x="39" y="262"/>
                  </a:lnTo>
                  <a:lnTo>
                    <a:pt x="39" y="249"/>
                  </a:lnTo>
                  <a:lnTo>
                    <a:pt x="36" y="237"/>
                  </a:lnTo>
                  <a:lnTo>
                    <a:pt x="30" y="226"/>
                  </a:lnTo>
                  <a:lnTo>
                    <a:pt x="24" y="217"/>
                  </a:lnTo>
                  <a:lnTo>
                    <a:pt x="17" y="207"/>
                  </a:lnTo>
                  <a:lnTo>
                    <a:pt x="11" y="195"/>
                  </a:lnTo>
                  <a:lnTo>
                    <a:pt x="5" y="181"/>
                  </a:lnTo>
                  <a:lnTo>
                    <a:pt x="2" y="168"/>
                  </a:lnTo>
                  <a:lnTo>
                    <a:pt x="2" y="168"/>
                  </a:lnTo>
                  <a:lnTo>
                    <a:pt x="0" y="151"/>
                  </a:lnTo>
                  <a:lnTo>
                    <a:pt x="2" y="133"/>
                  </a:lnTo>
                  <a:lnTo>
                    <a:pt x="3" y="117"/>
                  </a:lnTo>
                  <a:lnTo>
                    <a:pt x="6" y="99"/>
                  </a:lnTo>
                  <a:lnTo>
                    <a:pt x="11" y="81"/>
                  </a:lnTo>
                  <a:lnTo>
                    <a:pt x="17" y="63"/>
                  </a:lnTo>
                  <a:lnTo>
                    <a:pt x="26" y="46"/>
                  </a:lnTo>
                  <a:lnTo>
                    <a:pt x="35" y="30"/>
                  </a:lnTo>
                  <a:lnTo>
                    <a:pt x="35" y="30"/>
                  </a:lnTo>
                  <a:lnTo>
                    <a:pt x="41" y="24"/>
                  </a:lnTo>
                  <a:lnTo>
                    <a:pt x="48" y="18"/>
                  </a:lnTo>
                  <a:lnTo>
                    <a:pt x="57" y="12"/>
                  </a:lnTo>
                  <a:lnTo>
                    <a:pt x="68" y="9"/>
                  </a:lnTo>
                  <a:lnTo>
                    <a:pt x="80" y="4"/>
                  </a:lnTo>
                  <a:lnTo>
                    <a:pt x="92" y="3"/>
                  </a:lnTo>
                  <a:lnTo>
                    <a:pt x="119" y="0"/>
                  </a:lnTo>
                  <a:lnTo>
                    <a:pt x="146" y="1"/>
                  </a:lnTo>
                  <a:lnTo>
                    <a:pt x="158" y="4"/>
                  </a:lnTo>
                  <a:lnTo>
                    <a:pt x="170" y="6"/>
                  </a:lnTo>
                  <a:lnTo>
                    <a:pt x="182" y="10"/>
                  </a:lnTo>
                  <a:lnTo>
                    <a:pt x="192" y="15"/>
                  </a:lnTo>
                  <a:lnTo>
                    <a:pt x="201" y="19"/>
                  </a:lnTo>
                  <a:lnTo>
                    <a:pt x="209" y="25"/>
                  </a:lnTo>
                  <a:lnTo>
                    <a:pt x="209" y="25"/>
                  </a:lnTo>
                  <a:lnTo>
                    <a:pt x="224" y="40"/>
                  </a:lnTo>
                  <a:lnTo>
                    <a:pt x="230" y="48"/>
                  </a:lnTo>
                  <a:lnTo>
                    <a:pt x="234" y="57"/>
                  </a:lnTo>
                  <a:lnTo>
                    <a:pt x="239" y="67"/>
                  </a:lnTo>
                  <a:lnTo>
                    <a:pt x="243" y="78"/>
                  </a:lnTo>
                  <a:lnTo>
                    <a:pt x="246" y="91"/>
                  </a:lnTo>
                  <a:lnTo>
                    <a:pt x="249" y="108"/>
                  </a:lnTo>
                  <a:lnTo>
                    <a:pt x="249" y="108"/>
                  </a:lnTo>
                  <a:lnTo>
                    <a:pt x="254" y="123"/>
                  </a:lnTo>
                  <a:lnTo>
                    <a:pt x="260" y="136"/>
                  </a:lnTo>
                  <a:lnTo>
                    <a:pt x="267" y="150"/>
                  </a:lnTo>
                  <a:lnTo>
                    <a:pt x="276" y="162"/>
                  </a:lnTo>
                  <a:lnTo>
                    <a:pt x="291" y="178"/>
                  </a:lnTo>
                  <a:lnTo>
                    <a:pt x="297"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6" name="Freeform 347"/>
            <p:cNvSpPr>
              <a:spLocks/>
            </p:cNvSpPr>
            <p:nvPr/>
          </p:nvSpPr>
          <p:spPr bwMode="auto">
            <a:xfrm>
              <a:off x="-9364663" y="2997200"/>
              <a:ext cx="152400" cy="61913"/>
            </a:xfrm>
            <a:custGeom>
              <a:avLst/>
              <a:gdLst>
                <a:gd name="T0" fmla="*/ 106 w 288"/>
                <a:gd name="T1" fmla="*/ 0 h 118"/>
                <a:gd name="T2" fmla="*/ 106 w 288"/>
                <a:gd name="T3" fmla="*/ 0 h 118"/>
                <a:gd name="T4" fmla="*/ 106 w 288"/>
                <a:gd name="T5" fmla="*/ 3 h 118"/>
                <a:gd name="T6" fmla="*/ 109 w 288"/>
                <a:gd name="T7" fmla="*/ 6 h 118"/>
                <a:gd name="T8" fmla="*/ 124 w 288"/>
                <a:gd name="T9" fmla="*/ 15 h 118"/>
                <a:gd name="T10" fmla="*/ 174 w 288"/>
                <a:gd name="T11" fmla="*/ 39 h 118"/>
                <a:gd name="T12" fmla="*/ 229 w 288"/>
                <a:gd name="T13" fmla="*/ 66 h 118"/>
                <a:gd name="T14" fmla="*/ 271 w 288"/>
                <a:gd name="T15" fmla="*/ 85 h 118"/>
                <a:gd name="T16" fmla="*/ 271 w 288"/>
                <a:gd name="T17" fmla="*/ 85 h 118"/>
                <a:gd name="T18" fmla="*/ 282 w 288"/>
                <a:gd name="T19" fmla="*/ 93 h 118"/>
                <a:gd name="T20" fmla="*/ 285 w 288"/>
                <a:gd name="T21" fmla="*/ 96 h 118"/>
                <a:gd name="T22" fmla="*/ 288 w 288"/>
                <a:gd name="T23" fmla="*/ 99 h 118"/>
                <a:gd name="T24" fmla="*/ 288 w 288"/>
                <a:gd name="T25" fmla="*/ 102 h 118"/>
                <a:gd name="T26" fmla="*/ 288 w 288"/>
                <a:gd name="T27" fmla="*/ 105 h 118"/>
                <a:gd name="T28" fmla="*/ 285 w 288"/>
                <a:gd name="T29" fmla="*/ 109 h 118"/>
                <a:gd name="T30" fmla="*/ 282 w 288"/>
                <a:gd name="T31" fmla="*/ 114 h 118"/>
                <a:gd name="T32" fmla="*/ 277 w 288"/>
                <a:gd name="T33" fmla="*/ 117 h 118"/>
                <a:gd name="T34" fmla="*/ 271 w 288"/>
                <a:gd name="T35" fmla="*/ 118 h 118"/>
                <a:gd name="T36" fmla="*/ 177 w 288"/>
                <a:gd name="T37" fmla="*/ 118 h 118"/>
                <a:gd name="T38" fmla="*/ 78 w 288"/>
                <a:gd name="T39" fmla="*/ 100 h 118"/>
                <a:gd name="T40" fmla="*/ 78 w 288"/>
                <a:gd name="T41" fmla="*/ 118 h 118"/>
                <a:gd name="T42" fmla="*/ 0 w 288"/>
                <a:gd name="T43" fmla="*/ 118 h 118"/>
                <a:gd name="T44" fmla="*/ 0 w 288"/>
                <a:gd name="T45" fmla="*/ 0 h 118"/>
                <a:gd name="T46" fmla="*/ 106 w 288"/>
                <a:gd name="T4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18">
                  <a:moveTo>
                    <a:pt x="106" y="0"/>
                  </a:moveTo>
                  <a:lnTo>
                    <a:pt x="106" y="0"/>
                  </a:lnTo>
                  <a:lnTo>
                    <a:pt x="106" y="3"/>
                  </a:lnTo>
                  <a:lnTo>
                    <a:pt x="109" y="6"/>
                  </a:lnTo>
                  <a:lnTo>
                    <a:pt x="124" y="15"/>
                  </a:lnTo>
                  <a:lnTo>
                    <a:pt x="174" y="39"/>
                  </a:lnTo>
                  <a:lnTo>
                    <a:pt x="229" y="66"/>
                  </a:lnTo>
                  <a:lnTo>
                    <a:pt x="271" y="85"/>
                  </a:lnTo>
                  <a:lnTo>
                    <a:pt x="271" y="85"/>
                  </a:lnTo>
                  <a:lnTo>
                    <a:pt x="282" y="93"/>
                  </a:lnTo>
                  <a:lnTo>
                    <a:pt x="285" y="96"/>
                  </a:lnTo>
                  <a:lnTo>
                    <a:pt x="288" y="99"/>
                  </a:lnTo>
                  <a:lnTo>
                    <a:pt x="288" y="102"/>
                  </a:lnTo>
                  <a:lnTo>
                    <a:pt x="288" y="105"/>
                  </a:lnTo>
                  <a:lnTo>
                    <a:pt x="285" y="109"/>
                  </a:lnTo>
                  <a:lnTo>
                    <a:pt x="282" y="114"/>
                  </a:lnTo>
                  <a:lnTo>
                    <a:pt x="277" y="117"/>
                  </a:lnTo>
                  <a:lnTo>
                    <a:pt x="271" y="118"/>
                  </a:lnTo>
                  <a:lnTo>
                    <a:pt x="177" y="118"/>
                  </a:lnTo>
                  <a:lnTo>
                    <a:pt x="78" y="100"/>
                  </a:lnTo>
                  <a:lnTo>
                    <a:pt x="78" y="118"/>
                  </a:lnTo>
                  <a:lnTo>
                    <a:pt x="0" y="118"/>
                  </a:lnTo>
                  <a:lnTo>
                    <a:pt x="0" y="0"/>
                  </a:lnTo>
                  <a:lnTo>
                    <a:pt x="106"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7" name="Freeform 348"/>
            <p:cNvSpPr>
              <a:spLocks/>
            </p:cNvSpPr>
            <p:nvPr/>
          </p:nvSpPr>
          <p:spPr bwMode="auto">
            <a:xfrm>
              <a:off x="-9401175" y="1778000"/>
              <a:ext cx="150812" cy="144463"/>
            </a:xfrm>
            <a:custGeom>
              <a:avLst/>
              <a:gdLst>
                <a:gd name="T0" fmla="*/ 155 w 287"/>
                <a:gd name="T1" fmla="*/ 85 h 273"/>
                <a:gd name="T2" fmla="*/ 147 w 287"/>
                <a:gd name="T3" fmla="*/ 87 h 273"/>
                <a:gd name="T4" fmla="*/ 138 w 287"/>
                <a:gd name="T5" fmla="*/ 90 h 273"/>
                <a:gd name="T6" fmla="*/ 134 w 287"/>
                <a:gd name="T7" fmla="*/ 99 h 273"/>
                <a:gd name="T8" fmla="*/ 134 w 287"/>
                <a:gd name="T9" fmla="*/ 109 h 273"/>
                <a:gd name="T10" fmla="*/ 171 w 287"/>
                <a:gd name="T11" fmla="*/ 204 h 273"/>
                <a:gd name="T12" fmla="*/ 144 w 287"/>
                <a:gd name="T13" fmla="*/ 201 h 273"/>
                <a:gd name="T14" fmla="*/ 134 w 287"/>
                <a:gd name="T15" fmla="*/ 183 h 273"/>
                <a:gd name="T16" fmla="*/ 117 w 287"/>
                <a:gd name="T17" fmla="*/ 166 h 273"/>
                <a:gd name="T18" fmla="*/ 113 w 287"/>
                <a:gd name="T19" fmla="*/ 163 h 273"/>
                <a:gd name="T20" fmla="*/ 101 w 287"/>
                <a:gd name="T21" fmla="*/ 163 h 273"/>
                <a:gd name="T22" fmla="*/ 93 w 287"/>
                <a:gd name="T23" fmla="*/ 166 h 273"/>
                <a:gd name="T24" fmla="*/ 89 w 287"/>
                <a:gd name="T25" fmla="*/ 174 h 273"/>
                <a:gd name="T26" fmla="*/ 86 w 287"/>
                <a:gd name="T27" fmla="*/ 183 h 273"/>
                <a:gd name="T28" fmla="*/ 89 w 287"/>
                <a:gd name="T29" fmla="*/ 198 h 273"/>
                <a:gd name="T30" fmla="*/ 96 w 287"/>
                <a:gd name="T31" fmla="*/ 211 h 273"/>
                <a:gd name="T32" fmla="*/ 111 w 287"/>
                <a:gd name="T33" fmla="*/ 228 h 273"/>
                <a:gd name="T34" fmla="*/ 114 w 287"/>
                <a:gd name="T35" fmla="*/ 234 h 273"/>
                <a:gd name="T36" fmla="*/ 114 w 287"/>
                <a:gd name="T37" fmla="*/ 240 h 273"/>
                <a:gd name="T38" fmla="*/ 54 w 287"/>
                <a:gd name="T39" fmla="*/ 255 h 273"/>
                <a:gd name="T40" fmla="*/ 29 w 287"/>
                <a:gd name="T41" fmla="*/ 226 h 273"/>
                <a:gd name="T42" fmla="*/ 15 w 287"/>
                <a:gd name="T43" fmla="*/ 202 h 273"/>
                <a:gd name="T44" fmla="*/ 5 w 287"/>
                <a:gd name="T45" fmla="*/ 178 h 273"/>
                <a:gd name="T46" fmla="*/ 0 w 287"/>
                <a:gd name="T47" fmla="*/ 153 h 273"/>
                <a:gd name="T48" fmla="*/ 2 w 287"/>
                <a:gd name="T49" fmla="*/ 139 h 273"/>
                <a:gd name="T50" fmla="*/ 6 w 287"/>
                <a:gd name="T51" fmla="*/ 108 h 273"/>
                <a:gd name="T52" fmla="*/ 17 w 287"/>
                <a:gd name="T53" fmla="*/ 76 h 273"/>
                <a:gd name="T54" fmla="*/ 38 w 287"/>
                <a:gd name="T55" fmla="*/ 46 h 273"/>
                <a:gd name="T56" fmla="*/ 51 w 287"/>
                <a:gd name="T57" fmla="*/ 34 h 273"/>
                <a:gd name="T58" fmla="*/ 72 w 287"/>
                <a:gd name="T59" fmla="*/ 19 h 273"/>
                <a:gd name="T60" fmla="*/ 96 w 287"/>
                <a:gd name="T61" fmla="*/ 10 h 273"/>
                <a:gd name="T62" fmla="*/ 143 w 287"/>
                <a:gd name="T63" fmla="*/ 0 h 273"/>
                <a:gd name="T64" fmla="*/ 188 w 287"/>
                <a:gd name="T65" fmla="*/ 1 h 273"/>
                <a:gd name="T66" fmla="*/ 224 w 287"/>
                <a:gd name="T67" fmla="*/ 12 h 273"/>
                <a:gd name="T68" fmla="*/ 239 w 287"/>
                <a:gd name="T69" fmla="*/ 21 h 273"/>
                <a:gd name="T70" fmla="*/ 263 w 287"/>
                <a:gd name="T71" fmla="*/ 42 h 273"/>
                <a:gd name="T72" fmla="*/ 284 w 287"/>
                <a:gd name="T73" fmla="*/ 6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7" h="273">
                  <a:moveTo>
                    <a:pt x="287" y="75"/>
                  </a:moveTo>
                  <a:lnTo>
                    <a:pt x="155" y="85"/>
                  </a:lnTo>
                  <a:lnTo>
                    <a:pt x="155" y="85"/>
                  </a:lnTo>
                  <a:lnTo>
                    <a:pt x="147" y="87"/>
                  </a:lnTo>
                  <a:lnTo>
                    <a:pt x="143" y="88"/>
                  </a:lnTo>
                  <a:lnTo>
                    <a:pt x="138" y="90"/>
                  </a:lnTo>
                  <a:lnTo>
                    <a:pt x="135" y="94"/>
                  </a:lnTo>
                  <a:lnTo>
                    <a:pt x="134" y="99"/>
                  </a:lnTo>
                  <a:lnTo>
                    <a:pt x="132" y="103"/>
                  </a:lnTo>
                  <a:lnTo>
                    <a:pt x="134" y="109"/>
                  </a:lnTo>
                  <a:lnTo>
                    <a:pt x="135" y="115"/>
                  </a:lnTo>
                  <a:lnTo>
                    <a:pt x="171" y="204"/>
                  </a:lnTo>
                  <a:lnTo>
                    <a:pt x="144" y="201"/>
                  </a:lnTo>
                  <a:lnTo>
                    <a:pt x="144" y="201"/>
                  </a:lnTo>
                  <a:lnTo>
                    <a:pt x="141" y="195"/>
                  </a:lnTo>
                  <a:lnTo>
                    <a:pt x="134" y="183"/>
                  </a:lnTo>
                  <a:lnTo>
                    <a:pt x="123" y="171"/>
                  </a:lnTo>
                  <a:lnTo>
                    <a:pt x="117" y="166"/>
                  </a:lnTo>
                  <a:lnTo>
                    <a:pt x="113" y="163"/>
                  </a:lnTo>
                  <a:lnTo>
                    <a:pt x="113" y="163"/>
                  </a:lnTo>
                  <a:lnTo>
                    <a:pt x="107" y="163"/>
                  </a:lnTo>
                  <a:lnTo>
                    <a:pt x="101" y="163"/>
                  </a:lnTo>
                  <a:lnTo>
                    <a:pt x="98" y="165"/>
                  </a:lnTo>
                  <a:lnTo>
                    <a:pt x="93" y="166"/>
                  </a:lnTo>
                  <a:lnTo>
                    <a:pt x="90" y="171"/>
                  </a:lnTo>
                  <a:lnTo>
                    <a:pt x="89" y="174"/>
                  </a:lnTo>
                  <a:lnTo>
                    <a:pt x="86" y="183"/>
                  </a:lnTo>
                  <a:lnTo>
                    <a:pt x="86" y="183"/>
                  </a:lnTo>
                  <a:lnTo>
                    <a:pt x="86" y="190"/>
                  </a:lnTo>
                  <a:lnTo>
                    <a:pt x="89" y="198"/>
                  </a:lnTo>
                  <a:lnTo>
                    <a:pt x="92" y="204"/>
                  </a:lnTo>
                  <a:lnTo>
                    <a:pt x="96" y="211"/>
                  </a:lnTo>
                  <a:lnTo>
                    <a:pt x="105" y="222"/>
                  </a:lnTo>
                  <a:lnTo>
                    <a:pt x="111" y="228"/>
                  </a:lnTo>
                  <a:lnTo>
                    <a:pt x="111" y="228"/>
                  </a:lnTo>
                  <a:lnTo>
                    <a:pt x="114" y="234"/>
                  </a:lnTo>
                  <a:lnTo>
                    <a:pt x="116" y="237"/>
                  </a:lnTo>
                  <a:lnTo>
                    <a:pt x="114" y="240"/>
                  </a:lnTo>
                  <a:lnTo>
                    <a:pt x="74" y="273"/>
                  </a:lnTo>
                  <a:lnTo>
                    <a:pt x="54" y="255"/>
                  </a:lnTo>
                  <a:lnTo>
                    <a:pt x="29" y="226"/>
                  </a:lnTo>
                  <a:lnTo>
                    <a:pt x="29" y="226"/>
                  </a:lnTo>
                  <a:lnTo>
                    <a:pt x="24" y="220"/>
                  </a:lnTo>
                  <a:lnTo>
                    <a:pt x="15" y="202"/>
                  </a:lnTo>
                  <a:lnTo>
                    <a:pt x="9" y="190"/>
                  </a:lnTo>
                  <a:lnTo>
                    <a:pt x="5" y="178"/>
                  </a:lnTo>
                  <a:lnTo>
                    <a:pt x="2" y="166"/>
                  </a:lnTo>
                  <a:lnTo>
                    <a:pt x="0" y="153"/>
                  </a:lnTo>
                  <a:lnTo>
                    <a:pt x="0" y="153"/>
                  </a:lnTo>
                  <a:lnTo>
                    <a:pt x="2" y="139"/>
                  </a:lnTo>
                  <a:lnTo>
                    <a:pt x="3" y="123"/>
                  </a:lnTo>
                  <a:lnTo>
                    <a:pt x="6" y="108"/>
                  </a:lnTo>
                  <a:lnTo>
                    <a:pt x="11" y="91"/>
                  </a:lnTo>
                  <a:lnTo>
                    <a:pt x="17" y="76"/>
                  </a:lnTo>
                  <a:lnTo>
                    <a:pt x="26" y="61"/>
                  </a:lnTo>
                  <a:lnTo>
                    <a:pt x="38" y="46"/>
                  </a:lnTo>
                  <a:lnTo>
                    <a:pt x="51" y="34"/>
                  </a:lnTo>
                  <a:lnTo>
                    <a:pt x="51" y="34"/>
                  </a:lnTo>
                  <a:lnTo>
                    <a:pt x="62" y="27"/>
                  </a:lnTo>
                  <a:lnTo>
                    <a:pt x="72" y="19"/>
                  </a:lnTo>
                  <a:lnTo>
                    <a:pt x="84" y="15"/>
                  </a:lnTo>
                  <a:lnTo>
                    <a:pt x="96" y="10"/>
                  </a:lnTo>
                  <a:lnTo>
                    <a:pt x="119" y="3"/>
                  </a:lnTo>
                  <a:lnTo>
                    <a:pt x="143" y="0"/>
                  </a:lnTo>
                  <a:lnTo>
                    <a:pt x="167" y="0"/>
                  </a:lnTo>
                  <a:lnTo>
                    <a:pt x="188" y="1"/>
                  </a:lnTo>
                  <a:lnTo>
                    <a:pt x="207" y="6"/>
                  </a:lnTo>
                  <a:lnTo>
                    <a:pt x="224" y="12"/>
                  </a:lnTo>
                  <a:lnTo>
                    <a:pt x="224" y="12"/>
                  </a:lnTo>
                  <a:lnTo>
                    <a:pt x="239" y="21"/>
                  </a:lnTo>
                  <a:lnTo>
                    <a:pt x="252" y="31"/>
                  </a:lnTo>
                  <a:lnTo>
                    <a:pt x="263" y="42"/>
                  </a:lnTo>
                  <a:lnTo>
                    <a:pt x="272" y="52"/>
                  </a:lnTo>
                  <a:lnTo>
                    <a:pt x="284" y="69"/>
                  </a:lnTo>
                  <a:lnTo>
                    <a:pt x="287" y="7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8" name="Freeform 349"/>
            <p:cNvSpPr>
              <a:spLocks/>
            </p:cNvSpPr>
            <p:nvPr/>
          </p:nvSpPr>
          <p:spPr bwMode="auto">
            <a:xfrm>
              <a:off x="-9401175" y="1778000"/>
              <a:ext cx="150812" cy="144463"/>
            </a:xfrm>
            <a:custGeom>
              <a:avLst/>
              <a:gdLst>
                <a:gd name="T0" fmla="*/ 155 w 287"/>
                <a:gd name="T1" fmla="*/ 85 h 273"/>
                <a:gd name="T2" fmla="*/ 147 w 287"/>
                <a:gd name="T3" fmla="*/ 87 h 273"/>
                <a:gd name="T4" fmla="*/ 138 w 287"/>
                <a:gd name="T5" fmla="*/ 90 h 273"/>
                <a:gd name="T6" fmla="*/ 134 w 287"/>
                <a:gd name="T7" fmla="*/ 99 h 273"/>
                <a:gd name="T8" fmla="*/ 134 w 287"/>
                <a:gd name="T9" fmla="*/ 109 h 273"/>
                <a:gd name="T10" fmla="*/ 171 w 287"/>
                <a:gd name="T11" fmla="*/ 204 h 273"/>
                <a:gd name="T12" fmla="*/ 144 w 287"/>
                <a:gd name="T13" fmla="*/ 201 h 273"/>
                <a:gd name="T14" fmla="*/ 134 w 287"/>
                <a:gd name="T15" fmla="*/ 183 h 273"/>
                <a:gd name="T16" fmla="*/ 117 w 287"/>
                <a:gd name="T17" fmla="*/ 166 h 273"/>
                <a:gd name="T18" fmla="*/ 113 w 287"/>
                <a:gd name="T19" fmla="*/ 163 h 273"/>
                <a:gd name="T20" fmla="*/ 101 w 287"/>
                <a:gd name="T21" fmla="*/ 163 h 273"/>
                <a:gd name="T22" fmla="*/ 93 w 287"/>
                <a:gd name="T23" fmla="*/ 166 h 273"/>
                <a:gd name="T24" fmla="*/ 89 w 287"/>
                <a:gd name="T25" fmla="*/ 174 h 273"/>
                <a:gd name="T26" fmla="*/ 86 w 287"/>
                <a:gd name="T27" fmla="*/ 183 h 273"/>
                <a:gd name="T28" fmla="*/ 89 w 287"/>
                <a:gd name="T29" fmla="*/ 198 h 273"/>
                <a:gd name="T30" fmla="*/ 96 w 287"/>
                <a:gd name="T31" fmla="*/ 211 h 273"/>
                <a:gd name="T32" fmla="*/ 111 w 287"/>
                <a:gd name="T33" fmla="*/ 228 h 273"/>
                <a:gd name="T34" fmla="*/ 114 w 287"/>
                <a:gd name="T35" fmla="*/ 234 h 273"/>
                <a:gd name="T36" fmla="*/ 114 w 287"/>
                <a:gd name="T37" fmla="*/ 240 h 273"/>
                <a:gd name="T38" fmla="*/ 54 w 287"/>
                <a:gd name="T39" fmla="*/ 255 h 273"/>
                <a:gd name="T40" fmla="*/ 29 w 287"/>
                <a:gd name="T41" fmla="*/ 226 h 273"/>
                <a:gd name="T42" fmla="*/ 15 w 287"/>
                <a:gd name="T43" fmla="*/ 202 h 273"/>
                <a:gd name="T44" fmla="*/ 5 w 287"/>
                <a:gd name="T45" fmla="*/ 178 h 273"/>
                <a:gd name="T46" fmla="*/ 0 w 287"/>
                <a:gd name="T47" fmla="*/ 153 h 273"/>
                <a:gd name="T48" fmla="*/ 2 w 287"/>
                <a:gd name="T49" fmla="*/ 139 h 273"/>
                <a:gd name="T50" fmla="*/ 6 w 287"/>
                <a:gd name="T51" fmla="*/ 108 h 273"/>
                <a:gd name="T52" fmla="*/ 17 w 287"/>
                <a:gd name="T53" fmla="*/ 76 h 273"/>
                <a:gd name="T54" fmla="*/ 38 w 287"/>
                <a:gd name="T55" fmla="*/ 46 h 273"/>
                <a:gd name="T56" fmla="*/ 51 w 287"/>
                <a:gd name="T57" fmla="*/ 34 h 273"/>
                <a:gd name="T58" fmla="*/ 72 w 287"/>
                <a:gd name="T59" fmla="*/ 19 h 273"/>
                <a:gd name="T60" fmla="*/ 96 w 287"/>
                <a:gd name="T61" fmla="*/ 10 h 273"/>
                <a:gd name="T62" fmla="*/ 143 w 287"/>
                <a:gd name="T63" fmla="*/ 0 h 273"/>
                <a:gd name="T64" fmla="*/ 188 w 287"/>
                <a:gd name="T65" fmla="*/ 1 h 273"/>
                <a:gd name="T66" fmla="*/ 224 w 287"/>
                <a:gd name="T67" fmla="*/ 12 h 273"/>
                <a:gd name="T68" fmla="*/ 239 w 287"/>
                <a:gd name="T69" fmla="*/ 21 h 273"/>
                <a:gd name="T70" fmla="*/ 263 w 287"/>
                <a:gd name="T71" fmla="*/ 42 h 273"/>
                <a:gd name="T72" fmla="*/ 284 w 287"/>
                <a:gd name="T73" fmla="*/ 6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7" h="273">
                  <a:moveTo>
                    <a:pt x="287" y="75"/>
                  </a:moveTo>
                  <a:lnTo>
                    <a:pt x="155" y="85"/>
                  </a:lnTo>
                  <a:lnTo>
                    <a:pt x="155" y="85"/>
                  </a:lnTo>
                  <a:lnTo>
                    <a:pt x="147" y="87"/>
                  </a:lnTo>
                  <a:lnTo>
                    <a:pt x="143" y="88"/>
                  </a:lnTo>
                  <a:lnTo>
                    <a:pt x="138" y="90"/>
                  </a:lnTo>
                  <a:lnTo>
                    <a:pt x="135" y="94"/>
                  </a:lnTo>
                  <a:lnTo>
                    <a:pt x="134" y="99"/>
                  </a:lnTo>
                  <a:lnTo>
                    <a:pt x="132" y="103"/>
                  </a:lnTo>
                  <a:lnTo>
                    <a:pt x="134" y="109"/>
                  </a:lnTo>
                  <a:lnTo>
                    <a:pt x="135" y="115"/>
                  </a:lnTo>
                  <a:lnTo>
                    <a:pt x="171" y="204"/>
                  </a:lnTo>
                  <a:lnTo>
                    <a:pt x="144" y="201"/>
                  </a:lnTo>
                  <a:lnTo>
                    <a:pt x="144" y="201"/>
                  </a:lnTo>
                  <a:lnTo>
                    <a:pt x="141" y="195"/>
                  </a:lnTo>
                  <a:lnTo>
                    <a:pt x="134" y="183"/>
                  </a:lnTo>
                  <a:lnTo>
                    <a:pt x="123" y="171"/>
                  </a:lnTo>
                  <a:lnTo>
                    <a:pt x="117" y="166"/>
                  </a:lnTo>
                  <a:lnTo>
                    <a:pt x="113" y="163"/>
                  </a:lnTo>
                  <a:lnTo>
                    <a:pt x="113" y="163"/>
                  </a:lnTo>
                  <a:lnTo>
                    <a:pt x="107" y="163"/>
                  </a:lnTo>
                  <a:lnTo>
                    <a:pt x="101" y="163"/>
                  </a:lnTo>
                  <a:lnTo>
                    <a:pt x="98" y="165"/>
                  </a:lnTo>
                  <a:lnTo>
                    <a:pt x="93" y="166"/>
                  </a:lnTo>
                  <a:lnTo>
                    <a:pt x="90" y="171"/>
                  </a:lnTo>
                  <a:lnTo>
                    <a:pt x="89" y="174"/>
                  </a:lnTo>
                  <a:lnTo>
                    <a:pt x="86" y="183"/>
                  </a:lnTo>
                  <a:lnTo>
                    <a:pt x="86" y="183"/>
                  </a:lnTo>
                  <a:lnTo>
                    <a:pt x="86" y="190"/>
                  </a:lnTo>
                  <a:lnTo>
                    <a:pt x="89" y="198"/>
                  </a:lnTo>
                  <a:lnTo>
                    <a:pt x="92" y="204"/>
                  </a:lnTo>
                  <a:lnTo>
                    <a:pt x="96" y="211"/>
                  </a:lnTo>
                  <a:lnTo>
                    <a:pt x="105" y="222"/>
                  </a:lnTo>
                  <a:lnTo>
                    <a:pt x="111" y="228"/>
                  </a:lnTo>
                  <a:lnTo>
                    <a:pt x="111" y="228"/>
                  </a:lnTo>
                  <a:lnTo>
                    <a:pt x="114" y="234"/>
                  </a:lnTo>
                  <a:lnTo>
                    <a:pt x="116" y="237"/>
                  </a:lnTo>
                  <a:lnTo>
                    <a:pt x="114" y="240"/>
                  </a:lnTo>
                  <a:lnTo>
                    <a:pt x="74" y="273"/>
                  </a:lnTo>
                  <a:lnTo>
                    <a:pt x="54" y="255"/>
                  </a:lnTo>
                  <a:lnTo>
                    <a:pt x="29" y="226"/>
                  </a:lnTo>
                  <a:lnTo>
                    <a:pt x="29" y="226"/>
                  </a:lnTo>
                  <a:lnTo>
                    <a:pt x="24" y="220"/>
                  </a:lnTo>
                  <a:lnTo>
                    <a:pt x="15" y="202"/>
                  </a:lnTo>
                  <a:lnTo>
                    <a:pt x="9" y="190"/>
                  </a:lnTo>
                  <a:lnTo>
                    <a:pt x="5" y="178"/>
                  </a:lnTo>
                  <a:lnTo>
                    <a:pt x="2" y="166"/>
                  </a:lnTo>
                  <a:lnTo>
                    <a:pt x="0" y="153"/>
                  </a:lnTo>
                  <a:lnTo>
                    <a:pt x="0" y="153"/>
                  </a:lnTo>
                  <a:lnTo>
                    <a:pt x="2" y="139"/>
                  </a:lnTo>
                  <a:lnTo>
                    <a:pt x="3" y="123"/>
                  </a:lnTo>
                  <a:lnTo>
                    <a:pt x="6" y="108"/>
                  </a:lnTo>
                  <a:lnTo>
                    <a:pt x="11" y="91"/>
                  </a:lnTo>
                  <a:lnTo>
                    <a:pt x="17" y="76"/>
                  </a:lnTo>
                  <a:lnTo>
                    <a:pt x="26" y="61"/>
                  </a:lnTo>
                  <a:lnTo>
                    <a:pt x="38" y="46"/>
                  </a:lnTo>
                  <a:lnTo>
                    <a:pt x="51" y="34"/>
                  </a:lnTo>
                  <a:lnTo>
                    <a:pt x="51" y="34"/>
                  </a:lnTo>
                  <a:lnTo>
                    <a:pt x="62" y="27"/>
                  </a:lnTo>
                  <a:lnTo>
                    <a:pt x="72" y="19"/>
                  </a:lnTo>
                  <a:lnTo>
                    <a:pt x="84" y="15"/>
                  </a:lnTo>
                  <a:lnTo>
                    <a:pt x="96" y="10"/>
                  </a:lnTo>
                  <a:lnTo>
                    <a:pt x="119" y="3"/>
                  </a:lnTo>
                  <a:lnTo>
                    <a:pt x="143" y="0"/>
                  </a:lnTo>
                  <a:lnTo>
                    <a:pt x="167" y="0"/>
                  </a:lnTo>
                  <a:lnTo>
                    <a:pt x="188" y="1"/>
                  </a:lnTo>
                  <a:lnTo>
                    <a:pt x="207" y="6"/>
                  </a:lnTo>
                  <a:lnTo>
                    <a:pt x="224" y="12"/>
                  </a:lnTo>
                  <a:lnTo>
                    <a:pt x="224" y="12"/>
                  </a:lnTo>
                  <a:lnTo>
                    <a:pt x="239" y="21"/>
                  </a:lnTo>
                  <a:lnTo>
                    <a:pt x="252" y="31"/>
                  </a:lnTo>
                  <a:lnTo>
                    <a:pt x="263" y="42"/>
                  </a:lnTo>
                  <a:lnTo>
                    <a:pt x="272" y="52"/>
                  </a:lnTo>
                  <a:lnTo>
                    <a:pt x="284" y="69"/>
                  </a:lnTo>
                  <a:lnTo>
                    <a:pt x="287" y="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9" name="Freeform 350"/>
            <p:cNvSpPr>
              <a:spLocks/>
            </p:cNvSpPr>
            <p:nvPr/>
          </p:nvSpPr>
          <p:spPr bwMode="auto">
            <a:xfrm>
              <a:off x="-9428163" y="1957388"/>
              <a:ext cx="217487" cy="438150"/>
            </a:xfrm>
            <a:custGeom>
              <a:avLst/>
              <a:gdLst>
                <a:gd name="T0" fmla="*/ 400 w 409"/>
                <a:gd name="T1" fmla="*/ 828 h 828"/>
                <a:gd name="T2" fmla="*/ 400 w 409"/>
                <a:gd name="T3" fmla="*/ 828 h 828"/>
                <a:gd name="T4" fmla="*/ 406 w 409"/>
                <a:gd name="T5" fmla="*/ 685 h 828"/>
                <a:gd name="T6" fmla="*/ 408 w 409"/>
                <a:gd name="T7" fmla="*/ 603 h 828"/>
                <a:gd name="T8" fmla="*/ 409 w 409"/>
                <a:gd name="T9" fmla="*/ 541 h 828"/>
                <a:gd name="T10" fmla="*/ 409 w 409"/>
                <a:gd name="T11" fmla="*/ 541 h 828"/>
                <a:gd name="T12" fmla="*/ 406 w 409"/>
                <a:gd name="T13" fmla="*/ 486 h 828"/>
                <a:gd name="T14" fmla="*/ 399 w 409"/>
                <a:gd name="T15" fmla="*/ 430 h 828"/>
                <a:gd name="T16" fmla="*/ 391 w 409"/>
                <a:gd name="T17" fmla="*/ 376 h 828"/>
                <a:gd name="T18" fmla="*/ 382 w 409"/>
                <a:gd name="T19" fmla="*/ 325 h 828"/>
                <a:gd name="T20" fmla="*/ 372 w 409"/>
                <a:gd name="T21" fmla="*/ 279 h 828"/>
                <a:gd name="T22" fmla="*/ 361 w 409"/>
                <a:gd name="T23" fmla="*/ 238 h 828"/>
                <a:gd name="T24" fmla="*/ 351 w 409"/>
                <a:gd name="T25" fmla="*/ 205 h 828"/>
                <a:gd name="T26" fmla="*/ 343 w 409"/>
                <a:gd name="T27" fmla="*/ 181 h 828"/>
                <a:gd name="T28" fmla="*/ 343 w 409"/>
                <a:gd name="T29" fmla="*/ 181 h 828"/>
                <a:gd name="T30" fmla="*/ 334 w 409"/>
                <a:gd name="T31" fmla="*/ 162 h 828"/>
                <a:gd name="T32" fmla="*/ 322 w 409"/>
                <a:gd name="T33" fmla="*/ 141 h 828"/>
                <a:gd name="T34" fmla="*/ 298 w 409"/>
                <a:gd name="T35" fmla="*/ 99 h 828"/>
                <a:gd name="T36" fmla="*/ 277 w 409"/>
                <a:gd name="T37" fmla="*/ 66 h 828"/>
                <a:gd name="T38" fmla="*/ 268 w 409"/>
                <a:gd name="T39" fmla="*/ 54 h 828"/>
                <a:gd name="T40" fmla="*/ 114 w 409"/>
                <a:gd name="T41" fmla="*/ 0 h 828"/>
                <a:gd name="T42" fmla="*/ 114 w 409"/>
                <a:gd name="T43" fmla="*/ 0 h 828"/>
                <a:gd name="T44" fmla="*/ 97 w 409"/>
                <a:gd name="T45" fmla="*/ 22 h 828"/>
                <a:gd name="T46" fmla="*/ 82 w 409"/>
                <a:gd name="T47" fmla="*/ 49 h 828"/>
                <a:gd name="T48" fmla="*/ 63 w 409"/>
                <a:gd name="T49" fmla="*/ 85 h 828"/>
                <a:gd name="T50" fmla="*/ 43 w 409"/>
                <a:gd name="T51" fmla="*/ 126 h 828"/>
                <a:gd name="T52" fmla="*/ 34 w 409"/>
                <a:gd name="T53" fmla="*/ 150 h 828"/>
                <a:gd name="T54" fmla="*/ 25 w 409"/>
                <a:gd name="T55" fmla="*/ 172 h 828"/>
                <a:gd name="T56" fmla="*/ 18 w 409"/>
                <a:gd name="T57" fmla="*/ 198 h 828"/>
                <a:gd name="T58" fmla="*/ 10 w 409"/>
                <a:gd name="T59" fmla="*/ 223 h 828"/>
                <a:gd name="T60" fmla="*/ 6 w 409"/>
                <a:gd name="T61" fmla="*/ 249 h 828"/>
                <a:gd name="T62" fmla="*/ 1 w 409"/>
                <a:gd name="T63" fmla="*/ 276 h 828"/>
                <a:gd name="T64" fmla="*/ 1 w 409"/>
                <a:gd name="T65" fmla="*/ 276 h 828"/>
                <a:gd name="T66" fmla="*/ 0 w 409"/>
                <a:gd name="T67" fmla="*/ 298 h 828"/>
                <a:gd name="T68" fmla="*/ 0 w 409"/>
                <a:gd name="T69" fmla="*/ 321 h 828"/>
                <a:gd name="T70" fmla="*/ 0 w 409"/>
                <a:gd name="T71" fmla="*/ 360 h 828"/>
                <a:gd name="T72" fmla="*/ 4 w 409"/>
                <a:gd name="T73" fmla="*/ 397 h 828"/>
                <a:gd name="T74" fmla="*/ 9 w 409"/>
                <a:gd name="T75" fmla="*/ 435 h 828"/>
                <a:gd name="T76" fmla="*/ 16 w 409"/>
                <a:gd name="T77" fmla="*/ 475 h 828"/>
                <a:gd name="T78" fmla="*/ 22 w 409"/>
                <a:gd name="T79" fmla="*/ 522 h 828"/>
                <a:gd name="T80" fmla="*/ 28 w 409"/>
                <a:gd name="T81" fmla="*/ 579 h 828"/>
                <a:gd name="T82" fmla="*/ 31 w 409"/>
                <a:gd name="T83" fmla="*/ 646 h 828"/>
                <a:gd name="T84" fmla="*/ 31 w 409"/>
                <a:gd name="T85" fmla="*/ 646 h 828"/>
                <a:gd name="T86" fmla="*/ 28 w 409"/>
                <a:gd name="T87" fmla="*/ 739 h 828"/>
                <a:gd name="T88" fmla="*/ 27 w 409"/>
                <a:gd name="T89" fmla="*/ 828 h 828"/>
                <a:gd name="T90" fmla="*/ 400 w 409"/>
                <a:gd name="T91" fmla="*/ 82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9" h="828">
                  <a:moveTo>
                    <a:pt x="400" y="828"/>
                  </a:moveTo>
                  <a:lnTo>
                    <a:pt x="400" y="828"/>
                  </a:lnTo>
                  <a:lnTo>
                    <a:pt x="406" y="685"/>
                  </a:lnTo>
                  <a:lnTo>
                    <a:pt x="408" y="603"/>
                  </a:lnTo>
                  <a:lnTo>
                    <a:pt x="409" y="541"/>
                  </a:lnTo>
                  <a:lnTo>
                    <a:pt x="409" y="541"/>
                  </a:lnTo>
                  <a:lnTo>
                    <a:pt x="406" y="486"/>
                  </a:lnTo>
                  <a:lnTo>
                    <a:pt x="399" y="430"/>
                  </a:lnTo>
                  <a:lnTo>
                    <a:pt x="391" y="376"/>
                  </a:lnTo>
                  <a:lnTo>
                    <a:pt x="382" y="325"/>
                  </a:lnTo>
                  <a:lnTo>
                    <a:pt x="372" y="279"/>
                  </a:lnTo>
                  <a:lnTo>
                    <a:pt x="361" y="238"/>
                  </a:lnTo>
                  <a:lnTo>
                    <a:pt x="351" y="205"/>
                  </a:lnTo>
                  <a:lnTo>
                    <a:pt x="343" y="181"/>
                  </a:lnTo>
                  <a:lnTo>
                    <a:pt x="343" y="181"/>
                  </a:lnTo>
                  <a:lnTo>
                    <a:pt x="334" y="162"/>
                  </a:lnTo>
                  <a:lnTo>
                    <a:pt x="322" y="141"/>
                  </a:lnTo>
                  <a:lnTo>
                    <a:pt x="298" y="99"/>
                  </a:lnTo>
                  <a:lnTo>
                    <a:pt x="277" y="66"/>
                  </a:lnTo>
                  <a:lnTo>
                    <a:pt x="268" y="54"/>
                  </a:lnTo>
                  <a:lnTo>
                    <a:pt x="114" y="0"/>
                  </a:lnTo>
                  <a:lnTo>
                    <a:pt x="114" y="0"/>
                  </a:lnTo>
                  <a:lnTo>
                    <a:pt x="97" y="22"/>
                  </a:lnTo>
                  <a:lnTo>
                    <a:pt x="82" y="49"/>
                  </a:lnTo>
                  <a:lnTo>
                    <a:pt x="63" y="85"/>
                  </a:lnTo>
                  <a:lnTo>
                    <a:pt x="43" y="126"/>
                  </a:lnTo>
                  <a:lnTo>
                    <a:pt x="34" y="150"/>
                  </a:lnTo>
                  <a:lnTo>
                    <a:pt x="25" y="172"/>
                  </a:lnTo>
                  <a:lnTo>
                    <a:pt x="18" y="198"/>
                  </a:lnTo>
                  <a:lnTo>
                    <a:pt x="10" y="223"/>
                  </a:lnTo>
                  <a:lnTo>
                    <a:pt x="6" y="249"/>
                  </a:lnTo>
                  <a:lnTo>
                    <a:pt x="1" y="276"/>
                  </a:lnTo>
                  <a:lnTo>
                    <a:pt x="1" y="276"/>
                  </a:lnTo>
                  <a:lnTo>
                    <a:pt x="0" y="298"/>
                  </a:lnTo>
                  <a:lnTo>
                    <a:pt x="0" y="321"/>
                  </a:lnTo>
                  <a:lnTo>
                    <a:pt x="0" y="360"/>
                  </a:lnTo>
                  <a:lnTo>
                    <a:pt x="4" y="397"/>
                  </a:lnTo>
                  <a:lnTo>
                    <a:pt x="9" y="435"/>
                  </a:lnTo>
                  <a:lnTo>
                    <a:pt x="16" y="475"/>
                  </a:lnTo>
                  <a:lnTo>
                    <a:pt x="22" y="522"/>
                  </a:lnTo>
                  <a:lnTo>
                    <a:pt x="28" y="579"/>
                  </a:lnTo>
                  <a:lnTo>
                    <a:pt x="31" y="646"/>
                  </a:lnTo>
                  <a:lnTo>
                    <a:pt x="31" y="646"/>
                  </a:lnTo>
                  <a:lnTo>
                    <a:pt x="28" y="739"/>
                  </a:lnTo>
                  <a:lnTo>
                    <a:pt x="27" y="828"/>
                  </a:lnTo>
                  <a:lnTo>
                    <a:pt x="400" y="828"/>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0" name="Freeform 351"/>
            <p:cNvSpPr>
              <a:spLocks/>
            </p:cNvSpPr>
            <p:nvPr/>
          </p:nvSpPr>
          <p:spPr bwMode="auto">
            <a:xfrm>
              <a:off x="-9428163" y="1957388"/>
              <a:ext cx="217487" cy="438150"/>
            </a:xfrm>
            <a:custGeom>
              <a:avLst/>
              <a:gdLst>
                <a:gd name="T0" fmla="*/ 400 w 409"/>
                <a:gd name="T1" fmla="*/ 828 h 828"/>
                <a:gd name="T2" fmla="*/ 400 w 409"/>
                <a:gd name="T3" fmla="*/ 828 h 828"/>
                <a:gd name="T4" fmla="*/ 406 w 409"/>
                <a:gd name="T5" fmla="*/ 685 h 828"/>
                <a:gd name="T6" fmla="*/ 408 w 409"/>
                <a:gd name="T7" fmla="*/ 603 h 828"/>
                <a:gd name="T8" fmla="*/ 409 w 409"/>
                <a:gd name="T9" fmla="*/ 541 h 828"/>
                <a:gd name="T10" fmla="*/ 409 w 409"/>
                <a:gd name="T11" fmla="*/ 541 h 828"/>
                <a:gd name="T12" fmla="*/ 406 w 409"/>
                <a:gd name="T13" fmla="*/ 486 h 828"/>
                <a:gd name="T14" fmla="*/ 399 w 409"/>
                <a:gd name="T15" fmla="*/ 430 h 828"/>
                <a:gd name="T16" fmla="*/ 391 w 409"/>
                <a:gd name="T17" fmla="*/ 376 h 828"/>
                <a:gd name="T18" fmla="*/ 382 w 409"/>
                <a:gd name="T19" fmla="*/ 325 h 828"/>
                <a:gd name="T20" fmla="*/ 372 w 409"/>
                <a:gd name="T21" fmla="*/ 279 h 828"/>
                <a:gd name="T22" fmla="*/ 361 w 409"/>
                <a:gd name="T23" fmla="*/ 238 h 828"/>
                <a:gd name="T24" fmla="*/ 351 w 409"/>
                <a:gd name="T25" fmla="*/ 205 h 828"/>
                <a:gd name="T26" fmla="*/ 343 w 409"/>
                <a:gd name="T27" fmla="*/ 181 h 828"/>
                <a:gd name="T28" fmla="*/ 343 w 409"/>
                <a:gd name="T29" fmla="*/ 181 h 828"/>
                <a:gd name="T30" fmla="*/ 334 w 409"/>
                <a:gd name="T31" fmla="*/ 162 h 828"/>
                <a:gd name="T32" fmla="*/ 322 w 409"/>
                <a:gd name="T33" fmla="*/ 141 h 828"/>
                <a:gd name="T34" fmla="*/ 298 w 409"/>
                <a:gd name="T35" fmla="*/ 99 h 828"/>
                <a:gd name="T36" fmla="*/ 277 w 409"/>
                <a:gd name="T37" fmla="*/ 66 h 828"/>
                <a:gd name="T38" fmla="*/ 268 w 409"/>
                <a:gd name="T39" fmla="*/ 54 h 828"/>
                <a:gd name="T40" fmla="*/ 114 w 409"/>
                <a:gd name="T41" fmla="*/ 0 h 828"/>
                <a:gd name="T42" fmla="*/ 114 w 409"/>
                <a:gd name="T43" fmla="*/ 0 h 828"/>
                <a:gd name="T44" fmla="*/ 97 w 409"/>
                <a:gd name="T45" fmla="*/ 22 h 828"/>
                <a:gd name="T46" fmla="*/ 82 w 409"/>
                <a:gd name="T47" fmla="*/ 49 h 828"/>
                <a:gd name="T48" fmla="*/ 63 w 409"/>
                <a:gd name="T49" fmla="*/ 85 h 828"/>
                <a:gd name="T50" fmla="*/ 43 w 409"/>
                <a:gd name="T51" fmla="*/ 126 h 828"/>
                <a:gd name="T52" fmla="*/ 34 w 409"/>
                <a:gd name="T53" fmla="*/ 150 h 828"/>
                <a:gd name="T54" fmla="*/ 25 w 409"/>
                <a:gd name="T55" fmla="*/ 172 h 828"/>
                <a:gd name="T56" fmla="*/ 18 w 409"/>
                <a:gd name="T57" fmla="*/ 198 h 828"/>
                <a:gd name="T58" fmla="*/ 10 w 409"/>
                <a:gd name="T59" fmla="*/ 223 h 828"/>
                <a:gd name="T60" fmla="*/ 6 w 409"/>
                <a:gd name="T61" fmla="*/ 249 h 828"/>
                <a:gd name="T62" fmla="*/ 1 w 409"/>
                <a:gd name="T63" fmla="*/ 276 h 828"/>
                <a:gd name="T64" fmla="*/ 1 w 409"/>
                <a:gd name="T65" fmla="*/ 276 h 828"/>
                <a:gd name="T66" fmla="*/ 0 w 409"/>
                <a:gd name="T67" fmla="*/ 298 h 828"/>
                <a:gd name="T68" fmla="*/ 0 w 409"/>
                <a:gd name="T69" fmla="*/ 321 h 828"/>
                <a:gd name="T70" fmla="*/ 0 w 409"/>
                <a:gd name="T71" fmla="*/ 360 h 828"/>
                <a:gd name="T72" fmla="*/ 4 w 409"/>
                <a:gd name="T73" fmla="*/ 397 h 828"/>
                <a:gd name="T74" fmla="*/ 9 w 409"/>
                <a:gd name="T75" fmla="*/ 435 h 828"/>
                <a:gd name="T76" fmla="*/ 16 w 409"/>
                <a:gd name="T77" fmla="*/ 475 h 828"/>
                <a:gd name="T78" fmla="*/ 22 w 409"/>
                <a:gd name="T79" fmla="*/ 522 h 828"/>
                <a:gd name="T80" fmla="*/ 28 w 409"/>
                <a:gd name="T81" fmla="*/ 579 h 828"/>
                <a:gd name="T82" fmla="*/ 31 w 409"/>
                <a:gd name="T83" fmla="*/ 646 h 828"/>
                <a:gd name="T84" fmla="*/ 31 w 409"/>
                <a:gd name="T85" fmla="*/ 646 h 828"/>
                <a:gd name="T86" fmla="*/ 28 w 409"/>
                <a:gd name="T87" fmla="*/ 739 h 828"/>
                <a:gd name="T88" fmla="*/ 27 w 409"/>
                <a:gd name="T89" fmla="*/ 82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9" h="828">
                  <a:moveTo>
                    <a:pt x="400" y="828"/>
                  </a:moveTo>
                  <a:lnTo>
                    <a:pt x="400" y="828"/>
                  </a:lnTo>
                  <a:lnTo>
                    <a:pt x="406" y="685"/>
                  </a:lnTo>
                  <a:lnTo>
                    <a:pt x="408" y="603"/>
                  </a:lnTo>
                  <a:lnTo>
                    <a:pt x="409" y="541"/>
                  </a:lnTo>
                  <a:lnTo>
                    <a:pt x="409" y="541"/>
                  </a:lnTo>
                  <a:lnTo>
                    <a:pt x="406" y="486"/>
                  </a:lnTo>
                  <a:lnTo>
                    <a:pt x="399" y="430"/>
                  </a:lnTo>
                  <a:lnTo>
                    <a:pt x="391" y="376"/>
                  </a:lnTo>
                  <a:lnTo>
                    <a:pt x="382" y="325"/>
                  </a:lnTo>
                  <a:lnTo>
                    <a:pt x="372" y="279"/>
                  </a:lnTo>
                  <a:lnTo>
                    <a:pt x="361" y="238"/>
                  </a:lnTo>
                  <a:lnTo>
                    <a:pt x="351" y="205"/>
                  </a:lnTo>
                  <a:lnTo>
                    <a:pt x="343" y="181"/>
                  </a:lnTo>
                  <a:lnTo>
                    <a:pt x="343" y="181"/>
                  </a:lnTo>
                  <a:lnTo>
                    <a:pt x="334" y="162"/>
                  </a:lnTo>
                  <a:lnTo>
                    <a:pt x="322" y="141"/>
                  </a:lnTo>
                  <a:lnTo>
                    <a:pt x="298" y="99"/>
                  </a:lnTo>
                  <a:lnTo>
                    <a:pt x="277" y="66"/>
                  </a:lnTo>
                  <a:lnTo>
                    <a:pt x="268" y="54"/>
                  </a:lnTo>
                  <a:lnTo>
                    <a:pt x="114" y="0"/>
                  </a:lnTo>
                  <a:lnTo>
                    <a:pt x="114" y="0"/>
                  </a:lnTo>
                  <a:lnTo>
                    <a:pt x="97" y="22"/>
                  </a:lnTo>
                  <a:lnTo>
                    <a:pt x="82" y="49"/>
                  </a:lnTo>
                  <a:lnTo>
                    <a:pt x="63" y="85"/>
                  </a:lnTo>
                  <a:lnTo>
                    <a:pt x="43" y="126"/>
                  </a:lnTo>
                  <a:lnTo>
                    <a:pt x="34" y="150"/>
                  </a:lnTo>
                  <a:lnTo>
                    <a:pt x="25" y="172"/>
                  </a:lnTo>
                  <a:lnTo>
                    <a:pt x="18" y="198"/>
                  </a:lnTo>
                  <a:lnTo>
                    <a:pt x="10" y="223"/>
                  </a:lnTo>
                  <a:lnTo>
                    <a:pt x="6" y="249"/>
                  </a:lnTo>
                  <a:lnTo>
                    <a:pt x="1" y="276"/>
                  </a:lnTo>
                  <a:lnTo>
                    <a:pt x="1" y="276"/>
                  </a:lnTo>
                  <a:lnTo>
                    <a:pt x="0" y="298"/>
                  </a:lnTo>
                  <a:lnTo>
                    <a:pt x="0" y="321"/>
                  </a:lnTo>
                  <a:lnTo>
                    <a:pt x="0" y="360"/>
                  </a:lnTo>
                  <a:lnTo>
                    <a:pt x="4" y="397"/>
                  </a:lnTo>
                  <a:lnTo>
                    <a:pt x="9" y="435"/>
                  </a:lnTo>
                  <a:lnTo>
                    <a:pt x="16" y="475"/>
                  </a:lnTo>
                  <a:lnTo>
                    <a:pt x="22" y="522"/>
                  </a:lnTo>
                  <a:lnTo>
                    <a:pt x="28" y="579"/>
                  </a:lnTo>
                  <a:lnTo>
                    <a:pt x="31" y="646"/>
                  </a:lnTo>
                  <a:lnTo>
                    <a:pt x="31" y="646"/>
                  </a:lnTo>
                  <a:lnTo>
                    <a:pt x="28" y="739"/>
                  </a:lnTo>
                  <a:lnTo>
                    <a:pt x="27" y="8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1" name="Freeform 352"/>
            <p:cNvSpPr>
              <a:spLocks/>
            </p:cNvSpPr>
            <p:nvPr/>
          </p:nvSpPr>
          <p:spPr bwMode="auto">
            <a:xfrm>
              <a:off x="-9331325" y="2089150"/>
              <a:ext cx="71437" cy="85725"/>
            </a:xfrm>
            <a:custGeom>
              <a:avLst/>
              <a:gdLst>
                <a:gd name="T0" fmla="*/ 24 w 135"/>
                <a:gd name="T1" fmla="*/ 162 h 162"/>
                <a:gd name="T2" fmla="*/ 135 w 135"/>
                <a:gd name="T3" fmla="*/ 36 h 162"/>
                <a:gd name="T4" fmla="*/ 117 w 135"/>
                <a:gd name="T5" fmla="*/ 0 h 162"/>
                <a:gd name="T6" fmla="*/ 0 w 135"/>
                <a:gd name="T7" fmla="*/ 135 h 162"/>
                <a:gd name="T8" fmla="*/ 24 w 135"/>
                <a:gd name="T9" fmla="*/ 162 h 162"/>
              </a:gdLst>
              <a:ahLst/>
              <a:cxnLst>
                <a:cxn ang="0">
                  <a:pos x="T0" y="T1"/>
                </a:cxn>
                <a:cxn ang="0">
                  <a:pos x="T2" y="T3"/>
                </a:cxn>
                <a:cxn ang="0">
                  <a:pos x="T4" y="T5"/>
                </a:cxn>
                <a:cxn ang="0">
                  <a:pos x="T6" y="T7"/>
                </a:cxn>
                <a:cxn ang="0">
                  <a:pos x="T8" y="T9"/>
                </a:cxn>
              </a:cxnLst>
              <a:rect l="0" t="0" r="r" b="b"/>
              <a:pathLst>
                <a:path w="135" h="162">
                  <a:moveTo>
                    <a:pt x="24" y="162"/>
                  </a:moveTo>
                  <a:lnTo>
                    <a:pt x="135" y="36"/>
                  </a:lnTo>
                  <a:lnTo>
                    <a:pt x="117" y="0"/>
                  </a:lnTo>
                  <a:lnTo>
                    <a:pt x="0" y="135"/>
                  </a:lnTo>
                  <a:lnTo>
                    <a:pt x="24" y="162"/>
                  </a:lnTo>
                  <a:close/>
                </a:path>
              </a:pathLst>
            </a:custGeom>
            <a:solidFill>
              <a:srgbClr val="8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2" name="Freeform 353"/>
            <p:cNvSpPr>
              <a:spLocks/>
            </p:cNvSpPr>
            <p:nvPr/>
          </p:nvSpPr>
          <p:spPr bwMode="auto">
            <a:xfrm>
              <a:off x="-9377363" y="1955800"/>
              <a:ext cx="92075" cy="47625"/>
            </a:xfrm>
            <a:custGeom>
              <a:avLst/>
              <a:gdLst>
                <a:gd name="T0" fmla="*/ 0 w 174"/>
                <a:gd name="T1" fmla="*/ 31 h 91"/>
                <a:gd name="T2" fmla="*/ 12 w 174"/>
                <a:gd name="T3" fmla="*/ 0 h 91"/>
                <a:gd name="T4" fmla="*/ 174 w 174"/>
                <a:gd name="T5" fmla="*/ 57 h 91"/>
                <a:gd name="T6" fmla="*/ 174 w 174"/>
                <a:gd name="T7" fmla="*/ 91 h 91"/>
                <a:gd name="T8" fmla="*/ 0 w 174"/>
                <a:gd name="T9" fmla="*/ 31 h 91"/>
              </a:gdLst>
              <a:ahLst/>
              <a:cxnLst>
                <a:cxn ang="0">
                  <a:pos x="T0" y="T1"/>
                </a:cxn>
                <a:cxn ang="0">
                  <a:pos x="T2" y="T3"/>
                </a:cxn>
                <a:cxn ang="0">
                  <a:pos x="T4" y="T5"/>
                </a:cxn>
                <a:cxn ang="0">
                  <a:pos x="T6" y="T7"/>
                </a:cxn>
                <a:cxn ang="0">
                  <a:pos x="T8" y="T9"/>
                </a:cxn>
              </a:cxnLst>
              <a:rect l="0" t="0" r="r" b="b"/>
              <a:pathLst>
                <a:path w="174" h="91">
                  <a:moveTo>
                    <a:pt x="0" y="31"/>
                  </a:moveTo>
                  <a:lnTo>
                    <a:pt x="12" y="0"/>
                  </a:lnTo>
                  <a:lnTo>
                    <a:pt x="174" y="57"/>
                  </a:lnTo>
                  <a:lnTo>
                    <a:pt x="174" y="91"/>
                  </a:lnTo>
                  <a:lnTo>
                    <a:pt x="0" y="31"/>
                  </a:lnTo>
                  <a:close/>
                </a:path>
              </a:pathLst>
            </a:custGeom>
            <a:solidFill>
              <a:srgbClr val="8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3" name="Freeform 354"/>
            <p:cNvSpPr>
              <a:spLocks/>
            </p:cNvSpPr>
            <p:nvPr/>
          </p:nvSpPr>
          <p:spPr bwMode="auto">
            <a:xfrm>
              <a:off x="-9426575" y="2043113"/>
              <a:ext cx="14287" cy="60325"/>
            </a:xfrm>
            <a:custGeom>
              <a:avLst/>
              <a:gdLst>
                <a:gd name="T0" fmla="*/ 0 w 27"/>
                <a:gd name="T1" fmla="*/ 114 h 114"/>
                <a:gd name="T2" fmla="*/ 0 w 27"/>
                <a:gd name="T3" fmla="*/ 114 h 114"/>
                <a:gd name="T4" fmla="*/ 5 w 27"/>
                <a:gd name="T5" fmla="*/ 84 h 114"/>
                <a:gd name="T6" fmla="*/ 11 w 27"/>
                <a:gd name="T7" fmla="*/ 55 h 114"/>
                <a:gd name="T8" fmla="*/ 18 w 27"/>
                <a:gd name="T9" fmla="*/ 28 h 114"/>
                <a:gd name="T10" fmla="*/ 27 w 27"/>
                <a:gd name="T11" fmla="*/ 0 h 114"/>
                <a:gd name="T12" fmla="*/ 27 w 27"/>
                <a:gd name="T13" fmla="*/ 0 h 114"/>
                <a:gd name="T14" fmla="*/ 18 w 27"/>
                <a:gd name="T15" fmla="*/ 27 h 114"/>
                <a:gd name="T16" fmla="*/ 11 w 27"/>
                <a:gd name="T17" fmla="*/ 54 h 114"/>
                <a:gd name="T18" fmla="*/ 5 w 27"/>
                <a:gd name="T19" fmla="*/ 82 h 114"/>
                <a:gd name="T20" fmla="*/ 0 w 27"/>
                <a:gd name="T21" fmla="*/ 114 h 114"/>
                <a:gd name="T22" fmla="*/ 0 w 27"/>
                <a:gd name="T23"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14">
                  <a:moveTo>
                    <a:pt x="0" y="114"/>
                  </a:moveTo>
                  <a:lnTo>
                    <a:pt x="0" y="114"/>
                  </a:lnTo>
                  <a:lnTo>
                    <a:pt x="5" y="84"/>
                  </a:lnTo>
                  <a:lnTo>
                    <a:pt x="11" y="55"/>
                  </a:lnTo>
                  <a:lnTo>
                    <a:pt x="18" y="28"/>
                  </a:lnTo>
                  <a:lnTo>
                    <a:pt x="27" y="0"/>
                  </a:lnTo>
                  <a:lnTo>
                    <a:pt x="27" y="0"/>
                  </a:lnTo>
                  <a:lnTo>
                    <a:pt x="18" y="27"/>
                  </a:lnTo>
                  <a:lnTo>
                    <a:pt x="11" y="54"/>
                  </a:lnTo>
                  <a:lnTo>
                    <a:pt x="5" y="82"/>
                  </a:lnTo>
                  <a:lnTo>
                    <a:pt x="0" y="114"/>
                  </a:lnTo>
                  <a:lnTo>
                    <a:pt x="0" y="11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4" name="Freeform 355"/>
            <p:cNvSpPr>
              <a:spLocks/>
            </p:cNvSpPr>
            <p:nvPr/>
          </p:nvSpPr>
          <p:spPr bwMode="auto">
            <a:xfrm>
              <a:off x="-9413875" y="2395538"/>
              <a:ext cx="198437" cy="601663"/>
            </a:xfrm>
            <a:custGeom>
              <a:avLst/>
              <a:gdLst>
                <a:gd name="T0" fmla="*/ 1 w 373"/>
                <a:gd name="T1" fmla="*/ 0 h 1137"/>
                <a:gd name="T2" fmla="*/ 1 w 373"/>
                <a:gd name="T3" fmla="*/ 0 h 1137"/>
                <a:gd name="T4" fmla="*/ 0 w 373"/>
                <a:gd name="T5" fmla="*/ 25 h 1137"/>
                <a:gd name="T6" fmla="*/ 1 w 373"/>
                <a:gd name="T7" fmla="*/ 57 h 1137"/>
                <a:gd name="T8" fmla="*/ 3 w 373"/>
                <a:gd name="T9" fmla="*/ 91 h 1137"/>
                <a:gd name="T10" fmla="*/ 7 w 373"/>
                <a:gd name="T11" fmla="*/ 130 h 1137"/>
                <a:gd name="T12" fmla="*/ 7 w 373"/>
                <a:gd name="T13" fmla="*/ 130 h 1137"/>
                <a:gd name="T14" fmla="*/ 19 w 373"/>
                <a:gd name="T15" fmla="*/ 183 h 1137"/>
                <a:gd name="T16" fmla="*/ 30 w 373"/>
                <a:gd name="T17" fmla="*/ 238 h 1137"/>
                <a:gd name="T18" fmla="*/ 40 w 373"/>
                <a:gd name="T19" fmla="*/ 297 h 1137"/>
                <a:gd name="T20" fmla="*/ 49 w 373"/>
                <a:gd name="T21" fmla="*/ 358 h 1137"/>
                <a:gd name="T22" fmla="*/ 57 w 373"/>
                <a:gd name="T23" fmla="*/ 420 h 1137"/>
                <a:gd name="T24" fmla="*/ 64 w 373"/>
                <a:gd name="T25" fmla="*/ 483 h 1137"/>
                <a:gd name="T26" fmla="*/ 76 w 373"/>
                <a:gd name="T27" fmla="*/ 607 h 1137"/>
                <a:gd name="T28" fmla="*/ 76 w 373"/>
                <a:gd name="T29" fmla="*/ 607 h 1137"/>
                <a:gd name="T30" fmla="*/ 79 w 373"/>
                <a:gd name="T31" fmla="*/ 667 h 1137"/>
                <a:gd name="T32" fmla="*/ 81 w 373"/>
                <a:gd name="T33" fmla="*/ 729 h 1137"/>
                <a:gd name="T34" fmla="*/ 79 w 373"/>
                <a:gd name="T35" fmla="*/ 855 h 1137"/>
                <a:gd name="T36" fmla="*/ 79 w 373"/>
                <a:gd name="T37" fmla="*/ 921 h 1137"/>
                <a:gd name="T38" fmla="*/ 81 w 373"/>
                <a:gd name="T39" fmla="*/ 990 h 1137"/>
                <a:gd name="T40" fmla="*/ 85 w 373"/>
                <a:gd name="T41" fmla="*/ 1062 h 1137"/>
                <a:gd name="T42" fmla="*/ 88 w 373"/>
                <a:gd name="T43" fmla="*/ 1099 h 1137"/>
                <a:gd name="T44" fmla="*/ 93 w 373"/>
                <a:gd name="T45" fmla="*/ 1137 h 1137"/>
                <a:gd name="T46" fmla="*/ 199 w 373"/>
                <a:gd name="T47" fmla="*/ 1137 h 1137"/>
                <a:gd name="T48" fmla="*/ 199 w 373"/>
                <a:gd name="T49" fmla="*/ 1137 h 1137"/>
                <a:gd name="T50" fmla="*/ 199 w 373"/>
                <a:gd name="T51" fmla="*/ 1119 h 1137"/>
                <a:gd name="T52" fmla="*/ 202 w 373"/>
                <a:gd name="T53" fmla="*/ 1096 h 1137"/>
                <a:gd name="T54" fmla="*/ 214 w 373"/>
                <a:gd name="T55" fmla="*/ 1041 h 1137"/>
                <a:gd name="T56" fmla="*/ 231 w 373"/>
                <a:gd name="T57" fmla="*/ 975 h 1137"/>
                <a:gd name="T58" fmla="*/ 249 w 373"/>
                <a:gd name="T59" fmla="*/ 906 h 1137"/>
                <a:gd name="T60" fmla="*/ 286 w 373"/>
                <a:gd name="T61" fmla="*/ 780 h 1137"/>
                <a:gd name="T62" fmla="*/ 306 w 373"/>
                <a:gd name="T63" fmla="*/ 712 h 1137"/>
                <a:gd name="T64" fmla="*/ 306 w 373"/>
                <a:gd name="T65" fmla="*/ 712 h 1137"/>
                <a:gd name="T66" fmla="*/ 312 w 373"/>
                <a:gd name="T67" fmla="*/ 688 h 1137"/>
                <a:gd name="T68" fmla="*/ 321 w 373"/>
                <a:gd name="T69" fmla="*/ 636 h 1137"/>
                <a:gd name="T70" fmla="*/ 331 w 373"/>
                <a:gd name="T71" fmla="*/ 559 h 1137"/>
                <a:gd name="T72" fmla="*/ 343 w 373"/>
                <a:gd name="T73" fmla="*/ 466 h 1137"/>
                <a:gd name="T74" fmla="*/ 355 w 373"/>
                <a:gd name="T75" fmla="*/ 358 h 1137"/>
                <a:gd name="T76" fmla="*/ 364 w 373"/>
                <a:gd name="T77" fmla="*/ 241 h 1137"/>
                <a:gd name="T78" fmla="*/ 369 w 373"/>
                <a:gd name="T79" fmla="*/ 181 h 1137"/>
                <a:gd name="T80" fmla="*/ 372 w 373"/>
                <a:gd name="T81" fmla="*/ 120 h 1137"/>
                <a:gd name="T82" fmla="*/ 373 w 373"/>
                <a:gd name="T83" fmla="*/ 60 h 1137"/>
                <a:gd name="T84" fmla="*/ 373 w 373"/>
                <a:gd name="T85" fmla="*/ 0 h 1137"/>
                <a:gd name="T86" fmla="*/ 1 w 373"/>
                <a:gd name="T87" fmla="*/ 0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3" h="1137">
                  <a:moveTo>
                    <a:pt x="1" y="0"/>
                  </a:moveTo>
                  <a:lnTo>
                    <a:pt x="1" y="0"/>
                  </a:lnTo>
                  <a:lnTo>
                    <a:pt x="0" y="25"/>
                  </a:lnTo>
                  <a:lnTo>
                    <a:pt x="1" y="57"/>
                  </a:lnTo>
                  <a:lnTo>
                    <a:pt x="3" y="91"/>
                  </a:lnTo>
                  <a:lnTo>
                    <a:pt x="7" y="130"/>
                  </a:lnTo>
                  <a:lnTo>
                    <a:pt x="7" y="130"/>
                  </a:lnTo>
                  <a:lnTo>
                    <a:pt x="19" y="183"/>
                  </a:lnTo>
                  <a:lnTo>
                    <a:pt x="30" y="238"/>
                  </a:lnTo>
                  <a:lnTo>
                    <a:pt x="40" y="297"/>
                  </a:lnTo>
                  <a:lnTo>
                    <a:pt x="49" y="358"/>
                  </a:lnTo>
                  <a:lnTo>
                    <a:pt x="57" y="420"/>
                  </a:lnTo>
                  <a:lnTo>
                    <a:pt x="64" y="483"/>
                  </a:lnTo>
                  <a:lnTo>
                    <a:pt x="76" y="607"/>
                  </a:lnTo>
                  <a:lnTo>
                    <a:pt x="76" y="607"/>
                  </a:lnTo>
                  <a:lnTo>
                    <a:pt x="79" y="667"/>
                  </a:lnTo>
                  <a:lnTo>
                    <a:pt x="81" y="729"/>
                  </a:lnTo>
                  <a:lnTo>
                    <a:pt x="79" y="855"/>
                  </a:lnTo>
                  <a:lnTo>
                    <a:pt x="79" y="921"/>
                  </a:lnTo>
                  <a:lnTo>
                    <a:pt x="81" y="990"/>
                  </a:lnTo>
                  <a:lnTo>
                    <a:pt x="85" y="1062"/>
                  </a:lnTo>
                  <a:lnTo>
                    <a:pt x="88" y="1099"/>
                  </a:lnTo>
                  <a:lnTo>
                    <a:pt x="93" y="1137"/>
                  </a:lnTo>
                  <a:lnTo>
                    <a:pt x="199" y="1137"/>
                  </a:lnTo>
                  <a:lnTo>
                    <a:pt x="199" y="1137"/>
                  </a:lnTo>
                  <a:lnTo>
                    <a:pt x="199" y="1119"/>
                  </a:lnTo>
                  <a:lnTo>
                    <a:pt x="202" y="1096"/>
                  </a:lnTo>
                  <a:lnTo>
                    <a:pt x="214" y="1041"/>
                  </a:lnTo>
                  <a:lnTo>
                    <a:pt x="231" y="975"/>
                  </a:lnTo>
                  <a:lnTo>
                    <a:pt x="249" y="906"/>
                  </a:lnTo>
                  <a:lnTo>
                    <a:pt x="286" y="780"/>
                  </a:lnTo>
                  <a:lnTo>
                    <a:pt x="306" y="712"/>
                  </a:lnTo>
                  <a:lnTo>
                    <a:pt x="306" y="712"/>
                  </a:lnTo>
                  <a:lnTo>
                    <a:pt x="312" y="688"/>
                  </a:lnTo>
                  <a:lnTo>
                    <a:pt x="321" y="636"/>
                  </a:lnTo>
                  <a:lnTo>
                    <a:pt x="331" y="559"/>
                  </a:lnTo>
                  <a:lnTo>
                    <a:pt x="343" y="466"/>
                  </a:lnTo>
                  <a:lnTo>
                    <a:pt x="355" y="358"/>
                  </a:lnTo>
                  <a:lnTo>
                    <a:pt x="364" y="241"/>
                  </a:lnTo>
                  <a:lnTo>
                    <a:pt x="369" y="181"/>
                  </a:lnTo>
                  <a:lnTo>
                    <a:pt x="372" y="120"/>
                  </a:lnTo>
                  <a:lnTo>
                    <a:pt x="373" y="60"/>
                  </a:lnTo>
                  <a:lnTo>
                    <a:pt x="373" y="0"/>
                  </a:lnTo>
                  <a:lnTo>
                    <a:pt x="1"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5" name="Freeform 356"/>
            <p:cNvSpPr>
              <a:spLocks/>
            </p:cNvSpPr>
            <p:nvPr/>
          </p:nvSpPr>
          <p:spPr bwMode="auto">
            <a:xfrm>
              <a:off x="-9318625" y="2005013"/>
              <a:ext cx="336550" cy="265113"/>
            </a:xfrm>
            <a:custGeom>
              <a:avLst/>
              <a:gdLst>
                <a:gd name="T0" fmla="*/ 636 w 636"/>
                <a:gd name="T1" fmla="*/ 33 h 501"/>
                <a:gd name="T2" fmla="*/ 631 w 636"/>
                <a:gd name="T3" fmla="*/ 24 h 501"/>
                <a:gd name="T4" fmla="*/ 622 w 636"/>
                <a:gd name="T5" fmla="*/ 18 h 501"/>
                <a:gd name="T6" fmla="*/ 606 w 636"/>
                <a:gd name="T7" fmla="*/ 17 h 501"/>
                <a:gd name="T8" fmla="*/ 592 w 636"/>
                <a:gd name="T9" fmla="*/ 18 h 501"/>
                <a:gd name="T10" fmla="*/ 543 w 636"/>
                <a:gd name="T11" fmla="*/ 39 h 501"/>
                <a:gd name="T12" fmla="*/ 499 w 636"/>
                <a:gd name="T13" fmla="*/ 59 h 501"/>
                <a:gd name="T14" fmla="*/ 484 w 636"/>
                <a:gd name="T15" fmla="*/ 63 h 501"/>
                <a:gd name="T16" fmla="*/ 478 w 636"/>
                <a:gd name="T17" fmla="*/ 62 h 501"/>
                <a:gd name="T18" fmla="*/ 477 w 636"/>
                <a:gd name="T19" fmla="*/ 51 h 501"/>
                <a:gd name="T20" fmla="*/ 484 w 636"/>
                <a:gd name="T21" fmla="*/ 30 h 501"/>
                <a:gd name="T22" fmla="*/ 496 w 636"/>
                <a:gd name="T23" fmla="*/ 9 h 501"/>
                <a:gd name="T24" fmla="*/ 496 w 636"/>
                <a:gd name="T25" fmla="*/ 2 h 501"/>
                <a:gd name="T26" fmla="*/ 487 w 636"/>
                <a:gd name="T27" fmla="*/ 0 h 501"/>
                <a:gd name="T28" fmla="*/ 475 w 636"/>
                <a:gd name="T29" fmla="*/ 9 h 501"/>
                <a:gd name="T30" fmla="*/ 462 w 636"/>
                <a:gd name="T31" fmla="*/ 24 h 501"/>
                <a:gd name="T32" fmla="*/ 447 w 636"/>
                <a:gd name="T33" fmla="*/ 47 h 501"/>
                <a:gd name="T34" fmla="*/ 430 w 636"/>
                <a:gd name="T35" fmla="*/ 78 h 501"/>
                <a:gd name="T36" fmla="*/ 424 w 636"/>
                <a:gd name="T37" fmla="*/ 92 h 501"/>
                <a:gd name="T38" fmla="*/ 408 w 636"/>
                <a:gd name="T39" fmla="*/ 116 h 501"/>
                <a:gd name="T40" fmla="*/ 396 w 636"/>
                <a:gd name="T41" fmla="*/ 128 h 501"/>
                <a:gd name="T42" fmla="*/ 369 w 636"/>
                <a:gd name="T43" fmla="*/ 161 h 501"/>
                <a:gd name="T44" fmla="*/ 270 w 636"/>
                <a:gd name="T45" fmla="*/ 267 h 501"/>
                <a:gd name="T46" fmla="*/ 213 w 636"/>
                <a:gd name="T47" fmla="*/ 324 h 501"/>
                <a:gd name="T48" fmla="*/ 199 w 636"/>
                <a:gd name="T49" fmla="*/ 332 h 501"/>
                <a:gd name="T50" fmla="*/ 195 w 636"/>
                <a:gd name="T51" fmla="*/ 329 h 501"/>
                <a:gd name="T52" fmla="*/ 168 w 636"/>
                <a:gd name="T53" fmla="*/ 291 h 501"/>
                <a:gd name="T54" fmla="*/ 111 w 636"/>
                <a:gd name="T55" fmla="*/ 195 h 501"/>
                <a:gd name="T56" fmla="*/ 0 w 636"/>
                <a:gd name="T57" fmla="*/ 321 h 501"/>
                <a:gd name="T58" fmla="*/ 90 w 636"/>
                <a:gd name="T59" fmla="*/ 422 h 501"/>
                <a:gd name="T60" fmla="*/ 144 w 636"/>
                <a:gd name="T61" fmla="*/ 477 h 501"/>
                <a:gd name="T62" fmla="*/ 154 w 636"/>
                <a:gd name="T63" fmla="*/ 485 h 501"/>
                <a:gd name="T64" fmla="*/ 180 w 636"/>
                <a:gd name="T65" fmla="*/ 498 h 501"/>
                <a:gd name="T66" fmla="*/ 195 w 636"/>
                <a:gd name="T67" fmla="*/ 501 h 501"/>
                <a:gd name="T68" fmla="*/ 208 w 636"/>
                <a:gd name="T69" fmla="*/ 500 h 501"/>
                <a:gd name="T70" fmla="*/ 216 w 636"/>
                <a:gd name="T71" fmla="*/ 498 h 501"/>
                <a:gd name="T72" fmla="*/ 240 w 636"/>
                <a:gd name="T73" fmla="*/ 477 h 501"/>
                <a:gd name="T74" fmla="*/ 319 w 636"/>
                <a:gd name="T75" fmla="*/ 390 h 501"/>
                <a:gd name="T76" fmla="*/ 354 w 636"/>
                <a:gd name="T77" fmla="*/ 348 h 501"/>
                <a:gd name="T78" fmla="*/ 384 w 636"/>
                <a:gd name="T79" fmla="*/ 306 h 501"/>
                <a:gd name="T80" fmla="*/ 480 w 636"/>
                <a:gd name="T81" fmla="*/ 158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6" h="501">
                  <a:moveTo>
                    <a:pt x="636" y="33"/>
                  </a:moveTo>
                  <a:lnTo>
                    <a:pt x="636" y="33"/>
                  </a:lnTo>
                  <a:lnTo>
                    <a:pt x="634" y="30"/>
                  </a:lnTo>
                  <a:lnTo>
                    <a:pt x="631" y="24"/>
                  </a:lnTo>
                  <a:lnTo>
                    <a:pt x="627" y="21"/>
                  </a:lnTo>
                  <a:lnTo>
                    <a:pt x="622" y="18"/>
                  </a:lnTo>
                  <a:lnTo>
                    <a:pt x="615" y="17"/>
                  </a:lnTo>
                  <a:lnTo>
                    <a:pt x="606" y="17"/>
                  </a:lnTo>
                  <a:lnTo>
                    <a:pt x="606" y="17"/>
                  </a:lnTo>
                  <a:lnTo>
                    <a:pt x="592" y="18"/>
                  </a:lnTo>
                  <a:lnTo>
                    <a:pt x="577" y="24"/>
                  </a:lnTo>
                  <a:lnTo>
                    <a:pt x="543" y="39"/>
                  </a:lnTo>
                  <a:lnTo>
                    <a:pt x="499" y="59"/>
                  </a:lnTo>
                  <a:lnTo>
                    <a:pt x="499" y="59"/>
                  </a:lnTo>
                  <a:lnTo>
                    <a:pt x="487" y="63"/>
                  </a:lnTo>
                  <a:lnTo>
                    <a:pt x="484" y="63"/>
                  </a:lnTo>
                  <a:lnTo>
                    <a:pt x="481" y="63"/>
                  </a:lnTo>
                  <a:lnTo>
                    <a:pt x="478" y="62"/>
                  </a:lnTo>
                  <a:lnTo>
                    <a:pt x="477" y="59"/>
                  </a:lnTo>
                  <a:lnTo>
                    <a:pt x="477" y="51"/>
                  </a:lnTo>
                  <a:lnTo>
                    <a:pt x="480" y="42"/>
                  </a:lnTo>
                  <a:lnTo>
                    <a:pt x="484" y="30"/>
                  </a:lnTo>
                  <a:lnTo>
                    <a:pt x="496" y="9"/>
                  </a:lnTo>
                  <a:lnTo>
                    <a:pt x="496" y="9"/>
                  </a:lnTo>
                  <a:lnTo>
                    <a:pt x="498" y="5"/>
                  </a:lnTo>
                  <a:lnTo>
                    <a:pt x="496" y="2"/>
                  </a:lnTo>
                  <a:lnTo>
                    <a:pt x="492" y="0"/>
                  </a:lnTo>
                  <a:lnTo>
                    <a:pt x="487" y="0"/>
                  </a:lnTo>
                  <a:lnTo>
                    <a:pt x="487" y="0"/>
                  </a:lnTo>
                  <a:lnTo>
                    <a:pt x="475" y="9"/>
                  </a:lnTo>
                  <a:lnTo>
                    <a:pt x="469" y="17"/>
                  </a:lnTo>
                  <a:lnTo>
                    <a:pt x="462" y="24"/>
                  </a:lnTo>
                  <a:lnTo>
                    <a:pt x="454" y="35"/>
                  </a:lnTo>
                  <a:lnTo>
                    <a:pt x="447" y="47"/>
                  </a:lnTo>
                  <a:lnTo>
                    <a:pt x="438" y="62"/>
                  </a:lnTo>
                  <a:lnTo>
                    <a:pt x="430" y="78"/>
                  </a:lnTo>
                  <a:lnTo>
                    <a:pt x="430" y="78"/>
                  </a:lnTo>
                  <a:lnTo>
                    <a:pt x="424" y="92"/>
                  </a:lnTo>
                  <a:lnTo>
                    <a:pt x="417" y="104"/>
                  </a:lnTo>
                  <a:lnTo>
                    <a:pt x="408" y="116"/>
                  </a:lnTo>
                  <a:lnTo>
                    <a:pt x="396" y="128"/>
                  </a:lnTo>
                  <a:lnTo>
                    <a:pt x="396" y="128"/>
                  </a:lnTo>
                  <a:lnTo>
                    <a:pt x="396" y="128"/>
                  </a:lnTo>
                  <a:lnTo>
                    <a:pt x="369" y="161"/>
                  </a:lnTo>
                  <a:lnTo>
                    <a:pt x="304" y="230"/>
                  </a:lnTo>
                  <a:lnTo>
                    <a:pt x="270" y="267"/>
                  </a:lnTo>
                  <a:lnTo>
                    <a:pt x="238" y="300"/>
                  </a:lnTo>
                  <a:lnTo>
                    <a:pt x="213" y="324"/>
                  </a:lnTo>
                  <a:lnTo>
                    <a:pt x="204" y="330"/>
                  </a:lnTo>
                  <a:lnTo>
                    <a:pt x="199" y="332"/>
                  </a:lnTo>
                  <a:lnTo>
                    <a:pt x="199" y="332"/>
                  </a:lnTo>
                  <a:lnTo>
                    <a:pt x="195" y="329"/>
                  </a:lnTo>
                  <a:lnTo>
                    <a:pt x="187" y="321"/>
                  </a:lnTo>
                  <a:lnTo>
                    <a:pt x="168" y="291"/>
                  </a:lnTo>
                  <a:lnTo>
                    <a:pt x="141" y="246"/>
                  </a:lnTo>
                  <a:lnTo>
                    <a:pt x="111" y="195"/>
                  </a:lnTo>
                  <a:lnTo>
                    <a:pt x="0" y="321"/>
                  </a:lnTo>
                  <a:lnTo>
                    <a:pt x="0" y="321"/>
                  </a:lnTo>
                  <a:lnTo>
                    <a:pt x="45" y="372"/>
                  </a:lnTo>
                  <a:lnTo>
                    <a:pt x="90" y="422"/>
                  </a:lnTo>
                  <a:lnTo>
                    <a:pt x="129" y="462"/>
                  </a:lnTo>
                  <a:lnTo>
                    <a:pt x="144" y="477"/>
                  </a:lnTo>
                  <a:lnTo>
                    <a:pt x="154" y="485"/>
                  </a:lnTo>
                  <a:lnTo>
                    <a:pt x="154" y="485"/>
                  </a:lnTo>
                  <a:lnTo>
                    <a:pt x="171" y="495"/>
                  </a:lnTo>
                  <a:lnTo>
                    <a:pt x="180" y="498"/>
                  </a:lnTo>
                  <a:lnTo>
                    <a:pt x="187" y="501"/>
                  </a:lnTo>
                  <a:lnTo>
                    <a:pt x="195" y="501"/>
                  </a:lnTo>
                  <a:lnTo>
                    <a:pt x="202" y="501"/>
                  </a:lnTo>
                  <a:lnTo>
                    <a:pt x="208" y="500"/>
                  </a:lnTo>
                  <a:lnTo>
                    <a:pt x="216" y="498"/>
                  </a:lnTo>
                  <a:lnTo>
                    <a:pt x="216" y="498"/>
                  </a:lnTo>
                  <a:lnTo>
                    <a:pt x="225" y="491"/>
                  </a:lnTo>
                  <a:lnTo>
                    <a:pt x="240" y="477"/>
                  </a:lnTo>
                  <a:lnTo>
                    <a:pt x="277" y="437"/>
                  </a:lnTo>
                  <a:lnTo>
                    <a:pt x="319" y="390"/>
                  </a:lnTo>
                  <a:lnTo>
                    <a:pt x="354" y="348"/>
                  </a:lnTo>
                  <a:lnTo>
                    <a:pt x="354" y="348"/>
                  </a:lnTo>
                  <a:lnTo>
                    <a:pt x="366" y="332"/>
                  </a:lnTo>
                  <a:lnTo>
                    <a:pt x="384" y="306"/>
                  </a:lnTo>
                  <a:lnTo>
                    <a:pt x="424" y="246"/>
                  </a:lnTo>
                  <a:lnTo>
                    <a:pt x="480" y="158"/>
                  </a:lnTo>
                  <a:lnTo>
                    <a:pt x="636" y="33"/>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35" name="Gruppieren 4634"/>
          <p:cNvGrpSpPr>
            <a:grpSpLocks noChangeAspect="1"/>
          </p:cNvGrpSpPr>
          <p:nvPr/>
        </p:nvGrpSpPr>
        <p:grpSpPr>
          <a:xfrm>
            <a:off x="3692533" y="2155434"/>
            <a:ext cx="984900" cy="1368000"/>
            <a:chOff x="-13028613" y="1619250"/>
            <a:chExt cx="1036638" cy="1439863"/>
          </a:xfrm>
        </p:grpSpPr>
        <p:sp>
          <p:nvSpPr>
            <p:cNvPr id="4467" name="Rectangle 37"/>
            <p:cNvSpPr>
              <a:spLocks noChangeArrowheads="1"/>
            </p:cNvSpPr>
            <p:nvPr/>
          </p:nvSpPr>
          <p:spPr bwMode="auto">
            <a:xfrm>
              <a:off x="-12361863" y="1619250"/>
              <a:ext cx="34925" cy="1385888"/>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8" name="Freeform 38"/>
            <p:cNvSpPr>
              <a:spLocks/>
            </p:cNvSpPr>
            <p:nvPr/>
          </p:nvSpPr>
          <p:spPr bwMode="auto">
            <a:xfrm>
              <a:off x="-12361863" y="1619250"/>
              <a:ext cx="290512" cy="1439863"/>
            </a:xfrm>
            <a:custGeom>
              <a:avLst/>
              <a:gdLst>
                <a:gd name="T0" fmla="*/ 549 w 549"/>
                <a:gd name="T1" fmla="*/ 2721 h 2721"/>
                <a:gd name="T2" fmla="*/ 480 w 549"/>
                <a:gd name="T3" fmla="*/ 2721 h 2721"/>
                <a:gd name="T4" fmla="*/ 432 w 549"/>
                <a:gd name="T5" fmla="*/ 2448 h 2721"/>
                <a:gd name="T6" fmla="*/ 48 w 549"/>
                <a:gd name="T7" fmla="*/ 275 h 2721"/>
                <a:gd name="T8" fmla="*/ 34 w 549"/>
                <a:gd name="T9" fmla="*/ 197 h 2721"/>
                <a:gd name="T10" fmla="*/ 0 w 549"/>
                <a:gd name="T11" fmla="*/ 0 h 2721"/>
                <a:gd name="T12" fmla="*/ 0 w 549"/>
                <a:gd name="T13" fmla="*/ 0 h 2721"/>
                <a:gd name="T14" fmla="*/ 69 w 549"/>
                <a:gd name="T15" fmla="*/ 0 h 2721"/>
                <a:gd name="T16" fmla="*/ 117 w 549"/>
                <a:gd name="T17" fmla="*/ 275 h 2721"/>
                <a:gd name="T18" fmla="*/ 501 w 549"/>
                <a:gd name="T19" fmla="*/ 2448 h 2721"/>
                <a:gd name="T20" fmla="*/ 549 w 549"/>
                <a:gd name="T21" fmla="*/ 2721 h 2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2721">
                  <a:moveTo>
                    <a:pt x="549" y="2721"/>
                  </a:moveTo>
                  <a:lnTo>
                    <a:pt x="480" y="2721"/>
                  </a:lnTo>
                  <a:lnTo>
                    <a:pt x="432" y="2448"/>
                  </a:lnTo>
                  <a:lnTo>
                    <a:pt x="48" y="275"/>
                  </a:lnTo>
                  <a:lnTo>
                    <a:pt x="34" y="197"/>
                  </a:lnTo>
                  <a:lnTo>
                    <a:pt x="0" y="0"/>
                  </a:lnTo>
                  <a:lnTo>
                    <a:pt x="0" y="0"/>
                  </a:lnTo>
                  <a:lnTo>
                    <a:pt x="69" y="0"/>
                  </a:lnTo>
                  <a:lnTo>
                    <a:pt x="117" y="275"/>
                  </a:lnTo>
                  <a:lnTo>
                    <a:pt x="501" y="2448"/>
                  </a:lnTo>
                  <a:lnTo>
                    <a:pt x="549" y="272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9" name="Freeform 39"/>
            <p:cNvSpPr>
              <a:spLocks/>
            </p:cNvSpPr>
            <p:nvPr/>
          </p:nvSpPr>
          <p:spPr bwMode="auto">
            <a:xfrm>
              <a:off x="-12615863" y="1619250"/>
              <a:ext cx="290512" cy="1439863"/>
            </a:xfrm>
            <a:custGeom>
              <a:avLst/>
              <a:gdLst>
                <a:gd name="T0" fmla="*/ 549 w 549"/>
                <a:gd name="T1" fmla="*/ 0 h 2721"/>
                <a:gd name="T2" fmla="*/ 514 w 549"/>
                <a:gd name="T3" fmla="*/ 197 h 2721"/>
                <a:gd name="T4" fmla="*/ 501 w 549"/>
                <a:gd name="T5" fmla="*/ 275 h 2721"/>
                <a:gd name="T6" fmla="*/ 117 w 549"/>
                <a:gd name="T7" fmla="*/ 2448 h 2721"/>
                <a:gd name="T8" fmla="*/ 69 w 549"/>
                <a:gd name="T9" fmla="*/ 2721 h 2721"/>
                <a:gd name="T10" fmla="*/ 0 w 549"/>
                <a:gd name="T11" fmla="*/ 2721 h 2721"/>
                <a:gd name="T12" fmla="*/ 48 w 549"/>
                <a:gd name="T13" fmla="*/ 2448 h 2721"/>
                <a:gd name="T14" fmla="*/ 432 w 549"/>
                <a:gd name="T15" fmla="*/ 275 h 2721"/>
                <a:gd name="T16" fmla="*/ 480 w 549"/>
                <a:gd name="T17" fmla="*/ 0 h 2721"/>
                <a:gd name="T18" fmla="*/ 480 w 549"/>
                <a:gd name="T19" fmla="*/ 0 h 2721"/>
                <a:gd name="T20" fmla="*/ 549 w 549"/>
                <a:gd name="T21" fmla="*/ 0 h 2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2721">
                  <a:moveTo>
                    <a:pt x="549" y="0"/>
                  </a:moveTo>
                  <a:lnTo>
                    <a:pt x="514" y="197"/>
                  </a:lnTo>
                  <a:lnTo>
                    <a:pt x="501" y="275"/>
                  </a:lnTo>
                  <a:lnTo>
                    <a:pt x="117" y="2448"/>
                  </a:lnTo>
                  <a:lnTo>
                    <a:pt x="69" y="2721"/>
                  </a:lnTo>
                  <a:lnTo>
                    <a:pt x="0" y="2721"/>
                  </a:lnTo>
                  <a:lnTo>
                    <a:pt x="48" y="2448"/>
                  </a:lnTo>
                  <a:lnTo>
                    <a:pt x="432" y="275"/>
                  </a:lnTo>
                  <a:lnTo>
                    <a:pt x="480" y="0"/>
                  </a:lnTo>
                  <a:lnTo>
                    <a:pt x="480" y="0"/>
                  </a:lnTo>
                  <a:lnTo>
                    <a:pt x="549"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0" name="Rectangle 40"/>
            <p:cNvSpPr>
              <a:spLocks noChangeArrowheads="1"/>
            </p:cNvSpPr>
            <p:nvPr/>
          </p:nvSpPr>
          <p:spPr bwMode="auto">
            <a:xfrm>
              <a:off x="-12668250" y="1619250"/>
              <a:ext cx="647700" cy="90011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1" name="Rectangle 41"/>
            <p:cNvSpPr>
              <a:spLocks noChangeArrowheads="1"/>
            </p:cNvSpPr>
            <p:nvPr/>
          </p:nvSpPr>
          <p:spPr bwMode="auto">
            <a:xfrm>
              <a:off x="-12650788" y="1655763"/>
              <a:ext cx="612775" cy="838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2" name="Rectangle 42"/>
            <p:cNvSpPr>
              <a:spLocks noChangeArrowheads="1"/>
            </p:cNvSpPr>
            <p:nvPr/>
          </p:nvSpPr>
          <p:spPr bwMode="auto">
            <a:xfrm>
              <a:off x="-12696825" y="2519363"/>
              <a:ext cx="704850" cy="25400"/>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3" name="Freeform 43"/>
            <p:cNvSpPr>
              <a:spLocks noEditPoints="1"/>
            </p:cNvSpPr>
            <p:nvPr/>
          </p:nvSpPr>
          <p:spPr bwMode="auto">
            <a:xfrm>
              <a:off x="-12163425" y="1820863"/>
              <a:ext cx="63500" cy="65088"/>
            </a:xfrm>
            <a:custGeom>
              <a:avLst/>
              <a:gdLst>
                <a:gd name="T0" fmla="*/ 108 w 121"/>
                <a:gd name="T1" fmla="*/ 110 h 123"/>
                <a:gd name="T2" fmla="*/ 13 w 121"/>
                <a:gd name="T3" fmla="*/ 110 h 123"/>
                <a:gd name="T4" fmla="*/ 13 w 121"/>
                <a:gd name="T5" fmla="*/ 14 h 123"/>
                <a:gd name="T6" fmla="*/ 108 w 121"/>
                <a:gd name="T7" fmla="*/ 14 h 123"/>
                <a:gd name="T8" fmla="*/ 108 w 121"/>
                <a:gd name="T9" fmla="*/ 110 h 123"/>
                <a:gd name="T10" fmla="*/ 121 w 121"/>
                <a:gd name="T11" fmla="*/ 0 h 123"/>
                <a:gd name="T12" fmla="*/ 0 w 121"/>
                <a:gd name="T13" fmla="*/ 0 h 123"/>
                <a:gd name="T14" fmla="*/ 0 w 121"/>
                <a:gd name="T15" fmla="*/ 123 h 123"/>
                <a:gd name="T16" fmla="*/ 121 w 121"/>
                <a:gd name="T17" fmla="*/ 123 h 123"/>
                <a:gd name="T18" fmla="*/ 121 w 12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3">
                  <a:moveTo>
                    <a:pt x="108" y="110"/>
                  </a:moveTo>
                  <a:lnTo>
                    <a:pt x="13" y="110"/>
                  </a:lnTo>
                  <a:lnTo>
                    <a:pt x="13" y="14"/>
                  </a:lnTo>
                  <a:lnTo>
                    <a:pt x="108" y="14"/>
                  </a:lnTo>
                  <a:lnTo>
                    <a:pt x="108" y="110"/>
                  </a:lnTo>
                  <a:close/>
                  <a:moveTo>
                    <a:pt x="121" y="0"/>
                  </a:moveTo>
                  <a:lnTo>
                    <a:pt x="0" y="0"/>
                  </a:lnTo>
                  <a:lnTo>
                    <a:pt x="0" y="123"/>
                  </a:lnTo>
                  <a:lnTo>
                    <a:pt x="121" y="123"/>
                  </a:lnTo>
                  <a:lnTo>
                    <a:pt x="121"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4" name="Freeform 44"/>
            <p:cNvSpPr>
              <a:spLocks noEditPoints="1"/>
            </p:cNvSpPr>
            <p:nvPr/>
          </p:nvSpPr>
          <p:spPr bwMode="auto">
            <a:xfrm>
              <a:off x="-12163425" y="2036763"/>
              <a:ext cx="63500" cy="65088"/>
            </a:xfrm>
            <a:custGeom>
              <a:avLst/>
              <a:gdLst>
                <a:gd name="T0" fmla="*/ 108 w 121"/>
                <a:gd name="T1" fmla="*/ 110 h 123"/>
                <a:gd name="T2" fmla="*/ 13 w 121"/>
                <a:gd name="T3" fmla="*/ 110 h 123"/>
                <a:gd name="T4" fmla="*/ 13 w 121"/>
                <a:gd name="T5" fmla="*/ 14 h 123"/>
                <a:gd name="T6" fmla="*/ 108 w 121"/>
                <a:gd name="T7" fmla="*/ 14 h 123"/>
                <a:gd name="T8" fmla="*/ 108 w 121"/>
                <a:gd name="T9" fmla="*/ 110 h 123"/>
                <a:gd name="T10" fmla="*/ 121 w 121"/>
                <a:gd name="T11" fmla="*/ 0 h 123"/>
                <a:gd name="T12" fmla="*/ 0 w 121"/>
                <a:gd name="T13" fmla="*/ 0 h 123"/>
                <a:gd name="T14" fmla="*/ 0 w 121"/>
                <a:gd name="T15" fmla="*/ 123 h 123"/>
                <a:gd name="T16" fmla="*/ 121 w 121"/>
                <a:gd name="T17" fmla="*/ 123 h 123"/>
                <a:gd name="T18" fmla="*/ 121 w 12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3">
                  <a:moveTo>
                    <a:pt x="108" y="110"/>
                  </a:moveTo>
                  <a:lnTo>
                    <a:pt x="13" y="110"/>
                  </a:lnTo>
                  <a:lnTo>
                    <a:pt x="13" y="14"/>
                  </a:lnTo>
                  <a:lnTo>
                    <a:pt x="108" y="14"/>
                  </a:lnTo>
                  <a:lnTo>
                    <a:pt x="108" y="110"/>
                  </a:lnTo>
                  <a:close/>
                  <a:moveTo>
                    <a:pt x="121" y="0"/>
                  </a:moveTo>
                  <a:lnTo>
                    <a:pt x="0" y="0"/>
                  </a:lnTo>
                  <a:lnTo>
                    <a:pt x="0" y="123"/>
                  </a:lnTo>
                  <a:lnTo>
                    <a:pt x="121" y="123"/>
                  </a:lnTo>
                  <a:lnTo>
                    <a:pt x="121"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5" name="Freeform 45"/>
            <p:cNvSpPr>
              <a:spLocks noEditPoints="1"/>
            </p:cNvSpPr>
            <p:nvPr/>
          </p:nvSpPr>
          <p:spPr bwMode="auto">
            <a:xfrm>
              <a:off x="-12163425" y="2144713"/>
              <a:ext cx="63500" cy="65088"/>
            </a:xfrm>
            <a:custGeom>
              <a:avLst/>
              <a:gdLst>
                <a:gd name="T0" fmla="*/ 108 w 121"/>
                <a:gd name="T1" fmla="*/ 110 h 123"/>
                <a:gd name="T2" fmla="*/ 13 w 121"/>
                <a:gd name="T3" fmla="*/ 110 h 123"/>
                <a:gd name="T4" fmla="*/ 13 w 121"/>
                <a:gd name="T5" fmla="*/ 14 h 123"/>
                <a:gd name="T6" fmla="*/ 108 w 121"/>
                <a:gd name="T7" fmla="*/ 14 h 123"/>
                <a:gd name="T8" fmla="*/ 108 w 121"/>
                <a:gd name="T9" fmla="*/ 110 h 123"/>
                <a:gd name="T10" fmla="*/ 121 w 121"/>
                <a:gd name="T11" fmla="*/ 0 h 123"/>
                <a:gd name="T12" fmla="*/ 0 w 121"/>
                <a:gd name="T13" fmla="*/ 0 h 123"/>
                <a:gd name="T14" fmla="*/ 0 w 121"/>
                <a:gd name="T15" fmla="*/ 123 h 123"/>
                <a:gd name="T16" fmla="*/ 121 w 121"/>
                <a:gd name="T17" fmla="*/ 123 h 123"/>
                <a:gd name="T18" fmla="*/ 121 w 12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3">
                  <a:moveTo>
                    <a:pt x="108" y="110"/>
                  </a:moveTo>
                  <a:lnTo>
                    <a:pt x="13" y="110"/>
                  </a:lnTo>
                  <a:lnTo>
                    <a:pt x="13" y="14"/>
                  </a:lnTo>
                  <a:lnTo>
                    <a:pt x="108" y="14"/>
                  </a:lnTo>
                  <a:lnTo>
                    <a:pt x="108" y="110"/>
                  </a:lnTo>
                  <a:close/>
                  <a:moveTo>
                    <a:pt x="121" y="0"/>
                  </a:moveTo>
                  <a:lnTo>
                    <a:pt x="0" y="0"/>
                  </a:lnTo>
                  <a:lnTo>
                    <a:pt x="0" y="123"/>
                  </a:lnTo>
                  <a:lnTo>
                    <a:pt x="121" y="123"/>
                  </a:lnTo>
                  <a:lnTo>
                    <a:pt x="121"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6" name="Freeform 46"/>
            <p:cNvSpPr>
              <a:spLocks noEditPoints="1"/>
            </p:cNvSpPr>
            <p:nvPr/>
          </p:nvSpPr>
          <p:spPr bwMode="auto">
            <a:xfrm>
              <a:off x="-12163425" y="1928813"/>
              <a:ext cx="63500" cy="65088"/>
            </a:xfrm>
            <a:custGeom>
              <a:avLst/>
              <a:gdLst>
                <a:gd name="T0" fmla="*/ 108 w 121"/>
                <a:gd name="T1" fmla="*/ 110 h 123"/>
                <a:gd name="T2" fmla="*/ 13 w 121"/>
                <a:gd name="T3" fmla="*/ 110 h 123"/>
                <a:gd name="T4" fmla="*/ 13 w 121"/>
                <a:gd name="T5" fmla="*/ 14 h 123"/>
                <a:gd name="T6" fmla="*/ 108 w 121"/>
                <a:gd name="T7" fmla="*/ 14 h 123"/>
                <a:gd name="T8" fmla="*/ 108 w 121"/>
                <a:gd name="T9" fmla="*/ 110 h 123"/>
                <a:gd name="T10" fmla="*/ 121 w 121"/>
                <a:gd name="T11" fmla="*/ 0 h 123"/>
                <a:gd name="T12" fmla="*/ 0 w 121"/>
                <a:gd name="T13" fmla="*/ 0 h 123"/>
                <a:gd name="T14" fmla="*/ 0 w 121"/>
                <a:gd name="T15" fmla="*/ 123 h 123"/>
                <a:gd name="T16" fmla="*/ 121 w 121"/>
                <a:gd name="T17" fmla="*/ 123 h 123"/>
                <a:gd name="T18" fmla="*/ 121 w 12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3">
                  <a:moveTo>
                    <a:pt x="108" y="110"/>
                  </a:moveTo>
                  <a:lnTo>
                    <a:pt x="13" y="110"/>
                  </a:lnTo>
                  <a:lnTo>
                    <a:pt x="13" y="14"/>
                  </a:lnTo>
                  <a:lnTo>
                    <a:pt x="108" y="14"/>
                  </a:lnTo>
                  <a:lnTo>
                    <a:pt x="108" y="110"/>
                  </a:lnTo>
                  <a:close/>
                  <a:moveTo>
                    <a:pt x="121" y="0"/>
                  </a:moveTo>
                  <a:lnTo>
                    <a:pt x="0" y="0"/>
                  </a:lnTo>
                  <a:lnTo>
                    <a:pt x="0" y="123"/>
                  </a:lnTo>
                  <a:lnTo>
                    <a:pt x="121" y="123"/>
                  </a:lnTo>
                  <a:lnTo>
                    <a:pt x="121"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7" name="Freeform 47"/>
            <p:cNvSpPr>
              <a:spLocks/>
            </p:cNvSpPr>
            <p:nvPr/>
          </p:nvSpPr>
          <p:spPr bwMode="auto">
            <a:xfrm>
              <a:off x="-12555538" y="1806575"/>
              <a:ext cx="42862" cy="63500"/>
            </a:xfrm>
            <a:custGeom>
              <a:avLst/>
              <a:gdLst>
                <a:gd name="T0" fmla="*/ 31 w 82"/>
                <a:gd name="T1" fmla="*/ 96 h 120"/>
                <a:gd name="T2" fmla="*/ 31 w 82"/>
                <a:gd name="T3" fmla="*/ 33 h 120"/>
                <a:gd name="T4" fmla="*/ 12 w 82"/>
                <a:gd name="T5" fmla="*/ 44 h 120"/>
                <a:gd name="T6" fmla="*/ 0 w 82"/>
                <a:gd name="T7" fmla="*/ 23 h 120"/>
                <a:gd name="T8" fmla="*/ 39 w 82"/>
                <a:gd name="T9" fmla="*/ 0 h 120"/>
                <a:gd name="T10" fmla="*/ 64 w 82"/>
                <a:gd name="T11" fmla="*/ 0 h 120"/>
                <a:gd name="T12" fmla="*/ 63 w 82"/>
                <a:gd name="T13" fmla="*/ 23 h 120"/>
                <a:gd name="T14" fmla="*/ 63 w 82"/>
                <a:gd name="T15" fmla="*/ 96 h 120"/>
                <a:gd name="T16" fmla="*/ 82 w 82"/>
                <a:gd name="T17" fmla="*/ 96 h 120"/>
                <a:gd name="T18" fmla="*/ 82 w 82"/>
                <a:gd name="T19" fmla="*/ 120 h 120"/>
                <a:gd name="T20" fmla="*/ 10 w 82"/>
                <a:gd name="T21" fmla="*/ 120 h 120"/>
                <a:gd name="T22" fmla="*/ 10 w 82"/>
                <a:gd name="T23" fmla="*/ 96 h 120"/>
                <a:gd name="T24" fmla="*/ 31 w 82"/>
                <a:gd name="T25" fmla="*/ 9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0">
                  <a:moveTo>
                    <a:pt x="31" y="96"/>
                  </a:moveTo>
                  <a:lnTo>
                    <a:pt x="31" y="33"/>
                  </a:lnTo>
                  <a:lnTo>
                    <a:pt x="12" y="44"/>
                  </a:lnTo>
                  <a:lnTo>
                    <a:pt x="0" y="23"/>
                  </a:lnTo>
                  <a:lnTo>
                    <a:pt x="39" y="0"/>
                  </a:lnTo>
                  <a:lnTo>
                    <a:pt x="64" y="0"/>
                  </a:lnTo>
                  <a:lnTo>
                    <a:pt x="63" y="23"/>
                  </a:lnTo>
                  <a:lnTo>
                    <a:pt x="63" y="96"/>
                  </a:lnTo>
                  <a:lnTo>
                    <a:pt x="82" y="96"/>
                  </a:lnTo>
                  <a:lnTo>
                    <a:pt x="82" y="120"/>
                  </a:lnTo>
                  <a:lnTo>
                    <a:pt x="10" y="120"/>
                  </a:lnTo>
                  <a:lnTo>
                    <a:pt x="10" y="96"/>
                  </a:lnTo>
                  <a:lnTo>
                    <a:pt x="31" y="9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8" name="Freeform 48"/>
            <p:cNvSpPr>
              <a:spLocks/>
            </p:cNvSpPr>
            <p:nvPr/>
          </p:nvSpPr>
          <p:spPr bwMode="auto">
            <a:xfrm>
              <a:off x="-12507913" y="1855788"/>
              <a:ext cx="17462" cy="15875"/>
            </a:xfrm>
            <a:custGeom>
              <a:avLst/>
              <a:gdLst>
                <a:gd name="T0" fmla="*/ 15 w 32"/>
                <a:gd name="T1" fmla="*/ 0 h 30"/>
                <a:gd name="T2" fmla="*/ 15 w 32"/>
                <a:gd name="T3" fmla="*/ 0 h 30"/>
                <a:gd name="T4" fmla="*/ 23 w 32"/>
                <a:gd name="T5" fmla="*/ 2 h 30"/>
                <a:gd name="T6" fmla="*/ 27 w 32"/>
                <a:gd name="T7" fmla="*/ 5 h 30"/>
                <a:gd name="T8" fmla="*/ 30 w 32"/>
                <a:gd name="T9" fmla="*/ 9 h 30"/>
                <a:gd name="T10" fmla="*/ 32 w 32"/>
                <a:gd name="T11" fmla="*/ 15 h 30"/>
                <a:gd name="T12" fmla="*/ 32 w 32"/>
                <a:gd name="T13" fmla="*/ 15 h 30"/>
                <a:gd name="T14" fmla="*/ 30 w 32"/>
                <a:gd name="T15" fmla="*/ 21 h 30"/>
                <a:gd name="T16" fmla="*/ 27 w 32"/>
                <a:gd name="T17" fmla="*/ 26 h 30"/>
                <a:gd name="T18" fmla="*/ 23 w 32"/>
                <a:gd name="T19" fmla="*/ 29 h 30"/>
                <a:gd name="T20" fmla="*/ 17 w 32"/>
                <a:gd name="T21" fmla="*/ 30 h 30"/>
                <a:gd name="T22" fmla="*/ 17 w 32"/>
                <a:gd name="T23" fmla="*/ 30 h 30"/>
                <a:gd name="T24" fmla="*/ 9 w 32"/>
                <a:gd name="T25" fmla="*/ 29 h 30"/>
                <a:gd name="T26" fmla="*/ 5 w 32"/>
                <a:gd name="T27" fmla="*/ 26 h 30"/>
                <a:gd name="T28" fmla="*/ 2 w 32"/>
                <a:gd name="T29" fmla="*/ 21 h 30"/>
                <a:gd name="T30" fmla="*/ 0 w 32"/>
                <a:gd name="T31" fmla="*/ 15 h 30"/>
                <a:gd name="T32" fmla="*/ 0 w 32"/>
                <a:gd name="T33" fmla="*/ 15 h 30"/>
                <a:gd name="T34" fmla="*/ 2 w 32"/>
                <a:gd name="T35" fmla="*/ 9 h 30"/>
                <a:gd name="T36" fmla="*/ 5 w 32"/>
                <a:gd name="T37" fmla="*/ 5 h 30"/>
                <a:gd name="T38" fmla="*/ 9 w 32"/>
                <a:gd name="T39" fmla="*/ 2 h 30"/>
                <a:gd name="T40" fmla="*/ 15 w 32"/>
                <a:gd name="T41" fmla="*/ 0 h 30"/>
                <a:gd name="T42" fmla="*/ 15 w 32"/>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30">
                  <a:moveTo>
                    <a:pt x="15" y="0"/>
                  </a:moveTo>
                  <a:lnTo>
                    <a:pt x="15" y="0"/>
                  </a:lnTo>
                  <a:lnTo>
                    <a:pt x="23" y="2"/>
                  </a:lnTo>
                  <a:lnTo>
                    <a:pt x="27" y="5"/>
                  </a:lnTo>
                  <a:lnTo>
                    <a:pt x="30" y="9"/>
                  </a:lnTo>
                  <a:lnTo>
                    <a:pt x="32" y="15"/>
                  </a:lnTo>
                  <a:lnTo>
                    <a:pt x="32" y="15"/>
                  </a:lnTo>
                  <a:lnTo>
                    <a:pt x="30" y="21"/>
                  </a:lnTo>
                  <a:lnTo>
                    <a:pt x="27" y="26"/>
                  </a:lnTo>
                  <a:lnTo>
                    <a:pt x="23" y="29"/>
                  </a:lnTo>
                  <a:lnTo>
                    <a:pt x="17" y="30"/>
                  </a:lnTo>
                  <a:lnTo>
                    <a:pt x="17" y="30"/>
                  </a:lnTo>
                  <a:lnTo>
                    <a:pt x="9" y="29"/>
                  </a:lnTo>
                  <a:lnTo>
                    <a:pt x="5" y="26"/>
                  </a:lnTo>
                  <a:lnTo>
                    <a:pt x="2" y="21"/>
                  </a:lnTo>
                  <a:lnTo>
                    <a:pt x="0" y="15"/>
                  </a:lnTo>
                  <a:lnTo>
                    <a:pt x="0" y="15"/>
                  </a:lnTo>
                  <a:lnTo>
                    <a:pt x="2" y="9"/>
                  </a:lnTo>
                  <a:lnTo>
                    <a:pt x="5" y="5"/>
                  </a:lnTo>
                  <a:lnTo>
                    <a:pt x="9" y="2"/>
                  </a:lnTo>
                  <a:lnTo>
                    <a:pt x="15" y="0"/>
                  </a:lnTo>
                  <a:lnTo>
                    <a:pt x="15"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9" name="Freeform 49"/>
            <p:cNvSpPr>
              <a:spLocks/>
            </p:cNvSpPr>
            <p:nvPr/>
          </p:nvSpPr>
          <p:spPr bwMode="auto">
            <a:xfrm>
              <a:off x="-12557125" y="1912938"/>
              <a:ext cx="46037" cy="65088"/>
            </a:xfrm>
            <a:custGeom>
              <a:avLst/>
              <a:gdLst>
                <a:gd name="T0" fmla="*/ 0 w 88"/>
                <a:gd name="T1" fmla="*/ 21 h 123"/>
                <a:gd name="T2" fmla="*/ 0 w 88"/>
                <a:gd name="T3" fmla="*/ 21 h 123"/>
                <a:gd name="T4" fmla="*/ 10 w 88"/>
                <a:gd name="T5" fmla="*/ 12 h 123"/>
                <a:gd name="T6" fmla="*/ 21 w 88"/>
                <a:gd name="T7" fmla="*/ 6 h 123"/>
                <a:gd name="T8" fmla="*/ 33 w 88"/>
                <a:gd name="T9" fmla="*/ 2 h 123"/>
                <a:gd name="T10" fmla="*/ 46 w 88"/>
                <a:gd name="T11" fmla="*/ 0 h 123"/>
                <a:gd name="T12" fmla="*/ 46 w 88"/>
                <a:gd name="T13" fmla="*/ 0 h 123"/>
                <a:gd name="T14" fmla="*/ 55 w 88"/>
                <a:gd name="T15" fmla="*/ 0 h 123"/>
                <a:gd name="T16" fmla="*/ 63 w 88"/>
                <a:gd name="T17" fmla="*/ 3 h 123"/>
                <a:gd name="T18" fmla="*/ 69 w 88"/>
                <a:gd name="T19" fmla="*/ 6 h 123"/>
                <a:gd name="T20" fmla="*/ 75 w 88"/>
                <a:gd name="T21" fmla="*/ 9 h 123"/>
                <a:gd name="T22" fmla="*/ 79 w 88"/>
                <a:gd name="T23" fmla="*/ 15 h 123"/>
                <a:gd name="T24" fmla="*/ 82 w 88"/>
                <a:gd name="T25" fmla="*/ 21 h 123"/>
                <a:gd name="T26" fmla="*/ 84 w 88"/>
                <a:gd name="T27" fmla="*/ 27 h 123"/>
                <a:gd name="T28" fmla="*/ 85 w 88"/>
                <a:gd name="T29" fmla="*/ 35 h 123"/>
                <a:gd name="T30" fmla="*/ 85 w 88"/>
                <a:gd name="T31" fmla="*/ 35 h 123"/>
                <a:gd name="T32" fmla="*/ 84 w 88"/>
                <a:gd name="T33" fmla="*/ 45 h 123"/>
                <a:gd name="T34" fmla="*/ 81 w 88"/>
                <a:gd name="T35" fmla="*/ 54 h 123"/>
                <a:gd name="T36" fmla="*/ 75 w 88"/>
                <a:gd name="T37" fmla="*/ 63 h 123"/>
                <a:gd name="T38" fmla="*/ 69 w 88"/>
                <a:gd name="T39" fmla="*/ 72 h 123"/>
                <a:gd name="T40" fmla="*/ 45 w 88"/>
                <a:gd name="T41" fmla="*/ 98 h 123"/>
                <a:gd name="T42" fmla="*/ 88 w 88"/>
                <a:gd name="T43" fmla="*/ 98 h 123"/>
                <a:gd name="T44" fmla="*/ 88 w 88"/>
                <a:gd name="T45" fmla="*/ 123 h 123"/>
                <a:gd name="T46" fmla="*/ 1 w 88"/>
                <a:gd name="T47" fmla="*/ 123 h 123"/>
                <a:gd name="T48" fmla="*/ 1 w 88"/>
                <a:gd name="T49" fmla="*/ 104 h 123"/>
                <a:gd name="T50" fmla="*/ 40 w 88"/>
                <a:gd name="T51" fmla="*/ 60 h 123"/>
                <a:gd name="T52" fmla="*/ 40 w 88"/>
                <a:gd name="T53" fmla="*/ 60 h 123"/>
                <a:gd name="T54" fmla="*/ 49 w 88"/>
                <a:gd name="T55" fmla="*/ 50 h 123"/>
                <a:gd name="T56" fmla="*/ 51 w 88"/>
                <a:gd name="T57" fmla="*/ 44 h 123"/>
                <a:gd name="T58" fmla="*/ 52 w 88"/>
                <a:gd name="T59" fmla="*/ 39 h 123"/>
                <a:gd name="T60" fmla="*/ 52 w 88"/>
                <a:gd name="T61" fmla="*/ 39 h 123"/>
                <a:gd name="T62" fmla="*/ 51 w 88"/>
                <a:gd name="T63" fmla="*/ 35 h 123"/>
                <a:gd name="T64" fmla="*/ 48 w 88"/>
                <a:gd name="T65" fmla="*/ 30 h 123"/>
                <a:gd name="T66" fmla="*/ 45 w 88"/>
                <a:gd name="T67" fmla="*/ 29 h 123"/>
                <a:gd name="T68" fmla="*/ 42 w 88"/>
                <a:gd name="T69" fmla="*/ 29 h 123"/>
                <a:gd name="T70" fmla="*/ 42 w 88"/>
                <a:gd name="T71" fmla="*/ 29 h 123"/>
                <a:gd name="T72" fmla="*/ 36 w 88"/>
                <a:gd name="T73" fmla="*/ 29 h 123"/>
                <a:gd name="T74" fmla="*/ 30 w 88"/>
                <a:gd name="T75" fmla="*/ 32 h 123"/>
                <a:gd name="T76" fmla="*/ 24 w 88"/>
                <a:gd name="T77" fmla="*/ 36 h 123"/>
                <a:gd name="T78" fmla="*/ 18 w 88"/>
                <a:gd name="T79" fmla="*/ 41 h 123"/>
                <a:gd name="T80" fmla="*/ 0 w 88"/>
                <a:gd name="T81"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8" h="123">
                  <a:moveTo>
                    <a:pt x="0" y="21"/>
                  </a:moveTo>
                  <a:lnTo>
                    <a:pt x="0" y="21"/>
                  </a:lnTo>
                  <a:lnTo>
                    <a:pt x="10" y="12"/>
                  </a:lnTo>
                  <a:lnTo>
                    <a:pt x="21" y="6"/>
                  </a:lnTo>
                  <a:lnTo>
                    <a:pt x="33" y="2"/>
                  </a:lnTo>
                  <a:lnTo>
                    <a:pt x="46" y="0"/>
                  </a:lnTo>
                  <a:lnTo>
                    <a:pt x="46" y="0"/>
                  </a:lnTo>
                  <a:lnTo>
                    <a:pt x="55" y="0"/>
                  </a:lnTo>
                  <a:lnTo>
                    <a:pt x="63" y="3"/>
                  </a:lnTo>
                  <a:lnTo>
                    <a:pt x="69" y="6"/>
                  </a:lnTo>
                  <a:lnTo>
                    <a:pt x="75" y="9"/>
                  </a:lnTo>
                  <a:lnTo>
                    <a:pt x="79" y="15"/>
                  </a:lnTo>
                  <a:lnTo>
                    <a:pt x="82" y="21"/>
                  </a:lnTo>
                  <a:lnTo>
                    <a:pt x="84" y="27"/>
                  </a:lnTo>
                  <a:lnTo>
                    <a:pt x="85" y="35"/>
                  </a:lnTo>
                  <a:lnTo>
                    <a:pt x="85" y="35"/>
                  </a:lnTo>
                  <a:lnTo>
                    <a:pt x="84" y="45"/>
                  </a:lnTo>
                  <a:lnTo>
                    <a:pt x="81" y="54"/>
                  </a:lnTo>
                  <a:lnTo>
                    <a:pt x="75" y="63"/>
                  </a:lnTo>
                  <a:lnTo>
                    <a:pt x="69" y="72"/>
                  </a:lnTo>
                  <a:lnTo>
                    <a:pt x="45" y="98"/>
                  </a:lnTo>
                  <a:lnTo>
                    <a:pt x="88" y="98"/>
                  </a:lnTo>
                  <a:lnTo>
                    <a:pt x="88" y="123"/>
                  </a:lnTo>
                  <a:lnTo>
                    <a:pt x="1" y="123"/>
                  </a:lnTo>
                  <a:lnTo>
                    <a:pt x="1" y="104"/>
                  </a:lnTo>
                  <a:lnTo>
                    <a:pt x="40" y="60"/>
                  </a:lnTo>
                  <a:lnTo>
                    <a:pt x="40" y="60"/>
                  </a:lnTo>
                  <a:lnTo>
                    <a:pt x="49" y="50"/>
                  </a:lnTo>
                  <a:lnTo>
                    <a:pt x="51" y="44"/>
                  </a:lnTo>
                  <a:lnTo>
                    <a:pt x="52" y="39"/>
                  </a:lnTo>
                  <a:lnTo>
                    <a:pt x="52" y="39"/>
                  </a:lnTo>
                  <a:lnTo>
                    <a:pt x="51" y="35"/>
                  </a:lnTo>
                  <a:lnTo>
                    <a:pt x="48" y="30"/>
                  </a:lnTo>
                  <a:lnTo>
                    <a:pt x="45" y="29"/>
                  </a:lnTo>
                  <a:lnTo>
                    <a:pt x="42" y="29"/>
                  </a:lnTo>
                  <a:lnTo>
                    <a:pt x="42" y="29"/>
                  </a:lnTo>
                  <a:lnTo>
                    <a:pt x="36" y="29"/>
                  </a:lnTo>
                  <a:lnTo>
                    <a:pt x="30" y="32"/>
                  </a:lnTo>
                  <a:lnTo>
                    <a:pt x="24" y="36"/>
                  </a:lnTo>
                  <a:lnTo>
                    <a:pt x="18" y="41"/>
                  </a:lnTo>
                  <a:lnTo>
                    <a:pt x="0" y="21"/>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0" name="Freeform 50"/>
            <p:cNvSpPr>
              <a:spLocks/>
            </p:cNvSpPr>
            <p:nvPr/>
          </p:nvSpPr>
          <p:spPr bwMode="auto">
            <a:xfrm>
              <a:off x="-12504738" y="1963738"/>
              <a:ext cx="15875" cy="15875"/>
            </a:xfrm>
            <a:custGeom>
              <a:avLst/>
              <a:gdLst>
                <a:gd name="T0" fmla="*/ 15 w 30"/>
                <a:gd name="T1" fmla="*/ 0 h 30"/>
                <a:gd name="T2" fmla="*/ 15 w 30"/>
                <a:gd name="T3" fmla="*/ 0 h 30"/>
                <a:gd name="T4" fmla="*/ 21 w 30"/>
                <a:gd name="T5" fmla="*/ 2 h 30"/>
                <a:gd name="T6" fmla="*/ 27 w 30"/>
                <a:gd name="T7" fmla="*/ 5 h 30"/>
                <a:gd name="T8" fmla="*/ 30 w 30"/>
                <a:gd name="T9" fmla="*/ 9 h 30"/>
                <a:gd name="T10" fmla="*/ 30 w 30"/>
                <a:gd name="T11" fmla="*/ 15 h 30"/>
                <a:gd name="T12" fmla="*/ 30 w 30"/>
                <a:gd name="T13" fmla="*/ 15 h 30"/>
                <a:gd name="T14" fmla="*/ 30 w 30"/>
                <a:gd name="T15" fmla="*/ 21 h 30"/>
                <a:gd name="T16" fmla="*/ 27 w 30"/>
                <a:gd name="T17" fmla="*/ 26 h 30"/>
                <a:gd name="T18" fmla="*/ 23 w 30"/>
                <a:gd name="T19" fmla="*/ 29 h 30"/>
                <a:gd name="T20" fmla="*/ 15 w 30"/>
                <a:gd name="T21" fmla="*/ 30 h 30"/>
                <a:gd name="T22" fmla="*/ 15 w 30"/>
                <a:gd name="T23" fmla="*/ 30 h 30"/>
                <a:gd name="T24" fmla="*/ 9 w 30"/>
                <a:gd name="T25" fmla="*/ 29 h 30"/>
                <a:gd name="T26" fmla="*/ 3 w 30"/>
                <a:gd name="T27" fmla="*/ 26 h 30"/>
                <a:gd name="T28" fmla="*/ 0 w 30"/>
                <a:gd name="T29" fmla="*/ 21 h 30"/>
                <a:gd name="T30" fmla="*/ 0 w 30"/>
                <a:gd name="T31" fmla="*/ 15 h 30"/>
                <a:gd name="T32" fmla="*/ 0 w 30"/>
                <a:gd name="T33" fmla="*/ 15 h 30"/>
                <a:gd name="T34" fmla="*/ 0 w 30"/>
                <a:gd name="T35" fmla="*/ 9 h 30"/>
                <a:gd name="T36" fmla="*/ 3 w 30"/>
                <a:gd name="T37" fmla="*/ 5 h 30"/>
                <a:gd name="T38" fmla="*/ 9 w 30"/>
                <a:gd name="T39" fmla="*/ 2 h 30"/>
                <a:gd name="T40" fmla="*/ 15 w 30"/>
                <a:gd name="T41" fmla="*/ 0 h 30"/>
                <a:gd name="T42" fmla="*/ 15 w 30"/>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0">
                  <a:moveTo>
                    <a:pt x="15" y="0"/>
                  </a:moveTo>
                  <a:lnTo>
                    <a:pt x="15" y="0"/>
                  </a:lnTo>
                  <a:lnTo>
                    <a:pt x="21" y="2"/>
                  </a:lnTo>
                  <a:lnTo>
                    <a:pt x="27" y="5"/>
                  </a:lnTo>
                  <a:lnTo>
                    <a:pt x="30" y="9"/>
                  </a:lnTo>
                  <a:lnTo>
                    <a:pt x="30" y="15"/>
                  </a:lnTo>
                  <a:lnTo>
                    <a:pt x="30" y="15"/>
                  </a:lnTo>
                  <a:lnTo>
                    <a:pt x="30" y="21"/>
                  </a:lnTo>
                  <a:lnTo>
                    <a:pt x="27" y="26"/>
                  </a:lnTo>
                  <a:lnTo>
                    <a:pt x="23" y="29"/>
                  </a:lnTo>
                  <a:lnTo>
                    <a:pt x="15" y="30"/>
                  </a:lnTo>
                  <a:lnTo>
                    <a:pt x="15" y="30"/>
                  </a:lnTo>
                  <a:lnTo>
                    <a:pt x="9" y="29"/>
                  </a:lnTo>
                  <a:lnTo>
                    <a:pt x="3" y="26"/>
                  </a:lnTo>
                  <a:lnTo>
                    <a:pt x="0" y="21"/>
                  </a:lnTo>
                  <a:lnTo>
                    <a:pt x="0" y="15"/>
                  </a:lnTo>
                  <a:lnTo>
                    <a:pt x="0" y="15"/>
                  </a:lnTo>
                  <a:lnTo>
                    <a:pt x="0" y="9"/>
                  </a:lnTo>
                  <a:lnTo>
                    <a:pt x="3" y="5"/>
                  </a:lnTo>
                  <a:lnTo>
                    <a:pt x="9" y="2"/>
                  </a:lnTo>
                  <a:lnTo>
                    <a:pt x="15" y="0"/>
                  </a:lnTo>
                  <a:lnTo>
                    <a:pt x="15"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1" name="Freeform 51"/>
            <p:cNvSpPr>
              <a:spLocks/>
            </p:cNvSpPr>
            <p:nvPr/>
          </p:nvSpPr>
          <p:spPr bwMode="auto">
            <a:xfrm>
              <a:off x="-12557125" y="2020888"/>
              <a:ext cx="44450" cy="66675"/>
            </a:xfrm>
            <a:custGeom>
              <a:avLst/>
              <a:gdLst>
                <a:gd name="T0" fmla="*/ 0 w 83"/>
                <a:gd name="T1" fmla="*/ 18 h 125"/>
                <a:gd name="T2" fmla="*/ 17 w 83"/>
                <a:gd name="T3" fmla="*/ 8 h 125"/>
                <a:gd name="T4" fmla="*/ 38 w 83"/>
                <a:gd name="T5" fmla="*/ 0 h 125"/>
                <a:gd name="T6" fmla="*/ 47 w 83"/>
                <a:gd name="T7" fmla="*/ 0 h 125"/>
                <a:gd name="T8" fmla="*/ 62 w 83"/>
                <a:gd name="T9" fmla="*/ 3 h 125"/>
                <a:gd name="T10" fmla="*/ 72 w 83"/>
                <a:gd name="T11" fmla="*/ 9 h 125"/>
                <a:gd name="T12" fmla="*/ 80 w 83"/>
                <a:gd name="T13" fmla="*/ 18 h 125"/>
                <a:gd name="T14" fmla="*/ 81 w 83"/>
                <a:gd name="T15" fmla="*/ 30 h 125"/>
                <a:gd name="T16" fmla="*/ 81 w 83"/>
                <a:gd name="T17" fmla="*/ 38 h 125"/>
                <a:gd name="T18" fmla="*/ 74 w 83"/>
                <a:gd name="T19" fmla="*/ 51 h 125"/>
                <a:gd name="T20" fmla="*/ 68 w 83"/>
                <a:gd name="T21" fmla="*/ 56 h 125"/>
                <a:gd name="T22" fmla="*/ 78 w 83"/>
                <a:gd name="T23" fmla="*/ 71 h 125"/>
                <a:gd name="T24" fmla="*/ 83 w 83"/>
                <a:gd name="T25" fmla="*/ 87 h 125"/>
                <a:gd name="T26" fmla="*/ 83 w 83"/>
                <a:gd name="T27" fmla="*/ 95 h 125"/>
                <a:gd name="T28" fmla="*/ 78 w 83"/>
                <a:gd name="T29" fmla="*/ 108 h 125"/>
                <a:gd name="T30" fmla="*/ 66 w 83"/>
                <a:gd name="T31" fmla="*/ 117 h 125"/>
                <a:gd name="T32" fmla="*/ 50 w 83"/>
                <a:gd name="T33" fmla="*/ 123 h 125"/>
                <a:gd name="T34" fmla="*/ 39 w 83"/>
                <a:gd name="T35" fmla="*/ 125 h 125"/>
                <a:gd name="T36" fmla="*/ 17 w 83"/>
                <a:gd name="T37" fmla="*/ 122 h 125"/>
                <a:gd name="T38" fmla="*/ 0 w 83"/>
                <a:gd name="T39" fmla="*/ 114 h 125"/>
                <a:gd name="T40" fmla="*/ 8 w 83"/>
                <a:gd name="T41" fmla="*/ 90 h 125"/>
                <a:gd name="T42" fmla="*/ 24 w 83"/>
                <a:gd name="T43" fmla="*/ 96 h 125"/>
                <a:gd name="T44" fmla="*/ 38 w 83"/>
                <a:gd name="T45" fmla="*/ 99 h 125"/>
                <a:gd name="T46" fmla="*/ 48 w 83"/>
                <a:gd name="T47" fmla="*/ 96 h 125"/>
                <a:gd name="T48" fmla="*/ 51 w 83"/>
                <a:gd name="T49" fmla="*/ 89 h 125"/>
                <a:gd name="T50" fmla="*/ 51 w 83"/>
                <a:gd name="T51" fmla="*/ 84 h 125"/>
                <a:gd name="T52" fmla="*/ 44 w 83"/>
                <a:gd name="T53" fmla="*/ 72 h 125"/>
                <a:gd name="T54" fmla="*/ 24 w 83"/>
                <a:gd name="T55" fmla="*/ 78 h 125"/>
                <a:gd name="T56" fmla="*/ 17 w 83"/>
                <a:gd name="T57" fmla="*/ 56 h 125"/>
                <a:gd name="T58" fmla="*/ 41 w 83"/>
                <a:gd name="T59" fmla="*/ 48 h 125"/>
                <a:gd name="T60" fmla="*/ 47 w 83"/>
                <a:gd name="T61" fmla="*/ 44 h 125"/>
                <a:gd name="T62" fmla="*/ 50 w 83"/>
                <a:gd name="T63" fmla="*/ 36 h 125"/>
                <a:gd name="T64" fmla="*/ 50 w 83"/>
                <a:gd name="T65" fmla="*/ 32 h 125"/>
                <a:gd name="T66" fmla="*/ 44 w 83"/>
                <a:gd name="T67" fmla="*/ 27 h 125"/>
                <a:gd name="T68" fmla="*/ 39 w 83"/>
                <a:gd name="T69" fmla="*/ 27 h 125"/>
                <a:gd name="T70" fmla="*/ 27 w 83"/>
                <a:gd name="T71" fmla="*/ 30 h 125"/>
                <a:gd name="T72" fmla="*/ 0 w 83"/>
                <a:gd name="T73" fmla="*/ 1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3" h="125">
                  <a:moveTo>
                    <a:pt x="0" y="18"/>
                  </a:moveTo>
                  <a:lnTo>
                    <a:pt x="0" y="18"/>
                  </a:lnTo>
                  <a:lnTo>
                    <a:pt x="6" y="14"/>
                  </a:lnTo>
                  <a:lnTo>
                    <a:pt x="17" y="8"/>
                  </a:lnTo>
                  <a:lnTo>
                    <a:pt x="30" y="2"/>
                  </a:lnTo>
                  <a:lnTo>
                    <a:pt x="38" y="0"/>
                  </a:lnTo>
                  <a:lnTo>
                    <a:pt x="47" y="0"/>
                  </a:lnTo>
                  <a:lnTo>
                    <a:pt x="47" y="0"/>
                  </a:lnTo>
                  <a:lnTo>
                    <a:pt x="54" y="0"/>
                  </a:lnTo>
                  <a:lnTo>
                    <a:pt x="62" y="3"/>
                  </a:lnTo>
                  <a:lnTo>
                    <a:pt x="68" y="5"/>
                  </a:lnTo>
                  <a:lnTo>
                    <a:pt x="72" y="9"/>
                  </a:lnTo>
                  <a:lnTo>
                    <a:pt x="77" y="14"/>
                  </a:lnTo>
                  <a:lnTo>
                    <a:pt x="80" y="18"/>
                  </a:lnTo>
                  <a:lnTo>
                    <a:pt x="81" y="24"/>
                  </a:lnTo>
                  <a:lnTo>
                    <a:pt x="81" y="30"/>
                  </a:lnTo>
                  <a:lnTo>
                    <a:pt x="81" y="30"/>
                  </a:lnTo>
                  <a:lnTo>
                    <a:pt x="81" y="38"/>
                  </a:lnTo>
                  <a:lnTo>
                    <a:pt x="78" y="44"/>
                  </a:lnTo>
                  <a:lnTo>
                    <a:pt x="74" y="51"/>
                  </a:lnTo>
                  <a:lnTo>
                    <a:pt x="68" y="56"/>
                  </a:lnTo>
                  <a:lnTo>
                    <a:pt x="68" y="56"/>
                  </a:lnTo>
                  <a:lnTo>
                    <a:pt x="74" y="63"/>
                  </a:lnTo>
                  <a:lnTo>
                    <a:pt x="78" y="71"/>
                  </a:lnTo>
                  <a:lnTo>
                    <a:pt x="83" y="78"/>
                  </a:lnTo>
                  <a:lnTo>
                    <a:pt x="83" y="87"/>
                  </a:lnTo>
                  <a:lnTo>
                    <a:pt x="83" y="87"/>
                  </a:lnTo>
                  <a:lnTo>
                    <a:pt x="83" y="95"/>
                  </a:lnTo>
                  <a:lnTo>
                    <a:pt x="81" y="101"/>
                  </a:lnTo>
                  <a:lnTo>
                    <a:pt x="78" y="108"/>
                  </a:lnTo>
                  <a:lnTo>
                    <a:pt x="72" y="113"/>
                  </a:lnTo>
                  <a:lnTo>
                    <a:pt x="66" y="117"/>
                  </a:lnTo>
                  <a:lnTo>
                    <a:pt x="59" y="122"/>
                  </a:lnTo>
                  <a:lnTo>
                    <a:pt x="50" y="123"/>
                  </a:lnTo>
                  <a:lnTo>
                    <a:pt x="39" y="125"/>
                  </a:lnTo>
                  <a:lnTo>
                    <a:pt x="39" y="125"/>
                  </a:lnTo>
                  <a:lnTo>
                    <a:pt x="29" y="123"/>
                  </a:lnTo>
                  <a:lnTo>
                    <a:pt x="17" y="122"/>
                  </a:lnTo>
                  <a:lnTo>
                    <a:pt x="8" y="119"/>
                  </a:lnTo>
                  <a:lnTo>
                    <a:pt x="0" y="114"/>
                  </a:lnTo>
                  <a:lnTo>
                    <a:pt x="8" y="90"/>
                  </a:lnTo>
                  <a:lnTo>
                    <a:pt x="8" y="90"/>
                  </a:lnTo>
                  <a:lnTo>
                    <a:pt x="15" y="93"/>
                  </a:lnTo>
                  <a:lnTo>
                    <a:pt x="24" y="96"/>
                  </a:lnTo>
                  <a:lnTo>
                    <a:pt x="38" y="99"/>
                  </a:lnTo>
                  <a:lnTo>
                    <a:pt x="38" y="99"/>
                  </a:lnTo>
                  <a:lnTo>
                    <a:pt x="44" y="98"/>
                  </a:lnTo>
                  <a:lnTo>
                    <a:pt x="48" y="96"/>
                  </a:lnTo>
                  <a:lnTo>
                    <a:pt x="51" y="93"/>
                  </a:lnTo>
                  <a:lnTo>
                    <a:pt x="51" y="89"/>
                  </a:lnTo>
                  <a:lnTo>
                    <a:pt x="51" y="89"/>
                  </a:lnTo>
                  <a:lnTo>
                    <a:pt x="51" y="84"/>
                  </a:lnTo>
                  <a:lnTo>
                    <a:pt x="50" y="81"/>
                  </a:lnTo>
                  <a:lnTo>
                    <a:pt x="44" y="72"/>
                  </a:lnTo>
                  <a:lnTo>
                    <a:pt x="44" y="72"/>
                  </a:lnTo>
                  <a:lnTo>
                    <a:pt x="24" y="78"/>
                  </a:lnTo>
                  <a:lnTo>
                    <a:pt x="17" y="56"/>
                  </a:lnTo>
                  <a:lnTo>
                    <a:pt x="17" y="56"/>
                  </a:lnTo>
                  <a:lnTo>
                    <a:pt x="30" y="53"/>
                  </a:lnTo>
                  <a:lnTo>
                    <a:pt x="41" y="48"/>
                  </a:lnTo>
                  <a:lnTo>
                    <a:pt x="44" y="47"/>
                  </a:lnTo>
                  <a:lnTo>
                    <a:pt x="47" y="44"/>
                  </a:lnTo>
                  <a:lnTo>
                    <a:pt x="50" y="41"/>
                  </a:lnTo>
                  <a:lnTo>
                    <a:pt x="50" y="36"/>
                  </a:lnTo>
                  <a:lnTo>
                    <a:pt x="50" y="36"/>
                  </a:lnTo>
                  <a:lnTo>
                    <a:pt x="50" y="32"/>
                  </a:lnTo>
                  <a:lnTo>
                    <a:pt x="47" y="29"/>
                  </a:lnTo>
                  <a:lnTo>
                    <a:pt x="44" y="27"/>
                  </a:lnTo>
                  <a:lnTo>
                    <a:pt x="39" y="27"/>
                  </a:lnTo>
                  <a:lnTo>
                    <a:pt x="39" y="27"/>
                  </a:lnTo>
                  <a:lnTo>
                    <a:pt x="35" y="29"/>
                  </a:lnTo>
                  <a:lnTo>
                    <a:pt x="27" y="30"/>
                  </a:lnTo>
                  <a:lnTo>
                    <a:pt x="15" y="38"/>
                  </a:lnTo>
                  <a:lnTo>
                    <a:pt x="0" y="18"/>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2" name="Freeform 52"/>
            <p:cNvSpPr>
              <a:spLocks/>
            </p:cNvSpPr>
            <p:nvPr/>
          </p:nvSpPr>
          <p:spPr bwMode="auto">
            <a:xfrm>
              <a:off x="-12504738" y="2071688"/>
              <a:ext cx="15875" cy="15875"/>
            </a:xfrm>
            <a:custGeom>
              <a:avLst/>
              <a:gdLst>
                <a:gd name="T0" fmla="*/ 15 w 31"/>
                <a:gd name="T1" fmla="*/ 0 h 30"/>
                <a:gd name="T2" fmla="*/ 15 w 31"/>
                <a:gd name="T3" fmla="*/ 0 h 30"/>
                <a:gd name="T4" fmla="*/ 22 w 31"/>
                <a:gd name="T5" fmla="*/ 2 h 30"/>
                <a:gd name="T6" fmla="*/ 27 w 31"/>
                <a:gd name="T7" fmla="*/ 5 h 30"/>
                <a:gd name="T8" fmla="*/ 30 w 31"/>
                <a:gd name="T9" fmla="*/ 9 h 30"/>
                <a:gd name="T10" fmla="*/ 31 w 31"/>
                <a:gd name="T11" fmla="*/ 15 h 30"/>
                <a:gd name="T12" fmla="*/ 31 w 31"/>
                <a:gd name="T13" fmla="*/ 15 h 30"/>
                <a:gd name="T14" fmla="*/ 30 w 31"/>
                <a:gd name="T15" fmla="*/ 21 h 30"/>
                <a:gd name="T16" fmla="*/ 27 w 31"/>
                <a:gd name="T17" fmla="*/ 26 h 30"/>
                <a:gd name="T18" fmla="*/ 22 w 31"/>
                <a:gd name="T19" fmla="*/ 29 h 30"/>
                <a:gd name="T20" fmla="*/ 16 w 31"/>
                <a:gd name="T21" fmla="*/ 30 h 30"/>
                <a:gd name="T22" fmla="*/ 16 w 31"/>
                <a:gd name="T23" fmla="*/ 30 h 30"/>
                <a:gd name="T24" fmla="*/ 9 w 31"/>
                <a:gd name="T25" fmla="*/ 29 h 30"/>
                <a:gd name="T26" fmla="*/ 4 w 31"/>
                <a:gd name="T27" fmla="*/ 26 h 30"/>
                <a:gd name="T28" fmla="*/ 1 w 31"/>
                <a:gd name="T29" fmla="*/ 21 h 30"/>
                <a:gd name="T30" fmla="*/ 0 w 31"/>
                <a:gd name="T31" fmla="*/ 15 h 30"/>
                <a:gd name="T32" fmla="*/ 0 w 31"/>
                <a:gd name="T33" fmla="*/ 15 h 30"/>
                <a:gd name="T34" fmla="*/ 1 w 31"/>
                <a:gd name="T35" fmla="*/ 9 h 30"/>
                <a:gd name="T36" fmla="*/ 4 w 31"/>
                <a:gd name="T37" fmla="*/ 5 h 30"/>
                <a:gd name="T38" fmla="*/ 9 w 31"/>
                <a:gd name="T39" fmla="*/ 2 h 30"/>
                <a:gd name="T40" fmla="*/ 15 w 31"/>
                <a:gd name="T41" fmla="*/ 0 h 30"/>
                <a:gd name="T42" fmla="*/ 15 w 31"/>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30">
                  <a:moveTo>
                    <a:pt x="15" y="0"/>
                  </a:moveTo>
                  <a:lnTo>
                    <a:pt x="15" y="0"/>
                  </a:lnTo>
                  <a:lnTo>
                    <a:pt x="22" y="2"/>
                  </a:lnTo>
                  <a:lnTo>
                    <a:pt x="27" y="5"/>
                  </a:lnTo>
                  <a:lnTo>
                    <a:pt x="30" y="9"/>
                  </a:lnTo>
                  <a:lnTo>
                    <a:pt x="31" y="15"/>
                  </a:lnTo>
                  <a:lnTo>
                    <a:pt x="31" y="15"/>
                  </a:lnTo>
                  <a:lnTo>
                    <a:pt x="30" y="21"/>
                  </a:lnTo>
                  <a:lnTo>
                    <a:pt x="27" y="26"/>
                  </a:lnTo>
                  <a:lnTo>
                    <a:pt x="22" y="29"/>
                  </a:lnTo>
                  <a:lnTo>
                    <a:pt x="16" y="30"/>
                  </a:lnTo>
                  <a:lnTo>
                    <a:pt x="16" y="30"/>
                  </a:lnTo>
                  <a:lnTo>
                    <a:pt x="9" y="29"/>
                  </a:lnTo>
                  <a:lnTo>
                    <a:pt x="4" y="26"/>
                  </a:lnTo>
                  <a:lnTo>
                    <a:pt x="1" y="21"/>
                  </a:lnTo>
                  <a:lnTo>
                    <a:pt x="0" y="15"/>
                  </a:lnTo>
                  <a:lnTo>
                    <a:pt x="0" y="15"/>
                  </a:lnTo>
                  <a:lnTo>
                    <a:pt x="1" y="9"/>
                  </a:lnTo>
                  <a:lnTo>
                    <a:pt x="4" y="5"/>
                  </a:lnTo>
                  <a:lnTo>
                    <a:pt x="9" y="2"/>
                  </a:lnTo>
                  <a:lnTo>
                    <a:pt x="15" y="0"/>
                  </a:lnTo>
                  <a:lnTo>
                    <a:pt x="15"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3" name="Freeform 53"/>
            <p:cNvSpPr>
              <a:spLocks/>
            </p:cNvSpPr>
            <p:nvPr/>
          </p:nvSpPr>
          <p:spPr bwMode="auto">
            <a:xfrm>
              <a:off x="-12555538" y="2128838"/>
              <a:ext cx="49212" cy="65088"/>
            </a:xfrm>
            <a:custGeom>
              <a:avLst/>
              <a:gdLst>
                <a:gd name="T0" fmla="*/ 78 w 93"/>
                <a:gd name="T1" fmla="*/ 43 h 124"/>
                <a:gd name="T2" fmla="*/ 78 w 93"/>
                <a:gd name="T3" fmla="*/ 73 h 124"/>
                <a:gd name="T4" fmla="*/ 93 w 93"/>
                <a:gd name="T5" fmla="*/ 73 h 124"/>
                <a:gd name="T6" fmla="*/ 93 w 93"/>
                <a:gd name="T7" fmla="*/ 99 h 124"/>
                <a:gd name="T8" fmla="*/ 78 w 93"/>
                <a:gd name="T9" fmla="*/ 99 h 124"/>
                <a:gd name="T10" fmla="*/ 78 w 93"/>
                <a:gd name="T11" fmla="*/ 124 h 124"/>
                <a:gd name="T12" fmla="*/ 46 w 93"/>
                <a:gd name="T13" fmla="*/ 124 h 124"/>
                <a:gd name="T14" fmla="*/ 46 w 93"/>
                <a:gd name="T15" fmla="*/ 97 h 124"/>
                <a:gd name="T16" fmla="*/ 0 w 93"/>
                <a:gd name="T17" fmla="*/ 97 h 124"/>
                <a:gd name="T18" fmla="*/ 0 w 93"/>
                <a:gd name="T19" fmla="*/ 78 h 124"/>
                <a:gd name="T20" fmla="*/ 36 w 93"/>
                <a:gd name="T21" fmla="*/ 0 h 124"/>
                <a:gd name="T22" fmla="*/ 61 w 93"/>
                <a:gd name="T23" fmla="*/ 12 h 124"/>
                <a:gd name="T24" fmla="*/ 33 w 93"/>
                <a:gd name="T25" fmla="*/ 73 h 124"/>
                <a:gd name="T26" fmla="*/ 49 w 93"/>
                <a:gd name="T27" fmla="*/ 73 h 124"/>
                <a:gd name="T28" fmla="*/ 60 w 93"/>
                <a:gd name="T29" fmla="*/ 43 h 124"/>
                <a:gd name="T30" fmla="*/ 78 w 93"/>
                <a:gd name="T31" fmla="*/ 4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24">
                  <a:moveTo>
                    <a:pt x="78" y="43"/>
                  </a:moveTo>
                  <a:lnTo>
                    <a:pt x="78" y="73"/>
                  </a:lnTo>
                  <a:lnTo>
                    <a:pt x="93" y="73"/>
                  </a:lnTo>
                  <a:lnTo>
                    <a:pt x="93" y="99"/>
                  </a:lnTo>
                  <a:lnTo>
                    <a:pt x="78" y="99"/>
                  </a:lnTo>
                  <a:lnTo>
                    <a:pt x="78" y="124"/>
                  </a:lnTo>
                  <a:lnTo>
                    <a:pt x="46" y="124"/>
                  </a:lnTo>
                  <a:lnTo>
                    <a:pt x="46" y="97"/>
                  </a:lnTo>
                  <a:lnTo>
                    <a:pt x="0" y="97"/>
                  </a:lnTo>
                  <a:lnTo>
                    <a:pt x="0" y="78"/>
                  </a:lnTo>
                  <a:lnTo>
                    <a:pt x="36" y="0"/>
                  </a:lnTo>
                  <a:lnTo>
                    <a:pt x="61" y="12"/>
                  </a:lnTo>
                  <a:lnTo>
                    <a:pt x="33" y="73"/>
                  </a:lnTo>
                  <a:lnTo>
                    <a:pt x="49" y="73"/>
                  </a:lnTo>
                  <a:lnTo>
                    <a:pt x="60" y="43"/>
                  </a:lnTo>
                  <a:lnTo>
                    <a:pt x="78" y="43"/>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4" name="Freeform 54"/>
            <p:cNvSpPr>
              <a:spLocks/>
            </p:cNvSpPr>
            <p:nvPr/>
          </p:nvSpPr>
          <p:spPr bwMode="auto">
            <a:xfrm>
              <a:off x="-12501563" y="2179638"/>
              <a:ext cx="17462" cy="15875"/>
            </a:xfrm>
            <a:custGeom>
              <a:avLst/>
              <a:gdLst>
                <a:gd name="T0" fmla="*/ 15 w 32"/>
                <a:gd name="T1" fmla="*/ 0 h 30"/>
                <a:gd name="T2" fmla="*/ 15 w 32"/>
                <a:gd name="T3" fmla="*/ 0 h 30"/>
                <a:gd name="T4" fmla="*/ 23 w 32"/>
                <a:gd name="T5" fmla="*/ 2 h 30"/>
                <a:gd name="T6" fmla="*/ 27 w 32"/>
                <a:gd name="T7" fmla="*/ 5 h 30"/>
                <a:gd name="T8" fmla="*/ 30 w 32"/>
                <a:gd name="T9" fmla="*/ 9 h 30"/>
                <a:gd name="T10" fmla="*/ 32 w 32"/>
                <a:gd name="T11" fmla="*/ 15 h 30"/>
                <a:gd name="T12" fmla="*/ 32 w 32"/>
                <a:gd name="T13" fmla="*/ 15 h 30"/>
                <a:gd name="T14" fmla="*/ 30 w 32"/>
                <a:gd name="T15" fmla="*/ 21 h 30"/>
                <a:gd name="T16" fmla="*/ 27 w 32"/>
                <a:gd name="T17" fmla="*/ 26 h 30"/>
                <a:gd name="T18" fmla="*/ 23 w 32"/>
                <a:gd name="T19" fmla="*/ 29 h 30"/>
                <a:gd name="T20" fmla="*/ 17 w 32"/>
                <a:gd name="T21" fmla="*/ 30 h 30"/>
                <a:gd name="T22" fmla="*/ 17 w 32"/>
                <a:gd name="T23" fmla="*/ 30 h 30"/>
                <a:gd name="T24" fmla="*/ 9 w 32"/>
                <a:gd name="T25" fmla="*/ 29 h 30"/>
                <a:gd name="T26" fmla="*/ 5 w 32"/>
                <a:gd name="T27" fmla="*/ 26 h 30"/>
                <a:gd name="T28" fmla="*/ 2 w 32"/>
                <a:gd name="T29" fmla="*/ 21 h 30"/>
                <a:gd name="T30" fmla="*/ 0 w 32"/>
                <a:gd name="T31" fmla="*/ 15 h 30"/>
                <a:gd name="T32" fmla="*/ 0 w 32"/>
                <a:gd name="T33" fmla="*/ 15 h 30"/>
                <a:gd name="T34" fmla="*/ 2 w 32"/>
                <a:gd name="T35" fmla="*/ 9 h 30"/>
                <a:gd name="T36" fmla="*/ 5 w 32"/>
                <a:gd name="T37" fmla="*/ 5 h 30"/>
                <a:gd name="T38" fmla="*/ 9 w 32"/>
                <a:gd name="T39" fmla="*/ 2 h 30"/>
                <a:gd name="T40" fmla="*/ 15 w 32"/>
                <a:gd name="T41" fmla="*/ 0 h 30"/>
                <a:gd name="T42" fmla="*/ 15 w 32"/>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30">
                  <a:moveTo>
                    <a:pt x="15" y="0"/>
                  </a:moveTo>
                  <a:lnTo>
                    <a:pt x="15" y="0"/>
                  </a:lnTo>
                  <a:lnTo>
                    <a:pt x="23" y="2"/>
                  </a:lnTo>
                  <a:lnTo>
                    <a:pt x="27" y="5"/>
                  </a:lnTo>
                  <a:lnTo>
                    <a:pt x="30" y="9"/>
                  </a:lnTo>
                  <a:lnTo>
                    <a:pt x="32" y="15"/>
                  </a:lnTo>
                  <a:lnTo>
                    <a:pt x="32" y="15"/>
                  </a:lnTo>
                  <a:lnTo>
                    <a:pt x="30" y="21"/>
                  </a:lnTo>
                  <a:lnTo>
                    <a:pt x="27" y="26"/>
                  </a:lnTo>
                  <a:lnTo>
                    <a:pt x="23" y="29"/>
                  </a:lnTo>
                  <a:lnTo>
                    <a:pt x="17" y="30"/>
                  </a:lnTo>
                  <a:lnTo>
                    <a:pt x="17" y="30"/>
                  </a:lnTo>
                  <a:lnTo>
                    <a:pt x="9" y="29"/>
                  </a:lnTo>
                  <a:lnTo>
                    <a:pt x="5" y="26"/>
                  </a:lnTo>
                  <a:lnTo>
                    <a:pt x="2" y="21"/>
                  </a:lnTo>
                  <a:lnTo>
                    <a:pt x="0" y="15"/>
                  </a:lnTo>
                  <a:lnTo>
                    <a:pt x="0" y="15"/>
                  </a:lnTo>
                  <a:lnTo>
                    <a:pt x="2" y="9"/>
                  </a:lnTo>
                  <a:lnTo>
                    <a:pt x="5" y="5"/>
                  </a:lnTo>
                  <a:lnTo>
                    <a:pt x="9" y="2"/>
                  </a:lnTo>
                  <a:lnTo>
                    <a:pt x="15" y="0"/>
                  </a:lnTo>
                  <a:lnTo>
                    <a:pt x="15"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5" name="Rectangle 55"/>
            <p:cNvSpPr>
              <a:spLocks noChangeArrowheads="1"/>
            </p:cNvSpPr>
            <p:nvPr/>
          </p:nvSpPr>
          <p:spPr bwMode="auto">
            <a:xfrm>
              <a:off x="-12463463" y="1835150"/>
              <a:ext cx="238125" cy="3651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6" name="Rectangle 56"/>
            <p:cNvSpPr>
              <a:spLocks noChangeArrowheads="1"/>
            </p:cNvSpPr>
            <p:nvPr/>
          </p:nvSpPr>
          <p:spPr bwMode="auto">
            <a:xfrm>
              <a:off x="-12463463" y="1943100"/>
              <a:ext cx="269875" cy="3651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7" name="Rectangle 57"/>
            <p:cNvSpPr>
              <a:spLocks noChangeArrowheads="1"/>
            </p:cNvSpPr>
            <p:nvPr/>
          </p:nvSpPr>
          <p:spPr bwMode="auto">
            <a:xfrm>
              <a:off x="-12463463" y="2051050"/>
              <a:ext cx="206375" cy="3651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8" name="Rectangle 58"/>
            <p:cNvSpPr>
              <a:spLocks noChangeArrowheads="1"/>
            </p:cNvSpPr>
            <p:nvPr/>
          </p:nvSpPr>
          <p:spPr bwMode="auto">
            <a:xfrm>
              <a:off x="-12463463" y="2159000"/>
              <a:ext cx="249237" cy="3651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2" name="Freeform 333"/>
            <p:cNvSpPr>
              <a:spLocks/>
            </p:cNvSpPr>
            <p:nvPr/>
          </p:nvSpPr>
          <p:spPr bwMode="auto">
            <a:xfrm>
              <a:off x="-12984163" y="1789113"/>
              <a:ext cx="157162" cy="196850"/>
            </a:xfrm>
            <a:custGeom>
              <a:avLst/>
              <a:gdLst>
                <a:gd name="T0" fmla="*/ 263 w 296"/>
                <a:gd name="T1" fmla="*/ 189 h 372"/>
                <a:gd name="T2" fmla="*/ 263 w 296"/>
                <a:gd name="T3" fmla="*/ 216 h 372"/>
                <a:gd name="T4" fmla="*/ 260 w 296"/>
                <a:gd name="T5" fmla="*/ 264 h 372"/>
                <a:gd name="T6" fmla="*/ 254 w 296"/>
                <a:gd name="T7" fmla="*/ 283 h 372"/>
                <a:gd name="T8" fmla="*/ 246 w 296"/>
                <a:gd name="T9" fmla="*/ 292 h 372"/>
                <a:gd name="T10" fmla="*/ 240 w 296"/>
                <a:gd name="T11" fmla="*/ 295 h 372"/>
                <a:gd name="T12" fmla="*/ 209 w 296"/>
                <a:gd name="T13" fmla="*/ 303 h 372"/>
                <a:gd name="T14" fmla="*/ 203 w 296"/>
                <a:gd name="T15" fmla="*/ 303 h 372"/>
                <a:gd name="T16" fmla="*/ 30 w 296"/>
                <a:gd name="T17" fmla="*/ 318 h 372"/>
                <a:gd name="T18" fmla="*/ 35 w 296"/>
                <a:gd name="T19" fmla="*/ 303 h 372"/>
                <a:gd name="T20" fmla="*/ 39 w 296"/>
                <a:gd name="T21" fmla="*/ 262 h 372"/>
                <a:gd name="T22" fmla="*/ 35 w 296"/>
                <a:gd name="T23" fmla="*/ 237 h 372"/>
                <a:gd name="T24" fmla="*/ 23 w 296"/>
                <a:gd name="T25" fmla="*/ 217 h 372"/>
                <a:gd name="T26" fmla="*/ 9 w 296"/>
                <a:gd name="T27" fmla="*/ 195 h 372"/>
                <a:gd name="T28" fmla="*/ 2 w 296"/>
                <a:gd name="T29" fmla="*/ 168 h 372"/>
                <a:gd name="T30" fmla="*/ 0 w 296"/>
                <a:gd name="T31" fmla="*/ 151 h 372"/>
                <a:gd name="T32" fmla="*/ 2 w 296"/>
                <a:gd name="T33" fmla="*/ 117 h 372"/>
                <a:gd name="T34" fmla="*/ 11 w 296"/>
                <a:gd name="T35" fmla="*/ 81 h 372"/>
                <a:gd name="T36" fmla="*/ 24 w 296"/>
                <a:gd name="T37" fmla="*/ 46 h 372"/>
                <a:gd name="T38" fmla="*/ 35 w 296"/>
                <a:gd name="T39" fmla="*/ 30 h 372"/>
                <a:gd name="T40" fmla="*/ 48 w 296"/>
                <a:gd name="T41" fmla="*/ 18 h 372"/>
                <a:gd name="T42" fmla="*/ 68 w 296"/>
                <a:gd name="T43" fmla="*/ 9 h 372"/>
                <a:gd name="T44" fmla="*/ 92 w 296"/>
                <a:gd name="T45" fmla="*/ 3 h 372"/>
                <a:gd name="T46" fmla="*/ 144 w 296"/>
                <a:gd name="T47" fmla="*/ 1 h 372"/>
                <a:gd name="T48" fmla="*/ 170 w 296"/>
                <a:gd name="T49" fmla="*/ 6 h 372"/>
                <a:gd name="T50" fmla="*/ 192 w 296"/>
                <a:gd name="T51" fmla="*/ 15 h 372"/>
                <a:gd name="T52" fmla="*/ 209 w 296"/>
                <a:gd name="T53" fmla="*/ 25 h 372"/>
                <a:gd name="T54" fmla="*/ 222 w 296"/>
                <a:gd name="T55" fmla="*/ 40 h 372"/>
                <a:gd name="T56" fmla="*/ 234 w 296"/>
                <a:gd name="T57" fmla="*/ 57 h 372"/>
                <a:gd name="T58" fmla="*/ 242 w 296"/>
                <a:gd name="T59" fmla="*/ 78 h 372"/>
                <a:gd name="T60" fmla="*/ 249 w 296"/>
                <a:gd name="T61" fmla="*/ 108 h 372"/>
                <a:gd name="T62" fmla="*/ 254 w 296"/>
                <a:gd name="T63" fmla="*/ 123 h 372"/>
                <a:gd name="T64" fmla="*/ 267 w 296"/>
                <a:gd name="T65" fmla="*/ 150 h 372"/>
                <a:gd name="T66" fmla="*/ 290 w 296"/>
                <a:gd name="T67" fmla="*/ 178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6" h="372">
                  <a:moveTo>
                    <a:pt x="296" y="186"/>
                  </a:moveTo>
                  <a:lnTo>
                    <a:pt x="263" y="189"/>
                  </a:lnTo>
                  <a:lnTo>
                    <a:pt x="263" y="189"/>
                  </a:lnTo>
                  <a:lnTo>
                    <a:pt x="263" y="216"/>
                  </a:lnTo>
                  <a:lnTo>
                    <a:pt x="263" y="249"/>
                  </a:lnTo>
                  <a:lnTo>
                    <a:pt x="260" y="264"/>
                  </a:lnTo>
                  <a:lnTo>
                    <a:pt x="257" y="277"/>
                  </a:lnTo>
                  <a:lnTo>
                    <a:pt x="254" y="283"/>
                  </a:lnTo>
                  <a:lnTo>
                    <a:pt x="251" y="289"/>
                  </a:lnTo>
                  <a:lnTo>
                    <a:pt x="246" y="292"/>
                  </a:lnTo>
                  <a:lnTo>
                    <a:pt x="240" y="295"/>
                  </a:lnTo>
                  <a:lnTo>
                    <a:pt x="240" y="295"/>
                  </a:lnTo>
                  <a:lnTo>
                    <a:pt x="219" y="300"/>
                  </a:lnTo>
                  <a:lnTo>
                    <a:pt x="209" y="303"/>
                  </a:lnTo>
                  <a:lnTo>
                    <a:pt x="203" y="303"/>
                  </a:lnTo>
                  <a:lnTo>
                    <a:pt x="203" y="303"/>
                  </a:lnTo>
                  <a:lnTo>
                    <a:pt x="186" y="372"/>
                  </a:lnTo>
                  <a:lnTo>
                    <a:pt x="30" y="318"/>
                  </a:lnTo>
                  <a:lnTo>
                    <a:pt x="30" y="318"/>
                  </a:lnTo>
                  <a:lnTo>
                    <a:pt x="35" y="303"/>
                  </a:lnTo>
                  <a:lnTo>
                    <a:pt x="39" y="262"/>
                  </a:lnTo>
                  <a:lnTo>
                    <a:pt x="39" y="262"/>
                  </a:lnTo>
                  <a:lnTo>
                    <a:pt x="39" y="249"/>
                  </a:lnTo>
                  <a:lnTo>
                    <a:pt x="35" y="237"/>
                  </a:lnTo>
                  <a:lnTo>
                    <a:pt x="30" y="226"/>
                  </a:lnTo>
                  <a:lnTo>
                    <a:pt x="23" y="217"/>
                  </a:lnTo>
                  <a:lnTo>
                    <a:pt x="15" y="207"/>
                  </a:lnTo>
                  <a:lnTo>
                    <a:pt x="9" y="195"/>
                  </a:lnTo>
                  <a:lnTo>
                    <a:pt x="5" y="181"/>
                  </a:lnTo>
                  <a:lnTo>
                    <a:pt x="2" y="168"/>
                  </a:lnTo>
                  <a:lnTo>
                    <a:pt x="2" y="168"/>
                  </a:lnTo>
                  <a:lnTo>
                    <a:pt x="0" y="151"/>
                  </a:lnTo>
                  <a:lnTo>
                    <a:pt x="0" y="133"/>
                  </a:lnTo>
                  <a:lnTo>
                    <a:pt x="2" y="117"/>
                  </a:lnTo>
                  <a:lnTo>
                    <a:pt x="5" y="99"/>
                  </a:lnTo>
                  <a:lnTo>
                    <a:pt x="11" y="81"/>
                  </a:lnTo>
                  <a:lnTo>
                    <a:pt x="17" y="63"/>
                  </a:lnTo>
                  <a:lnTo>
                    <a:pt x="24" y="46"/>
                  </a:lnTo>
                  <a:lnTo>
                    <a:pt x="35" y="30"/>
                  </a:lnTo>
                  <a:lnTo>
                    <a:pt x="35" y="30"/>
                  </a:lnTo>
                  <a:lnTo>
                    <a:pt x="41" y="24"/>
                  </a:lnTo>
                  <a:lnTo>
                    <a:pt x="48" y="18"/>
                  </a:lnTo>
                  <a:lnTo>
                    <a:pt x="57" y="12"/>
                  </a:lnTo>
                  <a:lnTo>
                    <a:pt x="68" y="9"/>
                  </a:lnTo>
                  <a:lnTo>
                    <a:pt x="80" y="4"/>
                  </a:lnTo>
                  <a:lnTo>
                    <a:pt x="92" y="3"/>
                  </a:lnTo>
                  <a:lnTo>
                    <a:pt x="117" y="0"/>
                  </a:lnTo>
                  <a:lnTo>
                    <a:pt x="144" y="1"/>
                  </a:lnTo>
                  <a:lnTo>
                    <a:pt x="158" y="4"/>
                  </a:lnTo>
                  <a:lnTo>
                    <a:pt x="170" y="6"/>
                  </a:lnTo>
                  <a:lnTo>
                    <a:pt x="182" y="10"/>
                  </a:lnTo>
                  <a:lnTo>
                    <a:pt x="192" y="15"/>
                  </a:lnTo>
                  <a:lnTo>
                    <a:pt x="201" y="19"/>
                  </a:lnTo>
                  <a:lnTo>
                    <a:pt x="209" y="25"/>
                  </a:lnTo>
                  <a:lnTo>
                    <a:pt x="209" y="25"/>
                  </a:lnTo>
                  <a:lnTo>
                    <a:pt x="222" y="40"/>
                  </a:lnTo>
                  <a:lnTo>
                    <a:pt x="228" y="48"/>
                  </a:lnTo>
                  <a:lnTo>
                    <a:pt x="234" y="57"/>
                  </a:lnTo>
                  <a:lnTo>
                    <a:pt x="239" y="67"/>
                  </a:lnTo>
                  <a:lnTo>
                    <a:pt x="242" y="78"/>
                  </a:lnTo>
                  <a:lnTo>
                    <a:pt x="246" y="91"/>
                  </a:lnTo>
                  <a:lnTo>
                    <a:pt x="249" y="108"/>
                  </a:lnTo>
                  <a:lnTo>
                    <a:pt x="249" y="108"/>
                  </a:lnTo>
                  <a:lnTo>
                    <a:pt x="254" y="123"/>
                  </a:lnTo>
                  <a:lnTo>
                    <a:pt x="260" y="136"/>
                  </a:lnTo>
                  <a:lnTo>
                    <a:pt x="267" y="150"/>
                  </a:lnTo>
                  <a:lnTo>
                    <a:pt x="275" y="162"/>
                  </a:lnTo>
                  <a:lnTo>
                    <a:pt x="290" y="178"/>
                  </a:lnTo>
                  <a:lnTo>
                    <a:pt x="296" y="186"/>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3" name="Freeform 334"/>
            <p:cNvSpPr>
              <a:spLocks/>
            </p:cNvSpPr>
            <p:nvPr/>
          </p:nvSpPr>
          <p:spPr bwMode="auto">
            <a:xfrm>
              <a:off x="-12984163" y="1789113"/>
              <a:ext cx="157162" cy="196850"/>
            </a:xfrm>
            <a:custGeom>
              <a:avLst/>
              <a:gdLst>
                <a:gd name="T0" fmla="*/ 263 w 296"/>
                <a:gd name="T1" fmla="*/ 189 h 372"/>
                <a:gd name="T2" fmla="*/ 263 w 296"/>
                <a:gd name="T3" fmla="*/ 216 h 372"/>
                <a:gd name="T4" fmla="*/ 260 w 296"/>
                <a:gd name="T5" fmla="*/ 264 h 372"/>
                <a:gd name="T6" fmla="*/ 254 w 296"/>
                <a:gd name="T7" fmla="*/ 283 h 372"/>
                <a:gd name="T8" fmla="*/ 246 w 296"/>
                <a:gd name="T9" fmla="*/ 292 h 372"/>
                <a:gd name="T10" fmla="*/ 240 w 296"/>
                <a:gd name="T11" fmla="*/ 295 h 372"/>
                <a:gd name="T12" fmla="*/ 209 w 296"/>
                <a:gd name="T13" fmla="*/ 303 h 372"/>
                <a:gd name="T14" fmla="*/ 203 w 296"/>
                <a:gd name="T15" fmla="*/ 303 h 372"/>
                <a:gd name="T16" fmla="*/ 30 w 296"/>
                <a:gd name="T17" fmla="*/ 318 h 372"/>
                <a:gd name="T18" fmla="*/ 35 w 296"/>
                <a:gd name="T19" fmla="*/ 303 h 372"/>
                <a:gd name="T20" fmla="*/ 39 w 296"/>
                <a:gd name="T21" fmla="*/ 262 h 372"/>
                <a:gd name="T22" fmla="*/ 35 w 296"/>
                <a:gd name="T23" fmla="*/ 237 h 372"/>
                <a:gd name="T24" fmla="*/ 23 w 296"/>
                <a:gd name="T25" fmla="*/ 217 h 372"/>
                <a:gd name="T26" fmla="*/ 9 w 296"/>
                <a:gd name="T27" fmla="*/ 195 h 372"/>
                <a:gd name="T28" fmla="*/ 2 w 296"/>
                <a:gd name="T29" fmla="*/ 168 h 372"/>
                <a:gd name="T30" fmla="*/ 0 w 296"/>
                <a:gd name="T31" fmla="*/ 151 h 372"/>
                <a:gd name="T32" fmla="*/ 2 w 296"/>
                <a:gd name="T33" fmla="*/ 117 h 372"/>
                <a:gd name="T34" fmla="*/ 11 w 296"/>
                <a:gd name="T35" fmla="*/ 81 h 372"/>
                <a:gd name="T36" fmla="*/ 24 w 296"/>
                <a:gd name="T37" fmla="*/ 46 h 372"/>
                <a:gd name="T38" fmla="*/ 35 w 296"/>
                <a:gd name="T39" fmla="*/ 30 h 372"/>
                <a:gd name="T40" fmla="*/ 48 w 296"/>
                <a:gd name="T41" fmla="*/ 18 h 372"/>
                <a:gd name="T42" fmla="*/ 68 w 296"/>
                <a:gd name="T43" fmla="*/ 9 h 372"/>
                <a:gd name="T44" fmla="*/ 92 w 296"/>
                <a:gd name="T45" fmla="*/ 3 h 372"/>
                <a:gd name="T46" fmla="*/ 144 w 296"/>
                <a:gd name="T47" fmla="*/ 1 h 372"/>
                <a:gd name="T48" fmla="*/ 170 w 296"/>
                <a:gd name="T49" fmla="*/ 6 h 372"/>
                <a:gd name="T50" fmla="*/ 192 w 296"/>
                <a:gd name="T51" fmla="*/ 15 h 372"/>
                <a:gd name="T52" fmla="*/ 209 w 296"/>
                <a:gd name="T53" fmla="*/ 25 h 372"/>
                <a:gd name="T54" fmla="*/ 222 w 296"/>
                <a:gd name="T55" fmla="*/ 40 h 372"/>
                <a:gd name="T56" fmla="*/ 234 w 296"/>
                <a:gd name="T57" fmla="*/ 57 h 372"/>
                <a:gd name="T58" fmla="*/ 242 w 296"/>
                <a:gd name="T59" fmla="*/ 78 h 372"/>
                <a:gd name="T60" fmla="*/ 249 w 296"/>
                <a:gd name="T61" fmla="*/ 108 h 372"/>
                <a:gd name="T62" fmla="*/ 254 w 296"/>
                <a:gd name="T63" fmla="*/ 123 h 372"/>
                <a:gd name="T64" fmla="*/ 267 w 296"/>
                <a:gd name="T65" fmla="*/ 150 h 372"/>
                <a:gd name="T66" fmla="*/ 290 w 296"/>
                <a:gd name="T67" fmla="*/ 178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6" h="372">
                  <a:moveTo>
                    <a:pt x="296" y="186"/>
                  </a:moveTo>
                  <a:lnTo>
                    <a:pt x="263" y="189"/>
                  </a:lnTo>
                  <a:lnTo>
                    <a:pt x="263" y="189"/>
                  </a:lnTo>
                  <a:lnTo>
                    <a:pt x="263" y="216"/>
                  </a:lnTo>
                  <a:lnTo>
                    <a:pt x="263" y="249"/>
                  </a:lnTo>
                  <a:lnTo>
                    <a:pt x="260" y="264"/>
                  </a:lnTo>
                  <a:lnTo>
                    <a:pt x="257" y="277"/>
                  </a:lnTo>
                  <a:lnTo>
                    <a:pt x="254" y="283"/>
                  </a:lnTo>
                  <a:lnTo>
                    <a:pt x="251" y="289"/>
                  </a:lnTo>
                  <a:lnTo>
                    <a:pt x="246" y="292"/>
                  </a:lnTo>
                  <a:lnTo>
                    <a:pt x="240" y="295"/>
                  </a:lnTo>
                  <a:lnTo>
                    <a:pt x="240" y="295"/>
                  </a:lnTo>
                  <a:lnTo>
                    <a:pt x="219" y="300"/>
                  </a:lnTo>
                  <a:lnTo>
                    <a:pt x="209" y="303"/>
                  </a:lnTo>
                  <a:lnTo>
                    <a:pt x="203" y="303"/>
                  </a:lnTo>
                  <a:lnTo>
                    <a:pt x="203" y="303"/>
                  </a:lnTo>
                  <a:lnTo>
                    <a:pt x="186" y="372"/>
                  </a:lnTo>
                  <a:lnTo>
                    <a:pt x="30" y="318"/>
                  </a:lnTo>
                  <a:lnTo>
                    <a:pt x="30" y="318"/>
                  </a:lnTo>
                  <a:lnTo>
                    <a:pt x="35" y="303"/>
                  </a:lnTo>
                  <a:lnTo>
                    <a:pt x="39" y="262"/>
                  </a:lnTo>
                  <a:lnTo>
                    <a:pt x="39" y="262"/>
                  </a:lnTo>
                  <a:lnTo>
                    <a:pt x="39" y="249"/>
                  </a:lnTo>
                  <a:lnTo>
                    <a:pt x="35" y="237"/>
                  </a:lnTo>
                  <a:lnTo>
                    <a:pt x="30" y="226"/>
                  </a:lnTo>
                  <a:lnTo>
                    <a:pt x="23" y="217"/>
                  </a:lnTo>
                  <a:lnTo>
                    <a:pt x="15" y="207"/>
                  </a:lnTo>
                  <a:lnTo>
                    <a:pt x="9" y="195"/>
                  </a:lnTo>
                  <a:lnTo>
                    <a:pt x="5" y="181"/>
                  </a:lnTo>
                  <a:lnTo>
                    <a:pt x="2" y="168"/>
                  </a:lnTo>
                  <a:lnTo>
                    <a:pt x="2" y="168"/>
                  </a:lnTo>
                  <a:lnTo>
                    <a:pt x="0" y="151"/>
                  </a:lnTo>
                  <a:lnTo>
                    <a:pt x="0" y="133"/>
                  </a:lnTo>
                  <a:lnTo>
                    <a:pt x="2" y="117"/>
                  </a:lnTo>
                  <a:lnTo>
                    <a:pt x="5" y="99"/>
                  </a:lnTo>
                  <a:lnTo>
                    <a:pt x="11" y="81"/>
                  </a:lnTo>
                  <a:lnTo>
                    <a:pt x="17" y="63"/>
                  </a:lnTo>
                  <a:lnTo>
                    <a:pt x="24" y="46"/>
                  </a:lnTo>
                  <a:lnTo>
                    <a:pt x="35" y="30"/>
                  </a:lnTo>
                  <a:lnTo>
                    <a:pt x="35" y="30"/>
                  </a:lnTo>
                  <a:lnTo>
                    <a:pt x="41" y="24"/>
                  </a:lnTo>
                  <a:lnTo>
                    <a:pt x="48" y="18"/>
                  </a:lnTo>
                  <a:lnTo>
                    <a:pt x="57" y="12"/>
                  </a:lnTo>
                  <a:lnTo>
                    <a:pt x="68" y="9"/>
                  </a:lnTo>
                  <a:lnTo>
                    <a:pt x="80" y="4"/>
                  </a:lnTo>
                  <a:lnTo>
                    <a:pt x="92" y="3"/>
                  </a:lnTo>
                  <a:lnTo>
                    <a:pt x="117" y="0"/>
                  </a:lnTo>
                  <a:lnTo>
                    <a:pt x="144" y="1"/>
                  </a:lnTo>
                  <a:lnTo>
                    <a:pt x="158" y="4"/>
                  </a:lnTo>
                  <a:lnTo>
                    <a:pt x="170" y="6"/>
                  </a:lnTo>
                  <a:lnTo>
                    <a:pt x="182" y="10"/>
                  </a:lnTo>
                  <a:lnTo>
                    <a:pt x="192" y="15"/>
                  </a:lnTo>
                  <a:lnTo>
                    <a:pt x="201" y="19"/>
                  </a:lnTo>
                  <a:lnTo>
                    <a:pt x="209" y="25"/>
                  </a:lnTo>
                  <a:lnTo>
                    <a:pt x="209" y="25"/>
                  </a:lnTo>
                  <a:lnTo>
                    <a:pt x="222" y="40"/>
                  </a:lnTo>
                  <a:lnTo>
                    <a:pt x="228" y="48"/>
                  </a:lnTo>
                  <a:lnTo>
                    <a:pt x="234" y="57"/>
                  </a:lnTo>
                  <a:lnTo>
                    <a:pt x="239" y="67"/>
                  </a:lnTo>
                  <a:lnTo>
                    <a:pt x="242" y="78"/>
                  </a:lnTo>
                  <a:lnTo>
                    <a:pt x="246" y="91"/>
                  </a:lnTo>
                  <a:lnTo>
                    <a:pt x="249" y="108"/>
                  </a:lnTo>
                  <a:lnTo>
                    <a:pt x="249" y="108"/>
                  </a:lnTo>
                  <a:lnTo>
                    <a:pt x="254" y="123"/>
                  </a:lnTo>
                  <a:lnTo>
                    <a:pt x="260" y="136"/>
                  </a:lnTo>
                  <a:lnTo>
                    <a:pt x="267" y="150"/>
                  </a:lnTo>
                  <a:lnTo>
                    <a:pt x="275" y="162"/>
                  </a:lnTo>
                  <a:lnTo>
                    <a:pt x="290" y="178"/>
                  </a:lnTo>
                  <a:lnTo>
                    <a:pt x="296"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4" name="Freeform 335"/>
            <p:cNvSpPr>
              <a:spLocks/>
            </p:cNvSpPr>
            <p:nvPr/>
          </p:nvSpPr>
          <p:spPr bwMode="auto">
            <a:xfrm>
              <a:off x="-12963525" y="2997200"/>
              <a:ext cx="152400" cy="61913"/>
            </a:xfrm>
            <a:custGeom>
              <a:avLst/>
              <a:gdLst>
                <a:gd name="T0" fmla="*/ 105 w 288"/>
                <a:gd name="T1" fmla="*/ 0 h 118"/>
                <a:gd name="T2" fmla="*/ 105 w 288"/>
                <a:gd name="T3" fmla="*/ 0 h 118"/>
                <a:gd name="T4" fmla="*/ 106 w 288"/>
                <a:gd name="T5" fmla="*/ 3 h 118"/>
                <a:gd name="T6" fmla="*/ 109 w 288"/>
                <a:gd name="T7" fmla="*/ 6 h 118"/>
                <a:gd name="T8" fmla="*/ 124 w 288"/>
                <a:gd name="T9" fmla="*/ 15 h 118"/>
                <a:gd name="T10" fmla="*/ 172 w 288"/>
                <a:gd name="T11" fmla="*/ 39 h 118"/>
                <a:gd name="T12" fmla="*/ 229 w 288"/>
                <a:gd name="T13" fmla="*/ 66 h 118"/>
                <a:gd name="T14" fmla="*/ 271 w 288"/>
                <a:gd name="T15" fmla="*/ 85 h 118"/>
                <a:gd name="T16" fmla="*/ 271 w 288"/>
                <a:gd name="T17" fmla="*/ 85 h 118"/>
                <a:gd name="T18" fmla="*/ 282 w 288"/>
                <a:gd name="T19" fmla="*/ 93 h 118"/>
                <a:gd name="T20" fmla="*/ 285 w 288"/>
                <a:gd name="T21" fmla="*/ 96 h 118"/>
                <a:gd name="T22" fmla="*/ 286 w 288"/>
                <a:gd name="T23" fmla="*/ 99 h 118"/>
                <a:gd name="T24" fmla="*/ 288 w 288"/>
                <a:gd name="T25" fmla="*/ 102 h 118"/>
                <a:gd name="T26" fmla="*/ 288 w 288"/>
                <a:gd name="T27" fmla="*/ 105 h 118"/>
                <a:gd name="T28" fmla="*/ 285 w 288"/>
                <a:gd name="T29" fmla="*/ 109 h 118"/>
                <a:gd name="T30" fmla="*/ 280 w 288"/>
                <a:gd name="T31" fmla="*/ 114 h 118"/>
                <a:gd name="T32" fmla="*/ 276 w 288"/>
                <a:gd name="T33" fmla="*/ 117 h 118"/>
                <a:gd name="T34" fmla="*/ 271 w 288"/>
                <a:gd name="T35" fmla="*/ 118 h 118"/>
                <a:gd name="T36" fmla="*/ 177 w 288"/>
                <a:gd name="T37" fmla="*/ 118 h 118"/>
                <a:gd name="T38" fmla="*/ 78 w 288"/>
                <a:gd name="T39" fmla="*/ 100 h 118"/>
                <a:gd name="T40" fmla="*/ 78 w 288"/>
                <a:gd name="T41" fmla="*/ 118 h 118"/>
                <a:gd name="T42" fmla="*/ 0 w 288"/>
                <a:gd name="T43" fmla="*/ 118 h 118"/>
                <a:gd name="T44" fmla="*/ 0 w 288"/>
                <a:gd name="T45" fmla="*/ 0 h 118"/>
                <a:gd name="T46" fmla="*/ 105 w 288"/>
                <a:gd name="T4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18">
                  <a:moveTo>
                    <a:pt x="105" y="0"/>
                  </a:moveTo>
                  <a:lnTo>
                    <a:pt x="105" y="0"/>
                  </a:lnTo>
                  <a:lnTo>
                    <a:pt x="106" y="3"/>
                  </a:lnTo>
                  <a:lnTo>
                    <a:pt x="109" y="6"/>
                  </a:lnTo>
                  <a:lnTo>
                    <a:pt x="124" y="15"/>
                  </a:lnTo>
                  <a:lnTo>
                    <a:pt x="172" y="39"/>
                  </a:lnTo>
                  <a:lnTo>
                    <a:pt x="229" y="66"/>
                  </a:lnTo>
                  <a:lnTo>
                    <a:pt x="271" y="85"/>
                  </a:lnTo>
                  <a:lnTo>
                    <a:pt x="271" y="85"/>
                  </a:lnTo>
                  <a:lnTo>
                    <a:pt x="282" y="93"/>
                  </a:lnTo>
                  <a:lnTo>
                    <a:pt x="285" y="96"/>
                  </a:lnTo>
                  <a:lnTo>
                    <a:pt x="286" y="99"/>
                  </a:lnTo>
                  <a:lnTo>
                    <a:pt x="288" y="102"/>
                  </a:lnTo>
                  <a:lnTo>
                    <a:pt x="288" y="105"/>
                  </a:lnTo>
                  <a:lnTo>
                    <a:pt x="285" y="109"/>
                  </a:lnTo>
                  <a:lnTo>
                    <a:pt x="280" y="114"/>
                  </a:lnTo>
                  <a:lnTo>
                    <a:pt x="276" y="117"/>
                  </a:lnTo>
                  <a:lnTo>
                    <a:pt x="271" y="118"/>
                  </a:lnTo>
                  <a:lnTo>
                    <a:pt x="177" y="118"/>
                  </a:lnTo>
                  <a:lnTo>
                    <a:pt x="78" y="100"/>
                  </a:lnTo>
                  <a:lnTo>
                    <a:pt x="78" y="118"/>
                  </a:lnTo>
                  <a:lnTo>
                    <a:pt x="0" y="118"/>
                  </a:lnTo>
                  <a:lnTo>
                    <a:pt x="0" y="0"/>
                  </a:lnTo>
                  <a:lnTo>
                    <a:pt x="105"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5" name="Freeform 336"/>
            <p:cNvSpPr>
              <a:spLocks/>
            </p:cNvSpPr>
            <p:nvPr/>
          </p:nvSpPr>
          <p:spPr bwMode="auto">
            <a:xfrm>
              <a:off x="-13001625" y="1778000"/>
              <a:ext cx="152400" cy="144463"/>
            </a:xfrm>
            <a:custGeom>
              <a:avLst/>
              <a:gdLst>
                <a:gd name="T0" fmla="*/ 153 w 287"/>
                <a:gd name="T1" fmla="*/ 85 h 273"/>
                <a:gd name="T2" fmla="*/ 147 w 287"/>
                <a:gd name="T3" fmla="*/ 87 h 273"/>
                <a:gd name="T4" fmla="*/ 138 w 287"/>
                <a:gd name="T5" fmla="*/ 90 h 273"/>
                <a:gd name="T6" fmla="*/ 132 w 287"/>
                <a:gd name="T7" fmla="*/ 99 h 273"/>
                <a:gd name="T8" fmla="*/ 134 w 287"/>
                <a:gd name="T9" fmla="*/ 109 h 273"/>
                <a:gd name="T10" fmla="*/ 170 w 287"/>
                <a:gd name="T11" fmla="*/ 204 h 273"/>
                <a:gd name="T12" fmla="*/ 143 w 287"/>
                <a:gd name="T13" fmla="*/ 201 h 273"/>
                <a:gd name="T14" fmla="*/ 134 w 287"/>
                <a:gd name="T15" fmla="*/ 183 h 273"/>
                <a:gd name="T16" fmla="*/ 117 w 287"/>
                <a:gd name="T17" fmla="*/ 166 h 273"/>
                <a:gd name="T18" fmla="*/ 111 w 287"/>
                <a:gd name="T19" fmla="*/ 163 h 273"/>
                <a:gd name="T20" fmla="*/ 101 w 287"/>
                <a:gd name="T21" fmla="*/ 163 h 273"/>
                <a:gd name="T22" fmla="*/ 93 w 287"/>
                <a:gd name="T23" fmla="*/ 166 h 273"/>
                <a:gd name="T24" fmla="*/ 87 w 287"/>
                <a:gd name="T25" fmla="*/ 174 h 273"/>
                <a:gd name="T26" fmla="*/ 86 w 287"/>
                <a:gd name="T27" fmla="*/ 183 h 273"/>
                <a:gd name="T28" fmla="*/ 87 w 287"/>
                <a:gd name="T29" fmla="*/ 198 h 273"/>
                <a:gd name="T30" fmla="*/ 95 w 287"/>
                <a:gd name="T31" fmla="*/ 211 h 273"/>
                <a:gd name="T32" fmla="*/ 110 w 287"/>
                <a:gd name="T33" fmla="*/ 228 h 273"/>
                <a:gd name="T34" fmla="*/ 114 w 287"/>
                <a:gd name="T35" fmla="*/ 234 h 273"/>
                <a:gd name="T36" fmla="*/ 113 w 287"/>
                <a:gd name="T37" fmla="*/ 240 h 273"/>
                <a:gd name="T38" fmla="*/ 53 w 287"/>
                <a:gd name="T39" fmla="*/ 255 h 273"/>
                <a:gd name="T40" fmla="*/ 29 w 287"/>
                <a:gd name="T41" fmla="*/ 226 h 273"/>
                <a:gd name="T42" fmla="*/ 14 w 287"/>
                <a:gd name="T43" fmla="*/ 202 h 273"/>
                <a:gd name="T44" fmla="*/ 5 w 287"/>
                <a:gd name="T45" fmla="*/ 178 h 273"/>
                <a:gd name="T46" fmla="*/ 0 w 287"/>
                <a:gd name="T47" fmla="*/ 153 h 273"/>
                <a:gd name="T48" fmla="*/ 0 w 287"/>
                <a:gd name="T49" fmla="*/ 139 h 273"/>
                <a:gd name="T50" fmla="*/ 5 w 287"/>
                <a:gd name="T51" fmla="*/ 108 h 273"/>
                <a:gd name="T52" fmla="*/ 17 w 287"/>
                <a:gd name="T53" fmla="*/ 76 h 273"/>
                <a:gd name="T54" fmla="*/ 36 w 287"/>
                <a:gd name="T55" fmla="*/ 46 h 273"/>
                <a:gd name="T56" fmla="*/ 50 w 287"/>
                <a:gd name="T57" fmla="*/ 34 h 273"/>
                <a:gd name="T58" fmla="*/ 72 w 287"/>
                <a:gd name="T59" fmla="*/ 19 h 273"/>
                <a:gd name="T60" fmla="*/ 95 w 287"/>
                <a:gd name="T61" fmla="*/ 10 h 273"/>
                <a:gd name="T62" fmla="*/ 143 w 287"/>
                <a:gd name="T63" fmla="*/ 0 h 273"/>
                <a:gd name="T64" fmla="*/ 188 w 287"/>
                <a:gd name="T65" fmla="*/ 1 h 273"/>
                <a:gd name="T66" fmla="*/ 222 w 287"/>
                <a:gd name="T67" fmla="*/ 12 h 273"/>
                <a:gd name="T68" fmla="*/ 239 w 287"/>
                <a:gd name="T69" fmla="*/ 21 h 273"/>
                <a:gd name="T70" fmla="*/ 263 w 287"/>
                <a:gd name="T71" fmla="*/ 42 h 273"/>
                <a:gd name="T72" fmla="*/ 282 w 287"/>
                <a:gd name="T73" fmla="*/ 6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7" h="273">
                  <a:moveTo>
                    <a:pt x="287" y="75"/>
                  </a:moveTo>
                  <a:lnTo>
                    <a:pt x="153" y="85"/>
                  </a:lnTo>
                  <a:lnTo>
                    <a:pt x="153" y="85"/>
                  </a:lnTo>
                  <a:lnTo>
                    <a:pt x="147" y="87"/>
                  </a:lnTo>
                  <a:lnTo>
                    <a:pt x="141" y="88"/>
                  </a:lnTo>
                  <a:lnTo>
                    <a:pt x="138" y="90"/>
                  </a:lnTo>
                  <a:lnTo>
                    <a:pt x="135" y="94"/>
                  </a:lnTo>
                  <a:lnTo>
                    <a:pt x="132" y="99"/>
                  </a:lnTo>
                  <a:lnTo>
                    <a:pt x="132" y="103"/>
                  </a:lnTo>
                  <a:lnTo>
                    <a:pt x="134" y="109"/>
                  </a:lnTo>
                  <a:lnTo>
                    <a:pt x="135" y="115"/>
                  </a:lnTo>
                  <a:lnTo>
                    <a:pt x="170" y="204"/>
                  </a:lnTo>
                  <a:lnTo>
                    <a:pt x="143" y="201"/>
                  </a:lnTo>
                  <a:lnTo>
                    <a:pt x="143" y="201"/>
                  </a:lnTo>
                  <a:lnTo>
                    <a:pt x="140" y="195"/>
                  </a:lnTo>
                  <a:lnTo>
                    <a:pt x="134" y="183"/>
                  </a:lnTo>
                  <a:lnTo>
                    <a:pt x="123" y="171"/>
                  </a:lnTo>
                  <a:lnTo>
                    <a:pt x="117" y="166"/>
                  </a:lnTo>
                  <a:lnTo>
                    <a:pt x="111" y="163"/>
                  </a:lnTo>
                  <a:lnTo>
                    <a:pt x="111" y="163"/>
                  </a:lnTo>
                  <a:lnTo>
                    <a:pt x="105" y="163"/>
                  </a:lnTo>
                  <a:lnTo>
                    <a:pt x="101" y="163"/>
                  </a:lnTo>
                  <a:lnTo>
                    <a:pt x="96" y="165"/>
                  </a:lnTo>
                  <a:lnTo>
                    <a:pt x="93" y="166"/>
                  </a:lnTo>
                  <a:lnTo>
                    <a:pt x="90" y="171"/>
                  </a:lnTo>
                  <a:lnTo>
                    <a:pt x="87" y="174"/>
                  </a:lnTo>
                  <a:lnTo>
                    <a:pt x="86" y="183"/>
                  </a:lnTo>
                  <a:lnTo>
                    <a:pt x="86" y="183"/>
                  </a:lnTo>
                  <a:lnTo>
                    <a:pt x="86" y="190"/>
                  </a:lnTo>
                  <a:lnTo>
                    <a:pt x="87" y="198"/>
                  </a:lnTo>
                  <a:lnTo>
                    <a:pt x="92" y="204"/>
                  </a:lnTo>
                  <a:lnTo>
                    <a:pt x="95" y="211"/>
                  </a:lnTo>
                  <a:lnTo>
                    <a:pt x="104" y="222"/>
                  </a:lnTo>
                  <a:lnTo>
                    <a:pt x="110" y="228"/>
                  </a:lnTo>
                  <a:lnTo>
                    <a:pt x="110" y="228"/>
                  </a:lnTo>
                  <a:lnTo>
                    <a:pt x="114" y="234"/>
                  </a:lnTo>
                  <a:lnTo>
                    <a:pt x="114" y="237"/>
                  </a:lnTo>
                  <a:lnTo>
                    <a:pt x="113" y="240"/>
                  </a:lnTo>
                  <a:lnTo>
                    <a:pt x="72" y="273"/>
                  </a:lnTo>
                  <a:lnTo>
                    <a:pt x="53" y="255"/>
                  </a:lnTo>
                  <a:lnTo>
                    <a:pt x="29" y="226"/>
                  </a:lnTo>
                  <a:lnTo>
                    <a:pt x="29" y="226"/>
                  </a:lnTo>
                  <a:lnTo>
                    <a:pt x="24" y="220"/>
                  </a:lnTo>
                  <a:lnTo>
                    <a:pt x="14" y="202"/>
                  </a:lnTo>
                  <a:lnTo>
                    <a:pt x="9" y="190"/>
                  </a:lnTo>
                  <a:lnTo>
                    <a:pt x="5" y="178"/>
                  </a:lnTo>
                  <a:lnTo>
                    <a:pt x="2" y="166"/>
                  </a:lnTo>
                  <a:lnTo>
                    <a:pt x="0" y="153"/>
                  </a:lnTo>
                  <a:lnTo>
                    <a:pt x="0" y="153"/>
                  </a:lnTo>
                  <a:lnTo>
                    <a:pt x="0" y="139"/>
                  </a:lnTo>
                  <a:lnTo>
                    <a:pt x="2" y="123"/>
                  </a:lnTo>
                  <a:lnTo>
                    <a:pt x="5" y="108"/>
                  </a:lnTo>
                  <a:lnTo>
                    <a:pt x="9" y="91"/>
                  </a:lnTo>
                  <a:lnTo>
                    <a:pt x="17" y="76"/>
                  </a:lnTo>
                  <a:lnTo>
                    <a:pt x="26" y="61"/>
                  </a:lnTo>
                  <a:lnTo>
                    <a:pt x="36" y="46"/>
                  </a:lnTo>
                  <a:lnTo>
                    <a:pt x="50" y="34"/>
                  </a:lnTo>
                  <a:lnTo>
                    <a:pt x="50" y="34"/>
                  </a:lnTo>
                  <a:lnTo>
                    <a:pt x="62" y="27"/>
                  </a:lnTo>
                  <a:lnTo>
                    <a:pt x="72" y="19"/>
                  </a:lnTo>
                  <a:lnTo>
                    <a:pt x="83" y="15"/>
                  </a:lnTo>
                  <a:lnTo>
                    <a:pt x="95" y="10"/>
                  </a:lnTo>
                  <a:lnTo>
                    <a:pt x="119" y="3"/>
                  </a:lnTo>
                  <a:lnTo>
                    <a:pt x="143" y="0"/>
                  </a:lnTo>
                  <a:lnTo>
                    <a:pt x="165" y="0"/>
                  </a:lnTo>
                  <a:lnTo>
                    <a:pt x="188" y="1"/>
                  </a:lnTo>
                  <a:lnTo>
                    <a:pt x="206" y="6"/>
                  </a:lnTo>
                  <a:lnTo>
                    <a:pt x="222" y="12"/>
                  </a:lnTo>
                  <a:lnTo>
                    <a:pt x="222" y="12"/>
                  </a:lnTo>
                  <a:lnTo>
                    <a:pt x="239" y="21"/>
                  </a:lnTo>
                  <a:lnTo>
                    <a:pt x="251" y="31"/>
                  </a:lnTo>
                  <a:lnTo>
                    <a:pt x="263" y="42"/>
                  </a:lnTo>
                  <a:lnTo>
                    <a:pt x="272" y="52"/>
                  </a:lnTo>
                  <a:lnTo>
                    <a:pt x="282" y="69"/>
                  </a:lnTo>
                  <a:lnTo>
                    <a:pt x="287" y="7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6" name="Freeform 337"/>
            <p:cNvSpPr>
              <a:spLocks/>
            </p:cNvSpPr>
            <p:nvPr/>
          </p:nvSpPr>
          <p:spPr bwMode="auto">
            <a:xfrm>
              <a:off x="-13001625" y="1778000"/>
              <a:ext cx="152400" cy="144463"/>
            </a:xfrm>
            <a:custGeom>
              <a:avLst/>
              <a:gdLst>
                <a:gd name="T0" fmla="*/ 153 w 287"/>
                <a:gd name="T1" fmla="*/ 85 h 273"/>
                <a:gd name="T2" fmla="*/ 147 w 287"/>
                <a:gd name="T3" fmla="*/ 87 h 273"/>
                <a:gd name="T4" fmla="*/ 138 w 287"/>
                <a:gd name="T5" fmla="*/ 90 h 273"/>
                <a:gd name="T6" fmla="*/ 132 w 287"/>
                <a:gd name="T7" fmla="*/ 99 h 273"/>
                <a:gd name="T8" fmla="*/ 134 w 287"/>
                <a:gd name="T9" fmla="*/ 109 h 273"/>
                <a:gd name="T10" fmla="*/ 170 w 287"/>
                <a:gd name="T11" fmla="*/ 204 h 273"/>
                <a:gd name="T12" fmla="*/ 143 w 287"/>
                <a:gd name="T13" fmla="*/ 201 h 273"/>
                <a:gd name="T14" fmla="*/ 134 w 287"/>
                <a:gd name="T15" fmla="*/ 183 h 273"/>
                <a:gd name="T16" fmla="*/ 117 w 287"/>
                <a:gd name="T17" fmla="*/ 166 h 273"/>
                <a:gd name="T18" fmla="*/ 111 w 287"/>
                <a:gd name="T19" fmla="*/ 163 h 273"/>
                <a:gd name="T20" fmla="*/ 101 w 287"/>
                <a:gd name="T21" fmla="*/ 163 h 273"/>
                <a:gd name="T22" fmla="*/ 93 w 287"/>
                <a:gd name="T23" fmla="*/ 166 h 273"/>
                <a:gd name="T24" fmla="*/ 87 w 287"/>
                <a:gd name="T25" fmla="*/ 174 h 273"/>
                <a:gd name="T26" fmla="*/ 86 w 287"/>
                <a:gd name="T27" fmla="*/ 183 h 273"/>
                <a:gd name="T28" fmla="*/ 87 w 287"/>
                <a:gd name="T29" fmla="*/ 198 h 273"/>
                <a:gd name="T30" fmla="*/ 95 w 287"/>
                <a:gd name="T31" fmla="*/ 211 h 273"/>
                <a:gd name="T32" fmla="*/ 110 w 287"/>
                <a:gd name="T33" fmla="*/ 228 h 273"/>
                <a:gd name="T34" fmla="*/ 114 w 287"/>
                <a:gd name="T35" fmla="*/ 234 h 273"/>
                <a:gd name="T36" fmla="*/ 113 w 287"/>
                <a:gd name="T37" fmla="*/ 240 h 273"/>
                <a:gd name="T38" fmla="*/ 53 w 287"/>
                <a:gd name="T39" fmla="*/ 255 h 273"/>
                <a:gd name="T40" fmla="*/ 29 w 287"/>
                <a:gd name="T41" fmla="*/ 226 h 273"/>
                <a:gd name="T42" fmla="*/ 14 w 287"/>
                <a:gd name="T43" fmla="*/ 202 h 273"/>
                <a:gd name="T44" fmla="*/ 5 w 287"/>
                <a:gd name="T45" fmla="*/ 178 h 273"/>
                <a:gd name="T46" fmla="*/ 0 w 287"/>
                <a:gd name="T47" fmla="*/ 153 h 273"/>
                <a:gd name="T48" fmla="*/ 0 w 287"/>
                <a:gd name="T49" fmla="*/ 139 h 273"/>
                <a:gd name="T50" fmla="*/ 5 w 287"/>
                <a:gd name="T51" fmla="*/ 108 h 273"/>
                <a:gd name="T52" fmla="*/ 17 w 287"/>
                <a:gd name="T53" fmla="*/ 76 h 273"/>
                <a:gd name="T54" fmla="*/ 36 w 287"/>
                <a:gd name="T55" fmla="*/ 46 h 273"/>
                <a:gd name="T56" fmla="*/ 50 w 287"/>
                <a:gd name="T57" fmla="*/ 34 h 273"/>
                <a:gd name="T58" fmla="*/ 72 w 287"/>
                <a:gd name="T59" fmla="*/ 19 h 273"/>
                <a:gd name="T60" fmla="*/ 95 w 287"/>
                <a:gd name="T61" fmla="*/ 10 h 273"/>
                <a:gd name="T62" fmla="*/ 143 w 287"/>
                <a:gd name="T63" fmla="*/ 0 h 273"/>
                <a:gd name="T64" fmla="*/ 188 w 287"/>
                <a:gd name="T65" fmla="*/ 1 h 273"/>
                <a:gd name="T66" fmla="*/ 222 w 287"/>
                <a:gd name="T67" fmla="*/ 12 h 273"/>
                <a:gd name="T68" fmla="*/ 239 w 287"/>
                <a:gd name="T69" fmla="*/ 21 h 273"/>
                <a:gd name="T70" fmla="*/ 263 w 287"/>
                <a:gd name="T71" fmla="*/ 42 h 273"/>
                <a:gd name="T72" fmla="*/ 282 w 287"/>
                <a:gd name="T73" fmla="*/ 6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7" h="273">
                  <a:moveTo>
                    <a:pt x="287" y="75"/>
                  </a:moveTo>
                  <a:lnTo>
                    <a:pt x="153" y="85"/>
                  </a:lnTo>
                  <a:lnTo>
                    <a:pt x="153" y="85"/>
                  </a:lnTo>
                  <a:lnTo>
                    <a:pt x="147" y="87"/>
                  </a:lnTo>
                  <a:lnTo>
                    <a:pt x="141" y="88"/>
                  </a:lnTo>
                  <a:lnTo>
                    <a:pt x="138" y="90"/>
                  </a:lnTo>
                  <a:lnTo>
                    <a:pt x="135" y="94"/>
                  </a:lnTo>
                  <a:lnTo>
                    <a:pt x="132" y="99"/>
                  </a:lnTo>
                  <a:lnTo>
                    <a:pt x="132" y="103"/>
                  </a:lnTo>
                  <a:lnTo>
                    <a:pt x="134" y="109"/>
                  </a:lnTo>
                  <a:lnTo>
                    <a:pt x="135" y="115"/>
                  </a:lnTo>
                  <a:lnTo>
                    <a:pt x="170" y="204"/>
                  </a:lnTo>
                  <a:lnTo>
                    <a:pt x="143" y="201"/>
                  </a:lnTo>
                  <a:lnTo>
                    <a:pt x="143" y="201"/>
                  </a:lnTo>
                  <a:lnTo>
                    <a:pt x="140" y="195"/>
                  </a:lnTo>
                  <a:lnTo>
                    <a:pt x="134" y="183"/>
                  </a:lnTo>
                  <a:lnTo>
                    <a:pt x="123" y="171"/>
                  </a:lnTo>
                  <a:lnTo>
                    <a:pt x="117" y="166"/>
                  </a:lnTo>
                  <a:lnTo>
                    <a:pt x="111" y="163"/>
                  </a:lnTo>
                  <a:lnTo>
                    <a:pt x="111" y="163"/>
                  </a:lnTo>
                  <a:lnTo>
                    <a:pt x="105" y="163"/>
                  </a:lnTo>
                  <a:lnTo>
                    <a:pt x="101" y="163"/>
                  </a:lnTo>
                  <a:lnTo>
                    <a:pt x="96" y="165"/>
                  </a:lnTo>
                  <a:lnTo>
                    <a:pt x="93" y="166"/>
                  </a:lnTo>
                  <a:lnTo>
                    <a:pt x="90" y="171"/>
                  </a:lnTo>
                  <a:lnTo>
                    <a:pt x="87" y="174"/>
                  </a:lnTo>
                  <a:lnTo>
                    <a:pt x="86" y="183"/>
                  </a:lnTo>
                  <a:lnTo>
                    <a:pt x="86" y="183"/>
                  </a:lnTo>
                  <a:lnTo>
                    <a:pt x="86" y="190"/>
                  </a:lnTo>
                  <a:lnTo>
                    <a:pt x="87" y="198"/>
                  </a:lnTo>
                  <a:lnTo>
                    <a:pt x="92" y="204"/>
                  </a:lnTo>
                  <a:lnTo>
                    <a:pt x="95" y="211"/>
                  </a:lnTo>
                  <a:lnTo>
                    <a:pt x="104" y="222"/>
                  </a:lnTo>
                  <a:lnTo>
                    <a:pt x="110" y="228"/>
                  </a:lnTo>
                  <a:lnTo>
                    <a:pt x="110" y="228"/>
                  </a:lnTo>
                  <a:lnTo>
                    <a:pt x="114" y="234"/>
                  </a:lnTo>
                  <a:lnTo>
                    <a:pt x="114" y="237"/>
                  </a:lnTo>
                  <a:lnTo>
                    <a:pt x="113" y="240"/>
                  </a:lnTo>
                  <a:lnTo>
                    <a:pt x="72" y="273"/>
                  </a:lnTo>
                  <a:lnTo>
                    <a:pt x="53" y="255"/>
                  </a:lnTo>
                  <a:lnTo>
                    <a:pt x="29" y="226"/>
                  </a:lnTo>
                  <a:lnTo>
                    <a:pt x="29" y="226"/>
                  </a:lnTo>
                  <a:lnTo>
                    <a:pt x="24" y="220"/>
                  </a:lnTo>
                  <a:lnTo>
                    <a:pt x="14" y="202"/>
                  </a:lnTo>
                  <a:lnTo>
                    <a:pt x="9" y="190"/>
                  </a:lnTo>
                  <a:lnTo>
                    <a:pt x="5" y="178"/>
                  </a:lnTo>
                  <a:lnTo>
                    <a:pt x="2" y="166"/>
                  </a:lnTo>
                  <a:lnTo>
                    <a:pt x="0" y="153"/>
                  </a:lnTo>
                  <a:lnTo>
                    <a:pt x="0" y="153"/>
                  </a:lnTo>
                  <a:lnTo>
                    <a:pt x="0" y="139"/>
                  </a:lnTo>
                  <a:lnTo>
                    <a:pt x="2" y="123"/>
                  </a:lnTo>
                  <a:lnTo>
                    <a:pt x="5" y="108"/>
                  </a:lnTo>
                  <a:lnTo>
                    <a:pt x="9" y="91"/>
                  </a:lnTo>
                  <a:lnTo>
                    <a:pt x="17" y="76"/>
                  </a:lnTo>
                  <a:lnTo>
                    <a:pt x="26" y="61"/>
                  </a:lnTo>
                  <a:lnTo>
                    <a:pt x="36" y="46"/>
                  </a:lnTo>
                  <a:lnTo>
                    <a:pt x="50" y="34"/>
                  </a:lnTo>
                  <a:lnTo>
                    <a:pt x="50" y="34"/>
                  </a:lnTo>
                  <a:lnTo>
                    <a:pt x="62" y="27"/>
                  </a:lnTo>
                  <a:lnTo>
                    <a:pt x="72" y="19"/>
                  </a:lnTo>
                  <a:lnTo>
                    <a:pt x="83" y="15"/>
                  </a:lnTo>
                  <a:lnTo>
                    <a:pt x="95" y="10"/>
                  </a:lnTo>
                  <a:lnTo>
                    <a:pt x="119" y="3"/>
                  </a:lnTo>
                  <a:lnTo>
                    <a:pt x="143" y="0"/>
                  </a:lnTo>
                  <a:lnTo>
                    <a:pt x="165" y="0"/>
                  </a:lnTo>
                  <a:lnTo>
                    <a:pt x="188" y="1"/>
                  </a:lnTo>
                  <a:lnTo>
                    <a:pt x="206" y="6"/>
                  </a:lnTo>
                  <a:lnTo>
                    <a:pt x="222" y="12"/>
                  </a:lnTo>
                  <a:lnTo>
                    <a:pt x="222" y="12"/>
                  </a:lnTo>
                  <a:lnTo>
                    <a:pt x="239" y="21"/>
                  </a:lnTo>
                  <a:lnTo>
                    <a:pt x="251" y="31"/>
                  </a:lnTo>
                  <a:lnTo>
                    <a:pt x="263" y="42"/>
                  </a:lnTo>
                  <a:lnTo>
                    <a:pt x="272" y="52"/>
                  </a:lnTo>
                  <a:lnTo>
                    <a:pt x="282" y="69"/>
                  </a:lnTo>
                  <a:lnTo>
                    <a:pt x="287" y="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7" name="Freeform 338"/>
            <p:cNvSpPr>
              <a:spLocks/>
            </p:cNvSpPr>
            <p:nvPr/>
          </p:nvSpPr>
          <p:spPr bwMode="auto">
            <a:xfrm>
              <a:off x="-13028613" y="1957388"/>
              <a:ext cx="217487" cy="438150"/>
            </a:xfrm>
            <a:custGeom>
              <a:avLst/>
              <a:gdLst>
                <a:gd name="T0" fmla="*/ 401 w 410"/>
                <a:gd name="T1" fmla="*/ 828 h 828"/>
                <a:gd name="T2" fmla="*/ 401 w 410"/>
                <a:gd name="T3" fmla="*/ 828 h 828"/>
                <a:gd name="T4" fmla="*/ 407 w 410"/>
                <a:gd name="T5" fmla="*/ 685 h 828"/>
                <a:gd name="T6" fmla="*/ 410 w 410"/>
                <a:gd name="T7" fmla="*/ 603 h 828"/>
                <a:gd name="T8" fmla="*/ 410 w 410"/>
                <a:gd name="T9" fmla="*/ 541 h 828"/>
                <a:gd name="T10" fmla="*/ 410 w 410"/>
                <a:gd name="T11" fmla="*/ 541 h 828"/>
                <a:gd name="T12" fmla="*/ 407 w 410"/>
                <a:gd name="T13" fmla="*/ 486 h 828"/>
                <a:gd name="T14" fmla="*/ 401 w 410"/>
                <a:gd name="T15" fmla="*/ 430 h 828"/>
                <a:gd name="T16" fmla="*/ 393 w 410"/>
                <a:gd name="T17" fmla="*/ 376 h 828"/>
                <a:gd name="T18" fmla="*/ 383 w 410"/>
                <a:gd name="T19" fmla="*/ 325 h 828"/>
                <a:gd name="T20" fmla="*/ 372 w 410"/>
                <a:gd name="T21" fmla="*/ 279 h 828"/>
                <a:gd name="T22" fmla="*/ 362 w 410"/>
                <a:gd name="T23" fmla="*/ 238 h 828"/>
                <a:gd name="T24" fmla="*/ 353 w 410"/>
                <a:gd name="T25" fmla="*/ 205 h 828"/>
                <a:gd name="T26" fmla="*/ 344 w 410"/>
                <a:gd name="T27" fmla="*/ 181 h 828"/>
                <a:gd name="T28" fmla="*/ 344 w 410"/>
                <a:gd name="T29" fmla="*/ 181 h 828"/>
                <a:gd name="T30" fmla="*/ 335 w 410"/>
                <a:gd name="T31" fmla="*/ 162 h 828"/>
                <a:gd name="T32" fmla="*/ 324 w 410"/>
                <a:gd name="T33" fmla="*/ 141 h 828"/>
                <a:gd name="T34" fmla="*/ 300 w 410"/>
                <a:gd name="T35" fmla="*/ 99 h 828"/>
                <a:gd name="T36" fmla="*/ 279 w 410"/>
                <a:gd name="T37" fmla="*/ 66 h 828"/>
                <a:gd name="T38" fmla="*/ 270 w 410"/>
                <a:gd name="T39" fmla="*/ 54 h 828"/>
                <a:gd name="T40" fmla="*/ 114 w 410"/>
                <a:gd name="T41" fmla="*/ 0 h 828"/>
                <a:gd name="T42" fmla="*/ 114 w 410"/>
                <a:gd name="T43" fmla="*/ 0 h 828"/>
                <a:gd name="T44" fmla="*/ 99 w 410"/>
                <a:gd name="T45" fmla="*/ 22 h 828"/>
                <a:gd name="T46" fmla="*/ 83 w 410"/>
                <a:gd name="T47" fmla="*/ 49 h 828"/>
                <a:gd name="T48" fmla="*/ 65 w 410"/>
                <a:gd name="T49" fmla="*/ 85 h 828"/>
                <a:gd name="T50" fmla="*/ 44 w 410"/>
                <a:gd name="T51" fmla="*/ 126 h 828"/>
                <a:gd name="T52" fmla="*/ 35 w 410"/>
                <a:gd name="T53" fmla="*/ 150 h 828"/>
                <a:gd name="T54" fmla="*/ 26 w 410"/>
                <a:gd name="T55" fmla="*/ 172 h 828"/>
                <a:gd name="T56" fmla="*/ 18 w 410"/>
                <a:gd name="T57" fmla="*/ 198 h 828"/>
                <a:gd name="T58" fmla="*/ 12 w 410"/>
                <a:gd name="T59" fmla="*/ 223 h 828"/>
                <a:gd name="T60" fmla="*/ 6 w 410"/>
                <a:gd name="T61" fmla="*/ 249 h 828"/>
                <a:gd name="T62" fmla="*/ 3 w 410"/>
                <a:gd name="T63" fmla="*/ 276 h 828"/>
                <a:gd name="T64" fmla="*/ 3 w 410"/>
                <a:gd name="T65" fmla="*/ 276 h 828"/>
                <a:gd name="T66" fmla="*/ 2 w 410"/>
                <a:gd name="T67" fmla="*/ 298 h 828"/>
                <a:gd name="T68" fmla="*/ 0 w 410"/>
                <a:gd name="T69" fmla="*/ 321 h 828"/>
                <a:gd name="T70" fmla="*/ 2 w 410"/>
                <a:gd name="T71" fmla="*/ 360 h 828"/>
                <a:gd name="T72" fmla="*/ 5 w 410"/>
                <a:gd name="T73" fmla="*/ 397 h 828"/>
                <a:gd name="T74" fmla="*/ 11 w 410"/>
                <a:gd name="T75" fmla="*/ 435 h 828"/>
                <a:gd name="T76" fmla="*/ 17 w 410"/>
                <a:gd name="T77" fmla="*/ 475 h 828"/>
                <a:gd name="T78" fmla="*/ 24 w 410"/>
                <a:gd name="T79" fmla="*/ 522 h 828"/>
                <a:gd name="T80" fmla="*/ 29 w 410"/>
                <a:gd name="T81" fmla="*/ 579 h 828"/>
                <a:gd name="T82" fmla="*/ 32 w 410"/>
                <a:gd name="T83" fmla="*/ 646 h 828"/>
                <a:gd name="T84" fmla="*/ 32 w 410"/>
                <a:gd name="T85" fmla="*/ 646 h 828"/>
                <a:gd name="T86" fmla="*/ 30 w 410"/>
                <a:gd name="T87" fmla="*/ 739 h 828"/>
                <a:gd name="T88" fmla="*/ 29 w 410"/>
                <a:gd name="T89" fmla="*/ 828 h 828"/>
                <a:gd name="T90" fmla="*/ 401 w 410"/>
                <a:gd name="T91" fmla="*/ 82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0" h="828">
                  <a:moveTo>
                    <a:pt x="401" y="828"/>
                  </a:moveTo>
                  <a:lnTo>
                    <a:pt x="401" y="828"/>
                  </a:lnTo>
                  <a:lnTo>
                    <a:pt x="407" y="685"/>
                  </a:lnTo>
                  <a:lnTo>
                    <a:pt x="410" y="603"/>
                  </a:lnTo>
                  <a:lnTo>
                    <a:pt x="410" y="541"/>
                  </a:lnTo>
                  <a:lnTo>
                    <a:pt x="410" y="541"/>
                  </a:lnTo>
                  <a:lnTo>
                    <a:pt x="407" y="486"/>
                  </a:lnTo>
                  <a:lnTo>
                    <a:pt x="401" y="430"/>
                  </a:lnTo>
                  <a:lnTo>
                    <a:pt x="393" y="376"/>
                  </a:lnTo>
                  <a:lnTo>
                    <a:pt x="383" y="325"/>
                  </a:lnTo>
                  <a:lnTo>
                    <a:pt x="372" y="279"/>
                  </a:lnTo>
                  <a:lnTo>
                    <a:pt x="362" y="238"/>
                  </a:lnTo>
                  <a:lnTo>
                    <a:pt x="353" y="205"/>
                  </a:lnTo>
                  <a:lnTo>
                    <a:pt x="344" y="181"/>
                  </a:lnTo>
                  <a:lnTo>
                    <a:pt x="344" y="181"/>
                  </a:lnTo>
                  <a:lnTo>
                    <a:pt x="335" y="162"/>
                  </a:lnTo>
                  <a:lnTo>
                    <a:pt x="324" y="141"/>
                  </a:lnTo>
                  <a:lnTo>
                    <a:pt x="300" y="99"/>
                  </a:lnTo>
                  <a:lnTo>
                    <a:pt x="279" y="66"/>
                  </a:lnTo>
                  <a:lnTo>
                    <a:pt x="270" y="54"/>
                  </a:lnTo>
                  <a:lnTo>
                    <a:pt x="114" y="0"/>
                  </a:lnTo>
                  <a:lnTo>
                    <a:pt x="114" y="0"/>
                  </a:lnTo>
                  <a:lnTo>
                    <a:pt x="99" y="22"/>
                  </a:lnTo>
                  <a:lnTo>
                    <a:pt x="83" y="49"/>
                  </a:lnTo>
                  <a:lnTo>
                    <a:pt x="65" y="85"/>
                  </a:lnTo>
                  <a:lnTo>
                    <a:pt x="44" y="126"/>
                  </a:lnTo>
                  <a:lnTo>
                    <a:pt x="35" y="150"/>
                  </a:lnTo>
                  <a:lnTo>
                    <a:pt x="26" y="172"/>
                  </a:lnTo>
                  <a:lnTo>
                    <a:pt x="18" y="198"/>
                  </a:lnTo>
                  <a:lnTo>
                    <a:pt x="12" y="223"/>
                  </a:lnTo>
                  <a:lnTo>
                    <a:pt x="6" y="249"/>
                  </a:lnTo>
                  <a:lnTo>
                    <a:pt x="3" y="276"/>
                  </a:lnTo>
                  <a:lnTo>
                    <a:pt x="3" y="276"/>
                  </a:lnTo>
                  <a:lnTo>
                    <a:pt x="2" y="298"/>
                  </a:lnTo>
                  <a:lnTo>
                    <a:pt x="0" y="321"/>
                  </a:lnTo>
                  <a:lnTo>
                    <a:pt x="2" y="360"/>
                  </a:lnTo>
                  <a:lnTo>
                    <a:pt x="5" y="397"/>
                  </a:lnTo>
                  <a:lnTo>
                    <a:pt x="11" y="435"/>
                  </a:lnTo>
                  <a:lnTo>
                    <a:pt x="17" y="475"/>
                  </a:lnTo>
                  <a:lnTo>
                    <a:pt x="24" y="522"/>
                  </a:lnTo>
                  <a:lnTo>
                    <a:pt x="29" y="579"/>
                  </a:lnTo>
                  <a:lnTo>
                    <a:pt x="32" y="646"/>
                  </a:lnTo>
                  <a:lnTo>
                    <a:pt x="32" y="646"/>
                  </a:lnTo>
                  <a:lnTo>
                    <a:pt x="30" y="739"/>
                  </a:lnTo>
                  <a:lnTo>
                    <a:pt x="29" y="828"/>
                  </a:lnTo>
                  <a:lnTo>
                    <a:pt x="401" y="828"/>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8" name="Freeform 339"/>
            <p:cNvSpPr>
              <a:spLocks/>
            </p:cNvSpPr>
            <p:nvPr/>
          </p:nvSpPr>
          <p:spPr bwMode="auto">
            <a:xfrm>
              <a:off x="-13028613" y="1957388"/>
              <a:ext cx="217487" cy="438150"/>
            </a:xfrm>
            <a:custGeom>
              <a:avLst/>
              <a:gdLst>
                <a:gd name="T0" fmla="*/ 401 w 410"/>
                <a:gd name="T1" fmla="*/ 828 h 828"/>
                <a:gd name="T2" fmla="*/ 401 w 410"/>
                <a:gd name="T3" fmla="*/ 828 h 828"/>
                <a:gd name="T4" fmla="*/ 407 w 410"/>
                <a:gd name="T5" fmla="*/ 685 h 828"/>
                <a:gd name="T6" fmla="*/ 410 w 410"/>
                <a:gd name="T7" fmla="*/ 603 h 828"/>
                <a:gd name="T8" fmla="*/ 410 w 410"/>
                <a:gd name="T9" fmla="*/ 541 h 828"/>
                <a:gd name="T10" fmla="*/ 410 w 410"/>
                <a:gd name="T11" fmla="*/ 541 h 828"/>
                <a:gd name="T12" fmla="*/ 407 w 410"/>
                <a:gd name="T13" fmla="*/ 486 h 828"/>
                <a:gd name="T14" fmla="*/ 401 w 410"/>
                <a:gd name="T15" fmla="*/ 430 h 828"/>
                <a:gd name="T16" fmla="*/ 393 w 410"/>
                <a:gd name="T17" fmla="*/ 376 h 828"/>
                <a:gd name="T18" fmla="*/ 383 w 410"/>
                <a:gd name="T19" fmla="*/ 325 h 828"/>
                <a:gd name="T20" fmla="*/ 372 w 410"/>
                <a:gd name="T21" fmla="*/ 279 h 828"/>
                <a:gd name="T22" fmla="*/ 362 w 410"/>
                <a:gd name="T23" fmla="*/ 238 h 828"/>
                <a:gd name="T24" fmla="*/ 353 w 410"/>
                <a:gd name="T25" fmla="*/ 205 h 828"/>
                <a:gd name="T26" fmla="*/ 344 w 410"/>
                <a:gd name="T27" fmla="*/ 181 h 828"/>
                <a:gd name="T28" fmla="*/ 344 w 410"/>
                <a:gd name="T29" fmla="*/ 181 h 828"/>
                <a:gd name="T30" fmla="*/ 335 w 410"/>
                <a:gd name="T31" fmla="*/ 162 h 828"/>
                <a:gd name="T32" fmla="*/ 324 w 410"/>
                <a:gd name="T33" fmla="*/ 141 h 828"/>
                <a:gd name="T34" fmla="*/ 300 w 410"/>
                <a:gd name="T35" fmla="*/ 99 h 828"/>
                <a:gd name="T36" fmla="*/ 279 w 410"/>
                <a:gd name="T37" fmla="*/ 66 h 828"/>
                <a:gd name="T38" fmla="*/ 270 w 410"/>
                <a:gd name="T39" fmla="*/ 54 h 828"/>
                <a:gd name="T40" fmla="*/ 114 w 410"/>
                <a:gd name="T41" fmla="*/ 0 h 828"/>
                <a:gd name="T42" fmla="*/ 114 w 410"/>
                <a:gd name="T43" fmla="*/ 0 h 828"/>
                <a:gd name="T44" fmla="*/ 99 w 410"/>
                <a:gd name="T45" fmla="*/ 22 h 828"/>
                <a:gd name="T46" fmla="*/ 83 w 410"/>
                <a:gd name="T47" fmla="*/ 49 h 828"/>
                <a:gd name="T48" fmla="*/ 65 w 410"/>
                <a:gd name="T49" fmla="*/ 85 h 828"/>
                <a:gd name="T50" fmla="*/ 44 w 410"/>
                <a:gd name="T51" fmla="*/ 126 h 828"/>
                <a:gd name="T52" fmla="*/ 35 w 410"/>
                <a:gd name="T53" fmla="*/ 150 h 828"/>
                <a:gd name="T54" fmla="*/ 26 w 410"/>
                <a:gd name="T55" fmla="*/ 172 h 828"/>
                <a:gd name="T56" fmla="*/ 18 w 410"/>
                <a:gd name="T57" fmla="*/ 198 h 828"/>
                <a:gd name="T58" fmla="*/ 12 w 410"/>
                <a:gd name="T59" fmla="*/ 223 h 828"/>
                <a:gd name="T60" fmla="*/ 6 w 410"/>
                <a:gd name="T61" fmla="*/ 249 h 828"/>
                <a:gd name="T62" fmla="*/ 3 w 410"/>
                <a:gd name="T63" fmla="*/ 276 h 828"/>
                <a:gd name="T64" fmla="*/ 3 w 410"/>
                <a:gd name="T65" fmla="*/ 276 h 828"/>
                <a:gd name="T66" fmla="*/ 2 w 410"/>
                <a:gd name="T67" fmla="*/ 298 h 828"/>
                <a:gd name="T68" fmla="*/ 0 w 410"/>
                <a:gd name="T69" fmla="*/ 321 h 828"/>
                <a:gd name="T70" fmla="*/ 2 w 410"/>
                <a:gd name="T71" fmla="*/ 360 h 828"/>
                <a:gd name="T72" fmla="*/ 5 w 410"/>
                <a:gd name="T73" fmla="*/ 397 h 828"/>
                <a:gd name="T74" fmla="*/ 11 w 410"/>
                <a:gd name="T75" fmla="*/ 435 h 828"/>
                <a:gd name="T76" fmla="*/ 17 w 410"/>
                <a:gd name="T77" fmla="*/ 475 h 828"/>
                <a:gd name="T78" fmla="*/ 24 w 410"/>
                <a:gd name="T79" fmla="*/ 522 h 828"/>
                <a:gd name="T80" fmla="*/ 29 w 410"/>
                <a:gd name="T81" fmla="*/ 579 h 828"/>
                <a:gd name="T82" fmla="*/ 32 w 410"/>
                <a:gd name="T83" fmla="*/ 646 h 828"/>
                <a:gd name="T84" fmla="*/ 32 w 410"/>
                <a:gd name="T85" fmla="*/ 646 h 828"/>
                <a:gd name="T86" fmla="*/ 30 w 410"/>
                <a:gd name="T87" fmla="*/ 739 h 828"/>
                <a:gd name="T88" fmla="*/ 29 w 410"/>
                <a:gd name="T89" fmla="*/ 82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0" h="828">
                  <a:moveTo>
                    <a:pt x="401" y="828"/>
                  </a:moveTo>
                  <a:lnTo>
                    <a:pt x="401" y="828"/>
                  </a:lnTo>
                  <a:lnTo>
                    <a:pt x="407" y="685"/>
                  </a:lnTo>
                  <a:lnTo>
                    <a:pt x="410" y="603"/>
                  </a:lnTo>
                  <a:lnTo>
                    <a:pt x="410" y="541"/>
                  </a:lnTo>
                  <a:lnTo>
                    <a:pt x="410" y="541"/>
                  </a:lnTo>
                  <a:lnTo>
                    <a:pt x="407" y="486"/>
                  </a:lnTo>
                  <a:lnTo>
                    <a:pt x="401" y="430"/>
                  </a:lnTo>
                  <a:lnTo>
                    <a:pt x="393" y="376"/>
                  </a:lnTo>
                  <a:lnTo>
                    <a:pt x="383" y="325"/>
                  </a:lnTo>
                  <a:lnTo>
                    <a:pt x="372" y="279"/>
                  </a:lnTo>
                  <a:lnTo>
                    <a:pt x="362" y="238"/>
                  </a:lnTo>
                  <a:lnTo>
                    <a:pt x="353" y="205"/>
                  </a:lnTo>
                  <a:lnTo>
                    <a:pt x="344" y="181"/>
                  </a:lnTo>
                  <a:lnTo>
                    <a:pt x="344" y="181"/>
                  </a:lnTo>
                  <a:lnTo>
                    <a:pt x="335" y="162"/>
                  </a:lnTo>
                  <a:lnTo>
                    <a:pt x="324" y="141"/>
                  </a:lnTo>
                  <a:lnTo>
                    <a:pt x="300" y="99"/>
                  </a:lnTo>
                  <a:lnTo>
                    <a:pt x="279" y="66"/>
                  </a:lnTo>
                  <a:lnTo>
                    <a:pt x="270" y="54"/>
                  </a:lnTo>
                  <a:lnTo>
                    <a:pt x="114" y="0"/>
                  </a:lnTo>
                  <a:lnTo>
                    <a:pt x="114" y="0"/>
                  </a:lnTo>
                  <a:lnTo>
                    <a:pt x="99" y="22"/>
                  </a:lnTo>
                  <a:lnTo>
                    <a:pt x="83" y="49"/>
                  </a:lnTo>
                  <a:lnTo>
                    <a:pt x="65" y="85"/>
                  </a:lnTo>
                  <a:lnTo>
                    <a:pt x="44" y="126"/>
                  </a:lnTo>
                  <a:lnTo>
                    <a:pt x="35" y="150"/>
                  </a:lnTo>
                  <a:lnTo>
                    <a:pt x="26" y="172"/>
                  </a:lnTo>
                  <a:lnTo>
                    <a:pt x="18" y="198"/>
                  </a:lnTo>
                  <a:lnTo>
                    <a:pt x="12" y="223"/>
                  </a:lnTo>
                  <a:lnTo>
                    <a:pt x="6" y="249"/>
                  </a:lnTo>
                  <a:lnTo>
                    <a:pt x="3" y="276"/>
                  </a:lnTo>
                  <a:lnTo>
                    <a:pt x="3" y="276"/>
                  </a:lnTo>
                  <a:lnTo>
                    <a:pt x="2" y="298"/>
                  </a:lnTo>
                  <a:lnTo>
                    <a:pt x="0" y="321"/>
                  </a:lnTo>
                  <a:lnTo>
                    <a:pt x="2" y="360"/>
                  </a:lnTo>
                  <a:lnTo>
                    <a:pt x="5" y="397"/>
                  </a:lnTo>
                  <a:lnTo>
                    <a:pt x="11" y="435"/>
                  </a:lnTo>
                  <a:lnTo>
                    <a:pt x="17" y="475"/>
                  </a:lnTo>
                  <a:lnTo>
                    <a:pt x="24" y="522"/>
                  </a:lnTo>
                  <a:lnTo>
                    <a:pt x="29" y="579"/>
                  </a:lnTo>
                  <a:lnTo>
                    <a:pt x="32" y="646"/>
                  </a:lnTo>
                  <a:lnTo>
                    <a:pt x="32" y="646"/>
                  </a:lnTo>
                  <a:lnTo>
                    <a:pt x="30" y="739"/>
                  </a:lnTo>
                  <a:lnTo>
                    <a:pt x="29" y="8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9" name="Freeform 340"/>
            <p:cNvSpPr>
              <a:spLocks/>
            </p:cNvSpPr>
            <p:nvPr/>
          </p:nvSpPr>
          <p:spPr bwMode="auto">
            <a:xfrm>
              <a:off x="-12930188" y="2089150"/>
              <a:ext cx="69850" cy="85725"/>
            </a:xfrm>
            <a:custGeom>
              <a:avLst/>
              <a:gdLst>
                <a:gd name="T0" fmla="*/ 22 w 133"/>
                <a:gd name="T1" fmla="*/ 162 h 162"/>
                <a:gd name="T2" fmla="*/ 133 w 133"/>
                <a:gd name="T3" fmla="*/ 36 h 162"/>
                <a:gd name="T4" fmla="*/ 117 w 133"/>
                <a:gd name="T5" fmla="*/ 0 h 162"/>
                <a:gd name="T6" fmla="*/ 0 w 133"/>
                <a:gd name="T7" fmla="*/ 135 h 162"/>
                <a:gd name="T8" fmla="*/ 22 w 133"/>
                <a:gd name="T9" fmla="*/ 162 h 162"/>
              </a:gdLst>
              <a:ahLst/>
              <a:cxnLst>
                <a:cxn ang="0">
                  <a:pos x="T0" y="T1"/>
                </a:cxn>
                <a:cxn ang="0">
                  <a:pos x="T2" y="T3"/>
                </a:cxn>
                <a:cxn ang="0">
                  <a:pos x="T4" y="T5"/>
                </a:cxn>
                <a:cxn ang="0">
                  <a:pos x="T6" y="T7"/>
                </a:cxn>
                <a:cxn ang="0">
                  <a:pos x="T8" y="T9"/>
                </a:cxn>
              </a:cxnLst>
              <a:rect l="0" t="0" r="r" b="b"/>
              <a:pathLst>
                <a:path w="133" h="162">
                  <a:moveTo>
                    <a:pt x="22" y="162"/>
                  </a:moveTo>
                  <a:lnTo>
                    <a:pt x="133" y="36"/>
                  </a:lnTo>
                  <a:lnTo>
                    <a:pt x="117" y="0"/>
                  </a:lnTo>
                  <a:lnTo>
                    <a:pt x="0" y="135"/>
                  </a:lnTo>
                  <a:lnTo>
                    <a:pt x="22" y="162"/>
                  </a:lnTo>
                  <a:close/>
                </a:path>
              </a:pathLst>
            </a:custGeom>
            <a:solidFill>
              <a:srgbClr val="8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0" name="Freeform 341"/>
            <p:cNvSpPr>
              <a:spLocks/>
            </p:cNvSpPr>
            <p:nvPr/>
          </p:nvSpPr>
          <p:spPr bwMode="auto">
            <a:xfrm>
              <a:off x="-12977813" y="1955800"/>
              <a:ext cx="92075" cy="47625"/>
            </a:xfrm>
            <a:custGeom>
              <a:avLst/>
              <a:gdLst>
                <a:gd name="T0" fmla="*/ 0 w 174"/>
                <a:gd name="T1" fmla="*/ 31 h 91"/>
                <a:gd name="T2" fmla="*/ 11 w 174"/>
                <a:gd name="T3" fmla="*/ 0 h 91"/>
                <a:gd name="T4" fmla="*/ 174 w 174"/>
                <a:gd name="T5" fmla="*/ 57 h 91"/>
                <a:gd name="T6" fmla="*/ 173 w 174"/>
                <a:gd name="T7" fmla="*/ 91 h 91"/>
                <a:gd name="T8" fmla="*/ 0 w 174"/>
                <a:gd name="T9" fmla="*/ 31 h 91"/>
              </a:gdLst>
              <a:ahLst/>
              <a:cxnLst>
                <a:cxn ang="0">
                  <a:pos x="T0" y="T1"/>
                </a:cxn>
                <a:cxn ang="0">
                  <a:pos x="T2" y="T3"/>
                </a:cxn>
                <a:cxn ang="0">
                  <a:pos x="T4" y="T5"/>
                </a:cxn>
                <a:cxn ang="0">
                  <a:pos x="T6" y="T7"/>
                </a:cxn>
                <a:cxn ang="0">
                  <a:pos x="T8" y="T9"/>
                </a:cxn>
              </a:cxnLst>
              <a:rect l="0" t="0" r="r" b="b"/>
              <a:pathLst>
                <a:path w="174" h="91">
                  <a:moveTo>
                    <a:pt x="0" y="31"/>
                  </a:moveTo>
                  <a:lnTo>
                    <a:pt x="11" y="0"/>
                  </a:lnTo>
                  <a:lnTo>
                    <a:pt x="174" y="57"/>
                  </a:lnTo>
                  <a:lnTo>
                    <a:pt x="173" y="91"/>
                  </a:lnTo>
                  <a:lnTo>
                    <a:pt x="0" y="31"/>
                  </a:lnTo>
                  <a:close/>
                </a:path>
              </a:pathLst>
            </a:custGeom>
            <a:solidFill>
              <a:srgbClr val="8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1" name="Freeform 342"/>
            <p:cNvSpPr>
              <a:spLocks/>
            </p:cNvSpPr>
            <p:nvPr/>
          </p:nvSpPr>
          <p:spPr bwMode="auto">
            <a:xfrm>
              <a:off x="-13027025" y="2043113"/>
              <a:ext cx="14287" cy="60325"/>
            </a:xfrm>
            <a:custGeom>
              <a:avLst/>
              <a:gdLst>
                <a:gd name="T0" fmla="*/ 0 w 27"/>
                <a:gd name="T1" fmla="*/ 114 h 114"/>
                <a:gd name="T2" fmla="*/ 0 w 27"/>
                <a:gd name="T3" fmla="*/ 114 h 114"/>
                <a:gd name="T4" fmla="*/ 5 w 27"/>
                <a:gd name="T5" fmla="*/ 84 h 114"/>
                <a:gd name="T6" fmla="*/ 11 w 27"/>
                <a:gd name="T7" fmla="*/ 55 h 114"/>
                <a:gd name="T8" fmla="*/ 18 w 27"/>
                <a:gd name="T9" fmla="*/ 28 h 114"/>
                <a:gd name="T10" fmla="*/ 27 w 27"/>
                <a:gd name="T11" fmla="*/ 0 h 114"/>
                <a:gd name="T12" fmla="*/ 27 w 27"/>
                <a:gd name="T13" fmla="*/ 0 h 114"/>
                <a:gd name="T14" fmla="*/ 18 w 27"/>
                <a:gd name="T15" fmla="*/ 27 h 114"/>
                <a:gd name="T16" fmla="*/ 11 w 27"/>
                <a:gd name="T17" fmla="*/ 54 h 114"/>
                <a:gd name="T18" fmla="*/ 5 w 27"/>
                <a:gd name="T19" fmla="*/ 82 h 114"/>
                <a:gd name="T20" fmla="*/ 0 w 27"/>
                <a:gd name="T21" fmla="*/ 114 h 114"/>
                <a:gd name="T22" fmla="*/ 0 w 27"/>
                <a:gd name="T23"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14">
                  <a:moveTo>
                    <a:pt x="0" y="114"/>
                  </a:moveTo>
                  <a:lnTo>
                    <a:pt x="0" y="114"/>
                  </a:lnTo>
                  <a:lnTo>
                    <a:pt x="5" y="84"/>
                  </a:lnTo>
                  <a:lnTo>
                    <a:pt x="11" y="55"/>
                  </a:lnTo>
                  <a:lnTo>
                    <a:pt x="18" y="28"/>
                  </a:lnTo>
                  <a:lnTo>
                    <a:pt x="27" y="0"/>
                  </a:lnTo>
                  <a:lnTo>
                    <a:pt x="27" y="0"/>
                  </a:lnTo>
                  <a:lnTo>
                    <a:pt x="18" y="27"/>
                  </a:lnTo>
                  <a:lnTo>
                    <a:pt x="11" y="54"/>
                  </a:lnTo>
                  <a:lnTo>
                    <a:pt x="5" y="82"/>
                  </a:lnTo>
                  <a:lnTo>
                    <a:pt x="0" y="114"/>
                  </a:lnTo>
                  <a:lnTo>
                    <a:pt x="0" y="11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2" name="Freeform 343"/>
            <p:cNvSpPr>
              <a:spLocks/>
            </p:cNvSpPr>
            <p:nvPr/>
          </p:nvSpPr>
          <p:spPr bwMode="auto">
            <a:xfrm>
              <a:off x="-13012738" y="2395538"/>
              <a:ext cx="196850" cy="601663"/>
            </a:xfrm>
            <a:custGeom>
              <a:avLst/>
              <a:gdLst>
                <a:gd name="T0" fmla="*/ 0 w 372"/>
                <a:gd name="T1" fmla="*/ 0 h 1137"/>
                <a:gd name="T2" fmla="*/ 0 w 372"/>
                <a:gd name="T3" fmla="*/ 0 h 1137"/>
                <a:gd name="T4" fmla="*/ 0 w 372"/>
                <a:gd name="T5" fmla="*/ 25 h 1137"/>
                <a:gd name="T6" fmla="*/ 0 w 372"/>
                <a:gd name="T7" fmla="*/ 57 h 1137"/>
                <a:gd name="T8" fmla="*/ 3 w 372"/>
                <a:gd name="T9" fmla="*/ 91 h 1137"/>
                <a:gd name="T10" fmla="*/ 7 w 372"/>
                <a:gd name="T11" fmla="*/ 130 h 1137"/>
                <a:gd name="T12" fmla="*/ 7 w 372"/>
                <a:gd name="T13" fmla="*/ 130 h 1137"/>
                <a:gd name="T14" fmla="*/ 19 w 372"/>
                <a:gd name="T15" fmla="*/ 183 h 1137"/>
                <a:gd name="T16" fmla="*/ 30 w 372"/>
                <a:gd name="T17" fmla="*/ 238 h 1137"/>
                <a:gd name="T18" fmla="*/ 40 w 372"/>
                <a:gd name="T19" fmla="*/ 297 h 1137"/>
                <a:gd name="T20" fmla="*/ 48 w 372"/>
                <a:gd name="T21" fmla="*/ 358 h 1137"/>
                <a:gd name="T22" fmla="*/ 57 w 372"/>
                <a:gd name="T23" fmla="*/ 420 h 1137"/>
                <a:gd name="T24" fmla="*/ 64 w 372"/>
                <a:gd name="T25" fmla="*/ 483 h 1137"/>
                <a:gd name="T26" fmla="*/ 75 w 372"/>
                <a:gd name="T27" fmla="*/ 607 h 1137"/>
                <a:gd name="T28" fmla="*/ 75 w 372"/>
                <a:gd name="T29" fmla="*/ 607 h 1137"/>
                <a:gd name="T30" fmla="*/ 79 w 372"/>
                <a:gd name="T31" fmla="*/ 667 h 1137"/>
                <a:gd name="T32" fmla="*/ 81 w 372"/>
                <a:gd name="T33" fmla="*/ 729 h 1137"/>
                <a:gd name="T34" fmla="*/ 79 w 372"/>
                <a:gd name="T35" fmla="*/ 855 h 1137"/>
                <a:gd name="T36" fmla="*/ 79 w 372"/>
                <a:gd name="T37" fmla="*/ 921 h 1137"/>
                <a:gd name="T38" fmla="*/ 81 w 372"/>
                <a:gd name="T39" fmla="*/ 990 h 1137"/>
                <a:gd name="T40" fmla="*/ 84 w 372"/>
                <a:gd name="T41" fmla="*/ 1062 h 1137"/>
                <a:gd name="T42" fmla="*/ 88 w 372"/>
                <a:gd name="T43" fmla="*/ 1099 h 1137"/>
                <a:gd name="T44" fmla="*/ 93 w 372"/>
                <a:gd name="T45" fmla="*/ 1137 h 1137"/>
                <a:gd name="T46" fmla="*/ 198 w 372"/>
                <a:gd name="T47" fmla="*/ 1137 h 1137"/>
                <a:gd name="T48" fmla="*/ 198 w 372"/>
                <a:gd name="T49" fmla="*/ 1137 h 1137"/>
                <a:gd name="T50" fmla="*/ 199 w 372"/>
                <a:gd name="T51" fmla="*/ 1119 h 1137"/>
                <a:gd name="T52" fmla="*/ 202 w 372"/>
                <a:gd name="T53" fmla="*/ 1096 h 1137"/>
                <a:gd name="T54" fmla="*/ 213 w 372"/>
                <a:gd name="T55" fmla="*/ 1041 h 1137"/>
                <a:gd name="T56" fmla="*/ 229 w 372"/>
                <a:gd name="T57" fmla="*/ 975 h 1137"/>
                <a:gd name="T58" fmla="*/ 249 w 372"/>
                <a:gd name="T59" fmla="*/ 906 h 1137"/>
                <a:gd name="T60" fmla="*/ 285 w 372"/>
                <a:gd name="T61" fmla="*/ 780 h 1137"/>
                <a:gd name="T62" fmla="*/ 306 w 372"/>
                <a:gd name="T63" fmla="*/ 712 h 1137"/>
                <a:gd name="T64" fmla="*/ 306 w 372"/>
                <a:gd name="T65" fmla="*/ 712 h 1137"/>
                <a:gd name="T66" fmla="*/ 310 w 372"/>
                <a:gd name="T67" fmla="*/ 688 h 1137"/>
                <a:gd name="T68" fmla="*/ 319 w 372"/>
                <a:gd name="T69" fmla="*/ 636 h 1137"/>
                <a:gd name="T70" fmla="*/ 331 w 372"/>
                <a:gd name="T71" fmla="*/ 559 h 1137"/>
                <a:gd name="T72" fmla="*/ 343 w 372"/>
                <a:gd name="T73" fmla="*/ 466 h 1137"/>
                <a:gd name="T74" fmla="*/ 354 w 372"/>
                <a:gd name="T75" fmla="*/ 358 h 1137"/>
                <a:gd name="T76" fmla="*/ 364 w 372"/>
                <a:gd name="T77" fmla="*/ 241 h 1137"/>
                <a:gd name="T78" fmla="*/ 367 w 372"/>
                <a:gd name="T79" fmla="*/ 181 h 1137"/>
                <a:gd name="T80" fmla="*/ 370 w 372"/>
                <a:gd name="T81" fmla="*/ 120 h 1137"/>
                <a:gd name="T82" fmla="*/ 372 w 372"/>
                <a:gd name="T83" fmla="*/ 60 h 1137"/>
                <a:gd name="T84" fmla="*/ 372 w 372"/>
                <a:gd name="T85" fmla="*/ 0 h 1137"/>
                <a:gd name="T86" fmla="*/ 0 w 372"/>
                <a:gd name="T87" fmla="*/ 0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2" h="1137">
                  <a:moveTo>
                    <a:pt x="0" y="0"/>
                  </a:moveTo>
                  <a:lnTo>
                    <a:pt x="0" y="0"/>
                  </a:lnTo>
                  <a:lnTo>
                    <a:pt x="0" y="25"/>
                  </a:lnTo>
                  <a:lnTo>
                    <a:pt x="0" y="57"/>
                  </a:lnTo>
                  <a:lnTo>
                    <a:pt x="3" y="91"/>
                  </a:lnTo>
                  <a:lnTo>
                    <a:pt x="7" y="130"/>
                  </a:lnTo>
                  <a:lnTo>
                    <a:pt x="7" y="130"/>
                  </a:lnTo>
                  <a:lnTo>
                    <a:pt x="19" y="183"/>
                  </a:lnTo>
                  <a:lnTo>
                    <a:pt x="30" y="238"/>
                  </a:lnTo>
                  <a:lnTo>
                    <a:pt x="40" y="297"/>
                  </a:lnTo>
                  <a:lnTo>
                    <a:pt x="48" y="358"/>
                  </a:lnTo>
                  <a:lnTo>
                    <a:pt x="57" y="420"/>
                  </a:lnTo>
                  <a:lnTo>
                    <a:pt x="64" y="483"/>
                  </a:lnTo>
                  <a:lnTo>
                    <a:pt x="75" y="607"/>
                  </a:lnTo>
                  <a:lnTo>
                    <a:pt x="75" y="607"/>
                  </a:lnTo>
                  <a:lnTo>
                    <a:pt x="79" y="667"/>
                  </a:lnTo>
                  <a:lnTo>
                    <a:pt x="81" y="729"/>
                  </a:lnTo>
                  <a:lnTo>
                    <a:pt x="79" y="855"/>
                  </a:lnTo>
                  <a:lnTo>
                    <a:pt x="79" y="921"/>
                  </a:lnTo>
                  <a:lnTo>
                    <a:pt x="81" y="990"/>
                  </a:lnTo>
                  <a:lnTo>
                    <a:pt x="84" y="1062"/>
                  </a:lnTo>
                  <a:lnTo>
                    <a:pt x="88" y="1099"/>
                  </a:lnTo>
                  <a:lnTo>
                    <a:pt x="93" y="1137"/>
                  </a:lnTo>
                  <a:lnTo>
                    <a:pt x="198" y="1137"/>
                  </a:lnTo>
                  <a:lnTo>
                    <a:pt x="198" y="1137"/>
                  </a:lnTo>
                  <a:lnTo>
                    <a:pt x="199" y="1119"/>
                  </a:lnTo>
                  <a:lnTo>
                    <a:pt x="202" y="1096"/>
                  </a:lnTo>
                  <a:lnTo>
                    <a:pt x="213" y="1041"/>
                  </a:lnTo>
                  <a:lnTo>
                    <a:pt x="229" y="975"/>
                  </a:lnTo>
                  <a:lnTo>
                    <a:pt x="249" y="906"/>
                  </a:lnTo>
                  <a:lnTo>
                    <a:pt x="285" y="780"/>
                  </a:lnTo>
                  <a:lnTo>
                    <a:pt x="306" y="712"/>
                  </a:lnTo>
                  <a:lnTo>
                    <a:pt x="306" y="712"/>
                  </a:lnTo>
                  <a:lnTo>
                    <a:pt x="310" y="688"/>
                  </a:lnTo>
                  <a:lnTo>
                    <a:pt x="319" y="636"/>
                  </a:lnTo>
                  <a:lnTo>
                    <a:pt x="331" y="559"/>
                  </a:lnTo>
                  <a:lnTo>
                    <a:pt x="343" y="466"/>
                  </a:lnTo>
                  <a:lnTo>
                    <a:pt x="354" y="358"/>
                  </a:lnTo>
                  <a:lnTo>
                    <a:pt x="364" y="241"/>
                  </a:lnTo>
                  <a:lnTo>
                    <a:pt x="367" y="181"/>
                  </a:lnTo>
                  <a:lnTo>
                    <a:pt x="370" y="120"/>
                  </a:lnTo>
                  <a:lnTo>
                    <a:pt x="372" y="60"/>
                  </a:lnTo>
                  <a:lnTo>
                    <a:pt x="372" y="0"/>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3" name="Freeform 344"/>
            <p:cNvSpPr>
              <a:spLocks/>
            </p:cNvSpPr>
            <p:nvPr/>
          </p:nvSpPr>
          <p:spPr bwMode="auto">
            <a:xfrm>
              <a:off x="-12919075" y="2005013"/>
              <a:ext cx="338137" cy="265113"/>
            </a:xfrm>
            <a:custGeom>
              <a:avLst/>
              <a:gdLst>
                <a:gd name="T0" fmla="*/ 638 w 638"/>
                <a:gd name="T1" fmla="*/ 33 h 501"/>
                <a:gd name="T2" fmla="*/ 632 w 638"/>
                <a:gd name="T3" fmla="*/ 24 h 501"/>
                <a:gd name="T4" fmla="*/ 623 w 638"/>
                <a:gd name="T5" fmla="*/ 18 h 501"/>
                <a:gd name="T6" fmla="*/ 606 w 638"/>
                <a:gd name="T7" fmla="*/ 17 h 501"/>
                <a:gd name="T8" fmla="*/ 594 w 638"/>
                <a:gd name="T9" fmla="*/ 18 h 501"/>
                <a:gd name="T10" fmla="*/ 543 w 638"/>
                <a:gd name="T11" fmla="*/ 39 h 501"/>
                <a:gd name="T12" fmla="*/ 501 w 638"/>
                <a:gd name="T13" fmla="*/ 59 h 501"/>
                <a:gd name="T14" fmla="*/ 485 w 638"/>
                <a:gd name="T15" fmla="*/ 63 h 501"/>
                <a:gd name="T16" fmla="*/ 480 w 638"/>
                <a:gd name="T17" fmla="*/ 62 h 501"/>
                <a:gd name="T18" fmla="*/ 479 w 638"/>
                <a:gd name="T19" fmla="*/ 51 h 501"/>
                <a:gd name="T20" fmla="*/ 486 w 638"/>
                <a:gd name="T21" fmla="*/ 30 h 501"/>
                <a:gd name="T22" fmla="*/ 498 w 638"/>
                <a:gd name="T23" fmla="*/ 9 h 501"/>
                <a:gd name="T24" fmla="*/ 497 w 638"/>
                <a:gd name="T25" fmla="*/ 2 h 501"/>
                <a:gd name="T26" fmla="*/ 489 w 638"/>
                <a:gd name="T27" fmla="*/ 0 h 501"/>
                <a:gd name="T28" fmla="*/ 477 w 638"/>
                <a:gd name="T29" fmla="*/ 9 h 501"/>
                <a:gd name="T30" fmla="*/ 462 w 638"/>
                <a:gd name="T31" fmla="*/ 24 h 501"/>
                <a:gd name="T32" fmla="*/ 447 w 638"/>
                <a:gd name="T33" fmla="*/ 47 h 501"/>
                <a:gd name="T34" fmla="*/ 432 w 638"/>
                <a:gd name="T35" fmla="*/ 78 h 501"/>
                <a:gd name="T36" fmla="*/ 425 w 638"/>
                <a:gd name="T37" fmla="*/ 92 h 501"/>
                <a:gd name="T38" fmla="*/ 408 w 638"/>
                <a:gd name="T39" fmla="*/ 116 h 501"/>
                <a:gd name="T40" fmla="*/ 398 w 638"/>
                <a:gd name="T41" fmla="*/ 128 h 501"/>
                <a:gd name="T42" fmla="*/ 369 w 638"/>
                <a:gd name="T43" fmla="*/ 161 h 501"/>
                <a:gd name="T44" fmla="*/ 272 w 638"/>
                <a:gd name="T45" fmla="*/ 267 h 501"/>
                <a:gd name="T46" fmla="*/ 215 w 638"/>
                <a:gd name="T47" fmla="*/ 324 h 501"/>
                <a:gd name="T48" fmla="*/ 200 w 638"/>
                <a:gd name="T49" fmla="*/ 332 h 501"/>
                <a:gd name="T50" fmla="*/ 195 w 638"/>
                <a:gd name="T51" fmla="*/ 329 h 501"/>
                <a:gd name="T52" fmla="*/ 168 w 638"/>
                <a:gd name="T53" fmla="*/ 291 h 501"/>
                <a:gd name="T54" fmla="*/ 111 w 638"/>
                <a:gd name="T55" fmla="*/ 195 h 501"/>
                <a:gd name="T56" fmla="*/ 0 w 638"/>
                <a:gd name="T57" fmla="*/ 321 h 501"/>
                <a:gd name="T58" fmla="*/ 92 w 638"/>
                <a:gd name="T59" fmla="*/ 422 h 501"/>
                <a:gd name="T60" fmla="*/ 144 w 638"/>
                <a:gd name="T61" fmla="*/ 477 h 501"/>
                <a:gd name="T62" fmla="*/ 155 w 638"/>
                <a:gd name="T63" fmla="*/ 485 h 501"/>
                <a:gd name="T64" fmla="*/ 180 w 638"/>
                <a:gd name="T65" fmla="*/ 498 h 501"/>
                <a:gd name="T66" fmla="*/ 195 w 638"/>
                <a:gd name="T67" fmla="*/ 501 h 501"/>
                <a:gd name="T68" fmla="*/ 210 w 638"/>
                <a:gd name="T69" fmla="*/ 500 h 501"/>
                <a:gd name="T70" fmla="*/ 218 w 638"/>
                <a:gd name="T71" fmla="*/ 498 h 501"/>
                <a:gd name="T72" fmla="*/ 242 w 638"/>
                <a:gd name="T73" fmla="*/ 477 h 501"/>
                <a:gd name="T74" fmla="*/ 320 w 638"/>
                <a:gd name="T75" fmla="*/ 390 h 501"/>
                <a:gd name="T76" fmla="*/ 354 w 638"/>
                <a:gd name="T77" fmla="*/ 348 h 501"/>
                <a:gd name="T78" fmla="*/ 384 w 638"/>
                <a:gd name="T79" fmla="*/ 306 h 501"/>
                <a:gd name="T80" fmla="*/ 482 w 638"/>
                <a:gd name="T81" fmla="*/ 158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8" h="501">
                  <a:moveTo>
                    <a:pt x="638" y="33"/>
                  </a:moveTo>
                  <a:lnTo>
                    <a:pt x="638" y="33"/>
                  </a:lnTo>
                  <a:lnTo>
                    <a:pt x="636" y="30"/>
                  </a:lnTo>
                  <a:lnTo>
                    <a:pt x="632" y="24"/>
                  </a:lnTo>
                  <a:lnTo>
                    <a:pt x="629" y="21"/>
                  </a:lnTo>
                  <a:lnTo>
                    <a:pt x="623" y="18"/>
                  </a:lnTo>
                  <a:lnTo>
                    <a:pt x="615" y="17"/>
                  </a:lnTo>
                  <a:lnTo>
                    <a:pt x="606" y="17"/>
                  </a:lnTo>
                  <a:lnTo>
                    <a:pt x="606" y="17"/>
                  </a:lnTo>
                  <a:lnTo>
                    <a:pt x="594" y="18"/>
                  </a:lnTo>
                  <a:lnTo>
                    <a:pt x="579" y="24"/>
                  </a:lnTo>
                  <a:lnTo>
                    <a:pt x="543" y="39"/>
                  </a:lnTo>
                  <a:lnTo>
                    <a:pt x="501" y="59"/>
                  </a:lnTo>
                  <a:lnTo>
                    <a:pt x="501" y="59"/>
                  </a:lnTo>
                  <a:lnTo>
                    <a:pt x="489" y="63"/>
                  </a:lnTo>
                  <a:lnTo>
                    <a:pt x="485" y="63"/>
                  </a:lnTo>
                  <a:lnTo>
                    <a:pt x="482" y="63"/>
                  </a:lnTo>
                  <a:lnTo>
                    <a:pt x="480" y="62"/>
                  </a:lnTo>
                  <a:lnTo>
                    <a:pt x="479" y="59"/>
                  </a:lnTo>
                  <a:lnTo>
                    <a:pt x="479" y="51"/>
                  </a:lnTo>
                  <a:lnTo>
                    <a:pt x="482" y="42"/>
                  </a:lnTo>
                  <a:lnTo>
                    <a:pt x="486" y="30"/>
                  </a:lnTo>
                  <a:lnTo>
                    <a:pt x="498" y="9"/>
                  </a:lnTo>
                  <a:lnTo>
                    <a:pt x="498" y="9"/>
                  </a:lnTo>
                  <a:lnTo>
                    <a:pt x="498" y="5"/>
                  </a:lnTo>
                  <a:lnTo>
                    <a:pt x="497" y="2"/>
                  </a:lnTo>
                  <a:lnTo>
                    <a:pt x="494" y="0"/>
                  </a:lnTo>
                  <a:lnTo>
                    <a:pt x="489" y="0"/>
                  </a:lnTo>
                  <a:lnTo>
                    <a:pt x="489" y="0"/>
                  </a:lnTo>
                  <a:lnTo>
                    <a:pt x="477" y="9"/>
                  </a:lnTo>
                  <a:lnTo>
                    <a:pt x="470" y="17"/>
                  </a:lnTo>
                  <a:lnTo>
                    <a:pt x="462" y="24"/>
                  </a:lnTo>
                  <a:lnTo>
                    <a:pt x="455" y="35"/>
                  </a:lnTo>
                  <a:lnTo>
                    <a:pt x="447" y="47"/>
                  </a:lnTo>
                  <a:lnTo>
                    <a:pt x="440" y="62"/>
                  </a:lnTo>
                  <a:lnTo>
                    <a:pt x="432" y="78"/>
                  </a:lnTo>
                  <a:lnTo>
                    <a:pt x="432" y="78"/>
                  </a:lnTo>
                  <a:lnTo>
                    <a:pt x="425" y="92"/>
                  </a:lnTo>
                  <a:lnTo>
                    <a:pt x="417" y="104"/>
                  </a:lnTo>
                  <a:lnTo>
                    <a:pt x="408" y="116"/>
                  </a:lnTo>
                  <a:lnTo>
                    <a:pt x="398" y="128"/>
                  </a:lnTo>
                  <a:lnTo>
                    <a:pt x="398" y="128"/>
                  </a:lnTo>
                  <a:lnTo>
                    <a:pt x="398" y="128"/>
                  </a:lnTo>
                  <a:lnTo>
                    <a:pt x="369" y="161"/>
                  </a:lnTo>
                  <a:lnTo>
                    <a:pt x="306" y="230"/>
                  </a:lnTo>
                  <a:lnTo>
                    <a:pt x="272" y="267"/>
                  </a:lnTo>
                  <a:lnTo>
                    <a:pt x="239" y="300"/>
                  </a:lnTo>
                  <a:lnTo>
                    <a:pt x="215" y="324"/>
                  </a:lnTo>
                  <a:lnTo>
                    <a:pt x="206" y="330"/>
                  </a:lnTo>
                  <a:lnTo>
                    <a:pt x="200" y="332"/>
                  </a:lnTo>
                  <a:lnTo>
                    <a:pt x="200" y="332"/>
                  </a:lnTo>
                  <a:lnTo>
                    <a:pt x="195" y="329"/>
                  </a:lnTo>
                  <a:lnTo>
                    <a:pt x="189" y="321"/>
                  </a:lnTo>
                  <a:lnTo>
                    <a:pt x="168" y="291"/>
                  </a:lnTo>
                  <a:lnTo>
                    <a:pt x="141" y="246"/>
                  </a:lnTo>
                  <a:lnTo>
                    <a:pt x="111" y="195"/>
                  </a:lnTo>
                  <a:lnTo>
                    <a:pt x="0" y="321"/>
                  </a:lnTo>
                  <a:lnTo>
                    <a:pt x="0" y="321"/>
                  </a:lnTo>
                  <a:lnTo>
                    <a:pt x="45" y="372"/>
                  </a:lnTo>
                  <a:lnTo>
                    <a:pt x="92" y="422"/>
                  </a:lnTo>
                  <a:lnTo>
                    <a:pt x="131" y="462"/>
                  </a:lnTo>
                  <a:lnTo>
                    <a:pt x="144" y="477"/>
                  </a:lnTo>
                  <a:lnTo>
                    <a:pt x="155" y="485"/>
                  </a:lnTo>
                  <a:lnTo>
                    <a:pt x="155" y="485"/>
                  </a:lnTo>
                  <a:lnTo>
                    <a:pt x="173" y="495"/>
                  </a:lnTo>
                  <a:lnTo>
                    <a:pt x="180" y="498"/>
                  </a:lnTo>
                  <a:lnTo>
                    <a:pt x="188" y="501"/>
                  </a:lnTo>
                  <a:lnTo>
                    <a:pt x="195" y="501"/>
                  </a:lnTo>
                  <a:lnTo>
                    <a:pt x="203" y="501"/>
                  </a:lnTo>
                  <a:lnTo>
                    <a:pt x="210" y="500"/>
                  </a:lnTo>
                  <a:lnTo>
                    <a:pt x="218" y="498"/>
                  </a:lnTo>
                  <a:lnTo>
                    <a:pt x="218" y="498"/>
                  </a:lnTo>
                  <a:lnTo>
                    <a:pt x="227" y="491"/>
                  </a:lnTo>
                  <a:lnTo>
                    <a:pt x="242" y="477"/>
                  </a:lnTo>
                  <a:lnTo>
                    <a:pt x="279" y="437"/>
                  </a:lnTo>
                  <a:lnTo>
                    <a:pt x="320" y="390"/>
                  </a:lnTo>
                  <a:lnTo>
                    <a:pt x="354" y="348"/>
                  </a:lnTo>
                  <a:lnTo>
                    <a:pt x="354" y="348"/>
                  </a:lnTo>
                  <a:lnTo>
                    <a:pt x="368" y="332"/>
                  </a:lnTo>
                  <a:lnTo>
                    <a:pt x="384" y="306"/>
                  </a:lnTo>
                  <a:lnTo>
                    <a:pt x="425" y="246"/>
                  </a:lnTo>
                  <a:lnTo>
                    <a:pt x="482" y="158"/>
                  </a:lnTo>
                  <a:lnTo>
                    <a:pt x="638" y="33"/>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37" name="Gruppieren 4636"/>
          <p:cNvGrpSpPr>
            <a:grpSpLocks noChangeAspect="1"/>
          </p:cNvGrpSpPr>
          <p:nvPr/>
        </p:nvGrpSpPr>
        <p:grpSpPr>
          <a:xfrm>
            <a:off x="920758" y="2155434"/>
            <a:ext cx="984899" cy="1368000"/>
            <a:chOff x="-16627475" y="1619250"/>
            <a:chExt cx="1036637" cy="1439863"/>
          </a:xfrm>
        </p:grpSpPr>
        <p:sp>
          <p:nvSpPr>
            <p:cNvPr id="4436" name="Rectangle 6"/>
            <p:cNvSpPr>
              <a:spLocks noChangeArrowheads="1"/>
            </p:cNvSpPr>
            <p:nvPr/>
          </p:nvSpPr>
          <p:spPr bwMode="auto">
            <a:xfrm>
              <a:off x="-15962313" y="1619250"/>
              <a:ext cx="36512" cy="1385888"/>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7" name="Freeform 7"/>
            <p:cNvSpPr>
              <a:spLocks/>
            </p:cNvSpPr>
            <p:nvPr/>
          </p:nvSpPr>
          <p:spPr bwMode="auto">
            <a:xfrm>
              <a:off x="-15962313" y="1619250"/>
              <a:ext cx="290512" cy="1439863"/>
            </a:xfrm>
            <a:custGeom>
              <a:avLst/>
              <a:gdLst>
                <a:gd name="T0" fmla="*/ 549 w 549"/>
                <a:gd name="T1" fmla="*/ 2721 h 2721"/>
                <a:gd name="T2" fmla="*/ 480 w 549"/>
                <a:gd name="T3" fmla="*/ 2721 h 2721"/>
                <a:gd name="T4" fmla="*/ 432 w 549"/>
                <a:gd name="T5" fmla="*/ 2448 h 2721"/>
                <a:gd name="T6" fmla="*/ 49 w 549"/>
                <a:gd name="T7" fmla="*/ 275 h 2721"/>
                <a:gd name="T8" fmla="*/ 34 w 549"/>
                <a:gd name="T9" fmla="*/ 197 h 2721"/>
                <a:gd name="T10" fmla="*/ 0 w 549"/>
                <a:gd name="T11" fmla="*/ 0 h 2721"/>
                <a:gd name="T12" fmla="*/ 0 w 549"/>
                <a:gd name="T13" fmla="*/ 0 h 2721"/>
                <a:gd name="T14" fmla="*/ 69 w 549"/>
                <a:gd name="T15" fmla="*/ 0 h 2721"/>
                <a:gd name="T16" fmla="*/ 118 w 549"/>
                <a:gd name="T17" fmla="*/ 275 h 2721"/>
                <a:gd name="T18" fmla="*/ 501 w 549"/>
                <a:gd name="T19" fmla="*/ 2448 h 2721"/>
                <a:gd name="T20" fmla="*/ 549 w 549"/>
                <a:gd name="T21" fmla="*/ 2721 h 2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2721">
                  <a:moveTo>
                    <a:pt x="549" y="2721"/>
                  </a:moveTo>
                  <a:lnTo>
                    <a:pt x="480" y="2721"/>
                  </a:lnTo>
                  <a:lnTo>
                    <a:pt x="432" y="2448"/>
                  </a:lnTo>
                  <a:lnTo>
                    <a:pt x="49" y="275"/>
                  </a:lnTo>
                  <a:lnTo>
                    <a:pt x="34" y="197"/>
                  </a:lnTo>
                  <a:lnTo>
                    <a:pt x="0" y="0"/>
                  </a:lnTo>
                  <a:lnTo>
                    <a:pt x="0" y="0"/>
                  </a:lnTo>
                  <a:lnTo>
                    <a:pt x="69" y="0"/>
                  </a:lnTo>
                  <a:lnTo>
                    <a:pt x="118" y="275"/>
                  </a:lnTo>
                  <a:lnTo>
                    <a:pt x="501" y="2448"/>
                  </a:lnTo>
                  <a:lnTo>
                    <a:pt x="549" y="272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8" name="Freeform 8"/>
            <p:cNvSpPr>
              <a:spLocks/>
            </p:cNvSpPr>
            <p:nvPr/>
          </p:nvSpPr>
          <p:spPr bwMode="auto">
            <a:xfrm>
              <a:off x="-16216313" y="1619250"/>
              <a:ext cx="290512" cy="1439863"/>
            </a:xfrm>
            <a:custGeom>
              <a:avLst/>
              <a:gdLst>
                <a:gd name="T0" fmla="*/ 549 w 549"/>
                <a:gd name="T1" fmla="*/ 0 h 2721"/>
                <a:gd name="T2" fmla="*/ 514 w 549"/>
                <a:gd name="T3" fmla="*/ 197 h 2721"/>
                <a:gd name="T4" fmla="*/ 501 w 549"/>
                <a:gd name="T5" fmla="*/ 275 h 2721"/>
                <a:gd name="T6" fmla="*/ 118 w 549"/>
                <a:gd name="T7" fmla="*/ 2448 h 2721"/>
                <a:gd name="T8" fmla="*/ 70 w 549"/>
                <a:gd name="T9" fmla="*/ 2721 h 2721"/>
                <a:gd name="T10" fmla="*/ 0 w 549"/>
                <a:gd name="T11" fmla="*/ 2721 h 2721"/>
                <a:gd name="T12" fmla="*/ 49 w 549"/>
                <a:gd name="T13" fmla="*/ 2448 h 2721"/>
                <a:gd name="T14" fmla="*/ 432 w 549"/>
                <a:gd name="T15" fmla="*/ 275 h 2721"/>
                <a:gd name="T16" fmla="*/ 480 w 549"/>
                <a:gd name="T17" fmla="*/ 0 h 2721"/>
                <a:gd name="T18" fmla="*/ 480 w 549"/>
                <a:gd name="T19" fmla="*/ 0 h 2721"/>
                <a:gd name="T20" fmla="*/ 549 w 549"/>
                <a:gd name="T21" fmla="*/ 0 h 2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2721">
                  <a:moveTo>
                    <a:pt x="549" y="0"/>
                  </a:moveTo>
                  <a:lnTo>
                    <a:pt x="514" y="197"/>
                  </a:lnTo>
                  <a:lnTo>
                    <a:pt x="501" y="275"/>
                  </a:lnTo>
                  <a:lnTo>
                    <a:pt x="118" y="2448"/>
                  </a:lnTo>
                  <a:lnTo>
                    <a:pt x="70" y="2721"/>
                  </a:lnTo>
                  <a:lnTo>
                    <a:pt x="0" y="2721"/>
                  </a:lnTo>
                  <a:lnTo>
                    <a:pt x="49" y="2448"/>
                  </a:lnTo>
                  <a:lnTo>
                    <a:pt x="432" y="275"/>
                  </a:lnTo>
                  <a:lnTo>
                    <a:pt x="480" y="0"/>
                  </a:lnTo>
                  <a:lnTo>
                    <a:pt x="480" y="0"/>
                  </a:lnTo>
                  <a:lnTo>
                    <a:pt x="549"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9" name="Rectangle 9"/>
            <p:cNvSpPr>
              <a:spLocks noChangeArrowheads="1"/>
            </p:cNvSpPr>
            <p:nvPr/>
          </p:nvSpPr>
          <p:spPr bwMode="auto">
            <a:xfrm>
              <a:off x="-16268700" y="1619250"/>
              <a:ext cx="649287" cy="90011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0" name="Rectangle 10"/>
            <p:cNvSpPr>
              <a:spLocks noChangeArrowheads="1"/>
            </p:cNvSpPr>
            <p:nvPr/>
          </p:nvSpPr>
          <p:spPr bwMode="auto">
            <a:xfrm>
              <a:off x="-16249650" y="1655763"/>
              <a:ext cx="611187" cy="838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1" name="Rectangle 11"/>
            <p:cNvSpPr>
              <a:spLocks noChangeArrowheads="1"/>
            </p:cNvSpPr>
            <p:nvPr/>
          </p:nvSpPr>
          <p:spPr bwMode="auto">
            <a:xfrm>
              <a:off x="-16297275" y="2519363"/>
              <a:ext cx="706437" cy="25400"/>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2" name="Freeform 12"/>
            <p:cNvSpPr>
              <a:spLocks/>
            </p:cNvSpPr>
            <p:nvPr/>
          </p:nvSpPr>
          <p:spPr bwMode="auto">
            <a:xfrm>
              <a:off x="-16111538" y="1801813"/>
              <a:ext cx="334962" cy="85725"/>
            </a:xfrm>
            <a:custGeom>
              <a:avLst/>
              <a:gdLst>
                <a:gd name="T0" fmla="*/ 157 w 634"/>
                <a:gd name="T1" fmla="*/ 163 h 163"/>
                <a:gd name="T2" fmla="*/ 121 w 634"/>
                <a:gd name="T3" fmla="*/ 79 h 163"/>
                <a:gd name="T4" fmla="*/ 9 w 634"/>
                <a:gd name="T5" fmla="*/ 136 h 163"/>
                <a:gd name="T6" fmla="*/ 0 w 634"/>
                <a:gd name="T7" fmla="*/ 120 h 163"/>
                <a:gd name="T8" fmla="*/ 132 w 634"/>
                <a:gd name="T9" fmla="*/ 52 h 163"/>
                <a:gd name="T10" fmla="*/ 159 w 634"/>
                <a:gd name="T11" fmla="*/ 120 h 163"/>
                <a:gd name="T12" fmla="*/ 189 w 634"/>
                <a:gd name="T13" fmla="*/ 63 h 163"/>
                <a:gd name="T14" fmla="*/ 222 w 634"/>
                <a:gd name="T15" fmla="*/ 109 h 163"/>
                <a:gd name="T16" fmla="*/ 286 w 634"/>
                <a:gd name="T17" fmla="*/ 0 h 163"/>
                <a:gd name="T18" fmla="*/ 325 w 634"/>
                <a:gd name="T19" fmla="*/ 58 h 163"/>
                <a:gd name="T20" fmla="*/ 366 w 634"/>
                <a:gd name="T21" fmla="*/ 85 h 163"/>
                <a:gd name="T22" fmla="*/ 412 w 634"/>
                <a:gd name="T23" fmla="*/ 57 h 163"/>
                <a:gd name="T24" fmla="*/ 483 w 634"/>
                <a:gd name="T25" fmla="*/ 57 h 163"/>
                <a:gd name="T26" fmla="*/ 513 w 634"/>
                <a:gd name="T27" fmla="*/ 97 h 163"/>
                <a:gd name="T28" fmla="*/ 624 w 634"/>
                <a:gd name="T29" fmla="*/ 18 h 163"/>
                <a:gd name="T30" fmla="*/ 634 w 634"/>
                <a:gd name="T31" fmla="*/ 33 h 163"/>
                <a:gd name="T32" fmla="*/ 508 w 634"/>
                <a:gd name="T33" fmla="*/ 124 h 163"/>
                <a:gd name="T34" fmla="*/ 474 w 634"/>
                <a:gd name="T35" fmla="*/ 75 h 163"/>
                <a:gd name="T36" fmla="*/ 417 w 634"/>
                <a:gd name="T37" fmla="*/ 75 h 163"/>
                <a:gd name="T38" fmla="*/ 366 w 634"/>
                <a:gd name="T39" fmla="*/ 106 h 163"/>
                <a:gd name="T40" fmla="*/ 310 w 634"/>
                <a:gd name="T41" fmla="*/ 70 h 163"/>
                <a:gd name="T42" fmla="*/ 286 w 634"/>
                <a:gd name="T43" fmla="*/ 36 h 163"/>
                <a:gd name="T44" fmla="*/ 223 w 634"/>
                <a:gd name="T45" fmla="*/ 144 h 163"/>
                <a:gd name="T46" fmla="*/ 192 w 634"/>
                <a:gd name="T47" fmla="*/ 99 h 163"/>
                <a:gd name="T48" fmla="*/ 157 w 634"/>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4" h="163">
                  <a:moveTo>
                    <a:pt x="157" y="163"/>
                  </a:moveTo>
                  <a:lnTo>
                    <a:pt x="121" y="79"/>
                  </a:lnTo>
                  <a:lnTo>
                    <a:pt x="9" y="136"/>
                  </a:lnTo>
                  <a:lnTo>
                    <a:pt x="0" y="120"/>
                  </a:lnTo>
                  <a:lnTo>
                    <a:pt x="132" y="52"/>
                  </a:lnTo>
                  <a:lnTo>
                    <a:pt x="159" y="120"/>
                  </a:lnTo>
                  <a:lnTo>
                    <a:pt x="189" y="63"/>
                  </a:lnTo>
                  <a:lnTo>
                    <a:pt x="222" y="109"/>
                  </a:lnTo>
                  <a:lnTo>
                    <a:pt x="286" y="0"/>
                  </a:lnTo>
                  <a:lnTo>
                    <a:pt x="325" y="58"/>
                  </a:lnTo>
                  <a:lnTo>
                    <a:pt x="366" y="85"/>
                  </a:lnTo>
                  <a:lnTo>
                    <a:pt x="412" y="57"/>
                  </a:lnTo>
                  <a:lnTo>
                    <a:pt x="483" y="57"/>
                  </a:lnTo>
                  <a:lnTo>
                    <a:pt x="513" y="97"/>
                  </a:lnTo>
                  <a:lnTo>
                    <a:pt x="624" y="18"/>
                  </a:lnTo>
                  <a:lnTo>
                    <a:pt x="634" y="33"/>
                  </a:lnTo>
                  <a:lnTo>
                    <a:pt x="508" y="124"/>
                  </a:lnTo>
                  <a:lnTo>
                    <a:pt x="474" y="75"/>
                  </a:lnTo>
                  <a:lnTo>
                    <a:pt x="417" y="75"/>
                  </a:lnTo>
                  <a:lnTo>
                    <a:pt x="366" y="106"/>
                  </a:lnTo>
                  <a:lnTo>
                    <a:pt x="310" y="70"/>
                  </a:lnTo>
                  <a:lnTo>
                    <a:pt x="286" y="36"/>
                  </a:lnTo>
                  <a:lnTo>
                    <a:pt x="223" y="144"/>
                  </a:lnTo>
                  <a:lnTo>
                    <a:pt x="192" y="99"/>
                  </a:lnTo>
                  <a:lnTo>
                    <a:pt x="157" y="163"/>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3" name="Freeform 13"/>
            <p:cNvSpPr>
              <a:spLocks/>
            </p:cNvSpPr>
            <p:nvPr/>
          </p:nvSpPr>
          <p:spPr bwMode="auto">
            <a:xfrm>
              <a:off x="-16124238" y="1854200"/>
              <a:ext cx="30162" cy="30163"/>
            </a:xfrm>
            <a:custGeom>
              <a:avLst/>
              <a:gdLst>
                <a:gd name="T0" fmla="*/ 27 w 56"/>
                <a:gd name="T1" fmla="*/ 56 h 56"/>
                <a:gd name="T2" fmla="*/ 27 w 56"/>
                <a:gd name="T3" fmla="*/ 56 h 56"/>
                <a:gd name="T4" fmla="*/ 33 w 56"/>
                <a:gd name="T5" fmla="*/ 56 h 56"/>
                <a:gd name="T6" fmla="*/ 39 w 56"/>
                <a:gd name="T7" fmla="*/ 54 h 56"/>
                <a:gd name="T8" fmla="*/ 44 w 56"/>
                <a:gd name="T9" fmla="*/ 51 h 56"/>
                <a:gd name="T10" fmla="*/ 48 w 56"/>
                <a:gd name="T11" fmla="*/ 48 h 56"/>
                <a:gd name="T12" fmla="*/ 51 w 56"/>
                <a:gd name="T13" fmla="*/ 44 h 56"/>
                <a:gd name="T14" fmla="*/ 54 w 56"/>
                <a:gd name="T15" fmla="*/ 39 h 56"/>
                <a:gd name="T16" fmla="*/ 56 w 56"/>
                <a:gd name="T17" fmla="*/ 33 h 56"/>
                <a:gd name="T18" fmla="*/ 56 w 56"/>
                <a:gd name="T19" fmla="*/ 29 h 56"/>
                <a:gd name="T20" fmla="*/ 56 w 56"/>
                <a:gd name="T21" fmla="*/ 29 h 56"/>
                <a:gd name="T22" fmla="*/ 56 w 56"/>
                <a:gd name="T23" fmla="*/ 23 h 56"/>
                <a:gd name="T24" fmla="*/ 54 w 56"/>
                <a:gd name="T25" fmla="*/ 17 h 56"/>
                <a:gd name="T26" fmla="*/ 51 w 56"/>
                <a:gd name="T27" fmla="*/ 12 h 56"/>
                <a:gd name="T28" fmla="*/ 48 w 56"/>
                <a:gd name="T29" fmla="*/ 8 h 56"/>
                <a:gd name="T30" fmla="*/ 44 w 56"/>
                <a:gd name="T31" fmla="*/ 5 h 56"/>
                <a:gd name="T32" fmla="*/ 39 w 56"/>
                <a:gd name="T33" fmla="*/ 2 h 56"/>
                <a:gd name="T34" fmla="*/ 33 w 56"/>
                <a:gd name="T35" fmla="*/ 0 h 56"/>
                <a:gd name="T36" fmla="*/ 27 w 56"/>
                <a:gd name="T37" fmla="*/ 0 h 56"/>
                <a:gd name="T38" fmla="*/ 27 w 56"/>
                <a:gd name="T39" fmla="*/ 0 h 56"/>
                <a:gd name="T40" fmla="*/ 23 w 56"/>
                <a:gd name="T41" fmla="*/ 0 h 56"/>
                <a:gd name="T42" fmla="*/ 17 w 56"/>
                <a:gd name="T43" fmla="*/ 2 h 56"/>
                <a:gd name="T44" fmla="*/ 12 w 56"/>
                <a:gd name="T45" fmla="*/ 5 h 56"/>
                <a:gd name="T46" fmla="*/ 8 w 56"/>
                <a:gd name="T47" fmla="*/ 8 h 56"/>
                <a:gd name="T48" fmla="*/ 5 w 56"/>
                <a:gd name="T49" fmla="*/ 12 h 56"/>
                <a:gd name="T50" fmla="*/ 2 w 56"/>
                <a:gd name="T51" fmla="*/ 17 h 56"/>
                <a:gd name="T52" fmla="*/ 0 w 56"/>
                <a:gd name="T53" fmla="*/ 23 h 56"/>
                <a:gd name="T54" fmla="*/ 0 w 56"/>
                <a:gd name="T55" fmla="*/ 29 h 56"/>
                <a:gd name="T56" fmla="*/ 0 w 56"/>
                <a:gd name="T57" fmla="*/ 29 h 56"/>
                <a:gd name="T58" fmla="*/ 0 w 56"/>
                <a:gd name="T59" fmla="*/ 33 h 56"/>
                <a:gd name="T60" fmla="*/ 2 w 56"/>
                <a:gd name="T61" fmla="*/ 39 h 56"/>
                <a:gd name="T62" fmla="*/ 5 w 56"/>
                <a:gd name="T63" fmla="*/ 44 h 56"/>
                <a:gd name="T64" fmla="*/ 8 w 56"/>
                <a:gd name="T65" fmla="*/ 48 h 56"/>
                <a:gd name="T66" fmla="*/ 12 w 56"/>
                <a:gd name="T67" fmla="*/ 51 h 56"/>
                <a:gd name="T68" fmla="*/ 17 w 56"/>
                <a:gd name="T69" fmla="*/ 54 h 56"/>
                <a:gd name="T70" fmla="*/ 23 w 56"/>
                <a:gd name="T71" fmla="*/ 56 h 56"/>
                <a:gd name="T72" fmla="*/ 27 w 56"/>
                <a:gd name="T7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6">
                  <a:moveTo>
                    <a:pt x="27" y="56"/>
                  </a:moveTo>
                  <a:lnTo>
                    <a:pt x="27" y="56"/>
                  </a:lnTo>
                  <a:lnTo>
                    <a:pt x="33" y="56"/>
                  </a:lnTo>
                  <a:lnTo>
                    <a:pt x="39" y="54"/>
                  </a:lnTo>
                  <a:lnTo>
                    <a:pt x="44" y="51"/>
                  </a:lnTo>
                  <a:lnTo>
                    <a:pt x="48" y="48"/>
                  </a:lnTo>
                  <a:lnTo>
                    <a:pt x="51" y="44"/>
                  </a:lnTo>
                  <a:lnTo>
                    <a:pt x="54" y="39"/>
                  </a:lnTo>
                  <a:lnTo>
                    <a:pt x="56" y="33"/>
                  </a:lnTo>
                  <a:lnTo>
                    <a:pt x="56" y="29"/>
                  </a:lnTo>
                  <a:lnTo>
                    <a:pt x="56" y="29"/>
                  </a:lnTo>
                  <a:lnTo>
                    <a:pt x="56" y="23"/>
                  </a:lnTo>
                  <a:lnTo>
                    <a:pt x="54" y="17"/>
                  </a:lnTo>
                  <a:lnTo>
                    <a:pt x="51" y="12"/>
                  </a:lnTo>
                  <a:lnTo>
                    <a:pt x="48" y="8"/>
                  </a:lnTo>
                  <a:lnTo>
                    <a:pt x="44" y="5"/>
                  </a:lnTo>
                  <a:lnTo>
                    <a:pt x="39" y="2"/>
                  </a:lnTo>
                  <a:lnTo>
                    <a:pt x="33" y="0"/>
                  </a:lnTo>
                  <a:lnTo>
                    <a:pt x="27" y="0"/>
                  </a:lnTo>
                  <a:lnTo>
                    <a:pt x="27" y="0"/>
                  </a:lnTo>
                  <a:lnTo>
                    <a:pt x="23" y="0"/>
                  </a:lnTo>
                  <a:lnTo>
                    <a:pt x="17" y="2"/>
                  </a:lnTo>
                  <a:lnTo>
                    <a:pt x="12" y="5"/>
                  </a:lnTo>
                  <a:lnTo>
                    <a:pt x="8" y="8"/>
                  </a:lnTo>
                  <a:lnTo>
                    <a:pt x="5" y="12"/>
                  </a:lnTo>
                  <a:lnTo>
                    <a:pt x="2" y="17"/>
                  </a:lnTo>
                  <a:lnTo>
                    <a:pt x="0" y="23"/>
                  </a:lnTo>
                  <a:lnTo>
                    <a:pt x="0" y="29"/>
                  </a:lnTo>
                  <a:lnTo>
                    <a:pt x="0" y="29"/>
                  </a:lnTo>
                  <a:lnTo>
                    <a:pt x="0" y="33"/>
                  </a:lnTo>
                  <a:lnTo>
                    <a:pt x="2" y="39"/>
                  </a:lnTo>
                  <a:lnTo>
                    <a:pt x="5" y="44"/>
                  </a:lnTo>
                  <a:lnTo>
                    <a:pt x="8" y="48"/>
                  </a:lnTo>
                  <a:lnTo>
                    <a:pt x="12" y="51"/>
                  </a:lnTo>
                  <a:lnTo>
                    <a:pt x="17" y="54"/>
                  </a:lnTo>
                  <a:lnTo>
                    <a:pt x="23" y="56"/>
                  </a:lnTo>
                  <a:lnTo>
                    <a:pt x="27" y="5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4" name="Freeform 14"/>
            <p:cNvSpPr>
              <a:spLocks/>
            </p:cNvSpPr>
            <p:nvPr/>
          </p:nvSpPr>
          <p:spPr bwMode="auto">
            <a:xfrm>
              <a:off x="-16124238" y="1854200"/>
              <a:ext cx="30162" cy="30163"/>
            </a:xfrm>
            <a:custGeom>
              <a:avLst/>
              <a:gdLst>
                <a:gd name="T0" fmla="*/ 27 w 56"/>
                <a:gd name="T1" fmla="*/ 56 h 56"/>
                <a:gd name="T2" fmla="*/ 27 w 56"/>
                <a:gd name="T3" fmla="*/ 56 h 56"/>
                <a:gd name="T4" fmla="*/ 33 w 56"/>
                <a:gd name="T5" fmla="*/ 56 h 56"/>
                <a:gd name="T6" fmla="*/ 39 w 56"/>
                <a:gd name="T7" fmla="*/ 54 h 56"/>
                <a:gd name="T8" fmla="*/ 44 w 56"/>
                <a:gd name="T9" fmla="*/ 51 h 56"/>
                <a:gd name="T10" fmla="*/ 48 w 56"/>
                <a:gd name="T11" fmla="*/ 48 h 56"/>
                <a:gd name="T12" fmla="*/ 51 w 56"/>
                <a:gd name="T13" fmla="*/ 44 h 56"/>
                <a:gd name="T14" fmla="*/ 54 w 56"/>
                <a:gd name="T15" fmla="*/ 39 h 56"/>
                <a:gd name="T16" fmla="*/ 56 w 56"/>
                <a:gd name="T17" fmla="*/ 33 h 56"/>
                <a:gd name="T18" fmla="*/ 56 w 56"/>
                <a:gd name="T19" fmla="*/ 29 h 56"/>
                <a:gd name="T20" fmla="*/ 56 w 56"/>
                <a:gd name="T21" fmla="*/ 29 h 56"/>
                <a:gd name="T22" fmla="*/ 56 w 56"/>
                <a:gd name="T23" fmla="*/ 23 h 56"/>
                <a:gd name="T24" fmla="*/ 54 w 56"/>
                <a:gd name="T25" fmla="*/ 17 h 56"/>
                <a:gd name="T26" fmla="*/ 51 w 56"/>
                <a:gd name="T27" fmla="*/ 12 h 56"/>
                <a:gd name="T28" fmla="*/ 48 w 56"/>
                <a:gd name="T29" fmla="*/ 8 h 56"/>
                <a:gd name="T30" fmla="*/ 44 w 56"/>
                <a:gd name="T31" fmla="*/ 5 h 56"/>
                <a:gd name="T32" fmla="*/ 39 w 56"/>
                <a:gd name="T33" fmla="*/ 2 h 56"/>
                <a:gd name="T34" fmla="*/ 33 w 56"/>
                <a:gd name="T35" fmla="*/ 0 h 56"/>
                <a:gd name="T36" fmla="*/ 27 w 56"/>
                <a:gd name="T37" fmla="*/ 0 h 56"/>
                <a:gd name="T38" fmla="*/ 27 w 56"/>
                <a:gd name="T39" fmla="*/ 0 h 56"/>
                <a:gd name="T40" fmla="*/ 23 w 56"/>
                <a:gd name="T41" fmla="*/ 0 h 56"/>
                <a:gd name="T42" fmla="*/ 17 w 56"/>
                <a:gd name="T43" fmla="*/ 2 h 56"/>
                <a:gd name="T44" fmla="*/ 12 w 56"/>
                <a:gd name="T45" fmla="*/ 5 h 56"/>
                <a:gd name="T46" fmla="*/ 8 w 56"/>
                <a:gd name="T47" fmla="*/ 8 h 56"/>
                <a:gd name="T48" fmla="*/ 5 w 56"/>
                <a:gd name="T49" fmla="*/ 12 h 56"/>
                <a:gd name="T50" fmla="*/ 2 w 56"/>
                <a:gd name="T51" fmla="*/ 17 h 56"/>
                <a:gd name="T52" fmla="*/ 0 w 56"/>
                <a:gd name="T53" fmla="*/ 23 h 56"/>
                <a:gd name="T54" fmla="*/ 0 w 56"/>
                <a:gd name="T55" fmla="*/ 29 h 56"/>
                <a:gd name="T56" fmla="*/ 0 w 56"/>
                <a:gd name="T57" fmla="*/ 29 h 56"/>
                <a:gd name="T58" fmla="*/ 0 w 56"/>
                <a:gd name="T59" fmla="*/ 33 h 56"/>
                <a:gd name="T60" fmla="*/ 2 w 56"/>
                <a:gd name="T61" fmla="*/ 39 h 56"/>
                <a:gd name="T62" fmla="*/ 5 w 56"/>
                <a:gd name="T63" fmla="*/ 44 h 56"/>
                <a:gd name="T64" fmla="*/ 8 w 56"/>
                <a:gd name="T65" fmla="*/ 48 h 56"/>
                <a:gd name="T66" fmla="*/ 12 w 56"/>
                <a:gd name="T67" fmla="*/ 51 h 56"/>
                <a:gd name="T68" fmla="*/ 17 w 56"/>
                <a:gd name="T69" fmla="*/ 54 h 56"/>
                <a:gd name="T70" fmla="*/ 23 w 56"/>
                <a:gd name="T71" fmla="*/ 56 h 56"/>
                <a:gd name="T72" fmla="*/ 27 w 56"/>
                <a:gd name="T7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6">
                  <a:moveTo>
                    <a:pt x="27" y="56"/>
                  </a:moveTo>
                  <a:lnTo>
                    <a:pt x="27" y="56"/>
                  </a:lnTo>
                  <a:lnTo>
                    <a:pt x="33" y="56"/>
                  </a:lnTo>
                  <a:lnTo>
                    <a:pt x="39" y="54"/>
                  </a:lnTo>
                  <a:lnTo>
                    <a:pt x="44" y="51"/>
                  </a:lnTo>
                  <a:lnTo>
                    <a:pt x="48" y="48"/>
                  </a:lnTo>
                  <a:lnTo>
                    <a:pt x="51" y="44"/>
                  </a:lnTo>
                  <a:lnTo>
                    <a:pt x="54" y="39"/>
                  </a:lnTo>
                  <a:lnTo>
                    <a:pt x="56" y="33"/>
                  </a:lnTo>
                  <a:lnTo>
                    <a:pt x="56" y="29"/>
                  </a:lnTo>
                  <a:lnTo>
                    <a:pt x="56" y="29"/>
                  </a:lnTo>
                  <a:lnTo>
                    <a:pt x="56" y="23"/>
                  </a:lnTo>
                  <a:lnTo>
                    <a:pt x="54" y="17"/>
                  </a:lnTo>
                  <a:lnTo>
                    <a:pt x="51" y="12"/>
                  </a:lnTo>
                  <a:lnTo>
                    <a:pt x="48" y="8"/>
                  </a:lnTo>
                  <a:lnTo>
                    <a:pt x="44" y="5"/>
                  </a:lnTo>
                  <a:lnTo>
                    <a:pt x="39" y="2"/>
                  </a:lnTo>
                  <a:lnTo>
                    <a:pt x="33" y="0"/>
                  </a:lnTo>
                  <a:lnTo>
                    <a:pt x="27" y="0"/>
                  </a:lnTo>
                  <a:lnTo>
                    <a:pt x="27" y="0"/>
                  </a:lnTo>
                  <a:lnTo>
                    <a:pt x="23" y="0"/>
                  </a:lnTo>
                  <a:lnTo>
                    <a:pt x="17" y="2"/>
                  </a:lnTo>
                  <a:lnTo>
                    <a:pt x="12" y="5"/>
                  </a:lnTo>
                  <a:lnTo>
                    <a:pt x="8" y="8"/>
                  </a:lnTo>
                  <a:lnTo>
                    <a:pt x="5" y="12"/>
                  </a:lnTo>
                  <a:lnTo>
                    <a:pt x="2" y="17"/>
                  </a:lnTo>
                  <a:lnTo>
                    <a:pt x="0" y="23"/>
                  </a:lnTo>
                  <a:lnTo>
                    <a:pt x="0" y="29"/>
                  </a:lnTo>
                  <a:lnTo>
                    <a:pt x="0" y="29"/>
                  </a:lnTo>
                  <a:lnTo>
                    <a:pt x="0" y="33"/>
                  </a:lnTo>
                  <a:lnTo>
                    <a:pt x="2" y="39"/>
                  </a:lnTo>
                  <a:lnTo>
                    <a:pt x="5" y="44"/>
                  </a:lnTo>
                  <a:lnTo>
                    <a:pt x="8" y="48"/>
                  </a:lnTo>
                  <a:lnTo>
                    <a:pt x="12" y="51"/>
                  </a:lnTo>
                  <a:lnTo>
                    <a:pt x="17" y="54"/>
                  </a:lnTo>
                  <a:lnTo>
                    <a:pt x="23" y="56"/>
                  </a:lnTo>
                  <a:lnTo>
                    <a:pt x="27" y="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5" name="Freeform 15"/>
            <p:cNvSpPr>
              <a:spLocks/>
            </p:cNvSpPr>
            <p:nvPr/>
          </p:nvSpPr>
          <p:spPr bwMode="auto">
            <a:xfrm>
              <a:off x="-15794038" y="1800225"/>
              <a:ext cx="30162" cy="28575"/>
            </a:xfrm>
            <a:custGeom>
              <a:avLst/>
              <a:gdLst>
                <a:gd name="T0" fmla="*/ 27 w 56"/>
                <a:gd name="T1" fmla="*/ 55 h 55"/>
                <a:gd name="T2" fmla="*/ 27 w 56"/>
                <a:gd name="T3" fmla="*/ 55 h 55"/>
                <a:gd name="T4" fmla="*/ 33 w 56"/>
                <a:gd name="T5" fmla="*/ 55 h 55"/>
                <a:gd name="T6" fmla="*/ 39 w 56"/>
                <a:gd name="T7" fmla="*/ 54 h 55"/>
                <a:gd name="T8" fmla="*/ 44 w 56"/>
                <a:gd name="T9" fmla="*/ 51 h 55"/>
                <a:gd name="T10" fmla="*/ 48 w 56"/>
                <a:gd name="T11" fmla="*/ 48 h 55"/>
                <a:gd name="T12" fmla="*/ 51 w 56"/>
                <a:gd name="T13" fmla="*/ 43 h 55"/>
                <a:gd name="T14" fmla="*/ 54 w 56"/>
                <a:gd name="T15" fmla="*/ 39 h 55"/>
                <a:gd name="T16" fmla="*/ 56 w 56"/>
                <a:gd name="T17" fmla="*/ 33 h 55"/>
                <a:gd name="T18" fmla="*/ 56 w 56"/>
                <a:gd name="T19" fmla="*/ 28 h 55"/>
                <a:gd name="T20" fmla="*/ 56 w 56"/>
                <a:gd name="T21" fmla="*/ 28 h 55"/>
                <a:gd name="T22" fmla="*/ 56 w 56"/>
                <a:gd name="T23" fmla="*/ 22 h 55"/>
                <a:gd name="T24" fmla="*/ 54 w 56"/>
                <a:gd name="T25" fmla="*/ 16 h 55"/>
                <a:gd name="T26" fmla="*/ 51 w 56"/>
                <a:gd name="T27" fmla="*/ 12 h 55"/>
                <a:gd name="T28" fmla="*/ 48 w 56"/>
                <a:gd name="T29" fmla="*/ 7 h 55"/>
                <a:gd name="T30" fmla="*/ 44 w 56"/>
                <a:gd name="T31" fmla="*/ 4 h 55"/>
                <a:gd name="T32" fmla="*/ 39 w 56"/>
                <a:gd name="T33" fmla="*/ 1 h 55"/>
                <a:gd name="T34" fmla="*/ 33 w 56"/>
                <a:gd name="T35" fmla="*/ 0 h 55"/>
                <a:gd name="T36" fmla="*/ 27 w 56"/>
                <a:gd name="T37" fmla="*/ 0 h 55"/>
                <a:gd name="T38" fmla="*/ 27 w 56"/>
                <a:gd name="T39" fmla="*/ 0 h 55"/>
                <a:gd name="T40" fmla="*/ 23 w 56"/>
                <a:gd name="T41" fmla="*/ 0 h 55"/>
                <a:gd name="T42" fmla="*/ 17 w 56"/>
                <a:gd name="T43" fmla="*/ 1 h 55"/>
                <a:gd name="T44" fmla="*/ 12 w 56"/>
                <a:gd name="T45" fmla="*/ 4 h 55"/>
                <a:gd name="T46" fmla="*/ 8 w 56"/>
                <a:gd name="T47" fmla="*/ 7 h 55"/>
                <a:gd name="T48" fmla="*/ 5 w 56"/>
                <a:gd name="T49" fmla="*/ 12 h 55"/>
                <a:gd name="T50" fmla="*/ 2 w 56"/>
                <a:gd name="T51" fmla="*/ 16 h 55"/>
                <a:gd name="T52" fmla="*/ 0 w 56"/>
                <a:gd name="T53" fmla="*/ 22 h 55"/>
                <a:gd name="T54" fmla="*/ 0 w 56"/>
                <a:gd name="T55" fmla="*/ 28 h 55"/>
                <a:gd name="T56" fmla="*/ 0 w 56"/>
                <a:gd name="T57" fmla="*/ 28 h 55"/>
                <a:gd name="T58" fmla="*/ 0 w 56"/>
                <a:gd name="T59" fmla="*/ 33 h 55"/>
                <a:gd name="T60" fmla="*/ 2 w 56"/>
                <a:gd name="T61" fmla="*/ 39 h 55"/>
                <a:gd name="T62" fmla="*/ 5 w 56"/>
                <a:gd name="T63" fmla="*/ 43 h 55"/>
                <a:gd name="T64" fmla="*/ 8 w 56"/>
                <a:gd name="T65" fmla="*/ 48 h 55"/>
                <a:gd name="T66" fmla="*/ 12 w 56"/>
                <a:gd name="T67" fmla="*/ 51 h 55"/>
                <a:gd name="T68" fmla="*/ 17 w 56"/>
                <a:gd name="T69" fmla="*/ 54 h 55"/>
                <a:gd name="T70" fmla="*/ 23 w 56"/>
                <a:gd name="T71" fmla="*/ 55 h 55"/>
                <a:gd name="T72" fmla="*/ 27 w 56"/>
                <a:gd name="T73"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5">
                  <a:moveTo>
                    <a:pt x="27" y="55"/>
                  </a:moveTo>
                  <a:lnTo>
                    <a:pt x="27" y="55"/>
                  </a:lnTo>
                  <a:lnTo>
                    <a:pt x="33" y="55"/>
                  </a:lnTo>
                  <a:lnTo>
                    <a:pt x="39" y="54"/>
                  </a:lnTo>
                  <a:lnTo>
                    <a:pt x="44" y="51"/>
                  </a:lnTo>
                  <a:lnTo>
                    <a:pt x="48" y="48"/>
                  </a:lnTo>
                  <a:lnTo>
                    <a:pt x="51" y="43"/>
                  </a:lnTo>
                  <a:lnTo>
                    <a:pt x="54" y="39"/>
                  </a:lnTo>
                  <a:lnTo>
                    <a:pt x="56" y="33"/>
                  </a:lnTo>
                  <a:lnTo>
                    <a:pt x="56" y="28"/>
                  </a:lnTo>
                  <a:lnTo>
                    <a:pt x="56" y="28"/>
                  </a:lnTo>
                  <a:lnTo>
                    <a:pt x="56" y="22"/>
                  </a:lnTo>
                  <a:lnTo>
                    <a:pt x="54" y="16"/>
                  </a:lnTo>
                  <a:lnTo>
                    <a:pt x="51" y="12"/>
                  </a:lnTo>
                  <a:lnTo>
                    <a:pt x="48" y="7"/>
                  </a:lnTo>
                  <a:lnTo>
                    <a:pt x="44" y="4"/>
                  </a:lnTo>
                  <a:lnTo>
                    <a:pt x="39" y="1"/>
                  </a:lnTo>
                  <a:lnTo>
                    <a:pt x="33" y="0"/>
                  </a:lnTo>
                  <a:lnTo>
                    <a:pt x="27" y="0"/>
                  </a:lnTo>
                  <a:lnTo>
                    <a:pt x="27" y="0"/>
                  </a:lnTo>
                  <a:lnTo>
                    <a:pt x="23" y="0"/>
                  </a:lnTo>
                  <a:lnTo>
                    <a:pt x="17" y="1"/>
                  </a:lnTo>
                  <a:lnTo>
                    <a:pt x="12" y="4"/>
                  </a:lnTo>
                  <a:lnTo>
                    <a:pt x="8" y="7"/>
                  </a:lnTo>
                  <a:lnTo>
                    <a:pt x="5" y="12"/>
                  </a:lnTo>
                  <a:lnTo>
                    <a:pt x="2" y="16"/>
                  </a:lnTo>
                  <a:lnTo>
                    <a:pt x="0" y="22"/>
                  </a:lnTo>
                  <a:lnTo>
                    <a:pt x="0" y="28"/>
                  </a:lnTo>
                  <a:lnTo>
                    <a:pt x="0" y="28"/>
                  </a:lnTo>
                  <a:lnTo>
                    <a:pt x="0" y="33"/>
                  </a:lnTo>
                  <a:lnTo>
                    <a:pt x="2" y="39"/>
                  </a:lnTo>
                  <a:lnTo>
                    <a:pt x="5" y="43"/>
                  </a:lnTo>
                  <a:lnTo>
                    <a:pt x="8" y="48"/>
                  </a:lnTo>
                  <a:lnTo>
                    <a:pt x="12" y="51"/>
                  </a:lnTo>
                  <a:lnTo>
                    <a:pt x="17" y="54"/>
                  </a:lnTo>
                  <a:lnTo>
                    <a:pt x="23" y="55"/>
                  </a:lnTo>
                  <a:lnTo>
                    <a:pt x="27" y="55"/>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6" name="Freeform 16"/>
            <p:cNvSpPr>
              <a:spLocks/>
            </p:cNvSpPr>
            <p:nvPr/>
          </p:nvSpPr>
          <p:spPr bwMode="auto">
            <a:xfrm>
              <a:off x="-15794038" y="1800225"/>
              <a:ext cx="30162" cy="28575"/>
            </a:xfrm>
            <a:custGeom>
              <a:avLst/>
              <a:gdLst>
                <a:gd name="T0" fmla="*/ 27 w 56"/>
                <a:gd name="T1" fmla="*/ 55 h 55"/>
                <a:gd name="T2" fmla="*/ 27 w 56"/>
                <a:gd name="T3" fmla="*/ 55 h 55"/>
                <a:gd name="T4" fmla="*/ 33 w 56"/>
                <a:gd name="T5" fmla="*/ 55 h 55"/>
                <a:gd name="T6" fmla="*/ 39 w 56"/>
                <a:gd name="T7" fmla="*/ 54 h 55"/>
                <a:gd name="T8" fmla="*/ 44 w 56"/>
                <a:gd name="T9" fmla="*/ 51 h 55"/>
                <a:gd name="T10" fmla="*/ 48 w 56"/>
                <a:gd name="T11" fmla="*/ 48 h 55"/>
                <a:gd name="T12" fmla="*/ 51 w 56"/>
                <a:gd name="T13" fmla="*/ 43 h 55"/>
                <a:gd name="T14" fmla="*/ 54 w 56"/>
                <a:gd name="T15" fmla="*/ 39 h 55"/>
                <a:gd name="T16" fmla="*/ 56 w 56"/>
                <a:gd name="T17" fmla="*/ 33 h 55"/>
                <a:gd name="T18" fmla="*/ 56 w 56"/>
                <a:gd name="T19" fmla="*/ 28 h 55"/>
                <a:gd name="T20" fmla="*/ 56 w 56"/>
                <a:gd name="T21" fmla="*/ 28 h 55"/>
                <a:gd name="T22" fmla="*/ 56 w 56"/>
                <a:gd name="T23" fmla="*/ 22 h 55"/>
                <a:gd name="T24" fmla="*/ 54 w 56"/>
                <a:gd name="T25" fmla="*/ 16 h 55"/>
                <a:gd name="T26" fmla="*/ 51 w 56"/>
                <a:gd name="T27" fmla="*/ 12 h 55"/>
                <a:gd name="T28" fmla="*/ 48 w 56"/>
                <a:gd name="T29" fmla="*/ 7 h 55"/>
                <a:gd name="T30" fmla="*/ 44 w 56"/>
                <a:gd name="T31" fmla="*/ 4 h 55"/>
                <a:gd name="T32" fmla="*/ 39 w 56"/>
                <a:gd name="T33" fmla="*/ 1 h 55"/>
                <a:gd name="T34" fmla="*/ 33 w 56"/>
                <a:gd name="T35" fmla="*/ 0 h 55"/>
                <a:gd name="T36" fmla="*/ 27 w 56"/>
                <a:gd name="T37" fmla="*/ 0 h 55"/>
                <a:gd name="T38" fmla="*/ 27 w 56"/>
                <a:gd name="T39" fmla="*/ 0 h 55"/>
                <a:gd name="T40" fmla="*/ 23 w 56"/>
                <a:gd name="T41" fmla="*/ 0 h 55"/>
                <a:gd name="T42" fmla="*/ 17 w 56"/>
                <a:gd name="T43" fmla="*/ 1 h 55"/>
                <a:gd name="T44" fmla="*/ 12 w 56"/>
                <a:gd name="T45" fmla="*/ 4 h 55"/>
                <a:gd name="T46" fmla="*/ 8 w 56"/>
                <a:gd name="T47" fmla="*/ 7 h 55"/>
                <a:gd name="T48" fmla="*/ 5 w 56"/>
                <a:gd name="T49" fmla="*/ 12 h 55"/>
                <a:gd name="T50" fmla="*/ 2 w 56"/>
                <a:gd name="T51" fmla="*/ 16 h 55"/>
                <a:gd name="T52" fmla="*/ 0 w 56"/>
                <a:gd name="T53" fmla="*/ 22 h 55"/>
                <a:gd name="T54" fmla="*/ 0 w 56"/>
                <a:gd name="T55" fmla="*/ 28 h 55"/>
                <a:gd name="T56" fmla="*/ 0 w 56"/>
                <a:gd name="T57" fmla="*/ 28 h 55"/>
                <a:gd name="T58" fmla="*/ 0 w 56"/>
                <a:gd name="T59" fmla="*/ 33 h 55"/>
                <a:gd name="T60" fmla="*/ 2 w 56"/>
                <a:gd name="T61" fmla="*/ 39 h 55"/>
                <a:gd name="T62" fmla="*/ 5 w 56"/>
                <a:gd name="T63" fmla="*/ 43 h 55"/>
                <a:gd name="T64" fmla="*/ 8 w 56"/>
                <a:gd name="T65" fmla="*/ 48 h 55"/>
                <a:gd name="T66" fmla="*/ 12 w 56"/>
                <a:gd name="T67" fmla="*/ 51 h 55"/>
                <a:gd name="T68" fmla="*/ 17 w 56"/>
                <a:gd name="T69" fmla="*/ 54 h 55"/>
                <a:gd name="T70" fmla="*/ 23 w 56"/>
                <a:gd name="T71" fmla="*/ 55 h 55"/>
                <a:gd name="T72" fmla="*/ 27 w 56"/>
                <a:gd name="T73"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5">
                  <a:moveTo>
                    <a:pt x="27" y="55"/>
                  </a:moveTo>
                  <a:lnTo>
                    <a:pt x="27" y="55"/>
                  </a:lnTo>
                  <a:lnTo>
                    <a:pt x="33" y="55"/>
                  </a:lnTo>
                  <a:lnTo>
                    <a:pt x="39" y="54"/>
                  </a:lnTo>
                  <a:lnTo>
                    <a:pt x="44" y="51"/>
                  </a:lnTo>
                  <a:lnTo>
                    <a:pt x="48" y="48"/>
                  </a:lnTo>
                  <a:lnTo>
                    <a:pt x="51" y="43"/>
                  </a:lnTo>
                  <a:lnTo>
                    <a:pt x="54" y="39"/>
                  </a:lnTo>
                  <a:lnTo>
                    <a:pt x="56" y="33"/>
                  </a:lnTo>
                  <a:lnTo>
                    <a:pt x="56" y="28"/>
                  </a:lnTo>
                  <a:lnTo>
                    <a:pt x="56" y="28"/>
                  </a:lnTo>
                  <a:lnTo>
                    <a:pt x="56" y="22"/>
                  </a:lnTo>
                  <a:lnTo>
                    <a:pt x="54" y="16"/>
                  </a:lnTo>
                  <a:lnTo>
                    <a:pt x="51" y="12"/>
                  </a:lnTo>
                  <a:lnTo>
                    <a:pt x="48" y="7"/>
                  </a:lnTo>
                  <a:lnTo>
                    <a:pt x="44" y="4"/>
                  </a:lnTo>
                  <a:lnTo>
                    <a:pt x="39" y="1"/>
                  </a:lnTo>
                  <a:lnTo>
                    <a:pt x="33" y="0"/>
                  </a:lnTo>
                  <a:lnTo>
                    <a:pt x="27" y="0"/>
                  </a:lnTo>
                  <a:lnTo>
                    <a:pt x="27" y="0"/>
                  </a:lnTo>
                  <a:lnTo>
                    <a:pt x="23" y="0"/>
                  </a:lnTo>
                  <a:lnTo>
                    <a:pt x="17" y="1"/>
                  </a:lnTo>
                  <a:lnTo>
                    <a:pt x="12" y="4"/>
                  </a:lnTo>
                  <a:lnTo>
                    <a:pt x="8" y="7"/>
                  </a:lnTo>
                  <a:lnTo>
                    <a:pt x="5" y="12"/>
                  </a:lnTo>
                  <a:lnTo>
                    <a:pt x="2" y="16"/>
                  </a:lnTo>
                  <a:lnTo>
                    <a:pt x="0" y="22"/>
                  </a:lnTo>
                  <a:lnTo>
                    <a:pt x="0" y="28"/>
                  </a:lnTo>
                  <a:lnTo>
                    <a:pt x="0" y="28"/>
                  </a:lnTo>
                  <a:lnTo>
                    <a:pt x="0" y="33"/>
                  </a:lnTo>
                  <a:lnTo>
                    <a:pt x="2" y="39"/>
                  </a:lnTo>
                  <a:lnTo>
                    <a:pt x="5" y="43"/>
                  </a:lnTo>
                  <a:lnTo>
                    <a:pt x="8" y="48"/>
                  </a:lnTo>
                  <a:lnTo>
                    <a:pt x="12" y="51"/>
                  </a:lnTo>
                  <a:lnTo>
                    <a:pt x="17" y="54"/>
                  </a:lnTo>
                  <a:lnTo>
                    <a:pt x="23" y="55"/>
                  </a:lnTo>
                  <a:lnTo>
                    <a:pt x="27"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7" name="Freeform 17"/>
            <p:cNvSpPr>
              <a:spLocks/>
            </p:cNvSpPr>
            <p:nvPr/>
          </p:nvSpPr>
          <p:spPr bwMode="auto">
            <a:xfrm>
              <a:off x="-16106775" y="1862138"/>
              <a:ext cx="323850" cy="79375"/>
            </a:xfrm>
            <a:custGeom>
              <a:avLst/>
              <a:gdLst>
                <a:gd name="T0" fmla="*/ 208 w 612"/>
                <a:gd name="T1" fmla="*/ 150 h 150"/>
                <a:gd name="T2" fmla="*/ 177 w 612"/>
                <a:gd name="T3" fmla="*/ 74 h 150"/>
                <a:gd name="T4" fmla="*/ 156 w 612"/>
                <a:gd name="T5" fmla="*/ 84 h 150"/>
                <a:gd name="T6" fmla="*/ 121 w 612"/>
                <a:gd name="T7" fmla="*/ 125 h 150"/>
                <a:gd name="T8" fmla="*/ 0 w 612"/>
                <a:gd name="T9" fmla="*/ 110 h 150"/>
                <a:gd name="T10" fmla="*/ 1 w 612"/>
                <a:gd name="T11" fmla="*/ 92 h 150"/>
                <a:gd name="T12" fmla="*/ 114 w 612"/>
                <a:gd name="T13" fmla="*/ 105 h 150"/>
                <a:gd name="T14" fmla="*/ 145 w 612"/>
                <a:gd name="T15" fmla="*/ 68 h 150"/>
                <a:gd name="T16" fmla="*/ 186 w 612"/>
                <a:gd name="T17" fmla="*/ 48 h 150"/>
                <a:gd name="T18" fmla="*/ 219 w 612"/>
                <a:gd name="T19" fmla="*/ 125 h 150"/>
                <a:gd name="T20" fmla="*/ 274 w 612"/>
                <a:gd name="T21" fmla="*/ 102 h 150"/>
                <a:gd name="T22" fmla="*/ 304 w 612"/>
                <a:gd name="T23" fmla="*/ 98 h 150"/>
                <a:gd name="T24" fmla="*/ 355 w 612"/>
                <a:gd name="T25" fmla="*/ 8 h 150"/>
                <a:gd name="T26" fmla="*/ 406 w 612"/>
                <a:gd name="T27" fmla="*/ 56 h 150"/>
                <a:gd name="T28" fmla="*/ 474 w 612"/>
                <a:gd name="T29" fmla="*/ 0 h 150"/>
                <a:gd name="T30" fmla="*/ 508 w 612"/>
                <a:gd name="T31" fmla="*/ 74 h 150"/>
                <a:gd name="T32" fmla="*/ 612 w 612"/>
                <a:gd name="T33" fmla="*/ 74 h 150"/>
                <a:gd name="T34" fmla="*/ 612 w 612"/>
                <a:gd name="T35" fmla="*/ 92 h 150"/>
                <a:gd name="T36" fmla="*/ 496 w 612"/>
                <a:gd name="T37" fmla="*/ 93 h 150"/>
                <a:gd name="T38" fmla="*/ 466 w 612"/>
                <a:gd name="T39" fmla="*/ 30 h 150"/>
                <a:gd name="T40" fmla="*/ 406 w 612"/>
                <a:gd name="T41" fmla="*/ 81 h 150"/>
                <a:gd name="T42" fmla="*/ 360 w 612"/>
                <a:gd name="T43" fmla="*/ 38 h 150"/>
                <a:gd name="T44" fmla="*/ 316 w 612"/>
                <a:gd name="T45" fmla="*/ 116 h 150"/>
                <a:gd name="T46" fmla="*/ 279 w 612"/>
                <a:gd name="T47" fmla="*/ 120 h 150"/>
                <a:gd name="T48" fmla="*/ 208 w 612"/>
                <a:gd name="T49"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2" h="150">
                  <a:moveTo>
                    <a:pt x="208" y="150"/>
                  </a:moveTo>
                  <a:lnTo>
                    <a:pt x="177" y="74"/>
                  </a:lnTo>
                  <a:lnTo>
                    <a:pt x="156" y="84"/>
                  </a:lnTo>
                  <a:lnTo>
                    <a:pt x="121" y="125"/>
                  </a:lnTo>
                  <a:lnTo>
                    <a:pt x="0" y="110"/>
                  </a:lnTo>
                  <a:lnTo>
                    <a:pt x="1" y="92"/>
                  </a:lnTo>
                  <a:lnTo>
                    <a:pt x="114" y="105"/>
                  </a:lnTo>
                  <a:lnTo>
                    <a:pt x="145" y="68"/>
                  </a:lnTo>
                  <a:lnTo>
                    <a:pt x="186" y="48"/>
                  </a:lnTo>
                  <a:lnTo>
                    <a:pt x="219" y="125"/>
                  </a:lnTo>
                  <a:lnTo>
                    <a:pt x="274" y="102"/>
                  </a:lnTo>
                  <a:lnTo>
                    <a:pt x="304" y="98"/>
                  </a:lnTo>
                  <a:lnTo>
                    <a:pt x="355" y="8"/>
                  </a:lnTo>
                  <a:lnTo>
                    <a:pt x="406" y="56"/>
                  </a:lnTo>
                  <a:lnTo>
                    <a:pt x="474" y="0"/>
                  </a:lnTo>
                  <a:lnTo>
                    <a:pt x="508" y="74"/>
                  </a:lnTo>
                  <a:lnTo>
                    <a:pt x="612" y="74"/>
                  </a:lnTo>
                  <a:lnTo>
                    <a:pt x="612" y="92"/>
                  </a:lnTo>
                  <a:lnTo>
                    <a:pt x="496" y="93"/>
                  </a:lnTo>
                  <a:lnTo>
                    <a:pt x="466" y="30"/>
                  </a:lnTo>
                  <a:lnTo>
                    <a:pt x="406" y="81"/>
                  </a:lnTo>
                  <a:lnTo>
                    <a:pt x="360" y="38"/>
                  </a:lnTo>
                  <a:lnTo>
                    <a:pt x="316" y="116"/>
                  </a:lnTo>
                  <a:lnTo>
                    <a:pt x="279" y="120"/>
                  </a:lnTo>
                  <a:lnTo>
                    <a:pt x="208" y="150"/>
                  </a:lnTo>
                  <a:close/>
                </a:path>
              </a:pathLst>
            </a:custGeom>
            <a:solidFill>
              <a:srgbClr val="8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8" name="Freeform 18"/>
            <p:cNvSpPr>
              <a:spLocks/>
            </p:cNvSpPr>
            <p:nvPr/>
          </p:nvSpPr>
          <p:spPr bwMode="auto">
            <a:xfrm>
              <a:off x="-16121063" y="1900238"/>
              <a:ext cx="28575" cy="30163"/>
            </a:xfrm>
            <a:custGeom>
              <a:avLst/>
              <a:gdLst>
                <a:gd name="T0" fmla="*/ 28 w 55"/>
                <a:gd name="T1" fmla="*/ 57 h 57"/>
                <a:gd name="T2" fmla="*/ 28 w 55"/>
                <a:gd name="T3" fmla="*/ 57 h 57"/>
                <a:gd name="T4" fmla="*/ 33 w 55"/>
                <a:gd name="T5" fmla="*/ 56 h 57"/>
                <a:gd name="T6" fmla="*/ 39 w 55"/>
                <a:gd name="T7" fmla="*/ 54 h 57"/>
                <a:gd name="T8" fmla="*/ 43 w 55"/>
                <a:gd name="T9" fmla="*/ 53 h 57"/>
                <a:gd name="T10" fmla="*/ 48 w 55"/>
                <a:gd name="T11" fmla="*/ 48 h 57"/>
                <a:gd name="T12" fmla="*/ 51 w 55"/>
                <a:gd name="T13" fmla="*/ 45 h 57"/>
                <a:gd name="T14" fmla="*/ 54 w 55"/>
                <a:gd name="T15" fmla="*/ 39 h 57"/>
                <a:gd name="T16" fmla="*/ 55 w 55"/>
                <a:gd name="T17" fmla="*/ 35 h 57"/>
                <a:gd name="T18" fmla="*/ 55 w 55"/>
                <a:gd name="T19" fmla="*/ 29 h 57"/>
                <a:gd name="T20" fmla="*/ 55 w 55"/>
                <a:gd name="T21" fmla="*/ 29 h 57"/>
                <a:gd name="T22" fmla="*/ 55 w 55"/>
                <a:gd name="T23" fmla="*/ 23 h 57"/>
                <a:gd name="T24" fmla="*/ 54 w 55"/>
                <a:gd name="T25" fmla="*/ 18 h 57"/>
                <a:gd name="T26" fmla="*/ 51 w 55"/>
                <a:gd name="T27" fmla="*/ 14 h 57"/>
                <a:gd name="T28" fmla="*/ 48 w 55"/>
                <a:gd name="T29" fmla="*/ 9 h 57"/>
                <a:gd name="T30" fmla="*/ 43 w 55"/>
                <a:gd name="T31" fmla="*/ 6 h 57"/>
                <a:gd name="T32" fmla="*/ 39 w 55"/>
                <a:gd name="T33" fmla="*/ 3 h 57"/>
                <a:gd name="T34" fmla="*/ 33 w 55"/>
                <a:gd name="T35" fmla="*/ 2 h 57"/>
                <a:gd name="T36" fmla="*/ 28 w 55"/>
                <a:gd name="T37" fmla="*/ 0 h 57"/>
                <a:gd name="T38" fmla="*/ 28 w 55"/>
                <a:gd name="T39" fmla="*/ 0 h 57"/>
                <a:gd name="T40" fmla="*/ 22 w 55"/>
                <a:gd name="T41" fmla="*/ 2 h 57"/>
                <a:gd name="T42" fmla="*/ 16 w 55"/>
                <a:gd name="T43" fmla="*/ 3 h 57"/>
                <a:gd name="T44" fmla="*/ 12 w 55"/>
                <a:gd name="T45" fmla="*/ 6 h 57"/>
                <a:gd name="T46" fmla="*/ 7 w 55"/>
                <a:gd name="T47" fmla="*/ 9 h 57"/>
                <a:gd name="T48" fmla="*/ 4 w 55"/>
                <a:gd name="T49" fmla="*/ 14 h 57"/>
                <a:gd name="T50" fmla="*/ 1 w 55"/>
                <a:gd name="T51" fmla="*/ 18 h 57"/>
                <a:gd name="T52" fmla="*/ 0 w 55"/>
                <a:gd name="T53" fmla="*/ 23 h 57"/>
                <a:gd name="T54" fmla="*/ 0 w 55"/>
                <a:gd name="T55" fmla="*/ 29 h 57"/>
                <a:gd name="T56" fmla="*/ 0 w 55"/>
                <a:gd name="T57" fmla="*/ 29 h 57"/>
                <a:gd name="T58" fmla="*/ 0 w 55"/>
                <a:gd name="T59" fmla="*/ 35 h 57"/>
                <a:gd name="T60" fmla="*/ 1 w 55"/>
                <a:gd name="T61" fmla="*/ 39 h 57"/>
                <a:gd name="T62" fmla="*/ 4 w 55"/>
                <a:gd name="T63" fmla="*/ 45 h 57"/>
                <a:gd name="T64" fmla="*/ 7 w 55"/>
                <a:gd name="T65" fmla="*/ 48 h 57"/>
                <a:gd name="T66" fmla="*/ 12 w 55"/>
                <a:gd name="T67" fmla="*/ 53 h 57"/>
                <a:gd name="T68" fmla="*/ 16 w 55"/>
                <a:gd name="T69" fmla="*/ 54 h 57"/>
                <a:gd name="T70" fmla="*/ 22 w 55"/>
                <a:gd name="T71" fmla="*/ 56 h 57"/>
                <a:gd name="T72" fmla="*/ 28 w 55"/>
                <a:gd name="T7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 h="57">
                  <a:moveTo>
                    <a:pt x="28" y="57"/>
                  </a:moveTo>
                  <a:lnTo>
                    <a:pt x="28" y="57"/>
                  </a:lnTo>
                  <a:lnTo>
                    <a:pt x="33" y="56"/>
                  </a:lnTo>
                  <a:lnTo>
                    <a:pt x="39" y="54"/>
                  </a:lnTo>
                  <a:lnTo>
                    <a:pt x="43" y="53"/>
                  </a:lnTo>
                  <a:lnTo>
                    <a:pt x="48" y="48"/>
                  </a:lnTo>
                  <a:lnTo>
                    <a:pt x="51" y="45"/>
                  </a:lnTo>
                  <a:lnTo>
                    <a:pt x="54" y="39"/>
                  </a:lnTo>
                  <a:lnTo>
                    <a:pt x="55" y="35"/>
                  </a:lnTo>
                  <a:lnTo>
                    <a:pt x="55" y="29"/>
                  </a:lnTo>
                  <a:lnTo>
                    <a:pt x="55" y="29"/>
                  </a:lnTo>
                  <a:lnTo>
                    <a:pt x="55" y="23"/>
                  </a:lnTo>
                  <a:lnTo>
                    <a:pt x="54" y="18"/>
                  </a:lnTo>
                  <a:lnTo>
                    <a:pt x="51" y="14"/>
                  </a:lnTo>
                  <a:lnTo>
                    <a:pt x="48" y="9"/>
                  </a:lnTo>
                  <a:lnTo>
                    <a:pt x="43" y="6"/>
                  </a:lnTo>
                  <a:lnTo>
                    <a:pt x="39" y="3"/>
                  </a:lnTo>
                  <a:lnTo>
                    <a:pt x="33" y="2"/>
                  </a:lnTo>
                  <a:lnTo>
                    <a:pt x="28" y="0"/>
                  </a:lnTo>
                  <a:lnTo>
                    <a:pt x="28" y="0"/>
                  </a:lnTo>
                  <a:lnTo>
                    <a:pt x="22" y="2"/>
                  </a:lnTo>
                  <a:lnTo>
                    <a:pt x="16" y="3"/>
                  </a:lnTo>
                  <a:lnTo>
                    <a:pt x="12" y="6"/>
                  </a:lnTo>
                  <a:lnTo>
                    <a:pt x="7" y="9"/>
                  </a:lnTo>
                  <a:lnTo>
                    <a:pt x="4" y="14"/>
                  </a:lnTo>
                  <a:lnTo>
                    <a:pt x="1" y="18"/>
                  </a:lnTo>
                  <a:lnTo>
                    <a:pt x="0" y="23"/>
                  </a:lnTo>
                  <a:lnTo>
                    <a:pt x="0" y="29"/>
                  </a:lnTo>
                  <a:lnTo>
                    <a:pt x="0" y="29"/>
                  </a:lnTo>
                  <a:lnTo>
                    <a:pt x="0" y="35"/>
                  </a:lnTo>
                  <a:lnTo>
                    <a:pt x="1" y="39"/>
                  </a:lnTo>
                  <a:lnTo>
                    <a:pt x="4" y="45"/>
                  </a:lnTo>
                  <a:lnTo>
                    <a:pt x="7" y="48"/>
                  </a:lnTo>
                  <a:lnTo>
                    <a:pt x="12" y="53"/>
                  </a:lnTo>
                  <a:lnTo>
                    <a:pt x="16" y="54"/>
                  </a:lnTo>
                  <a:lnTo>
                    <a:pt x="22" y="56"/>
                  </a:lnTo>
                  <a:lnTo>
                    <a:pt x="28" y="57"/>
                  </a:lnTo>
                  <a:close/>
                </a:path>
              </a:pathLst>
            </a:custGeom>
            <a:solidFill>
              <a:srgbClr val="8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9" name="Freeform 19"/>
            <p:cNvSpPr>
              <a:spLocks/>
            </p:cNvSpPr>
            <p:nvPr/>
          </p:nvSpPr>
          <p:spPr bwMode="auto">
            <a:xfrm>
              <a:off x="-16121063" y="1900238"/>
              <a:ext cx="28575" cy="30163"/>
            </a:xfrm>
            <a:custGeom>
              <a:avLst/>
              <a:gdLst>
                <a:gd name="T0" fmla="*/ 28 w 55"/>
                <a:gd name="T1" fmla="*/ 57 h 57"/>
                <a:gd name="T2" fmla="*/ 28 w 55"/>
                <a:gd name="T3" fmla="*/ 57 h 57"/>
                <a:gd name="T4" fmla="*/ 33 w 55"/>
                <a:gd name="T5" fmla="*/ 56 h 57"/>
                <a:gd name="T6" fmla="*/ 39 w 55"/>
                <a:gd name="T7" fmla="*/ 54 h 57"/>
                <a:gd name="T8" fmla="*/ 43 w 55"/>
                <a:gd name="T9" fmla="*/ 53 h 57"/>
                <a:gd name="T10" fmla="*/ 48 w 55"/>
                <a:gd name="T11" fmla="*/ 48 h 57"/>
                <a:gd name="T12" fmla="*/ 51 w 55"/>
                <a:gd name="T13" fmla="*/ 45 h 57"/>
                <a:gd name="T14" fmla="*/ 54 w 55"/>
                <a:gd name="T15" fmla="*/ 39 h 57"/>
                <a:gd name="T16" fmla="*/ 55 w 55"/>
                <a:gd name="T17" fmla="*/ 35 h 57"/>
                <a:gd name="T18" fmla="*/ 55 w 55"/>
                <a:gd name="T19" fmla="*/ 29 h 57"/>
                <a:gd name="T20" fmla="*/ 55 w 55"/>
                <a:gd name="T21" fmla="*/ 29 h 57"/>
                <a:gd name="T22" fmla="*/ 55 w 55"/>
                <a:gd name="T23" fmla="*/ 23 h 57"/>
                <a:gd name="T24" fmla="*/ 54 w 55"/>
                <a:gd name="T25" fmla="*/ 18 h 57"/>
                <a:gd name="T26" fmla="*/ 51 w 55"/>
                <a:gd name="T27" fmla="*/ 14 h 57"/>
                <a:gd name="T28" fmla="*/ 48 w 55"/>
                <a:gd name="T29" fmla="*/ 9 h 57"/>
                <a:gd name="T30" fmla="*/ 43 w 55"/>
                <a:gd name="T31" fmla="*/ 6 h 57"/>
                <a:gd name="T32" fmla="*/ 39 w 55"/>
                <a:gd name="T33" fmla="*/ 3 h 57"/>
                <a:gd name="T34" fmla="*/ 33 w 55"/>
                <a:gd name="T35" fmla="*/ 2 h 57"/>
                <a:gd name="T36" fmla="*/ 28 w 55"/>
                <a:gd name="T37" fmla="*/ 0 h 57"/>
                <a:gd name="T38" fmla="*/ 28 w 55"/>
                <a:gd name="T39" fmla="*/ 0 h 57"/>
                <a:gd name="T40" fmla="*/ 22 w 55"/>
                <a:gd name="T41" fmla="*/ 2 h 57"/>
                <a:gd name="T42" fmla="*/ 16 w 55"/>
                <a:gd name="T43" fmla="*/ 3 h 57"/>
                <a:gd name="T44" fmla="*/ 12 w 55"/>
                <a:gd name="T45" fmla="*/ 6 h 57"/>
                <a:gd name="T46" fmla="*/ 7 w 55"/>
                <a:gd name="T47" fmla="*/ 9 h 57"/>
                <a:gd name="T48" fmla="*/ 4 w 55"/>
                <a:gd name="T49" fmla="*/ 14 h 57"/>
                <a:gd name="T50" fmla="*/ 1 w 55"/>
                <a:gd name="T51" fmla="*/ 18 h 57"/>
                <a:gd name="T52" fmla="*/ 0 w 55"/>
                <a:gd name="T53" fmla="*/ 23 h 57"/>
                <a:gd name="T54" fmla="*/ 0 w 55"/>
                <a:gd name="T55" fmla="*/ 29 h 57"/>
                <a:gd name="T56" fmla="*/ 0 w 55"/>
                <a:gd name="T57" fmla="*/ 29 h 57"/>
                <a:gd name="T58" fmla="*/ 0 w 55"/>
                <a:gd name="T59" fmla="*/ 35 h 57"/>
                <a:gd name="T60" fmla="*/ 1 w 55"/>
                <a:gd name="T61" fmla="*/ 39 h 57"/>
                <a:gd name="T62" fmla="*/ 4 w 55"/>
                <a:gd name="T63" fmla="*/ 45 h 57"/>
                <a:gd name="T64" fmla="*/ 7 w 55"/>
                <a:gd name="T65" fmla="*/ 48 h 57"/>
                <a:gd name="T66" fmla="*/ 12 w 55"/>
                <a:gd name="T67" fmla="*/ 53 h 57"/>
                <a:gd name="T68" fmla="*/ 16 w 55"/>
                <a:gd name="T69" fmla="*/ 54 h 57"/>
                <a:gd name="T70" fmla="*/ 22 w 55"/>
                <a:gd name="T71" fmla="*/ 56 h 57"/>
                <a:gd name="T72" fmla="*/ 28 w 55"/>
                <a:gd name="T7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 h="57">
                  <a:moveTo>
                    <a:pt x="28" y="57"/>
                  </a:moveTo>
                  <a:lnTo>
                    <a:pt x="28" y="57"/>
                  </a:lnTo>
                  <a:lnTo>
                    <a:pt x="33" y="56"/>
                  </a:lnTo>
                  <a:lnTo>
                    <a:pt x="39" y="54"/>
                  </a:lnTo>
                  <a:lnTo>
                    <a:pt x="43" y="53"/>
                  </a:lnTo>
                  <a:lnTo>
                    <a:pt x="48" y="48"/>
                  </a:lnTo>
                  <a:lnTo>
                    <a:pt x="51" y="45"/>
                  </a:lnTo>
                  <a:lnTo>
                    <a:pt x="54" y="39"/>
                  </a:lnTo>
                  <a:lnTo>
                    <a:pt x="55" y="35"/>
                  </a:lnTo>
                  <a:lnTo>
                    <a:pt x="55" y="29"/>
                  </a:lnTo>
                  <a:lnTo>
                    <a:pt x="55" y="29"/>
                  </a:lnTo>
                  <a:lnTo>
                    <a:pt x="55" y="23"/>
                  </a:lnTo>
                  <a:lnTo>
                    <a:pt x="54" y="18"/>
                  </a:lnTo>
                  <a:lnTo>
                    <a:pt x="51" y="14"/>
                  </a:lnTo>
                  <a:lnTo>
                    <a:pt x="48" y="9"/>
                  </a:lnTo>
                  <a:lnTo>
                    <a:pt x="43" y="6"/>
                  </a:lnTo>
                  <a:lnTo>
                    <a:pt x="39" y="3"/>
                  </a:lnTo>
                  <a:lnTo>
                    <a:pt x="33" y="2"/>
                  </a:lnTo>
                  <a:lnTo>
                    <a:pt x="28" y="0"/>
                  </a:lnTo>
                  <a:lnTo>
                    <a:pt x="28" y="0"/>
                  </a:lnTo>
                  <a:lnTo>
                    <a:pt x="22" y="2"/>
                  </a:lnTo>
                  <a:lnTo>
                    <a:pt x="16" y="3"/>
                  </a:lnTo>
                  <a:lnTo>
                    <a:pt x="12" y="6"/>
                  </a:lnTo>
                  <a:lnTo>
                    <a:pt x="7" y="9"/>
                  </a:lnTo>
                  <a:lnTo>
                    <a:pt x="4" y="14"/>
                  </a:lnTo>
                  <a:lnTo>
                    <a:pt x="1" y="18"/>
                  </a:lnTo>
                  <a:lnTo>
                    <a:pt x="0" y="23"/>
                  </a:lnTo>
                  <a:lnTo>
                    <a:pt x="0" y="29"/>
                  </a:lnTo>
                  <a:lnTo>
                    <a:pt x="0" y="29"/>
                  </a:lnTo>
                  <a:lnTo>
                    <a:pt x="0" y="35"/>
                  </a:lnTo>
                  <a:lnTo>
                    <a:pt x="1" y="39"/>
                  </a:lnTo>
                  <a:lnTo>
                    <a:pt x="4" y="45"/>
                  </a:lnTo>
                  <a:lnTo>
                    <a:pt x="7" y="48"/>
                  </a:lnTo>
                  <a:lnTo>
                    <a:pt x="12" y="53"/>
                  </a:lnTo>
                  <a:lnTo>
                    <a:pt x="16" y="54"/>
                  </a:lnTo>
                  <a:lnTo>
                    <a:pt x="22" y="56"/>
                  </a:lnTo>
                  <a:lnTo>
                    <a:pt x="28"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0" name="Freeform 20"/>
            <p:cNvSpPr>
              <a:spLocks/>
            </p:cNvSpPr>
            <p:nvPr/>
          </p:nvSpPr>
          <p:spPr bwMode="auto">
            <a:xfrm>
              <a:off x="-15798800" y="1890713"/>
              <a:ext cx="30162" cy="30163"/>
            </a:xfrm>
            <a:custGeom>
              <a:avLst/>
              <a:gdLst>
                <a:gd name="T0" fmla="*/ 29 w 57"/>
                <a:gd name="T1" fmla="*/ 57 h 57"/>
                <a:gd name="T2" fmla="*/ 29 w 57"/>
                <a:gd name="T3" fmla="*/ 57 h 57"/>
                <a:gd name="T4" fmla="*/ 35 w 57"/>
                <a:gd name="T5" fmla="*/ 56 h 57"/>
                <a:gd name="T6" fmla="*/ 39 w 57"/>
                <a:gd name="T7" fmla="*/ 54 h 57"/>
                <a:gd name="T8" fmla="*/ 44 w 57"/>
                <a:gd name="T9" fmla="*/ 51 h 57"/>
                <a:gd name="T10" fmla="*/ 48 w 57"/>
                <a:gd name="T11" fmla="*/ 48 h 57"/>
                <a:gd name="T12" fmla="*/ 51 w 57"/>
                <a:gd name="T13" fmla="*/ 44 h 57"/>
                <a:gd name="T14" fmla="*/ 54 w 57"/>
                <a:gd name="T15" fmla="*/ 39 h 57"/>
                <a:gd name="T16" fmla="*/ 56 w 57"/>
                <a:gd name="T17" fmla="*/ 35 h 57"/>
                <a:gd name="T18" fmla="*/ 57 w 57"/>
                <a:gd name="T19" fmla="*/ 29 h 57"/>
                <a:gd name="T20" fmla="*/ 57 w 57"/>
                <a:gd name="T21" fmla="*/ 29 h 57"/>
                <a:gd name="T22" fmla="*/ 56 w 57"/>
                <a:gd name="T23" fmla="*/ 23 h 57"/>
                <a:gd name="T24" fmla="*/ 54 w 57"/>
                <a:gd name="T25" fmla="*/ 18 h 57"/>
                <a:gd name="T26" fmla="*/ 51 w 57"/>
                <a:gd name="T27" fmla="*/ 14 h 57"/>
                <a:gd name="T28" fmla="*/ 48 w 57"/>
                <a:gd name="T29" fmla="*/ 9 h 57"/>
                <a:gd name="T30" fmla="*/ 44 w 57"/>
                <a:gd name="T31" fmla="*/ 5 h 57"/>
                <a:gd name="T32" fmla="*/ 39 w 57"/>
                <a:gd name="T33" fmla="*/ 3 h 57"/>
                <a:gd name="T34" fmla="*/ 35 w 57"/>
                <a:gd name="T35" fmla="*/ 2 h 57"/>
                <a:gd name="T36" fmla="*/ 29 w 57"/>
                <a:gd name="T37" fmla="*/ 0 h 57"/>
                <a:gd name="T38" fmla="*/ 29 w 57"/>
                <a:gd name="T39" fmla="*/ 0 h 57"/>
                <a:gd name="T40" fmla="*/ 23 w 57"/>
                <a:gd name="T41" fmla="*/ 2 h 57"/>
                <a:gd name="T42" fmla="*/ 18 w 57"/>
                <a:gd name="T43" fmla="*/ 3 h 57"/>
                <a:gd name="T44" fmla="*/ 12 w 57"/>
                <a:gd name="T45" fmla="*/ 5 h 57"/>
                <a:gd name="T46" fmla="*/ 9 w 57"/>
                <a:gd name="T47" fmla="*/ 9 h 57"/>
                <a:gd name="T48" fmla="*/ 5 w 57"/>
                <a:gd name="T49" fmla="*/ 14 h 57"/>
                <a:gd name="T50" fmla="*/ 3 w 57"/>
                <a:gd name="T51" fmla="*/ 18 h 57"/>
                <a:gd name="T52" fmla="*/ 0 w 57"/>
                <a:gd name="T53" fmla="*/ 23 h 57"/>
                <a:gd name="T54" fmla="*/ 0 w 57"/>
                <a:gd name="T55" fmla="*/ 29 h 57"/>
                <a:gd name="T56" fmla="*/ 0 w 57"/>
                <a:gd name="T57" fmla="*/ 29 h 57"/>
                <a:gd name="T58" fmla="*/ 0 w 57"/>
                <a:gd name="T59" fmla="*/ 35 h 57"/>
                <a:gd name="T60" fmla="*/ 3 w 57"/>
                <a:gd name="T61" fmla="*/ 39 h 57"/>
                <a:gd name="T62" fmla="*/ 5 w 57"/>
                <a:gd name="T63" fmla="*/ 44 h 57"/>
                <a:gd name="T64" fmla="*/ 9 w 57"/>
                <a:gd name="T65" fmla="*/ 48 h 57"/>
                <a:gd name="T66" fmla="*/ 12 w 57"/>
                <a:gd name="T67" fmla="*/ 51 h 57"/>
                <a:gd name="T68" fmla="*/ 18 w 57"/>
                <a:gd name="T69" fmla="*/ 54 h 57"/>
                <a:gd name="T70" fmla="*/ 23 w 57"/>
                <a:gd name="T71" fmla="*/ 56 h 57"/>
                <a:gd name="T72" fmla="*/ 29 w 57"/>
                <a:gd name="T7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 h="57">
                  <a:moveTo>
                    <a:pt x="29" y="57"/>
                  </a:moveTo>
                  <a:lnTo>
                    <a:pt x="29" y="57"/>
                  </a:lnTo>
                  <a:lnTo>
                    <a:pt x="35" y="56"/>
                  </a:lnTo>
                  <a:lnTo>
                    <a:pt x="39" y="54"/>
                  </a:lnTo>
                  <a:lnTo>
                    <a:pt x="44" y="51"/>
                  </a:lnTo>
                  <a:lnTo>
                    <a:pt x="48" y="48"/>
                  </a:lnTo>
                  <a:lnTo>
                    <a:pt x="51" y="44"/>
                  </a:lnTo>
                  <a:lnTo>
                    <a:pt x="54" y="39"/>
                  </a:lnTo>
                  <a:lnTo>
                    <a:pt x="56" y="35"/>
                  </a:lnTo>
                  <a:lnTo>
                    <a:pt x="57" y="29"/>
                  </a:lnTo>
                  <a:lnTo>
                    <a:pt x="57" y="29"/>
                  </a:lnTo>
                  <a:lnTo>
                    <a:pt x="56" y="23"/>
                  </a:lnTo>
                  <a:lnTo>
                    <a:pt x="54" y="18"/>
                  </a:lnTo>
                  <a:lnTo>
                    <a:pt x="51" y="14"/>
                  </a:lnTo>
                  <a:lnTo>
                    <a:pt x="48" y="9"/>
                  </a:lnTo>
                  <a:lnTo>
                    <a:pt x="44" y="5"/>
                  </a:lnTo>
                  <a:lnTo>
                    <a:pt x="39" y="3"/>
                  </a:lnTo>
                  <a:lnTo>
                    <a:pt x="35" y="2"/>
                  </a:lnTo>
                  <a:lnTo>
                    <a:pt x="29" y="0"/>
                  </a:lnTo>
                  <a:lnTo>
                    <a:pt x="29" y="0"/>
                  </a:lnTo>
                  <a:lnTo>
                    <a:pt x="23" y="2"/>
                  </a:lnTo>
                  <a:lnTo>
                    <a:pt x="18" y="3"/>
                  </a:lnTo>
                  <a:lnTo>
                    <a:pt x="12" y="5"/>
                  </a:lnTo>
                  <a:lnTo>
                    <a:pt x="9" y="9"/>
                  </a:lnTo>
                  <a:lnTo>
                    <a:pt x="5" y="14"/>
                  </a:lnTo>
                  <a:lnTo>
                    <a:pt x="3" y="18"/>
                  </a:lnTo>
                  <a:lnTo>
                    <a:pt x="0" y="23"/>
                  </a:lnTo>
                  <a:lnTo>
                    <a:pt x="0" y="29"/>
                  </a:lnTo>
                  <a:lnTo>
                    <a:pt x="0" y="29"/>
                  </a:lnTo>
                  <a:lnTo>
                    <a:pt x="0" y="35"/>
                  </a:lnTo>
                  <a:lnTo>
                    <a:pt x="3" y="39"/>
                  </a:lnTo>
                  <a:lnTo>
                    <a:pt x="5" y="44"/>
                  </a:lnTo>
                  <a:lnTo>
                    <a:pt x="9" y="48"/>
                  </a:lnTo>
                  <a:lnTo>
                    <a:pt x="12" y="51"/>
                  </a:lnTo>
                  <a:lnTo>
                    <a:pt x="18" y="54"/>
                  </a:lnTo>
                  <a:lnTo>
                    <a:pt x="23" y="56"/>
                  </a:lnTo>
                  <a:lnTo>
                    <a:pt x="29" y="57"/>
                  </a:lnTo>
                  <a:close/>
                </a:path>
              </a:pathLst>
            </a:custGeom>
            <a:solidFill>
              <a:srgbClr val="8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1" name="Freeform 21"/>
            <p:cNvSpPr>
              <a:spLocks/>
            </p:cNvSpPr>
            <p:nvPr/>
          </p:nvSpPr>
          <p:spPr bwMode="auto">
            <a:xfrm>
              <a:off x="-15798800" y="1890713"/>
              <a:ext cx="30162" cy="30163"/>
            </a:xfrm>
            <a:custGeom>
              <a:avLst/>
              <a:gdLst>
                <a:gd name="T0" fmla="*/ 29 w 57"/>
                <a:gd name="T1" fmla="*/ 57 h 57"/>
                <a:gd name="T2" fmla="*/ 29 w 57"/>
                <a:gd name="T3" fmla="*/ 57 h 57"/>
                <a:gd name="T4" fmla="*/ 35 w 57"/>
                <a:gd name="T5" fmla="*/ 56 h 57"/>
                <a:gd name="T6" fmla="*/ 39 w 57"/>
                <a:gd name="T7" fmla="*/ 54 h 57"/>
                <a:gd name="T8" fmla="*/ 44 w 57"/>
                <a:gd name="T9" fmla="*/ 51 h 57"/>
                <a:gd name="T10" fmla="*/ 48 w 57"/>
                <a:gd name="T11" fmla="*/ 48 h 57"/>
                <a:gd name="T12" fmla="*/ 51 w 57"/>
                <a:gd name="T13" fmla="*/ 44 h 57"/>
                <a:gd name="T14" fmla="*/ 54 w 57"/>
                <a:gd name="T15" fmla="*/ 39 h 57"/>
                <a:gd name="T16" fmla="*/ 56 w 57"/>
                <a:gd name="T17" fmla="*/ 35 h 57"/>
                <a:gd name="T18" fmla="*/ 57 w 57"/>
                <a:gd name="T19" fmla="*/ 29 h 57"/>
                <a:gd name="T20" fmla="*/ 57 w 57"/>
                <a:gd name="T21" fmla="*/ 29 h 57"/>
                <a:gd name="T22" fmla="*/ 56 w 57"/>
                <a:gd name="T23" fmla="*/ 23 h 57"/>
                <a:gd name="T24" fmla="*/ 54 w 57"/>
                <a:gd name="T25" fmla="*/ 18 h 57"/>
                <a:gd name="T26" fmla="*/ 51 w 57"/>
                <a:gd name="T27" fmla="*/ 14 h 57"/>
                <a:gd name="T28" fmla="*/ 48 w 57"/>
                <a:gd name="T29" fmla="*/ 9 h 57"/>
                <a:gd name="T30" fmla="*/ 44 w 57"/>
                <a:gd name="T31" fmla="*/ 5 h 57"/>
                <a:gd name="T32" fmla="*/ 39 w 57"/>
                <a:gd name="T33" fmla="*/ 3 h 57"/>
                <a:gd name="T34" fmla="*/ 35 w 57"/>
                <a:gd name="T35" fmla="*/ 2 h 57"/>
                <a:gd name="T36" fmla="*/ 29 w 57"/>
                <a:gd name="T37" fmla="*/ 0 h 57"/>
                <a:gd name="T38" fmla="*/ 29 w 57"/>
                <a:gd name="T39" fmla="*/ 0 h 57"/>
                <a:gd name="T40" fmla="*/ 23 w 57"/>
                <a:gd name="T41" fmla="*/ 2 h 57"/>
                <a:gd name="T42" fmla="*/ 18 w 57"/>
                <a:gd name="T43" fmla="*/ 3 h 57"/>
                <a:gd name="T44" fmla="*/ 12 w 57"/>
                <a:gd name="T45" fmla="*/ 5 h 57"/>
                <a:gd name="T46" fmla="*/ 9 w 57"/>
                <a:gd name="T47" fmla="*/ 9 h 57"/>
                <a:gd name="T48" fmla="*/ 5 w 57"/>
                <a:gd name="T49" fmla="*/ 14 h 57"/>
                <a:gd name="T50" fmla="*/ 3 w 57"/>
                <a:gd name="T51" fmla="*/ 18 h 57"/>
                <a:gd name="T52" fmla="*/ 0 w 57"/>
                <a:gd name="T53" fmla="*/ 23 h 57"/>
                <a:gd name="T54" fmla="*/ 0 w 57"/>
                <a:gd name="T55" fmla="*/ 29 h 57"/>
                <a:gd name="T56" fmla="*/ 0 w 57"/>
                <a:gd name="T57" fmla="*/ 29 h 57"/>
                <a:gd name="T58" fmla="*/ 0 w 57"/>
                <a:gd name="T59" fmla="*/ 35 h 57"/>
                <a:gd name="T60" fmla="*/ 3 w 57"/>
                <a:gd name="T61" fmla="*/ 39 h 57"/>
                <a:gd name="T62" fmla="*/ 5 w 57"/>
                <a:gd name="T63" fmla="*/ 44 h 57"/>
                <a:gd name="T64" fmla="*/ 9 w 57"/>
                <a:gd name="T65" fmla="*/ 48 h 57"/>
                <a:gd name="T66" fmla="*/ 12 w 57"/>
                <a:gd name="T67" fmla="*/ 51 h 57"/>
                <a:gd name="T68" fmla="*/ 18 w 57"/>
                <a:gd name="T69" fmla="*/ 54 h 57"/>
                <a:gd name="T70" fmla="*/ 23 w 57"/>
                <a:gd name="T71" fmla="*/ 56 h 57"/>
                <a:gd name="T72" fmla="*/ 29 w 57"/>
                <a:gd name="T7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 h="57">
                  <a:moveTo>
                    <a:pt x="29" y="57"/>
                  </a:moveTo>
                  <a:lnTo>
                    <a:pt x="29" y="57"/>
                  </a:lnTo>
                  <a:lnTo>
                    <a:pt x="35" y="56"/>
                  </a:lnTo>
                  <a:lnTo>
                    <a:pt x="39" y="54"/>
                  </a:lnTo>
                  <a:lnTo>
                    <a:pt x="44" y="51"/>
                  </a:lnTo>
                  <a:lnTo>
                    <a:pt x="48" y="48"/>
                  </a:lnTo>
                  <a:lnTo>
                    <a:pt x="51" y="44"/>
                  </a:lnTo>
                  <a:lnTo>
                    <a:pt x="54" y="39"/>
                  </a:lnTo>
                  <a:lnTo>
                    <a:pt x="56" y="35"/>
                  </a:lnTo>
                  <a:lnTo>
                    <a:pt x="57" y="29"/>
                  </a:lnTo>
                  <a:lnTo>
                    <a:pt x="57" y="29"/>
                  </a:lnTo>
                  <a:lnTo>
                    <a:pt x="56" y="23"/>
                  </a:lnTo>
                  <a:lnTo>
                    <a:pt x="54" y="18"/>
                  </a:lnTo>
                  <a:lnTo>
                    <a:pt x="51" y="14"/>
                  </a:lnTo>
                  <a:lnTo>
                    <a:pt x="48" y="9"/>
                  </a:lnTo>
                  <a:lnTo>
                    <a:pt x="44" y="5"/>
                  </a:lnTo>
                  <a:lnTo>
                    <a:pt x="39" y="3"/>
                  </a:lnTo>
                  <a:lnTo>
                    <a:pt x="35" y="2"/>
                  </a:lnTo>
                  <a:lnTo>
                    <a:pt x="29" y="0"/>
                  </a:lnTo>
                  <a:lnTo>
                    <a:pt x="29" y="0"/>
                  </a:lnTo>
                  <a:lnTo>
                    <a:pt x="23" y="2"/>
                  </a:lnTo>
                  <a:lnTo>
                    <a:pt x="18" y="3"/>
                  </a:lnTo>
                  <a:lnTo>
                    <a:pt x="12" y="5"/>
                  </a:lnTo>
                  <a:lnTo>
                    <a:pt x="9" y="9"/>
                  </a:lnTo>
                  <a:lnTo>
                    <a:pt x="5" y="14"/>
                  </a:lnTo>
                  <a:lnTo>
                    <a:pt x="3" y="18"/>
                  </a:lnTo>
                  <a:lnTo>
                    <a:pt x="0" y="23"/>
                  </a:lnTo>
                  <a:lnTo>
                    <a:pt x="0" y="29"/>
                  </a:lnTo>
                  <a:lnTo>
                    <a:pt x="0" y="29"/>
                  </a:lnTo>
                  <a:lnTo>
                    <a:pt x="0" y="35"/>
                  </a:lnTo>
                  <a:lnTo>
                    <a:pt x="3" y="39"/>
                  </a:lnTo>
                  <a:lnTo>
                    <a:pt x="5" y="44"/>
                  </a:lnTo>
                  <a:lnTo>
                    <a:pt x="9" y="48"/>
                  </a:lnTo>
                  <a:lnTo>
                    <a:pt x="12" y="51"/>
                  </a:lnTo>
                  <a:lnTo>
                    <a:pt x="18" y="54"/>
                  </a:lnTo>
                  <a:lnTo>
                    <a:pt x="23" y="56"/>
                  </a:lnTo>
                  <a:lnTo>
                    <a:pt x="29"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2" name="Rectangle 22"/>
            <p:cNvSpPr>
              <a:spLocks noChangeArrowheads="1"/>
            </p:cNvSpPr>
            <p:nvPr/>
          </p:nvSpPr>
          <p:spPr bwMode="auto">
            <a:xfrm>
              <a:off x="-16106775" y="1946275"/>
              <a:ext cx="323850" cy="11113"/>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3" name="Freeform 23"/>
            <p:cNvSpPr>
              <a:spLocks/>
            </p:cNvSpPr>
            <p:nvPr/>
          </p:nvSpPr>
          <p:spPr bwMode="auto">
            <a:xfrm>
              <a:off x="-16121063" y="1936750"/>
              <a:ext cx="28575" cy="30163"/>
            </a:xfrm>
            <a:custGeom>
              <a:avLst/>
              <a:gdLst>
                <a:gd name="T0" fmla="*/ 28 w 55"/>
                <a:gd name="T1" fmla="*/ 56 h 56"/>
                <a:gd name="T2" fmla="*/ 28 w 55"/>
                <a:gd name="T3" fmla="*/ 56 h 56"/>
                <a:gd name="T4" fmla="*/ 34 w 55"/>
                <a:gd name="T5" fmla="*/ 56 h 56"/>
                <a:gd name="T6" fmla="*/ 39 w 55"/>
                <a:gd name="T7" fmla="*/ 54 h 56"/>
                <a:gd name="T8" fmla="*/ 43 w 55"/>
                <a:gd name="T9" fmla="*/ 51 h 56"/>
                <a:gd name="T10" fmla="*/ 48 w 55"/>
                <a:gd name="T11" fmla="*/ 48 h 56"/>
                <a:gd name="T12" fmla="*/ 51 w 55"/>
                <a:gd name="T13" fmla="*/ 44 h 56"/>
                <a:gd name="T14" fmla="*/ 54 w 55"/>
                <a:gd name="T15" fmla="*/ 39 h 56"/>
                <a:gd name="T16" fmla="*/ 55 w 55"/>
                <a:gd name="T17" fmla="*/ 33 h 56"/>
                <a:gd name="T18" fmla="*/ 55 w 55"/>
                <a:gd name="T19" fmla="*/ 29 h 56"/>
                <a:gd name="T20" fmla="*/ 55 w 55"/>
                <a:gd name="T21" fmla="*/ 29 h 56"/>
                <a:gd name="T22" fmla="*/ 55 w 55"/>
                <a:gd name="T23" fmla="*/ 23 h 56"/>
                <a:gd name="T24" fmla="*/ 54 w 55"/>
                <a:gd name="T25" fmla="*/ 17 h 56"/>
                <a:gd name="T26" fmla="*/ 51 w 55"/>
                <a:gd name="T27" fmla="*/ 12 h 56"/>
                <a:gd name="T28" fmla="*/ 48 w 55"/>
                <a:gd name="T29" fmla="*/ 8 h 56"/>
                <a:gd name="T30" fmla="*/ 43 w 55"/>
                <a:gd name="T31" fmla="*/ 5 h 56"/>
                <a:gd name="T32" fmla="*/ 39 w 55"/>
                <a:gd name="T33" fmla="*/ 2 h 56"/>
                <a:gd name="T34" fmla="*/ 34 w 55"/>
                <a:gd name="T35" fmla="*/ 0 h 56"/>
                <a:gd name="T36" fmla="*/ 28 w 55"/>
                <a:gd name="T37" fmla="*/ 0 h 56"/>
                <a:gd name="T38" fmla="*/ 28 w 55"/>
                <a:gd name="T39" fmla="*/ 0 h 56"/>
                <a:gd name="T40" fmla="*/ 22 w 55"/>
                <a:gd name="T41" fmla="*/ 0 h 56"/>
                <a:gd name="T42" fmla="*/ 16 w 55"/>
                <a:gd name="T43" fmla="*/ 2 h 56"/>
                <a:gd name="T44" fmla="*/ 12 w 55"/>
                <a:gd name="T45" fmla="*/ 5 h 56"/>
                <a:gd name="T46" fmla="*/ 9 w 55"/>
                <a:gd name="T47" fmla="*/ 8 h 56"/>
                <a:gd name="T48" fmla="*/ 4 w 55"/>
                <a:gd name="T49" fmla="*/ 12 h 56"/>
                <a:gd name="T50" fmla="*/ 3 w 55"/>
                <a:gd name="T51" fmla="*/ 17 h 56"/>
                <a:gd name="T52" fmla="*/ 0 w 55"/>
                <a:gd name="T53" fmla="*/ 23 h 56"/>
                <a:gd name="T54" fmla="*/ 0 w 55"/>
                <a:gd name="T55" fmla="*/ 29 h 56"/>
                <a:gd name="T56" fmla="*/ 0 w 55"/>
                <a:gd name="T57" fmla="*/ 29 h 56"/>
                <a:gd name="T58" fmla="*/ 0 w 55"/>
                <a:gd name="T59" fmla="*/ 33 h 56"/>
                <a:gd name="T60" fmla="*/ 3 w 55"/>
                <a:gd name="T61" fmla="*/ 39 h 56"/>
                <a:gd name="T62" fmla="*/ 4 w 55"/>
                <a:gd name="T63" fmla="*/ 44 h 56"/>
                <a:gd name="T64" fmla="*/ 9 w 55"/>
                <a:gd name="T65" fmla="*/ 48 h 56"/>
                <a:gd name="T66" fmla="*/ 12 w 55"/>
                <a:gd name="T67" fmla="*/ 51 h 56"/>
                <a:gd name="T68" fmla="*/ 16 w 55"/>
                <a:gd name="T69" fmla="*/ 54 h 56"/>
                <a:gd name="T70" fmla="*/ 22 w 55"/>
                <a:gd name="T71" fmla="*/ 56 h 56"/>
                <a:gd name="T72" fmla="*/ 28 w 55"/>
                <a:gd name="T7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 h="56">
                  <a:moveTo>
                    <a:pt x="28" y="56"/>
                  </a:moveTo>
                  <a:lnTo>
                    <a:pt x="28" y="56"/>
                  </a:lnTo>
                  <a:lnTo>
                    <a:pt x="34" y="56"/>
                  </a:lnTo>
                  <a:lnTo>
                    <a:pt x="39" y="54"/>
                  </a:lnTo>
                  <a:lnTo>
                    <a:pt x="43" y="51"/>
                  </a:lnTo>
                  <a:lnTo>
                    <a:pt x="48" y="48"/>
                  </a:lnTo>
                  <a:lnTo>
                    <a:pt x="51" y="44"/>
                  </a:lnTo>
                  <a:lnTo>
                    <a:pt x="54" y="39"/>
                  </a:lnTo>
                  <a:lnTo>
                    <a:pt x="55" y="33"/>
                  </a:lnTo>
                  <a:lnTo>
                    <a:pt x="55" y="29"/>
                  </a:lnTo>
                  <a:lnTo>
                    <a:pt x="55" y="29"/>
                  </a:lnTo>
                  <a:lnTo>
                    <a:pt x="55" y="23"/>
                  </a:lnTo>
                  <a:lnTo>
                    <a:pt x="54" y="17"/>
                  </a:lnTo>
                  <a:lnTo>
                    <a:pt x="51" y="12"/>
                  </a:lnTo>
                  <a:lnTo>
                    <a:pt x="48" y="8"/>
                  </a:lnTo>
                  <a:lnTo>
                    <a:pt x="43" y="5"/>
                  </a:lnTo>
                  <a:lnTo>
                    <a:pt x="39" y="2"/>
                  </a:lnTo>
                  <a:lnTo>
                    <a:pt x="34" y="0"/>
                  </a:lnTo>
                  <a:lnTo>
                    <a:pt x="28" y="0"/>
                  </a:lnTo>
                  <a:lnTo>
                    <a:pt x="28" y="0"/>
                  </a:lnTo>
                  <a:lnTo>
                    <a:pt x="22" y="0"/>
                  </a:lnTo>
                  <a:lnTo>
                    <a:pt x="16" y="2"/>
                  </a:lnTo>
                  <a:lnTo>
                    <a:pt x="12" y="5"/>
                  </a:lnTo>
                  <a:lnTo>
                    <a:pt x="9" y="8"/>
                  </a:lnTo>
                  <a:lnTo>
                    <a:pt x="4" y="12"/>
                  </a:lnTo>
                  <a:lnTo>
                    <a:pt x="3" y="17"/>
                  </a:lnTo>
                  <a:lnTo>
                    <a:pt x="0" y="23"/>
                  </a:lnTo>
                  <a:lnTo>
                    <a:pt x="0" y="29"/>
                  </a:lnTo>
                  <a:lnTo>
                    <a:pt x="0" y="29"/>
                  </a:lnTo>
                  <a:lnTo>
                    <a:pt x="0" y="33"/>
                  </a:lnTo>
                  <a:lnTo>
                    <a:pt x="3" y="39"/>
                  </a:lnTo>
                  <a:lnTo>
                    <a:pt x="4" y="44"/>
                  </a:lnTo>
                  <a:lnTo>
                    <a:pt x="9" y="48"/>
                  </a:lnTo>
                  <a:lnTo>
                    <a:pt x="12" y="51"/>
                  </a:lnTo>
                  <a:lnTo>
                    <a:pt x="16" y="54"/>
                  </a:lnTo>
                  <a:lnTo>
                    <a:pt x="22" y="56"/>
                  </a:lnTo>
                  <a:lnTo>
                    <a:pt x="28" y="5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4" name="Freeform 24"/>
            <p:cNvSpPr>
              <a:spLocks/>
            </p:cNvSpPr>
            <p:nvPr/>
          </p:nvSpPr>
          <p:spPr bwMode="auto">
            <a:xfrm>
              <a:off x="-16121063" y="1936750"/>
              <a:ext cx="28575" cy="30163"/>
            </a:xfrm>
            <a:custGeom>
              <a:avLst/>
              <a:gdLst>
                <a:gd name="T0" fmla="*/ 28 w 55"/>
                <a:gd name="T1" fmla="*/ 56 h 56"/>
                <a:gd name="T2" fmla="*/ 28 w 55"/>
                <a:gd name="T3" fmla="*/ 56 h 56"/>
                <a:gd name="T4" fmla="*/ 34 w 55"/>
                <a:gd name="T5" fmla="*/ 56 h 56"/>
                <a:gd name="T6" fmla="*/ 39 w 55"/>
                <a:gd name="T7" fmla="*/ 54 h 56"/>
                <a:gd name="T8" fmla="*/ 43 w 55"/>
                <a:gd name="T9" fmla="*/ 51 h 56"/>
                <a:gd name="T10" fmla="*/ 48 w 55"/>
                <a:gd name="T11" fmla="*/ 48 h 56"/>
                <a:gd name="T12" fmla="*/ 51 w 55"/>
                <a:gd name="T13" fmla="*/ 44 h 56"/>
                <a:gd name="T14" fmla="*/ 54 w 55"/>
                <a:gd name="T15" fmla="*/ 39 h 56"/>
                <a:gd name="T16" fmla="*/ 55 w 55"/>
                <a:gd name="T17" fmla="*/ 33 h 56"/>
                <a:gd name="T18" fmla="*/ 55 w 55"/>
                <a:gd name="T19" fmla="*/ 29 h 56"/>
                <a:gd name="T20" fmla="*/ 55 w 55"/>
                <a:gd name="T21" fmla="*/ 29 h 56"/>
                <a:gd name="T22" fmla="*/ 55 w 55"/>
                <a:gd name="T23" fmla="*/ 23 h 56"/>
                <a:gd name="T24" fmla="*/ 54 w 55"/>
                <a:gd name="T25" fmla="*/ 17 h 56"/>
                <a:gd name="T26" fmla="*/ 51 w 55"/>
                <a:gd name="T27" fmla="*/ 12 h 56"/>
                <a:gd name="T28" fmla="*/ 48 w 55"/>
                <a:gd name="T29" fmla="*/ 8 h 56"/>
                <a:gd name="T30" fmla="*/ 43 w 55"/>
                <a:gd name="T31" fmla="*/ 5 h 56"/>
                <a:gd name="T32" fmla="*/ 39 w 55"/>
                <a:gd name="T33" fmla="*/ 2 h 56"/>
                <a:gd name="T34" fmla="*/ 34 w 55"/>
                <a:gd name="T35" fmla="*/ 0 h 56"/>
                <a:gd name="T36" fmla="*/ 28 w 55"/>
                <a:gd name="T37" fmla="*/ 0 h 56"/>
                <a:gd name="T38" fmla="*/ 28 w 55"/>
                <a:gd name="T39" fmla="*/ 0 h 56"/>
                <a:gd name="T40" fmla="*/ 22 w 55"/>
                <a:gd name="T41" fmla="*/ 0 h 56"/>
                <a:gd name="T42" fmla="*/ 16 w 55"/>
                <a:gd name="T43" fmla="*/ 2 h 56"/>
                <a:gd name="T44" fmla="*/ 12 w 55"/>
                <a:gd name="T45" fmla="*/ 5 h 56"/>
                <a:gd name="T46" fmla="*/ 9 w 55"/>
                <a:gd name="T47" fmla="*/ 8 h 56"/>
                <a:gd name="T48" fmla="*/ 4 w 55"/>
                <a:gd name="T49" fmla="*/ 12 h 56"/>
                <a:gd name="T50" fmla="*/ 3 w 55"/>
                <a:gd name="T51" fmla="*/ 17 h 56"/>
                <a:gd name="T52" fmla="*/ 0 w 55"/>
                <a:gd name="T53" fmla="*/ 23 h 56"/>
                <a:gd name="T54" fmla="*/ 0 w 55"/>
                <a:gd name="T55" fmla="*/ 29 h 56"/>
                <a:gd name="T56" fmla="*/ 0 w 55"/>
                <a:gd name="T57" fmla="*/ 29 h 56"/>
                <a:gd name="T58" fmla="*/ 0 w 55"/>
                <a:gd name="T59" fmla="*/ 33 h 56"/>
                <a:gd name="T60" fmla="*/ 3 w 55"/>
                <a:gd name="T61" fmla="*/ 39 h 56"/>
                <a:gd name="T62" fmla="*/ 4 w 55"/>
                <a:gd name="T63" fmla="*/ 44 h 56"/>
                <a:gd name="T64" fmla="*/ 9 w 55"/>
                <a:gd name="T65" fmla="*/ 48 h 56"/>
                <a:gd name="T66" fmla="*/ 12 w 55"/>
                <a:gd name="T67" fmla="*/ 51 h 56"/>
                <a:gd name="T68" fmla="*/ 16 w 55"/>
                <a:gd name="T69" fmla="*/ 54 h 56"/>
                <a:gd name="T70" fmla="*/ 22 w 55"/>
                <a:gd name="T71" fmla="*/ 56 h 56"/>
                <a:gd name="T72" fmla="*/ 28 w 55"/>
                <a:gd name="T7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 h="56">
                  <a:moveTo>
                    <a:pt x="28" y="56"/>
                  </a:moveTo>
                  <a:lnTo>
                    <a:pt x="28" y="56"/>
                  </a:lnTo>
                  <a:lnTo>
                    <a:pt x="34" y="56"/>
                  </a:lnTo>
                  <a:lnTo>
                    <a:pt x="39" y="54"/>
                  </a:lnTo>
                  <a:lnTo>
                    <a:pt x="43" y="51"/>
                  </a:lnTo>
                  <a:lnTo>
                    <a:pt x="48" y="48"/>
                  </a:lnTo>
                  <a:lnTo>
                    <a:pt x="51" y="44"/>
                  </a:lnTo>
                  <a:lnTo>
                    <a:pt x="54" y="39"/>
                  </a:lnTo>
                  <a:lnTo>
                    <a:pt x="55" y="33"/>
                  </a:lnTo>
                  <a:lnTo>
                    <a:pt x="55" y="29"/>
                  </a:lnTo>
                  <a:lnTo>
                    <a:pt x="55" y="29"/>
                  </a:lnTo>
                  <a:lnTo>
                    <a:pt x="55" y="23"/>
                  </a:lnTo>
                  <a:lnTo>
                    <a:pt x="54" y="17"/>
                  </a:lnTo>
                  <a:lnTo>
                    <a:pt x="51" y="12"/>
                  </a:lnTo>
                  <a:lnTo>
                    <a:pt x="48" y="8"/>
                  </a:lnTo>
                  <a:lnTo>
                    <a:pt x="43" y="5"/>
                  </a:lnTo>
                  <a:lnTo>
                    <a:pt x="39" y="2"/>
                  </a:lnTo>
                  <a:lnTo>
                    <a:pt x="34" y="0"/>
                  </a:lnTo>
                  <a:lnTo>
                    <a:pt x="28" y="0"/>
                  </a:lnTo>
                  <a:lnTo>
                    <a:pt x="28" y="0"/>
                  </a:lnTo>
                  <a:lnTo>
                    <a:pt x="22" y="0"/>
                  </a:lnTo>
                  <a:lnTo>
                    <a:pt x="16" y="2"/>
                  </a:lnTo>
                  <a:lnTo>
                    <a:pt x="12" y="5"/>
                  </a:lnTo>
                  <a:lnTo>
                    <a:pt x="9" y="8"/>
                  </a:lnTo>
                  <a:lnTo>
                    <a:pt x="4" y="12"/>
                  </a:lnTo>
                  <a:lnTo>
                    <a:pt x="3" y="17"/>
                  </a:lnTo>
                  <a:lnTo>
                    <a:pt x="0" y="23"/>
                  </a:lnTo>
                  <a:lnTo>
                    <a:pt x="0" y="29"/>
                  </a:lnTo>
                  <a:lnTo>
                    <a:pt x="0" y="29"/>
                  </a:lnTo>
                  <a:lnTo>
                    <a:pt x="0" y="33"/>
                  </a:lnTo>
                  <a:lnTo>
                    <a:pt x="3" y="39"/>
                  </a:lnTo>
                  <a:lnTo>
                    <a:pt x="4" y="44"/>
                  </a:lnTo>
                  <a:lnTo>
                    <a:pt x="9" y="48"/>
                  </a:lnTo>
                  <a:lnTo>
                    <a:pt x="12" y="51"/>
                  </a:lnTo>
                  <a:lnTo>
                    <a:pt x="16" y="54"/>
                  </a:lnTo>
                  <a:lnTo>
                    <a:pt x="22" y="56"/>
                  </a:lnTo>
                  <a:lnTo>
                    <a:pt x="28" y="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5" name="Freeform 25"/>
            <p:cNvSpPr>
              <a:spLocks/>
            </p:cNvSpPr>
            <p:nvPr/>
          </p:nvSpPr>
          <p:spPr bwMode="auto">
            <a:xfrm>
              <a:off x="-15790863" y="1931988"/>
              <a:ext cx="22225" cy="39688"/>
            </a:xfrm>
            <a:custGeom>
              <a:avLst/>
              <a:gdLst>
                <a:gd name="T0" fmla="*/ 42 w 42"/>
                <a:gd name="T1" fmla="*/ 39 h 76"/>
                <a:gd name="T2" fmla="*/ 0 w 42"/>
                <a:gd name="T3" fmla="*/ 0 h 76"/>
                <a:gd name="T4" fmla="*/ 0 w 42"/>
                <a:gd name="T5" fmla="*/ 76 h 76"/>
                <a:gd name="T6" fmla="*/ 42 w 42"/>
                <a:gd name="T7" fmla="*/ 39 h 76"/>
              </a:gdLst>
              <a:ahLst/>
              <a:cxnLst>
                <a:cxn ang="0">
                  <a:pos x="T0" y="T1"/>
                </a:cxn>
                <a:cxn ang="0">
                  <a:pos x="T2" y="T3"/>
                </a:cxn>
                <a:cxn ang="0">
                  <a:pos x="T4" y="T5"/>
                </a:cxn>
                <a:cxn ang="0">
                  <a:pos x="T6" y="T7"/>
                </a:cxn>
              </a:cxnLst>
              <a:rect l="0" t="0" r="r" b="b"/>
              <a:pathLst>
                <a:path w="42" h="76">
                  <a:moveTo>
                    <a:pt x="42" y="39"/>
                  </a:moveTo>
                  <a:lnTo>
                    <a:pt x="0" y="0"/>
                  </a:lnTo>
                  <a:lnTo>
                    <a:pt x="0" y="76"/>
                  </a:lnTo>
                  <a:lnTo>
                    <a:pt x="42" y="3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6" name="Rectangle 26"/>
            <p:cNvSpPr>
              <a:spLocks noChangeArrowheads="1"/>
            </p:cNvSpPr>
            <p:nvPr/>
          </p:nvSpPr>
          <p:spPr bwMode="auto">
            <a:xfrm>
              <a:off x="-16055975" y="2198688"/>
              <a:ext cx="36512" cy="93663"/>
            </a:xfrm>
            <a:prstGeom prst="rect">
              <a:avLst/>
            </a:prstGeom>
            <a:solidFill>
              <a:srgbClr val="87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7" name="Rectangle 27"/>
            <p:cNvSpPr>
              <a:spLocks noChangeArrowheads="1"/>
            </p:cNvSpPr>
            <p:nvPr/>
          </p:nvSpPr>
          <p:spPr bwMode="auto">
            <a:xfrm>
              <a:off x="-16008350" y="2105025"/>
              <a:ext cx="34925" cy="187325"/>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8" name="Rectangle 28"/>
            <p:cNvSpPr>
              <a:spLocks noChangeArrowheads="1"/>
            </p:cNvSpPr>
            <p:nvPr/>
          </p:nvSpPr>
          <p:spPr bwMode="auto">
            <a:xfrm>
              <a:off x="-15962313" y="2144713"/>
              <a:ext cx="36512" cy="147638"/>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9" name="Rectangle 29"/>
            <p:cNvSpPr>
              <a:spLocks noChangeArrowheads="1"/>
            </p:cNvSpPr>
            <p:nvPr/>
          </p:nvSpPr>
          <p:spPr bwMode="auto">
            <a:xfrm>
              <a:off x="-15914688" y="2252663"/>
              <a:ext cx="34925" cy="39688"/>
            </a:xfrm>
            <a:prstGeom prst="rect">
              <a:avLst/>
            </a:prstGeom>
            <a:solidFill>
              <a:srgbClr val="87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0" name="Rectangle 30"/>
            <p:cNvSpPr>
              <a:spLocks noChangeArrowheads="1"/>
            </p:cNvSpPr>
            <p:nvPr/>
          </p:nvSpPr>
          <p:spPr bwMode="auto">
            <a:xfrm>
              <a:off x="-15868650" y="2274888"/>
              <a:ext cx="36512" cy="17463"/>
            </a:xfrm>
            <a:prstGeom prst="rect">
              <a:avLst/>
            </a:prstGeom>
            <a:solidFill>
              <a:srgbClr val="87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1" name="Rectangle 31"/>
            <p:cNvSpPr>
              <a:spLocks noChangeArrowheads="1"/>
            </p:cNvSpPr>
            <p:nvPr/>
          </p:nvSpPr>
          <p:spPr bwMode="auto">
            <a:xfrm>
              <a:off x="-15821025" y="2189163"/>
              <a:ext cx="34925" cy="103188"/>
            </a:xfrm>
            <a:prstGeom prst="rect">
              <a:avLst/>
            </a:prstGeom>
            <a:solidFill>
              <a:srgbClr val="87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2" name="Rectangle 32"/>
            <p:cNvSpPr>
              <a:spLocks noChangeArrowheads="1"/>
            </p:cNvSpPr>
            <p:nvPr/>
          </p:nvSpPr>
          <p:spPr bwMode="auto">
            <a:xfrm>
              <a:off x="-15774988" y="2220913"/>
              <a:ext cx="36512" cy="71438"/>
            </a:xfrm>
            <a:prstGeom prst="rect">
              <a:avLst/>
            </a:prstGeom>
            <a:solidFill>
              <a:srgbClr val="87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3" name="Rectangle 33"/>
            <p:cNvSpPr>
              <a:spLocks noChangeArrowheads="1"/>
            </p:cNvSpPr>
            <p:nvPr/>
          </p:nvSpPr>
          <p:spPr bwMode="auto">
            <a:xfrm>
              <a:off x="-15727363" y="2203450"/>
              <a:ext cx="34925" cy="88900"/>
            </a:xfrm>
            <a:prstGeom prst="rect">
              <a:avLst/>
            </a:prstGeom>
            <a:solidFill>
              <a:srgbClr val="87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4" name="Rectangle 34"/>
            <p:cNvSpPr>
              <a:spLocks noChangeArrowheads="1"/>
            </p:cNvSpPr>
            <p:nvPr/>
          </p:nvSpPr>
          <p:spPr bwMode="auto">
            <a:xfrm>
              <a:off x="-16102013" y="2168525"/>
              <a:ext cx="34925" cy="123825"/>
            </a:xfrm>
            <a:prstGeom prst="rect">
              <a:avLst/>
            </a:prstGeom>
            <a:solidFill>
              <a:srgbClr val="87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5" name="Rectangle 35"/>
            <p:cNvSpPr>
              <a:spLocks noChangeArrowheads="1"/>
            </p:cNvSpPr>
            <p:nvPr/>
          </p:nvSpPr>
          <p:spPr bwMode="auto">
            <a:xfrm>
              <a:off x="-16149638" y="2187575"/>
              <a:ext cx="36512" cy="104775"/>
            </a:xfrm>
            <a:prstGeom prst="rect">
              <a:avLst/>
            </a:prstGeom>
            <a:solidFill>
              <a:srgbClr val="87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6" name="Rectangle 36"/>
            <p:cNvSpPr>
              <a:spLocks noChangeArrowheads="1"/>
            </p:cNvSpPr>
            <p:nvPr/>
          </p:nvSpPr>
          <p:spPr bwMode="auto">
            <a:xfrm>
              <a:off x="-16195675" y="2216150"/>
              <a:ext cx="34925" cy="76200"/>
            </a:xfrm>
            <a:prstGeom prst="rect">
              <a:avLst/>
            </a:prstGeom>
            <a:solidFill>
              <a:srgbClr val="87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0" name="Freeform 321"/>
            <p:cNvSpPr>
              <a:spLocks/>
            </p:cNvSpPr>
            <p:nvPr/>
          </p:nvSpPr>
          <p:spPr bwMode="auto">
            <a:xfrm>
              <a:off x="-16583025" y="1789113"/>
              <a:ext cx="155575" cy="196850"/>
            </a:xfrm>
            <a:custGeom>
              <a:avLst/>
              <a:gdLst>
                <a:gd name="T0" fmla="*/ 262 w 295"/>
                <a:gd name="T1" fmla="*/ 189 h 372"/>
                <a:gd name="T2" fmla="*/ 262 w 295"/>
                <a:gd name="T3" fmla="*/ 216 h 372"/>
                <a:gd name="T4" fmla="*/ 259 w 295"/>
                <a:gd name="T5" fmla="*/ 264 h 372"/>
                <a:gd name="T6" fmla="*/ 252 w 295"/>
                <a:gd name="T7" fmla="*/ 283 h 372"/>
                <a:gd name="T8" fmla="*/ 244 w 295"/>
                <a:gd name="T9" fmla="*/ 292 h 372"/>
                <a:gd name="T10" fmla="*/ 240 w 295"/>
                <a:gd name="T11" fmla="*/ 295 h 372"/>
                <a:gd name="T12" fmla="*/ 207 w 295"/>
                <a:gd name="T13" fmla="*/ 303 h 372"/>
                <a:gd name="T14" fmla="*/ 201 w 295"/>
                <a:gd name="T15" fmla="*/ 303 h 372"/>
                <a:gd name="T16" fmla="*/ 30 w 295"/>
                <a:gd name="T17" fmla="*/ 318 h 372"/>
                <a:gd name="T18" fmla="*/ 33 w 295"/>
                <a:gd name="T19" fmla="*/ 303 h 372"/>
                <a:gd name="T20" fmla="*/ 37 w 295"/>
                <a:gd name="T21" fmla="*/ 262 h 372"/>
                <a:gd name="T22" fmla="*/ 34 w 295"/>
                <a:gd name="T23" fmla="*/ 237 h 372"/>
                <a:gd name="T24" fmla="*/ 22 w 295"/>
                <a:gd name="T25" fmla="*/ 217 h 372"/>
                <a:gd name="T26" fmla="*/ 9 w 295"/>
                <a:gd name="T27" fmla="*/ 195 h 372"/>
                <a:gd name="T28" fmla="*/ 0 w 295"/>
                <a:gd name="T29" fmla="*/ 168 h 372"/>
                <a:gd name="T30" fmla="*/ 0 w 295"/>
                <a:gd name="T31" fmla="*/ 151 h 372"/>
                <a:gd name="T32" fmla="*/ 1 w 295"/>
                <a:gd name="T33" fmla="*/ 117 h 372"/>
                <a:gd name="T34" fmla="*/ 9 w 295"/>
                <a:gd name="T35" fmla="*/ 81 h 372"/>
                <a:gd name="T36" fmla="*/ 24 w 295"/>
                <a:gd name="T37" fmla="*/ 46 h 372"/>
                <a:gd name="T38" fmla="*/ 33 w 295"/>
                <a:gd name="T39" fmla="*/ 30 h 372"/>
                <a:gd name="T40" fmla="*/ 46 w 295"/>
                <a:gd name="T41" fmla="*/ 18 h 372"/>
                <a:gd name="T42" fmla="*/ 67 w 295"/>
                <a:gd name="T43" fmla="*/ 9 h 372"/>
                <a:gd name="T44" fmla="*/ 90 w 295"/>
                <a:gd name="T45" fmla="*/ 3 h 372"/>
                <a:gd name="T46" fmla="*/ 144 w 295"/>
                <a:gd name="T47" fmla="*/ 1 h 372"/>
                <a:gd name="T48" fmla="*/ 168 w 295"/>
                <a:gd name="T49" fmla="*/ 6 h 372"/>
                <a:gd name="T50" fmla="*/ 190 w 295"/>
                <a:gd name="T51" fmla="*/ 15 h 372"/>
                <a:gd name="T52" fmla="*/ 207 w 295"/>
                <a:gd name="T53" fmla="*/ 25 h 372"/>
                <a:gd name="T54" fmla="*/ 222 w 295"/>
                <a:gd name="T55" fmla="*/ 40 h 372"/>
                <a:gd name="T56" fmla="*/ 232 w 295"/>
                <a:gd name="T57" fmla="*/ 57 h 372"/>
                <a:gd name="T58" fmla="*/ 241 w 295"/>
                <a:gd name="T59" fmla="*/ 78 h 372"/>
                <a:gd name="T60" fmla="*/ 249 w 295"/>
                <a:gd name="T61" fmla="*/ 108 h 372"/>
                <a:gd name="T62" fmla="*/ 252 w 295"/>
                <a:gd name="T63" fmla="*/ 123 h 372"/>
                <a:gd name="T64" fmla="*/ 265 w 295"/>
                <a:gd name="T65" fmla="*/ 150 h 372"/>
                <a:gd name="T66" fmla="*/ 289 w 295"/>
                <a:gd name="T67" fmla="*/ 178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5" h="372">
                  <a:moveTo>
                    <a:pt x="295" y="186"/>
                  </a:moveTo>
                  <a:lnTo>
                    <a:pt x="262" y="189"/>
                  </a:lnTo>
                  <a:lnTo>
                    <a:pt x="262" y="189"/>
                  </a:lnTo>
                  <a:lnTo>
                    <a:pt x="262" y="216"/>
                  </a:lnTo>
                  <a:lnTo>
                    <a:pt x="261" y="249"/>
                  </a:lnTo>
                  <a:lnTo>
                    <a:pt x="259" y="264"/>
                  </a:lnTo>
                  <a:lnTo>
                    <a:pt x="255" y="277"/>
                  </a:lnTo>
                  <a:lnTo>
                    <a:pt x="252" y="283"/>
                  </a:lnTo>
                  <a:lnTo>
                    <a:pt x="249" y="289"/>
                  </a:lnTo>
                  <a:lnTo>
                    <a:pt x="244" y="292"/>
                  </a:lnTo>
                  <a:lnTo>
                    <a:pt x="240" y="295"/>
                  </a:lnTo>
                  <a:lnTo>
                    <a:pt x="240" y="295"/>
                  </a:lnTo>
                  <a:lnTo>
                    <a:pt x="219" y="300"/>
                  </a:lnTo>
                  <a:lnTo>
                    <a:pt x="207" y="303"/>
                  </a:lnTo>
                  <a:lnTo>
                    <a:pt x="202" y="303"/>
                  </a:lnTo>
                  <a:lnTo>
                    <a:pt x="201" y="303"/>
                  </a:lnTo>
                  <a:lnTo>
                    <a:pt x="184" y="372"/>
                  </a:lnTo>
                  <a:lnTo>
                    <a:pt x="30" y="318"/>
                  </a:lnTo>
                  <a:lnTo>
                    <a:pt x="30" y="318"/>
                  </a:lnTo>
                  <a:lnTo>
                    <a:pt x="33" y="303"/>
                  </a:lnTo>
                  <a:lnTo>
                    <a:pt x="37" y="262"/>
                  </a:lnTo>
                  <a:lnTo>
                    <a:pt x="37" y="262"/>
                  </a:lnTo>
                  <a:lnTo>
                    <a:pt x="37" y="249"/>
                  </a:lnTo>
                  <a:lnTo>
                    <a:pt x="34" y="237"/>
                  </a:lnTo>
                  <a:lnTo>
                    <a:pt x="28" y="226"/>
                  </a:lnTo>
                  <a:lnTo>
                    <a:pt x="22" y="217"/>
                  </a:lnTo>
                  <a:lnTo>
                    <a:pt x="15" y="207"/>
                  </a:lnTo>
                  <a:lnTo>
                    <a:pt x="9" y="195"/>
                  </a:lnTo>
                  <a:lnTo>
                    <a:pt x="3" y="181"/>
                  </a:lnTo>
                  <a:lnTo>
                    <a:pt x="0" y="168"/>
                  </a:lnTo>
                  <a:lnTo>
                    <a:pt x="0" y="168"/>
                  </a:lnTo>
                  <a:lnTo>
                    <a:pt x="0" y="151"/>
                  </a:lnTo>
                  <a:lnTo>
                    <a:pt x="0" y="133"/>
                  </a:lnTo>
                  <a:lnTo>
                    <a:pt x="1" y="117"/>
                  </a:lnTo>
                  <a:lnTo>
                    <a:pt x="4" y="99"/>
                  </a:lnTo>
                  <a:lnTo>
                    <a:pt x="9" y="81"/>
                  </a:lnTo>
                  <a:lnTo>
                    <a:pt x="15" y="63"/>
                  </a:lnTo>
                  <a:lnTo>
                    <a:pt x="24" y="46"/>
                  </a:lnTo>
                  <a:lnTo>
                    <a:pt x="33" y="30"/>
                  </a:lnTo>
                  <a:lnTo>
                    <a:pt x="33" y="30"/>
                  </a:lnTo>
                  <a:lnTo>
                    <a:pt x="39" y="24"/>
                  </a:lnTo>
                  <a:lnTo>
                    <a:pt x="46" y="18"/>
                  </a:lnTo>
                  <a:lnTo>
                    <a:pt x="57" y="12"/>
                  </a:lnTo>
                  <a:lnTo>
                    <a:pt x="67" y="9"/>
                  </a:lnTo>
                  <a:lnTo>
                    <a:pt x="78" y="4"/>
                  </a:lnTo>
                  <a:lnTo>
                    <a:pt x="90" y="3"/>
                  </a:lnTo>
                  <a:lnTo>
                    <a:pt x="117" y="0"/>
                  </a:lnTo>
                  <a:lnTo>
                    <a:pt x="144" y="1"/>
                  </a:lnTo>
                  <a:lnTo>
                    <a:pt x="156" y="4"/>
                  </a:lnTo>
                  <a:lnTo>
                    <a:pt x="168" y="6"/>
                  </a:lnTo>
                  <a:lnTo>
                    <a:pt x="180" y="10"/>
                  </a:lnTo>
                  <a:lnTo>
                    <a:pt x="190" y="15"/>
                  </a:lnTo>
                  <a:lnTo>
                    <a:pt x="199" y="19"/>
                  </a:lnTo>
                  <a:lnTo>
                    <a:pt x="207" y="25"/>
                  </a:lnTo>
                  <a:lnTo>
                    <a:pt x="207" y="25"/>
                  </a:lnTo>
                  <a:lnTo>
                    <a:pt x="222" y="40"/>
                  </a:lnTo>
                  <a:lnTo>
                    <a:pt x="228" y="48"/>
                  </a:lnTo>
                  <a:lnTo>
                    <a:pt x="232" y="57"/>
                  </a:lnTo>
                  <a:lnTo>
                    <a:pt x="237" y="67"/>
                  </a:lnTo>
                  <a:lnTo>
                    <a:pt x="241" y="78"/>
                  </a:lnTo>
                  <a:lnTo>
                    <a:pt x="244" y="91"/>
                  </a:lnTo>
                  <a:lnTo>
                    <a:pt x="249" y="108"/>
                  </a:lnTo>
                  <a:lnTo>
                    <a:pt x="249" y="108"/>
                  </a:lnTo>
                  <a:lnTo>
                    <a:pt x="252" y="123"/>
                  </a:lnTo>
                  <a:lnTo>
                    <a:pt x="258" y="136"/>
                  </a:lnTo>
                  <a:lnTo>
                    <a:pt x="265" y="150"/>
                  </a:lnTo>
                  <a:lnTo>
                    <a:pt x="274" y="162"/>
                  </a:lnTo>
                  <a:lnTo>
                    <a:pt x="289" y="178"/>
                  </a:lnTo>
                  <a:lnTo>
                    <a:pt x="295" y="186"/>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1" name="Freeform 322"/>
            <p:cNvSpPr>
              <a:spLocks/>
            </p:cNvSpPr>
            <p:nvPr/>
          </p:nvSpPr>
          <p:spPr bwMode="auto">
            <a:xfrm>
              <a:off x="-16583025" y="1789113"/>
              <a:ext cx="155575" cy="196850"/>
            </a:xfrm>
            <a:custGeom>
              <a:avLst/>
              <a:gdLst>
                <a:gd name="T0" fmla="*/ 262 w 295"/>
                <a:gd name="T1" fmla="*/ 189 h 372"/>
                <a:gd name="T2" fmla="*/ 262 w 295"/>
                <a:gd name="T3" fmla="*/ 216 h 372"/>
                <a:gd name="T4" fmla="*/ 259 w 295"/>
                <a:gd name="T5" fmla="*/ 264 h 372"/>
                <a:gd name="T6" fmla="*/ 252 w 295"/>
                <a:gd name="T7" fmla="*/ 283 h 372"/>
                <a:gd name="T8" fmla="*/ 244 w 295"/>
                <a:gd name="T9" fmla="*/ 292 h 372"/>
                <a:gd name="T10" fmla="*/ 240 w 295"/>
                <a:gd name="T11" fmla="*/ 295 h 372"/>
                <a:gd name="T12" fmla="*/ 207 w 295"/>
                <a:gd name="T13" fmla="*/ 303 h 372"/>
                <a:gd name="T14" fmla="*/ 201 w 295"/>
                <a:gd name="T15" fmla="*/ 303 h 372"/>
                <a:gd name="T16" fmla="*/ 30 w 295"/>
                <a:gd name="T17" fmla="*/ 318 h 372"/>
                <a:gd name="T18" fmla="*/ 33 w 295"/>
                <a:gd name="T19" fmla="*/ 303 h 372"/>
                <a:gd name="T20" fmla="*/ 37 w 295"/>
                <a:gd name="T21" fmla="*/ 262 h 372"/>
                <a:gd name="T22" fmla="*/ 34 w 295"/>
                <a:gd name="T23" fmla="*/ 237 h 372"/>
                <a:gd name="T24" fmla="*/ 22 w 295"/>
                <a:gd name="T25" fmla="*/ 217 h 372"/>
                <a:gd name="T26" fmla="*/ 9 w 295"/>
                <a:gd name="T27" fmla="*/ 195 h 372"/>
                <a:gd name="T28" fmla="*/ 0 w 295"/>
                <a:gd name="T29" fmla="*/ 168 h 372"/>
                <a:gd name="T30" fmla="*/ 0 w 295"/>
                <a:gd name="T31" fmla="*/ 151 h 372"/>
                <a:gd name="T32" fmla="*/ 1 w 295"/>
                <a:gd name="T33" fmla="*/ 117 h 372"/>
                <a:gd name="T34" fmla="*/ 9 w 295"/>
                <a:gd name="T35" fmla="*/ 81 h 372"/>
                <a:gd name="T36" fmla="*/ 24 w 295"/>
                <a:gd name="T37" fmla="*/ 46 h 372"/>
                <a:gd name="T38" fmla="*/ 33 w 295"/>
                <a:gd name="T39" fmla="*/ 30 h 372"/>
                <a:gd name="T40" fmla="*/ 46 w 295"/>
                <a:gd name="T41" fmla="*/ 18 h 372"/>
                <a:gd name="T42" fmla="*/ 67 w 295"/>
                <a:gd name="T43" fmla="*/ 9 h 372"/>
                <a:gd name="T44" fmla="*/ 90 w 295"/>
                <a:gd name="T45" fmla="*/ 3 h 372"/>
                <a:gd name="T46" fmla="*/ 144 w 295"/>
                <a:gd name="T47" fmla="*/ 1 h 372"/>
                <a:gd name="T48" fmla="*/ 168 w 295"/>
                <a:gd name="T49" fmla="*/ 6 h 372"/>
                <a:gd name="T50" fmla="*/ 190 w 295"/>
                <a:gd name="T51" fmla="*/ 15 h 372"/>
                <a:gd name="T52" fmla="*/ 207 w 295"/>
                <a:gd name="T53" fmla="*/ 25 h 372"/>
                <a:gd name="T54" fmla="*/ 222 w 295"/>
                <a:gd name="T55" fmla="*/ 40 h 372"/>
                <a:gd name="T56" fmla="*/ 232 w 295"/>
                <a:gd name="T57" fmla="*/ 57 h 372"/>
                <a:gd name="T58" fmla="*/ 241 w 295"/>
                <a:gd name="T59" fmla="*/ 78 h 372"/>
                <a:gd name="T60" fmla="*/ 249 w 295"/>
                <a:gd name="T61" fmla="*/ 108 h 372"/>
                <a:gd name="T62" fmla="*/ 252 w 295"/>
                <a:gd name="T63" fmla="*/ 123 h 372"/>
                <a:gd name="T64" fmla="*/ 265 w 295"/>
                <a:gd name="T65" fmla="*/ 150 h 372"/>
                <a:gd name="T66" fmla="*/ 289 w 295"/>
                <a:gd name="T67" fmla="*/ 178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5" h="372">
                  <a:moveTo>
                    <a:pt x="295" y="186"/>
                  </a:moveTo>
                  <a:lnTo>
                    <a:pt x="262" y="189"/>
                  </a:lnTo>
                  <a:lnTo>
                    <a:pt x="262" y="189"/>
                  </a:lnTo>
                  <a:lnTo>
                    <a:pt x="262" y="216"/>
                  </a:lnTo>
                  <a:lnTo>
                    <a:pt x="261" y="249"/>
                  </a:lnTo>
                  <a:lnTo>
                    <a:pt x="259" y="264"/>
                  </a:lnTo>
                  <a:lnTo>
                    <a:pt x="255" y="277"/>
                  </a:lnTo>
                  <a:lnTo>
                    <a:pt x="252" y="283"/>
                  </a:lnTo>
                  <a:lnTo>
                    <a:pt x="249" y="289"/>
                  </a:lnTo>
                  <a:lnTo>
                    <a:pt x="244" y="292"/>
                  </a:lnTo>
                  <a:lnTo>
                    <a:pt x="240" y="295"/>
                  </a:lnTo>
                  <a:lnTo>
                    <a:pt x="240" y="295"/>
                  </a:lnTo>
                  <a:lnTo>
                    <a:pt x="219" y="300"/>
                  </a:lnTo>
                  <a:lnTo>
                    <a:pt x="207" y="303"/>
                  </a:lnTo>
                  <a:lnTo>
                    <a:pt x="202" y="303"/>
                  </a:lnTo>
                  <a:lnTo>
                    <a:pt x="201" y="303"/>
                  </a:lnTo>
                  <a:lnTo>
                    <a:pt x="184" y="372"/>
                  </a:lnTo>
                  <a:lnTo>
                    <a:pt x="30" y="318"/>
                  </a:lnTo>
                  <a:lnTo>
                    <a:pt x="30" y="318"/>
                  </a:lnTo>
                  <a:lnTo>
                    <a:pt x="33" y="303"/>
                  </a:lnTo>
                  <a:lnTo>
                    <a:pt x="37" y="262"/>
                  </a:lnTo>
                  <a:lnTo>
                    <a:pt x="37" y="262"/>
                  </a:lnTo>
                  <a:lnTo>
                    <a:pt x="37" y="249"/>
                  </a:lnTo>
                  <a:lnTo>
                    <a:pt x="34" y="237"/>
                  </a:lnTo>
                  <a:lnTo>
                    <a:pt x="28" y="226"/>
                  </a:lnTo>
                  <a:lnTo>
                    <a:pt x="22" y="217"/>
                  </a:lnTo>
                  <a:lnTo>
                    <a:pt x="15" y="207"/>
                  </a:lnTo>
                  <a:lnTo>
                    <a:pt x="9" y="195"/>
                  </a:lnTo>
                  <a:lnTo>
                    <a:pt x="3" y="181"/>
                  </a:lnTo>
                  <a:lnTo>
                    <a:pt x="0" y="168"/>
                  </a:lnTo>
                  <a:lnTo>
                    <a:pt x="0" y="168"/>
                  </a:lnTo>
                  <a:lnTo>
                    <a:pt x="0" y="151"/>
                  </a:lnTo>
                  <a:lnTo>
                    <a:pt x="0" y="133"/>
                  </a:lnTo>
                  <a:lnTo>
                    <a:pt x="1" y="117"/>
                  </a:lnTo>
                  <a:lnTo>
                    <a:pt x="4" y="99"/>
                  </a:lnTo>
                  <a:lnTo>
                    <a:pt x="9" y="81"/>
                  </a:lnTo>
                  <a:lnTo>
                    <a:pt x="15" y="63"/>
                  </a:lnTo>
                  <a:lnTo>
                    <a:pt x="24" y="46"/>
                  </a:lnTo>
                  <a:lnTo>
                    <a:pt x="33" y="30"/>
                  </a:lnTo>
                  <a:lnTo>
                    <a:pt x="33" y="30"/>
                  </a:lnTo>
                  <a:lnTo>
                    <a:pt x="39" y="24"/>
                  </a:lnTo>
                  <a:lnTo>
                    <a:pt x="46" y="18"/>
                  </a:lnTo>
                  <a:lnTo>
                    <a:pt x="57" y="12"/>
                  </a:lnTo>
                  <a:lnTo>
                    <a:pt x="67" y="9"/>
                  </a:lnTo>
                  <a:lnTo>
                    <a:pt x="78" y="4"/>
                  </a:lnTo>
                  <a:lnTo>
                    <a:pt x="90" y="3"/>
                  </a:lnTo>
                  <a:lnTo>
                    <a:pt x="117" y="0"/>
                  </a:lnTo>
                  <a:lnTo>
                    <a:pt x="144" y="1"/>
                  </a:lnTo>
                  <a:lnTo>
                    <a:pt x="156" y="4"/>
                  </a:lnTo>
                  <a:lnTo>
                    <a:pt x="168" y="6"/>
                  </a:lnTo>
                  <a:lnTo>
                    <a:pt x="180" y="10"/>
                  </a:lnTo>
                  <a:lnTo>
                    <a:pt x="190" y="15"/>
                  </a:lnTo>
                  <a:lnTo>
                    <a:pt x="199" y="19"/>
                  </a:lnTo>
                  <a:lnTo>
                    <a:pt x="207" y="25"/>
                  </a:lnTo>
                  <a:lnTo>
                    <a:pt x="207" y="25"/>
                  </a:lnTo>
                  <a:lnTo>
                    <a:pt x="222" y="40"/>
                  </a:lnTo>
                  <a:lnTo>
                    <a:pt x="228" y="48"/>
                  </a:lnTo>
                  <a:lnTo>
                    <a:pt x="232" y="57"/>
                  </a:lnTo>
                  <a:lnTo>
                    <a:pt x="237" y="67"/>
                  </a:lnTo>
                  <a:lnTo>
                    <a:pt x="241" y="78"/>
                  </a:lnTo>
                  <a:lnTo>
                    <a:pt x="244" y="91"/>
                  </a:lnTo>
                  <a:lnTo>
                    <a:pt x="249" y="108"/>
                  </a:lnTo>
                  <a:lnTo>
                    <a:pt x="249" y="108"/>
                  </a:lnTo>
                  <a:lnTo>
                    <a:pt x="252" y="123"/>
                  </a:lnTo>
                  <a:lnTo>
                    <a:pt x="258" y="136"/>
                  </a:lnTo>
                  <a:lnTo>
                    <a:pt x="265" y="150"/>
                  </a:lnTo>
                  <a:lnTo>
                    <a:pt x="274" y="162"/>
                  </a:lnTo>
                  <a:lnTo>
                    <a:pt x="289" y="178"/>
                  </a:lnTo>
                  <a:lnTo>
                    <a:pt x="295"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2" name="Freeform 323"/>
            <p:cNvSpPr>
              <a:spLocks/>
            </p:cNvSpPr>
            <p:nvPr/>
          </p:nvSpPr>
          <p:spPr bwMode="auto">
            <a:xfrm>
              <a:off x="-16563975" y="2997200"/>
              <a:ext cx="152400" cy="61913"/>
            </a:xfrm>
            <a:custGeom>
              <a:avLst/>
              <a:gdLst>
                <a:gd name="T0" fmla="*/ 106 w 288"/>
                <a:gd name="T1" fmla="*/ 0 h 118"/>
                <a:gd name="T2" fmla="*/ 106 w 288"/>
                <a:gd name="T3" fmla="*/ 0 h 118"/>
                <a:gd name="T4" fmla="*/ 106 w 288"/>
                <a:gd name="T5" fmla="*/ 3 h 118"/>
                <a:gd name="T6" fmla="*/ 111 w 288"/>
                <a:gd name="T7" fmla="*/ 6 h 118"/>
                <a:gd name="T8" fmla="*/ 124 w 288"/>
                <a:gd name="T9" fmla="*/ 15 h 118"/>
                <a:gd name="T10" fmla="*/ 174 w 288"/>
                <a:gd name="T11" fmla="*/ 39 h 118"/>
                <a:gd name="T12" fmla="*/ 229 w 288"/>
                <a:gd name="T13" fmla="*/ 66 h 118"/>
                <a:gd name="T14" fmla="*/ 271 w 288"/>
                <a:gd name="T15" fmla="*/ 85 h 118"/>
                <a:gd name="T16" fmla="*/ 271 w 288"/>
                <a:gd name="T17" fmla="*/ 85 h 118"/>
                <a:gd name="T18" fmla="*/ 282 w 288"/>
                <a:gd name="T19" fmla="*/ 93 h 118"/>
                <a:gd name="T20" fmla="*/ 285 w 288"/>
                <a:gd name="T21" fmla="*/ 96 h 118"/>
                <a:gd name="T22" fmla="*/ 288 w 288"/>
                <a:gd name="T23" fmla="*/ 99 h 118"/>
                <a:gd name="T24" fmla="*/ 288 w 288"/>
                <a:gd name="T25" fmla="*/ 102 h 118"/>
                <a:gd name="T26" fmla="*/ 288 w 288"/>
                <a:gd name="T27" fmla="*/ 105 h 118"/>
                <a:gd name="T28" fmla="*/ 286 w 288"/>
                <a:gd name="T29" fmla="*/ 109 h 118"/>
                <a:gd name="T30" fmla="*/ 282 w 288"/>
                <a:gd name="T31" fmla="*/ 114 h 118"/>
                <a:gd name="T32" fmla="*/ 277 w 288"/>
                <a:gd name="T33" fmla="*/ 117 h 118"/>
                <a:gd name="T34" fmla="*/ 271 w 288"/>
                <a:gd name="T35" fmla="*/ 118 h 118"/>
                <a:gd name="T36" fmla="*/ 177 w 288"/>
                <a:gd name="T37" fmla="*/ 118 h 118"/>
                <a:gd name="T38" fmla="*/ 79 w 288"/>
                <a:gd name="T39" fmla="*/ 100 h 118"/>
                <a:gd name="T40" fmla="*/ 79 w 288"/>
                <a:gd name="T41" fmla="*/ 118 h 118"/>
                <a:gd name="T42" fmla="*/ 1 w 288"/>
                <a:gd name="T43" fmla="*/ 118 h 118"/>
                <a:gd name="T44" fmla="*/ 0 w 288"/>
                <a:gd name="T45" fmla="*/ 0 h 118"/>
                <a:gd name="T46" fmla="*/ 106 w 288"/>
                <a:gd name="T4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18">
                  <a:moveTo>
                    <a:pt x="106" y="0"/>
                  </a:moveTo>
                  <a:lnTo>
                    <a:pt x="106" y="0"/>
                  </a:lnTo>
                  <a:lnTo>
                    <a:pt x="106" y="3"/>
                  </a:lnTo>
                  <a:lnTo>
                    <a:pt x="111" y="6"/>
                  </a:lnTo>
                  <a:lnTo>
                    <a:pt x="124" y="15"/>
                  </a:lnTo>
                  <a:lnTo>
                    <a:pt x="174" y="39"/>
                  </a:lnTo>
                  <a:lnTo>
                    <a:pt x="229" y="66"/>
                  </a:lnTo>
                  <a:lnTo>
                    <a:pt x="271" y="85"/>
                  </a:lnTo>
                  <a:lnTo>
                    <a:pt x="271" y="85"/>
                  </a:lnTo>
                  <a:lnTo>
                    <a:pt x="282" y="93"/>
                  </a:lnTo>
                  <a:lnTo>
                    <a:pt x="285" y="96"/>
                  </a:lnTo>
                  <a:lnTo>
                    <a:pt x="288" y="99"/>
                  </a:lnTo>
                  <a:lnTo>
                    <a:pt x="288" y="102"/>
                  </a:lnTo>
                  <a:lnTo>
                    <a:pt x="288" y="105"/>
                  </a:lnTo>
                  <a:lnTo>
                    <a:pt x="286" y="109"/>
                  </a:lnTo>
                  <a:lnTo>
                    <a:pt x="282" y="114"/>
                  </a:lnTo>
                  <a:lnTo>
                    <a:pt x="277" y="117"/>
                  </a:lnTo>
                  <a:lnTo>
                    <a:pt x="271" y="118"/>
                  </a:lnTo>
                  <a:lnTo>
                    <a:pt x="177" y="118"/>
                  </a:lnTo>
                  <a:lnTo>
                    <a:pt x="79" y="100"/>
                  </a:lnTo>
                  <a:lnTo>
                    <a:pt x="79" y="118"/>
                  </a:lnTo>
                  <a:lnTo>
                    <a:pt x="1" y="118"/>
                  </a:lnTo>
                  <a:lnTo>
                    <a:pt x="0" y="0"/>
                  </a:lnTo>
                  <a:lnTo>
                    <a:pt x="106"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3" name="Freeform 324"/>
            <p:cNvSpPr>
              <a:spLocks/>
            </p:cNvSpPr>
            <p:nvPr/>
          </p:nvSpPr>
          <p:spPr bwMode="auto">
            <a:xfrm>
              <a:off x="-16600488" y="1778000"/>
              <a:ext cx="150812" cy="144463"/>
            </a:xfrm>
            <a:custGeom>
              <a:avLst/>
              <a:gdLst>
                <a:gd name="T0" fmla="*/ 153 w 285"/>
                <a:gd name="T1" fmla="*/ 85 h 273"/>
                <a:gd name="T2" fmla="*/ 147 w 285"/>
                <a:gd name="T3" fmla="*/ 87 h 273"/>
                <a:gd name="T4" fmla="*/ 136 w 285"/>
                <a:gd name="T5" fmla="*/ 90 h 273"/>
                <a:gd name="T6" fmla="*/ 132 w 285"/>
                <a:gd name="T7" fmla="*/ 99 h 273"/>
                <a:gd name="T8" fmla="*/ 132 w 285"/>
                <a:gd name="T9" fmla="*/ 109 h 273"/>
                <a:gd name="T10" fmla="*/ 169 w 285"/>
                <a:gd name="T11" fmla="*/ 204 h 273"/>
                <a:gd name="T12" fmla="*/ 142 w 285"/>
                <a:gd name="T13" fmla="*/ 201 h 273"/>
                <a:gd name="T14" fmla="*/ 132 w 285"/>
                <a:gd name="T15" fmla="*/ 183 h 273"/>
                <a:gd name="T16" fmla="*/ 117 w 285"/>
                <a:gd name="T17" fmla="*/ 166 h 273"/>
                <a:gd name="T18" fmla="*/ 111 w 285"/>
                <a:gd name="T19" fmla="*/ 163 h 273"/>
                <a:gd name="T20" fmla="*/ 100 w 285"/>
                <a:gd name="T21" fmla="*/ 163 h 273"/>
                <a:gd name="T22" fmla="*/ 91 w 285"/>
                <a:gd name="T23" fmla="*/ 166 h 273"/>
                <a:gd name="T24" fmla="*/ 87 w 285"/>
                <a:gd name="T25" fmla="*/ 174 h 273"/>
                <a:gd name="T26" fmla="*/ 84 w 285"/>
                <a:gd name="T27" fmla="*/ 183 h 273"/>
                <a:gd name="T28" fmla="*/ 87 w 285"/>
                <a:gd name="T29" fmla="*/ 198 h 273"/>
                <a:gd name="T30" fmla="*/ 94 w 285"/>
                <a:gd name="T31" fmla="*/ 211 h 273"/>
                <a:gd name="T32" fmla="*/ 109 w 285"/>
                <a:gd name="T33" fmla="*/ 228 h 273"/>
                <a:gd name="T34" fmla="*/ 114 w 285"/>
                <a:gd name="T35" fmla="*/ 234 h 273"/>
                <a:gd name="T36" fmla="*/ 112 w 285"/>
                <a:gd name="T37" fmla="*/ 240 h 273"/>
                <a:gd name="T38" fmla="*/ 52 w 285"/>
                <a:gd name="T39" fmla="*/ 255 h 273"/>
                <a:gd name="T40" fmla="*/ 27 w 285"/>
                <a:gd name="T41" fmla="*/ 226 h 273"/>
                <a:gd name="T42" fmla="*/ 13 w 285"/>
                <a:gd name="T43" fmla="*/ 202 h 273"/>
                <a:gd name="T44" fmla="*/ 3 w 285"/>
                <a:gd name="T45" fmla="*/ 178 h 273"/>
                <a:gd name="T46" fmla="*/ 0 w 285"/>
                <a:gd name="T47" fmla="*/ 153 h 273"/>
                <a:gd name="T48" fmla="*/ 0 w 285"/>
                <a:gd name="T49" fmla="*/ 139 h 273"/>
                <a:gd name="T50" fmla="*/ 4 w 285"/>
                <a:gd name="T51" fmla="*/ 108 h 273"/>
                <a:gd name="T52" fmla="*/ 15 w 285"/>
                <a:gd name="T53" fmla="*/ 76 h 273"/>
                <a:gd name="T54" fmla="*/ 36 w 285"/>
                <a:gd name="T55" fmla="*/ 46 h 273"/>
                <a:gd name="T56" fmla="*/ 49 w 285"/>
                <a:gd name="T57" fmla="*/ 34 h 273"/>
                <a:gd name="T58" fmla="*/ 70 w 285"/>
                <a:gd name="T59" fmla="*/ 19 h 273"/>
                <a:gd name="T60" fmla="*/ 94 w 285"/>
                <a:gd name="T61" fmla="*/ 10 h 273"/>
                <a:gd name="T62" fmla="*/ 141 w 285"/>
                <a:gd name="T63" fmla="*/ 0 h 273"/>
                <a:gd name="T64" fmla="*/ 186 w 285"/>
                <a:gd name="T65" fmla="*/ 1 h 273"/>
                <a:gd name="T66" fmla="*/ 222 w 285"/>
                <a:gd name="T67" fmla="*/ 12 h 273"/>
                <a:gd name="T68" fmla="*/ 237 w 285"/>
                <a:gd name="T69" fmla="*/ 21 h 273"/>
                <a:gd name="T70" fmla="*/ 261 w 285"/>
                <a:gd name="T71" fmla="*/ 42 h 273"/>
                <a:gd name="T72" fmla="*/ 282 w 285"/>
                <a:gd name="T73" fmla="*/ 6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5" h="273">
                  <a:moveTo>
                    <a:pt x="285" y="75"/>
                  </a:moveTo>
                  <a:lnTo>
                    <a:pt x="153" y="85"/>
                  </a:lnTo>
                  <a:lnTo>
                    <a:pt x="153" y="85"/>
                  </a:lnTo>
                  <a:lnTo>
                    <a:pt x="147" y="87"/>
                  </a:lnTo>
                  <a:lnTo>
                    <a:pt x="141" y="88"/>
                  </a:lnTo>
                  <a:lnTo>
                    <a:pt x="136" y="90"/>
                  </a:lnTo>
                  <a:lnTo>
                    <a:pt x="133" y="94"/>
                  </a:lnTo>
                  <a:lnTo>
                    <a:pt x="132" y="99"/>
                  </a:lnTo>
                  <a:lnTo>
                    <a:pt x="132" y="103"/>
                  </a:lnTo>
                  <a:lnTo>
                    <a:pt x="132" y="109"/>
                  </a:lnTo>
                  <a:lnTo>
                    <a:pt x="133" y="115"/>
                  </a:lnTo>
                  <a:lnTo>
                    <a:pt x="169" y="204"/>
                  </a:lnTo>
                  <a:lnTo>
                    <a:pt x="142" y="201"/>
                  </a:lnTo>
                  <a:lnTo>
                    <a:pt x="142" y="201"/>
                  </a:lnTo>
                  <a:lnTo>
                    <a:pt x="139" y="195"/>
                  </a:lnTo>
                  <a:lnTo>
                    <a:pt x="132" y="183"/>
                  </a:lnTo>
                  <a:lnTo>
                    <a:pt x="121" y="171"/>
                  </a:lnTo>
                  <a:lnTo>
                    <a:pt x="117" y="166"/>
                  </a:lnTo>
                  <a:lnTo>
                    <a:pt x="111" y="163"/>
                  </a:lnTo>
                  <a:lnTo>
                    <a:pt x="111" y="163"/>
                  </a:lnTo>
                  <a:lnTo>
                    <a:pt x="105" y="163"/>
                  </a:lnTo>
                  <a:lnTo>
                    <a:pt x="100" y="163"/>
                  </a:lnTo>
                  <a:lnTo>
                    <a:pt x="96" y="165"/>
                  </a:lnTo>
                  <a:lnTo>
                    <a:pt x="91" y="166"/>
                  </a:lnTo>
                  <a:lnTo>
                    <a:pt x="88" y="171"/>
                  </a:lnTo>
                  <a:lnTo>
                    <a:pt x="87" y="174"/>
                  </a:lnTo>
                  <a:lnTo>
                    <a:pt x="84" y="183"/>
                  </a:lnTo>
                  <a:lnTo>
                    <a:pt x="84" y="183"/>
                  </a:lnTo>
                  <a:lnTo>
                    <a:pt x="84" y="190"/>
                  </a:lnTo>
                  <a:lnTo>
                    <a:pt x="87" y="198"/>
                  </a:lnTo>
                  <a:lnTo>
                    <a:pt x="90" y="204"/>
                  </a:lnTo>
                  <a:lnTo>
                    <a:pt x="94" y="211"/>
                  </a:lnTo>
                  <a:lnTo>
                    <a:pt x="103" y="222"/>
                  </a:lnTo>
                  <a:lnTo>
                    <a:pt x="109" y="228"/>
                  </a:lnTo>
                  <a:lnTo>
                    <a:pt x="109" y="228"/>
                  </a:lnTo>
                  <a:lnTo>
                    <a:pt x="114" y="234"/>
                  </a:lnTo>
                  <a:lnTo>
                    <a:pt x="114" y="237"/>
                  </a:lnTo>
                  <a:lnTo>
                    <a:pt x="112" y="240"/>
                  </a:lnTo>
                  <a:lnTo>
                    <a:pt x="72" y="273"/>
                  </a:lnTo>
                  <a:lnTo>
                    <a:pt x="52" y="255"/>
                  </a:lnTo>
                  <a:lnTo>
                    <a:pt x="27" y="226"/>
                  </a:lnTo>
                  <a:lnTo>
                    <a:pt x="27" y="226"/>
                  </a:lnTo>
                  <a:lnTo>
                    <a:pt x="22" y="220"/>
                  </a:lnTo>
                  <a:lnTo>
                    <a:pt x="13" y="202"/>
                  </a:lnTo>
                  <a:lnTo>
                    <a:pt x="7" y="190"/>
                  </a:lnTo>
                  <a:lnTo>
                    <a:pt x="3" y="178"/>
                  </a:lnTo>
                  <a:lnTo>
                    <a:pt x="0" y="166"/>
                  </a:lnTo>
                  <a:lnTo>
                    <a:pt x="0" y="153"/>
                  </a:lnTo>
                  <a:lnTo>
                    <a:pt x="0" y="153"/>
                  </a:lnTo>
                  <a:lnTo>
                    <a:pt x="0" y="139"/>
                  </a:lnTo>
                  <a:lnTo>
                    <a:pt x="1" y="123"/>
                  </a:lnTo>
                  <a:lnTo>
                    <a:pt x="4" y="108"/>
                  </a:lnTo>
                  <a:lnTo>
                    <a:pt x="9" y="91"/>
                  </a:lnTo>
                  <a:lnTo>
                    <a:pt x="15" y="76"/>
                  </a:lnTo>
                  <a:lnTo>
                    <a:pt x="24" y="61"/>
                  </a:lnTo>
                  <a:lnTo>
                    <a:pt x="36" y="46"/>
                  </a:lnTo>
                  <a:lnTo>
                    <a:pt x="49" y="34"/>
                  </a:lnTo>
                  <a:lnTo>
                    <a:pt x="49" y="34"/>
                  </a:lnTo>
                  <a:lnTo>
                    <a:pt x="60" y="27"/>
                  </a:lnTo>
                  <a:lnTo>
                    <a:pt x="70" y="19"/>
                  </a:lnTo>
                  <a:lnTo>
                    <a:pt x="82" y="15"/>
                  </a:lnTo>
                  <a:lnTo>
                    <a:pt x="94" y="10"/>
                  </a:lnTo>
                  <a:lnTo>
                    <a:pt x="118" y="3"/>
                  </a:lnTo>
                  <a:lnTo>
                    <a:pt x="141" y="0"/>
                  </a:lnTo>
                  <a:lnTo>
                    <a:pt x="165" y="0"/>
                  </a:lnTo>
                  <a:lnTo>
                    <a:pt x="186" y="1"/>
                  </a:lnTo>
                  <a:lnTo>
                    <a:pt x="205" y="6"/>
                  </a:lnTo>
                  <a:lnTo>
                    <a:pt x="222" y="12"/>
                  </a:lnTo>
                  <a:lnTo>
                    <a:pt x="222" y="12"/>
                  </a:lnTo>
                  <a:lnTo>
                    <a:pt x="237" y="21"/>
                  </a:lnTo>
                  <a:lnTo>
                    <a:pt x="250" y="31"/>
                  </a:lnTo>
                  <a:lnTo>
                    <a:pt x="261" y="42"/>
                  </a:lnTo>
                  <a:lnTo>
                    <a:pt x="270" y="52"/>
                  </a:lnTo>
                  <a:lnTo>
                    <a:pt x="282" y="69"/>
                  </a:lnTo>
                  <a:lnTo>
                    <a:pt x="285" y="7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4" name="Freeform 325"/>
            <p:cNvSpPr>
              <a:spLocks/>
            </p:cNvSpPr>
            <p:nvPr/>
          </p:nvSpPr>
          <p:spPr bwMode="auto">
            <a:xfrm>
              <a:off x="-16600488" y="1778000"/>
              <a:ext cx="150812" cy="144463"/>
            </a:xfrm>
            <a:custGeom>
              <a:avLst/>
              <a:gdLst>
                <a:gd name="T0" fmla="*/ 153 w 285"/>
                <a:gd name="T1" fmla="*/ 85 h 273"/>
                <a:gd name="T2" fmla="*/ 147 w 285"/>
                <a:gd name="T3" fmla="*/ 87 h 273"/>
                <a:gd name="T4" fmla="*/ 136 w 285"/>
                <a:gd name="T5" fmla="*/ 90 h 273"/>
                <a:gd name="T6" fmla="*/ 132 w 285"/>
                <a:gd name="T7" fmla="*/ 99 h 273"/>
                <a:gd name="T8" fmla="*/ 132 w 285"/>
                <a:gd name="T9" fmla="*/ 109 h 273"/>
                <a:gd name="T10" fmla="*/ 169 w 285"/>
                <a:gd name="T11" fmla="*/ 204 h 273"/>
                <a:gd name="T12" fmla="*/ 142 w 285"/>
                <a:gd name="T13" fmla="*/ 201 h 273"/>
                <a:gd name="T14" fmla="*/ 132 w 285"/>
                <a:gd name="T15" fmla="*/ 183 h 273"/>
                <a:gd name="T16" fmla="*/ 117 w 285"/>
                <a:gd name="T17" fmla="*/ 166 h 273"/>
                <a:gd name="T18" fmla="*/ 111 w 285"/>
                <a:gd name="T19" fmla="*/ 163 h 273"/>
                <a:gd name="T20" fmla="*/ 100 w 285"/>
                <a:gd name="T21" fmla="*/ 163 h 273"/>
                <a:gd name="T22" fmla="*/ 91 w 285"/>
                <a:gd name="T23" fmla="*/ 166 h 273"/>
                <a:gd name="T24" fmla="*/ 87 w 285"/>
                <a:gd name="T25" fmla="*/ 174 h 273"/>
                <a:gd name="T26" fmla="*/ 84 w 285"/>
                <a:gd name="T27" fmla="*/ 183 h 273"/>
                <a:gd name="T28" fmla="*/ 87 w 285"/>
                <a:gd name="T29" fmla="*/ 198 h 273"/>
                <a:gd name="T30" fmla="*/ 94 w 285"/>
                <a:gd name="T31" fmla="*/ 211 h 273"/>
                <a:gd name="T32" fmla="*/ 109 w 285"/>
                <a:gd name="T33" fmla="*/ 228 h 273"/>
                <a:gd name="T34" fmla="*/ 114 w 285"/>
                <a:gd name="T35" fmla="*/ 234 h 273"/>
                <a:gd name="T36" fmla="*/ 112 w 285"/>
                <a:gd name="T37" fmla="*/ 240 h 273"/>
                <a:gd name="T38" fmla="*/ 52 w 285"/>
                <a:gd name="T39" fmla="*/ 255 h 273"/>
                <a:gd name="T40" fmla="*/ 27 w 285"/>
                <a:gd name="T41" fmla="*/ 226 h 273"/>
                <a:gd name="T42" fmla="*/ 13 w 285"/>
                <a:gd name="T43" fmla="*/ 202 h 273"/>
                <a:gd name="T44" fmla="*/ 3 w 285"/>
                <a:gd name="T45" fmla="*/ 178 h 273"/>
                <a:gd name="T46" fmla="*/ 0 w 285"/>
                <a:gd name="T47" fmla="*/ 153 h 273"/>
                <a:gd name="T48" fmla="*/ 0 w 285"/>
                <a:gd name="T49" fmla="*/ 139 h 273"/>
                <a:gd name="T50" fmla="*/ 4 w 285"/>
                <a:gd name="T51" fmla="*/ 108 h 273"/>
                <a:gd name="T52" fmla="*/ 15 w 285"/>
                <a:gd name="T53" fmla="*/ 76 h 273"/>
                <a:gd name="T54" fmla="*/ 36 w 285"/>
                <a:gd name="T55" fmla="*/ 46 h 273"/>
                <a:gd name="T56" fmla="*/ 49 w 285"/>
                <a:gd name="T57" fmla="*/ 34 h 273"/>
                <a:gd name="T58" fmla="*/ 70 w 285"/>
                <a:gd name="T59" fmla="*/ 19 h 273"/>
                <a:gd name="T60" fmla="*/ 94 w 285"/>
                <a:gd name="T61" fmla="*/ 10 h 273"/>
                <a:gd name="T62" fmla="*/ 141 w 285"/>
                <a:gd name="T63" fmla="*/ 0 h 273"/>
                <a:gd name="T64" fmla="*/ 186 w 285"/>
                <a:gd name="T65" fmla="*/ 1 h 273"/>
                <a:gd name="T66" fmla="*/ 222 w 285"/>
                <a:gd name="T67" fmla="*/ 12 h 273"/>
                <a:gd name="T68" fmla="*/ 237 w 285"/>
                <a:gd name="T69" fmla="*/ 21 h 273"/>
                <a:gd name="T70" fmla="*/ 261 w 285"/>
                <a:gd name="T71" fmla="*/ 42 h 273"/>
                <a:gd name="T72" fmla="*/ 282 w 285"/>
                <a:gd name="T73" fmla="*/ 6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5" h="273">
                  <a:moveTo>
                    <a:pt x="285" y="75"/>
                  </a:moveTo>
                  <a:lnTo>
                    <a:pt x="153" y="85"/>
                  </a:lnTo>
                  <a:lnTo>
                    <a:pt x="153" y="85"/>
                  </a:lnTo>
                  <a:lnTo>
                    <a:pt x="147" y="87"/>
                  </a:lnTo>
                  <a:lnTo>
                    <a:pt x="141" y="88"/>
                  </a:lnTo>
                  <a:lnTo>
                    <a:pt x="136" y="90"/>
                  </a:lnTo>
                  <a:lnTo>
                    <a:pt x="133" y="94"/>
                  </a:lnTo>
                  <a:lnTo>
                    <a:pt x="132" y="99"/>
                  </a:lnTo>
                  <a:lnTo>
                    <a:pt x="132" y="103"/>
                  </a:lnTo>
                  <a:lnTo>
                    <a:pt x="132" y="109"/>
                  </a:lnTo>
                  <a:lnTo>
                    <a:pt x="133" y="115"/>
                  </a:lnTo>
                  <a:lnTo>
                    <a:pt x="169" y="204"/>
                  </a:lnTo>
                  <a:lnTo>
                    <a:pt x="142" y="201"/>
                  </a:lnTo>
                  <a:lnTo>
                    <a:pt x="142" y="201"/>
                  </a:lnTo>
                  <a:lnTo>
                    <a:pt x="139" y="195"/>
                  </a:lnTo>
                  <a:lnTo>
                    <a:pt x="132" y="183"/>
                  </a:lnTo>
                  <a:lnTo>
                    <a:pt x="121" y="171"/>
                  </a:lnTo>
                  <a:lnTo>
                    <a:pt x="117" y="166"/>
                  </a:lnTo>
                  <a:lnTo>
                    <a:pt x="111" y="163"/>
                  </a:lnTo>
                  <a:lnTo>
                    <a:pt x="111" y="163"/>
                  </a:lnTo>
                  <a:lnTo>
                    <a:pt x="105" y="163"/>
                  </a:lnTo>
                  <a:lnTo>
                    <a:pt x="100" y="163"/>
                  </a:lnTo>
                  <a:lnTo>
                    <a:pt x="96" y="165"/>
                  </a:lnTo>
                  <a:lnTo>
                    <a:pt x="91" y="166"/>
                  </a:lnTo>
                  <a:lnTo>
                    <a:pt x="88" y="171"/>
                  </a:lnTo>
                  <a:lnTo>
                    <a:pt x="87" y="174"/>
                  </a:lnTo>
                  <a:lnTo>
                    <a:pt x="84" y="183"/>
                  </a:lnTo>
                  <a:lnTo>
                    <a:pt x="84" y="183"/>
                  </a:lnTo>
                  <a:lnTo>
                    <a:pt x="84" y="190"/>
                  </a:lnTo>
                  <a:lnTo>
                    <a:pt x="87" y="198"/>
                  </a:lnTo>
                  <a:lnTo>
                    <a:pt x="90" y="204"/>
                  </a:lnTo>
                  <a:lnTo>
                    <a:pt x="94" y="211"/>
                  </a:lnTo>
                  <a:lnTo>
                    <a:pt x="103" y="222"/>
                  </a:lnTo>
                  <a:lnTo>
                    <a:pt x="109" y="228"/>
                  </a:lnTo>
                  <a:lnTo>
                    <a:pt x="109" y="228"/>
                  </a:lnTo>
                  <a:lnTo>
                    <a:pt x="114" y="234"/>
                  </a:lnTo>
                  <a:lnTo>
                    <a:pt x="114" y="237"/>
                  </a:lnTo>
                  <a:lnTo>
                    <a:pt x="112" y="240"/>
                  </a:lnTo>
                  <a:lnTo>
                    <a:pt x="72" y="273"/>
                  </a:lnTo>
                  <a:lnTo>
                    <a:pt x="52" y="255"/>
                  </a:lnTo>
                  <a:lnTo>
                    <a:pt x="27" y="226"/>
                  </a:lnTo>
                  <a:lnTo>
                    <a:pt x="27" y="226"/>
                  </a:lnTo>
                  <a:lnTo>
                    <a:pt x="22" y="220"/>
                  </a:lnTo>
                  <a:lnTo>
                    <a:pt x="13" y="202"/>
                  </a:lnTo>
                  <a:lnTo>
                    <a:pt x="7" y="190"/>
                  </a:lnTo>
                  <a:lnTo>
                    <a:pt x="3" y="178"/>
                  </a:lnTo>
                  <a:lnTo>
                    <a:pt x="0" y="166"/>
                  </a:lnTo>
                  <a:lnTo>
                    <a:pt x="0" y="153"/>
                  </a:lnTo>
                  <a:lnTo>
                    <a:pt x="0" y="153"/>
                  </a:lnTo>
                  <a:lnTo>
                    <a:pt x="0" y="139"/>
                  </a:lnTo>
                  <a:lnTo>
                    <a:pt x="1" y="123"/>
                  </a:lnTo>
                  <a:lnTo>
                    <a:pt x="4" y="108"/>
                  </a:lnTo>
                  <a:lnTo>
                    <a:pt x="9" y="91"/>
                  </a:lnTo>
                  <a:lnTo>
                    <a:pt x="15" y="76"/>
                  </a:lnTo>
                  <a:lnTo>
                    <a:pt x="24" y="61"/>
                  </a:lnTo>
                  <a:lnTo>
                    <a:pt x="36" y="46"/>
                  </a:lnTo>
                  <a:lnTo>
                    <a:pt x="49" y="34"/>
                  </a:lnTo>
                  <a:lnTo>
                    <a:pt x="49" y="34"/>
                  </a:lnTo>
                  <a:lnTo>
                    <a:pt x="60" y="27"/>
                  </a:lnTo>
                  <a:lnTo>
                    <a:pt x="70" y="19"/>
                  </a:lnTo>
                  <a:lnTo>
                    <a:pt x="82" y="15"/>
                  </a:lnTo>
                  <a:lnTo>
                    <a:pt x="94" y="10"/>
                  </a:lnTo>
                  <a:lnTo>
                    <a:pt x="118" y="3"/>
                  </a:lnTo>
                  <a:lnTo>
                    <a:pt x="141" y="0"/>
                  </a:lnTo>
                  <a:lnTo>
                    <a:pt x="165" y="0"/>
                  </a:lnTo>
                  <a:lnTo>
                    <a:pt x="186" y="1"/>
                  </a:lnTo>
                  <a:lnTo>
                    <a:pt x="205" y="6"/>
                  </a:lnTo>
                  <a:lnTo>
                    <a:pt x="222" y="12"/>
                  </a:lnTo>
                  <a:lnTo>
                    <a:pt x="222" y="12"/>
                  </a:lnTo>
                  <a:lnTo>
                    <a:pt x="237" y="21"/>
                  </a:lnTo>
                  <a:lnTo>
                    <a:pt x="250" y="31"/>
                  </a:lnTo>
                  <a:lnTo>
                    <a:pt x="261" y="42"/>
                  </a:lnTo>
                  <a:lnTo>
                    <a:pt x="270" y="52"/>
                  </a:lnTo>
                  <a:lnTo>
                    <a:pt x="282" y="69"/>
                  </a:lnTo>
                  <a:lnTo>
                    <a:pt x="285" y="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5" name="Freeform 326"/>
            <p:cNvSpPr>
              <a:spLocks/>
            </p:cNvSpPr>
            <p:nvPr/>
          </p:nvSpPr>
          <p:spPr bwMode="auto">
            <a:xfrm>
              <a:off x="-16627475" y="1957388"/>
              <a:ext cx="215900" cy="438150"/>
            </a:xfrm>
            <a:custGeom>
              <a:avLst/>
              <a:gdLst>
                <a:gd name="T0" fmla="*/ 400 w 409"/>
                <a:gd name="T1" fmla="*/ 828 h 828"/>
                <a:gd name="T2" fmla="*/ 400 w 409"/>
                <a:gd name="T3" fmla="*/ 828 h 828"/>
                <a:gd name="T4" fmla="*/ 406 w 409"/>
                <a:gd name="T5" fmla="*/ 685 h 828"/>
                <a:gd name="T6" fmla="*/ 409 w 409"/>
                <a:gd name="T7" fmla="*/ 603 h 828"/>
                <a:gd name="T8" fmla="*/ 409 w 409"/>
                <a:gd name="T9" fmla="*/ 541 h 828"/>
                <a:gd name="T10" fmla="*/ 409 w 409"/>
                <a:gd name="T11" fmla="*/ 541 h 828"/>
                <a:gd name="T12" fmla="*/ 406 w 409"/>
                <a:gd name="T13" fmla="*/ 486 h 828"/>
                <a:gd name="T14" fmla="*/ 400 w 409"/>
                <a:gd name="T15" fmla="*/ 430 h 828"/>
                <a:gd name="T16" fmla="*/ 391 w 409"/>
                <a:gd name="T17" fmla="*/ 376 h 828"/>
                <a:gd name="T18" fmla="*/ 382 w 409"/>
                <a:gd name="T19" fmla="*/ 325 h 828"/>
                <a:gd name="T20" fmla="*/ 372 w 409"/>
                <a:gd name="T21" fmla="*/ 279 h 828"/>
                <a:gd name="T22" fmla="*/ 361 w 409"/>
                <a:gd name="T23" fmla="*/ 238 h 828"/>
                <a:gd name="T24" fmla="*/ 351 w 409"/>
                <a:gd name="T25" fmla="*/ 205 h 828"/>
                <a:gd name="T26" fmla="*/ 343 w 409"/>
                <a:gd name="T27" fmla="*/ 181 h 828"/>
                <a:gd name="T28" fmla="*/ 343 w 409"/>
                <a:gd name="T29" fmla="*/ 181 h 828"/>
                <a:gd name="T30" fmla="*/ 334 w 409"/>
                <a:gd name="T31" fmla="*/ 162 h 828"/>
                <a:gd name="T32" fmla="*/ 324 w 409"/>
                <a:gd name="T33" fmla="*/ 141 h 828"/>
                <a:gd name="T34" fmla="*/ 298 w 409"/>
                <a:gd name="T35" fmla="*/ 99 h 828"/>
                <a:gd name="T36" fmla="*/ 277 w 409"/>
                <a:gd name="T37" fmla="*/ 66 h 828"/>
                <a:gd name="T38" fmla="*/ 268 w 409"/>
                <a:gd name="T39" fmla="*/ 54 h 828"/>
                <a:gd name="T40" fmla="*/ 114 w 409"/>
                <a:gd name="T41" fmla="*/ 0 h 828"/>
                <a:gd name="T42" fmla="*/ 114 w 409"/>
                <a:gd name="T43" fmla="*/ 0 h 828"/>
                <a:gd name="T44" fmla="*/ 99 w 409"/>
                <a:gd name="T45" fmla="*/ 22 h 828"/>
                <a:gd name="T46" fmla="*/ 82 w 409"/>
                <a:gd name="T47" fmla="*/ 49 h 828"/>
                <a:gd name="T48" fmla="*/ 63 w 409"/>
                <a:gd name="T49" fmla="*/ 85 h 828"/>
                <a:gd name="T50" fmla="*/ 43 w 409"/>
                <a:gd name="T51" fmla="*/ 126 h 828"/>
                <a:gd name="T52" fmla="*/ 34 w 409"/>
                <a:gd name="T53" fmla="*/ 150 h 828"/>
                <a:gd name="T54" fmla="*/ 25 w 409"/>
                <a:gd name="T55" fmla="*/ 172 h 828"/>
                <a:gd name="T56" fmla="*/ 18 w 409"/>
                <a:gd name="T57" fmla="*/ 198 h 828"/>
                <a:gd name="T58" fmla="*/ 10 w 409"/>
                <a:gd name="T59" fmla="*/ 223 h 828"/>
                <a:gd name="T60" fmla="*/ 6 w 409"/>
                <a:gd name="T61" fmla="*/ 249 h 828"/>
                <a:gd name="T62" fmla="*/ 1 w 409"/>
                <a:gd name="T63" fmla="*/ 276 h 828"/>
                <a:gd name="T64" fmla="*/ 1 w 409"/>
                <a:gd name="T65" fmla="*/ 276 h 828"/>
                <a:gd name="T66" fmla="*/ 0 w 409"/>
                <a:gd name="T67" fmla="*/ 298 h 828"/>
                <a:gd name="T68" fmla="*/ 0 w 409"/>
                <a:gd name="T69" fmla="*/ 321 h 828"/>
                <a:gd name="T70" fmla="*/ 0 w 409"/>
                <a:gd name="T71" fmla="*/ 360 h 828"/>
                <a:gd name="T72" fmla="*/ 4 w 409"/>
                <a:gd name="T73" fmla="*/ 397 h 828"/>
                <a:gd name="T74" fmla="*/ 10 w 409"/>
                <a:gd name="T75" fmla="*/ 435 h 828"/>
                <a:gd name="T76" fmla="*/ 16 w 409"/>
                <a:gd name="T77" fmla="*/ 475 h 828"/>
                <a:gd name="T78" fmla="*/ 22 w 409"/>
                <a:gd name="T79" fmla="*/ 522 h 828"/>
                <a:gd name="T80" fmla="*/ 28 w 409"/>
                <a:gd name="T81" fmla="*/ 579 h 828"/>
                <a:gd name="T82" fmla="*/ 31 w 409"/>
                <a:gd name="T83" fmla="*/ 646 h 828"/>
                <a:gd name="T84" fmla="*/ 31 w 409"/>
                <a:gd name="T85" fmla="*/ 646 h 828"/>
                <a:gd name="T86" fmla="*/ 30 w 409"/>
                <a:gd name="T87" fmla="*/ 739 h 828"/>
                <a:gd name="T88" fmla="*/ 28 w 409"/>
                <a:gd name="T89" fmla="*/ 828 h 828"/>
                <a:gd name="T90" fmla="*/ 400 w 409"/>
                <a:gd name="T91" fmla="*/ 82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9" h="828">
                  <a:moveTo>
                    <a:pt x="400" y="828"/>
                  </a:moveTo>
                  <a:lnTo>
                    <a:pt x="400" y="828"/>
                  </a:lnTo>
                  <a:lnTo>
                    <a:pt x="406" y="685"/>
                  </a:lnTo>
                  <a:lnTo>
                    <a:pt x="409" y="603"/>
                  </a:lnTo>
                  <a:lnTo>
                    <a:pt x="409" y="541"/>
                  </a:lnTo>
                  <a:lnTo>
                    <a:pt x="409" y="541"/>
                  </a:lnTo>
                  <a:lnTo>
                    <a:pt x="406" y="486"/>
                  </a:lnTo>
                  <a:lnTo>
                    <a:pt x="400" y="430"/>
                  </a:lnTo>
                  <a:lnTo>
                    <a:pt x="391" y="376"/>
                  </a:lnTo>
                  <a:lnTo>
                    <a:pt x="382" y="325"/>
                  </a:lnTo>
                  <a:lnTo>
                    <a:pt x="372" y="279"/>
                  </a:lnTo>
                  <a:lnTo>
                    <a:pt x="361" y="238"/>
                  </a:lnTo>
                  <a:lnTo>
                    <a:pt x="351" y="205"/>
                  </a:lnTo>
                  <a:lnTo>
                    <a:pt x="343" y="181"/>
                  </a:lnTo>
                  <a:lnTo>
                    <a:pt x="343" y="181"/>
                  </a:lnTo>
                  <a:lnTo>
                    <a:pt x="334" y="162"/>
                  </a:lnTo>
                  <a:lnTo>
                    <a:pt x="324" y="141"/>
                  </a:lnTo>
                  <a:lnTo>
                    <a:pt x="298" y="99"/>
                  </a:lnTo>
                  <a:lnTo>
                    <a:pt x="277" y="66"/>
                  </a:lnTo>
                  <a:lnTo>
                    <a:pt x="268" y="54"/>
                  </a:lnTo>
                  <a:lnTo>
                    <a:pt x="114" y="0"/>
                  </a:lnTo>
                  <a:lnTo>
                    <a:pt x="114" y="0"/>
                  </a:lnTo>
                  <a:lnTo>
                    <a:pt x="99" y="22"/>
                  </a:lnTo>
                  <a:lnTo>
                    <a:pt x="82" y="49"/>
                  </a:lnTo>
                  <a:lnTo>
                    <a:pt x="63" y="85"/>
                  </a:lnTo>
                  <a:lnTo>
                    <a:pt x="43" y="126"/>
                  </a:lnTo>
                  <a:lnTo>
                    <a:pt x="34" y="150"/>
                  </a:lnTo>
                  <a:lnTo>
                    <a:pt x="25" y="172"/>
                  </a:lnTo>
                  <a:lnTo>
                    <a:pt x="18" y="198"/>
                  </a:lnTo>
                  <a:lnTo>
                    <a:pt x="10" y="223"/>
                  </a:lnTo>
                  <a:lnTo>
                    <a:pt x="6" y="249"/>
                  </a:lnTo>
                  <a:lnTo>
                    <a:pt x="1" y="276"/>
                  </a:lnTo>
                  <a:lnTo>
                    <a:pt x="1" y="276"/>
                  </a:lnTo>
                  <a:lnTo>
                    <a:pt x="0" y="298"/>
                  </a:lnTo>
                  <a:lnTo>
                    <a:pt x="0" y="321"/>
                  </a:lnTo>
                  <a:lnTo>
                    <a:pt x="0" y="360"/>
                  </a:lnTo>
                  <a:lnTo>
                    <a:pt x="4" y="397"/>
                  </a:lnTo>
                  <a:lnTo>
                    <a:pt x="10" y="435"/>
                  </a:lnTo>
                  <a:lnTo>
                    <a:pt x="16" y="475"/>
                  </a:lnTo>
                  <a:lnTo>
                    <a:pt x="22" y="522"/>
                  </a:lnTo>
                  <a:lnTo>
                    <a:pt x="28" y="579"/>
                  </a:lnTo>
                  <a:lnTo>
                    <a:pt x="31" y="646"/>
                  </a:lnTo>
                  <a:lnTo>
                    <a:pt x="31" y="646"/>
                  </a:lnTo>
                  <a:lnTo>
                    <a:pt x="30" y="739"/>
                  </a:lnTo>
                  <a:lnTo>
                    <a:pt x="28" y="828"/>
                  </a:lnTo>
                  <a:lnTo>
                    <a:pt x="400" y="828"/>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6" name="Freeform 327"/>
            <p:cNvSpPr>
              <a:spLocks/>
            </p:cNvSpPr>
            <p:nvPr/>
          </p:nvSpPr>
          <p:spPr bwMode="auto">
            <a:xfrm>
              <a:off x="-16627475" y="1957388"/>
              <a:ext cx="215900" cy="438150"/>
            </a:xfrm>
            <a:custGeom>
              <a:avLst/>
              <a:gdLst>
                <a:gd name="T0" fmla="*/ 400 w 409"/>
                <a:gd name="T1" fmla="*/ 828 h 828"/>
                <a:gd name="T2" fmla="*/ 400 w 409"/>
                <a:gd name="T3" fmla="*/ 828 h 828"/>
                <a:gd name="T4" fmla="*/ 406 w 409"/>
                <a:gd name="T5" fmla="*/ 685 h 828"/>
                <a:gd name="T6" fmla="*/ 409 w 409"/>
                <a:gd name="T7" fmla="*/ 603 h 828"/>
                <a:gd name="T8" fmla="*/ 409 w 409"/>
                <a:gd name="T9" fmla="*/ 541 h 828"/>
                <a:gd name="T10" fmla="*/ 409 w 409"/>
                <a:gd name="T11" fmla="*/ 541 h 828"/>
                <a:gd name="T12" fmla="*/ 406 w 409"/>
                <a:gd name="T13" fmla="*/ 486 h 828"/>
                <a:gd name="T14" fmla="*/ 400 w 409"/>
                <a:gd name="T15" fmla="*/ 430 h 828"/>
                <a:gd name="T16" fmla="*/ 391 w 409"/>
                <a:gd name="T17" fmla="*/ 376 h 828"/>
                <a:gd name="T18" fmla="*/ 382 w 409"/>
                <a:gd name="T19" fmla="*/ 325 h 828"/>
                <a:gd name="T20" fmla="*/ 372 w 409"/>
                <a:gd name="T21" fmla="*/ 279 h 828"/>
                <a:gd name="T22" fmla="*/ 361 w 409"/>
                <a:gd name="T23" fmla="*/ 238 h 828"/>
                <a:gd name="T24" fmla="*/ 351 w 409"/>
                <a:gd name="T25" fmla="*/ 205 h 828"/>
                <a:gd name="T26" fmla="*/ 343 w 409"/>
                <a:gd name="T27" fmla="*/ 181 h 828"/>
                <a:gd name="T28" fmla="*/ 343 w 409"/>
                <a:gd name="T29" fmla="*/ 181 h 828"/>
                <a:gd name="T30" fmla="*/ 334 w 409"/>
                <a:gd name="T31" fmla="*/ 162 h 828"/>
                <a:gd name="T32" fmla="*/ 324 w 409"/>
                <a:gd name="T33" fmla="*/ 141 h 828"/>
                <a:gd name="T34" fmla="*/ 298 w 409"/>
                <a:gd name="T35" fmla="*/ 99 h 828"/>
                <a:gd name="T36" fmla="*/ 277 w 409"/>
                <a:gd name="T37" fmla="*/ 66 h 828"/>
                <a:gd name="T38" fmla="*/ 268 w 409"/>
                <a:gd name="T39" fmla="*/ 54 h 828"/>
                <a:gd name="T40" fmla="*/ 114 w 409"/>
                <a:gd name="T41" fmla="*/ 0 h 828"/>
                <a:gd name="T42" fmla="*/ 114 w 409"/>
                <a:gd name="T43" fmla="*/ 0 h 828"/>
                <a:gd name="T44" fmla="*/ 99 w 409"/>
                <a:gd name="T45" fmla="*/ 22 h 828"/>
                <a:gd name="T46" fmla="*/ 82 w 409"/>
                <a:gd name="T47" fmla="*/ 49 h 828"/>
                <a:gd name="T48" fmla="*/ 63 w 409"/>
                <a:gd name="T49" fmla="*/ 85 h 828"/>
                <a:gd name="T50" fmla="*/ 43 w 409"/>
                <a:gd name="T51" fmla="*/ 126 h 828"/>
                <a:gd name="T52" fmla="*/ 34 w 409"/>
                <a:gd name="T53" fmla="*/ 150 h 828"/>
                <a:gd name="T54" fmla="*/ 25 w 409"/>
                <a:gd name="T55" fmla="*/ 172 h 828"/>
                <a:gd name="T56" fmla="*/ 18 w 409"/>
                <a:gd name="T57" fmla="*/ 198 h 828"/>
                <a:gd name="T58" fmla="*/ 10 w 409"/>
                <a:gd name="T59" fmla="*/ 223 h 828"/>
                <a:gd name="T60" fmla="*/ 6 w 409"/>
                <a:gd name="T61" fmla="*/ 249 h 828"/>
                <a:gd name="T62" fmla="*/ 1 w 409"/>
                <a:gd name="T63" fmla="*/ 276 h 828"/>
                <a:gd name="T64" fmla="*/ 1 w 409"/>
                <a:gd name="T65" fmla="*/ 276 h 828"/>
                <a:gd name="T66" fmla="*/ 0 w 409"/>
                <a:gd name="T67" fmla="*/ 298 h 828"/>
                <a:gd name="T68" fmla="*/ 0 w 409"/>
                <a:gd name="T69" fmla="*/ 321 h 828"/>
                <a:gd name="T70" fmla="*/ 0 w 409"/>
                <a:gd name="T71" fmla="*/ 360 h 828"/>
                <a:gd name="T72" fmla="*/ 4 w 409"/>
                <a:gd name="T73" fmla="*/ 397 h 828"/>
                <a:gd name="T74" fmla="*/ 10 w 409"/>
                <a:gd name="T75" fmla="*/ 435 h 828"/>
                <a:gd name="T76" fmla="*/ 16 w 409"/>
                <a:gd name="T77" fmla="*/ 475 h 828"/>
                <a:gd name="T78" fmla="*/ 22 w 409"/>
                <a:gd name="T79" fmla="*/ 522 h 828"/>
                <a:gd name="T80" fmla="*/ 28 w 409"/>
                <a:gd name="T81" fmla="*/ 579 h 828"/>
                <a:gd name="T82" fmla="*/ 31 w 409"/>
                <a:gd name="T83" fmla="*/ 646 h 828"/>
                <a:gd name="T84" fmla="*/ 31 w 409"/>
                <a:gd name="T85" fmla="*/ 646 h 828"/>
                <a:gd name="T86" fmla="*/ 30 w 409"/>
                <a:gd name="T87" fmla="*/ 739 h 828"/>
                <a:gd name="T88" fmla="*/ 28 w 409"/>
                <a:gd name="T89" fmla="*/ 82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9" h="828">
                  <a:moveTo>
                    <a:pt x="400" y="828"/>
                  </a:moveTo>
                  <a:lnTo>
                    <a:pt x="400" y="828"/>
                  </a:lnTo>
                  <a:lnTo>
                    <a:pt x="406" y="685"/>
                  </a:lnTo>
                  <a:lnTo>
                    <a:pt x="409" y="603"/>
                  </a:lnTo>
                  <a:lnTo>
                    <a:pt x="409" y="541"/>
                  </a:lnTo>
                  <a:lnTo>
                    <a:pt x="409" y="541"/>
                  </a:lnTo>
                  <a:lnTo>
                    <a:pt x="406" y="486"/>
                  </a:lnTo>
                  <a:lnTo>
                    <a:pt x="400" y="430"/>
                  </a:lnTo>
                  <a:lnTo>
                    <a:pt x="391" y="376"/>
                  </a:lnTo>
                  <a:lnTo>
                    <a:pt x="382" y="325"/>
                  </a:lnTo>
                  <a:lnTo>
                    <a:pt x="372" y="279"/>
                  </a:lnTo>
                  <a:lnTo>
                    <a:pt x="361" y="238"/>
                  </a:lnTo>
                  <a:lnTo>
                    <a:pt x="351" y="205"/>
                  </a:lnTo>
                  <a:lnTo>
                    <a:pt x="343" y="181"/>
                  </a:lnTo>
                  <a:lnTo>
                    <a:pt x="343" y="181"/>
                  </a:lnTo>
                  <a:lnTo>
                    <a:pt x="334" y="162"/>
                  </a:lnTo>
                  <a:lnTo>
                    <a:pt x="324" y="141"/>
                  </a:lnTo>
                  <a:lnTo>
                    <a:pt x="298" y="99"/>
                  </a:lnTo>
                  <a:lnTo>
                    <a:pt x="277" y="66"/>
                  </a:lnTo>
                  <a:lnTo>
                    <a:pt x="268" y="54"/>
                  </a:lnTo>
                  <a:lnTo>
                    <a:pt x="114" y="0"/>
                  </a:lnTo>
                  <a:lnTo>
                    <a:pt x="114" y="0"/>
                  </a:lnTo>
                  <a:lnTo>
                    <a:pt x="99" y="22"/>
                  </a:lnTo>
                  <a:lnTo>
                    <a:pt x="82" y="49"/>
                  </a:lnTo>
                  <a:lnTo>
                    <a:pt x="63" y="85"/>
                  </a:lnTo>
                  <a:lnTo>
                    <a:pt x="43" y="126"/>
                  </a:lnTo>
                  <a:lnTo>
                    <a:pt x="34" y="150"/>
                  </a:lnTo>
                  <a:lnTo>
                    <a:pt x="25" y="172"/>
                  </a:lnTo>
                  <a:lnTo>
                    <a:pt x="18" y="198"/>
                  </a:lnTo>
                  <a:lnTo>
                    <a:pt x="10" y="223"/>
                  </a:lnTo>
                  <a:lnTo>
                    <a:pt x="6" y="249"/>
                  </a:lnTo>
                  <a:lnTo>
                    <a:pt x="1" y="276"/>
                  </a:lnTo>
                  <a:lnTo>
                    <a:pt x="1" y="276"/>
                  </a:lnTo>
                  <a:lnTo>
                    <a:pt x="0" y="298"/>
                  </a:lnTo>
                  <a:lnTo>
                    <a:pt x="0" y="321"/>
                  </a:lnTo>
                  <a:lnTo>
                    <a:pt x="0" y="360"/>
                  </a:lnTo>
                  <a:lnTo>
                    <a:pt x="4" y="397"/>
                  </a:lnTo>
                  <a:lnTo>
                    <a:pt x="10" y="435"/>
                  </a:lnTo>
                  <a:lnTo>
                    <a:pt x="16" y="475"/>
                  </a:lnTo>
                  <a:lnTo>
                    <a:pt x="22" y="522"/>
                  </a:lnTo>
                  <a:lnTo>
                    <a:pt x="28" y="579"/>
                  </a:lnTo>
                  <a:lnTo>
                    <a:pt x="31" y="646"/>
                  </a:lnTo>
                  <a:lnTo>
                    <a:pt x="31" y="646"/>
                  </a:lnTo>
                  <a:lnTo>
                    <a:pt x="30" y="739"/>
                  </a:lnTo>
                  <a:lnTo>
                    <a:pt x="28" y="8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7" name="Freeform 328"/>
            <p:cNvSpPr>
              <a:spLocks/>
            </p:cNvSpPr>
            <p:nvPr/>
          </p:nvSpPr>
          <p:spPr bwMode="auto">
            <a:xfrm>
              <a:off x="-16530638" y="2089150"/>
              <a:ext cx="71437" cy="85725"/>
            </a:xfrm>
            <a:custGeom>
              <a:avLst/>
              <a:gdLst>
                <a:gd name="T0" fmla="*/ 23 w 134"/>
                <a:gd name="T1" fmla="*/ 162 h 162"/>
                <a:gd name="T2" fmla="*/ 134 w 134"/>
                <a:gd name="T3" fmla="*/ 36 h 162"/>
                <a:gd name="T4" fmla="*/ 116 w 134"/>
                <a:gd name="T5" fmla="*/ 0 h 162"/>
                <a:gd name="T6" fmla="*/ 0 w 134"/>
                <a:gd name="T7" fmla="*/ 135 h 162"/>
                <a:gd name="T8" fmla="*/ 23 w 134"/>
                <a:gd name="T9" fmla="*/ 162 h 162"/>
              </a:gdLst>
              <a:ahLst/>
              <a:cxnLst>
                <a:cxn ang="0">
                  <a:pos x="T0" y="T1"/>
                </a:cxn>
                <a:cxn ang="0">
                  <a:pos x="T2" y="T3"/>
                </a:cxn>
                <a:cxn ang="0">
                  <a:pos x="T4" y="T5"/>
                </a:cxn>
                <a:cxn ang="0">
                  <a:pos x="T6" y="T7"/>
                </a:cxn>
                <a:cxn ang="0">
                  <a:pos x="T8" y="T9"/>
                </a:cxn>
              </a:cxnLst>
              <a:rect l="0" t="0" r="r" b="b"/>
              <a:pathLst>
                <a:path w="134" h="162">
                  <a:moveTo>
                    <a:pt x="23" y="162"/>
                  </a:moveTo>
                  <a:lnTo>
                    <a:pt x="134" y="36"/>
                  </a:lnTo>
                  <a:lnTo>
                    <a:pt x="116" y="0"/>
                  </a:lnTo>
                  <a:lnTo>
                    <a:pt x="0" y="135"/>
                  </a:lnTo>
                  <a:lnTo>
                    <a:pt x="23" y="162"/>
                  </a:lnTo>
                  <a:close/>
                </a:path>
              </a:pathLst>
            </a:custGeom>
            <a:solidFill>
              <a:srgbClr val="8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8" name="Freeform 329"/>
            <p:cNvSpPr>
              <a:spLocks/>
            </p:cNvSpPr>
            <p:nvPr/>
          </p:nvSpPr>
          <p:spPr bwMode="auto">
            <a:xfrm>
              <a:off x="-16578263" y="1955800"/>
              <a:ext cx="92075" cy="47625"/>
            </a:xfrm>
            <a:custGeom>
              <a:avLst/>
              <a:gdLst>
                <a:gd name="T0" fmla="*/ 0 w 174"/>
                <a:gd name="T1" fmla="*/ 31 h 91"/>
                <a:gd name="T2" fmla="*/ 12 w 174"/>
                <a:gd name="T3" fmla="*/ 0 h 91"/>
                <a:gd name="T4" fmla="*/ 174 w 174"/>
                <a:gd name="T5" fmla="*/ 57 h 91"/>
                <a:gd name="T6" fmla="*/ 174 w 174"/>
                <a:gd name="T7" fmla="*/ 91 h 91"/>
                <a:gd name="T8" fmla="*/ 0 w 174"/>
                <a:gd name="T9" fmla="*/ 31 h 91"/>
              </a:gdLst>
              <a:ahLst/>
              <a:cxnLst>
                <a:cxn ang="0">
                  <a:pos x="T0" y="T1"/>
                </a:cxn>
                <a:cxn ang="0">
                  <a:pos x="T2" y="T3"/>
                </a:cxn>
                <a:cxn ang="0">
                  <a:pos x="T4" y="T5"/>
                </a:cxn>
                <a:cxn ang="0">
                  <a:pos x="T6" y="T7"/>
                </a:cxn>
                <a:cxn ang="0">
                  <a:pos x="T8" y="T9"/>
                </a:cxn>
              </a:cxnLst>
              <a:rect l="0" t="0" r="r" b="b"/>
              <a:pathLst>
                <a:path w="174" h="91">
                  <a:moveTo>
                    <a:pt x="0" y="31"/>
                  </a:moveTo>
                  <a:lnTo>
                    <a:pt x="12" y="0"/>
                  </a:lnTo>
                  <a:lnTo>
                    <a:pt x="174" y="57"/>
                  </a:lnTo>
                  <a:lnTo>
                    <a:pt x="174" y="91"/>
                  </a:lnTo>
                  <a:lnTo>
                    <a:pt x="0" y="31"/>
                  </a:lnTo>
                  <a:close/>
                </a:path>
              </a:pathLst>
            </a:custGeom>
            <a:solidFill>
              <a:srgbClr val="87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9" name="Freeform 330"/>
            <p:cNvSpPr>
              <a:spLocks/>
            </p:cNvSpPr>
            <p:nvPr/>
          </p:nvSpPr>
          <p:spPr bwMode="auto">
            <a:xfrm>
              <a:off x="-16627475" y="2043113"/>
              <a:ext cx="14287" cy="60325"/>
            </a:xfrm>
            <a:custGeom>
              <a:avLst/>
              <a:gdLst>
                <a:gd name="T0" fmla="*/ 0 w 27"/>
                <a:gd name="T1" fmla="*/ 114 h 114"/>
                <a:gd name="T2" fmla="*/ 0 w 27"/>
                <a:gd name="T3" fmla="*/ 114 h 114"/>
                <a:gd name="T4" fmla="*/ 5 w 27"/>
                <a:gd name="T5" fmla="*/ 84 h 114"/>
                <a:gd name="T6" fmla="*/ 11 w 27"/>
                <a:gd name="T7" fmla="*/ 55 h 114"/>
                <a:gd name="T8" fmla="*/ 18 w 27"/>
                <a:gd name="T9" fmla="*/ 28 h 114"/>
                <a:gd name="T10" fmla="*/ 27 w 27"/>
                <a:gd name="T11" fmla="*/ 0 h 114"/>
                <a:gd name="T12" fmla="*/ 27 w 27"/>
                <a:gd name="T13" fmla="*/ 0 h 114"/>
                <a:gd name="T14" fmla="*/ 18 w 27"/>
                <a:gd name="T15" fmla="*/ 27 h 114"/>
                <a:gd name="T16" fmla="*/ 11 w 27"/>
                <a:gd name="T17" fmla="*/ 54 h 114"/>
                <a:gd name="T18" fmla="*/ 5 w 27"/>
                <a:gd name="T19" fmla="*/ 82 h 114"/>
                <a:gd name="T20" fmla="*/ 0 w 27"/>
                <a:gd name="T21" fmla="*/ 114 h 114"/>
                <a:gd name="T22" fmla="*/ 0 w 27"/>
                <a:gd name="T23"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14">
                  <a:moveTo>
                    <a:pt x="0" y="114"/>
                  </a:moveTo>
                  <a:lnTo>
                    <a:pt x="0" y="114"/>
                  </a:lnTo>
                  <a:lnTo>
                    <a:pt x="5" y="84"/>
                  </a:lnTo>
                  <a:lnTo>
                    <a:pt x="11" y="55"/>
                  </a:lnTo>
                  <a:lnTo>
                    <a:pt x="18" y="28"/>
                  </a:lnTo>
                  <a:lnTo>
                    <a:pt x="27" y="0"/>
                  </a:lnTo>
                  <a:lnTo>
                    <a:pt x="27" y="0"/>
                  </a:lnTo>
                  <a:lnTo>
                    <a:pt x="18" y="27"/>
                  </a:lnTo>
                  <a:lnTo>
                    <a:pt x="11" y="54"/>
                  </a:lnTo>
                  <a:lnTo>
                    <a:pt x="5" y="82"/>
                  </a:lnTo>
                  <a:lnTo>
                    <a:pt x="0" y="114"/>
                  </a:lnTo>
                  <a:lnTo>
                    <a:pt x="0" y="11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0" name="Freeform 331"/>
            <p:cNvSpPr>
              <a:spLocks/>
            </p:cNvSpPr>
            <p:nvPr/>
          </p:nvSpPr>
          <p:spPr bwMode="auto">
            <a:xfrm>
              <a:off x="-16613188" y="2395538"/>
              <a:ext cx="196850" cy="601663"/>
            </a:xfrm>
            <a:custGeom>
              <a:avLst/>
              <a:gdLst>
                <a:gd name="T0" fmla="*/ 1 w 373"/>
                <a:gd name="T1" fmla="*/ 0 h 1137"/>
                <a:gd name="T2" fmla="*/ 1 w 373"/>
                <a:gd name="T3" fmla="*/ 0 h 1137"/>
                <a:gd name="T4" fmla="*/ 0 w 373"/>
                <a:gd name="T5" fmla="*/ 25 h 1137"/>
                <a:gd name="T6" fmla="*/ 1 w 373"/>
                <a:gd name="T7" fmla="*/ 57 h 1137"/>
                <a:gd name="T8" fmla="*/ 4 w 373"/>
                <a:gd name="T9" fmla="*/ 91 h 1137"/>
                <a:gd name="T10" fmla="*/ 9 w 373"/>
                <a:gd name="T11" fmla="*/ 130 h 1137"/>
                <a:gd name="T12" fmla="*/ 9 w 373"/>
                <a:gd name="T13" fmla="*/ 130 h 1137"/>
                <a:gd name="T14" fmla="*/ 19 w 373"/>
                <a:gd name="T15" fmla="*/ 183 h 1137"/>
                <a:gd name="T16" fmla="*/ 31 w 373"/>
                <a:gd name="T17" fmla="*/ 238 h 1137"/>
                <a:gd name="T18" fmla="*/ 40 w 373"/>
                <a:gd name="T19" fmla="*/ 297 h 1137"/>
                <a:gd name="T20" fmla="*/ 49 w 373"/>
                <a:gd name="T21" fmla="*/ 358 h 1137"/>
                <a:gd name="T22" fmla="*/ 57 w 373"/>
                <a:gd name="T23" fmla="*/ 420 h 1137"/>
                <a:gd name="T24" fmla="*/ 64 w 373"/>
                <a:gd name="T25" fmla="*/ 483 h 1137"/>
                <a:gd name="T26" fmla="*/ 76 w 373"/>
                <a:gd name="T27" fmla="*/ 607 h 1137"/>
                <a:gd name="T28" fmla="*/ 76 w 373"/>
                <a:gd name="T29" fmla="*/ 607 h 1137"/>
                <a:gd name="T30" fmla="*/ 79 w 373"/>
                <a:gd name="T31" fmla="*/ 667 h 1137"/>
                <a:gd name="T32" fmla="*/ 81 w 373"/>
                <a:gd name="T33" fmla="*/ 729 h 1137"/>
                <a:gd name="T34" fmla="*/ 79 w 373"/>
                <a:gd name="T35" fmla="*/ 855 h 1137"/>
                <a:gd name="T36" fmla="*/ 79 w 373"/>
                <a:gd name="T37" fmla="*/ 921 h 1137"/>
                <a:gd name="T38" fmla="*/ 81 w 373"/>
                <a:gd name="T39" fmla="*/ 990 h 1137"/>
                <a:gd name="T40" fmla="*/ 85 w 373"/>
                <a:gd name="T41" fmla="*/ 1062 h 1137"/>
                <a:gd name="T42" fmla="*/ 88 w 373"/>
                <a:gd name="T43" fmla="*/ 1099 h 1137"/>
                <a:gd name="T44" fmla="*/ 93 w 373"/>
                <a:gd name="T45" fmla="*/ 1137 h 1137"/>
                <a:gd name="T46" fmla="*/ 199 w 373"/>
                <a:gd name="T47" fmla="*/ 1137 h 1137"/>
                <a:gd name="T48" fmla="*/ 199 w 373"/>
                <a:gd name="T49" fmla="*/ 1137 h 1137"/>
                <a:gd name="T50" fmla="*/ 199 w 373"/>
                <a:gd name="T51" fmla="*/ 1119 h 1137"/>
                <a:gd name="T52" fmla="*/ 202 w 373"/>
                <a:gd name="T53" fmla="*/ 1096 h 1137"/>
                <a:gd name="T54" fmla="*/ 214 w 373"/>
                <a:gd name="T55" fmla="*/ 1041 h 1137"/>
                <a:gd name="T56" fmla="*/ 231 w 373"/>
                <a:gd name="T57" fmla="*/ 975 h 1137"/>
                <a:gd name="T58" fmla="*/ 249 w 373"/>
                <a:gd name="T59" fmla="*/ 906 h 1137"/>
                <a:gd name="T60" fmla="*/ 286 w 373"/>
                <a:gd name="T61" fmla="*/ 780 h 1137"/>
                <a:gd name="T62" fmla="*/ 306 w 373"/>
                <a:gd name="T63" fmla="*/ 712 h 1137"/>
                <a:gd name="T64" fmla="*/ 306 w 373"/>
                <a:gd name="T65" fmla="*/ 712 h 1137"/>
                <a:gd name="T66" fmla="*/ 312 w 373"/>
                <a:gd name="T67" fmla="*/ 688 h 1137"/>
                <a:gd name="T68" fmla="*/ 321 w 373"/>
                <a:gd name="T69" fmla="*/ 636 h 1137"/>
                <a:gd name="T70" fmla="*/ 331 w 373"/>
                <a:gd name="T71" fmla="*/ 559 h 1137"/>
                <a:gd name="T72" fmla="*/ 343 w 373"/>
                <a:gd name="T73" fmla="*/ 466 h 1137"/>
                <a:gd name="T74" fmla="*/ 355 w 373"/>
                <a:gd name="T75" fmla="*/ 358 h 1137"/>
                <a:gd name="T76" fmla="*/ 364 w 373"/>
                <a:gd name="T77" fmla="*/ 241 h 1137"/>
                <a:gd name="T78" fmla="*/ 369 w 373"/>
                <a:gd name="T79" fmla="*/ 181 h 1137"/>
                <a:gd name="T80" fmla="*/ 372 w 373"/>
                <a:gd name="T81" fmla="*/ 120 h 1137"/>
                <a:gd name="T82" fmla="*/ 373 w 373"/>
                <a:gd name="T83" fmla="*/ 60 h 1137"/>
                <a:gd name="T84" fmla="*/ 373 w 373"/>
                <a:gd name="T85" fmla="*/ 0 h 1137"/>
                <a:gd name="T86" fmla="*/ 1 w 373"/>
                <a:gd name="T87" fmla="*/ 0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3" h="1137">
                  <a:moveTo>
                    <a:pt x="1" y="0"/>
                  </a:moveTo>
                  <a:lnTo>
                    <a:pt x="1" y="0"/>
                  </a:lnTo>
                  <a:lnTo>
                    <a:pt x="0" y="25"/>
                  </a:lnTo>
                  <a:lnTo>
                    <a:pt x="1" y="57"/>
                  </a:lnTo>
                  <a:lnTo>
                    <a:pt x="4" y="91"/>
                  </a:lnTo>
                  <a:lnTo>
                    <a:pt x="9" y="130"/>
                  </a:lnTo>
                  <a:lnTo>
                    <a:pt x="9" y="130"/>
                  </a:lnTo>
                  <a:lnTo>
                    <a:pt x="19" y="183"/>
                  </a:lnTo>
                  <a:lnTo>
                    <a:pt x="31" y="238"/>
                  </a:lnTo>
                  <a:lnTo>
                    <a:pt x="40" y="297"/>
                  </a:lnTo>
                  <a:lnTo>
                    <a:pt x="49" y="358"/>
                  </a:lnTo>
                  <a:lnTo>
                    <a:pt x="57" y="420"/>
                  </a:lnTo>
                  <a:lnTo>
                    <a:pt x="64" y="483"/>
                  </a:lnTo>
                  <a:lnTo>
                    <a:pt x="76" y="607"/>
                  </a:lnTo>
                  <a:lnTo>
                    <a:pt x="76" y="607"/>
                  </a:lnTo>
                  <a:lnTo>
                    <a:pt x="79" y="667"/>
                  </a:lnTo>
                  <a:lnTo>
                    <a:pt x="81" y="729"/>
                  </a:lnTo>
                  <a:lnTo>
                    <a:pt x="79" y="855"/>
                  </a:lnTo>
                  <a:lnTo>
                    <a:pt x="79" y="921"/>
                  </a:lnTo>
                  <a:lnTo>
                    <a:pt x="81" y="990"/>
                  </a:lnTo>
                  <a:lnTo>
                    <a:pt x="85" y="1062"/>
                  </a:lnTo>
                  <a:lnTo>
                    <a:pt x="88" y="1099"/>
                  </a:lnTo>
                  <a:lnTo>
                    <a:pt x="93" y="1137"/>
                  </a:lnTo>
                  <a:lnTo>
                    <a:pt x="199" y="1137"/>
                  </a:lnTo>
                  <a:lnTo>
                    <a:pt x="199" y="1137"/>
                  </a:lnTo>
                  <a:lnTo>
                    <a:pt x="199" y="1119"/>
                  </a:lnTo>
                  <a:lnTo>
                    <a:pt x="202" y="1096"/>
                  </a:lnTo>
                  <a:lnTo>
                    <a:pt x="214" y="1041"/>
                  </a:lnTo>
                  <a:lnTo>
                    <a:pt x="231" y="975"/>
                  </a:lnTo>
                  <a:lnTo>
                    <a:pt x="249" y="906"/>
                  </a:lnTo>
                  <a:lnTo>
                    <a:pt x="286" y="780"/>
                  </a:lnTo>
                  <a:lnTo>
                    <a:pt x="306" y="712"/>
                  </a:lnTo>
                  <a:lnTo>
                    <a:pt x="306" y="712"/>
                  </a:lnTo>
                  <a:lnTo>
                    <a:pt x="312" y="688"/>
                  </a:lnTo>
                  <a:lnTo>
                    <a:pt x="321" y="636"/>
                  </a:lnTo>
                  <a:lnTo>
                    <a:pt x="331" y="559"/>
                  </a:lnTo>
                  <a:lnTo>
                    <a:pt x="343" y="466"/>
                  </a:lnTo>
                  <a:lnTo>
                    <a:pt x="355" y="358"/>
                  </a:lnTo>
                  <a:lnTo>
                    <a:pt x="364" y="241"/>
                  </a:lnTo>
                  <a:lnTo>
                    <a:pt x="369" y="181"/>
                  </a:lnTo>
                  <a:lnTo>
                    <a:pt x="372" y="120"/>
                  </a:lnTo>
                  <a:lnTo>
                    <a:pt x="373" y="60"/>
                  </a:lnTo>
                  <a:lnTo>
                    <a:pt x="373" y="0"/>
                  </a:lnTo>
                  <a:lnTo>
                    <a:pt x="1"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1" name="Freeform 332"/>
            <p:cNvSpPr>
              <a:spLocks/>
            </p:cNvSpPr>
            <p:nvPr/>
          </p:nvSpPr>
          <p:spPr bwMode="auto">
            <a:xfrm>
              <a:off x="-16517938" y="2005013"/>
              <a:ext cx="336550" cy="265113"/>
            </a:xfrm>
            <a:custGeom>
              <a:avLst/>
              <a:gdLst>
                <a:gd name="T0" fmla="*/ 636 w 636"/>
                <a:gd name="T1" fmla="*/ 33 h 501"/>
                <a:gd name="T2" fmla="*/ 631 w 636"/>
                <a:gd name="T3" fmla="*/ 24 h 501"/>
                <a:gd name="T4" fmla="*/ 622 w 636"/>
                <a:gd name="T5" fmla="*/ 18 h 501"/>
                <a:gd name="T6" fmla="*/ 606 w 636"/>
                <a:gd name="T7" fmla="*/ 17 h 501"/>
                <a:gd name="T8" fmla="*/ 594 w 636"/>
                <a:gd name="T9" fmla="*/ 18 h 501"/>
                <a:gd name="T10" fmla="*/ 543 w 636"/>
                <a:gd name="T11" fmla="*/ 39 h 501"/>
                <a:gd name="T12" fmla="*/ 499 w 636"/>
                <a:gd name="T13" fmla="*/ 59 h 501"/>
                <a:gd name="T14" fmla="*/ 484 w 636"/>
                <a:gd name="T15" fmla="*/ 63 h 501"/>
                <a:gd name="T16" fmla="*/ 478 w 636"/>
                <a:gd name="T17" fmla="*/ 62 h 501"/>
                <a:gd name="T18" fmla="*/ 478 w 636"/>
                <a:gd name="T19" fmla="*/ 51 h 501"/>
                <a:gd name="T20" fmla="*/ 484 w 636"/>
                <a:gd name="T21" fmla="*/ 30 h 501"/>
                <a:gd name="T22" fmla="*/ 496 w 636"/>
                <a:gd name="T23" fmla="*/ 9 h 501"/>
                <a:gd name="T24" fmla="*/ 496 w 636"/>
                <a:gd name="T25" fmla="*/ 2 h 501"/>
                <a:gd name="T26" fmla="*/ 489 w 636"/>
                <a:gd name="T27" fmla="*/ 0 h 501"/>
                <a:gd name="T28" fmla="*/ 475 w 636"/>
                <a:gd name="T29" fmla="*/ 9 h 501"/>
                <a:gd name="T30" fmla="*/ 462 w 636"/>
                <a:gd name="T31" fmla="*/ 24 h 501"/>
                <a:gd name="T32" fmla="*/ 447 w 636"/>
                <a:gd name="T33" fmla="*/ 47 h 501"/>
                <a:gd name="T34" fmla="*/ 430 w 636"/>
                <a:gd name="T35" fmla="*/ 78 h 501"/>
                <a:gd name="T36" fmla="*/ 424 w 636"/>
                <a:gd name="T37" fmla="*/ 92 h 501"/>
                <a:gd name="T38" fmla="*/ 408 w 636"/>
                <a:gd name="T39" fmla="*/ 116 h 501"/>
                <a:gd name="T40" fmla="*/ 396 w 636"/>
                <a:gd name="T41" fmla="*/ 128 h 501"/>
                <a:gd name="T42" fmla="*/ 369 w 636"/>
                <a:gd name="T43" fmla="*/ 161 h 501"/>
                <a:gd name="T44" fmla="*/ 270 w 636"/>
                <a:gd name="T45" fmla="*/ 267 h 501"/>
                <a:gd name="T46" fmla="*/ 213 w 636"/>
                <a:gd name="T47" fmla="*/ 324 h 501"/>
                <a:gd name="T48" fmla="*/ 199 w 636"/>
                <a:gd name="T49" fmla="*/ 332 h 501"/>
                <a:gd name="T50" fmla="*/ 195 w 636"/>
                <a:gd name="T51" fmla="*/ 329 h 501"/>
                <a:gd name="T52" fmla="*/ 168 w 636"/>
                <a:gd name="T53" fmla="*/ 291 h 501"/>
                <a:gd name="T54" fmla="*/ 111 w 636"/>
                <a:gd name="T55" fmla="*/ 195 h 501"/>
                <a:gd name="T56" fmla="*/ 0 w 636"/>
                <a:gd name="T57" fmla="*/ 321 h 501"/>
                <a:gd name="T58" fmla="*/ 90 w 636"/>
                <a:gd name="T59" fmla="*/ 422 h 501"/>
                <a:gd name="T60" fmla="*/ 144 w 636"/>
                <a:gd name="T61" fmla="*/ 477 h 501"/>
                <a:gd name="T62" fmla="*/ 154 w 636"/>
                <a:gd name="T63" fmla="*/ 485 h 501"/>
                <a:gd name="T64" fmla="*/ 180 w 636"/>
                <a:gd name="T65" fmla="*/ 498 h 501"/>
                <a:gd name="T66" fmla="*/ 195 w 636"/>
                <a:gd name="T67" fmla="*/ 501 h 501"/>
                <a:gd name="T68" fmla="*/ 208 w 636"/>
                <a:gd name="T69" fmla="*/ 500 h 501"/>
                <a:gd name="T70" fmla="*/ 216 w 636"/>
                <a:gd name="T71" fmla="*/ 498 h 501"/>
                <a:gd name="T72" fmla="*/ 240 w 636"/>
                <a:gd name="T73" fmla="*/ 477 h 501"/>
                <a:gd name="T74" fmla="*/ 319 w 636"/>
                <a:gd name="T75" fmla="*/ 390 h 501"/>
                <a:gd name="T76" fmla="*/ 354 w 636"/>
                <a:gd name="T77" fmla="*/ 348 h 501"/>
                <a:gd name="T78" fmla="*/ 384 w 636"/>
                <a:gd name="T79" fmla="*/ 306 h 501"/>
                <a:gd name="T80" fmla="*/ 480 w 636"/>
                <a:gd name="T81" fmla="*/ 158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6" h="501">
                  <a:moveTo>
                    <a:pt x="636" y="33"/>
                  </a:moveTo>
                  <a:lnTo>
                    <a:pt x="636" y="33"/>
                  </a:lnTo>
                  <a:lnTo>
                    <a:pt x="636" y="30"/>
                  </a:lnTo>
                  <a:lnTo>
                    <a:pt x="631" y="24"/>
                  </a:lnTo>
                  <a:lnTo>
                    <a:pt x="627" y="21"/>
                  </a:lnTo>
                  <a:lnTo>
                    <a:pt x="622" y="18"/>
                  </a:lnTo>
                  <a:lnTo>
                    <a:pt x="615" y="17"/>
                  </a:lnTo>
                  <a:lnTo>
                    <a:pt x="606" y="17"/>
                  </a:lnTo>
                  <a:lnTo>
                    <a:pt x="606" y="17"/>
                  </a:lnTo>
                  <a:lnTo>
                    <a:pt x="594" y="18"/>
                  </a:lnTo>
                  <a:lnTo>
                    <a:pt x="577" y="24"/>
                  </a:lnTo>
                  <a:lnTo>
                    <a:pt x="543" y="39"/>
                  </a:lnTo>
                  <a:lnTo>
                    <a:pt x="499" y="59"/>
                  </a:lnTo>
                  <a:lnTo>
                    <a:pt x="499" y="59"/>
                  </a:lnTo>
                  <a:lnTo>
                    <a:pt x="489" y="63"/>
                  </a:lnTo>
                  <a:lnTo>
                    <a:pt x="484" y="63"/>
                  </a:lnTo>
                  <a:lnTo>
                    <a:pt x="481" y="63"/>
                  </a:lnTo>
                  <a:lnTo>
                    <a:pt x="478" y="62"/>
                  </a:lnTo>
                  <a:lnTo>
                    <a:pt x="478" y="59"/>
                  </a:lnTo>
                  <a:lnTo>
                    <a:pt x="478" y="51"/>
                  </a:lnTo>
                  <a:lnTo>
                    <a:pt x="480" y="42"/>
                  </a:lnTo>
                  <a:lnTo>
                    <a:pt x="484" y="30"/>
                  </a:lnTo>
                  <a:lnTo>
                    <a:pt x="496" y="9"/>
                  </a:lnTo>
                  <a:lnTo>
                    <a:pt x="496" y="9"/>
                  </a:lnTo>
                  <a:lnTo>
                    <a:pt x="498" y="5"/>
                  </a:lnTo>
                  <a:lnTo>
                    <a:pt x="496" y="2"/>
                  </a:lnTo>
                  <a:lnTo>
                    <a:pt x="492" y="0"/>
                  </a:lnTo>
                  <a:lnTo>
                    <a:pt x="489" y="0"/>
                  </a:lnTo>
                  <a:lnTo>
                    <a:pt x="489" y="0"/>
                  </a:lnTo>
                  <a:lnTo>
                    <a:pt x="475" y="9"/>
                  </a:lnTo>
                  <a:lnTo>
                    <a:pt x="469" y="17"/>
                  </a:lnTo>
                  <a:lnTo>
                    <a:pt x="462" y="24"/>
                  </a:lnTo>
                  <a:lnTo>
                    <a:pt x="454" y="35"/>
                  </a:lnTo>
                  <a:lnTo>
                    <a:pt x="447" y="47"/>
                  </a:lnTo>
                  <a:lnTo>
                    <a:pt x="438" y="62"/>
                  </a:lnTo>
                  <a:lnTo>
                    <a:pt x="430" y="78"/>
                  </a:lnTo>
                  <a:lnTo>
                    <a:pt x="430" y="78"/>
                  </a:lnTo>
                  <a:lnTo>
                    <a:pt x="424" y="92"/>
                  </a:lnTo>
                  <a:lnTo>
                    <a:pt x="417" y="104"/>
                  </a:lnTo>
                  <a:lnTo>
                    <a:pt x="408" y="116"/>
                  </a:lnTo>
                  <a:lnTo>
                    <a:pt x="396" y="128"/>
                  </a:lnTo>
                  <a:lnTo>
                    <a:pt x="396" y="128"/>
                  </a:lnTo>
                  <a:lnTo>
                    <a:pt x="396" y="128"/>
                  </a:lnTo>
                  <a:lnTo>
                    <a:pt x="369" y="161"/>
                  </a:lnTo>
                  <a:lnTo>
                    <a:pt x="306" y="230"/>
                  </a:lnTo>
                  <a:lnTo>
                    <a:pt x="270" y="267"/>
                  </a:lnTo>
                  <a:lnTo>
                    <a:pt x="238" y="300"/>
                  </a:lnTo>
                  <a:lnTo>
                    <a:pt x="213" y="324"/>
                  </a:lnTo>
                  <a:lnTo>
                    <a:pt x="205" y="330"/>
                  </a:lnTo>
                  <a:lnTo>
                    <a:pt x="199" y="332"/>
                  </a:lnTo>
                  <a:lnTo>
                    <a:pt x="199" y="332"/>
                  </a:lnTo>
                  <a:lnTo>
                    <a:pt x="195" y="329"/>
                  </a:lnTo>
                  <a:lnTo>
                    <a:pt x="187" y="321"/>
                  </a:lnTo>
                  <a:lnTo>
                    <a:pt x="168" y="291"/>
                  </a:lnTo>
                  <a:lnTo>
                    <a:pt x="141" y="246"/>
                  </a:lnTo>
                  <a:lnTo>
                    <a:pt x="111" y="195"/>
                  </a:lnTo>
                  <a:lnTo>
                    <a:pt x="0" y="321"/>
                  </a:lnTo>
                  <a:lnTo>
                    <a:pt x="0" y="321"/>
                  </a:lnTo>
                  <a:lnTo>
                    <a:pt x="45" y="372"/>
                  </a:lnTo>
                  <a:lnTo>
                    <a:pt x="90" y="422"/>
                  </a:lnTo>
                  <a:lnTo>
                    <a:pt x="129" y="462"/>
                  </a:lnTo>
                  <a:lnTo>
                    <a:pt x="144" y="477"/>
                  </a:lnTo>
                  <a:lnTo>
                    <a:pt x="154" y="485"/>
                  </a:lnTo>
                  <a:lnTo>
                    <a:pt x="154" y="485"/>
                  </a:lnTo>
                  <a:lnTo>
                    <a:pt x="172" y="495"/>
                  </a:lnTo>
                  <a:lnTo>
                    <a:pt x="180" y="498"/>
                  </a:lnTo>
                  <a:lnTo>
                    <a:pt x="187" y="501"/>
                  </a:lnTo>
                  <a:lnTo>
                    <a:pt x="195" y="501"/>
                  </a:lnTo>
                  <a:lnTo>
                    <a:pt x="202" y="501"/>
                  </a:lnTo>
                  <a:lnTo>
                    <a:pt x="208" y="500"/>
                  </a:lnTo>
                  <a:lnTo>
                    <a:pt x="216" y="498"/>
                  </a:lnTo>
                  <a:lnTo>
                    <a:pt x="216" y="498"/>
                  </a:lnTo>
                  <a:lnTo>
                    <a:pt x="226" y="491"/>
                  </a:lnTo>
                  <a:lnTo>
                    <a:pt x="240" y="477"/>
                  </a:lnTo>
                  <a:lnTo>
                    <a:pt x="277" y="437"/>
                  </a:lnTo>
                  <a:lnTo>
                    <a:pt x="319" y="390"/>
                  </a:lnTo>
                  <a:lnTo>
                    <a:pt x="354" y="348"/>
                  </a:lnTo>
                  <a:lnTo>
                    <a:pt x="354" y="348"/>
                  </a:lnTo>
                  <a:lnTo>
                    <a:pt x="366" y="332"/>
                  </a:lnTo>
                  <a:lnTo>
                    <a:pt x="384" y="306"/>
                  </a:lnTo>
                  <a:lnTo>
                    <a:pt x="424" y="246"/>
                  </a:lnTo>
                  <a:lnTo>
                    <a:pt x="480" y="158"/>
                  </a:lnTo>
                  <a:lnTo>
                    <a:pt x="636" y="33"/>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9" name="Rechteck 47">
            <a:extLst>
              <a:ext uri="{FF2B5EF4-FFF2-40B4-BE49-F238E27FC236}">
                <a16:creationId xmlns:a16="http://schemas.microsoft.com/office/drawing/2014/main" id="{0FA1724E-0244-4671-B73D-F3AA4ABE7D43}"/>
              </a:ext>
            </a:extLst>
          </p:cNvPr>
          <p:cNvSpPr/>
          <p:nvPr/>
        </p:nvSpPr>
        <p:spPr bwMode="auto">
          <a:xfrm>
            <a:off x="739946" y="2083384"/>
            <a:ext cx="1944000" cy="1440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a:p>
        </p:txBody>
      </p:sp>
      <p:sp>
        <p:nvSpPr>
          <p:cNvPr id="44" name="Rechteck 47">
            <a:extLst>
              <a:ext uri="{FF2B5EF4-FFF2-40B4-BE49-F238E27FC236}">
                <a16:creationId xmlns:a16="http://schemas.microsoft.com/office/drawing/2014/main" id="{0D626F70-5EE6-4C72-B650-52BCBAB201B2}"/>
              </a:ext>
            </a:extLst>
          </p:cNvPr>
          <p:cNvSpPr/>
          <p:nvPr/>
        </p:nvSpPr>
        <p:spPr bwMode="auto">
          <a:xfrm>
            <a:off x="3511695" y="2083384"/>
            <a:ext cx="1944000" cy="1440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a:p>
        </p:txBody>
      </p:sp>
      <p:sp>
        <p:nvSpPr>
          <p:cNvPr id="46" name="Rechteck 47">
            <a:extLst>
              <a:ext uri="{FF2B5EF4-FFF2-40B4-BE49-F238E27FC236}">
                <a16:creationId xmlns:a16="http://schemas.microsoft.com/office/drawing/2014/main" id="{DF9E7FBC-7D1D-44E5-8F4E-A0A8210EAD31}"/>
              </a:ext>
            </a:extLst>
          </p:cNvPr>
          <p:cNvSpPr/>
          <p:nvPr/>
        </p:nvSpPr>
        <p:spPr bwMode="auto">
          <a:xfrm>
            <a:off x="6283695" y="2083384"/>
            <a:ext cx="1944000" cy="1440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a:p>
        </p:txBody>
      </p:sp>
      <p:cxnSp>
        <p:nvCxnSpPr>
          <p:cNvPr id="60" name="Gerade Verbindung 151">
            <a:extLst>
              <a:ext uri="{FF2B5EF4-FFF2-40B4-BE49-F238E27FC236}">
                <a16:creationId xmlns:a16="http://schemas.microsoft.com/office/drawing/2014/main" id="{DA9BF11C-0E6B-41B3-BC82-59247B09A4C3}"/>
              </a:ext>
            </a:extLst>
          </p:cNvPr>
          <p:cNvCxnSpPr>
            <a:cxnSpLocks/>
          </p:cNvCxnSpPr>
          <p:nvPr/>
        </p:nvCxnSpPr>
        <p:spPr bwMode="auto">
          <a:xfrm>
            <a:off x="739946" y="1975434"/>
            <a:ext cx="0" cy="3238999"/>
          </a:xfrm>
          <a:prstGeom prst="line">
            <a:avLst/>
          </a:prstGeom>
          <a:ln w="1905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6" name="Gerade Verbindung 151">
            <a:extLst>
              <a:ext uri="{FF2B5EF4-FFF2-40B4-BE49-F238E27FC236}">
                <a16:creationId xmlns:a16="http://schemas.microsoft.com/office/drawing/2014/main" id="{FCF6CDC3-6280-49F6-88B3-B25FDE0C5EAD}"/>
              </a:ext>
            </a:extLst>
          </p:cNvPr>
          <p:cNvCxnSpPr>
            <a:cxnSpLocks/>
          </p:cNvCxnSpPr>
          <p:nvPr/>
        </p:nvCxnSpPr>
        <p:spPr bwMode="auto">
          <a:xfrm>
            <a:off x="3511695" y="1975434"/>
            <a:ext cx="0" cy="3240000"/>
          </a:xfrm>
          <a:prstGeom prst="line">
            <a:avLst/>
          </a:prstGeom>
          <a:ln w="1905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2" name="Gerade Verbindung 151">
            <a:extLst>
              <a:ext uri="{FF2B5EF4-FFF2-40B4-BE49-F238E27FC236}">
                <a16:creationId xmlns:a16="http://schemas.microsoft.com/office/drawing/2014/main" id="{F0C73F56-EE13-47C1-AC23-8F5E658B8088}"/>
              </a:ext>
            </a:extLst>
          </p:cNvPr>
          <p:cNvCxnSpPr>
            <a:cxnSpLocks/>
          </p:cNvCxnSpPr>
          <p:nvPr/>
        </p:nvCxnSpPr>
        <p:spPr bwMode="auto">
          <a:xfrm>
            <a:off x="6283695" y="1975434"/>
            <a:ext cx="0" cy="3239013"/>
          </a:xfrm>
          <a:prstGeom prst="line">
            <a:avLst/>
          </a:prstGeom>
          <a:ln w="1905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83" name="Gerade Verbindung 151">
            <a:extLst>
              <a:ext uri="{FF2B5EF4-FFF2-40B4-BE49-F238E27FC236}">
                <a16:creationId xmlns:a16="http://schemas.microsoft.com/office/drawing/2014/main" id="{77945103-121A-499B-91DD-1DB66FCDAD48}"/>
              </a:ext>
            </a:extLst>
          </p:cNvPr>
          <p:cNvCxnSpPr>
            <a:cxnSpLocks/>
          </p:cNvCxnSpPr>
          <p:nvPr/>
        </p:nvCxnSpPr>
        <p:spPr bwMode="auto">
          <a:xfrm>
            <a:off x="9057720" y="1975434"/>
            <a:ext cx="0" cy="3239013"/>
          </a:xfrm>
          <a:prstGeom prst="line">
            <a:avLst/>
          </a:prstGeom>
          <a:ln w="1905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236" name="Gruppieren 235">
            <a:extLst>
              <a:ext uri="{FF2B5EF4-FFF2-40B4-BE49-F238E27FC236}">
                <a16:creationId xmlns:a16="http://schemas.microsoft.com/office/drawing/2014/main" id="{6DAAF17F-363A-48EE-97F7-E5A9B9F0C414}"/>
              </a:ext>
            </a:extLst>
          </p:cNvPr>
          <p:cNvGrpSpPr/>
          <p:nvPr/>
        </p:nvGrpSpPr>
        <p:grpSpPr>
          <a:xfrm>
            <a:off x="559696" y="3618534"/>
            <a:ext cx="10566176" cy="361950"/>
            <a:chOff x="360001" y="3888750"/>
            <a:chExt cx="10566176" cy="361950"/>
          </a:xfrm>
        </p:grpSpPr>
        <p:sp>
          <p:nvSpPr>
            <p:cNvPr id="239" name="Freeform 26">
              <a:extLst>
                <a:ext uri="{FF2B5EF4-FFF2-40B4-BE49-F238E27FC236}">
                  <a16:creationId xmlns:a16="http://schemas.microsoft.com/office/drawing/2014/main" id="{9EEC79CA-DFD9-426F-8291-681CB802E337}"/>
                </a:ext>
              </a:extLst>
            </p:cNvPr>
            <p:cNvSpPr>
              <a:spLocks/>
            </p:cNvSpPr>
            <p:nvPr/>
          </p:nvSpPr>
          <p:spPr bwMode="auto">
            <a:xfrm>
              <a:off x="360001" y="3888750"/>
              <a:ext cx="2247900" cy="361950"/>
            </a:xfrm>
            <a:custGeom>
              <a:avLst/>
              <a:gdLst>
                <a:gd name="T0" fmla="*/ 2147483647 w 1583"/>
                <a:gd name="T1" fmla="*/ 0 h 187"/>
                <a:gd name="T2" fmla="*/ 0 w 1583"/>
                <a:gd name="T3" fmla="*/ 0 h 187"/>
                <a:gd name="T4" fmla="*/ 2147483647 w 1583"/>
                <a:gd name="T5" fmla="*/ 2147483647 h 187"/>
                <a:gd name="T6" fmla="*/ 0 w 1583"/>
                <a:gd name="T7" fmla="*/ 2147483647 h 187"/>
                <a:gd name="T8" fmla="*/ 2147483647 w 1583"/>
                <a:gd name="T9" fmla="*/ 2147483647 h 187"/>
                <a:gd name="T10" fmla="*/ 2147483647 w 1583"/>
                <a:gd name="T11" fmla="*/ 2147483647 h 187"/>
                <a:gd name="T12" fmla="*/ 2147483647 w 1583"/>
                <a:gd name="T13" fmla="*/ 0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3" h="187">
                  <a:moveTo>
                    <a:pt x="1489" y="0"/>
                  </a:moveTo>
                  <a:lnTo>
                    <a:pt x="0" y="0"/>
                  </a:lnTo>
                  <a:lnTo>
                    <a:pt x="94" y="93"/>
                  </a:lnTo>
                  <a:lnTo>
                    <a:pt x="0" y="187"/>
                  </a:lnTo>
                  <a:lnTo>
                    <a:pt x="1489" y="187"/>
                  </a:lnTo>
                  <a:lnTo>
                    <a:pt x="1583" y="93"/>
                  </a:lnTo>
                  <a:lnTo>
                    <a:pt x="1489" y="0"/>
                  </a:lnTo>
                  <a:close/>
                </a:path>
              </a:pathLst>
            </a:custGeom>
            <a:solidFill>
              <a:schemeClr val="tx1"/>
            </a:solidFill>
            <a:ln>
              <a:noFill/>
            </a:ln>
          </p:spPr>
          <p:txBody>
            <a:bodyPr lIns="91430" tIns="45716" rIns="91430" bIns="45716"/>
            <a:lstStyle/>
            <a:p>
              <a:endParaRPr lang="en-US"/>
            </a:p>
          </p:txBody>
        </p:sp>
        <p:sp>
          <p:nvSpPr>
            <p:cNvPr id="240" name="Textfeld 44">
              <a:extLst>
                <a:ext uri="{FF2B5EF4-FFF2-40B4-BE49-F238E27FC236}">
                  <a16:creationId xmlns:a16="http://schemas.microsoft.com/office/drawing/2014/main" id="{74371D33-BFA3-415C-B460-75047D091095}"/>
                </a:ext>
              </a:extLst>
            </p:cNvPr>
            <p:cNvSpPr txBox="1">
              <a:spLocks noChangeArrowheads="1"/>
            </p:cNvSpPr>
            <p:nvPr/>
          </p:nvSpPr>
          <p:spPr bwMode="auto">
            <a:xfrm>
              <a:off x="360001" y="3888750"/>
              <a:ext cx="1473968" cy="36036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360000" tIns="0" rIns="0" bIns="0"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ts val="2163"/>
                </a:lnSpc>
              </a:pPr>
              <a:r>
                <a:rPr lang="en-US" altLang="en-US" b="1">
                  <a:solidFill>
                    <a:srgbClr val="FFFFFF"/>
                  </a:solidFill>
                </a:rPr>
                <a:t>Analysis</a:t>
              </a:r>
            </a:p>
          </p:txBody>
        </p:sp>
        <p:sp>
          <p:nvSpPr>
            <p:cNvPr id="241" name="Freeform 26">
              <a:extLst>
                <a:ext uri="{FF2B5EF4-FFF2-40B4-BE49-F238E27FC236}">
                  <a16:creationId xmlns:a16="http://schemas.microsoft.com/office/drawing/2014/main" id="{D4CE224D-19C8-49B1-9BBE-77EAC26573F9}"/>
                </a:ext>
              </a:extLst>
            </p:cNvPr>
            <p:cNvSpPr>
              <a:spLocks/>
            </p:cNvSpPr>
            <p:nvPr/>
          </p:nvSpPr>
          <p:spPr bwMode="auto">
            <a:xfrm>
              <a:off x="5904251" y="3888750"/>
              <a:ext cx="2247900" cy="361950"/>
            </a:xfrm>
            <a:custGeom>
              <a:avLst/>
              <a:gdLst>
                <a:gd name="T0" fmla="*/ 2147483647 w 1583"/>
                <a:gd name="T1" fmla="*/ 0 h 187"/>
                <a:gd name="T2" fmla="*/ 0 w 1583"/>
                <a:gd name="T3" fmla="*/ 0 h 187"/>
                <a:gd name="T4" fmla="*/ 2147483647 w 1583"/>
                <a:gd name="T5" fmla="*/ 2147483647 h 187"/>
                <a:gd name="T6" fmla="*/ 0 w 1583"/>
                <a:gd name="T7" fmla="*/ 2147483647 h 187"/>
                <a:gd name="T8" fmla="*/ 2147483647 w 1583"/>
                <a:gd name="T9" fmla="*/ 2147483647 h 187"/>
                <a:gd name="T10" fmla="*/ 2147483647 w 1583"/>
                <a:gd name="T11" fmla="*/ 2147483647 h 187"/>
                <a:gd name="T12" fmla="*/ 2147483647 w 1583"/>
                <a:gd name="T13" fmla="*/ 0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3" h="187">
                  <a:moveTo>
                    <a:pt x="1489" y="0"/>
                  </a:moveTo>
                  <a:lnTo>
                    <a:pt x="0" y="0"/>
                  </a:lnTo>
                  <a:lnTo>
                    <a:pt x="94" y="93"/>
                  </a:lnTo>
                  <a:lnTo>
                    <a:pt x="0" y="187"/>
                  </a:lnTo>
                  <a:lnTo>
                    <a:pt x="1489" y="187"/>
                  </a:lnTo>
                  <a:lnTo>
                    <a:pt x="1583" y="93"/>
                  </a:lnTo>
                  <a:lnTo>
                    <a:pt x="1489" y="0"/>
                  </a:lnTo>
                  <a:close/>
                </a:path>
              </a:pathLst>
            </a:custGeom>
            <a:solidFill>
              <a:schemeClr val="tx1"/>
            </a:solidFill>
            <a:ln>
              <a:noFill/>
            </a:ln>
          </p:spPr>
          <p:txBody>
            <a:bodyPr lIns="91430" tIns="45716" rIns="91430" bIns="45716"/>
            <a:lstStyle/>
            <a:p>
              <a:endParaRPr lang="en-US"/>
            </a:p>
          </p:txBody>
        </p:sp>
        <p:sp>
          <p:nvSpPr>
            <p:cNvPr id="242" name="Textfeld 44">
              <a:extLst>
                <a:ext uri="{FF2B5EF4-FFF2-40B4-BE49-F238E27FC236}">
                  <a16:creationId xmlns:a16="http://schemas.microsoft.com/office/drawing/2014/main" id="{62D33468-BDAA-46AB-A57D-D53E649DA515}"/>
                </a:ext>
              </a:extLst>
            </p:cNvPr>
            <p:cNvSpPr txBox="1">
              <a:spLocks noChangeArrowheads="1"/>
            </p:cNvSpPr>
            <p:nvPr/>
          </p:nvSpPr>
          <p:spPr bwMode="auto">
            <a:xfrm>
              <a:off x="5904251" y="3888750"/>
              <a:ext cx="2031284" cy="36036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360000" tIns="0" rIns="0" bIns="0"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ts val="2163"/>
                </a:lnSpc>
              </a:pPr>
              <a:r>
                <a:rPr lang="en-US" altLang="en-US" b="1">
                  <a:solidFill>
                    <a:srgbClr val="FFFFFF"/>
                  </a:solidFill>
                </a:rPr>
                <a:t>Implementation</a:t>
              </a:r>
            </a:p>
          </p:txBody>
        </p:sp>
        <p:sp>
          <p:nvSpPr>
            <p:cNvPr id="243" name="Freeform 26">
              <a:extLst>
                <a:ext uri="{FF2B5EF4-FFF2-40B4-BE49-F238E27FC236}">
                  <a16:creationId xmlns:a16="http://schemas.microsoft.com/office/drawing/2014/main" id="{CCFF1515-5430-4666-9AFF-FAABF52357DA}"/>
                </a:ext>
              </a:extLst>
            </p:cNvPr>
            <p:cNvSpPr>
              <a:spLocks/>
            </p:cNvSpPr>
            <p:nvPr/>
          </p:nvSpPr>
          <p:spPr bwMode="auto">
            <a:xfrm>
              <a:off x="8678277" y="3888750"/>
              <a:ext cx="2247900" cy="361950"/>
            </a:xfrm>
            <a:custGeom>
              <a:avLst/>
              <a:gdLst>
                <a:gd name="T0" fmla="*/ 2147483647 w 1583"/>
                <a:gd name="T1" fmla="*/ 0 h 187"/>
                <a:gd name="T2" fmla="*/ 0 w 1583"/>
                <a:gd name="T3" fmla="*/ 0 h 187"/>
                <a:gd name="T4" fmla="*/ 2147483647 w 1583"/>
                <a:gd name="T5" fmla="*/ 2147483647 h 187"/>
                <a:gd name="T6" fmla="*/ 0 w 1583"/>
                <a:gd name="T7" fmla="*/ 2147483647 h 187"/>
                <a:gd name="T8" fmla="*/ 2147483647 w 1583"/>
                <a:gd name="T9" fmla="*/ 2147483647 h 187"/>
                <a:gd name="T10" fmla="*/ 2147483647 w 1583"/>
                <a:gd name="T11" fmla="*/ 2147483647 h 187"/>
                <a:gd name="T12" fmla="*/ 2147483647 w 1583"/>
                <a:gd name="T13" fmla="*/ 0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3" h="187">
                  <a:moveTo>
                    <a:pt x="1489" y="0"/>
                  </a:moveTo>
                  <a:lnTo>
                    <a:pt x="0" y="0"/>
                  </a:lnTo>
                  <a:lnTo>
                    <a:pt x="94" y="93"/>
                  </a:lnTo>
                  <a:lnTo>
                    <a:pt x="0" y="187"/>
                  </a:lnTo>
                  <a:lnTo>
                    <a:pt x="1489" y="187"/>
                  </a:lnTo>
                  <a:lnTo>
                    <a:pt x="1583" y="93"/>
                  </a:lnTo>
                  <a:lnTo>
                    <a:pt x="1489" y="0"/>
                  </a:lnTo>
                  <a:close/>
                </a:path>
              </a:pathLst>
            </a:custGeom>
            <a:solidFill>
              <a:schemeClr val="tx1"/>
            </a:solidFill>
            <a:ln>
              <a:noFill/>
            </a:ln>
          </p:spPr>
          <p:txBody>
            <a:bodyPr lIns="91430" tIns="45716" rIns="91430" bIns="45716"/>
            <a:lstStyle/>
            <a:p>
              <a:endParaRPr lang="en-US"/>
            </a:p>
          </p:txBody>
        </p:sp>
        <p:sp>
          <p:nvSpPr>
            <p:cNvPr id="244" name="Textfeld 44">
              <a:extLst>
                <a:ext uri="{FF2B5EF4-FFF2-40B4-BE49-F238E27FC236}">
                  <a16:creationId xmlns:a16="http://schemas.microsoft.com/office/drawing/2014/main" id="{91D6C957-7713-4E87-9868-C97C56C00AC9}"/>
                </a:ext>
              </a:extLst>
            </p:cNvPr>
            <p:cNvSpPr txBox="1">
              <a:spLocks noChangeArrowheads="1"/>
            </p:cNvSpPr>
            <p:nvPr/>
          </p:nvSpPr>
          <p:spPr bwMode="auto">
            <a:xfrm>
              <a:off x="8678277" y="3888750"/>
              <a:ext cx="1505158" cy="36036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360000" tIns="0" rIns="0" bIns="0"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ts val="2163"/>
                </a:lnSpc>
              </a:pPr>
              <a:r>
                <a:rPr lang="en-US" altLang="en-US" b="1">
                  <a:solidFill>
                    <a:srgbClr val="FFFFFF"/>
                  </a:solidFill>
                </a:rPr>
                <a:t>Closure</a:t>
              </a:r>
            </a:p>
          </p:txBody>
        </p:sp>
        <p:sp>
          <p:nvSpPr>
            <p:cNvPr id="245" name="Freeform 26">
              <a:extLst>
                <a:ext uri="{FF2B5EF4-FFF2-40B4-BE49-F238E27FC236}">
                  <a16:creationId xmlns:a16="http://schemas.microsoft.com/office/drawing/2014/main" id="{D7B28353-498B-437C-8775-7539FD7CA0DF}"/>
                </a:ext>
              </a:extLst>
            </p:cNvPr>
            <p:cNvSpPr>
              <a:spLocks/>
            </p:cNvSpPr>
            <p:nvPr/>
          </p:nvSpPr>
          <p:spPr bwMode="auto">
            <a:xfrm>
              <a:off x="3132251" y="3888750"/>
              <a:ext cx="2247900" cy="361950"/>
            </a:xfrm>
            <a:custGeom>
              <a:avLst/>
              <a:gdLst>
                <a:gd name="T0" fmla="*/ 2147483647 w 1583"/>
                <a:gd name="T1" fmla="*/ 0 h 187"/>
                <a:gd name="T2" fmla="*/ 0 w 1583"/>
                <a:gd name="T3" fmla="*/ 0 h 187"/>
                <a:gd name="T4" fmla="*/ 2147483647 w 1583"/>
                <a:gd name="T5" fmla="*/ 2147483647 h 187"/>
                <a:gd name="T6" fmla="*/ 0 w 1583"/>
                <a:gd name="T7" fmla="*/ 2147483647 h 187"/>
                <a:gd name="T8" fmla="*/ 2147483647 w 1583"/>
                <a:gd name="T9" fmla="*/ 2147483647 h 187"/>
                <a:gd name="T10" fmla="*/ 2147483647 w 1583"/>
                <a:gd name="T11" fmla="*/ 2147483647 h 187"/>
                <a:gd name="T12" fmla="*/ 2147483647 w 1583"/>
                <a:gd name="T13" fmla="*/ 0 h 1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3" h="187">
                  <a:moveTo>
                    <a:pt x="1489" y="0"/>
                  </a:moveTo>
                  <a:lnTo>
                    <a:pt x="0" y="0"/>
                  </a:lnTo>
                  <a:lnTo>
                    <a:pt x="94" y="93"/>
                  </a:lnTo>
                  <a:lnTo>
                    <a:pt x="0" y="187"/>
                  </a:lnTo>
                  <a:lnTo>
                    <a:pt x="1489" y="187"/>
                  </a:lnTo>
                  <a:lnTo>
                    <a:pt x="1583" y="93"/>
                  </a:lnTo>
                  <a:lnTo>
                    <a:pt x="1489" y="0"/>
                  </a:lnTo>
                  <a:close/>
                </a:path>
              </a:pathLst>
            </a:custGeom>
            <a:solidFill>
              <a:schemeClr val="tx1"/>
            </a:solidFill>
            <a:ln>
              <a:noFill/>
            </a:ln>
          </p:spPr>
          <p:txBody>
            <a:bodyPr lIns="91430" tIns="45716" rIns="91430" bIns="45716"/>
            <a:lstStyle/>
            <a:p>
              <a:endParaRPr lang="en-US"/>
            </a:p>
          </p:txBody>
        </p:sp>
        <p:sp>
          <p:nvSpPr>
            <p:cNvPr id="246" name="Textfeld 44">
              <a:extLst>
                <a:ext uri="{FF2B5EF4-FFF2-40B4-BE49-F238E27FC236}">
                  <a16:creationId xmlns:a16="http://schemas.microsoft.com/office/drawing/2014/main" id="{8B67EE3D-7718-4DCB-84AB-5593C15AF1E9}"/>
                </a:ext>
              </a:extLst>
            </p:cNvPr>
            <p:cNvSpPr txBox="1">
              <a:spLocks noChangeArrowheads="1"/>
            </p:cNvSpPr>
            <p:nvPr/>
          </p:nvSpPr>
          <p:spPr bwMode="auto">
            <a:xfrm>
              <a:off x="3132251" y="3888750"/>
              <a:ext cx="1506935" cy="36036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360000" tIns="0" rIns="0" bIns="0"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ts val="2163"/>
                </a:lnSpc>
              </a:pPr>
              <a:r>
                <a:rPr lang="en-US" altLang="en-US" b="1">
                  <a:solidFill>
                    <a:srgbClr val="FFFFFF"/>
                  </a:solidFill>
                </a:rPr>
                <a:t>Definition</a:t>
              </a:r>
            </a:p>
          </p:txBody>
        </p:sp>
      </p:grpSp>
      <p:grpSp>
        <p:nvGrpSpPr>
          <p:cNvPr id="9" name="Gruppieren 8">
            <a:extLst>
              <a:ext uri="{FF2B5EF4-FFF2-40B4-BE49-F238E27FC236}">
                <a16:creationId xmlns:a16="http://schemas.microsoft.com/office/drawing/2014/main" id="{3A3F75A3-A32E-49B5-A378-7053AAFD3AE9}"/>
              </a:ext>
            </a:extLst>
          </p:cNvPr>
          <p:cNvGrpSpPr/>
          <p:nvPr/>
        </p:nvGrpSpPr>
        <p:grpSpPr>
          <a:xfrm>
            <a:off x="1095946" y="5374576"/>
            <a:ext cx="432000" cy="432000"/>
            <a:chOff x="683073" y="4981509"/>
            <a:chExt cx="1082865" cy="1090763"/>
          </a:xfrm>
        </p:grpSpPr>
        <p:sp>
          <p:nvSpPr>
            <p:cNvPr id="247" name="Freeform 73">
              <a:extLst>
                <a:ext uri="{FF2B5EF4-FFF2-40B4-BE49-F238E27FC236}">
                  <a16:creationId xmlns:a16="http://schemas.microsoft.com/office/drawing/2014/main" id="{E46451B3-29CB-4802-98C3-099DC3A34C52}"/>
                </a:ext>
              </a:extLst>
            </p:cNvPr>
            <p:cNvSpPr>
              <a:spLocks noChangeArrowheads="1"/>
            </p:cNvSpPr>
            <p:nvPr/>
          </p:nvSpPr>
          <p:spPr bwMode="auto">
            <a:xfrm>
              <a:off x="683073" y="4981509"/>
              <a:ext cx="1082865" cy="1090763"/>
            </a:xfrm>
            <a:custGeom>
              <a:avLst/>
              <a:gdLst>
                <a:gd name="T0" fmla="*/ 207003 w 602"/>
                <a:gd name="T1" fmla="*/ 78781 h 609"/>
                <a:gd name="T2" fmla="*/ 207003 w 602"/>
                <a:gd name="T3" fmla="*/ 78781 h 609"/>
                <a:gd name="T4" fmla="*/ 196527 w 602"/>
                <a:gd name="T5" fmla="*/ 78781 h 609"/>
                <a:gd name="T6" fmla="*/ 191469 w 602"/>
                <a:gd name="T7" fmla="*/ 78781 h 609"/>
                <a:gd name="T8" fmla="*/ 163291 w 602"/>
                <a:gd name="T9" fmla="*/ 78781 h 609"/>
                <a:gd name="T10" fmla="*/ 153175 w 602"/>
                <a:gd name="T11" fmla="*/ 68708 h 609"/>
                <a:gd name="T12" fmla="*/ 163291 w 602"/>
                <a:gd name="T13" fmla="*/ 58276 h 609"/>
                <a:gd name="T14" fmla="*/ 181354 w 602"/>
                <a:gd name="T15" fmla="*/ 58276 h 609"/>
                <a:gd name="T16" fmla="*/ 107295 w 602"/>
                <a:gd name="T17" fmla="*/ 20145 h 609"/>
                <a:gd name="T18" fmla="*/ 20592 w 602"/>
                <a:gd name="T19" fmla="*/ 109358 h 609"/>
                <a:gd name="T20" fmla="*/ 10115 w 602"/>
                <a:gd name="T21" fmla="*/ 119430 h 609"/>
                <a:gd name="T22" fmla="*/ 0 w 602"/>
                <a:gd name="T23" fmla="*/ 109358 h 609"/>
                <a:gd name="T24" fmla="*/ 0 w 602"/>
                <a:gd name="T25" fmla="*/ 109358 h 609"/>
                <a:gd name="T26" fmla="*/ 107295 w 602"/>
                <a:gd name="T27" fmla="*/ 0 h 609"/>
                <a:gd name="T28" fmla="*/ 196527 w 602"/>
                <a:gd name="T29" fmla="*/ 45686 h 609"/>
                <a:gd name="T30" fmla="*/ 196527 w 602"/>
                <a:gd name="T31" fmla="*/ 28059 h 609"/>
                <a:gd name="T32" fmla="*/ 207003 w 602"/>
                <a:gd name="T33" fmla="*/ 17627 h 609"/>
                <a:gd name="T34" fmla="*/ 217119 w 602"/>
                <a:gd name="T35" fmla="*/ 28059 h 609"/>
                <a:gd name="T36" fmla="*/ 217119 w 602"/>
                <a:gd name="T37" fmla="*/ 68708 h 609"/>
                <a:gd name="T38" fmla="*/ 207003 w 602"/>
                <a:gd name="T39" fmla="*/ 78781 h 609"/>
                <a:gd name="T40" fmla="*/ 10115 w 602"/>
                <a:gd name="T41" fmla="*/ 139935 h 609"/>
                <a:gd name="T42" fmla="*/ 10115 w 602"/>
                <a:gd name="T43" fmla="*/ 139935 h 609"/>
                <a:gd name="T44" fmla="*/ 53467 w 602"/>
                <a:gd name="T45" fmla="*/ 139935 h 609"/>
                <a:gd name="T46" fmla="*/ 63943 w 602"/>
                <a:gd name="T47" fmla="*/ 150007 h 609"/>
                <a:gd name="T48" fmla="*/ 53467 w 602"/>
                <a:gd name="T49" fmla="*/ 160079 h 609"/>
                <a:gd name="T50" fmla="*/ 35765 w 602"/>
                <a:gd name="T51" fmla="*/ 160079 h 609"/>
                <a:gd name="T52" fmla="*/ 107295 w 602"/>
                <a:gd name="T53" fmla="*/ 198211 h 609"/>
                <a:gd name="T54" fmla="*/ 196527 w 602"/>
                <a:gd name="T55" fmla="*/ 109358 h 609"/>
                <a:gd name="T56" fmla="*/ 207003 w 602"/>
                <a:gd name="T57" fmla="*/ 99285 h 609"/>
                <a:gd name="T58" fmla="*/ 217119 w 602"/>
                <a:gd name="T59" fmla="*/ 109358 h 609"/>
                <a:gd name="T60" fmla="*/ 217119 w 602"/>
                <a:gd name="T61" fmla="*/ 109358 h 609"/>
                <a:gd name="T62" fmla="*/ 107295 w 602"/>
                <a:gd name="T63" fmla="*/ 218715 h 609"/>
                <a:gd name="T64" fmla="*/ 20592 w 602"/>
                <a:gd name="T65" fmla="*/ 172670 h 609"/>
                <a:gd name="T66" fmla="*/ 20592 w 602"/>
                <a:gd name="T67" fmla="*/ 190656 h 609"/>
                <a:gd name="T68" fmla="*/ 10115 w 602"/>
                <a:gd name="T69" fmla="*/ 200729 h 609"/>
                <a:gd name="T70" fmla="*/ 0 w 602"/>
                <a:gd name="T71" fmla="*/ 190656 h 609"/>
                <a:gd name="T72" fmla="*/ 0 w 602"/>
                <a:gd name="T73" fmla="*/ 150007 h 609"/>
                <a:gd name="T74" fmla="*/ 10115 w 602"/>
                <a:gd name="T75" fmla="*/ 139935 h 60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2" h="609">
                  <a:moveTo>
                    <a:pt x="573" y="219"/>
                  </a:moveTo>
                  <a:lnTo>
                    <a:pt x="573" y="219"/>
                  </a:lnTo>
                  <a:cubicBezTo>
                    <a:pt x="544" y="219"/>
                    <a:pt x="544" y="219"/>
                    <a:pt x="544" y="219"/>
                  </a:cubicBezTo>
                  <a:cubicBezTo>
                    <a:pt x="530" y="219"/>
                    <a:pt x="530" y="219"/>
                    <a:pt x="530" y="219"/>
                  </a:cubicBezTo>
                  <a:cubicBezTo>
                    <a:pt x="452" y="219"/>
                    <a:pt x="452" y="219"/>
                    <a:pt x="452" y="219"/>
                  </a:cubicBezTo>
                  <a:cubicBezTo>
                    <a:pt x="431" y="219"/>
                    <a:pt x="424" y="205"/>
                    <a:pt x="424" y="191"/>
                  </a:cubicBezTo>
                  <a:cubicBezTo>
                    <a:pt x="424" y="177"/>
                    <a:pt x="431" y="162"/>
                    <a:pt x="452" y="162"/>
                  </a:cubicBezTo>
                  <a:cubicBezTo>
                    <a:pt x="502" y="162"/>
                    <a:pt x="502" y="162"/>
                    <a:pt x="502" y="162"/>
                  </a:cubicBezTo>
                  <a:cubicBezTo>
                    <a:pt x="452" y="99"/>
                    <a:pt x="382" y="56"/>
                    <a:pt x="297" y="56"/>
                  </a:cubicBezTo>
                  <a:cubicBezTo>
                    <a:pt x="163" y="56"/>
                    <a:pt x="57" y="169"/>
                    <a:pt x="57" y="304"/>
                  </a:cubicBezTo>
                  <a:cubicBezTo>
                    <a:pt x="57" y="318"/>
                    <a:pt x="42" y="332"/>
                    <a:pt x="28" y="332"/>
                  </a:cubicBezTo>
                  <a:cubicBezTo>
                    <a:pt x="7" y="332"/>
                    <a:pt x="0" y="318"/>
                    <a:pt x="0" y="304"/>
                  </a:cubicBezTo>
                  <a:cubicBezTo>
                    <a:pt x="0" y="134"/>
                    <a:pt x="134" y="0"/>
                    <a:pt x="297" y="0"/>
                  </a:cubicBezTo>
                  <a:cubicBezTo>
                    <a:pt x="403" y="0"/>
                    <a:pt x="488" y="49"/>
                    <a:pt x="544" y="127"/>
                  </a:cubicBezTo>
                  <a:cubicBezTo>
                    <a:pt x="544" y="78"/>
                    <a:pt x="544" y="78"/>
                    <a:pt x="544" y="78"/>
                  </a:cubicBezTo>
                  <a:cubicBezTo>
                    <a:pt x="544" y="64"/>
                    <a:pt x="558" y="49"/>
                    <a:pt x="573" y="49"/>
                  </a:cubicBezTo>
                  <a:cubicBezTo>
                    <a:pt x="587" y="49"/>
                    <a:pt x="601" y="64"/>
                    <a:pt x="601" y="78"/>
                  </a:cubicBezTo>
                  <a:cubicBezTo>
                    <a:pt x="601" y="191"/>
                    <a:pt x="601" y="191"/>
                    <a:pt x="601" y="191"/>
                  </a:cubicBezTo>
                  <a:cubicBezTo>
                    <a:pt x="601" y="205"/>
                    <a:pt x="587" y="219"/>
                    <a:pt x="573" y="219"/>
                  </a:cubicBezTo>
                  <a:close/>
                  <a:moveTo>
                    <a:pt x="28" y="389"/>
                  </a:moveTo>
                  <a:lnTo>
                    <a:pt x="28" y="389"/>
                  </a:lnTo>
                  <a:cubicBezTo>
                    <a:pt x="148" y="389"/>
                    <a:pt x="148" y="389"/>
                    <a:pt x="148" y="389"/>
                  </a:cubicBezTo>
                  <a:cubicBezTo>
                    <a:pt x="163" y="389"/>
                    <a:pt x="177" y="403"/>
                    <a:pt x="177" y="417"/>
                  </a:cubicBezTo>
                  <a:cubicBezTo>
                    <a:pt x="177" y="431"/>
                    <a:pt x="163" y="445"/>
                    <a:pt x="148" y="445"/>
                  </a:cubicBezTo>
                  <a:cubicBezTo>
                    <a:pt x="99" y="445"/>
                    <a:pt x="99" y="445"/>
                    <a:pt x="99" y="445"/>
                  </a:cubicBezTo>
                  <a:cubicBezTo>
                    <a:pt x="141" y="509"/>
                    <a:pt x="219" y="551"/>
                    <a:pt x="297" y="551"/>
                  </a:cubicBezTo>
                  <a:cubicBezTo>
                    <a:pt x="431" y="551"/>
                    <a:pt x="544" y="438"/>
                    <a:pt x="544" y="304"/>
                  </a:cubicBezTo>
                  <a:cubicBezTo>
                    <a:pt x="544" y="290"/>
                    <a:pt x="558" y="276"/>
                    <a:pt x="573" y="276"/>
                  </a:cubicBezTo>
                  <a:cubicBezTo>
                    <a:pt x="587" y="276"/>
                    <a:pt x="601" y="290"/>
                    <a:pt x="601" y="304"/>
                  </a:cubicBezTo>
                  <a:cubicBezTo>
                    <a:pt x="601" y="473"/>
                    <a:pt x="466" y="608"/>
                    <a:pt x="297" y="608"/>
                  </a:cubicBezTo>
                  <a:cubicBezTo>
                    <a:pt x="198" y="608"/>
                    <a:pt x="106" y="558"/>
                    <a:pt x="57" y="480"/>
                  </a:cubicBezTo>
                  <a:cubicBezTo>
                    <a:pt x="57" y="530"/>
                    <a:pt x="57" y="530"/>
                    <a:pt x="57" y="530"/>
                  </a:cubicBezTo>
                  <a:cubicBezTo>
                    <a:pt x="57" y="544"/>
                    <a:pt x="42" y="558"/>
                    <a:pt x="28" y="558"/>
                  </a:cubicBezTo>
                  <a:cubicBezTo>
                    <a:pt x="7" y="558"/>
                    <a:pt x="0" y="544"/>
                    <a:pt x="0" y="530"/>
                  </a:cubicBezTo>
                  <a:cubicBezTo>
                    <a:pt x="0" y="417"/>
                    <a:pt x="0" y="417"/>
                    <a:pt x="0" y="417"/>
                  </a:cubicBezTo>
                  <a:cubicBezTo>
                    <a:pt x="0" y="403"/>
                    <a:pt x="7" y="389"/>
                    <a:pt x="28" y="389"/>
                  </a:cubicBezTo>
                  <a:close/>
                </a:path>
              </a:pathLst>
            </a:custGeom>
            <a:solidFill>
              <a:schemeClr val="tx1"/>
            </a:solidFill>
            <a:ln w="19050">
              <a:noFill/>
            </a:ln>
            <a:effectLst/>
          </p:spPr>
          <p:txBody>
            <a:bodyPr wrap="none" anchor="ctr"/>
            <a:lstStyle/>
            <a:p>
              <a:pPr eaLnBrk="1" hangingPunct="1">
                <a:defRPr/>
              </a:pPr>
              <a:endParaRPr lang="de-DE"/>
            </a:p>
          </p:txBody>
        </p:sp>
        <p:grpSp>
          <p:nvGrpSpPr>
            <p:cNvPr id="251" name="Group 20">
              <a:extLst>
                <a:ext uri="{FF2B5EF4-FFF2-40B4-BE49-F238E27FC236}">
                  <a16:creationId xmlns:a16="http://schemas.microsoft.com/office/drawing/2014/main" id="{F05A7313-374D-4CE3-B48A-C7640E7792B4}"/>
                </a:ext>
              </a:extLst>
            </p:cNvPr>
            <p:cNvGrpSpPr>
              <a:grpSpLocks noChangeAspect="1"/>
            </p:cNvGrpSpPr>
            <p:nvPr/>
          </p:nvGrpSpPr>
          <p:grpSpPr bwMode="auto">
            <a:xfrm>
              <a:off x="902967" y="5214612"/>
              <a:ext cx="626928" cy="625395"/>
              <a:chOff x="2710" y="1588"/>
              <a:chExt cx="409" cy="408"/>
            </a:xfrm>
          </p:grpSpPr>
          <p:sp>
            <p:nvSpPr>
              <p:cNvPr id="252" name="AutoShape 19">
                <a:extLst>
                  <a:ext uri="{FF2B5EF4-FFF2-40B4-BE49-F238E27FC236}">
                    <a16:creationId xmlns:a16="http://schemas.microsoft.com/office/drawing/2014/main" id="{7DC32DE7-EFDF-4CE8-AECE-BF1F77726C68}"/>
                  </a:ext>
                </a:extLst>
              </p:cNvPr>
              <p:cNvSpPr>
                <a:spLocks noChangeAspect="1" noChangeArrowheads="1" noTextEdit="1"/>
              </p:cNvSpPr>
              <p:nvPr/>
            </p:nvSpPr>
            <p:spPr bwMode="auto">
              <a:xfrm>
                <a:off x="2710" y="1588"/>
                <a:ext cx="409"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Freeform 21">
                <a:extLst>
                  <a:ext uri="{FF2B5EF4-FFF2-40B4-BE49-F238E27FC236}">
                    <a16:creationId xmlns:a16="http://schemas.microsoft.com/office/drawing/2014/main" id="{134540E1-429D-4EA2-A0E1-BE4C7B63B638}"/>
                  </a:ext>
                </a:extLst>
              </p:cNvPr>
              <p:cNvSpPr>
                <a:spLocks noEditPoints="1"/>
              </p:cNvSpPr>
              <p:nvPr/>
            </p:nvSpPr>
            <p:spPr bwMode="auto">
              <a:xfrm>
                <a:off x="2748" y="1652"/>
                <a:ext cx="335" cy="295"/>
              </a:xfrm>
              <a:custGeom>
                <a:avLst/>
                <a:gdLst>
                  <a:gd name="T0" fmla="*/ 127 w 435"/>
                  <a:gd name="T1" fmla="*/ 213 h 384"/>
                  <a:gd name="T2" fmla="*/ 174 w 435"/>
                  <a:gd name="T3" fmla="*/ 195 h 384"/>
                  <a:gd name="T4" fmla="*/ 155 w 435"/>
                  <a:gd name="T5" fmla="*/ 142 h 384"/>
                  <a:gd name="T6" fmla="*/ 156 w 435"/>
                  <a:gd name="T7" fmla="*/ 134 h 384"/>
                  <a:gd name="T8" fmla="*/ 132 w 435"/>
                  <a:gd name="T9" fmla="*/ 125 h 384"/>
                  <a:gd name="T10" fmla="*/ 101 w 435"/>
                  <a:gd name="T11" fmla="*/ 157 h 384"/>
                  <a:gd name="T12" fmla="*/ 70 w 435"/>
                  <a:gd name="T13" fmla="*/ 125 h 384"/>
                  <a:gd name="T14" fmla="*/ 16 w 435"/>
                  <a:gd name="T15" fmla="*/ 145 h 384"/>
                  <a:gd name="T16" fmla="*/ 1 w 435"/>
                  <a:gd name="T17" fmla="*/ 168 h 384"/>
                  <a:gd name="T18" fmla="*/ 13 w 435"/>
                  <a:gd name="T19" fmla="*/ 300 h 384"/>
                  <a:gd name="T20" fmla="*/ 105 w 435"/>
                  <a:gd name="T21" fmla="*/ 300 h 384"/>
                  <a:gd name="T22" fmla="*/ 101 w 435"/>
                  <a:gd name="T23" fmla="*/ 253 h 384"/>
                  <a:gd name="T24" fmla="*/ 127 w 435"/>
                  <a:gd name="T25" fmla="*/ 213 h 384"/>
                  <a:gd name="T26" fmla="*/ 303 w 435"/>
                  <a:gd name="T27" fmla="*/ 228 h 384"/>
                  <a:gd name="T28" fmla="*/ 249 w 435"/>
                  <a:gd name="T29" fmla="*/ 209 h 384"/>
                  <a:gd name="T30" fmla="*/ 218 w 435"/>
                  <a:gd name="T31" fmla="*/ 240 h 384"/>
                  <a:gd name="T32" fmla="*/ 186 w 435"/>
                  <a:gd name="T33" fmla="*/ 209 h 384"/>
                  <a:gd name="T34" fmla="*/ 132 w 435"/>
                  <a:gd name="T35" fmla="*/ 228 h 384"/>
                  <a:gd name="T36" fmla="*/ 118 w 435"/>
                  <a:gd name="T37" fmla="*/ 251 h 384"/>
                  <a:gd name="T38" fmla="*/ 129 w 435"/>
                  <a:gd name="T39" fmla="*/ 384 h 384"/>
                  <a:gd name="T40" fmla="*/ 306 w 435"/>
                  <a:gd name="T41" fmla="*/ 384 h 384"/>
                  <a:gd name="T42" fmla="*/ 318 w 435"/>
                  <a:gd name="T43" fmla="*/ 251 h 384"/>
                  <a:gd name="T44" fmla="*/ 303 w 435"/>
                  <a:gd name="T45" fmla="*/ 228 h 384"/>
                  <a:gd name="T46" fmla="*/ 420 w 435"/>
                  <a:gd name="T47" fmla="*/ 145 h 384"/>
                  <a:gd name="T48" fmla="*/ 366 w 435"/>
                  <a:gd name="T49" fmla="*/ 125 h 384"/>
                  <a:gd name="T50" fmla="*/ 334 w 435"/>
                  <a:gd name="T51" fmla="*/ 157 h 384"/>
                  <a:gd name="T52" fmla="*/ 303 w 435"/>
                  <a:gd name="T53" fmla="*/ 125 h 384"/>
                  <a:gd name="T54" fmla="*/ 279 w 435"/>
                  <a:gd name="T55" fmla="*/ 134 h 384"/>
                  <a:gd name="T56" fmla="*/ 280 w 435"/>
                  <a:gd name="T57" fmla="*/ 142 h 384"/>
                  <a:gd name="T58" fmla="*/ 261 w 435"/>
                  <a:gd name="T59" fmla="*/ 195 h 384"/>
                  <a:gd name="T60" fmla="*/ 309 w 435"/>
                  <a:gd name="T61" fmla="*/ 213 h 384"/>
                  <a:gd name="T62" fmla="*/ 334 w 435"/>
                  <a:gd name="T63" fmla="*/ 253 h 384"/>
                  <a:gd name="T64" fmla="*/ 330 w 435"/>
                  <a:gd name="T65" fmla="*/ 300 h 384"/>
                  <a:gd name="T66" fmla="*/ 423 w 435"/>
                  <a:gd name="T67" fmla="*/ 300 h 384"/>
                  <a:gd name="T68" fmla="*/ 434 w 435"/>
                  <a:gd name="T69" fmla="*/ 168 h 384"/>
                  <a:gd name="T70" fmla="*/ 420 w 435"/>
                  <a:gd name="T71" fmla="*/ 145 h 384"/>
                  <a:gd name="T72" fmla="*/ 334 w 435"/>
                  <a:gd name="T73" fmla="*/ 117 h 384"/>
                  <a:gd name="T74" fmla="*/ 380 w 435"/>
                  <a:gd name="T75" fmla="*/ 59 h 384"/>
                  <a:gd name="T76" fmla="*/ 334 w 435"/>
                  <a:gd name="T77" fmla="*/ 0 h 384"/>
                  <a:gd name="T78" fmla="*/ 289 w 435"/>
                  <a:gd name="T79" fmla="*/ 59 h 384"/>
                  <a:gd name="T80" fmla="*/ 334 w 435"/>
                  <a:gd name="T81" fmla="*/ 117 h 384"/>
                  <a:gd name="T82" fmla="*/ 218 w 435"/>
                  <a:gd name="T83" fmla="*/ 200 h 384"/>
                  <a:gd name="T84" fmla="*/ 264 w 435"/>
                  <a:gd name="T85" fmla="*/ 142 h 384"/>
                  <a:gd name="T86" fmla="*/ 218 w 435"/>
                  <a:gd name="T87" fmla="*/ 84 h 384"/>
                  <a:gd name="T88" fmla="*/ 172 w 435"/>
                  <a:gd name="T89" fmla="*/ 142 h 384"/>
                  <a:gd name="T90" fmla="*/ 218 w 435"/>
                  <a:gd name="T91" fmla="*/ 200 h 384"/>
                  <a:gd name="T92" fmla="*/ 55 w 435"/>
                  <a:gd name="T93" fmla="*/ 59 h 384"/>
                  <a:gd name="T94" fmla="*/ 101 w 435"/>
                  <a:gd name="T95" fmla="*/ 0 h 384"/>
                  <a:gd name="T96" fmla="*/ 147 w 435"/>
                  <a:gd name="T97" fmla="*/ 59 h 384"/>
                  <a:gd name="T98" fmla="*/ 101 w 435"/>
                  <a:gd name="T99" fmla="*/ 117 h 384"/>
                  <a:gd name="T100" fmla="*/ 55 w 435"/>
                  <a:gd name="T101" fmla="*/ 5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5" h="384">
                    <a:moveTo>
                      <a:pt x="127" y="213"/>
                    </a:moveTo>
                    <a:lnTo>
                      <a:pt x="174" y="195"/>
                    </a:lnTo>
                    <a:cubicBezTo>
                      <a:pt x="162" y="182"/>
                      <a:pt x="155" y="163"/>
                      <a:pt x="155" y="142"/>
                    </a:cubicBezTo>
                    <a:cubicBezTo>
                      <a:pt x="155" y="139"/>
                      <a:pt x="156" y="137"/>
                      <a:pt x="156" y="134"/>
                    </a:cubicBezTo>
                    <a:lnTo>
                      <a:pt x="132" y="125"/>
                    </a:lnTo>
                    <a:lnTo>
                      <a:pt x="101" y="157"/>
                    </a:lnTo>
                    <a:lnTo>
                      <a:pt x="70" y="125"/>
                    </a:lnTo>
                    <a:lnTo>
                      <a:pt x="16" y="145"/>
                    </a:lnTo>
                    <a:cubicBezTo>
                      <a:pt x="6" y="148"/>
                      <a:pt x="0" y="158"/>
                      <a:pt x="1" y="168"/>
                    </a:cubicBezTo>
                    <a:lnTo>
                      <a:pt x="13" y="300"/>
                    </a:lnTo>
                    <a:lnTo>
                      <a:pt x="105" y="300"/>
                    </a:lnTo>
                    <a:lnTo>
                      <a:pt x="101" y="253"/>
                    </a:lnTo>
                    <a:cubicBezTo>
                      <a:pt x="100" y="235"/>
                      <a:pt x="110" y="219"/>
                      <a:pt x="127" y="213"/>
                    </a:cubicBezTo>
                    <a:close/>
                    <a:moveTo>
                      <a:pt x="303" y="228"/>
                    </a:moveTo>
                    <a:lnTo>
                      <a:pt x="249" y="209"/>
                    </a:lnTo>
                    <a:lnTo>
                      <a:pt x="218" y="240"/>
                    </a:lnTo>
                    <a:lnTo>
                      <a:pt x="186" y="209"/>
                    </a:lnTo>
                    <a:lnTo>
                      <a:pt x="132" y="228"/>
                    </a:lnTo>
                    <a:cubicBezTo>
                      <a:pt x="123" y="232"/>
                      <a:pt x="117" y="241"/>
                      <a:pt x="118" y="251"/>
                    </a:cubicBezTo>
                    <a:lnTo>
                      <a:pt x="129" y="384"/>
                    </a:lnTo>
                    <a:lnTo>
                      <a:pt x="306" y="384"/>
                    </a:lnTo>
                    <a:lnTo>
                      <a:pt x="318" y="251"/>
                    </a:lnTo>
                    <a:cubicBezTo>
                      <a:pt x="318" y="241"/>
                      <a:pt x="312" y="232"/>
                      <a:pt x="303" y="228"/>
                    </a:cubicBezTo>
                    <a:close/>
                    <a:moveTo>
                      <a:pt x="420" y="145"/>
                    </a:moveTo>
                    <a:lnTo>
                      <a:pt x="366" y="125"/>
                    </a:lnTo>
                    <a:lnTo>
                      <a:pt x="334" y="157"/>
                    </a:lnTo>
                    <a:lnTo>
                      <a:pt x="303" y="125"/>
                    </a:lnTo>
                    <a:lnTo>
                      <a:pt x="279" y="134"/>
                    </a:lnTo>
                    <a:cubicBezTo>
                      <a:pt x="280" y="137"/>
                      <a:pt x="280" y="139"/>
                      <a:pt x="280" y="142"/>
                    </a:cubicBezTo>
                    <a:cubicBezTo>
                      <a:pt x="280" y="163"/>
                      <a:pt x="273" y="182"/>
                      <a:pt x="261" y="195"/>
                    </a:cubicBezTo>
                    <a:lnTo>
                      <a:pt x="309" y="213"/>
                    </a:lnTo>
                    <a:cubicBezTo>
                      <a:pt x="325" y="219"/>
                      <a:pt x="336" y="235"/>
                      <a:pt x="334" y="253"/>
                    </a:cubicBezTo>
                    <a:lnTo>
                      <a:pt x="330" y="300"/>
                    </a:lnTo>
                    <a:lnTo>
                      <a:pt x="423" y="300"/>
                    </a:lnTo>
                    <a:lnTo>
                      <a:pt x="434" y="168"/>
                    </a:lnTo>
                    <a:cubicBezTo>
                      <a:pt x="435" y="158"/>
                      <a:pt x="429" y="148"/>
                      <a:pt x="420" y="145"/>
                    </a:cubicBezTo>
                    <a:close/>
                    <a:moveTo>
                      <a:pt x="334" y="117"/>
                    </a:moveTo>
                    <a:cubicBezTo>
                      <a:pt x="360" y="117"/>
                      <a:pt x="380" y="91"/>
                      <a:pt x="380" y="59"/>
                    </a:cubicBezTo>
                    <a:cubicBezTo>
                      <a:pt x="380" y="26"/>
                      <a:pt x="360" y="0"/>
                      <a:pt x="334" y="0"/>
                    </a:cubicBezTo>
                    <a:cubicBezTo>
                      <a:pt x="309" y="0"/>
                      <a:pt x="289" y="26"/>
                      <a:pt x="289" y="59"/>
                    </a:cubicBezTo>
                    <a:cubicBezTo>
                      <a:pt x="289" y="91"/>
                      <a:pt x="309" y="117"/>
                      <a:pt x="334" y="117"/>
                    </a:cubicBezTo>
                    <a:close/>
                    <a:moveTo>
                      <a:pt x="218" y="200"/>
                    </a:moveTo>
                    <a:cubicBezTo>
                      <a:pt x="243" y="200"/>
                      <a:pt x="264" y="174"/>
                      <a:pt x="264" y="142"/>
                    </a:cubicBezTo>
                    <a:cubicBezTo>
                      <a:pt x="264" y="110"/>
                      <a:pt x="243" y="84"/>
                      <a:pt x="218" y="84"/>
                    </a:cubicBezTo>
                    <a:cubicBezTo>
                      <a:pt x="192" y="84"/>
                      <a:pt x="172" y="110"/>
                      <a:pt x="172" y="142"/>
                    </a:cubicBezTo>
                    <a:cubicBezTo>
                      <a:pt x="172" y="174"/>
                      <a:pt x="192" y="200"/>
                      <a:pt x="218" y="200"/>
                    </a:cubicBezTo>
                    <a:close/>
                    <a:moveTo>
                      <a:pt x="55" y="59"/>
                    </a:moveTo>
                    <a:cubicBezTo>
                      <a:pt x="55" y="26"/>
                      <a:pt x="76" y="0"/>
                      <a:pt x="101" y="0"/>
                    </a:cubicBezTo>
                    <a:cubicBezTo>
                      <a:pt x="126" y="0"/>
                      <a:pt x="147" y="26"/>
                      <a:pt x="147" y="59"/>
                    </a:cubicBezTo>
                    <a:cubicBezTo>
                      <a:pt x="147" y="91"/>
                      <a:pt x="126" y="117"/>
                      <a:pt x="101" y="117"/>
                    </a:cubicBezTo>
                    <a:cubicBezTo>
                      <a:pt x="76" y="117"/>
                      <a:pt x="55" y="91"/>
                      <a:pt x="55" y="5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5" name="Textplatzhalter 4">
            <a:extLst>
              <a:ext uri="{FF2B5EF4-FFF2-40B4-BE49-F238E27FC236}">
                <a16:creationId xmlns:a16="http://schemas.microsoft.com/office/drawing/2014/main" id="{5FFAE0B9-7A42-45BC-BD9D-9560B40D5EAE}"/>
              </a:ext>
            </a:extLst>
          </p:cNvPr>
          <p:cNvSpPr>
            <a:spLocks noGrp="1"/>
          </p:cNvSpPr>
          <p:nvPr>
            <p:ph type="body" sz="quarter" idx="15"/>
          </p:nvPr>
        </p:nvSpPr>
        <p:spPr/>
        <p:txBody>
          <a:bodyPr/>
          <a:lstStyle/>
          <a:p>
            <a:endParaRPr lang="en-US" dirty="0"/>
          </a:p>
        </p:txBody>
      </p:sp>
      <p:sp>
        <p:nvSpPr>
          <p:cNvPr id="248" name="Fußzeilenplatzhalter 3">
            <a:extLst>
              <a:ext uri="{FF2B5EF4-FFF2-40B4-BE49-F238E27FC236}">
                <a16:creationId xmlns:a16="http://schemas.microsoft.com/office/drawing/2014/main" id="{EA6F9C3A-B496-4BBC-8095-75515A212F9F}"/>
              </a:ext>
            </a:extLst>
          </p:cNvPr>
          <p:cNvSpPr txBox="1">
            <a:spLocks/>
          </p:cNvSpPr>
          <p:nvPr/>
        </p:nvSpPr>
        <p:spPr>
          <a:xfrm>
            <a:off x="8054975" y="6340471"/>
            <a:ext cx="3259452" cy="144000"/>
          </a:xfrm>
          <a:prstGeom prst="rect">
            <a:avLst/>
          </a:prstGeom>
        </p:spPr>
        <p:txBody>
          <a:bodyPr vert="horz" lIns="0" tIns="0" rIns="0" bIns="0" rtlCol="0" anchor="t" anchorCtr="0"/>
          <a:lstStyle>
            <a:defPPr>
              <a:defRPr lang="de-DE"/>
            </a:defPPr>
            <a:lvl1pPr marL="0" algn="r" defTabSz="913931" rtl="0" eaLnBrk="1" latinLnBrk="0" hangingPunct="1">
              <a:defRPr sz="1000" b="1" kern="1200">
                <a:solidFill>
                  <a:schemeClr val="tx1"/>
                </a:solidFill>
                <a:latin typeface="+mn-lt"/>
                <a:ea typeface="+mn-ea"/>
                <a:cs typeface="+mn-cs"/>
              </a:defRPr>
            </a:lvl1pPr>
            <a:lvl2pPr marL="456968" algn="l" defTabSz="913931" rtl="0" eaLnBrk="1" latinLnBrk="0" hangingPunct="1">
              <a:defRPr sz="1800" kern="1200">
                <a:solidFill>
                  <a:schemeClr val="tx1"/>
                </a:solidFill>
                <a:latin typeface="+mn-lt"/>
                <a:ea typeface="+mn-ea"/>
                <a:cs typeface="+mn-cs"/>
              </a:defRPr>
            </a:lvl2pPr>
            <a:lvl3pPr marL="913931" algn="l" defTabSz="913931" rtl="0" eaLnBrk="1" latinLnBrk="0" hangingPunct="1">
              <a:defRPr sz="1800" kern="1200">
                <a:solidFill>
                  <a:schemeClr val="tx1"/>
                </a:solidFill>
                <a:latin typeface="+mn-lt"/>
                <a:ea typeface="+mn-ea"/>
                <a:cs typeface="+mn-cs"/>
              </a:defRPr>
            </a:lvl3pPr>
            <a:lvl4pPr marL="1370898" algn="l" defTabSz="913931" rtl="0" eaLnBrk="1" latinLnBrk="0" hangingPunct="1">
              <a:defRPr sz="1800" kern="1200">
                <a:solidFill>
                  <a:schemeClr val="tx1"/>
                </a:solidFill>
                <a:latin typeface="+mn-lt"/>
                <a:ea typeface="+mn-ea"/>
                <a:cs typeface="+mn-cs"/>
              </a:defRPr>
            </a:lvl4pPr>
            <a:lvl5pPr marL="1827864" algn="l" defTabSz="913931" rtl="0" eaLnBrk="1" latinLnBrk="0" hangingPunct="1">
              <a:defRPr sz="1800" kern="1200">
                <a:solidFill>
                  <a:schemeClr val="tx1"/>
                </a:solidFill>
                <a:latin typeface="+mn-lt"/>
                <a:ea typeface="+mn-ea"/>
                <a:cs typeface="+mn-cs"/>
              </a:defRPr>
            </a:lvl5pPr>
            <a:lvl6pPr marL="2284830" algn="l" defTabSz="913931" rtl="0" eaLnBrk="1" latinLnBrk="0" hangingPunct="1">
              <a:defRPr sz="1800" kern="1200">
                <a:solidFill>
                  <a:schemeClr val="tx1"/>
                </a:solidFill>
                <a:latin typeface="+mn-lt"/>
                <a:ea typeface="+mn-ea"/>
                <a:cs typeface="+mn-cs"/>
              </a:defRPr>
            </a:lvl6pPr>
            <a:lvl7pPr marL="2741796" algn="l" defTabSz="913931" rtl="0" eaLnBrk="1" latinLnBrk="0" hangingPunct="1">
              <a:defRPr sz="1800" kern="1200">
                <a:solidFill>
                  <a:schemeClr val="tx1"/>
                </a:solidFill>
                <a:latin typeface="+mn-lt"/>
                <a:ea typeface="+mn-ea"/>
                <a:cs typeface="+mn-cs"/>
              </a:defRPr>
            </a:lvl7pPr>
            <a:lvl8pPr marL="3198763" algn="l" defTabSz="913931" rtl="0" eaLnBrk="1" latinLnBrk="0" hangingPunct="1">
              <a:defRPr sz="1800" kern="1200">
                <a:solidFill>
                  <a:schemeClr val="tx1"/>
                </a:solidFill>
                <a:latin typeface="+mn-lt"/>
                <a:ea typeface="+mn-ea"/>
                <a:cs typeface="+mn-cs"/>
              </a:defRPr>
            </a:lvl8pPr>
            <a:lvl9pPr marL="3655727" algn="l" defTabSz="913931" rtl="0" eaLnBrk="1" latinLnBrk="0" hangingPunct="1">
              <a:defRPr sz="1800" kern="1200">
                <a:solidFill>
                  <a:schemeClr val="tx1"/>
                </a:solidFill>
                <a:latin typeface="+mn-lt"/>
                <a:ea typeface="+mn-ea"/>
                <a:cs typeface="+mn-cs"/>
              </a:defRPr>
            </a:lvl9pPr>
          </a:lstStyle>
          <a:p>
            <a:r>
              <a:rPr lang="en-US" b="0" dirty="0"/>
              <a:t>Author | Department</a:t>
            </a:r>
          </a:p>
        </p:txBody>
      </p:sp>
      <p:cxnSp>
        <p:nvCxnSpPr>
          <p:cNvPr id="249" name="Gerade Verbindung 151">
            <a:extLst>
              <a:ext uri="{FF2B5EF4-FFF2-40B4-BE49-F238E27FC236}">
                <a16:creationId xmlns:a16="http://schemas.microsoft.com/office/drawing/2014/main" id="{7E7C0299-9254-4D52-9642-A53D66FD18C8}"/>
              </a:ext>
            </a:extLst>
          </p:cNvPr>
          <p:cNvCxnSpPr>
            <a:cxnSpLocks/>
          </p:cNvCxnSpPr>
          <p:nvPr/>
        </p:nvCxnSpPr>
        <p:spPr bwMode="auto">
          <a:xfrm flipH="1">
            <a:off x="554291" y="5288851"/>
            <a:ext cx="10583096" cy="0"/>
          </a:xfrm>
          <a:prstGeom prst="line">
            <a:avLst/>
          </a:prstGeom>
          <a:ln w="254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4" name="Gerade Verbindung 151">
            <a:extLst>
              <a:ext uri="{FF2B5EF4-FFF2-40B4-BE49-F238E27FC236}">
                <a16:creationId xmlns:a16="http://schemas.microsoft.com/office/drawing/2014/main" id="{F68D6001-27BD-4AD0-B184-518404B84D6B}"/>
              </a:ext>
            </a:extLst>
          </p:cNvPr>
          <p:cNvCxnSpPr>
            <a:cxnSpLocks/>
          </p:cNvCxnSpPr>
          <p:nvPr/>
        </p:nvCxnSpPr>
        <p:spPr bwMode="auto">
          <a:xfrm flipH="1">
            <a:off x="554291" y="5890960"/>
            <a:ext cx="10583096" cy="0"/>
          </a:xfrm>
          <a:prstGeom prst="line">
            <a:avLst/>
          </a:prstGeom>
          <a:ln w="254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36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500"/>
                                  </p:stCondLst>
                                  <p:childTnLst>
                                    <p:set>
                                      <p:cBhvr>
                                        <p:cTn id="6" dur="1" fill="hold">
                                          <p:stCondLst>
                                            <p:cond delay="0"/>
                                          </p:stCondLst>
                                        </p:cTn>
                                        <p:tgtEl>
                                          <p:spTgt spid="249"/>
                                        </p:tgtEl>
                                        <p:attrNameLst>
                                          <p:attrName>style.visibility</p:attrName>
                                        </p:attrNameLst>
                                      </p:cBhvr>
                                      <p:to>
                                        <p:strVal val="visible"/>
                                      </p:to>
                                    </p:set>
                                    <p:animEffect transition="in" filter="barn(outHorizontal)">
                                      <p:cBhvr>
                                        <p:cTn id="7" dur="1000"/>
                                        <p:tgtEl>
                                          <p:spTgt spid="249"/>
                                        </p:tgtEl>
                                      </p:cBhvr>
                                    </p:animEffect>
                                  </p:childTnLst>
                                </p:cTn>
                              </p:par>
                            </p:childTnLst>
                          </p:cTn>
                        </p:par>
                        <p:par>
                          <p:cTn id="8" fill="hold">
                            <p:stCondLst>
                              <p:cond delay="1500"/>
                            </p:stCondLst>
                            <p:childTnLst>
                              <p:par>
                                <p:cTn id="9" presetID="16" presetClass="entr" presetSubtype="42" fill="hold" nodeType="afterEffect">
                                  <p:stCondLst>
                                    <p:cond delay="500"/>
                                  </p:stCondLst>
                                  <p:childTnLst>
                                    <p:set>
                                      <p:cBhvr>
                                        <p:cTn id="10" dur="1" fill="hold">
                                          <p:stCondLst>
                                            <p:cond delay="0"/>
                                          </p:stCondLst>
                                        </p:cTn>
                                        <p:tgtEl>
                                          <p:spTgt spid="254"/>
                                        </p:tgtEl>
                                        <p:attrNameLst>
                                          <p:attrName>style.visibility</p:attrName>
                                        </p:attrNameLst>
                                      </p:cBhvr>
                                      <p:to>
                                        <p:strVal val="visible"/>
                                      </p:to>
                                    </p:set>
                                    <p:animEffect transition="in" filter="barn(outHorizontal)">
                                      <p:cBhvr>
                                        <p:cTn id="11" dur="10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line">
            <a:extLst>
              <a:ext uri="{FF2B5EF4-FFF2-40B4-BE49-F238E27FC236}">
                <a16:creationId xmlns:a16="http://schemas.microsoft.com/office/drawing/2014/main" id="{935CAE58-DA2A-4778-98FF-57D032900CF0}"/>
              </a:ext>
            </a:extLst>
          </p:cNvPr>
          <p:cNvSpPr>
            <a:spLocks noGrp="1"/>
          </p:cNvSpPr>
          <p:nvPr>
            <p:ph type="title"/>
          </p:nvPr>
        </p:nvSpPr>
        <p:spPr/>
        <p:txBody>
          <a:bodyPr/>
          <a:lstStyle/>
          <a:p>
            <a:r>
              <a:rPr lang="en-GB" dirty="0"/>
              <a:t>Thank you </a:t>
            </a:r>
            <a:br>
              <a:rPr lang="en-GB" dirty="0"/>
            </a:br>
            <a:r>
              <a:rPr lang="en-GB" dirty="0"/>
              <a:t>for your enthusiasm!</a:t>
            </a:r>
          </a:p>
        </p:txBody>
      </p:sp>
      <p:sp>
        <p:nvSpPr>
          <p:cNvPr id="3" name="Content">
            <a:extLst>
              <a:ext uri="{FF2B5EF4-FFF2-40B4-BE49-F238E27FC236}">
                <a16:creationId xmlns:a16="http://schemas.microsoft.com/office/drawing/2014/main" id="{BC5BE784-75FA-4EDC-B7E5-2E5BE6DDADE3}"/>
              </a:ext>
            </a:extLst>
          </p:cNvPr>
          <p:cNvSpPr>
            <a:spLocks noGrp="1"/>
          </p:cNvSpPr>
          <p:nvPr>
            <p:ph sz="quarter" idx="24"/>
          </p:nvPr>
        </p:nvSpPr>
        <p:spPr/>
        <p:txBody>
          <a:bodyPr tIns="144000" bIns="144000"/>
          <a:lstStyle/>
          <a:p>
            <a:r>
              <a:rPr lang="en-GB" dirty="0"/>
              <a:t>Siemens </a:t>
            </a:r>
            <a:r>
              <a:rPr lang="en-GB" dirty="0" err="1"/>
              <a:t>Healthineers</a:t>
            </a:r>
            <a:endParaRPr lang="en-GB" dirty="0"/>
          </a:p>
          <a:p>
            <a:pPr lvl="1"/>
            <a:r>
              <a:rPr lang="en-GB" dirty="0"/>
              <a:t>SHS DI SY M&amp;S M</a:t>
            </a:r>
          </a:p>
          <a:p>
            <a:pPr lvl="1"/>
            <a:r>
              <a:rPr lang="en-GB" dirty="0"/>
              <a:t>Siemens Healthcare GmbH</a:t>
            </a:r>
          </a:p>
          <a:p>
            <a:pPr lvl="1"/>
            <a:r>
              <a:rPr lang="en-GB" dirty="0" err="1"/>
              <a:t>Siemensstr</a:t>
            </a:r>
            <a:r>
              <a:rPr lang="en-GB" dirty="0"/>
              <a:t>. 3</a:t>
            </a:r>
          </a:p>
          <a:p>
            <a:pPr lvl="1"/>
            <a:r>
              <a:rPr lang="en-GB" dirty="0"/>
              <a:t>91301 Forchheim, Germany</a:t>
            </a:r>
          </a:p>
          <a:p>
            <a:pPr lvl="1"/>
            <a:r>
              <a:rPr lang="en-GB" dirty="0"/>
              <a:t>siemens-healthineers.com</a:t>
            </a:r>
          </a:p>
        </p:txBody>
      </p:sp>
      <p:sp>
        <p:nvSpPr>
          <p:cNvPr id="4" name="Content">
            <a:extLst>
              <a:ext uri="{FF2B5EF4-FFF2-40B4-BE49-F238E27FC236}">
                <a16:creationId xmlns:a16="http://schemas.microsoft.com/office/drawing/2014/main" id="{584FDACA-74D7-4BCB-B0BA-566718ED13D2}"/>
              </a:ext>
            </a:extLst>
          </p:cNvPr>
          <p:cNvSpPr>
            <a:spLocks noGrp="1"/>
          </p:cNvSpPr>
          <p:nvPr>
            <p:ph sz="quarter" idx="25"/>
          </p:nvPr>
        </p:nvSpPr>
        <p:spPr/>
        <p:txBody>
          <a:bodyPr tIns="144000" bIns="144000"/>
          <a:lstStyle/>
          <a:p>
            <a:pPr lvl="1"/>
            <a:r>
              <a:rPr lang="en-GB" dirty="0"/>
              <a:t>Petra Kraft</a:t>
            </a:r>
          </a:p>
          <a:p>
            <a:pPr lvl="1"/>
            <a:r>
              <a:rPr lang="en-GB" dirty="0"/>
              <a:t>Phone: +49 (174) 3144075</a:t>
            </a:r>
          </a:p>
          <a:p>
            <a:pPr lvl="1"/>
            <a:r>
              <a:rPr lang="en-GB" dirty="0"/>
              <a:t>petra.kraft@siemens-healthineers.com</a:t>
            </a:r>
          </a:p>
        </p:txBody>
      </p:sp>
      <p:cxnSp>
        <p:nvCxnSpPr>
          <p:cNvPr id="10" name="Line top left">
            <a:extLst>
              <a:ext uri="{FF2B5EF4-FFF2-40B4-BE49-F238E27FC236}">
                <a16:creationId xmlns:a16="http://schemas.microsoft.com/office/drawing/2014/main" id="{50BE6ABA-C049-4E4D-AD71-53DCDC2A318E}"/>
              </a:ext>
            </a:extLst>
          </p:cNvPr>
          <p:cNvCxnSpPr/>
          <p:nvPr/>
        </p:nvCxnSpPr>
        <p:spPr>
          <a:xfrm>
            <a:off x="539750" y="1620000"/>
            <a:ext cx="4518000"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8" name="Line buttom left">
            <a:extLst>
              <a:ext uri="{FF2B5EF4-FFF2-40B4-BE49-F238E27FC236}">
                <a16:creationId xmlns:a16="http://schemas.microsoft.com/office/drawing/2014/main" id="{8820882F-145B-460A-B52F-F6BA507A7567}"/>
              </a:ext>
            </a:extLst>
          </p:cNvPr>
          <p:cNvCxnSpPr/>
          <p:nvPr/>
        </p:nvCxnSpPr>
        <p:spPr>
          <a:xfrm>
            <a:off x="539750" y="4140000"/>
            <a:ext cx="4518000"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1" name="Line top right">
            <a:extLst>
              <a:ext uri="{FF2B5EF4-FFF2-40B4-BE49-F238E27FC236}">
                <a16:creationId xmlns:a16="http://schemas.microsoft.com/office/drawing/2014/main" id="{E2437A0C-AFEC-40AE-9177-4AC37C6BE98F}"/>
              </a:ext>
            </a:extLst>
          </p:cNvPr>
          <p:cNvCxnSpPr/>
          <p:nvPr/>
        </p:nvCxnSpPr>
        <p:spPr>
          <a:xfrm>
            <a:off x="5237163" y="1620000"/>
            <a:ext cx="4518000"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9" name="Line buttom right">
            <a:extLst>
              <a:ext uri="{FF2B5EF4-FFF2-40B4-BE49-F238E27FC236}">
                <a16:creationId xmlns:a16="http://schemas.microsoft.com/office/drawing/2014/main" id="{9188ED7F-3478-4E7F-988D-59479B89AB47}"/>
              </a:ext>
            </a:extLst>
          </p:cNvPr>
          <p:cNvCxnSpPr/>
          <p:nvPr/>
        </p:nvCxnSpPr>
        <p:spPr>
          <a:xfrm>
            <a:off x="5237163" y="4140000"/>
            <a:ext cx="4518000"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93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C14F3EE-04C2-4ABC-A305-D3A643D8A5D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3" imgH="353" progId="TCLayout.ActiveDocument.1">
                  <p:embed/>
                </p:oleObj>
              </mc:Choice>
              <mc:Fallback>
                <p:oleObj name="think-cell Slide" r:id="rId5" imgW="353" imgH="353" progId="TCLayout.ActiveDocument.1">
                  <p:embed/>
                  <p:pic>
                    <p:nvPicPr>
                      <p:cNvPr id="3" name="Object 2" hidden="1">
                        <a:extLst>
                          <a:ext uri="{FF2B5EF4-FFF2-40B4-BE49-F238E27FC236}">
                            <a16:creationId xmlns:a16="http://schemas.microsoft.com/office/drawing/2014/main" id="{0C14F3EE-04C2-4ABC-A305-D3A643D8A5D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AB82E0-2E1D-4EAE-AD08-33FEF6ECFF8D}"/>
              </a:ext>
            </a:extLst>
          </p:cNvPr>
          <p:cNvSpPr/>
          <p:nvPr>
            <p:custDataLst>
              <p:tags r:id="rId2"/>
            </p:custDataLst>
          </p:nvPr>
        </p:nvSpPr>
        <p:spPr>
          <a:xfrm>
            <a:off x="0" y="0"/>
            <a:ext cx="158750" cy="158750"/>
          </a:xfrm>
          <a:prstGeom prst="rect">
            <a:avLst/>
          </a:prstGeom>
        </p:spPr>
        <p:txBody>
          <a:bodyPr wrap="none" lIns="0" tIns="0" rIns="0" bIns="0" numCol="1" spcCol="0" rtlCol="0" anchor="ctr" anchorCtr="0">
            <a:noAutofit/>
          </a:bodyPr>
          <a:lstStyle/>
          <a:p>
            <a:pPr algn="ctr"/>
            <a:endParaRPr lang="en-US" sz="2800" b="1" dirty="0">
              <a:solidFill>
                <a:srgbClr val="EC6602"/>
              </a:solidFill>
              <a:latin typeface="Calibri" panose="020F0502020204030204" pitchFamily="34" charset="0"/>
              <a:ea typeface="+mj-ea"/>
              <a:cs typeface="+mj-cs"/>
              <a:sym typeface="Calibri" panose="020F0502020204030204" pitchFamily="34" charset="0"/>
            </a:endParaRPr>
          </a:p>
        </p:txBody>
      </p:sp>
      <p:sp>
        <p:nvSpPr>
          <p:cNvPr id="4" name="Textplatzhalter 3"/>
          <p:cNvSpPr>
            <a:spLocks noGrp="1"/>
          </p:cNvSpPr>
          <p:nvPr>
            <p:ph type="body" sz="quarter" idx="15"/>
          </p:nvPr>
        </p:nvSpPr>
        <p:spPr>
          <a:xfrm>
            <a:off x="540000" y="6297348"/>
            <a:ext cx="5454400" cy="560652"/>
          </a:xfrm>
        </p:spPr>
        <p:txBody>
          <a:bodyPr anchor="t"/>
          <a:lstStyle/>
          <a:p>
            <a:r>
              <a:rPr lang="en-US" sz="800" baseline="30000" dirty="0"/>
              <a:t>1)</a:t>
            </a:r>
            <a:r>
              <a:rPr lang="en-US" sz="800" dirty="0"/>
              <a:t> "No Time! How Staff Shortages Are Hitting Patient Care," </a:t>
            </a:r>
            <a:r>
              <a:rPr lang="en-US" sz="800" dirty="0" err="1"/>
              <a:t>Cancerworld</a:t>
            </a:r>
            <a:endParaRPr lang="en-US" sz="800" dirty="0"/>
          </a:p>
          <a:p>
            <a:r>
              <a:rPr lang="en-US" sz="800" baseline="30000" dirty="0"/>
              <a:t>2)</a:t>
            </a:r>
            <a:r>
              <a:rPr lang="en-US" sz="800" dirty="0"/>
              <a:t> "2017 Patient Access Journey Report," </a:t>
            </a:r>
            <a:r>
              <a:rPr lang="en-US" sz="800" dirty="0" err="1"/>
              <a:t>Kyruus</a:t>
            </a:r>
            <a:br>
              <a:rPr lang="en-US" sz="800" dirty="0"/>
            </a:br>
            <a:r>
              <a:rPr lang="en-US" sz="800" baseline="30000" dirty="0"/>
              <a:t>3)</a:t>
            </a:r>
            <a:r>
              <a:rPr lang="en-US" sz="800" dirty="0"/>
              <a:t> "Medical Imaging: Is the Growth Boom Over?" Harvey L. Neiman Health Policy Institute</a:t>
            </a:r>
          </a:p>
        </p:txBody>
      </p:sp>
      <p:sp>
        <p:nvSpPr>
          <p:cNvPr id="113" name="Foliennummernplatzhalter 2">
            <a:extLst>
              <a:ext uri="{FF2B5EF4-FFF2-40B4-BE49-F238E27FC236}">
                <a16:creationId xmlns:a16="http://schemas.microsoft.com/office/drawing/2014/main" id="{94531311-0D96-F347-800D-F2D6470C52B6}"/>
              </a:ext>
            </a:extLst>
          </p:cNvPr>
          <p:cNvSpPr txBox="1">
            <a:spLocks/>
          </p:cNvSpPr>
          <p:nvPr/>
        </p:nvSpPr>
        <p:spPr>
          <a:xfrm>
            <a:off x="0" y="0"/>
            <a:ext cx="0" cy="0"/>
          </a:xfr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A2C36E-DC06-4909-89EC-32EA0059C5E3}" type="slidenum">
              <a:rPr lang="en-US" smtClean="0"/>
              <a:pPr/>
              <a:t>4</a:t>
            </a:fld>
            <a:endParaRPr lang="en-US"/>
          </a:p>
        </p:txBody>
      </p:sp>
      <p:sp>
        <p:nvSpPr>
          <p:cNvPr id="417" name="TextBox 110">
            <a:extLst>
              <a:ext uri="{FF2B5EF4-FFF2-40B4-BE49-F238E27FC236}">
                <a16:creationId xmlns:a16="http://schemas.microsoft.com/office/drawing/2014/main" id="{482DC901-F55C-B840-AEA8-4363DF2FB715}"/>
              </a:ext>
            </a:extLst>
          </p:cNvPr>
          <p:cNvSpPr txBox="1"/>
          <p:nvPr/>
        </p:nvSpPr>
        <p:spPr>
          <a:xfrm>
            <a:off x="4305659" y="4421870"/>
            <a:ext cx="3564000" cy="1192867"/>
          </a:xfrm>
          <a:prstGeom prst="rect">
            <a:avLst/>
          </a:prstGeom>
          <a:solidFill>
            <a:schemeClr val="tx1"/>
          </a:solidFill>
          <a:ln>
            <a:solidFill>
              <a:schemeClr val="tx1"/>
            </a:solidFill>
          </a:ln>
        </p:spPr>
        <p:txBody>
          <a:bodyPr wrap="square" lIns="108000" tIns="108000" rIns="108000" bIns="108000" rtlCol="0" anchor="ctr">
            <a:noAutofit/>
          </a:bodyPr>
          <a:lstStyle/>
          <a:p>
            <a:pPr>
              <a:lnSpc>
                <a:spcPct val="90000"/>
              </a:lnSpc>
            </a:pPr>
            <a:r>
              <a:rPr lang="en-US" sz="2800" b="1" dirty="0">
                <a:solidFill>
                  <a:schemeClr val="bg2"/>
                </a:solidFill>
              </a:rPr>
              <a:t>61%</a:t>
            </a:r>
          </a:p>
          <a:p>
            <a:pPr>
              <a:lnSpc>
                <a:spcPct val="90000"/>
              </a:lnSpc>
            </a:pPr>
            <a:r>
              <a:rPr lang="en-US" sz="1600" dirty="0">
                <a:solidFill>
                  <a:schemeClr val="bg1"/>
                </a:solidFill>
              </a:rPr>
              <a:t>have continued their search for a healthcare provider to find an earlier appointment</a:t>
            </a:r>
            <a:r>
              <a:rPr lang="en-US" sz="1600" baseline="30000" dirty="0">
                <a:solidFill>
                  <a:schemeClr val="bg1"/>
                </a:solidFill>
              </a:rPr>
              <a:t>2</a:t>
            </a:r>
          </a:p>
        </p:txBody>
      </p:sp>
      <p:sp>
        <p:nvSpPr>
          <p:cNvPr id="476" name="Textplatzhalter 1">
            <a:extLst>
              <a:ext uri="{FF2B5EF4-FFF2-40B4-BE49-F238E27FC236}">
                <a16:creationId xmlns:a16="http://schemas.microsoft.com/office/drawing/2014/main" id="{2BB2F054-3109-254E-BB71-C0BDBAF8C1FF}"/>
              </a:ext>
            </a:extLst>
          </p:cNvPr>
          <p:cNvSpPr txBox="1">
            <a:spLocks/>
          </p:cNvSpPr>
          <p:nvPr/>
        </p:nvSpPr>
        <p:spPr>
          <a:xfrm>
            <a:off x="4269472" y="1612552"/>
            <a:ext cx="2008496" cy="450613"/>
          </a:xfrm>
          <a:prstGeom prst="rect">
            <a:avLst/>
          </a:prstGeom>
          <a:noFill/>
          <a:ln>
            <a:noFill/>
          </a:ln>
        </p:spPr>
        <p:txBody>
          <a:bodyPr anchor="ctr"/>
          <a:lstStyle>
            <a:defPPr>
              <a:defRPr lang="de-DE"/>
            </a:defPPr>
            <a:lvl1pPr indent="0" algn="ctr" defTabSz="914400">
              <a:lnSpc>
                <a:spcPts val="2160"/>
              </a:lnSpc>
              <a:spcBef>
                <a:spcPts val="0"/>
              </a:spcBef>
              <a:buFont typeface="Arial" panose="020B0604020202020204" pitchFamily="34" charset="0"/>
              <a:buNone/>
              <a:defRPr b="1"/>
            </a:lvl1pPr>
            <a:lvl2pPr marL="0" indent="0" defTabSz="914400">
              <a:lnSpc>
                <a:spcPts val="2160"/>
              </a:lnSpc>
              <a:spcBef>
                <a:spcPts val="0"/>
              </a:spcBef>
              <a:buClr>
                <a:schemeClr val="bg2"/>
              </a:buClr>
              <a:buFont typeface="Arial" panose="020B0604020202020204" pitchFamily="34" charset="0"/>
              <a:buNone/>
            </a:lvl2pPr>
            <a:lvl3pPr marL="219600" indent="-219600" defTabSz="914400">
              <a:lnSpc>
                <a:spcPts val="2160"/>
              </a:lnSpc>
              <a:spcBef>
                <a:spcPts val="0"/>
              </a:spcBef>
              <a:buClr>
                <a:schemeClr val="bg2"/>
              </a:buClr>
              <a:buFont typeface="Arial" panose="020B0604020202020204" pitchFamily="34" charset="0"/>
              <a:buChar char="•"/>
            </a:lvl3pPr>
            <a:lvl4pPr marL="0" indent="0" defTabSz="914400">
              <a:lnSpc>
                <a:spcPts val="1550"/>
              </a:lnSpc>
              <a:spcBef>
                <a:spcPts val="1550"/>
              </a:spcBef>
              <a:buFont typeface="Arial" panose="020B0604020202020204" pitchFamily="34" charset="0"/>
              <a:buNone/>
              <a:defRPr sz="1400"/>
            </a:lvl4pPr>
            <a:lvl5pPr marL="2057400" indent="-228600" defTabSz="914400">
              <a:lnSpc>
                <a:spcPts val="2160"/>
              </a:lnSpc>
              <a:spcBef>
                <a:spcPts val="0"/>
              </a:spcBef>
              <a:buFont typeface="Arial" panose="020B0604020202020204" pitchFamily="34" charset="0"/>
              <a:buChar char="»"/>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r>
              <a:rPr lang="en-US" dirty="0"/>
              <a:t>Patient satisfaction</a:t>
            </a:r>
          </a:p>
        </p:txBody>
      </p:sp>
      <p:sp>
        <p:nvSpPr>
          <p:cNvPr id="478" name="Textplatzhalter 1">
            <a:extLst>
              <a:ext uri="{FF2B5EF4-FFF2-40B4-BE49-F238E27FC236}">
                <a16:creationId xmlns:a16="http://schemas.microsoft.com/office/drawing/2014/main" id="{F490EE99-521E-144D-94BA-FB6D62D1173E}"/>
              </a:ext>
            </a:extLst>
          </p:cNvPr>
          <p:cNvSpPr txBox="1">
            <a:spLocks/>
          </p:cNvSpPr>
          <p:nvPr/>
        </p:nvSpPr>
        <p:spPr>
          <a:xfrm>
            <a:off x="540000" y="1605911"/>
            <a:ext cx="1932793" cy="450613"/>
          </a:xfrm>
          <a:prstGeom prst="rect">
            <a:avLst/>
          </a:prstGeom>
          <a:noFill/>
          <a:ln>
            <a:noFill/>
          </a:ln>
        </p:spPr>
        <p:txBody>
          <a:bodyPr anchor="ctr"/>
          <a:lstStyle>
            <a:defPPr>
              <a:defRPr lang="de-DE"/>
            </a:defPPr>
            <a:lvl1pPr indent="0" algn="ctr" defTabSz="914400">
              <a:lnSpc>
                <a:spcPts val="2160"/>
              </a:lnSpc>
              <a:spcBef>
                <a:spcPts val="0"/>
              </a:spcBef>
              <a:buFont typeface="Arial" panose="020B0604020202020204" pitchFamily="34" charset="0"/>
              <a:buNone/>
              <a:defRPr b="1"/>
            </a:lvl1pPr>
            <a:lvl2pPr marL="0" indent="0" defTabSz="914400">
              <a:lnSpc>
                <a:spcPts val="2160"/>
              </a:lnSpc>
              <a:spcBef>
                <a:spcPts val="0"/>
              </a:spcBef>
              <a:buClr>
                <a:schemeClr val="bg2"/>
              </a:buClr>
              <a:buFont typeface="Arial" panose="020B0604020202020204" pitchFamily="34" charset="0"/>
              <a:buNone/>
            </a:lvl2pPr>
            <a:lvl3pPr marL="219600" indent="-219600" defTabSz="914400">
              <a:lnSpc>
                <a:spcPts val="2160"/>
              </a:lnSpc>
              <a:spcBef>
                <a:spcPts val="0"/>
              </a:spcBef>
              <a:buClr>
                <a:schemeClr val="bg2"/>
              </a:buClr>
              <a:buFont typeface="Arial" panose="020B0604020202020204" pitchFamily="34" charset="0"/>
              <a:buChar char="•"/>
            </a:lvl3pPr>
            <a:lvl4pPr marL="0" indent="0" defTabSz="914400">
              <a:lnSpc>
                <a:spcPts val="1550"/>
              </a:lnSpc>
              <a:spcBef>
                <a:spcPts val="1550"/>
              </a:spcBef>
              <a:buFont typeface="Arial" panose="020B0604020202020204" pitchFamily="34" charset="0"/>
              <a:buNone/>
              <a:defRPr sz="1400"/>
            </a:lvl4pPr>
            <a:lvl5pPr marL="2057400" indent="-228600" defTabSz="914400">
              <a:lnSpc>
                <a:spcPts val="2160"/>
              </a:lnSpc>
              <a:spcBef>
                <a:spcPts val="0"/>
              </a:spcBef>
              <a:buFont typeface="Arial" panose="020B0604020202020204" pitchFamily="34" charset="0"/>
              <a:buChar char="»"/>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r>
              <a:rPr lang="en-US" dirty="0"/>
              <a:t>Staff shortages</a:t>
            </a:r>
          </a:p>
        </p:txBody>
      </p:sp>
      <p:sp>
        <p:nvSpPr>
          <p:cNvPr id="477" name="Textplatzhalter 1">
            <a:extLst>
              <a:ext uri="{FF2B5EF4-FFF2-40B4-BE49-F238E27FC236}">
                <a16:creationId xmlns:a16="http://schemas.microsoft.com/office/drawing/2014/main" id="{42D8B59C-1BCA-B14B-9152-DEE4A7A9D7BE}"/>
              </a:ext>
            </a:extLst>
          </p:cNvPr>
          <p:cNvSpPr txBox="1">
            <a:spLocks/>
          </p:cNvSpPr>
          <p:nvPr/>
        </p:nvSpPr>
        <p:spPr>
          <a:xfrm>
            <a:off x="556382" y="4421870"/>
            <a:ext cx="3564000" cy="1192867"/>
          </a:xfrm>
          <a:prstGeom prst="rect">
            <a:avLst/>
          </a:prstGeom>
          <a:solidFill>
            <a:schemeClr val="tx1"/>
          </a:solidFill>
          <a:ln>
            <a:solidFill>
              <a:schemeClr val="tx1"/>
            </a:solidFill>
          </a:ln>
        </p:spPr>
        <p:txBody>
          <a:bodyPr wrap="square" lIns="108000" tIns="108000" rIns="108000" bIns="108000" rtlCol="0" anchor="ctr">
            <a:noAutofit/>
          </a:bodyPr>
          <a:lstStyle>
            <a:defPPr>
              <a:defRPr lang="de-DE"/>
            </a:defPPr>
            <a:lvl1pPr algn="ctr">
              <a:lnSpc>
                <a:spcPct val="90000"/>
              </a:lnSpc>
              <a:defRPr sz="3600" b="1">
                <a:solidFill>
                  <a:schemeClr val="bg1"/>
                </a:solidFill>
              </a:defRPr>
            </a:lvl1pPr>
            <a:lvl2pPr marL="0" indent="0" algn="l" defTabSz="914400" rtl="0" eaLnBrk="1" latinLnBrk="0" hangingPunct="1">
              <a:lnSpc>
                <a:spcPts val="216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19600" indent="-219600" algn="l" defTabSz="914400" rtl="0" eaLnBrk="1" latinLnBrk="0" hangingPunct="1">
              <a:lnSpc>
                <a:spcPts val="2160"/>
              </a:lnSpc>
              <a:spcBef>
                <a:spcPts val="0"/>
              </a:spcBef>
              <a:buClr>
                <a:schemeClr val="bg2"/>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ts val="1550"/>
              </a:lnSpc>
              <a:spcBef>
                <a:spcPts val="1550"/>
              </a:spcBef>
              <a:buFont typeface="Arial" panose="020B0604020202020204" pitchFamily="34" charset="0"/>
              <a:buNone/>
              <a:defRPr sz="1400" kern="1200">
                <a:solidFill>
                  <a:schemeClr val="tx1"/>
                </a:solidFill>
                <a:latin typeface="+mn-lt"/>
                <a:ea typeface="+mn-ea"/>
                <a:cs typeface="+mn-cs"/>
              </a:defRPr>
            </a:lvl4pPr>
            <a:lvl5pPr marL="2057400" indent="-228600" algn="l" defTabSz="914400" rtl="0" eaLnBrk="1" latinLnBrk="0" hangingPunct="1">
              <a:lnSpc>
                <a:spcPts val="216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en-US" sz="2800" dirty="0">
                <a:solidFill>
                  <a:schemeClr val="bg2"/>
                </a:solidFill>
              </a:rPr>
              <a:t>15%</a:t>
            </a:r>
          </a:p>
          <a:p>
            <a:pPr algn="l"/>
            <a:r>
              <a:rPr lang="en-US" sz="1600" b="0" dirty="0"/>
              <a:t>of radiographer jobs are </a:t>
            </a:r>
            <a:r>
              <a:rPr lang="en-US" sz="1600" b="0" i="1" dirty="0"/>
              <a:t>unfilled</a:t>
            </a:r>
            <a:r>
              <a:rPr lang="en-US" sz="1600" b="0" dirty="0"/>
              <a:t> in the U.K.</a:t>
            </a:r>
            <a:r>
              <a:rPr lang="en-US" sz="1600" b="0" baseline="30000" dirty="0"/>
              <a:t>1</a:t>
            </a:r>
            <a:endParaRPr lang="en-US" sz="1600" dirty="0"/>
          </a:p>
        </p:txBody>
      </p:sp>
      <p:sp>
        <p:nvSpPr>
          <p:cNvPr id="12" name="Rectangle 11">
            <a:extLst>
              <a:ext uri="{FF2B5EF4-FFF2-40B4-BE49-F238E27FC236}">
                <a16:creationId xmlns:a16="http://schemas.microsoft.com/office/drawing/2014/main" id="{263645E6-FD98-4D53-B315-DA8DEA0117C1}"/>
              </a:ext>
            </a:extLst>
          </p:cNvPr>
          <p:cNvSpPr/>
          <p:nvPr/>
        </p:nvSpPr>
        <p:spPr>
          <a:xfrm>
            <a:off x="8061815" y="4421870"/>
            <a:ext cx="3564000" cy="1192867"/>
          </a:xfrm>
          <a:prstGeom prst="rect">
            <a:avLst/>
          </a:prstGeom>
          <a:solidFill>
            <a:schemeClr val="tx1"/>
          </a:solidFill>
          <a:ln>
            <a:solidFill>
              <a:schemeClr val="tx1"/>
            </a:solidFill>
          </a:ln>
        </p:spPr>
        <p:txBody>
          <a:bodyPr wrap="square" lIns="108000" tIns="108000" rIns="108000" bIns="108000" rtlCol="0" anchor="ctr">
            <a:noAutofit/>
          </a:bodyPr>
          <a:lstStyle/>
          <a:p>
            <a:pPr>
              <a:lnSpc>
                <a:spcPct val="90000"/>
              </a:lnSpc>
            </a:pPr>
            <a:r>
              <a:rPr lang="en-US" sz="2800" b="1" dirty="0">
                <a:solidFill>
                  <a:schemeClr val="bg2"/>
                </a:solidFill>
              </a:rPr>
              <a:t>21%</a:t>
            </a:r>
          </a:p>
          <a:p>
            <a:pPr>
              <a:lnSpc>
                <a:spcPct val="90000"/>
              </a:lnSpc>
            </a:pPr>
            <a:r>
              <a:rPr lang="en-US" sz="1600" dirty="0">
                <a:solidFill>
                  <a:schemeClr val="bg1"/>
                </a:solidFill>
              </a:rPr>
              <a:t>drop in U.S. Medicare spending on diagnostic imaging over 4 years</a:t>
            </a:r>
            <a:r>
              <a:rPr lang="en-US" sz="1600" baseline="30000" dirty="0">
                <a:solidFill>
                  <a:schemeClr val="bg1"/>
                </a:solidFill>
              </a:rPr>
              <a:t>3</a:t>
            </a:r>
          </a:p>
        </p:txBody>
      </p:sp>
      <p:sp>
        <p:nvSpPr>
          <p:cNvPr id="304" name="Textplatzhalter 1">
            <a:extLst>
              <a:ext uri="{FF2B5EF4-FFF2-40B4-BE49-F238E27FC236}">
                <a16:creationId xmlns:a16="http://schemas.microsoft.com/office/drawing/2014/main" id="{90F06397-2DFC-4639-AE47-DA547A9D1DED}"/>
              </a:ext>
            </a:extLst>
          </p:cNvPr>
          <p:cNvSpPr txBox="1">
            <a:spLocks/>
          </p:cNvSpPr>
          <p:nvPr/>
        </p:nvSpPr>
        <p:spPr>
          <a:xfrm>
            <a:off x="8020050" y="1610707"/>
            <a:ext cx="1573968" cy="450613"/>
          </a:xfrm>
          <a:prstGeom prst="rect">
            <a:avLst/>
          </a:prstGeom>
          <a:noFill/>
          <a:ln>
            <a:noFill/>
          </a:ln>
        </p:spPr>
        <p:txBody>
          <a:bodyPr anchor="ctr"/>
          <a:lstStyle>
            <a:defPPr>
              <a:defRPr lang="de-DE"/>
            </a:defPPr>
            <a:lvl1pPr indent="0" algn="ctr" defTabSz="914400">
              <a:lnSpc>
                <a:spcPts val="2160"/>
              </a:lnSpc>
              <a:spcBef>
                <a:spcPts val="0"/>
              </a:spcBef>
              <a:buFont typeface="Arial" panose="020B0604020202020204" pitchFamily="34" charset="0"/>
              <a:buNone/>
              <a:defRPr b="1"/>
            </a:lvl1pPr>
            <a:lvl2pPr marL="0" indent="0" defTabSz="914400">
              <a:lnSpc>
                <a:spcPts val="2160"/>
              </a:lnSpc>
              <a:spcBef>
                <a:spcPts val="0"/>
              </a:spcBef>
              <a:buClr>
                <a:schemeClr val="bg2"/>
              </a:buClr>
              <a:buFont typeface="Arial" panose="020B0604020202020204" pitchFamily="34" charset="0"/>
              <a:buNone/>
            </a:lvl2pPr>
            <a:lvl3pPr marL="219600" indent="-219600" defTabSz="914400">
              <a:lnSpc>
                <a:spcPts val="2160"/>
              </a:lnSpc>
              <a:spcBef>
                <a:spcPts val="0"/>
              </a:spcBef>
              <a:buClr>
                <a:schemeClr val="bg2"/>
              </a:buClr>
              <a:buFont typeface="Arial" panose="020B0604020202020204" pitchFamily="34" charset="0"/>
              <a:buChar char="•"/>
            </a:lvl3pPr>
            <a:lvl4pPr marL="0" indent="0" defTabSz="914400">
              <a:lnSpc>
                <a:spcPts val="1550"/>
              </a:lnSpc>
              <a:spcBef>
                <a:spcPts val="1550"/>
              </a:spcBef>
              <a:buFont typeface="Arial" panose="020B0604020202020204" pitchFamily="34" charset="0"/>
              <a:buNone/>
              <a:defRPr sz="1400"/>
            </a:lvl4pPr>
            <a:lvl5pPr marL="2057400" indent="-228600" defTabSz="914400">
              <a:lnSpc>
                <a:spcPts val="2160"/>
              </a:lnSpc>
              <a:spcBef>
                <a:spcPts val="0"/>
              </a:spcBef>
              <a:buFont typeface="Arial" panose="020B0604020202020204" pitchFamily="34" charset="0"/>
              <a:buChar char="»"/>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r>
              <a:rPr lang="en-US" dirty="0"/>
              <a:t>Cost pressure</a:t>
            </a:r>
          </a:p>
        </p:txBody>
      </p:sp>
      <p:sp>
        <p:nvSpPr>
          <p:cNvPr id="230" name="Title 1">
            <a:extLst>
              <a:ext uri="{FF2B5EF4-FFF2-40B4-BE49-F238E27FC236}">
                <a16:creationId xmlns:a16="http://schemas.microsoft.com/office/drawing/2014/main" id="{AE7CCCA6-97D9-486C-A974-4CD5F7C40A25}"/>
              </a:ext>
            </a:extLst>
          </p:cNvPr>
          <p:cNvSpPr>
            <a:spLocks noGrp="1"/>
          </p:cNvSpPr>
          <p:nvPr>
            <p:ph type="title"/>
          </p:nvPr>
        </p:nvSpPr>
        <p:spPr>
          <a:xfrm>
            <a:off x="540005" y="220646"/>
            <a:ext cx="9895384" cy="828000"/>
          </a:xfrm>
        </p:spPr>
        <p:txBody>
          <a:bodyPr/>
          <a:lstStyle/>
          <a:p>
            <a:r>
              <a:rPr lang="en-US" dirty="0"/>
              <a:t>Healthcare providers all over the world need to deliver clinical outcomes and standardize their processes despite staff shortages</a:t>
            </a:r>
            <a:endParaRPr lang="en-US" dirty="0">
              <a:solidFill>
                <a:srgbClr val="FF0000"/>
              </a:solidFill>
            </a:endParaRPr>
          </a:p>
        </p:txBody>
      </p:sp>
      <p:pic>
        <p:nvPicPr>
          <p:cNvPr id="434213" name="Picture 37">
            <a:extLst>
              <a:ext uri="{FF2B5EF4-FFF2-40B4-BE49-F238E27FC236}">
                <a16:creationId xmlns:a16="http://schemas.microsoft.com/office/drawing/2014/main" id="{8789531C-9661-42D8-A70F-C3E4C981BFD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553648" y="2024359"/>
            <a:ext cx="3575846" cy="2284902"/>
          </a:xfrm>
          <a:prstGeom prst="rect">
            <a:avLst/>
          </a:prstGeom>
          <a:noFill/>
          <a:extLst>
            <a:ext uri="{909E8E84-426E-40DD-AFC4-6F175D3DCCD1}">
              <a14:hiddenFill xmlns:a14="http://schemas.microsoft.com/office/drawing/2010/main">
                <a:solidFill>
                  <a:srgbClr val="FFFFFF"/>
                </a:solidFill>
              </a14:hiddenFill>
            </a:ext>
          </a:extLst>
        </p:spPr>
      </p:pic>
      <p:pic>
        <p:nvPicPr>
          <p:cNvPr id="434217" name="Picture 41">
            <a:extLst>
              <a:ext uri="{FF2B5EF4-FFF2-40B4-BE49-F238E27FC236}">
                <a16:creationId xmlns:a16="http://schemas.microsoft.com/office/drawing/2014/main" id="{E666F537-E117-45CC-BFB7-3AAD0867078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2" r="9350"/>
          <a:stretch/>
        </p:blipFill>
        <p:spPr bwMode="auto">
          <a:xfrm>
            <a:off x="4305658" y="2018844"/>
            <a:ext cx="3564001" cy="2279312"/>
          </a:xfrm>
          <a:prstGeom prst="rect">
            <a:avLst/>
          </a:prstGeom>
          <a:noFill/>
          <a:extLst>
            <a:ext uri="{909E8E84-426E-40DD-AFC4-6F175D3DCCD1}">
              <a14:hiddenFill xmlns:a14="http://schemas.microsoft.com/office/drawing/2010/main">
                <a:solidFill>
                  <a:srgbClr val="FFFFFF"/>
                </a:solidFill>
              </a14:hiddenFill>
            </a:ext>
          </a:extLst>
        </p:spPr>
      </p:pic>
      <p:pic>
        <p:nvPicPr>
          <p:cNvPr id="439305" name="Picture 9" descr="GettyImages-547016331">
            <a:extLst>
              <a:ext uri="{FF2B5EF4-FFF2-40B4-BE49-F238E27FC236}">
                <a16:creationId xmlns:a16="http://schemas.microsoft.com/office/drawing/2014/main" id="{A0CB6794-D000-4BA9-8BDB-97B08701DBEE}"/>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042660" y="2012661"/>
            <a:ext cx="3616074" cy="2285495"/>
          </a:xfrm>
          <a:prstGeom prst="rect">
            <a:avLst/>
          </a:prstGeom>
          <a:noFill/>
          <a:extLst>
            <a:ext uri="{909E8E84-426E-40DD-AFC4-6F175D3DCCD1}">
              <a14:hiddenFill xmlns:a14="http://schemas.microsoft.com/office/drawing/2010/main">
                <a:solidFill>
                  <a:srgbClr val="FFFFFF"/>
                </a:solidFill>
              </a14:hiddenFill>
            </a:ext>
          </a:extLst>
        </p:spPr>
      </p:pic>
      <p:sp>
        <p:nvSpPr>
          <p:cNvPr id="19" name="Fußzeilenplatzhalter 3">
            <a:extLst>
              <a:ext uri="{FF2B5EF4-FFF2-40B4-BE49-F238E27FC236}">
                <a16:creationId xmlns:a16="http://schemas.microsoft.com/office/drawing/2014/main" id="{4DC17515-E53D-4397-A97A-4E05977C3E2D}"/>
              </a:ext>
            </a:extLst>
          </p:cNvPr>
          <p:cNvSpPr txBox="1">
            <a:spLocks/>
          </p:cNvSpPr>
          <p:nvPr/>
        </p:nvSpPr>
        <p:spPr>
          <a:xfrm>
            <a:off x="8054975" y="6340471"/>
            <a:ext cx="3259452" cy="144000"/>
          </a:xfrm>
          <a:prstGeom prst="rect">
            <a:avLst/>
          </a:prstGeom>
        </p:spPr>
        <p:txBody>
          <a:bodyPr vert="horz" lIns="0" tIns="0" rIns="0" bIns="0" rtlCol="0" anchor="t" anchorCtr="0"/>
          <a:lstStyle>
            <a:defPPr>
              <a:defRPr lang="de-DE"/>
            </a:defPPr>
            <a:lvl1pPr algn="r">
              <a:defRPr sz="1000"/>
            </a:lvl1pPr>
            <a:lvl2pPr marL="456968" algn="l" defTabSz="913931" rtl="0" eaLnBrk="1" latinLnBrk="0" hangingPunct="1">
              <a:defRPr sz="1800" kern="1200">
                <a:solidFill>
                  <a:schemeClr val="tx1"/>
                </a:solidFill>
                <a:latin typeface="+mn-lt"/>
                <a:ea typeface="+mn-ea"/>
                <a:cs typeface="+mn-cs"/>
              </a:defRPr>
            </a:lvl2pPr>
            <a:lvl3pPr marL="913931" algn="l" defTabSz="913931" rtl="0" eaLnBrk="1" latinLnBrk="0" hangingPunct="1">
              <a:defRPr sz="1800" kern="1200">
                <a:solidFill>
                  <a:schemeClr val="tx1"/>
                </a:solidFill>
                <a:latin typeface="+mn-lt"/>
                <a:ea typeface="+mn-ea"/>
                <a:cs typeface="+mn-cs"/>
              </a:defRPr>
            </a:lvl3pPr>
            <a:lvl4pPr marL="1370898" algn="l" defTabSz="913931" rtl="0" eaLnBrk="1" latinLnBrk="0" hangingPunct="1">
              <a:defRPr sz="1800" kern="1200">
                <a:solidFill>
                  <a:schemeClr val="tx1"/>
                </a:solidFill>
                <a:latin typeface="+mn-lt"/>
                <a:ea typeface="+mn-ea"/>
                <a:cs typeface="+mn-cs"/>
              </a:defRPr>
            </a:lvl4pPr>
            <a:lvl5pPr marL="1827864" algn="l" defTabSz="913931" rtl="0" eaLnBrk="1" latinLnBrk="0" hangingPunct="1">
              <a:defRPr sz="1800" kern="1200">
                <a:solidFill>
                  <a:schemeClr val="tx1"/>
                </a:solidFill>
                <a:latin typeface="+mn-lt"/>
                <a:ea typeface="+mn-ea"/>
                <a:cs typeface="+mn-cs"/>
              </a:defRPr>
            </a:lvl5pPr>
            <a:lvl6pPr marL="2284830" algn="l" defTabSz="913931" rtl="0" eaLnBrk="1" latinLnBrk="0" hangingPunct="1">
              <a:defRPr sz="1800" kern="1200">
                <a:solidFill>
                  <a:schemeClr val="tx1"/>
                </a:solidFill>
                <a:latin typeface="+mn-lt"/>
                <a:ea typeface="+mn-ea"/>
                <a:cs typeface="+mn-cs"/>
              </a:defRPr>
            </a:lvl6pPr>
            <a:lvl7pPr marL="2741796" algn="l" defTabSz="913931" rtl="0" eaLnBrk="1" latinLnBrk="0" hangingPunct="1">
              <a:defRPr sz="1800" kern="1200">
                <a:solidFill>
                  <a:schemeClr val="tx1"/>
                </a:solidFill>
                <a:latin typeface="+mn-lt"/>
                <a:ea typeface="+mn-ea"/>
                <a:cs typeface="+mn-cs"/>
              </a:defRPr>
            </a:lvl7pPr>
            <a:lvl8pPr marL="3198763" algn="l" defTabSz="913931" rtl="0" eaLnBrk="1" latinLnBrk="0" hangingPunct="1">
              <a:defRPr sz="1800" kern="1200">
                <a:solidFill>
                  <a:schemeClr val="tx1"/>
                </a:solidFill>
                <a:latin typeface="+mn-lt"/>
                <a:ea typeface="+mn-ea"/>
                <a:cs typeface="+mn-cs"/>
              </a:defRPr>
            </a:lvl8pPr>
            <a:lvl9pPr marL="3655727" algn="l" defTabSz="913931" rtl="0" eaLnBrk="1" latinLnBrk="0" hangingPunct="1">
              <a:defRPr sz="1800" kern="1200">
                <a:solidFill>
                  <a:schemeClr val="tx1"/>
                </a:solidFill>
                <a:latin typeface="+mn-lt"/>
                <a:ea typeface="+mn-ea"/>
                <a:cs typeface="+mn-cs"/>
              </a:defRPr>
            </a:lvl9pPr>
          </a:lstStyle>
          <a:p>
            <a:r>
              <a:rPr lang="en-US" dirty="0"/>
              <a:t>Author | Department</a:t>
            </a:r>
          </a:p>
        </p:txBody>
      </p:sp>
      <p:sp>
        <p:nvSpPr>
          <p:cNvPr id="22" name="Slide Number Placeholder 2">
            <a:extLst>
              <a:ext uri="{FF2B5EF4-FFF2-40B4-BE49-F238E27FC236}">
                <a16:creationId xmlns:a16="http://schemas.microsoft.com/office/drawing/2014/main" id="{6A40961A-879C-407D-AAFE-A0B26A4513C1}"/>
              </a:ext>
            </a:extLst>
          </p:cNvPr>
          <p:cNvSpPr txBox="1">
            <a:spLocks/>
          </p:cNvSpPr>
          <p:nvPr/>
        </p:nvSpPr>
        <p:spPr>
          <a:xfrm>
            <a:off x="11457089" y="6297348"/>
            <a:ext cx="280886" cy="144000"/>
          </a:xfrm>
          <a:prstGeom prst="rect">
            <a:avLst/>
          </a:prstGeom>
        </p:spPr>
        <p:txBody>
          <a:bodyPr/>
          <a:lstStyle>
            <a:defPPr>
              <a:defRPr lang="de-DE"/>
            </a:defPPr>
            <a:lvl1pPr marL="0" algn="l" defTabSz="913931" rtl="0" eaLnBrk="1" latinLnBrk="0" hangingPunct="1">
              <a:defRPr sz="1800" kern="1200">
                <a:solidFill>
                  <a:schemeClr val="tx1"/>
                </a:solidFill>
                <a:latin typeface="+mn-lt"/>
                <a:ea typeface="+mn-ea"/>
                <a:cs typeface="+mn-cs"/>
              </a:defRPr>
            </a:lvl1pPr>
            <a:lvl2pPr marL="456968" algn="l" defTabSz="913931" rtl="0" eaLnBrk="1" latinLnBrk="0" hangingPunct="1">
              <a:defRPr sz="1800" kern="1200">
                <a:solidFill>
                  <a:schemeClr val="tx1"/>
                </a:solidFill>
                <a:latin typeface="+mn-lt"/>
                <a:ea typeface="+mn-ea"/>
                <a:cs typeface="+mn-cs"/>
              </a:defRPr>
            </a:lvl2pPr>
            <a:lvl3pPr marL="913931" algn="l" defTabSz="913931" rtl="0" eaLnBrk="1" latinLnBrk="0" hangingPunct="1">
              <a:defRPr sz="1800" kern="1200">
                <a:solidFill>
                  <a:schemeClr val="tx1"/>
                </a:solidFill>
                <a:latin typeface="+mn-lt"/>
                <a:ea typeface="+mn-ea"/>
                <a:cs typeface="+mn-cs"/>
              </a:defRPr>
            </a:lvl3pPr>
            <a:lvl4pPr marL="1370898" algn="l" defTabSz="913931" rtl="0" eaLnBrk="1" latinLnBrk="0" hangingPunct="1">
              <a:defRPr sz="1800" kern="1200">
                <a:solidFill>
                  <a:schemeClr val="tx1"/>
                </a:solidFill>
                <a:latin typeface="+mn-lt"/>
                <a:ea typeface="+mn-ea"/>
                <a:cs typeface="+mn-cs"/>
              </a:defRPr>
            </a:lvl4pPr>
            <a:lvl5pPr marL="1827864" algn="l" defTabSz="913931" rtl="0" eaLnBrk="1" latinLnBrk="0" hangingPunct="1">
              <a:defRPr sz="1800" kern="1200">
                <a:solidFill>
                  <a:schemeClr val="tx1"/>
                </a:solidFill>
                <a:latin typeface="+mn-lt"/>
                <a:ea typeface="+mn-ea"/>
                <a:cs typeface="+mn-cs"/>
              </a:defRPr>
            </a:lvl5pPr>
            <a:lvl6pPr marL="2284830" algn="l" defTabSz="913931" rtl="0" eaLnBrk="1" latinLnBrk="0" hangingPunct="1">
              <a:defRPr sz="1800" kern="1200">
                <a:solidFill>
                  <a:schemeClr val="tx1"/>
                </a:solidFill>
                <a:latin typeface="+mn-lt"/>
                <a:ea typeface="+mn-ea"/>
                <a:cs typeface="+mn-cs"/>
              </a:defRPr>
            </a:lvl6pPr>
            <a:lvl7pPr marL="2741796" algn="l" defTabSz="913931" rtl="0" eaLnBrk="1" latinLnBrk="0" hangingPunct="1">
              <a:defRPr sz="1800" kern="1200">
                <a:solidFill>
                  <a:schemeClr val="tx1"/>
                </a:solidFill>
                <a:latin typeface="+mn-lt"/>
                <a:ea typeface="+mn-ea"/>
                <a:cs typeface="+mn-cs"/>
              </a:defRPr>
            </a:lvl7pPr>
            <a:lvl8pPr marL="3198763" algn="l" defTabSz="913931" rtl="0" eaLnBrk="1" latinLnBrk="0" hangingPunct="1">
              <a:defRPr sz="1800" kern="1200">
                <a:solidFill>
                  <a:schemeClr val="tx1"/>
                </a:solidFill>
                <a:latin typeface="+mn-lt"/>
                <a:ea typeface="+mn-ea"/>
                <a:cs typeface="+mn-cs"/>
              </a:defRPr>
            </a:lvl8pPr>
            <a:lvl9pPr marL="3655727" algn="l" defTabSz="913931" rtl="0" eaLnBrk="1" latinLnBrk="0" hangingPunct="1">
              <a:defRPr sz="1800" kern="1200">
                <a:solidFill>
                  <a:schemeClr val="tx1"/>
                </a:solidFill>
                <a:latin typeface="+mn-lt"/>
                <a:ea typeface="+mn-ea"/>
                <a:cs typeface="+mn-cs"/>
              </a:defRPr>
            </a:lvl9pPr>
          </a:lstStyle>
          <a:p>
            <a:fld id="{5FA2C36E-DC06-4909-89EC-32EA0059C5E3}" type="slidenum">
              <a:rPr lang="en-US" sz="1000" smtClean="0"/>
              <a:pPr/>
              <a:t>4</a:t>
            </a:fld>
            <a:endParaRPr lang="en-US" sz="1000" dirty="0"/>
          </a:p>
        </p:txBody>
      </p:sp>
    </p:spTree>
    <p:extLst>
      <p:ext uri="{BB962C8B-B14F-4D97-AF65-F5344CB8AC3E}">
        <p14:creationId xmlns:p14="http://schemas.microsoft.com/office/powerpoint/2010/main" val="17794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2679" y="7837"/>
          <a:ext cx="1584" cy="1584"/>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6"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79" y="7837"/>
                        <a:ext cx="1584" cy="15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a:xfrm>
            <a:off x="550109" y="226494"/>
            <a:ext cx="9264571" cy="826491"/>
          </a:xfrm>
        </p:spPr>
        <p:txBody>
          <a:bodyPr/>
          <a:lstStyle/>
          <a:p>
            <a:r>
              <a:rPr lang="en-US" dirty="0"/>
              <a:t>We enable healthcare providers to increase value by…</a:t>
            </a:r>
            <a:endParaRPr lang="en-GB" dirty="0"/>
          </a:p>
        </p:txBody>
      </p:sp>
      <p:sp>
        <p:nvSpPr>
          <p:cNvPr id="13" name="Rectangle 20">
            <a:extLst>
              <a:ext uri="{FF2B5EF4-FFF2-40B4-BE49-F238E27FC236}">
                <a16:creationId xmlns:a16="http://schemas.microsoft.com/office/drawing/2014/main" id="{66468F52-4F04-4E4B-9A00-593EC2D95FDE}"/>
              </a:ext>
            </a:extLst>
          </p:cNvPr>
          <p:cNvSpPr/>
          <p:nvPr/>
        </p:nvSpPr>
        <p:spPr>
          <a:xfrm>
            <a:off x="11093" y="2599376"/>
            <a:ext cx="11721414" cy="2301847"/>
          </a:xfrm>
          <a:prstGeom prst="homePlate">
            <a:avLst>
              <a:gd name="adj" fmla="val 24517"/>
            </a:avLst>
          </a:prstGeom>
          <a:solidFill>
            <a:srgbClr val="ECECEC"/>
          </a:solidFill>
          <a:ln cap="rnd">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E53A6FBE-F2D4-4496-850E-6CDAA7FFABEF}"/>
              </a:ext>
            </a:extLst>
          </p:cNvPr>
          <p:cNvSpPr/>
          <p:nvPr/>
        </p:nvSpPr>
        <p:spPr>
          <a:xfrm>
            <a:off x="550110" y="2988659"/>
            <a:ext cx="2488866" cy="1512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79672"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396" b="1" i="0" u="none" strike="noStrike" kern="1200" cap="none" spc="0" normalizeH="0" baseline="0" noProof="0" dirty="0">
                <a:ln>
                  <a:noFill/>
                </a:ln>
                <a:solidFill>
                  <a:srgbClr val="000000"/>
                </a:solidFill>
                <a:effectLst/>
                <a:uLnTx/>
                <a:uFillTx/>
                <a:latin typeface="Calibri"/>
                <a:ea typeface="+mn-ea"/>
                <a:cs typeface="+mn-cs"/>
              </a:rPr>
              <a:t>Expanding</a:t>
            </a:r>
            <a:br>
              <a:rPr kumimoji="0" lang="en-US" sz="1198" b="1" i="0" u="none" strike="noStrike" kern="1200" cap="none" spc="0" normalizeH="0" baseline="0" noProof="0" dirty="0">
                <a:ln>
                  <a:noFill/>
                </a:ln>
                <a:solidFill>
                  <a:srgbClr val="FFFFFF"/>
                </a:solidFill>
                <a:effectLst/>
                <a:uLnTx/>
                <a:uFillTx/>
                <a:latin typeface="Calibri"/>
                <a:ea typeface="+mn-ea"/>
                <a:cs typeface="+mn-cs"/>
              </a:rPr>
            </a:br>
            <a:r>
              <a:rPr kumimoji="0" lang="en-US" sz="3594" b="1" i="0" u="none" strike="noStrike" kern="1200" cap="none" spc="0" normalizeH="0" baseline="0" noProof="0" dirty="0">
                <a:ln>
                  <a:noFill/>
                </a:ln>
                <a:solidFill>
                  <a:srgbClr val="EC6602"/>
                </a:solidFill>
                <a:effectLst/>
                <a:uLnTx/>
                <a:uFillTx/>
                <a:latin typeface="Calibri"/>
                <a:ea typeface="+mn-ea"/>
                <a:cs typeface="+mn-cs"/>
              </a:rPr>
              <a:t>precision medicine</a:t>
            </a:r>
          </a:p>
        </p:txBody>
      </p:sp>
      <p:sp>
        <p:nvSpPr>
          <p:cNvPr id="15" name="Rectangle 14">
            <a:extLst>
              <a:ext uri="{FF2B5EF4-FFF2-40B4-BE49-F238E27FC236}">
                <a16:creationId xmlns:a16="http://schemas.microsoft.com/office/drawing/2014/main" id="{596F10AD-CE7E-4D86-954A-F239B6DD195A}"/>
              </a:ext>
            </a:extLst>
          </p:cNvPr>
          <p:cNvSpPr/>
          <p:nvPr/>
        </p:nvSpPr>
        <p:spPr>
          <a:xfrm>
            <a:off x="3421969" y="2988659"/>
            <a:ext cx="2488866" cy="1512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79672"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396" b="1" i="0" u="none" strike="noStrike" kern="1200" cap="none" spc="0" normalizeH="0" baseline="0" noProof="0" dirty="0">
                <a:ln>
                  <a:noFill/>
                </a:ln>
                <a:solidFill>
                  <a:srgbClr val="000000"/>
                </a:solidFill>
                <a:effectLst/>
                <a:uLnTx/>
                <a:uFillTx/>
                <a:latin typeface="Calibri"/>
                <a:ea typeface="+mn-ea"/>
                <a:cs typeface="+mn-cs"/>
              </a:rPr>
              <a:t>Transforming</a:t>
            </a:r>
            <a:r>
              <a:rPr kumimoji="0" lang="en-US" sz="2396" b="1" i="0" u="none" strike="noStrike" kern="1200" cap="none" spc="0" normalizeH="0" baseline="0" noProof="0" dirty="0">
                <a:ln>
                  <a:noFill/>
                </a:ln>
                <a:solidFill>
                  <a:srgbClr val="FFFFFF"/>
                </a:solidFill>
                <a:effectLst/>
                <a:uLnTx/>
                <a:uFillTx/>
                <a:latin typeface="Calibri"/>
                <a:ea typeface="+mn-ea"/>
                <a:cs typeface="+mn-cs"/>
              </a:rPr>
              <a:t> </a:t>
            </a:r>
            <a:br>
              <a:rPr kumimoji="0" lang="en-US" sz="2396" b="1" i="0" u="none" strike="noStrike" kern="1200" cap="none" spc="0" normalizeH="0" baseline="0" noProof="0" dirty="0">
                <a:ln>
                  <a:noFill/>
                </a:ln>
                <a:solidFill>
                  <a:srgbClr val="FFFFFF"/>
                </a:solidFill>
                <a:effectLst/>
                <a:uLnTx/>
                <a:uFillTx/>
                <a:latin typeface="Calibri"/>
                <a:ea typeface="+mn-ea"/>
                <a:cs typeface="+mn-cs"/>
              </a:rPr>
            </a:br>
            <a:r>
              <a:rPr kumimoji="0" lang="en-US" sz="3594" b="1" i="0" u="none" strike="noStrike" kern="1200" cap="none" spc="0" normalizeH="0" baseline="0" noProof="0" dirty="0">
                <a:ln>
                  <a:noFill/>
                </a:ln>
                <a:solidFill>
                  <a:srgbClr val="EC6602"/>
                </a:solidFill>
                <a:effectLst/>
                <a:uLnTx/>
                <a:uFillTx/>
                <a:latin typeface="Calibri"/>
                <a:ea typeface="+mn-ea"/>
                <a:cs typeface="+mn-cs"/>
              </a:rPr>
              <a:t>care delivery </a:t>
            </a:r>
          </a:p>
        </p:txBody>
      </p:sp>
      <p:sp>
        <p:nvSpPr>
          <p:cNvPr id="16" name="Rectangle 15">
            <a:extLst>
              <a:ext uri="{FF2B5EF4-FFF2-40B4-BE49-F238E27FC236}">
                <a16:creationId xmlns:a16="http://schemas.microsoft.com/office/drawing/2014/main" id="{27CDCD98-40C5-4CB3-BFC8-6AF0D72F344A}"/>
              </a:ext>
            </a:extLst>
          </p:cNvPr>
          <p:cNvSpPr/>
          <p:nvPr/>
        </p:nvSpPr>
        <p:spPr>
          <a:xfrm>
            <a:off x="6293828" y="2988659"/>
            <a:ext cx="2488866" cy="1512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79672"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396" b="1" i="0" u="none" strike="noStrike" kern="1200" cap="none" spc="0" normalizeH="0" baseline="0" noProof="0" dirty="0">
                <a:ln>
                  <a:noFill/>
                </a:ln>
                <a:solidFill>
                  <a:srgbClr val="000000"/>
                </a:solidFill>
                <a:effectLst/>
                <a:uLnTx/>
                <a:uFillTx/>
                <a:latin typeface="Calibri"/>
                <a:ea typeface="+mn-ea"/>
                <a:cs typeface="+mn-cs"/>
              </a:rPr>
              <a:t>Improving </a:t>
            </a:r>
            <a:br>
              <a:rPr kumimoji="0" lang="en-US" sz="2396" b="1" i="0" u="none" strike="noStrike" kern="1200" cap="none" spc="0" normalizeH="0" baseline="0" noProof="0" dirty="0">
                <a:ln>
                  <a:noFill/>
                </a:ln>
                <a:solidFill>
                  <a:srgbClr val="000000"/>
                </a:solidFill>
                <a:effectLst/>
                <a:uLnTx/>
                <a:uFillTx/>
                <a:latin typeface="Calibri"/>
                <a:ea typeface="+mn-ea"/>
                <a:cs typeface="+mn-cs"/>
              </a:rPr>
            </a:br>
            <a:r>
              <a:rPr kumimoji="0" lang="en-US" sz="3594" b="1" i="0" u="none" strike="noStrike" kern="1200" cap="none" spc="0" normalizeH="0" baseline="0" noProof="0" dirty="0">
                <a:ln>
                  <a:noFill/>
                </a:ln>
                <a:solidFill>
                  <a:srgbClr val="EC6602"/>
                </a:solidFill>
                <a:effectLst/>
                <a:uLnTx/>
                <a:uFillTx/>
                <a:latin typeface="Calibri"/>
                <a:ea typeface="+mn-ea"/>
                <a:cs typeface="+mn-cs"/>
              </a:rPr>
              <a:t>patient experience</a:t>
            </a:r>
          </a:p>
        </p:txBody>
      </p:sp>
      <p:sp>
        <p:nvSpPr>
          <p:cNvPr id="17" name="Textplatzhalter 4">
            <a:extLst>
              <a:ext uri="{FF2B5EF4-FFF2-40B4-BE49-F238E27FC236}">
                <a16:creationId xmlns:a16="http://schemas.microsoft.com/office/drawing/2014/main" id="{603444A8-2A8F-4CD9-9923-7C19647CEF9F}"/>
              </a:ext>
            </a:extLst>
          </p:cNvPr>
          <p:cNvSpPr txBox="1">
            <a:spLocks/>
          </p:cNvSpPr>
          <p:nvPr/>
        </p:nvSpPr>
        <p:spPr>
          <a:xfrm>
            <a:off x="9106160" y="3418482"/>
            <a:ext cx="2272022" cy="652710"/>
          </a:xfrm>
          <a:prstGeom prst="rect">
            <a:avLst/>
          </a:prstGeom>
        </p:spPr>
        <p:txBody>
          <a:bodyPr wrap="square" lIns="0" tIns="0" rIns="71869" bIns="71869" anchor="t">
            <a:noAutofit/>
          </a:bodyPr>
          <a:lstStyle>
            <a:lvl1pPr marL="0" indent="0" algn="l" defTabSz="914400" rtl="0" eaLnBrk="1" latinLnBrk="0" hangingPunct="1">
              <a:lnSpc>
                <a:spcPts val="216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ts val="216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19600" indent="-219600" algn="l" defTabSz="914400" rtl="0" eaLnBrk="1" latinLnBrk="0" hangingPunct="1">
              <a:lnSpc>
                <a:spcPts val="2160"/>
              </a:lnSpc>
              <a:spcBef>
                <a:spcPts val="0"/>
              </a:spcBef>
              <a:buClr>
                <a:schemeClr val="bg2"/>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ts val="1550"/>
              </a:lnSpc>
              <a:spcBef>
                <a:spcPts val="1550"/>
              </a:spcBef>
              <a:buFont typeface="Arial" panose="020B0604020202020204" pitchFamily="34" charset="0"/>
              <a:buNone/>
              <a:defRPr sz="1400" kern="1200">
                <a:solidFill>
                  <a:schemeClr val="tx1"/>
                </a:solidFill>
                <a:latin typeface="+mn-lt"/>
                <a:ea typeface="+mn-ea"/>
                <a:cs typeface="+mn-cs"/>
              </a:defRPr>
            </a:lvl4pPr>
            <a:lvl5pPr marL="2057400" indent="-228600" algn="l" defTabSz="914400" rtl="0" eaLnBrk="1" latinLnBrk="0" hangingPunct="1">
              <a:lnSpc>
                <a:spcPts val="216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2995"/>
              </a:lnSpc>
              <a:spcBef>
                <a:spcPts val="0"/>
              </a:spcBef>
              <a:spcAft>
                <a:spcPts val="0"/>
              </a:spcAft>
              <a:buClrTx/>
              <a:buSzTx/>
              <a:buFont typeface="Arial" panose="020B0604020202020204" pitchFamily="34" charset="0"/>
              <a:buNone/>
              <a:tabLst/>
              <a:defRPr/>
            </a:pPr>
            <a:r>
              <a:rPr kumimoji="0" lang="en-US" sz="3594" b="1" i="0" u="none" strike="noStrike" kern="1200" cap="none" spc="0" normalizeH="0" baseline="0" noProof="0" dirty="0">
                <a:ln>
                  <a:noFill/>
                </a:ln>
                <a:solidFill>
                  <a:srgbClr val="EC6602"/>
                </a:solidFill>
                <a:effectLst/>
                <a:uLnTx/>
                <a:uFillTx/>
                <a:latin typeface="Calibri"/>
                <a:ea typeface="+mn-ea"/>
                <a:cs typeface="+mn-cs"/>
              </a:rPr>
              <a:t>Digitalizing</a:t>
            </a:r>
            <a:br>
              <a:rPr kumimoji="0" lang="en-US" sz="3594" b="1" i="0" u="none" strike="noStrike" kern="1200" cap="none" spc="0" normalizeH="0" baseline="0" noProof="0" dirty="0">
                <a:ln>
                  <a:noFill/>
                </a:ln>
                <a:solidFill>
                  <a:srgbClr val="7A162D"/>
                </a:solidFill>
                <a:effectLst/>
                <a:uLnTx/>
                <a:uFillTx/>
                <a:latin typeface="Calibri"/>
                <a:ea typeface="+mn-ea"/>
                <a:cs typeface="+mn-cs"/>
              </a:rPr>
            </a:br>
            <a:r>
              <a:rPr kumimoji="0" lang="en-US" sz="2396" b="1" i="0" u="none" strike="noStrike" kern="1200" cap="none" spc="0" normalizeH="0" baseline="0" noProof="0" dirty="0">
                <a:ln>
                  <a:noFill/>
                </a:ln>
                <a:solidFill>
                  <a:srgbClr val="000000"/>
                </a:solidFill>
                <a:effectLst/>
                <a:uLnTx/>
                <a:uFillTx/>
                <a:latin typeface="Calibri"/>
                <a:ea typeface="+mn-ea"/>
                <a:cs typeface="+mn-cs"/>
              </a:rPr>
              <a:t>healthcare</a:t>
            </a:r>
            <a:endParaRPr kumimoji="0" lang="en-US" sz="3594"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9478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0A63C-E134-42EF-9393-D67A6CA7E978}"/>
              </a:ext>
            </a:extLst>
          </p:cNvPr>
          <p:cNvSpPr>
            <a:spLocks noGrp="1"/>
          </p:cNvSpPr>
          <p:nvPr>
            <p:ph type="title"/>
          </p:nvPr>
        </p:nvSpPr>
        <p:spPr/>
        <p:txBody>
          <a:bodyPr/>
          <a:lstStyle/>
          <a:p>
            <a:r>
              <a:rPr lang="de-DE" i="1" dirty="0"/>
              <a:t>syngo</a:t>
            </a:r>
            <a:r>
              <a:rPr lang="de-DE" dirty="0"/>
              <a:t> Virtual Cockpit:</a:t>
            </a:r>
            <a:br>
              <a:rPr lang="de-DE" dirty="0"/>
            </a:br>
            <a:r>
              <a:rPr lang="en-US" dirty="0"/>
              <a:t>Transforming care delivery</a:t>
            </a:r>
            <a:br>
              <a:rPr lang="en-US" dirty="0"/>
            </a:br>
            <a:endParaRPr lang="de-DE" dirty="0"/>
          </a:p>
        </p:txBody>
      </p:sp>
      <p:sp>
        <p:nvSpPr>
          <p:cNvPr id="29" name="Inhaltsplatzhalter 28">
            <a:extLst>
              <a:ext uri="{FF2B5EF4-FFF2-40B4-BE49-F238E27FC236}">
                <a16:creationId xmlns:a16="http://schemas.microsoft.com/office/drawing/2014/main" id="{D5860D43-325B-F24B-ADEE-5B6C4A6CDF75}"/>
              </a:ext>
            </a:extLst>
          </p:cNvPr>
          <p:cNvSpPr>
            <a:spLocks noGrp="1"/>
          </p:cNvSpPr>
          <p:nvPr>
            <p:ph sz="quarter" idx="23"/>
          </p:nvPr>
        </p:nvSpPr>
        <p:spPr/>
        <p:txBody>
          <a:bodyPr/>
          <a:lstStyle/>
          <a:p>
            <a:r>
              <a:rPr lang="en-US" dirty="0"/>
              <a:t>Boost confidence</a:t>
            </a:r>
            <a:br>
              <a:rPr lang="en-US" dirty="0"/>
            </a:br>
            <a:r>
              <a:rPr lang="en" b="0" dirty="0"/>
              <a:t>You can rethink teamwork, increase workforce productivity, bridge bottle-necks, and ensure high-quality care. All the while, staff members feel </a:t>
            </a:r>
            <a:br>
              <a:rPr lang="en" b="0" dirty="0"/>
            </a:br>
            <a:r>
              <a:rPr lang="en" b="0" dirty="0"/>
              <a:t>more confident and competent.</a:t>
            </a:r>
          </a:p>
          <a:p>
            <a:endParaRPr lang="en-US" dirty="0"/>
          </a:p>
          <a:p>
            <a:endParaRPr lang="de-DE" dirty="0"/>
          </a:p>
        </p:txBody>
      </p:sp>
      <p:sp>
        <p:nvSpPr>
          <p:cNvPr id="30" name="Inhaltsplatzhalter 29">
            <a:extLst>
              <a:ext uri="{FF2B5EF4-FFF2-40B4-BE49-F238E27FC236}">
                <a16:creationId xmlns:a16="http://schemas.microsoft.com/office/drawing/2014/main" id="{B409A5B5-B146-C949-AB86-2E593AD33FF0}"/>
              </a:ext>
            </a:extLst>
          </p:cNvPr>
          <p:cNvSpPr>
            <a:spLocks noGrp="1"/>
          </p:cNvSpPr>
          <p:nvPr>
            <p:ph sz="quarter" idx="24"/>
          </p:nvPr>
        </p:nvSpPr>
        <p:spPr>
          <a:xfrm>
            <a:off x="4297488" y="1623600"/>
            <a:ext cx="3574800" cy="1350000"/>
          </a:xfrm>
        </p:spPr>
        <p:txBody>
          <a:bodyPr/>
          <a:lstStyle/>
          <a:p>
            <a:r>
              <a:rPr lang="en-US" dirty="0"/>
              <a:t>Enhance patient satisfaction</a:t>
            </a:r>
            <a:br>
              <a:rPr lang="en-US" dirty="0"/>
            </a:br>
            <a:r>
              <a:rPr lang="en" b="0" dirty="0"/>
              <a:t>You can offer all procedures at all locations: your experts are virtually available everywhere.</a:t>
            </a:r>
            <a:r>
              <a:rPr lang="en" b="0" baseline="30000" dirty="0"/>
              <a:t>1</a:t>
            </a:r>
            <a:r>
              <a:rPr lang="en" b="0" dirty="0"/>
              <a:t> Patients get more convenient access and receive appointments more quickly. </a:t>
            </a:r>
          </a:p>
        </p:txBody>
      </p:sp>
      <p:sp>
        <p:nvSpPr>
          <p:cNvPr id="31" name="Inhaltsplatzhalter 30">
            <a:extLst>
              <a:ext uri="{FF2B5EF4-FFF2-40B4-BE49-F238E27FC236}">
                <a16:creationId xmlns:a16="http://schemas.microsoft.com/office/drawing/2014/main" id="{3F09F069-2491-2149-9BAF-C8D5A5F5C82B}"/>
              </a:ext>
            </a:extLst>
          </p:cNvPr>
          <p:cNvSpPr>
            <a:spLocks noGrp="1"/>
          </p:cNvSpPr>
          <p:nvPr>
            <p:ph sz="quarter" idx="25"/>
          </p:nvPr>
        </p:nvSpPr>
        <p:spPr/>
        <p:txBody>
          <a:bodyPr/>
          <a:lstStyle/>
          <a:p>
            <a:r>
              <a:rPr lang="en-US" dirty="0"/>
              <a:t>Relieve cost pressure</a:t>
            </a:r>
            <a:br>
              <a:rPr lang="en-US" dirty="0"/>
            </a:br>
            <a:r>
              <a:rPr lang="en" b="0" dirty="0"/>
              <a:t>You can achieve higher productivity, greater diagnostic consistency, and generate additional revenue by offer-ing advanced procedures at every location.</a:t>
            </a:r>
          </a:p>
        </p:txBody>
      </p:sp>
      <p:pic>
        <p:nvPicPr>
          <p:cNvPr id="32" name="Bildplatzhalter 31">
            <a:extLst>
              <a:ext uri="{FF2B5EF4-FFF2-40B4-BE49-F238E27FC236}">
                <a16:creationId xmlns:a16="http://schemas.microsoft.com/office/drawing/2014/main" id="{6B89D97A-488F-5C4C-8976-FADE7CAE7BFC}"/>
              </a:ext>
            </a:extLst>
          </p:cNvPr>
          <p:cNvPicPr>
            <a:picLocks noGrp="1" noChangeAspect="1"/>
          </p:cNvPicPr>
          <p:nvPr>
            <p:ph type="pic" sz="quarter" idx="18"/>
          </p:nvPr>
        </p:nvPicPr>
        <p:blipFill rotWithShape="1">
          <a:blip r:embed="rId3" cstate="print">
            <a:extLst>
              <a:ext uri="{28A0092B-C50C-407E-A947-70E740481C1C}">
                <a14:useLocalDpi xmlns:a14="http://schemas.microsoft.com/office/drawing/2010/main" val="0"/>
              </a:ext>
            </a:extLst>
          </a:blip>
          <a:srcRect l="-37" t="4600" r="1546" b="15239"/>
          <a:stretch/>
        </p:blipFill>
        <p:spPr>
          <a:xfrm>
            <a:off x="538413" y="3732414"/>
            <a:ext cx="3574800" cy="2186248"/>
          </a:xfrm>
          <a:prstGeom prst="rect">
            <a:avLst/>
          </a:prstGeom>
        </p:spPr>
      </p:pic>
      <p:pic>
        <p:nvPicPr>
          <p:cNvPr id="33" name="Bildplatzhalter 32">
            <a:extLst>
              <a:ext uri="{FF2B5EF4-FFF2-40B4-BE49-F238E27FC236}">
                <a16:creationId xmlns:a16="http://schemas.microsoft.com/office/drawing/2014/main" id="{C178DEB5-778D-A649-B80B-20AA099F6C82}"/>
              </a:ext>
            </a:extLst>
          </p:cNvPr>
          <p:cNvPicPr>
            <a:picLocks noGrp="1" noChangeAspect="1"/>
          </p:cNvPicPr>
          <p:nvPr>
            <p:ph type="pic" sz="quarter" idx="19"/>
          </p:nvPr>
        </p:nvPicPr>
        <p:blipFill rotWithShape="1">
          <a:blip r:embed="rId4" cstate="print">
            <a:extLst>
              <a:ext uri="{28A0092B-C50C-407E-A947-70E740481C1C}">
                <a14:useLocalDpi xmlns:a14="http://schemas.microsoft.com/office/drawing/2010/main" val="0"/>
              </a:ext>
            </a:extLst>
          </a:blip>
          <a:srcRect l="688" t="4323" r="80" b="14846"/>
          <a:stretch/>
        </p:blipFill>
        <p:spPr>
          <a:xfrm>
            <a:off x="4297488" y="3732414"/>
            <a:ext cx="3571875" cy="2186248"/>
          </a:xfrm>
          <a:prstGeom prst="rect">
            <a:avLst/>
          </a:prstGeom>
        </p:spPr>
      </p:pic>
      <p:pic>
        <p:nvPicPr>
          <p:cNvPr id="34" name="Bildplatzhalter 33">
            <a:extLst>
              <a:ext uri="{FF2B5EF4-FFF2-40B4-BE49-F238E27FC236}">
                <a16:creationId xmlns:a16="http://schemas.microsoft.com/office/drawing/2014/main" id="{F1C9FFAD-2078-C64A-8B57-F4301A8D400F}"/>
              </a:ext>
            </a:extLst>
          </p:cNvPr>
          <p:cNvPicPr>
            <a:picLocks noGrp="1" noChangeAspect="1"/>
          </p:cNvPicPr>
          <p:nvPr>
            <p:ph type="pic" sz="quarter" idx="20"/>
          </p:nvPr>
        </p:nvPicPr>
        <p:blipFill rotWithShape="1">
          <a:blip r:embed="rId5" cstate="print">
            <a:extLst>
              <a:ext uri="{28A0092B-C50C-407E-A947-70E740481C1C}">
                <a14:useLocalDpi xmlns:a14="http://schemas.microsoft.com/office/drawing/2010/main" val="0"/>
              </a:ext>
            </a:extLst>
          </a:blip>
          <a:srcRect l="2650" t="3800" r="2943" b="19299"/>
          <a:stretch/>
        </p:blipFill>
        <p:spPr>
          <a:xfrm>
            <a:off x="8056562" y="3732414"/>
            <a:ext cx="3571875" cy="2186248"/>
          </a:xfrm>
          <a:prstGeom prst="rect">
            <a:avLst/>
          </a:prstGeom>
        </p:spPr>
      </p:pic>
      <p:pic>
        <p:nvPicPr>
          <p:cNvPr id="11" name="Picture Placeholder 12">
            <a:extLst>
              <a:ext uri="{FF2B5EF4-FFF2-40B4-BE49-F238E27FC236}">
                <a16:creationId xmlns:a16="http://schemas.microsoft.com/office/drawing/2014/main" id="{1B5E4272-6BAD-1943-BAD9-0D7A08DF5D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49" t="18326" r="5149" b="8731"/>
          <a:stretch/>
        </p:blipFill>
        <p:spPr>
          <a:xfrm>
            <a:off x="538413" y="3732414"/>
            <a:ext cx="3574800" cy="2186248"/>
          </a:xfrm>
          <a:prstGeom prst="rect">
            <a:avLst/>
          </a:prstGeom>
        </p:spPr>
      </p:pic>
      <p:sp>
        <p:nvSpPr>
          <p:cNvPr id="10" name="Textplatzhalter 10">
            <a:extLst>
              <a:ext uri="{FF2B5EF4-FFF2-40B4-BE49-F238E27FC236}">
                <a16:creationId xmlns:a16="http://schemas.microsoft.com/office/drawing/2014/main" id="{1689AD0D-3C8C-45A8-873B-BD45BFD486DC}"/>
              </a:ext>
            </a:extLst>
          </p:cNvPr>
          <p:cNvSpPr>
            <a:spLocks noGrp="1"/>
          </p:cNvSpPr>
          <p:nvPr>
            <p:ph type="body" sz="quarter" idx="15"/>
          </p:nvPr>
        </p:nvSpPr>
        <p:spPr>
          <a:xfrm>
            <a:off x="539999" y="6297348"/>
            <a:ext cx="6034971" cy="360000"/>
          </a:xfrm>
        </p:spPr>
        <p:txBody>
          <a:bodyPr/>
          <a:lstStyle/>
          <a:p>
            <a:r>
              <a:rPr lang="en-US" baseline="30000" dirty="0"/>
              <a:t>1</a:t>
            </a:r>
            <a:r>
              <a:rPr lang="en-US" dirty="0"/>
              <a:t> Prerequisites include: Internet connection to clinical network, DICOM compliance, meeting of minimum hardware requirements, and adherence to local data privacy regulations.</a:t>
            </a:r>
          </a:p>
        </p:txBody>
      </p:sp>
    </p:spTree>
    <p:extLst>
      <p:ext uri="{BB962C8B-B14F-4D97-AF65-F5344CB8AC3E}">
        <p14:creationId xmlns:p14="http://schemas.microsoft.com/office/powerpoint/2010/main" val="218428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Grafik 242">
            <a:extLst>
              <a:ext uri="{FF2B5EF4-FFF2-40B4-BE49-F238E27FC236}">
                <a16:creationId xmlns:a16="http://schemas.microsoft.com/office/drawing/2014/main" id="{283AEF37-8A3D-4478-B6A6-4580C732A4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054" y="4801553"/>
            <a:ext cx="450000" cy="450000"/>
          </a:xfrm>
          <a:prstGeom prst="rect">
            <a:avLst/>
          </a:prstGeom>
        </p:spPr>
      </p:pic>
      <p:pic>
        <p:nvPicPr>
          <p:cNvPr id="245" name="Grafik 244">
            <a:extLst>
              <a:ext uri="{FF2B5EF4-FFF2-40B4-BE49-F238E27FC236}">
                <a16:creationId xmlns:a16="http://schemas.microsoft.com/office/drawing/2014/main" id="{60C584EC-253A-4E11-82A1-9A5C82577F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8071" y="4801553"/>
            <a:ext cx="450000" cy="450000"/>
          </a:xfrm>
          <a:prstGeom prst="rect">
            <a:avLst/>
          </a:prstGeom>
        </p:spPr>
      </p:pic>
      <p:pic>
        <p:nvPicPr>
          <p:cNvPr id="246" name="Grafik 245">
            <a:extLst>
              <a:ext uri="{FF2B5EF4-FFF2-40B4-BE49-F238E27FC236}">
                <a16:creationId xmlns:a16="http://schemas.microsoft.com/office/drawing/2014/main" id="{5B6B0A39-536E-42CC-9BF6-B4B5E666A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9089" y="4801553"/>
            <a:ext cx="450000" cy="450000"/>
          </a:xfrm>
          <a:prstGeom prst="rect">
            <a:avLst/>
          </a:prstGeom>
        </p:spPr>
      </p:pic>
      <p:grpSp>
        <p:nvGrpSpPr>
          <p:cNvPr id="215" name="Gruppieren 214">
            <a:extLst>
              <a:ext uri="{FF2B5EF4-FFF2-40B4-BE49-F238E27FC236}">
                <a16:creationId xmlns:a16="http://schemas.microsoft.com/office/drawing/2014/main" id="{AB664BA8-12B0-4A9B-91A9-E02433029C2B}"/>
              </a:ext>
            </a:extLst>
          </p:cNvPr>
          <p:cNvGrpSpPr/>
          <p:nvPr/>
        </p:nvGrpSpPr>
        <p:grpSpPr>
          <a:xfrm>
            <a:off x="2330126" y="2085315"/>
            <a:ext cx="939488" cy="776432"/>
            <a:chOff x="8327716" y="2636430"/>
            <a:chExt cx="678100" cy="560411"/>
          </a:xfrm>
        </p:grpSpPr>
        <p:grpSp>
          <p:nvGrpSpPr>
            <p:cNvPr id="221" name="Group 115">
              <a:extLst>
                <a:ext uri="{FF2B5EF4-FFF2-40B4-BE49-F238E27FC236}">
                  <a16:creationId xmlns:a16="http://schemas.microsoft.com/office/drawing/2014/main" id="{C08B9320-94C1-4278-8445-F2DB4E9FDC7D}"/>
                </a:ext>
              </a:extLst>
            </p:cNvPr>
            <p:cNvGrpSpPr>
              <a:grpSpLocks noChangeAspect="1"/>
            </p:cNvGrpSpPr>
            <p:nvPr/>
          </p:nvGrpSpPr>
          <p:grpSpPr bwMode="auto">
            <a:xfrm>
              <a:off x="8442975" y="2636430"/>
              <a:ext cx="444423" cy="526015"/>
              <a:chOff x="2346" y="400"/>
              <a:chExt cx="2974" cy="3520"/>
            </a:xfrm>
          </p:grpSpPr>
          <p:sp>
            <p:nvSpPr>
              <p:cNvPr id="229" name="AutoShape 114">
                <a:extLst>
                  <a:ext uri="{FF2B5EF4-FFF2-40B4-BE49-F238E27FC236}">
                    <a16:creationId xmlns:a16="http://schemas.microsoft.com/office/drawing/2014/main" id="{5677953E-A037-4E5E-84C4-BC089DC29804}"/>
                  </a:ext>
                </a:extLst>
              </p:cNvPr>
              <p:cNvSpPr>
                <a:spLocks noChangeAspect="1" noChangeArrowheads="1" noTextEdit="1"/>
              </p:cNvSpPr>
              <p:nvPr/>
            </p:nvSpPr>
            <p:spPr bwMode="auto">
              <a:xfrm>
                <a:off x="2346" y="400"/>
                <a:ext cx="2974" cy="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230" name="Freeform 116">
                <a:extLst>
                  <a:ext uri="{FF2B5EF4-FFF2-40B4-BE49-F238E27FC236}">
                    <a16:creationId xmlns:a16="http://schemas.microsoft.com/office/drawing/2014/main" id="{77A94D4E-FF74-42FA-8465-949A7BB501EA}"/>
                  </a:ext>
                </a:extLst>
              </p:cNvPr>
              <p:cNvSpPr>
                <a:spLocks/>
              </p:cNvSpPr>
              <p:nvPr/>
            </p:nvSpPr>
            <p:spPr bwMode="auto">
              <a:xfrm>
                <a:off x="3262" y="510"/>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231" name="Freeform 117">
                <a:extLst>
                  <a:ext uri="{FF2B5EF4-FFF2-40B4-BE49-F238E27FC236}">
                    <a16:creationId xmlns:a16="http://schemas.microsoft.com/office/drawing/2014/main" id="{2CB911EF-8BC7-4933-A20E-E0472FDDEEA5}"/>
                  </a:ext>
                </a:extLst>
              </p:cNvPr>
              <p:cNvSpPr>
                <a:spLocks/>
              </p:cNvSpPr>
              <p:nvPr/>
            </p:nvSpPr>
            <p:spPr bwMode="auto">
              <a:xfrm>
                <a:off x="3262" y="510"/>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232" name="Freeform 118">
                <a:extLst>
                  <a:ext uri="{FF2B5EF4-FFF2-40B4-BE49-F238E27FC236}">
                    <a16:creationId xmlns:a16="http://schemas.microsoft.com/office/drawing/2014/main" id="{AD41FB34-B767-4D8E-9FA9-2CB28E6164B2}"/>
                  </a:ext>
                </a:extLst>
              </p:cNvPr>
              <p:cNvSpPr>
                <a:spLocks/>
              </p:cNvSpPr>
              <p:nvPr/>
            </p:nvSpPr>
            <p:spPr bwMode="auto">
              <a:xfrm>
                <a:off x="2528" y="1992"/>
                <a:ext cx="1408" cy="1916"/>
              </a:xfrm>
              <a:custGeom>
                <a:avLst/>
                <a:gdLst>
                  <a:gd name="T0" fmla="*/ 1334 w 1408"/>
                  <a:gd name="T1" fmla="*/ 1916 h 1916"/>
                  <a:gd name="T2" fmla="*/ 320 w 1408"/>
                  <a:gd name="T3" fmla="*/ 1908 h 1916"/>
                  <a:gd name="T4" fmla="*/ 320 w 1408"/>
                  <a:gd name="T5" fmla="*/ 1908 h 1916"/>
                  <a:gd name="T6" fmla="*/ 310 w 1408"/>
                  <a:gd name="T7" fmla="*/ 1894 h 1916"/>
                  <a:gd name="T8" fmla="*/ 280 w 1408"/>
                  <a:gd name="T9" fmla="*/ 1854 h 1916"/>
                  <a:gd name="T10" fmla="*/ 240 w 1408"/>
                  <a:gd name="T11" fmla="*/ 1788 h 1916"/>
                  <a:gd name="T12" fmla="*/ 216 w 1408"/>
                  <a:gd name="T13" fmla="*/ 1748 h 1916"/>
                  <a:gd name="T14" fmla="*/ 190 w 1408"/>
                  <a:gd name="T15" fmla="*/ 1704 h 1916"/>
                  <a:gd name="T16" fmla="*/ 166 w 1408"/>
                  <a:gd name="T17" fmla="*/ 1656 h 1916"/>
                  <a:gd name="T18" fmla="*/ 140 w 1408"/>
                  <a:gd name="T19" fmla="*/ 1602 h 1916"/>
                  <a:gd name="T20" fmla="*/ 116 w 1408"/>
                  <a:gd name="T21" fmla="*/ 1546 h 1916"/>
                  <a:gd name="T22" fmla="*/ 94 w 1408"/>
                  <a:gd name="T23" fmla="*/ 1488 h 1916"/>
                  <a:gd name="T24" fmla="*/ 74 w 1408"/>
                  <a:gd name="T25" fmla="*/ 1426 h 1916"/>
                  <a:gd name="T26" fmla="*/ 58 w 1408"/>
                  <a:gd name="T27" fmla="*/ 1362 h 1916"/>
                  <a:gd name="T28" fmla="*/ 44 w 1408"/>
                  <a:gd name="T29" fmla="*/ 1298 h 1916"/>
                  <a:gd name="T30" fmla="*/ 38 w 1408"/>
                  <a:gd name="T31" fmla="*/ 1264 h 1916"/>
                  <a:gd name="T32" fmla="*/ 34 w 1408"/>
                  <a:gd name="T33" fmla="*/ 1230 h 1916"/>
                  <a:gd name="T34" fmla="*/ 34 w 1408"/>
                  <a:gd name="T35" fmla="*/ 1230 h 1916"/>
                  <a:gd name="T36" fmla="*/ 20 w 1408"/>
                  <a:gd name="T37" fmla="*/ 1096 h 1916"/>
                  <a:gd name="T38" fmla="*/ 8 w 1408"/>
                  <a:gd name="T39" fmla="*/ 964 h 1916"/>
                  <a:gd name="T40" fmla="*/ 4 w 1408"/>
                  <a:gd name="T41" fmla="*/ 898 h 1916"/>
                  <a:gd name="T42" fmla="*/ 2 w 1408"/>
                  <a:gd name="T43" fmla="*/ 836 h 1916"/>
                  <a:gd name="T44" fmla="*/ 0 w 1408"/>
                  <a:gd name="T45" fmla="*/ 774 h 1916"/>
                  <a:gd name="T46" fmla="*/ 2 w 1408"/>
                  <a:gd name="T47" fmla="*/ 714 h 1916"/>
                  <a:gd name="T48" fmla="*/ 8 w 1408"/>
                  <a:gd name="T49" fmla="*/ 658 h 1916"/>
                  <a:gd name="T50" fmla="*/ 16 w 1408"/>
                  <a:gd name="T51" fmla="*/ 604 h 1916"/>
                  <a:gd name="T52" fmla="*/ 28 w 1408"/>
                  <a:gd name="T53" fmla="*/ 552 h 1916"/>
                  <a:gd name="T54" fmla="*/ 36 w 1408"/>
                  <a:gd name="T55" fmla="*/ 528 h 1916"/>
                  <a:gd name="T56" fmla="*/ 44 w 1408"/>
                  <a:gd name="T57" fmla="*/ 504 h 1916"/>
                  <a:gd name="T58" fmla="*/ 54 w 1408"/>
                  <a:gd name="T59" fmla="*/ 482 h 1916"/>
                  <a:gd name="T60" fmla="*/ 66 w 1408"/>
                  <a:gd name="T61" fmla="*/ 460 h 1916"/>
                  <a:gd name="T62" fmla="*/ 78 w 1408"/>
                  <a:gd name="T63" fmla="*/ 440 h 1916"/>
                  <a:gd name="T64" fmla="*/ 90 w 1408"/>
                  <a:gd name="T65" fmla="*/ 420 h 1916"/>
                  <a:gd name="T66" fmla="*/ 106 w 1408"/>
                  <a:gd name="T67" fmla="*/ 402 h 1916"/>
                  <a:gd name="T68" fmla="*/ 122 w 1408"/>
                  <a:gd name="T69" fmla="*/ 384 h 1916"/>
                  <a:gd name="T70" fmla="*/ 140 w 1408"/>
                  <a:gd name="T71" fmla="*/ 368 h 1916"/>
                  <a:gd name="T72" fmla="*/ 158 w 1408"/>
                  <a:gd name="T73" fmla="*/ 352 h 1916"/>
                  <a:gd name="T74" fmla="*/ 158 w 1408"/>
                  <a:gd name="T75" fmla="*/ 352 h 1916"/>
                  <a:gd name="T76" fmla="*/ 202 w 1408"/>
                  <a:gd name="T77" fmla="*/ 322 h 1916"/>
                  <a:gd name="T78" fmla="*/ 250 w 1408"/>
                  <a:gd name="T79" fmla="*/ 292 h 1916"/>
                  <a:gd name="T80" fmla="*/ 304 w 1408"/>
                  <a:gd name="T81" fmla="*/ 262 h 1916"/>
                  <a:gd name="T82" fmla="*/ 362 w 1408"/>
                  <a:gd name="T83" fmla="*/ 230 h 1916"/>
                  <a:gd name="T84" fmla="*/ 420 w 1408"/>
                  <a:gd name="T85" fmla="*/ 202 h 1916"/>
                  <a:gd name="T86" fmla="*/ 480 w 1408"/>
                  <a:gd name="T87" fmla="*/ 172 h 1916"/>
                  <a:gd name="T88" fmla="*/ 600 w 1408"/>
                  <a:gd name="T89" fmla="*/ 118 h 1916"/>
                  <a:gd name="T90" fmla="*/ 708 w 1408"/>
                  <a:gd name="T91" fmla="*/ 70 h 1916"/>
                  <a:gd name="T92" fmla="*/ 798 w 1408"/>
                  <a:gd name="T93" fmla="*/ 34 h 1916"/>
                  <a:gd name="T94" fmla="*/ 882 w 1408"/>
                  <a:gd name="T95" fmla="*/ 0 h 1916"/>
                  <a:gd name="T96" fmla="*/ 1324 w 1408"/>
                  <a:gd name="T97" fmla="*/ 564 h 1916"/>
                  <a:gd name="T98" fmla="*/ 1408 w 1408"/>
                  <a:gd name="T99" fmla="*/ 1310 h 1916"/>
                  <a:gd name="T100" fmla="*/ 1334 w 1408"/>
                  <a:gd name="T101" fmla="*/ 1916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8" h="1916">
                    <a:moveTo>
                      <a:pt x="1334" y="1916"/>
                    </a:moveTo>
                    <a:lnTo>
                      <a:pt x="320" y="1908"/>
                    </a:lnTo>
                    <a:lnTo>
                      <a:pt x="320" y="1908"/>
                    </a:lnTo>
                    <a:lnTo>
                      <a:pt x="310" y="1894"/>
                    </a:lnTo>
                    <a:lnTo>
                      <a:pt x="280" y="1854"/>
                    </a:lnTo>
                    <a:lnTo>
                      <a:pt x="240" y="1788"/>
                    </a:lnTo>
                    <a:lnTo>
                      <a:pt x="216" y="1748"/>
                    </a:lnTo>
                    <a:lnTo>
                      <a:pt x="190" y="1704"/>
                    </a:lnTo>
                    <a:lnTo>
                      <a:pt x="166" y="1656"/>
                    </a:lnTo>
                    <a:lnTo>
                      <a:pt x="140" y="1602"/>
                    </a:lnTo>
                    <a:lnTo>
                      <a:pt x="116" y="1546"/>
                    </a:lnTo>
                    <a:lnTo>
                      <a:pt x="94" y="1488"/>
                    </a:lnTo>
                    <a:lnTo>
                      <a:pt x="74" y="1426"/>
                    </a:lnTo>
                    <a:lnTo>
                      <a:pt x="58" y="1362"/>
                    </a:lnTo>
                    <a:lnTo>
                      <a:pt x="44" y="1298"/>
                    </a:lnTo>
                    <a:lnTo>
                      <a:pt x="38" y="1264"/>
                    </a:lnTo>
                    <a:lnTo>
                      <a:pt x="34" y="1230"/>
                    </a:lnTo>
                    <a:lnTo>
                      <a:pt x="34" y="1230"/>
                    </a:lnTo>
                    <a:lnTo>
                      <a:pt x="20" y="1096"/>
                    </a:lnTo>
                    <a:lnTo>
                      <a:pt x="8" y="964"/>
                    </a:lnTo>
                    <a:lnTo>
                      <a:pt x="4" y="898"/>
                    </a:lnTo>
                    <a:lnTo>
                      <a:pt x="2" y="836"/>
                    </a:lnTo>
                    <a:lnTo>
                      <a:pt x="0" y="774"/>
                    </a:lnTo>
                    <a:lnTo>
                      <a:pt x="2" y="714"/>
                    </a:lnTo>
                    <a:lnTo>
                      <a:pt x="8" y="658"/>
                    </a:lnTo>
                    <a:lnTo>
                      <a:pt x="16" y="604"/>
                    </a:lnTo>
                    <a:lnTo>
                      <a:pt x="28" y="552"/>
                    </a:lnTo>
                    <a:lnTo>
                      <a:pt x="36" y="528"/>
                    </a:lnTo>
                    <a:lnTo>
                      <a:pt x="44" y="504"/>
                    </a:lnTo>
                    <a:lnTo>
                      <a:pt x="54" y="482"/>
                    </a:lnTo>
                    <a:lnTo>
                      <a:pt x="66" y="460"/>
                    </a:lnTo>
                    <a:lnTo>
                      <a:pt x="78" y="440"/>
                    </a:lnTo>
                    <a:lnTo>
                      <a:pt x="90" y="420"/>
                    </a:lnTo>
                    <a:lnTo>
                      <a:pt x="106" y="402"/>
                    </a:lnTo>
                    <a:lnTo>
                      <a:pt x="122" y="384"/>
                    </a:lnTo>
                    <a:lnTo>
                      <a:pt x="140" y="368"/>
                    </a:lnTo>
                    <a:lnTo>
                      <a:pt x="158" y="352"/>
                    </a:lnTo>
                    <a:lnTo>
                      <a:pt x="158" y="352"/>
                    </a:lnTo>
                    <a:lnTo>
                      <a:pt x="202" y="322"/>
                    </a:lnTo>
                    <a:lnTo>
                      <a:pt x="250" y="292"/>
                    </a:lnTo>
                    <a:lnTo>
                      <a:pt x="304" y="262"/>
                    </a:lnTo>
                    <a:lnTo>
                      <a:pt x="362" y="230"/>
                    </a:lnTo>
                    <a:lnTo>
                      <a:pt x="420" y="202"/>
                    </a:lnTo>
                    <a:lnTo>
                      <a:pt x="480" y="172"/>
                    </a:lnTo>
                    <a:lnTo>
                      <a:pt x="600" y="118"/>
                    </a:lnTo>
                    <a:lnTo>
                      <a:pt x="708" y="70"/>
                    </a:lnTo>
                    <a:lnTo>
                      <a:pt x="798" y="34"/>
                    </a:lnTo>
                    <a:lnTo>
                      <a:pt x="882" y="0"/>
                    </a:lnTo>
                    <a:lnTo>
                      <a:pt x="1324" y="564"/>
                    </a:lnTo>
                    <a:lnTo>
                      <a:pt x="1408" y="1310"/>
                    </a:lnTo>
                    <a:lnTo>
                      <a:pt x="1334" y="1916"/>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233" name="Freeform 119">
                <a:extLst>
                  <a:ext uri="{FF2B5EF4-FFF2-40B4-BE49-F238E27FC236}">
                    <a16:creationId xmlns:a16="http://schemas.microsoft.com/office/drawing/2014/main" id="{1767184C-0EE7-4BCB-A76A-54FBD081D36E}"/>
                  </a:ext>
                </a:extLst>
              </p:cNvPr>
              <p:cNvSpPr>
                <a:spLocks/>
              </p:cNvSpPr>
              <p:nvPr/>
            </p:nvSpPr>
            <p:spPr bwMode="auto">
              <a:xfrm>
                <a:off x="3356" y="438"/>
                <a:ext cx="922" cy="778"/>
              </a:xfrm>
              <a:custGeom>
                <a:avLst/>
                <a:gdLst>
                  <a:gd name="T0" fmla="*/ 48 w 922"/>
                  <a:gd name="T1" fmla="*/ 778 h 778"/>
                  <a:gd name="T2" fmla="*/ 168 w 922"/>
                  <a:gd name="T3" fmla="*/ 580 h 778"/>
                  <a:gd name="T4" fmla="*/ 148 w 922"/>
                  <a:gd name="T5" fmla="*/ 510 h 778"/>
                  <a:gd name="T6" fmla="*/ 138 w 922"/>
                  <a:gd name="T7" fmla="*/ 448 h 778"/>
                  <a:gd name="T8" fmla="*/ 136 w 922"/>
                  <a:gd name="T9" fmla="*/ 402 h 778"/>
                  <a:gd name="T10" fmla="*/ 138 w 922"/>
                  <a:gd name="T11" fmla="*/ 388 h 778"/>
                  <a:gd name="T12" fmla="*/ 146 w 922"/>
                  <a:gd name="T13" fmla="*/ 362 h 778"/>
                  <a:gd name="T14" fmla="*/ 180 w 922"/>
                  <a:gd name="T15" fmla="*/ 300 h 778"/>
                  <a:gd name="T16" fmla="*/ 194 w 922"/>
                  <a:gd name="T17" fmla="*/ 268 h 778"/>
                  <a:gd name="T18" fmla="*/ 198 w 922"/>
                  <a:gd name="T19" fmla="*/ 242 h 778"/>
                  <a:gd name="T20" fmla="*/ 198 w 922"/>
                  <a:gd name="T21" fmla="*/ 208 h 778"/>
                  <a:gd name="T22" fmla="*/ 196 w 922"/>
                  <a:gd name="T23" fmla="*/ 190 h 778"/>
                  <a:gd name="T24" fmla="*/ 236 w 922"/>
                  <a:gd name="T25" fmla="*/ 228 h 778"/>
                  <a:gd name="T26" fmla="*/ 304 w 922"/>
                  <a:gd name="T27" fmla="*/ 274 h 778"/>
                  <a:gd name="T28" fmla="*/ 350 w 922"/>
                  <a:gd name="T29" fmla="*/ 298 h 778"/>
                  <a:gd name="T30" fmla="*/ 400 w 922"/>
                  <a:gd name="T31" fmla="*/ 318 h 778"/>
                  <a:gd name="T32" fmla="*/ 456 w 922"/>
                  <a:gd name="T33" fmla="*/ 334 h 778"/>
                  <a:gd name="T34" fmla="*/ 484 w 922"/>
                  <a:gd name="T35" fmla="*/ 338 h 778"/>
                  <a:gd name="T36" fmla="*/ 538 w 922"/>
                  <a:gd name="T37" fmla="*/ 342 h 778"/>
                  <a:gd name="T38" fmla="*/ 608 w 922"/>
                  <a:gd name="T39" fmla="*/ 336 h 778"/>
                  <a:gd name="T40" fmla="*/ 686 w 922"/>
                  <a:gd name="T41" fmla="*/ 326 h 778"/>
                  <a:gd name="T42" fmla="*/ 716 w 922"/>
                  <a:gd name="T43" fmla="*/ 328 h 778"/>
                  <a:gd name="T44" fmla="*/ 740 w 922"/>
                  <a:gd name="T45" fmla="*/ 336 h 778"/>
                  <a:gd name="T46" fmla="*/ 760 w 922"/>
                  <a:gd name="T47" fmla="*/ 354 h 778"/>
                  <a:gd name="T48" fmla="*/ 766 w 922"/>
                  <a:gd name="T49" fmla="*/ 368 h 778"/>
                  <a:gd name="T50" fmla="*/ 776 w 922"/>
                  <a:gd name="T51" fmla="*/ 402 h 778"/>
                  <a:gd name="T52" fmla="*/ 780 w 922"/>
                  <a:gd name="T53" fmla="*/ 458 h 778"/>
                  <a:gd name="T54" fmla="*/ 774 w 922"/>
                  <a:gd name="T55" fmla="*/ 528 h 778"/>
                  <a:gd name="T56" fmla="*/ 764 w 922"/>
                  <a:gd name="T57" fmla="*/ 582 h 778"/>
                  <a:gd name="T58" fmla="*/ 880 w 922"/>
                  <a:gd name="T59" fmla="*/ 778 h 778"/>
                  <a:gd name="T60" fmla="*/ 900 w 922"/>
                  <a:gd name="T61" fmla="*/ 666 h 778"/>
                  <a:gd name="T62" fmla="*/ 920 w 922"/>
                  <a:gd name="T63" fmla="*/ 524 h 778"/>
                  <a:gd name="T64" fmla="*/ 922 w 922"/>
                  <a:gd name="T65" fmla="*/ 482 h 778"/>
                  <a:gd name="T66" fmla="*/ 918 w 922"/>
                  <a:gd name="T67" fmla="*/ 410 h 778"/>
                  <a:gd name="T68" fmla="*/ 908 w 922"/>
                  <a:gd name="T69" fmla="*/ 352 h 778"/>
                  <a:gd name="T70" fmla="*/ 892 w 922"/>
                  <a:gd name="T71" fmla="*/ 290 h 778"/>
                  <a:gd name="T72" fmla="*/ 866 w 922"/>
                  <a:gd name="T73" fmla="*/ 228 h 778"/>
                  <a:gd name="T74" fmla="*/ 828 w 922"/>
                  <a:gd name="T75" fmla="*/ 166 h 778"/>
                  <a:gd name="T76" fmla="*/ 776 w 922"/>
                  <a:gd name="T77" fmla="*/ 112 h 778"/>
                  <a:gd name="T78" fmla="*/ 710 w 922"/>
                  <a:gd name="T79" fmla="*/ 66 h 778"/>
                  <a:gd name="T80" fmla="*/ 672 w 922"/>
                  <a:gd name="T81" fmla="*/ 46 h 778"/>
                  <a:gd name="T82" fmla="*/ 630 w 922"/>
                  <a:gd name="T83" fmla="*/ 30 h 778"/>
                  <a:gd name="T84" fmla="*/ 554 w 922"/>
                  <a:gd name="T85" fmla="*/ 10 h 778"/>
                  <a:gd name="T86" fmla="*/ 482 w 922"/>
                  <a:gd name="T87" fmla="*/ 0 h 778"/>
                  <a:gd name="T88" fmla="*/ 416 w 922"/>
                  <a:gd name="T89" fmla="*/ 2 h 778"/>
                  <a:gd name="T90" fmla="*/ 356 w 922"/>
                  <a:gd name="T91" fmla="*/ 8 h 778"/>
                  <a:gd name="T92" fmla="*/ 304 w 922"/>
                  <a:gd name="T93" fmla="*/ 22 h 778"/>
                  <a:gd name="T94" fmla="*/ 258 w 922"/>
                  <a:gd name="T95" fmla="*/ 40 h 778"/>
                  <a:gd name="T96" fmla="*/ 206 w 922"/>
                  <a:gd name="T97" fmla="*/ 68 h 778"/>
                  <a:gd name="T98" fmla="*/ 174 w 922"/>
                  <a:gd name="T99" fmla="*/ 92 h 778"/>
                  <a:gd name="T100" fmla="*/ 138 w 922"/>
                  <a:gd name="T101" fmla="*/ 124 h 778"/>
                  <a:gd name="T102" fmla="*/ 100 w 922"/>
                  <a:gd name="T103" fmla="*/ 166 h 778"/>
                  <a:gd name="T104" fmla="*/ 66 w 922"/>
                  <a:gd name="T105" fmla="*/ 216 h 778"/>
                  <a:gd name="T106" fmla="*/ 36 w 922"/>
                  <a:gd name="T107" fmla="*/ 278 h 778"/>
                  <a:gd name="T108" fmla="*/ 12 w 922"/>
                  <a:gd name="T109" fmla="*/ 350 h 778"/>
                  <a:gd name="T110" fmla="*/ 0 w 922"/>
                  <a:gd name="T111" fmla="*/ 432 h 778"/>
                  <a:gd name="T112" fmla="*/ 2 w 922"/>
                  <a:gd name="T113" fmla="*/ 52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2" h="778">
                    <a:moveTo>
                      <a:pt x="2" y="526"/>
                    </a:moveTo>
                    <a:lnTo>
                      <a:pt x="48" y="778"/>
                    </a:lnTo>
                    <a:lnTo>
                      <a:pt x="168" y="580"/>
                    </a:lnTo>
                    <a:lnTo>
                      <a:pt x="168" y="580"/>
                    </a:lnTo>
                    <a:lnTo>
                      <a:pt x="162" y="560"/>
                    </a:lnTo>
                    <a:lnTo>
                      <a:pt x="148" y="510"/>
                    </a:lnTo>
                    <a:lnTo>
                      <a:pt x="142" y="480"/>
                    </a:lnTo>
                    <a:lnTo>
                      <a:pt x="138" y="448"/>
                    </a:lnTo>
                    <a:lnTo>
                      <a:pt x="136" y="416"/>
                    </a:lnTo>
                    <a:lnTo>
                      <a:pt x="136" y="402"/>
                    </a:lnTo>
                    <a:lnTo>
                      <a:pt x="138" y="388"/>
                    </a:lnTo>
                    <a:lnTo>
                      <a:pt x="138" y="388"/>
                    </a:lnTo>
                    <a:lnTo>
                      <a:pt x="142" y="374"/>
                    </a:lnTo>
                    <a:lnTo>
                      <a:pt x="146" y="362"/>
                    </a:lnTo>
                    <a:lnTo>
                      <a:pt x="156" y="340"/>
                    </a:lnTo>
                    <a:lnTo>
                      <a:pt x="180" y="300"/>
                    </a:lnTo>
                    <a:lnTo>
                      <a:pt x="190" y="280"/>
                    </a:lnTo>
                    <a:lnTo>
                      <a:pt x="194" y="268"/>
                    </a:lnTo>
                    <a:lnTo>
                      <a:pt x="196" y="256"/>
                    </a:lnTo>
                    <a:lnTo>
                      <a:pt x="198" y="242"/>
                    </a:lnTo>
                    <a:lnTo>
                      <a:pt x="198" y="226"/>
                    </a:lnTo>
                    <a:lnTo>
                      <a:pt x="198" y="208"/>
                    </a:lnTo>
                    <a:lnTo>
                      <a:pt x="196" y="190"/>
                    </a:lnTo>
                    <a:lnTo>
                      <a:pt x="196" y="190"/>
                    </a:lnTo>
                    <a:lnTo>
                      <a:pt x="214" y="208"/>
                    </a:lnTo>
                    <a:lnTo>
                      <a:pt x="236" y="228"/>
                    </a:lnTo>
                    <a:lnTo>
                      <a:pt x="266" y="250"/>
                    </a:lnTo>
                    <a:lnTo>
                      <a:pt x="304" y="274"/>
                    </a:lnTo>
                    <a:lnTo>
                      <a:pt x="326" y="286"/>
                    </a:lnTo>
                    <a:lnTo>
                      <a:pt x="350" y="298"/>
                    </a:lnTo>
                    <a:lnTo>
                      <a:pt x="374" y="310"/>
                    </a:lnTo>
                    <a:lnTo>
                      <a:pt x="400" y="318"/>
                    </a:lnTo>
                    <a:lnTo>
                      <a:pt x="426" y="328"/>
                    </a:lnTo>
                    <a:lnTo>
                      <a:pt x="456" y="334"/>
                    </a:lnTo>
                    <a:lnTo>
                      <a:pt x="456" y="334"/>
                    </a:lnTo>
                    <a:lnTo>
                      <a:pt x="484" y="338"/>
                    </a:lnTo>
                    <a:lnTo>
                      <a:pt x="512" y="340"/>
                    </a:lnTo>
                    <a:lnTo>
                      <a:pt x="538" y="342"/>
                    </a:lnTo>
                    <a:lnTo>
                      <a:pt x="562" y="340"/>
                    </a:lnTo>
                    <a:lnTo>
                      <a:pt x="608" y="336"/>
                    </a:lnTo>
                    <a:lnTo>
                      <a:pt x="650" y="330"/>
                    </a:lnTo>
                    <a:lnTo>
                      <a:pt x="686" y="326"/>
                    </a:lnTo>
                    <a:lnTo>
                      <a:pt x="702" y="326"/>
                    </a:lnTo>
                    <a:lnTo>
                      <a:pt x="716" y="328"/>
                    </a:lnTo>
                    <a:lnTo>
                      <a:pt x="728" y="330"/>
                    </a:lnTo>
                    <a:lnTo>
                      <a:pt x="740" y="336"/>
                    </a:lnTo>
                    <a:lnTo>
                      <a:pt x="750" y="344"/>
                    </a:lnTo>
                    <a:lnTo>
                      <a:pt x="760" y="354"/>
                    </a:lnTo>
                    <a:lnTo>
                      <a:pt x="760" y="354"/>
                    </a:lnTo>
                    <a:lnTo>
                      <a:pt x="766" y="368"/>
                    </a:lnTo>
                    <a:lnTo>
                      <a:pt x="772" y="384"/>
                    </a:lnTo>
                    <a:lnTo>
                      <a:pt x="776" y="402"/>
                    </a:lnTo>
                    <a:lnTo>
                      <a:pt x="780" y="420"/>
                    </a:lnTo>
                    <a:lnTo>
                      <a:pt x="780" y="458"/>
                    </a:lnTo>
                    <a:lnTo>
                      <a:pt x="778" y="494"/>
                    </a:lnTo>
                    <a:lnTo>
                      <a:pt x="774" y="528"/>
                    </a:lnTo>
                    <a:lnTo>
                      <a:pt x="768" y="556"/>
                    </a:lnTo>
                    <a:lnTo>
                      <a:pt x="764" y="582"/>
                    </a:lnTo>
                    <a:lnTo>
                      <a:pt x="880" y="778"/>
                    </a:lnTo>
                    <a:lnTo>
                      <a:pt x="880" y="778"/>
                    </a:lnTo>
                    <a:lnTo>
                      <a:pt x="886" y="744"/>
                    </a:lnTo>
                    <a:lnTo>
                      <a:pt x="900" y="666"/>
                    </a:lnTo>
                    <a:lnTo>
                      <a:pt x="914" y="570"/>
                    </a:lnTo>
                    <a:lnTo>
                      <a:pt x="920" y="524"/>
                    </a:lnTo>
                    <a:lnTo>
                      <a:pt x="922" y="482"/>
                    </a:lnTo>
                    <a:lnTo>
                      <a:pt x="922" y="482"/>
                    </a:lnTo>
                    <a:lnTo>
                      <a:pt x="920" y="436"/>
                    </a:lnTo>
                    <a:lnTo>
                      <a:pt x="918" y="410"/>
                    </a:lnTo>
                    <a:lnTo>
                      <a:pt x="914" y="382"/>
                    </a:lnTo>
                    <a:lnTo>
                      <a:pt x="908" y="352"/>
                    </a:lnTo>
                    <a:lnTo>
                      <a:pt x="902" y="322"/>
                    </a:lnTo>
                    <a:lnTo>
                      <a:pt x="892" y="290"/>
                    </a:lnTo>
                    <a:lnTo>
                      <a:pt x="880" y="258"/>
                    </a:lnTo>
                    <a:lnTo>
                      <a:pt x="866" y="228"/>
                    </a:lnTo>
                    <a:lnTo>
                      <a:pt x="848" y="196"/>
                    </a:lnTo>
                    <a:lnTo>
                      <a:pt x="828" y="166"/>
                    </a:lnTo>
                    <a:lnTo>
                      <a:pt x="804" y="138"/>
                    </a:lnTo>
                    <a:lnTo>
                      <a:pt x="776" y="112"/>
                    </a:lnTo>
                    <a:lnTo>
                      <a:pt x="746" y="86"/>
                    </a:lnTo>
                    <a:lnTo>
                      <a:pt x="710" y="66"/>
                    </a:lnTo>
                    <a:lnTo>
                      <a:pt x="692" y="56"/>
                    </a:lnTo>
                    <a:lnTo>
                      <a:pt x="672" y="46"/>
                    </a:lnTo>
                    <a:lnTo>
                      <a:pt x="672" y="46"/>
                    </a:lnTo>
                    <a:lnTo>
                      <a:pt x="630" y="30"/>
                    </a:lnTo>
                    <a:lnTo>
                      <a:pt x="592" y="18"/>
                    </a:lnTo>
                    <a:lnTo>
                      <a:pt x="554" y="10"/>
                    </a:lnTo>
                    <a:lnTo>
                      <a:pt x="516" y="4"/>
                    </a:lnTo>
                    <a:lnTo>
                      <a:pt x="482" y="0"/>
                    </a:lnTo>
                    <a:lnTo>
                      <a:pt x="448" y="0"/>
                    </a:lnTo>
                    <a:lnTo>
                      <a:pt x="416" y="2"/>
                    </a:lnTo>
                    <a:lnTo>
                      <a:pt x="386" y="4"/>
                    </a:lnTo>
                    <a:lnTo>
                      <a:pt x="356" y="8"/>
                    </a:lnTo>
                    <a:lnTo>
                      <a:pt x="330" y="16"/>
                    </a:lnTo>
                    <a:lnTo>
                      <a:pt x="304" y="22"/>
                    </a:lnTo>
                    <a:lnTo>
                      <a:pt x="280" y="30"/>
                    </a:lnTo>
                    <a:lnTo>
                      <a:pt x="258" y="40"/>
                    </a:lnTo>
                    <a:lnTo>
                      <a:pt x="240" y="50"/>
                    </a:lnTo>
                    <a:lnTo>
                      <a:pt x="206" y="68"/>
                    </a:lnTo>
                    <a:lnTo>
                      <a:pt x="206" y="68"/>
                    </a:lnTo>
                    <a:lnTo>
                      <a:pt x="174" y="92"/>
                    </a:lnTo>
                    <a:lnTo>
                      <a:pt x="156" y="106"/>
                    </a:lnTo>
                    <a:lnTo>
                      <a:pt x="138" y="124"/>
                    </a:lnTo>
                    <a:lnTo>
                      <a:pt x="118" y="144"/>
                    </a:lnTo>
                    <a:lnTo>
                      <a:pt x="100" y="166"/>
                    </a:lnTo>
                    <a:lnTo>
                      <a:pt x="82" y="190"/>
                    </a:lnTo>
                    <a:lnTo>
                      <a:pt x="66" y="216"/>
                    </a:lnTo>
                    <a:lnTo>
                      <a:pt x="50" y="246"/>
                    </a:lnTo>
                    <a:lnTo>
                      <a:pt x="36" y="278"/>
                    </a:lnTo>
                    <a:lnTo>
                      <a:pt x="22" y="312"/>
                    </a:lnTo>
                    <a:lnTo>
                      <a:pt x="12" y="350"/>
                    </a:lnTo>
                    <a:lnTo>
                      <a:pt x="6" y="390"/>
                    </a:lnTo>
                    <a:lnTo>
                      <a:pt x="0" y="432"/>
                    </a:lnTo>
                    <a:lnTo>
                      <a:pt x="0" y="478"/>
                    </a:lnTo>
                    <a:lnTo>
                      <a:pt x="2" y="52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234" name="Freeform 120">
                <a:extLst>
                  <a:ext uri="{FF2B5EF4-FFF2-40B4-BE49-F238E27FC236}">
                    <a16:creationId xmlns:a16="http://schemas.microsoft.com/office/drawing/2014/main" id="{1B983728-4A18-493E-83DE-A675A64FAFF2}"/>
                  </a:ext>
                </a:extLst>
              </p:cNvPr>
              <p:cNvSpPr>
                <a:spLocks/>
              </p:cNvSpPr>
              <p:nvPr/>
            </p:nvSpPr>
            <p:spPr bwMode="auto">
              <a:xfrm>
                <a:off x="3356" y="438"/>
                <a:ext cx="922" cy="778"/>
              </a:xfrm>
              <a:custGeom>
                <a:avLst/>
                <a:gdLst>
                  <a:gd name="T0" fmla="*/ 48 w 922"/>
                  <a:gd name="T1" fmla="*/ 778 h 778"/>
                  <a:gd name="T2" fmla="*/ 168 w 922"/>
                  <a:gd name="T3" fmla="*/ 580 h 778"/>
                  <a:gd name="T4" fmla="*/ 148 w 922"/>
                  <a:gd name="T5" fmla="*/ 510 h 778"/>
                  <a:gd name="T6" fmla="*/ 138 w 922"/>
                  <a:gd name="T7" fmla="*/ 448 h 778"/>
                  <a:gd name="T8" fmla="*/ 136 w 922"/>
                  <a:gd name="T9" fmla="*/ 402 h 778"/>
                  <a:gd name="T10" fmla="*/ 138 w 922"/>
                  <a:gd name="T11" fmla="*/ 388 h 778"/>
                  <a:gd name="T12" fmla="*/ 146 w 922"/>
                  <a:gd name="T13" fmla="*/ 362 h 778"/>
                  <a:gd name="T14" fmla="*/ 180 w 922"/>
                  <a:gd name="T15" fmla="*/ 300 h 778"/>
                  <a:gd name="T16" fmla="*/ 194 w 922"/>
                  <a:gd name="T17" fmla="*/ 268 h 778"/>
                  <a:gd name="T18" fmla="*/ 198 w 922"/>
                  <a:gd name="T19" fmla="*/ 242 h 778"/>
                  <a:gd name="T20" fmla="*/ 198 w 922"/>
                  <a:gd name="T21" fmla="*/ 208 h 778"/>
                  <a:gd name="T22" fmla="*/ 196 w 922"/>
                  <a:gd name="T23" fmla="*/ 190 h 778"/>
                  <a:gd name="T24" fmla="*/ 236 w 922"/>
                  <a:gd name="T25" fmla="*/ 228 h 778"/>
                  <a:gd name="T26" fmla="*/ 304 w 922"/>
                  <a:gd name="T27" fmla="*/ 274 h 778"/>
                  <a:gd name="T28" fmla="*/ 350 w 922"/>
                  <a:gd name="T29" fmla="*/ 298 h 778"/>
                  <a:gd name="T30" fmla="*/ 400 w 922"/>
                  <a:gd name="T31" fmla="*/ 318 h 778"/>
                  <a:gd name="T32" fmla="*/ 456 w 922"/>
                  <a:gd name="T33" fmla="*/ 334 h 778"/>
                  <a:gd name="T34" fmla="*/ 484 w 922"/>
                  <a:gd name="T35" fmla="*/ 338 h 778"/>
                  <a:gd name="T36" fmla="*/ 538 w 922"/>
                  <a:gd name="T37" fmla="*/ 342 h 778"/>
                  <a:gd name="T38" fmla="*/ 608 w 922"/>
                  <a:gd name="T39" fmla="*/ 336 h 778"/>
                  <a:gd name="T40" fmla="*/ 686 w 922"/>
                  <a:gd name="T41" fmla="*/ 326 h 778"/>
                  <a:gd name="T42" fmla="*/ 716 w 922"/>
                  <a:gd name="T43" fmla="*/ 328 h 778"/>
                  <a:gd name="T44" fmla="*/ 740 w 922"/>
                  <a:gd name="T45" fmla="*/ 336 h 778"/>
                  <a:gd name="T46" fmla="*/ 760 w 922"/>
                  <a:gd name="T47" fmla="*/ 354 h 778"/>
                  <a:gd name="T48" fmla="*/ 766 w 922"/>
                  <a:gd name="T49" fmla="*/ 368 h 778"/>
                  <a:gd name="T50" fmla="*/ 776 w 922"/>
                  <a:gd name="T51" fmla="*/ 402 h 778"/>
                  <a:gd name="T52" fmla="*/ 780 w 922"/>
                  <a:gd name="T53" fmla="*/ 458 h 778"/>
                  <a:gd name="T54" fmla="*/ 774 w 922"/>
                  <a:gd name="T55" fmla="*/ 528 h 778"/>
                  <a:gd name="T56" fmla="*/ 764 w 922"/>
                  <a:gd name="T57" fmla="*/ 582 h 778"/>
                  <a:gd name="T58" fmla="*/ 880 w 922"/>
                  <a:gd name="T59" fmla="*/ 778 h 778"/>
                  <a:gd name="T60" fmla="*/ 900 w 922"/>
                  <a:gd name="T61" fmla="*/ 666 h 778"/>
                  <a:gd name="T62" fmla="*/ 920 w 922"/>
                  <a:gd name="T63" fmla="*/ 524 h 778"/>
                  <a:gd name="T64" fmla="*/ 922 w 922"/>
                  <a:gd name="T65" fmla="*/ 482 h 778"/>
                  <a:gd name="T66" fmla="*/ 918 w 922"/>
                  <a:gd name="T67" fmla="*/ 410 h 778"/>
                  <a:gd name="T68" fmla="*/ 908 w 922"/>
                  <a:gd name="T69" fmla="*/ 352 h 778"/>
                  <a:gd name="T70" fmla="*/ 892 w 922"/>
                  <a:gd name="T71" fmla="*/ 290 h 778"/>
                  <a:gd name="T72" fmla="*/ 866 w 922"/>
                  <a:gd name="T73" fmla="*/ 228 h 778"/>
                  <a:gd name="T74" fmla="*/ 828 w 922"/>
                  <a:gd name="T75" fmla="*/ 166 h 778"/>
                  <a:gd name="T76" fmla="*/ 776 w 922"/>
                  <a:gd name="T77" fmla="*/ 112 h 778"/>
                  <a:gd name="T78" fmla="*/ 710 w 922"/>
                  <a:gd name="T79" fmla="*/ 66 h 778"/>
                  <a:gd name="T80" fmla="*/ 672 w 922"/>
                  <a:gd name="T81" fmla="*/ 46 h 778"/>
                  <a:gd name="T82" fmla="*/ 630 w 922"/>
                  <a:gd name="T83" fmla="*/ 30 h 778"/>
                  <a:gd name="T84" fmla="*/ 554 w 922"/>
                  <a:gd name="T85" fmla="*/ 10 h 778"/>
                  <a:gd name="T86" fmla="*/ 482 w 922"/>
                  <a:gd name="T87" fmla="*/ 0 h 778"/>
                  <a:gd name="T88" fmla="*/ 416 w 922"/>
                  <a:gd name="T89" fmla="*/ 2 h 778"/>
                  <a:gd name="T90" fmla="*/ 356 w 922"/>
                  <a:gd name="T91" fmla="*/ 8 h 778"/>
                  <a:gd name="T92" fmla="*/ 304 w 922"/>
                  <a:gd name="T93" fmla="*/ 22 h 778"/>
                  <a:gd name="T94" fmla="*/ 258 w 922"/>
                  <a:gd name="T95" fmla="*/ 40 h 778"/>
                  <a:gd name="T96" fmla="*/ 206 w 922"/>
                  <a:gd name="T97" fmla="*/ 68 h 778"/>
                  <a:gd name="T98" fmla="*/ 174 w 922"/>
                  <a:gd name="T99" fmla="*/ 92 h 778"/>
                  <a:gd name="T100" fmla="*/ 138 w 922"/>
                  <a:gd name="T101" fmla="*/ 124 h 778"/>
                  <a:gd name="T102" fmla="*/ 100 w 922"/>
                  <a:gd name="T103" fmla="*/ 166 h 778"/>
                  <a:gd name="T104" fmla="*/ 66 w 922"/>
                  <a:gd name="T105" fmla="*/ 216 h 778"/>
                  <a:gd name="T106" fmla="*/ 36 w 922"/>
                  <a:gd name="T107" fmla="*/ 278 h 778"/>
                  <a:gd name="T108" fmla="*/ 12 w 922"/>
                  <a:gd name="T109" fmla="*/ 350 h 778"/>
                  <a:gd name="T110" fmla="*/ 0 w 922"/>
                  <a:gd name="T111" fmla="*/ 432 h 778"/>
                  <a:gd name="T112" fmla="*/ 2 w 922"/>
                  <a:gd name="T113" fmla="*/ 52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2" h="778">
                    <a:moveTo>
                      <a:pt x="2" y="526"/>
                    </a:moveTo>
                    <a:lnTo>
                      <a:pt x="48" y="778"/>
                    </a:lnTo>
                    <a:lnTo>
                      <a:pt x="168" y="580"/>
                    </a:lnTo>
                    <a:lnTo>
                      <a:pt x="168" y="580"/>
                    </a:lnTo>
                    <a:lnTo>
                      <a:pt x="162" y="560"/>
                    </a:lnTo>
                    <a:lnTo>
                      <a:pt x="148" y="510"/>
                    </a:lnTo>
                    <a:lnTo>
                      <a:pt x="142" y="480"/>
                    </a:lnTo>
                    <a:lnTo>
                      <a:pt x="138" y="448"/>
                    </a:lnTo>
                    <a:lnTo>
                      <a:pt x="136" y="416"/>
                    </a:lnTo>
                    <a:lnTo>
                      <a:pt x="136" y="402"/>
                    </a:lnTo>
                    <a:lnTo>
                      <a:pt x="138" y="388"/>
                    </a:lnTo>
                    <a:lnTo>
                      <a:pt x="138" y="388"/>
                    </a:lnTo>
                    <a:lnTo>
                      <a:pt x="142" y="374"/>
                    </a:lnTo>
                    <a:lnTo>
                      <a:pt x="146" y="362"/>
                    </a:lnTo>
                    <a:lnTo>
                      <a:pt x="156" y="340"/>
                    </a:lnTo>
                    <a:lnTo>
                      <a:pt x="180" y="300"/>
                    </a:lnTo>
                    <a:lnTo>
                      <a:pt x="190" y="280"/>
                    </a:lnTo>
                    <a:lnTo>
                      <a:pt x="194" y="268"/>
                    </a:lnTo>
                    <a:lnTo>
                      <a:pt x="196" y="256"/>
                    </a:lnTo>
                    <a:lnTo>
                      <a:pt x="198" y="242"/>
                    </a:lnTo>
                    <a:lnTo>
                      <a:pt x="198" y="226"/>
                    </a:lnTo>
                    <a:lnTo>
                      <a:pt x="198" y="208"/>
                    </a:lnTo>
                    <a:lnTo>
                      <a:pt x="196" y="190"/>
                    </a:lnTo>
                    <a:lnTo>
                      <a:pt x="196" y="190"/>
                    </a:lnTo>
                    <a:lnTo>
                      <a:pt x="214" y="208"/>
                    </a:lnTo>
                    <a:lnTo>
                      <a:pt x="236" y="228"/>
                    </a:lnTo>
                    <a:lnTo>
                      <a:pt x="266" y="250"/>
                    </a:lnTo>
                    <a:lnTo>
                      <a:pt x="304" y="274"/>
                    </a:lnTo>
                    <a:lnTo>
                      <a:pt x="326" y="286"/>
                    </a:lnTo>
                    <a:lnTo>
                      <a:pt x="350" y="298"/>
                    </a:lnTo>
                    <a:lnTo>
                      <a:pt x="374" y="310"/>
                    </a:lnTo>
                    <a:lnTo>
                      <a:pt x="400" y="318"/>
                    </a:lnTo>
                    <a:lnTo>
                      <a:pt x="426" y="328"/>
                    </a:lnTo>
                    <a:lnTo>
                      <a:pt x="456" y="334"/>
                    </a:lnTo>
                    <a:lnTo>
                      <a:pt x="456" y="334"/>
                    </a:lnTo>
                    <a:lnTo>
                      <a:pt x="484" y="338"/>
                    </a:lnTo>
                    <a:lnTo>
                      <a:pt x="512" y="340"/>
                    </a:lnTo>
                    <a:lnTo>
                      <a:pt x="538" y="342"/>
                    </a:lnTo>
                    <a:lnTo>
                      <a:pt x="562" y="340"/>
                    </a:lnTo>
                    <a:lnTo>
                      <a:pt x="608" y="336"/>
                    </a:lnTo>
                    <a:lnTo>
                      <a:pt x="650" y="330"/>
                    </a:lnTo>
                    <a:lnTo>
                      <a:pt x="686" y="326"/>
                    </a:lnTo>
                    <a:lnTo>
                      <a:pt x="702" y="326"/>
                    </a:lnTo>
                    <a:lnTo>
                      <a:pt x="716" y="328"/>
                    </a:lnTo>
                    <a:lnTo>
                      <a:pt x="728" y="330"/>
                    </a:lnTo>
                    <a:lnTo>
                      <a:pt x="740" y="336"/>
                    </a:lnTo>
                    <a:lnTo>
                      <a:pt x="750" y="344"/>
                    </a:lnTo>
                    <a:lnTo>
                      <a:pt x="760" y="354"/>
                    </a:lnTo>
                    <a:lnTo>
                      <a:pt x="760" y="354"/>
                    </a:lnTo>
                    <a:lnTo>
                      <a:pt x="766" y="368"/>
                    </a:lnTo>
                    <a:lnTo>
                      <a:pt x="772" y="384"/>
                    </a:lnTo>
                    <a:lnTo>
                      <a:pt x="776" y="402"/>
                    </a:lnTo>
                    <a:lnTo>
                      <a:pt x="780" y="420"/>
                    </a:lnTo>
                    <a:lnTo>
                      <a:pt x="780" y="458"/>
                    </a:lnTo>
                    <a:lnTo>
                      <a:pt x="778" y="494"/>
                    </a:lnTo>
                    <a:lnTo>
                      <a:pt x="774" y="528"/>
                    </a:lnTo>
                    <a:lnTo>
                      <a:pt x="768" y="556"/>
                    </a:lnTo>
                    <a:lnTo>
                      <a:pt x="764" y="582"/>
                    </a:lnTo>
                    <a:lnTo>
                      <a:pt x="880" y="778"/>
                    </a:lnTo>
                    <a:lnTo>
                      <a:pt x="880" y="778"/>
                    </a:lnTo>
                    <a:lnTo>
                      <a:pt x="886" y="744"/>
                    </a:lnTo>
                    <a:lnTo>
                      <a:pt x="900" y="666"/>
                    </a:lnTo>
                    <a:lnTo>
                      <a:pt x="914" y="570"/>
                    </a:lnTo>
                    <a:lnTo>
                      <a:pt x="920" y="524"/>
                    </a:lnTo>
                    <a:lnTo>
                      <a:pt x="922" y="482"/>
                    </a:lnTo>
                    <a:lnTo>
                      <a:pt x="922" y="482"/>
                    </a:lnTo>
                    <a:lnTo>
                      <a:pt x="920" y="436"/>
                    </a:lnTo>
                    <a:lnTo>
                      <a:pt x="918" y="410"/>
                    </a:lnTo>
                    <a:lnTo>
                      <a:pt x="914" y="382"/>
                    </a:lnTo>
                    <a:lnTo>
                      <a:pt x="908" y="352"/>
                    </a:lnTo>
                    <a:lnTo>
                      <a:pt x="902" y="322"/>
                    </a:lnTo>
                    <a:lnTo>
                      <a:pt x="892" y="290"/>
                    </a:lnTo>
                    <a:lnTo>
                      <a:pt x="880" y="258"/>
                    </a:lnTo>
                    <a:lnTo>
                      <a:pt x="866" y="228"/>
                    </a:lnTo>
                    <a:lnTo>
                      <a:pt x="848" y="196"/>
                    </a:lnTo>
                    <a:lnTo>
                      <a:pt x="828" y="166"/>
                    </a:lnTo>
                    <a:lnTo>
                      <a:pt x="804" y="138"/>
                    </a:lnTo>
                    <a:lnTo>
                      <a:pt x="776" y="112"/>
                    </a:lnTo>
                    <a:lnTo>
                      <a:pt x="746" y="86"/>
                    </a:lnTo>
                    <a:lnTo>
                      <a:pt x="710" y="66"/>
                    </a:lnTo>
                    <a:lnTo>
                      <a:pt x="692" y="56"/>
                    </a:lnTo>
                    <a:lnTo>
                      <a:pt x="672" y="46"/>
                    </a:lnTo>
                    <a:lnTo>
                      <a:pt x="672" y="46"/>
                    </a:lnTo>
                    <a:lnTo>
                      <a:pt x="630" y="30"/>
                    </a:lnTo>
                    <a:lnTo>
                      <a:pt x="592" y="18"/>
                    </a:lnTo>
                    <a:lnTo>
                      <a:pt x="554" y="10"/>
                    </a:lnTo>
                    <a:lnTo>
                      <a:pt x="516" y="4"/>
                    </a:lnTo>
                    <a:lnTo>
                      <a:pt x="482" y="0"/>
                    </a:lnTo>
                    <a:lnTo>
                      <a:pt x="448" y="0"/>
                    </a:lnTo>
                    <a:lnTo>
                      <a:pt x="416" y="2"/>
                    </a:lnTo>
                    <a:lnTo>
                      <a:pt x="386" y="4"/>
                    </a:lnTo>
                    <a:lnTo>
                      <a:pt x="356" y="8"/>
                    </a:lnTo>
                    <a:lnTo>
                      <a:pt x="330" y="16"/>
                    </a:lnTo>
                    <a:lnTo>
                      <a:pt x="304" y="22"/>
                    </a:lnTo>
                    <a:lnTo>
                      <a:pt x="280" y="30"/>
                    </a:lnTo>
                    <a:lnTo>
                      <a:pt x="258" y="40"/>
                    </a:lnTo>
                    <a:lnTo>
                      <a:pt x="240" y="50"/>
                    </a:lnTo>
                    <a:lnTo>
                      <a:pt x="206" y="68"/>
                    </a:lnTo>
                    <a:lnTo>
                      <a:pt x="206" y="68"/>
                    </a:lnTo>
                    <a:lnTo>
                      <a:pt x="174" y="92"/>
                    </a:lnTo>
                    <a:lnTo>
                      <a:pt x="156" y="106"/>
                    </a:lnTo>
                    <a:lnTo>
                      <a:pt x="138" y="124"/>
                    </a:lnTo>
                    <a:lnTo>
                      <a:pt x="118" y="144"/>
                    </a:lnTo>
                    <a:lnTo>
                      <a:pt x="100" y="166"/>
                    </a:lnTo>
                    <a:lnTo>
                      <a:pt x="82" y="190"/>
                    </a:lnTo>
                    <a:lnTo>
                      <a:pt x="66" y="216"/>
                    </a:lnTo>
                    <a:lnTo>
                      <a:pt x="50" y="246"/>
                    </a:lnTo>
                    <a:lnTo>
                      <a:pt x="36" y="278"/>
                    </a:lnTo>
                    <a:lnTo>
                      <a:pt x="22" y="312"/>
                    </a:lnTo>
                    <a:lnTo>
                      <a:pt x="12" y="350"/>
                    </a:lnTo>
                    <a:lnTo>
                      <a:pt x="6" y="390"/>
                    </a:lnTo>
                    <a:lnTo>
                      <a:pt x="0" y="432"/>
                    </a:lnTo>
                    <a:lnTo>
                      <a:pt x="0" y="478"/>
                    </a:lnTo>
                    <a:lnTo>
                      <a:pt x="2" y="5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235" name="Freeform 121">
                <a:extLst>
                  <a:ext uri="{FF2B5EF4-FFF2-40B4-BE49-F238E27FC236}">
                    <a16:creationId xmlns:a16="http://schemas.microsoft.com/office/drawing/2014/main" id="{A670DD23-37E9-4164-89F3-68ADD8235E5D}"/>
                  </a:ext>
                </a:extLst>
              </p:cNvPr>
              <p:cNvSpPr>
                <a:spLocks/>
              </p:cNvSpPr>
              <p:nvPr/>
            </p:nvSpPr>
            <p:spPr bwMode="auto">
              <a:xfrm>
                <a:off x="3850" y="2004"/>
                <a:ext cx="1288" cy="1916"/>
              </a:xfrm>
              <a:custGeom>
                <a:avLst/>
                <a:gdLst>
                  <a:gd name="T0" fmla="*/ 12 w 1288"/>
                  <a:gd name="T1" fmla="*/ 1904 h 1916"/>
                  <a:gd name="T2" fmla="*/ 1000 w 1288"/>
                  <a:gd name="T3" fmla="*/ 1916 h 1916"/>
                  <a:gd name="T4" fmla="*/ 1270 w 1288"/>
                  <a:gd name="T5" fmla="*/ 1218 h 1916"/>
                  <a:gd name="T6" fmla="*/ 1270 w 1288"/>
                  <a:gd name="T7" fmla="*/ 1218 h 1916"/>
                  <a:gd name="T8" fmla="*/ 1272 w 1288"/>
                  <a:gd name="T9" fmla="*/ 1186 h 1916"/>
                  <a:gd name="T10" fmla="*/ 1280 w 1288"/>
                  <a:gd name="T11" fmla="*/ 1102 h 1916"/>
                  <a:gd name="T12" fmla="*/ 1284 w 1288"/>
                  <a:gd name="T13" fmla="*/ 1046 h 1916"/>
                  <a:gd name="T14" fmla="*/ 1286 w 1288"/>
                  <a:gd name="T15" fmla="*/ 982 h 1916"/>
                  <a:gd name="T16" fmla="*/ 1288 w 1288"/>
                  <a:gd name="T17" fmla="*/ 912 h 1916"/>
                  <a:gd name="T18" fmla="*/ 1286 w 1288"/>
                  <a:gd name="T19" fmla="*/ 838 h 1916"/>
                  <a:gd name="T20" fmla="*/ 1284 w 1288"/>
                  <a:gd name="T21" fmla="*/ 762 h 1916"/>
                  <a:gd name="T22" fmla="*/ 1278 w 1288"/>
                  <a:gd name="T23" fmla="*/ 686 h 1916"/>
                  <a:gd name="T24" fmla="*/ 1268 w 1288"/>
                  <a:gd name="T25" fmla="*/ 612 h 1916"/>
                  <a:gd name="T26" fmla="*/ 1262 w 1288"/>
                  <a:gd name="T27" fmla="*/ 578 h 1916"/>
                  <a:gd name="T28" fmla="*/ 1254 w 1288"/>
                  <a:gd name="T29" fmla="*/ 544 h 1916"/>
                  <a:gd name="T30" fmla="*/ 1246 w 1288"/>
                  <a:gd name="T31" fmla="*/ 510 h 1916"/>
                  <a:gd name="T32" fmla="*/ 1236 w 1288"/>
                  <a:gd name="T33" fmla="*/ 480 h 1916"/>
                  <a:gd name="T34" fmla="*/ 1224 w 1288"/>
                  <a:gd name="T35" fmla="*/ 450 h 1916"/>
                  <a:gd name="T36" fmla="*/ 1212 w 1288"/>
                  <a:gd name="T37" fmla="*/ 422 h 1916"/>
                  <a:gd name="T38" fmla="*/ 1196 w 1288"/>
                  <a:gd name="T39" fmla="*/ 398 h 1916"/>
                  <a:gd name="T40" fmla="*/ 1182 w 1288"/>
                  <a:gd name="T41" fmla="*/ 376 h 1916"/>
                  <a:gd name="T42" fmla="*/ 1164 w 1288"/>
                  <a:gd name="T43" fmla="*/ 356 h 1916"/>
                  <a:gd name="T44" fmla="*/ 1144 w 1288"/>
                  <a:gd name="T45" fmla="*/ 340 h 1916"/>
                  <a:gd name="T46" fmla="*/ 1144 w 1288"/>
                  <a:gd name="T47" fmla="*/ 340 h 1916"/>
                  <a:gd name="T48" fmla="*/ 1102 w 1288"/>
                  <a:gd name="T49" fmla="*/ 310 h 1916"/>
                  <a:gd name="T50" fmla="*/ 1052 w 1288"/>
                  <a:gd name="T51" fmla="*/ 280 h 1916"/>
                  <a:gd name="T52" fmla="*/ 998 w 1288"/>
                  <a:gd name="T53" fmla="*/ 250 h 1916"/>
                  <a:gd name="T54" fmla="*/ 940 w 1288"/>
                  <a:gd name="T55" fmla="*/ 220 h 1916"/>
                  <a:gd name="T56" fmla="*/ 880 w 1288"/>
                  <a:gd name="T57" fmla="*/ 192 h 1916"/>
                  <a:gd name="T58" fmla="*/ 820 w 1288"/>
                  <a:gd name="T59" fmla="*/ 164 h 1916"/>
                  <a:gd name="T60" fmla="*/ 698 w 1288"/>
                  <a:gd name="T61" fmla="*/ 110 h 1916"/>
                  <a:gd name="T62" fmla="*/ 586 w 1288"/>
                  <a:gd name="T63" fmla="*/ 66 h 1916"/>
                  <a:gd name="T64" fmla="*/ 496 w 1288"/>
                  <a:gd name="T65" fmla="*/ 30 h 1916"/>
                  <a:gd name="T66" fmla="*/ 410 w 1288"/>
                  <a:gd name="T67" fmla="*/ 0 h 1916"/>
                  <a:gd name="T68" fmla="*/ 28 w 1288"/>
                  <a:gd name="T69" fmla="*/ 546 h 1916"/>
                  <a:gd name="T70" fmla="*/ 0 w 1288"/>
                  <a:gd name="T71" fmla="*/ 1258 h 1916"/>
                  <a:gd name="T72" fmla="*/ 12 w 1288"/>
                  <a:gd name="T73" fmla="*/ 1904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8" h="1916">
                    <a:moveTo>
                      <a:pt x="12" y="1904"/>
                    </a:moveTo>
                    <a:lnTo>
                      <a:pt x="1000" y="1916"/>
                    </a:lnTo>
                    <a:lnTo>
                      <a:pt x="1270" y="1218"/>
                    </a:lnTo>
                    <a:lnTo>
                      <a:pt x="1270" y="1218"/>
                    </a:lnTo>
                    <a:lnTo>
                      <a:pt x="1272" y="1186"/>
                    </a:lnTo>
                    <a:lnTo>
                      <a:pt x="1280" y="1102"/>
                    </a:lnTo>
                    <a:lnTo>
                      <a:pt x="1284" y="1046"/>
                    </a:lnTo>
                    <a:lnTo>
                      <a:pt x="1286" y="982"/>
                    </a:lnTo>
                    <a:lnTo>
                      <a:pt x="1288" y="912"/>
                    </a:lnTo>
                    <a:lnTo>
                      <a:pt x="1286" y="838"/>
                    </a:lnTo>
                    <a:lnTo>
                      <a:pt x="1284" y="762"/>
                    </a:lnTo>
                    <a:lnTo>
                      <a:pt x="1278" y="686"/>
                    </a:lnTo>
                    <a:lnTo>
                      <a:pt x="1268" y="612"/>
                    </a:lnTo>
                    <a:lnTo>
                      <a:pt x="1262" y="578"/>
                    </a:lnTo>
                    <a:lnTo>
                      <a:pt x="1254" y="544"/>
                    </a:lnTo>
                    <a:lnTo>
                      <a:pt x="1246" y="510"/>
                    </a:lnTo>
                    <a:lnTo>
                      <a:pt x="1236" y="480"/>
                    </a:lnTo>
                    <a:lnTo>
                      <a:pt x="1224" y="450"/>
                    </a:lnTo>
                    <a:lnTo>
                      <a:pt x="1212" y="422"/>
                    </a:lnTo>
                    <a:lnTo>
                      <a:pt x="1196" y="398"/>
                    </a:lnTo>
                    <a:lnTo>
                      <a:pt x="1182" y="376"/>
                    </a:lnTo>
                    <a:lnTo>
                      <a:pt x="1164" y="356"/>
                    </a:lnTo>
                    <a:lnTo>
                      <a:pt x="1144" y="340"/>
                    </a:lnTo>
                    <a:lnTo>
                      <a:pt x="1144" y="340"/>
                    </a:lnTo>
                    <a:lnTo>
                      <a:pt x="1102" y="310"/>
                    </a:lnTo>
                    <a:lnTo>
                      <a:pt x="1052" y="280"/>
                    </a:lnTo>
                    <a:lnTo>
                      <a:pt x="998" y="250"/>
                    </a:lnTo>
                    <a:lnTo>
                      <a:pt x="940" y="220"/>
                    </a:lnTo>
                    <a:lnTo>
                      <a:pt x="880" y="192"/>
                    </a:lnTo>
                    <a:lnTo>
                      <a:pt x="820" y="164"/>
                    </a:lnTo>
                    <a:lnTo>
                      <a:pt x="698" y="110"/>
                    </a:lnTo>
                    <a:lnTo>
                      <a:pt x="586" y="66"/>
                    </a:lnTo>
                    <a:lnTo>
                      <a:pt x="496" y="30"/>
                    </a:lnTo>
                    <a:lnTo>
                      <a:pt x="410" y="0"/>
                    </a:lnTo>
                    <a:lnTo>
                      <a:pt x="28" y="546"/>
                    </a:lnTo>
                    <a:lnTo>
                      <a:pt x="0" y="1258"/>
                    </a:lnTo>
                    <a:lnTo>
                      <a:pt x="12" y="1904"/>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236" name="Freeform 122">
                <a:extLst>
                  <a:ext uri="{FF2B5EF4-FFF2-40B4-BE49-F238E27FC236}">
                    <a16:creationId xmlns:a16="http://schemas.microsoft.com/office/drawing/2014/main" id="{9E13732B-376B-4CC4-A89D-4AC68FFE47EE}"/>
                  </a:ext>
                </a:extLst>
              </p:cNvPr>
              <p:cNvSpPr>
                <a:spLocks/>
              </p:cNvSpPr>
              <p:nvPr/>
            </p:nvSpPr>
            <p:spPr bwMode="auto">
              <a:xfrm>
                <a:off x="3382" y="1874"/>
                <a:ext cx="910" cy="1866"/>
              </a:xfrm>
              <a:custGeom>
                <a:avLst/>
                <a:gdLst>
                  <a:gd name="T0" fmla="*/ 422 w 910"/>
                  <a:gd name="T1" fmla="*/ 424 h 1866"/>
                  <a:gd name="T2" fmla="*/ 466 w 910"/>
                  <a:gd name="T3" fmla="*/ 422 h 1866"/>
                  <a:gd name="T4" fmla="*/ 466 w 910"/>
                  <a:gd name="T5" fmla="*/ 424 h 1866"/>
                  <a:gd name="T6" fmla="*/ 500 w 910"/>
                  <a:gd name="T7" fmla="*/ 426 h 1866"/>
                  <a:gd name="T8" fmla="*/ 618 w 910"/>
                  <a:gd name="T9" fmla="*/ 1258 h 1866"/>
                  <a:gd name="T10" fmla="*/ 910 w 910"/>
                  <a:gd name="T11" fmla="*/ 112 h 1866"/>
                  <a:gd name="T12" fmla="*/ 910 w 910"/>
                  <a:gd name="T13" fmla="*/ 112 h 1866"/>
                  <a:gd name="T14" fmla="*/ 872 w 910"/>
                  <a:gd name="T15" fmla="*/ 88 h 1866"/>
                  <a:gd name="T16" fmla="*/ 840 w 910"/>
                  <a:gd name="T17" fmla="*/ 66 h 1866"/>
                  <a:gd name="T18" fmla="*/ 816 w 910"/>
                  <a:gd name="T19" fmla="*/ 48 h 1866"/>
                  <a:gd name="T20" fmla="*/ 798 w 910"/>
                  <a:gd name="T21" fmla="*/ 32 h 1866"/>
                  <a:gd name="T22" fmla="*/ 786 w 910"/>
                  <a:gd name="T23" fmla="*/ 18 h 1866"/>
                  <a:gd name="T24" fmla="*/ 778 w 910"/>
                  <a:gd name="T25" fmla="*/ 8 h 1866"/>
                  <a:gd name="T26" fmla="*/ 772 w 910"/>
                  <a:gd name="T27" fmla="*/ 0 h 1866"/>
                  <a:gd name="T28" fmla="*/ 458 w 910"/>
                  <a:gd name="T29" fmla="*/ 200 h 1866"/>
                  <a:gd name="T30" fmla="*/ 116 w 910"/>
                  <a:gd name="T31" fmla="*/ 4 h 1866"/>
                  <a:gd name="T32" fmla="*/ 116 w 910"/>
                  <a:gd name="T33" fmla="*/ 4 h 1866"/>
                  <a:gd name="T34" fmla="*/ 88 w 910"/>
                  <a:gd name="T35" fmla="*/ 42 h 1866"/>
                  <a:gd name="T36" fmla="*/ 64 w 910"/>
                  <a:gd name="T37" fmla="*/ 72 h 1866"/>
                  <a:gd name="T38" fmla="*/ 44 w 910"/>
                  <a:gd name="T39" fmla="*/ 96 h 1866"/>
                  <a:gd name="T40" fmla="*/ 28 w 910"/>
                  <a:gd name="T41" fmla="*/ 112 h 1866"/>
                  <a:gd name="T42" fmla="*/ 16 w 910"/>
                  <a:gd name="T43" fmla="*/ 122 h 1866"/>
                  <a:gd name="T44" fmla="*/ 6 w 910"/>
                  <a:gd name="T45" fmla="*/ 128 h 1866"/>
                  <a:gd name="T46" fmla="*/ 0 w 910"/>
                  <a:gd name="T47" fmla="*/ 132 h 1866"/>
                  <a:gd name="T48" fmla="*/ 462 w 910"/>
                  <a:gd name="T49" fmla="*/ 1866 h 1866"/>
                  <a:gd name="T50" fmla="*/ 304 w 910"/>
                  <a:gd name="T51" fmla="*/ 1264 h 1866"/>
                  <a:gd name="T52" fmla="*/ 422 w 910"/>
                  <a:gd name="T53" fmla="*/ 424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10" h="1866">
                    <a:moveTo>
                      <a:pt x="422" y="424"/>
                    </a:moveTo>
                    <a:lnTo>
                      <a:pt x="466" y="422"/>
                    </a:lnTo>
                    <a:lnTo>
                      <a:pt x="466" y="424"/>
                    </a:lnTo>
                    <a:lnTo>
                      <a:pt x="500" y="426"/>
                    </a:lnTo>
                    <a:lnTo>
                      <a:pt x="618" y="1258"/>
                    </a:lnTo>
                    <a:lnTo>
                      <a:pt x="910" y="112"/>
                    </a:lnTo>
                    <a:lnTo>
                      <a:pt x="910" y="112"/>
                    </a:lnTo>
                    <a:lnTo>
                      <a:pt x="872" y="88"/>
                    </a:lnTo>
                    <a:lnTo>
                      <a:pt x="840" y="66"/>
                    </a:lnTo>
                    <a:lnTo>
                      <a:pt x="816" y="48"/>
                    </a:lnTo>
                    <a:lnTo>
                      <a:pt x="798" y="32"/>
                    </a:lnTo>
                    <a:lnTo>
                      <a:pt x="786" y="18"/>
                    </a:lnTo>
                    <a:lnTo>
                      <a:pt x="778" y="8"/>
                    </a:lnTo>
                    <a:lnTo>
                      <a:pt x="772" y="0"/>
                    </a:lnTo>
                    <a:lnTo>
                      <a:pt x="458" y="200"/>
                    </a:lnTo>
                    <a:lnTo>
                      <a:pt x="116" y="4"/>
                    </a:lnTo>
                    <a:lnTo>
                      <a:pt x="116" y="4"/>
                    </a:lnTo>
                    <a:lnTo>
                      <a:pt x="88" y="42"/>
                    </a:lnTo>
                    <a:lnTo>
                      <a:pt x="64" y="72"/>
                    </a:lnTo>
                    <a:lnTo>
                      <a:pt x="44" y="96"/>
                    </a:lnTo>
                    <a:lnTo>
                      <a:pt x="28" y="112"/>
                    </a:lnTo>
                    <a:lnTo>
                      <a:pt x="16" y="122"/>
                    </a:lnTo>
                    <a:lnTo>
                      <a:pt x="6" y="128"/>
                    </a:lnTo>
                    <a:lnTo>
                      <a:pt x="0" y="132"/>
                    </a:lnTo>
                    <a:lnTo>
                      <a:pt x="462" y="1866"/>
                    </a:lnTo>
                    <a:lnTo>
                      <a:pt x="304" y="1264"/>
                    </a:lnTo>
                    <a:lnTo>
                      <a:pt x="422" y="424"/>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237" name="Freeform 123">
                <a:extLst>
                  <a:ext uri="{FF2B5EF4-FFF2-40B4-BE49-F238E27FC236}">
                    <a16:creationId xmlns:a16="http://schemas.microsoft.com/office/drawing/2014/main" id="{502294B5-2B2E-4E6B-9450-D0DB60974928}"/>
                  </a:ext>
                </a:extLst>
              </p:cNvPr>
              <p:cNvSpPr>
                <a:spLocks/>
              </p:cNvSpPr>
              <p:nvPr/>
            </p:nvSpPr>
            <p:spPr bwMode="auto">
              <a:xfrm>
                <a:off x="3844" y="3132"/>
                <a:ext cx="156" cy="608"/>
              </a:xfrm>
              <a:custGeom>
                <a:avLst/>
                <a:gdLst>
                  <a:gd name="T0" fmla="*/ 156 w 156"/>
                  <a:gd name="T1" fmla="*/ 0 h 608"/>
                  <a:gd name="T2" fmla="*/ 0 w 156"/>
                  <a:gd name="T3" fmla="*/ 608 h 608"/>
                  <a:gd name="T4" fmla="*/ 156 w 156"/>
                  <a:gd name="T5" fmla="*/ 0 h 608"/>
                </a:gdLst>
                <a:ahLst/>
                <a:cxnLst>
                  <a:cxn ang="0">
                    <a:pos x="T0" y="T1"/>
                  </a:cxn>
                  <a:cxn ang="0">
                    <a:pos x="T2" y="T3"/>
                  </a:cxn>
                  <a:cxn ang="0">
                    <a:pos x="T4" y="T5"/>
                  </a:cxn>
                </a:cxnLst>
                <a:rect l="0" t="0" r="r" b="b"/>
                <a:pathLst>
                  <a:path w="156" h="608">
                    <a:moveTo>
                      <a:pt x="156" y="0"/>
                    </a:moveTo>
                    <a:lnTo>
                      <a:pt x="0" y="608"/>
                    </a:lnTo>
                    <a:lnTo>
                      <a:pt x="156" y="0"/>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238" name="Line 124">
                <a:extLst>
                  <a:ext uri="{FF2B5EF4-FFF2-40B4-BE49-F238E27FC236}">
                    <a16:creationId xmlns:a16="http://schemas.microsoft.com/office/drawing/2014/main" id="{21641468-14F6-4CB5-B62E-EFFAC423AD35}"/>
                  </a:ext>
                </a:extLst>
              </p:cNvPr>
              <p:cNvSpPr>
                <a:spLocks noChangeShapeType="1"/>
              </p:cNvSpPr>
              <p:nvPr/>
            </p:nvSpPr>
            <p:spPr bwMode="auto">
              <a:xfrm flipH="1">
                <a:off x="3844" y="3132"/>
                <a:ext cx="156" cy="60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239" name="Freeform 125">
                <a:extLst>
                  <a:ext uri="{FF2B5EF4-FFF2-40B4-BE49-F238E27FC236}">
                    <a16:creationId xmlns:a16="http://schemas.microsoft.com/office/drawing/2014/main" id="{A1EB253C-2D3C-4BAC-9A35-41512D9E4E01}"/>
                  </a:ext>
                </a:extLst>
              </p:cNvPr>
              <p:cNvSpPr>
                <a:spLocks/>
              </p:cNvSpPr>
              <p:nvPr/>
            </p:nvSpPr>
            <p:spPr bwMode="auto">
              <a:xfrm>
                <a:off x="3686" y="2296"/>
                <a:ext cx="314" cy="1444"/>
              </a:xfrm>
              <a:custGeom>
                <a:avLst/>
                <a:gdLst>
                  <a:gd name="T0" fmla="*/ 196 w 314"/>
                  <a:gd name="T1" fmla="*/ 4 h 1444"/>
                  <a:gd name="T2" fmla="*/ 162 w 314"/>
                  <a:gd name="T3" fmla="*/ 2 h 1444"/>
                  <a:gd name="T4" fmla="*/ 162 w 314"/>
                  <a:gd name="T5" fmla="*/ 0 h 1444"/>
                  <a:gd name="T6" fmla="*/ 118 w 314"/>
                  <a:gd name="T7" fmla="*/ 2 h 1444"/>
                  <a:gd name="T8" fmla="*/ 0 w 314"/>
                  <a:gd name="T9" fmla="*/ 842 h 1444"/>
                  <a:gd name="T10" fmla="*/ 158 w 314"/>
                  <a:gd name="T11" fmla="*/ 1444 h 1444"/>
                  <a:gd name="T12" fmla="*/ 314 w 314"/>
                  <a:gd name="T13" fmla="*/ 836 h 1444"/>
                  <a:gd name="T14" fmla="*/ 196 w 314"/>
                  <a:gd name="T15" fmla="*/ 4 h 1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1444">
                    <a:moveTo>
                      <a:pt x="196" y="4"/>
                    </a:moveTo>
                    <a:lnTo>
                      <a:pt x="162" y="2"/>
                    </a:lnTo>
                    <a:lnTo>
                      <a:pt x="162" y="0"/>
                    </a:lnTo>
                    <a:lnTo>
                      <a:pt x="118" y="2"/>
                    </a:lnTo>
                    <a:lnTo>
                      <a:pt x="0" y="842"/>
                    </a:lnTo>
                    <a:lnTo>
                      <a:pt x="158" y="1444"/>
                    </a:lnTo>
                    <a:lnTo>
                      <a:pt x="314" y="836"/>
                    </a:lnTo>
                    <a:lnTo>
                      <a:pt x="196" y="4"/>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grpSp>
        <p:sp>
          <p:nvSpPr>
            <p:cNvPr id="222" name="Rechteck 221">
              <a:extLst>
                <a:ext uri="{FF2B5EF4-FFF2-40B4-BE49-F238E27FC236}">
                  <a16:creationId xmlns:a16="http://schemas.microsoft.com/office/drawing/2014/main" id="{7F8D9140-F558-4A2C-A229-534130883A5A}"/>
                </a:ext>
              </a:extLst>
            </p:cNvPr>
            <p:cNvSpPr/>
            <p:nvPr/>
          </p:nvSpPr>
          <p:spPr>
            <a:xfrm>
              <a:off x="8517934" y="3055032"/>
              <a:ext cx="323290" cy="14180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865" dirty="0">
                <a:latin typeface="Bree-SH-Text" pitchFamily="2" charset="77"/>
              </a:endParaRPr>
            </a:p>
          </p:txBody>
        </p:sp>
        <p:grpSp>
          <p:nvGrpSpPr>
            <p:cNvPr id="223" name="Gruppieren 222">
              <a:extLst>
                <a:ext uri="{FF2B5EF4-FFF2-40B4-BE49-F238E27FC236}">
                  <a16:creationId xmlns:a16="http://schemas.microsoft.com/office/drawing/2014/main" id="{DC0478D3-68B6-4D5F-B6B3-0D6B13E3971A}"/>
                </a:ext>
              </a:extLst>
            </p:cNvPr>
            <p:cNvGrpSpPr/>
            <p:nvPr/>
          </p:nvGrpSpPr>
          <p:grpSpPr>
            <a:xfrm>
              <a:off x="8676632" y="2904026"/>
              <a:ext cx="329184" cy="258419"/>
              <a:chOff x="7658059" y="2578150"/>
              <a:chExt cx="329184" cy="258419"/>
            </a:xfrm>
            <a:solidFill>
              <a:srgbClr val="808080"/>
            </a:solidFill>
          </p:grpSpPr>
          <p:sp>
            <p:nvSpPr>
              <p:cNvPr id="227" name="Rechteck 336">
                <a:extLst>
                  <a:ext uri="{FF2B5EF4-FFF2-40B4-BE49-F238E27FC236}">
                    <a16:creationId xmlns:a16="http://schemas.microsoft.com/office/drawing/2014/main" id="{A7253F6C-AFFA-4463-9EEF-3AA7C3DF2F7E}"/>
                  </a:ext>
                </a:extLst>
              </p:cNvPr>
              <p:cNvSpPr/>
              <p:nvPr/>
            </p:nvSpPr>
            <p:spPr>
              <a:xfrm>
                <a:off x="7658059" y="2578150"/>
                <a:ext cx="329184" cy="2170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865" dirty="0">
                  <a:latin typeface="Bree-SH-Text" pitchFamily="2" charset="77"/>
                </a:endParaRPr>
              </a:p>
            </p:txBody>
          </p:sp>
          <p:sp>
            <p:nvSpPr>
              <p:cNvPr id="228" name="Gleichschenkliges Dreieck 337">
                <a:extLst>
                  <a:ext uri="{FF2B5EF4-FFF2-40B4-BE49-F238E27FC236}">
                    <a16:creationId xmlns:a16="http://schemas.microsoft.com/office/drawing/2014/main" id="{09CFB0BA-D361-4D43-9E54-DE141901D8F6}"/>
                  </a:ext>
                </a:extLst>
              </p:cNvPr>
              <p:cNvSpPr/>
              <p:nvPr/>
            </p:nvSpPr>
            <p:spPr>
              <a:xfrm>
                <a:off x="7767342" y="2718813"/>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865" dirty="0">
                  <a:latin typeface="Bree-SH-Text" pitchFamily="2" charset="77"/>
                </a:endParaRPr>
              </a:p>
            </p:txBody>
          </p:sp>
        </p:grpSp>
        <p:grpSp>
          <p:nvGrpSpPr>
            <p:cNvPr id="224" name="Gruppieren 223">
              <a:extLst>
                <a:ext uri="{FF2B5EF4-FFF2-40B4-BE49-F238E27FC236}">
                  <a16:creationId xmlns:a16="http://schemas.microsoft.com/office/drawing/2014/main" id="{DC78DC1D-03F2-4FFC-AB96-36CEA29E5728}"/>
                </a:ext>
              </a:extLst>
            </p:cNvPr>
            <p:cNvGrpSpPr/>
            <p:nvPr/>
          </p:nvGrpSpPr>
          <p:grpSpPr>
            <a:xfrm>
              <a:off x="8327716" y="2906519"/>
              <a:ext cx="329184" cy="258419"/>
              <a:chOff x="7658059" y="2578150"/>
              <a:chExt cx="329184" cy="258419"/>
            </a:xfrm>
            <a:solidFill>
              <a:srgbClr val="808080"/>
            </a:solidFill>
          </p:grpSpPr>
          <p:sp>
            <p:nvSpPr>
              <p:cNvPr id="225" name="Rechteck 224">
                <a:extLst>
                  <a:ext uri="{FF2B5EF4-FFF2-40B4-BE49-F238E27FC236}">
                    <a16:creationId xmlns:a16="http://schemas.microsoft.com/office/drawing/2014/main" id="{EE200900-3C19-457F-8587-BF35ADCEA888}"/>
                  </a:ext>
                </a:extLst>
              </p:cNvPr>
              <p:cNvSpPr/>
              <p:nvPr/>
            </p:nvSpPr>
            <p:spPr>
              <a:xfrm>
                <a:off x="7658059" y="2578150"/>
                <a:ext cx="329184" cy="2170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865" dirty="0">
                  <a:latin typeface="Bree-SH-Text" pitchFamily="2" charset="77"/>
                </a:endParaRPr>
              </a:p>
            </p:txBody>
          </p:sp>
          <p:sp>
            <p:nvSpPr>
              <p:cNvPr id="226" name="Gleichschenkliges Dreieck 225">
                <a:extLst>
                  <a:ext uri="{FF2B5EF4-FFF2-40B4-BE49-F238E27FC236}">
                    <a16:creationId xmlns:a16="http://schemas.microsoft.com/office/drawing/2014/main" id="{B3F64E40-8AE3-4DBE-B0E9-5392BE11793D}"/>
                  </a:ext>
                </a:extLst>
              </p:cNvPr>
              <p:cNvSpPr/>
              <p:nvPr/>
            </p:nvSpPr>
            <p:spPr>
              <a:xfrm>
                <a:off x="7773318" y="2718813"/>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865" dirty="0">
                  <a:latin typeface="Bree-SH-Text" pitchFamily="2" charset="77"/>
                </a:endParaRPr>
              </a:p>
            </p:txBody>
          </p:sp>
        </p:grpSp>
      </p:grpSp>
      <p:sp>
        <p:nvSpPr>
          <p:cNvPr id="216" name="Freeform 51">
            <a:extLst>
              <a:ext uri="{FF2B5EF4-FFF2-40B4-BE49-F238E27FC236}">
                <a16:creationId xmlns:a16="http://schemas.microsoft.com/office/drawing/2014/main" id="{1A9E817C-773E-4EDD-93C3-5A131EB89639}"/>
              </a:ext>
            </a:extLst>
          </p:cNvPr>
          <p:cNvSpPr>
            <a:spLocks/>
          </p:cNvSpPr>
          <p:nvPr/>
        </p:nvSpPr>
        <p:spPr bwMode="auto">
          <a:xfrm>
            <a:off x="2645319" y="2060575"/>
            <a:ext cx="290345" cy="255797"/>
          </a:xfrm>
          <a:custGeom>
            <a:avLst/>
            <a:gdLst>
              <a:gd name="T0" fmla="*/ 259 w 2280"/>
              <a:gd name="T1" fmla="*/ 1653 h 2020"/>
              <a:gd name="T2" fmla="*/ 818 w 2280"/>
              <a:gd name="T3" fmla="*/ 1851 h 2020"/>
              <a:gd name="T4" fmla="*/ 864 w 2280"/>
              <a:gd name="T5" fmla="*/ 1805 h 2020"/>
              <a:gd name="T6" fmla="*/ 1034 w 2280"/>
              <a:gd name="T7" fmla="*/ 1729 h 2020"/>
              <a:gd name="T8" fmla="*/ 1099 w 2280"/>
              <a:gd name="T9" fmla="*/ 1896 h 2020"/>
              <a:gd name="T10" fmla="*/ 921 w 2280"/>
              <a:gd name="T11" fmla="*/ 1956 h 2020"/>
              <a:gd name="T12" fmla="*/ 865 w 2280"/>
              <a:gd name="T13" fmla="*/ 1948 h 2020"/>
              <a:gd name="T14" fmla="*/ 150 w 2280"/>
              <a:gd name="T15" fmla="*/ 1685 h 2020"/>
              <a:gd name="T16" fmla="*/ 107 w 2280"/>
              <a:gd name="T17" fmla="*/ 1653 h 2020"/>
              <a:gd name="T18" fmla="*/ 1 w 2280"/>
              <a:gd name="T19" fmla="*/ 1491 h 2020"/>
              <a:gd name="T20" fmla="*/ 1 w 2280"/>
              <a:gd name="T21" fmla="*/ 1158 h 2020"/>
              <a:gd name="T22" fmla="*/ 72 w 2280"/>
              <a:gd name="T23" fmla="*/ 1011 h 2020"/>
              <a:gd name="T24" fmla="*/ 101 w 2280"/>
              <a:gd name="T25" fmla="*/ 958 h 2020"/>
              <a:gd name="T26" fmla="*/ 1144 w 2280"/>
              <a:gd name="T27" fmla="*/ 3 h 2020"/>
              <a:gd name="T28" fmla="*/ 2179 w 2280"/>
              <a:gd name="T29" fmla="*/ 960 h 2020"/>
              <a:gd name="T30" fmla="*/ 2209 w 2280"/>
              <a:gd name="T31" fmla="*/ 1013 h 2020"/>
              <a:gd name="T32" fmla="*/ 2278 w 2280"/>
              <a:gd name="T33" fmla="*/ 1155 h 2020"/>
              <a:gd name="T34" fmla="*/ 2278 w 2280"/>
              <a:gd name="T35" fmla="*/ 1494 h 2020"/>
              <a:gd name="T36" fmla="*/ 2100 w 2280"/>
              <a:gd name="T37" fmla="*/ 1667 h 2020"/>
              <a:gd name="T38" fmla="*/ 1927 w 2280"/>
              <a:gd name="T39" fmla="*/ 1495 h 2020"/>
              <a:gd name="T40" fmla="*/ 1926 w 2280"/>
              <a:gd name="T41" fmla="*/ 1156 h 2020"/>
              <a:gd name="T42" fmla="*/ 1998 w 2280"/>
              <a:gd name="T43" fmla="*/ 1010 h 2020"/>
              <a:gd name="T44" fmla="*/ 2018 w 2280"/>
              <a:gd name="T45" fmla="*/ 960 h 2020"/>
              <a:gd name="T46" fmla="*/ 1160 w 2280"/>
              <a:gd name="T47" fmla="*/ 161 h 2020"/>
              <a:gd name="T48" fmla="*/ 269 w 2280"/>
              <a:gd name="T49" fmla="*/ 893 h 2020"/>
              <a:gd name="T50" fmla="*/ 261 w 2280"/>
              <a:gd name="T51" fmla="*/ 959 h 2020"/>
              <a:gd name="T52" fmla="*/ 286 w 2280"/>
              <a:gd name="T53" fmla="*/ 1013 h 2020"/>
              <a:gd name="T54" fmla="*/ 353 w 2280"/>
              <a:gd name="T55" fmla="*/ 1151 h 2020"/>
              <a:gd name="T56" fmla="*/ 353 w 2280"/>
              <a:gd name="T57" fmla="*/ 1495 h 2020"/>
              <a:gd name="T58" fmla="*/ 259 w 2280"/>
              <a:gd name="T59" fmla="*/ 1653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80" h="2020">
                <a:moveTo>
                  <a:pt x="259" y="1653"/>
                </a:moveTo>
                <a:cubicBezTo>
                  <a:pt x="386" y="1826"/>
                  <a:pt x="613" y="1905"/>
                  <a:pt x="818" y="1851"/>
                </a:cubicBezTo>
                <a:cubicBezTo>
                  <a:pt x="843" y="1844"/>
                  <a:pt x="856" y="1832"/>
                  <a:pt x="864" y="1805"/>
                </a:cubicBezTo>
                <a:cubicBezTo>
                  <a:pt x="888" y="1732"/>
                  <a:pt x="964" y="1699"/>
                  <a:pt x="1034" y="1729"/>
                </a:cubicBezTo>
                <a:cubicBezTo>
                  <a:pt x="1098" y="1756"/>
                  <a:pt x="1129" y="1833"/>
                  <a:pt x="1099" y="1896"/>
                </a:cubicBezTo>
                <a:cubicBezTo>
                  <a:pt x="1067" y="1965"/>
                  <a:pt x="992" y="1989"/>
                  <a:pt x="921" y="1956"/>
                </a:cubicBezTo>
                <a:cubicBezTo>
                  <a:pt x="905" y="1948"/>
                  <a:pt x="883" y="1943"/>
                  <a:pt x="865" y="1948"/>
                </a:cubicBezTo>
                <a:cubicBezTo>
                  <a:pt x="574" y="2020"/>
                  <a:pt x="328" y="1930"/>
                  <a:pt x="150" y="1685"/>
                </a:cubicBezTo>
                <a:cubicBezTo>
                  <a:pt x="140" y="1671"/>
                  <a:pt x="123" y="1661"/>
                  <a:pt x="107" y="1653"/>
                </a:cubicBezTo>
                <a:cubicBezTo>
                  <a:pt x="38" y="1620"/>
                  <a:pt x="2" y="1567"/>
                  <a:pt x="1" y="1491"/>
                </a:cubicBezTo>
                <a:cubicBezTo>
                  <a:pt x="0" y="1380"/>
                  <a:pt x="1" y="1269"/>
                  <a:pt x="1" y="1158"/>
                </a:cubicBezTo>
                <a:cubicBezTo>
                  <a:pt x="1" y="1098"/>
                  <a:pt x="24" y="1049"/>
                  <a:pt x="72" y="1011"/>
                </a:cubicBezTo>
                <a:cubicBezTo>
                  <a:pt x="87" y="1000"/>
                  <a:pt x="100" y="976"/>
                  <a:pt x="101" y="958"/>
                </a:cubicBezTo>
                <a:cubicBezTo>
                  <a:pt x="143" y="420"/>
                  <a:pt x="601" y="0"/>
                  <a:pt x="1144" y="3"/>
                </a:cubicBezTo>
                <a:cubicBezTo>
                  <a:pt x="1687" y="6"/>
                  <a:pt x="2133" y="419"/>
                  <a:pt x="2179" y="960"/>
                </a:cubicBezTo>
                <a:cubicBezTo>
                  <a:pt x="2180" y="979"/>
                  <a:pt x="2194" y="1001"/>
                  <a:pt x="2209" y="1013"/>
                </a:cubicBezTo>
                <a:cubicBezTo>
                  <a:pt x="2255" y="1050"/>
                  <a:pt x="2278" y="1097"/>
                  <a:pt x="2278" y="1155"/>
                </a:cubicBezTo>
                <a:cubicBezTo>
                  <a:pt x="2279" y="1268"/>
                  <a:pt x="2280" y="1381"/>
                  <a:pt x="2278" y="1494"/>
                </a:cubicBezTo>
                <a:cubicBezTo>
                  <a:pt x="2277" y="1592"/>
                  <a:pt x="2198" y="1668"/>
                  <a:pt x="2100" y="1667"/>
                </a:cubicBezTo>
                <a:cubicBezTo>
                  <a:pt x="2002" y="1665"/>
                  <a:pt x="1928" y="1593"/>
                  <a:pt x="1927" y="1495"/>
                </a:cubicBezTo>
                <a:cubicBezTo>
                  <a:pt x="1925" y="1382"/>
                  <a:pt x="1926" y="1269"/>
                  <a:pt x="1926" y="1156"/>
                </a:cubicBezTo>
                <a:cubicBezTo>
                  <a:pt x="1926" y="1096"/>
                  <a:pt x="1950" y="1048"/>
                  <a:pt x="1998" y="1010"/>
                </a:cubicBezTo>
                <a:cubicBezTo>
                  <a:pt x="2011" y="1000"/>
                  <a:pt x="2020" y="976"/>
                  <a:pt x="2018" y="960"/>
                </a:cubicBezTo>
                <a:cubicBezTo>
                  <a:pt x="1976" y="514"/>
                  <a:pt x="1612" y="176"/>
                  <a:pt x="1160" y="161"/>
                </a:cubicBezTo>
                <a:cubicBezTo>
                  <a:pt x="730" y="146"/>
                  <a:pt x="342" y="466"/>
                  <a:pt x="269" y="893"/>
                </a:cubicBezTo>
                <a:cubicBezTo>
                  <a:pt x="265" y="915"/>
                  <a:pt x="259" y="938"/>
                  <a:pt x="261" y="959"/>
                </a:cubicBezTo>
                <a:cubicBezTo>
                  <a:pt x="264" y="978"/>
                  <a:pt x="272" y="1001"/>
                  <a:pt x="286" y="1013"/>
                </a:cubicBezTo>
                <a:cubicBezTo>
                  <a:pt x="329" y="1050"/>
                  <a:pt x="353" y="1094"/>
                  <a:pt x="353" y="1151"/>
                </a:cubicBezTo>
                <a:cubicBezTo>
                  <a:pt x="354" y="1265"/>
                  <a:pt x="354" y="1380"/>
                  <a:pt x="353" y="1495"/>
                </a:cubicBezTo>
                <a:cubicBezTo>
                  <a:pt x="352" y="1562"/>
                  <a:pt x="333" y="1592"/>
                  <a:pt x="259" y="1653"/>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grpSp>
        <p:nvGrpSpPr>
          <p:cNvPr id="11" name="Gruppieren 10">
            <a:extLst>
              <a:ext uri="{FF2B5EF4-FFF2-40B4-BE49-F238E27FC236}">
                <a16:creationId xmlns:a16="http://schemas.microsoft.com/office/drawing/2014/main" id="{1EE7920A-17F2-4FB5-B0C0-2B13805B649C}"/>
              </a:ext>
            </a:extLst>
          </p:cNvPr>
          <p:cNvGrpSpPr/>
          <p:nvPr/>
        </p:nvGrpSpPr>
        <p:grpSpPr>
          <a:xfrm rot="5400000">
            <a:off x="2643905" y="2321619"/>
            <a:ext cx="524105" cy="2773048"/>
            <a:chOff x="21492583" y="5862844"/>
            <a:chExt cx="3433480" cy="8949624"/>
          </a:xfrm>
        </p:grpSpPr>
        <p:cxnSp>
          <p:nvCxnSpPr>
            <p:cNvPr id="212" name="Gerade Verbindung 250">
              <a:extLst>
                <a:ext uri="{FF2B5EF4-FFF2-40B4-BE49-F238E27FC236}">
                  <a16:creationId xmlns:a16="http://schemas.microsoft.com/office/drawing/2014/main" id="{70CA3553-113D-41E2-9213-18930B6BA44F}"/>
                </a:ext>
              </a:extLst>
            </p:cNvPr>
            <p:cNvCxnSpPr>
              <a:cxnSpLocks/>
            </p:cNvCxnSpPr>
            <p:nvPr/>
          </p:nvCxnSpPr>
          <p:spPr>
            <a:xfrm rot="16200000" flipV="1">
              <a:off x="23416331" y="9086020"/>
              <a:ext cx="0" cy="3019464"/>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3" name="Gerade Verbindung 250">
              <a:extLst>
                <a:ext uri="{FF2B5EF4-FFF2-40B4-BE49-F238E27FC236}">
                  <a16:creationId xmlns:a16="http://schemas.microsoft.com/office/drawing/2014/main" id="{42DB1F34-E2EA-4B9E-9BC2-ABCFBBFAA1C7}"/>
                </a:ext>
              </a:extLst>
            </p:cNvPr>
            <p:cNvCxnSpPr>
              <a:cxnSpLocks/>
            </p:cNvCxnSpPr>
            <p:nvPr/>
          </p:nvCxnSpPr>
          <p:spPr>
            <a:xfrm rot="16200000">
              <a:off x="22142516" y="5212911"/>
              <a:ext cx="2133608" cy="3433473"/>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Gerade Verbindung 250">
              <a:extLst>
                <a:ext uri="{FF2B5EF4-FFF2-40B4-BE49-F238E27FC236}">
                  <a16:creationId xmlns:a16="http://schemas.microsoft.com/office/drawing/2014/main" id="{84FCA884-A6C8-4D10-ACED-05B6E6B25914}"/>
                </a:ext>
              </a:extLst>
            </p:cNvPr>
            <p:cNvCxnSpPr>
              <a:cxnSpLocks/>
            </p:cNvCxnSpPr>
            <p:nvPr/>
          </p:nvCxnSpPr>
          <p:spPr>
            <a:xfrm rot="16200000" flipH="1">
              <a:off x="22424497" y="12310903"/>
              <a:ext cx="1687944" cy="3315186"/>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uppieren 208">
            <a:extLst>
              <a:ext uri="{FF2B5EF4-FFF2-40B4-BE49-F238E27FC236}">
                <a16:creationId xmlns:a16="http://schemas.microsoft.com/office/drawing/2014/main" id="{871E4FF9-52F4-4D90-824F-20A7846F4C5B}"/>
              </a:ext>
            </a:extLst>
          </p:cNvPr>
          <p:cNvGrpSpPr/>
          <p:nvPr/>
        </p:nvGrpSpPr>
        <p:grpSpPr>
          <a:xfrm>
            <a:off x="2601307" y="3062741"/>
            <a:ext cx="374722" cy="191021"/>
            <a:chOff x="5491196" y="3459238"/>
            <a:chExt cx="522980" cy="265467"/>
          </a:xfrm>
          <a:solidFill>
            <a:schemeClr val="tx1"/>
          </a:solidFill>
        </p:grpSpPr>
        <p:sp>
          <p:nvSpPr>
            <p:cNvPr id="210" name="Abgerundetes Rechteck 126">
              <a:extLst>
                <a:ext uri="{FF2B5EF4-FFF2-40B4-BE49-F238E27FC236}">
                  <a16:creationId xmlns:a16="http://schemas.microsoft.com/office/drawing/2014/main" id="{4144D0FF-18E9-4088-B217-C2FCC684ECA9}"/>
                </a:ext>
              </a:extLst>
            </p:cNvPr>
            <p:cNvSpPr/>
            <p:nvPr/>
          </p:nvSpPr>
          <p:spPr>
            <a:xfrm>
              <a:off x="5491196" y="3459238"/>
              <a:ext cx="433008" cy="26546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6668">
                <a:defRPr/>
              </a:pPr>
              <a:endParaRPr lang="en-US" sz="17865" dirty="0">
                <a:solidFill>
                  <a:srgbClr val="000000"/>
                </a:solidFill>
                <a:latin typeface="Bree-SH-Text" pitchFamily="2" charset="77"/>
              </a:endParaRPr>
            </a:p>
          </p:txBody>
        </p:sp>
        <p:sp>
          <p:nvSpPr>
            <p:cNvPr id="211" name="Abgerundetes Rechteck 31">
              <a:extLst>
                <a:ext uri="{FF2B5EF4-FFF2-40B4-BE49-F238E27FC236}">
                  <a16:creationId xmlns:a16="http://schemas.microsoft.com/office/drawing/2014/main" id="{39BA5250-0D74-4B07-AB88-3AE2E7F65BCF}"/>
                </a:ext>
              </a:extLst>
            </p:cNvPr>
            <p:cNvSpPr/>
            <p:nvPr/>
          </p:nvSpPr>
          <p:spPr>
            <a:xfrm rot="16200000" flipV="1">
              <a:off x="5878928" y="3555360"/>
              <a:ext cx="197273" cy="73222"/>
            </a:xfrm>
            <a:custGeom>
              <a:avLst/>
              <a:gdLst/>
              <a:ahLst/>
              <a:cxnLst/>
              <a:rect l="l" t="t" r="r" b="b"/>
              <a:pathLst>
                <a:path w="427859" h="268194">
                  <a:moveTo>
                    <a:pt x="427859" y="44245"/>
                  </a:moveTo>
                  <a:cubicBezTo>
                    <a:pt x="427859" y="19809"/>
                    <a:pt x="408050" y="0"/>
                    <a:pt x="383614" y="0"/>
                  </a:cubicBezTo>
                  <a:lnTo>
                    <a:pt x="216504" y="0"/>
                  </a:lnTo>
                  <a:lnTo>
                    <a:pt x="211355" y="0"/>
                  </a:lnTo>
                  <a:lnTo>
                    <a:pt x="44245" y="0"/>
                  </a:lnTo>
                  <a:cubicBezTo>
                    <a:pt x="19809" y="0"/>
                    <a:pt x="0" y="19809"/>
                    <a:pt x="0" y="44245"/>
                  </a:cubicBezTo>
                  <a:lnTo>
                    <a:pt x="75749" y="240160"/>
                  </a:lnTo>
                  <a:cubicBezTo>
                    <a:pt x="94687" y="270007"/>
                    <a:pt x="100972" y="268172"/>
                    <a:pt x="125408" y="268172"/>
                  </a:cubicBezTo>
                  <a:cubicBezTo>
                    <a:pt x="161145" y="268172"/>
                    <a:pt x="189022" y="267911"/>
                    <a:pt x="213930" y="267500"/>
                  </a:cubicBezTo>
                  <a:cubicBezTo>
                    <a:pt x="238837" y="267911"/>
                    <a:pt x="266714" y="268172"/>
                    <a:pt x="302451" y="268172"/>
                  </a:cubicBezTo>
                  <a:cubicBezTo>
                    <a:pt x="326887" y="268172"/>
                    <a:pt x="333172" y="270007"/>
                    <a:pt x="352110" y="2401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6668">
                <a:defRPr/>
              </a:pPr>
              <a:endParaRPr lang="en-US" sz="17865" dirty="0">
                <a:solidFill>
                  <a:srgbClr val="000000"/>
                </a:solidFill>
                <a:latin typeface="Bree-SH-Text" pitchFamily="2" charset="77"/>
              </a:endParaRPr>
            </a:p>
          </p:txBody>
        </p:sp>
      </p:grpSp>
      <p:sp>
        <p:nvSpPr>
          <p:cNvPr id="207" name="Rechteck 61">
            <a:extLst>
              <a:ext uri="{FF2B5EF4-FFF2-40B4-BE49-F238E27FC236}">
                <a16:creationId xmlns:a16="http://schemas.microsoft.com/office/drawing/2014/main" id="{86050BA3-0DAA-4C70-A9B4-270EFDD3E0CB}"/>
              </a:ext>
            </a:extLst>
          </p:cNvPr>
          <p:cNvSpPr/>
          <p:nvPr/>
        </p:nvSpPr>
        <p:spPr>
          <a:xfrm rot="5400000">
            <a:off x="1997801" y="3040019"/>
            <a:ext cx="389461" cy="236465"/>
          </a:xfrm>
          <a:custGeom>
            <a:avLst/>
            <a:gdLst/>
            <a:ahLst/>
            <a:cxnLst/>
            <a:rect l="l" t="t" r="r" b="b"/>
            <a:pathLst>
              <a:path w="1879852" h="1143781">
                <a:moveTo>
                  <a:pt x="730978" y="1143781"/>
                </a:moveTo>
                <a:lnTo>
                  <a:pt x="730978" y="968884"/>
                </a:lnTo>
                <a:lnTo>
                  <a:pt x="907836" y="968884"/>
                </a:lnTo>
                <a:cubicBezTo>
                  <a:pt x="1125787" y="968884"/>
                  <a:pt x="1302471" y="792200"/>
                  <a:pt x="1302471" y="574249"/>
                </a:cubicBezTo>
                <a:lnTo>
                  <a:pt x="1302471" y="569533"/>
                </a:lnTo>
                <a:cubicBezTo>
                  <a:pt x="1302471" y="351582"/>
                  <a:pt x="1125787" y="174898"/>
                  <a:pt x="907836" y="174898"/>
                </a:cubicBezTo>
                <a:lnTo>
                  <a:pt x="730978" y="174898"/>
                </a:lnTo>
                <a:lnTo>
                  <a:pt x="730978" y="0"/>
                </a:lnTo>
                <a:lnTo>
                  <a:pt x="960147" y="0"/>
                </a:lnTo>
                <a:cubicBezTo>
                  <a:pt x="1241010" y="0"/>
                  <a:pt x="1474303" y="203677"/>
                  <a:pt x="1518877" y="471644"/>
                </a:cubicBezTo>
                <a:lnTo>
                  <a:pt x="1679358" y="471644"/>
                </a:lnTo>
                <a:lnTo>
                  <a:pt x="1679358" y="184406"/>
                </a:lnTo>
                <a:lnTo>
                  <a:pt x="1879852" y="184406"/>
                </a:lnTo>
                <a:lnTo>
                  <a:pt x="1879852" y="959376"/>
                </a:lnTo>
                <a:lnTo>
                  <a:pt x="1679358" y="959376"/>
                </a:lnTo>
                <a:lnTo>
                  <a:pt x="1679358" y="672138"/>
                </a:lnTo>
                <a:lnTo>
                  <a:pt x="1518876" y="672138"/>
                </a:lnTo>
                <a:cubicBezTo>
                  <a:pt x="1474302" y="940105"/>
                  <a:pt x="1241010" y="1143781"/>
                  <a:pt x="960147" y="1143781"/>
                </a:cubicBezTo>
                <a:close/>
                <a:moveTo>
                  <a:pt x="0" y="571891"/>
                </a:moveTo>
                <a:cubicBezTo>
                  <a:pt x="0" y="414056"/>
                  <a:pt x="127950" y="286106"/>
                  <a:pt x="285785" y="286106"/>
                </a:cubicBezTo>
                <a:lnTo>
                  <a:pt x="910754" y="286106"/>
                </a:lnTo>
                <a:cubicBezTo>
                  <a:pt x="1068589" y="286106"/>
                  <a:pt x="1196539" y="414056"/>
                  <a:pt x="1196539" y="571891"/>
                </a:cubicBezTo>
                <a:cubicBezTo>
                  <a:pt x="1196539" y="729726"/>
                  <a:pt x="1068589" y="857676"/>
                  <a:pt x="910754" y="857676"/>
                </a:cubicBezTo>
                <a:lnTo>
                  <a:pt x="285785" y="857676"/>
                </a:lnTo>
                <a:cubicBezTo>
                  <a:pt x="127950" y="857676"/>
                  <a:pt x="0" y="729726"/>
                  <a:pt x="0" y="5718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6668">
              <a:defRPr/>
            </a:pPr>
            <a:endParaRPr lang="en-US" sz="17865" dirty="0">
              <a:solidFill>
                <a:srgbClr val="000000"/>
              </a:solidFill>
              <a:latin typeface="Bree-SH-Text" pitchFamily="2" charset="77"/>
            </a:endParaRPr>
          </a:p>
        </p:txBody>
      </p:sp>
      <p:grpSp>
        <p:nvGrpSpPr>
          <p:cNvPr id="125" name="Gruppieren 124">
            <a:extLst>
              <a:ext uri="{FF2B5EF4-FFF2-40B4-BE49-F238E27FC236}">
                <a16:creationId xmlns:a16="http://schemas.microsoft.com/office/drawing/2014/main" id="{DADAADB1-7CF8-4EFC-AAB7-E0FA125600FD}"/>
              </a:ext>
            </a:extLst>
          </p:cNvPr>
          <p:cNvGrpSpPr/>
          <p:nvPr/>
        </p:nvGrpSpPr>
        <p:grpSpPr>
          <a:xfrm>
            <a:off x="4130047" y="4131038"/>
            <a:ext cx="690048" cy="570284"/>
            <a:chOff x="8327716" y="2636430"/>
            <a:chExt cx="678100" cy="560411"/>
          </a:xfrm>
        </p:grpSpPr>
        <p:grpSp>
          <p:nvGrpSpPr>
            <p:cNvPr id="185" name="Group 115">
              <a:extLst>
                <a:ext uri="{FF2B5EF4-FFF2-40B4-BE49-F238E27FC236}">
                  <a16:creationId xmlns:a16="http://schemas.microsoft.com/office/drawing/2014/main" id="{56D05294-1E3F-4F63-B54E-1595D21FAD3C}"/>
                </a:ext>
              </a:extLst>
            </p:cNvPr>
            <p:cNvGrpSpPr>
              <a:grpSpLocks noChangeAspect="1"/>
            </p:cNvGrpSpPr>
            <p:nvPr/>
          </p:nvGrpSpPr>
          <p:grpSpPr bwMode="auto">
            <a:xfrm>
              <a:off x="8442975" y="2636430"/>
              <a:ext cx="444423" cy="526015"/>
              <a:chOff x="2346" y="400"/>
              <a:chExt cx="2974" cy="3520"/>
            </a:xfrm>
          </p:grpSpPr>
          <p:sp>
            <p:nvSpPr>
              <p:cNvPr id="193" name="AutoShape 114">
                <a:extLst>
                  <a:ext uri="{FF2B5EF4-FFF2-40B4-BE49-F238E27FC236}">
                    <a16:creationId xmlns:a16="http://schemas.microsoft.com/office/drawing/2014/main" id="{219B123C-250E-40E8-935B-ECF4EED7652D}"/>
                  </a:ext>
                </a:extLst>
              </p:cNvPr>
              <p:cNvSpPr>
                <a:spLocks noChangeAspect="1" noChangeArrowheads="1" noTextEdit="1"/>
              </p:cNvSpPr>
              <p:nvPr/>
            </p:nvSpPr>
            <p:spPr bwMode="auto">
              <a:xfrm>
                <a:off x="2346" y="400"/>
                <a:ext cx="2974" cy="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194" name="Freeform 116">
                <a:extLst>
                  <a:ext uri="{FF2B5EF4-FFF2-40B4-BE49-F238E27FC236}">
                    <a16:creationId xmlns:a16="http://schemas.microsoft.com/office/drawing/2014/main" id="{E6573EA5-F93B-49C0-819A-66029CA74D35}"/>
                  </a:ext>
                </a:extLst>
              </p:cNvPr>
              <p:cNvSpPr>
                <a:spLocks/>
              </p:cNvSpPr>
              <p:nvPr/>
            </p:nvSpPr>
            <p:spPr bwMode="auto">
              <a:xfrm>
                <a:off x="3262" y="510"/>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195" name="Freeform 117">
                <a:extLst>
                  <a:ext uri="{FF2B5EF4-FFF2-40B4-BE49-F238E27FC236}">
                    <a16:creationId xmlns:a16="http://schemas.microsoft.com/office/drawing/2014/main" id="{1EBEC0C6-81BE-428C-8D09-B50A5776CBBB}"/>
                  </a:ext>
                </a:extLst>
              </p:cNvPr>
              <p:cNvSpPr>
                <a:spLocks/>
              </p:cNvSpPr>
              <p:nvPr/>
            </p:nvSpPr>
            <p:spPr bwMode="auto">
              <a:xfrm>
                <a:off x="3262" y="510"/>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196" name="Freeform 118">
                <a:extLst>
                  <a:ext uri="{FF2B5EF4-FFF2-40B4-BE49-F238E27FC236}">
                    <a16:creationId xmlns:a16="http://schemas.microsoft.com/office/drawing/2014/main" id="{2BF7D26E-8F55-49C3-8D0E-8C48C9E8D622}"/>
                  </a:ext>
                </a:extLst>
              </p:cNvPr>
              <p:cNvSpPr>
                <a:spLocks/>
              </p:cNvSpPr>
              <p:nvPr/>
            </p:nvSpPr>
            <p:spPr bwMode="auto">
              <a:xfrm>
                <a:off x="2528" y="1992"/>
                <a:ext cx="1408" cy="1916"/>
              </a:xfrm>
              <a:custGeom>
                <a:avLst/>
                <a:gdLst>
                  <a:gd name="T0" fmla="*/ 1334 w 1408"/>
                  <a:gd name="T1" fmla="*/ 1916 h 1916"/>
                  <a:gd name="T2" fmla="*/ 320 w 1408"/>
                  <a:gd name="T3" fmla="*/ 1908 h 1916"/>
                  <a:gd name="T4" fmla="*/ 320 w 1408"/>
                  <a:gd name="T5" fmla="*/ 1908 h 1916"/>
                  <a:gd name="T6" fmla="*/ 310 w 1408"/>
                  <a:gd name="T7" fmla="*/ 1894 h 1916"/>
                  <a:gd name="T8" fmla="*/ 280 w 1408"/>
                  <a:gd name="T9" fmla="*/ 1854 h 1916"/>
                  <a:gd name="T10" fmla="*/ 240 w 1408"/>
                  <a:gd name="T11" fmla="*/ 1788 h 1916"/>
                  <a:gd name="T12" fmla="*/ 216 w 1408"/>
                  <a:gd name="T13" fmla="*/ 1748 h 1916"/>
                  <a:gd name="T14" fmla="*/ 190 w 1408"/>
                  <a:gd name="T15" fmla="*/ 1704 h 1916"/>
                  <a:gd name="T16" fmla="*/ 166 w 1408"/>
                  <a:gd name="T17" fmla="*/ 1656 h 1916"/>
                  <a:gd name="T18" fmla="*/ 140 w 1408"/>
                  <a:gd name="T19" fmla="*/ 1602 h 1916"/>
                  <a:gd name="T20" fmla="*/ 116 w 1408"/>
                  <a:gd name="T21" fmla="*/ 1546 h 1916"/>
                  <a:gd name="T22" fmla="*/ 94 w 1408"/>
                  <a:gd name="T23" fmla="*/ 1488 h 1916"/>
                  <a:gd name="T24" fmla="*/ 74 w 1408"/>
                  <a:gd name="T25" fmla="*/ 1426 h 1916"/>
                  <a:gd name="T26" fmla="*/ 58 w 1408"/>
                  <a:gd name="T27" fmla="*/ 1362 h 1916"/>
                  <a:gd name="T28" fmla="*/ 44 w 1408"/>
                  <a:gd name="T29" fmla="*/ 1298 h 1916"/>
                  <a:gd name="T30" fmla="*/ 38 w 1408"/>
                  <a:gd name="T31" fmla="*/ 1264 h 1916"/>
                  <a:gd name="T32" fmla="*/ 34 w 1408"/>
                  <a:gd name="T33" fmla="*/ 1230 h 1916"/>
                  <a:gd name="T34" fmla="*/ 34 w 1408"/>
                  <a:gd name="T35" fmla="*/ 1230 h 1916"/>
                  <a:gd name="T36" fmla="*/ 20 w 1408"/>
                  <a:gd name="T37" fmla="*/ 1096 h 1916"/>
                  <a:gd name="T38" fmla="*/ 8 w 1408"/>
                  <a:gd name="T39" fmla="*/ 964 h 1916"/>
                  <a:gd name="T40" fmla="*/ 4 w 1408"/>
                  <a:gd name="T41" fmla="*/ 898 h 1916"/>
                  <a:gd name="T42" fmla="*/ 2 w 1408"/>
                  <a:gd name="T43" fmla="*/ 836 h 1916"/>
                  <a:gd name="T44" fmla="*/ 0 w 1408"/>
                  <a:gd name="T45" fmla="*/ 774 h 1916"/>
                  <a:gd name="T46" fmla="*/ 2 w 1408"/>
                  <a:gd name="T47" fmla="*/ 714 h 1916"/>
                  <a:gd name="T48" fmla="*/ 8 w 1408"/>
                  <a:gd name="T49" fmla="*/ 658 h 1916"/>
                  <a:gd name="T50" fmla="*/ 16 w 1408"/>
                  <a:gd name="T51" fmla="*/ 604 h 1916"/>
                  <a:gd name="T52" fmla="*/ 28 w 1408"/>
                  <a:gd name="T53" fmla="*/ 552 h 1916"/>
                  <a:gd name="T54" fmla="*/ 36 w 1408"/>
                  <a:gd name="T55" fmla="*/ 528 h 1916"/>
                  <a:gd name="T56" fmla="*/ 44 w 1408"/>
                  <a:gd name="T57" fmla="*/ 504 h 1916"/>
                  <a:gd name="T58" fmla="*/ 54 w 1408"/>
                  <a:gd name="T59" fmla="*/ 482 h 1916"/>
                  <a:gd name="T60" fmla="*/ 66 w 1408"/>
                  <a:gd name="T61" fmla="*/ 460 h 1916"/>
                  <a:gd name="T62" fmla="*/ 78 w 1408"/>
                  <a:gd name="T63" fmla="*/ 440 h 1916"/>
                  <a:gd name="T64" fmla="*/ 90 w 1408"/>
                  <a:gd name="T65" fmla="*/ 420 h 1916"/>
                  <a:gd name="T66" fmla="*/ 106 w 1408"/>
                  <a:gd name="T67" fmla="*/ 402 h 1916"/>
                  <a:gd name="T68" fmla="*/ 122 w 1408"/>
                  <a:gd name="T69" fmla="*/ 384 h 1916"/>
                  <a:gd name="T70" fmla="*/ 140 w 1408"/>
                  <a:gd name="T71" fmla="*/ 368 h 1916"/>
                  <a:gd name="T72" fmla="*/ 158 w 1408"/>
                  <a:gd name="T73" fmla="*/ 352 h 1916"/>
                  <a:gd name="T74" fmla="*/ 158 w 1408"/>
                  <a:gd name="T75" fmla="*/ 352 h 1916"/>
                  <a:gd name="T76" fmla="*/ 202 w 1408"/>
                  <a:gd name="T77" fmla="*/ 322 h 1916"/>
                  <a:gd name="T78" fmla="*/ 250 w 1408"/>
                  <a:gd name="T79" fmla="*/ 292 h 1916"/>
                  <a:gd name="T80" fmla="*/ 304 w 1408"/>
                  <a:gd name="T81" fmla="*/ 262 h 1916"/>
                  <a:gd name="T82" fmla="*/ 362 w 1408"/>
                  <a:gd name="T83" fmla="*/ 230 h 1916"/>
                  <a:gd name="T84" fmla="*/ 420 w 1408"/>
                  <a:gd name="T85" fmla="*/ 202 h 1916"/>
                  <a:gd name="T86" fmla="*/ 480 w 1408"/>
                  <a:gd name="T87" fmla="*/ 172 h 1916"/>
                  <a:gd name="T88" fmla="*/ 600 w 1408"/>
                  <a:gd name="T89" fmla="*/ 118 h 1916"/>
                  <a:gd name="T90" fmla="*/ 708 w 1408"/>
                  <a:gd name="T91" fmla="*/ 70 h 1916"/>
                  <a:gd name="T92" fmla="*/ 798 w 1408"/>
                  <a:gd name="T93" fmla="*/ 34 h 1916"/>
                  <a:gd name="T94" fmla="*/ 882 w 1408"/>
                  <a:gd name="T95" fmla="*/ 0 h 1916"/>
                  <a:gd name="T96" fmla="*/ 1324 w 1408"/>
                  <a:gd name="T97" fmla="*/ 564 h 1916"/>
                  <a:gd name="T98" fmla="*/ 1408 w 1408"/>
                  <a:gd name="T99" fmla="*/ 1310 h 1916"/>
                  <a:gd name="T100" fmla="*/ 1334 w 1408"/>
                  <a:gd name="T101" fmla="*/ 1916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8" h="1916">
                    <a:moveTo>
                      <a:pt x="1334" y="1916"/>
                    </a:moveTo>
                    <a:lnTo>
                      <a:pt x="320" y="1908"/>
                    </a:lnTo>
                    <a:lnTo>
                      <a:pt x="320" y="1908"/>
                    </a:lnTo>
                    <a:lnTo>
                      <a:pt x="310" y="1894"/>
                    </a:lnTo>
                    <a:lnTo>
                      <a:pt x="280" y="1854"/>
                    </a:lnTo>
                    <a:lnTo>
                      <a:pt x="240" y="1788"/>
                    </a:lnTo>
                    <a:lnTo>
                      <a:pt x="216" y="1748"/>
                    </a:lnTo>
                    <a:lnTo>
                      <a:pt x="190" y="1704"/>
                    </a:lnTo>
                    <a:lnTo>
                      <a:pt x="166" y="1656"/>
                    </a:lnTo>
                    <a:lnTo>
                      <a:pt x="140" y="1602"/>
                    </a:lnTo>
                    <a:lnTo>
                      <a:pt x="116" y="1546"/>
                    </a:lnTo>
                    <a:lnTo>
                      <a:pt x="94" y="1488"/>
                    </a:lnTo>
                    <a:lnTo>
                      <a:pt x="74" y="1426"/>
                    </a:lnTo>
                    <a:lnTo>
                      <a:pt x="58" y="1362"/>
                    </a:lnTo>
                    <a:lnTo>
                      <a:pt x="44" y="1298"/>
                    </a:lnTo>
                    <a:lnTo>
                      <a:pt x="38" y="1264"/>
                    </a:lnTo>
                    <a:lnTo>
                      <a:pt x="34" y="1230"/>
                    </a:lnTo>
                    <a:lnTo>
                      <a:pt x="34" y="1230"/>
                    </a:lnTo>
                    <a:lnTo>
                      <a:pt x="20" y="1096"/>
                    </a:lnTo>
                    <a:lnTo>
                      <a:pt x="8" y="964"/>
                    </a:lnTo>
                    <a:lnTo>
                      <a:pt x="4" y="898"/>
                    </a:lnTo>
                    <a:lnTo>
                      <a:pt x="2" y="836"/>
                    </a:lnTo>
                    <a:lnTo>
                      <a:pt x="0" y="774"/>
                    </a:lnTo>
                    <a:lnTo>
                      <a:pt x="2" y="714"/>
                    </a:lnTo>
                    <a:lnTo>
                      <a:pt x="8" y="658"/>
                    </a:lnTo>
                    <a:lnTo>
                      <a:pt x="16" y="604"/>
                    </a:lnTo>
                    <a:lnTo>
                      <a:pt x="28" y="552"/>
                    </a:lnTo>
                    <a:lnTo>
                      <a:pt x="36" y="528"/>
                    </a:lnTo>
                    <a:lnTo>
                      <a:pt x="44" y="504"/>
                    </a:lnTo>
                    <a:lnTo>
                      <a:pt x="54" y="482"/>
                    </a:lnTo>
                    <a:lnTo>
                      <a:pt x="66" y="460"/>
                    </a:lnTo>
                    <a:lnTo>
                      <a:pt x="78" y="440"/>
                    </a:lnTo>
                    <a:lnTo>
                      <a:pt x="90" y="420"/>
                    </a:lnTo>
                    <a:lnTo>
                      <a:pt x="106" y="402"/>
                    </a:lnTo>
                    <a:lnTo>
                      <a:pt x="122" y="384"/>
                    </a:lnTo>
                    <a:lnTo>
                      <a:pt x="140" y="368"/>
                    </a:lnTo>
                    <a:lnTo>
                      <a:pt x="158" y="352"/>
                    </a:lnTo>
                    <a:lnTo>
                      <a:pt x="158" y="352"/>
                    </a:lnTo>
                    <a:lnTo>
                      <a:pt x="202" y="322"/>
                    </a:lnTo>
                    <a:lnTo>
                      <a:pt x="250" y="292"/>
                    </a:lnTo>
                    <a:lnTo>
                      <a:pt x="304" y="262"/>
                    </a:lnTo>
                    <a:lnTo>
                      <a:pt x="362" y="230"/>
                    </a:lnTo>
                    <a:lnTo>
                      <a:pt x="420" y="202"/>
                    </a:lnTo>
                    <a:lnTo>
                      <a:pt x="480" y="172"/>
                    </a:lnTo>
                    <a:lnTo>
                      <a:pt x="600" y="118"/>
                    </a:lnTo>
                    <a:lnTo>
                      <a:pt x="708" y="70"/>
                    </a:lnTo>
                    <a:lnTo>
                      <a:pt x="798" y="34"/>
                    </a:lnTo>
                    <a:lnTo>
                      <a:pt x="882" y="0"/>
                    </a:lnTo>
                    <a:lnTo>
                      <a:pt x="1324" y="564"/>
                    </a:lnTo>
                    <a:lnTo>
                      <a:pt x="1408" y="1310"/>
                    </a:lnTo>
                    <a:lnTo>
                      <a:pt x="1334" y="1916"/>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197" name="Freeform 119">
                <a:extLst>
                  <a:ext uri="{FF2B5EF4-FFF2-40B4-BE49-F238E27FC236}">
                    <a16:creationId xmlns:a16="http://schemas.microsoft.com/office/drawing/2014/main" id="{9B1A2124-6348-4F20-B1C4-FEDA536F24AA}"/>
                  </a:ext>
                </a:extLst>
              </p:cNvPr>
              <p:cNvSpPr>
                <a:spLocks/>
              </p:cNvSpPr>
              <p:nvPr/>
            </p:nvSpPr>
            <p:spPr bwMode="auto">
              <a:xfrm>
                <a:off x="3356" y="438"/>
                <a:ext cx="922" cy="778"/>
              </a:xfrm>
              <a:custGeom>
                <a:avLst/>
                <a:gdLst>
                  <a:gd name="T0" fmla="*/ 48 w 922"/>
                  <a:gd name="T1" fmla="*/ 778 h 778"/>
                  <a:gd name="T2" fmla="*/ 168 w 922"/>
                  <a:gd name="T3" fmla="*/ 580 h 778"/>
                  <a:gd name="T4" fmla="*/ 148 w 922"/>
                  <a:gd name="T5" fmla="*/ 510 h 778"/>
                  <a:gd name="T6" fmla="*/ 138 w 922"/>
                  <a:gd name="T7" fmla="*/ 448 h 778"/>
                  <a:gd name="T8" fmla="*/ 136 w 922"/>
                  <a:gd name="T9" fmla="*/ 402 h 778"/>
                  <a:gd name="T10" fmla="*/ 138 w 922"/>
                  <a:gd name="T11" fmla="*/ 388 h 778"/>
                  <a:gd name="T12" fmla="*/ 146 w 922"/>
                  <a:gd name="T13" fmla="*/ 362 h 778"/>
                  <a:gd name="T14" fmla="*/ 180 w 922"/>
                  <a:gd name="T15" fmla="*/ 300 h 778"/>
                  <a:gd name="T16" fmla="*/ 194 w 922"/>
                  <a:gd name="T17" fmla="*/ 268 h 778"/>
                  <a:gd name="T18" fmla="*/ 198 w 922"/>
                  <a:gd name="T19" fmla="*/ 242 h 778"/>
                  <a:gd name="T20" fmla="*/ 198 w 922"/>
                  <a:gd name="T21" fmla="*/ 208 h 778"/>
                  <a:gd name="T22" fmla="*/ 196 w 922"/>
                  <a:gd name="T23" fmla="*/ 190 h 778"/>
                  <a:gd name="T24" fmla="*/ 236 w 922"/>
                  <a:gd name="T25" fmla="*/ 228 h 778"/>
                  <a:gd name="T26" fmla="*/ 304 w 922"/>
                  <a:gd name="T27" fmla="*/ 274 h 778"/>
                  <a:gd name="T28" fmla="*/ 350 w 922"/>
                  <a:gd name="T29" fmla="*/ 298 h 778"/>
                  <a:gd name="T30" fmla="*/ 400 w 922"/>
                  <a:gd name="T31" fmla="*/ 318 h 778"/>
                  <a:gd name="T32" fmla="*/ 456 w 922"/>
                  <a:gd name="T33" fmla="*/ 334 h 778"/>
                  <a:gd name="T34" fmla="*/ 484 w 922"/>
                  <a:gd name="T35" fmla="*/ 338 h 778"/>
                  <a:gd name="T36" fmla="*/ 538 w 922"/>
                  <a:gd name="T37" fmla="*/ 342 h 778"/>
                  <a:gd name="T38" fmla="*/ 608 w 922"/>
                  <a:gd name="T39" fmla="*/ 336 h 778"/>
                  <a:gd name="T40" fmla="*/ 686 w 922"/>
                  <a:gd name="T41" fmla="*/ 326 h 778"/>
                  <a:gd name="T42" fmla="*/ 716 w 922"/>
                  <a:gd name="T43" fmla="*/ 328 h 778"/>
                  <a:gd name="T44" fmla="*/ 740 w 922"/>
                  <a:gd name="T45" fmla="*/ 336 h 778"/>
                  <a:gd name="T46" fmla="*/ 760 w 922"/>
                  <a:gd name="T47" fmla="*/ 354 h 778"/>
                  <a:gd name="T48" fmla="*/ 766 w 922"/>
                  <a:gd name="T49" fmla="*/ 368 h 778"/>
                  <a:gd name="T50" fmla="*/ 776 w 922"/>
                  <a:gd name="T51" fmla="*/ 402 h 778"/>
                  <a:gd name="T52" fmla="*/ 780 w 922"/>
                  <a:gd name="T53" fmla="*/ 458 h 778"/>
                  <a:gd name="T54" fmla="*/ 774 w 922"/>
                  <a:gd name="T55" fmla="*/ 528 h 778"/>
                  <a:gd name="T56" fmla="*/ 764 w 922"/>
                  <a:gd name="T57" fmla="*/ 582 h 778"/>
                  <a:gd name="T58" fmla="*/ 880 w 922"/>
                  <a:gd name="T59" fmla="*/ 778 h 778"/>
                  <a:gd name="T60" fmla="*/ 900 w 922"/>
                  <a:gd name="T61" fmla="*/ 666 h 778"/>
                  <a:gd name="T62" fmla="*/ 920 w 922"/>
                  <a:gd name="T63" fmla="*/ 524 h 778"/>
                  <a:gd name="T64" fmla="*/ 922 w 922"/>
                  <a:gd name="T65" fmla="*/ 482 h 778"/>
                  <a:gd name="T66" fmla="*/ 918 w 922"/>
                  <a:gd name="T67" fmla="*/ 410 h 778"/>
                  <a:gd name="T68" fmla="*/ 908 w 922"/>
                  <a:gd name="T69" fmla="*/ 352 h 778"/>
                  <a:gd name="T70" fmla="*/ 892 w 922"/>
                  <a:gd name="T71" fmla="*/ 290 h 778"/>
                  <a:gd name="T72" fmla="*/ 866 w 922"/>
                  <a:gd name="T73" fmla="*/ 228 h 778"/>
                  <a:gd name="T74" fmla="*/ 828 w 922"/>
                  <a:gd name="T75" fmla="*/ 166 h 778"/>
                  <a:gd name="T76" fmla="*/ 776 w 922"/>
                  <a:gd name="T77" fmla="*/ 112 h 778"/>
                  <a:gd name="T78" fmla="*/ 710 w 922"/>
                  <a:gd name="T79" fmla="*/ 66 h 778"/>
                  <a:gd name="T80" fmla="*/ 672 w 922"/>
                  <a:gd name="T81" fmla="*/ 46 h 778"/>
                  <a:gd name="T82" fmla="*/ 630 w 922"/>
                  <a:gd name="T83" fmla="*/ 30 h 778"/>
                  <a:gd name="T84" fmla="*/ 554 w 922"/>
                  <a:gd name="T85" fmla="*/ 10 h 778"/>
                  <a:gd name="T86" fmla="*/ 482 w 922"/>
                  <a:gd name="T87" fmla="*/ 0 h 778"/>
                  <a:gd name="T88" fmla="*/ 416 w 922"/>
                  <a:gd name="T89" fmla="*/ 2 h 778"/>
                  <a:gd name="T90" fmla="*/ 356 w 922"/>
                  <a:gd name="T91" fmla="*/ 8 h 778"/>
                  <a:gd name="T92" fmla="*/ 304 w 922"/>
                  <a:gd name="T93" fmla="*/ 22 h 778"/>
                  <a:gd name="T94" fmla="*/ 258 w 922"/>
                  <a:gd name="T95" fmla="*/ 40 h 778"/>
                  <a:gd name="T96" fmla="*/ 206 w 922"/>
                  <a:gd name="T97" fmla="*/ 68 h 778"/>
                  <a:gd name="T98" fmla="*/ 174 w 922"/>
                  <a:gd name="T99" fmla="*/ 92 h 778"/>
                  <a:gd name="T100" fmla="*/ 138 w 922"/>
                  <a:gd name="T101" fmla="*/ 124 h 778"/>
                  <a:gd name="T102" fmla="*/ 100 w 922"/>
                  <a:gd name="T103" fmla="*/ 166 h 778"/>
                  <a:gd name="T104" fmla="*/ 66 w 922"/>
                  <a:gd name="T105" fmla="*/ 216 h 778"/>
                  <a:gd name="T106" fmla="*/ 36 w 922"/>
                  <a:gd name="T107" fmla="*/ 278 h 778"/>
                  <a:gd name="T108" fmla="*/ 12 w 922"/>
                  <a:gd name="T109" fmla="*/ 350 h 778"/>
                  <a:gd name="T110" fmla="*/ 0 w 922"/>
                  <a:gd name="T111" fmla="*/ 432 h 778"/>
                  <a:gd name="T112" fmla="*/ 2 w 922"/>
                  <a:gd name="T113" fmla="*/ 52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2" h="778">
                    <a:moveTo>
                      <a:pt x="2" y="526"/>
                    </a:moveTo>
                    <a:lnTo>
                      <a:pt x="48" y="778"/>
                    </a:lnTo>
                    <a:lnTo>
                      <a:pt x="168" y="580"/>
                    </a:lnTo>
                    <a:lnTo>
                      <a:pt x="168" y="580"/>
                    </a:lnTo>
                    <a:lnTo>
                      <a:pt x="162" y="560"/>
                    </a:lnTo>
                    <a:lnTo>
                      <a:pt x="148" y="510"/>
                    </a:lnTo>
                    <a:lnTo>
                      <a:pt x="142" y="480"/>
                    </a:lnTo>
                    <a:lnTo>
                      <a:pt x="138" y="448"/>
                    </a:lnTo>
                    <a:lnTo>
                      <a:pt x="136" y="416"/>
                    </a:lnTo>
                    <a:lnTo>
                      <a:pt x="136" y="402"/>
                    </a:lnTo>
                    <a:lnTo>
                      <a:pt x="138" y="388"/>
                    </a:lnTo>
                    <a:lnTo>
                      <a:pt x="138" y="388"/>
                    </a:lnTo>
                    <a:lnTo>
                      <a:pt x="142" y="374"/>
                    </a:lnTo>
                    <a:lnTo>
                      <a:pt x="146" y="362"/>
                    </a:lnTo>
                    <a:lnTo>
                      <a:pt x="156" y="340"/>
                    </a:lnTo>
                    <a:lnTo>
                      <a:pt x="180" y="300"/>
                    </a:lnTo>
                    <a:lnTo>
                      <a:pt x="190" y="280"/>
                    </a:lnTo>
                    <a:lnTo>
                      <a:pt x="194" y="268"/>
                    </a:lnTo>
                    <a:lnTo>
                      <a:pt x="196" y="256"/>
                    </a:lnTo>
                    <a:lnTo>
                      <a:pt x="198" y="242"/>
                    </a:lnTo>
                    <a:lnTo>
                      <a:pt x="198" y="226"/>
                    </a:lnTo>
                    <a:lnTo>
                      <a:pt x="198" y="208"/>
                    </a:lnTo>
                    <a:lnTo>
                      <a:pt x="196" y="190"/>
                    </a:lnTo>
                    <a:lnTo>
                      <a:pt x="196" y="190"/>
                    </a:lnTo>
                    <a:lnTo>
                      <a:pt x="214" y="208"/>
                    </a:lnTo>
                    <a:lnTo>
                      <a:pt x="236" y="228"/>
                    </a:lnTo>
                    <a:lnTo>
                      <a:pt x="266" y="250"/>
                    </a:lnTo>
                    <a:lnTo>
                      <a:pt x="304" y="274"/>
                    </a:lnTo>
                    <a:lnTo>
                      <a:pt x="326" y="286"/>
                    </a:lnTo>
                    <a:lnTo>
                      <a:pt x="350" y="298"/>
                    </a:lnTo>
                    <a:lnTo>
                      <a:pt x="374" y="310"/>
                    </a:lnTo>
                    <a:lnTo>
                      <a:pt x="400" y="318"/>
                    </a:lnTo>
                    <a:lnTo>
                      <a:pt x="426" y="328"/>
                    </a:lnTo>
                    <a:lnTo>
                      <a:pt x="456" y="334"/>
                    </a:lnTo>
                    <a:lnTo>
                      <a:pt x="456" y="334"/>
                    </a:lnTo>
                    <a:lnTo>
                      <a:pt x="484" y="338"/>
                    </a:lnTo>
                    <a:lnTo>
                      <a:pt x="512" y="340"/>
                    </a:lnTo>
                    <a:lnTo>
                      <a:pt x="538" y="342"/>
                    </a:lnTo>
                    <a:lnTo>
                      <a:pt x="562" y="340"/>
                    </a:lnTo>
                    <a:lnTo>
                      <a:pt x="608" y="336"/>
                    </a:lnTo>
                    <a:lnTo>
                      <a:pt x="650" y="330"/>
                    </a:lnTo>
                    <a:lnTo>
                      <a:pt x="686" y="326"/>
                    </a:lnTo>
                    <a:lnTo>
                      <a:pt x="702" y="326"/>
                    </a:lnTo>
                    <a:lnTo>
                      <a:pt x="716" y="328"/>
                    </a:lnTo>
                    <a:lnTo>
                      <a:pt x="728" y="330"/>
                    </a:lnTo>
                    <a:lnTo>
                      <a:pt x="740" y="336"/>
                    </a:lnTo>
                    <a:lnTo>
                      <a:pt x="750" y="344"/>
                    </a:lnTo>
                    <a:lnTo>
                      <a:pt x="760" y="354"/>
                    </a:lnTo>
                    <a:lnTo>
                      <a:pt x="760" y="354"/>
                    </a:lnTo>
                    <a:lnTo>
                      <a:pt x="766" y="368"/>
                    </a:lnTo>
                    <a:lnTo>
                      <a:pt x="772" y="384"/>
                    </a:lnTo>
                    <a:lnTo>
                      <a:pt x="776" y="402"/>
                    </a:lnTo>
                    <a:lnTo>
                      <a:pt x="780" y="420"/>
                    </a:lnTo>
                    <a:lnTo>
                      <a:pt x="780" y="458"/>
                    </a:lnTo>
                    <a:lnTo>
                      <a:pt x="778" y="494"/>
                    </a:lnTo>
                    <a:lnTo>
                      <a:pt x="774" y="528"/>
                    </a:lnTo>
                    <a:lnTo>
                      <a:pt x="768" y="556"/>
                    </a:lnTo>
                    <a:lnTo>
                      <a:pt x="764" y="582"/>
                    </a:lnTo>
                    <a:lnTo>
                      <a:pt x="880" y="778"/>
                    </a:lnTo>
                    <a:lnTo>
                      <a:pt x="880" y="778"/>
                    </a:lnTo>
                    <a:lnTo>
                      <a:pt x="886" y="744"/>
                    </a:lnTo>
                    <a:lnTo>
                      <a:pt x="900" y="666"/>
                    </a:lnTo>
                    <a:lnTo>
                      <a:pt x="914" y="570"/>
                    </a:lnTo>
                    <a:lnTo>
                      <a:pt x="920" y="524"/>
                    </a:lnTo>
                    <a:lnTo>
                      <a:pt x="922" y="482"/>
                    </a:lnTo>
                    <a:lnTo>
                      <a:pt x="922" y="482"/>
                    </a:lnTo>
                    <a:lnTo>
                      <a:pt x="920" y="436"/>
                    </a:lnTo>
                    <a:lnTo>
                      <a:pt x="918" y="410"/>
                    </a:lnTo>
                    <a:lnTo>
                      <a:pt x="914" y="382"/>
                    </a:lnTo>
                    <a:lnTo>
                      <a:pt x="908" y="352"/>
                    </a:lnTo>
                    <a:lnTo>
                      <a:pt x="902" y="322"/>
                    </a:lnTo>
                    <a:lnTo>
                      <a:pt x="892" y="290"/>
                    </a:lnTo>
                    <a:lnTo>
                      <a:pt x="880" y="258"/>
                    </a:lnTo>
                    <a:lnTo>
                      <a:pt x="866" y="228"/>
                    </a:lnTo>
                    <a:lnTo>
                      <a:pt x="848" y="196"/>
                    </a:lnTo>
                    <a:lnTo>
                      <a:pt x="828" y="166"/>
                    </a:lnTo>
                    <a:lnTo>
                      <a:pt x="804" y="138"/>
                    </a:lnTo>
                    <a:lnTo>
                      <a:pt x="776" y="112"/>
                    </a:lnTo>
                    <a:lnTo>
                      <a:pt x="746" y="86"/>
                    </a:lnTo>
                    <a:lnTo>
                      <a:pt x="710" y="66"/>
                    </a:lnTo>
                    <a:lnTo>
                      <a:pt x="692" y="56"/>
                    </a:lnTo>
                    <a:lnTo>
                      <a:pt x="672" y="46"/>
                    </a:lnTo>
                    <a:lnTo>
                      <a:pt x="672" y="46"/>
                    </a:lnTo>
                    <a:lnTo>
                      <a:pt x="630" y="30"/>
                    </a:lnTo>
                    <a:lnTo>
                      <a:pt x="592" y="18"/>
                    </a:lnTo>
                    <a:lnTo>
                      <a:pt x="554" y="10"/>
                    </a:lnTo>
                    <a:lnTo>
                      <a:pt x="516" y="4"/>
                    </a:lnTo>
                    <a:lnTo>
                      <a:pt x="482" y="0"/>
                    </a:lnTo>
                    <a:lnTo>
                      <a:pt x="448" y="0"/>
                    </a:lnTo>
                    <a:lnTo>
                      <a:pt x="416" y="2"/>
                    </a:lnTo>
                    <a:lnTo>
                      <a:pt x="386" y="4"/>
                    </a:lnTo>
                    <a:lnTo>
                      <a:pt x="356" y="8"/>
                    </a:lnTo>
                    <a:lnTo>
                      <a:pt x="330" y="16"/>
                    </a:lnTo>
                    <a:lnTo>
                      <a:pt x="304" y="22"/>
                    </a:lnTo>
                    <a:lnTo>
                      <a:pt x="280" y="30"/>
                    </a:lnTo>
                    <a:lnTo>
                      <a:pt x="258" y="40"/>
                    </a:lnTo>
                    <a:lnTo>
                      <a:pt x="240" y="50"/>
                    </a:lnTo>
                    <a:lnTo>
                      <a:pt x="206" y="68"/>
                    </a:lnTo>
                    <a:lnTo>
                      <a:pt x="206" y="68"/>
                    </a:lnTo>
                    <a:lnTo>
                      <a:pt x="174" y="92"/>
                    </a:lnTo>
                    <a:lnTo>
                      <a:pt x="156" y="106"/>
                    </a:lnTo>
                    <a:lnTo>
                      <a:pt x="138" y="124"/>
                    </a:lnTo>
                    <a:lnTo>
                      <a:pt x="118" y="144"/>
                    </a:lnTo>
                    <a:lnTo>
                      <a:pt x="100" y="166"/>
                    </a:lnTo>
                    <a:lnTo>
                      <a:pt x="82" y="190"/>
                    </a:lnTo>
                    <a:lnTo>
                      <a:pt x="66" y="216"/>
                    </a:lnTo>
                    <a:lnTo>
                      <a:pt x="50" y="246"/>
                    </a:lnTo>
                    <a:lnTo>
                      <a:pt x="36" y="278"/>
                    </a:lnTo>
                    <a:lnTo>
                      <a:pt x="22" y="312"/>
                    </a:lnTo>
                    <a:lnTo>
                      <a:pt x="12" y="350"/>
                    </a:lnTo>
                    <a:lnTo>
                      <a:pt x="6" y="390"/>
                    </a:lnTo>
                    <a:lnTo>
                      <a:pt x="0" y="432"/>
                    </a:lnTo>
                    <a:lnTo>
                      <a:pt x="0" y="478"/>
                    </a:lnTo>
                    <a:lnTo>
                      <a:pt x="2" y="52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198" name="Freeform 120">
                <a:extLst>
                  <a:ext uri="{FF2B5EF4-FFF2-40B4-BE49-F238E27FC236}">
                    <a16:creationId xmlns:a16="http://schemas.microsoft.com/office/drawing/2014/main" id="{BA49E216-15E6-4020-8744-92CD67ECAAE3}"/>
                  </a:ext>
                </a:extLst>
              </p:cNvPr>
              <p:cNvSpPr>
                <a:spLocks/>
              </p:cNvSpPr>
              <p:nvPr/>
            </p:nvSpPr>
            <p:spPr bwMode="auto">
              <a:xfrm>
                <a:off x="3356" y="438"/>
                <a:ext cx="922" cy="778"/>
              </a:xfrm>
              <a:custGeom>
                <a:avLst/>
                <a:gdLst>
                  <a:gd name="T0" fmla="*/ 48 w 922"/>
                  <a:gd name="T1" fmla="*/ 778 h 778"/>
                  <a:gd name="T2" fmla="*/ 168 w 922"/>
                  <a:gd name="T3" fmla="*/ 580 h 778"/>
                  <a:gd name="T4" fmla="*/ 148 w 922"/>
                  <a:gd name="T5" fmla="*/ 510 h 778"/>
                  <a:gd name="T6" fmla="*/ 138 w 922"/>
                  <a:gd name="T7" fmla="*/ 448 h 778"/>
                  <a:gd name="T8" fmla="*/ 136 w 922"/>
                  <a:gd name="T9" fmla="*/ 402 h 778"/>
                  <a:gd name="T10" fmla="*/ 138 w 922"/>
                  <a:gd name="T11" fmla="*/ 388 h 778"/>
                  <a:gd name="T12" fmla="*/ 146 w 922"/>
                  <a:gd name="T13" fmla="*/ 362 h 778"/>
                  <a:gd name="T14" fmla="*/ 180 w 922"/>
                  <a:gd name="T15" fmla="*/ 300 h 778"/>
                  <a:gd name="T16" fmla="*/ 194 w 922"/>
                  <a:gd name="T17" fmla="*/ 268 h 778"/>
                  <a:gd name="T18" fmla="*/ 198 w 922"/>
                  <a:gd name="T19" fmla="*/ 242 h 778"/>
                  <a:gd name="T20" fmla="*/ 198 w 922"/>
                  <a:gd name="T21" fmla="*/ 208 h 778"/>
                  <a:gd name="T22" fmla="*/ 196 w 922"/>
                  <a:gd name="T23" fmla="*/ 190 h 778"/>
                  <a:gd name="T24" fmla="*/ 236 w 922"/>
                  <a:gd name="T25" fmla="*/ 228 h 778"/>
                  <a:gd name="T26" fmla="*/ 304 w 922"/>
                  <a:gd name="T27" fmla="*/ 274 h 778"/>
                  <a:gd name="T28" fmla="*/ 350 w 922"/>
                  <a:gd name="T29" fmla="*/ 298 h 778"/>
                  <a:gd name="T30" fmla="*/ 400 w 922"/>
                  <a:gd name="T31" fmla="*/ 318 h 778"/>
                  <a:gd name="T32" fmla="*/ 456 w 922"/>
                  <a:gd name="T33" fmla="*/ 334 h 778"/>
                  <a:gd name="T34" fmla="*/ 484 w 922"/>
                  <a:gd name="T35" fmla="*/ 338 h 778"/>
                  <a:gd name="T36" fmla="*/ 538 w 922"/>
                  <a:gd name="T37" fmla="*/ 342 h 778"/>
                  <a:gd name="T38" fmla="*/ 608 w 922"/>
                  <a:gd name="T39" fmla="*/ 336 h 778"/>
                  <a:gd name="T40" fmla="*/ 686 w 922"/>
                  <a:gd name="T41" fmla="*/ 326 h 778"/>
                  <a:gd name="T42" fmla="*/ 716 w 922"/>
                  <a:gd name="T43" fmla="*/ 328 h 778"/>
                  <a:gd name="T44" fmla="*/ 740 w 922"/>
                  <a:gd name="T45" fmla="*/ 336 h 778"/>
                  <a:gd name="T46" fmla="*/ 760 w 922"/>
                  <a:gd name="T47" fmla="*/ 354 h 778"/>
                  <a:gd name="T48" fmla="*/ 766 w 922"/>
                  <a:gd name="T49" fmla="*/ 368 h 778"/>
                  <a:gd name="T50" fmla="*/ 776 w 922"/>
                  <a:gd name="T51" fmla="*/ 402 h 778"/>
                  <a:gd name="T52" fmla="*/ 780 w 922"/>
                  <a:gd name="T53" fmla="*/ 458 h 778"/>
                  <a:gd name="T54" fmla="*/ 774 w 922"/>
                  <a:gd name="T55" fmla="*/ 528 h 778"/>
                  <a:gd name="T56" fmla="*/ 764 w 922"/>
                  <a:gd name="T57" fmla="*/ 582 h 778"/>
                  <a:gd name="T58" fmla="*/ 880 w 922"/>
                  <a:gd name="T59" fmla="*/ 778 h 778"/>
                  <a:gd name="T60" fmla="*/ 900 w 922"/>
                  <a:gd name="T61" fmla="*/ 666 h 778"/>
                  <a:gd name="T62" fmla="*/ 920 w 922"/>
                  <a:gd name="T63" fmla="*/ 524 h 778"/>
                  <a:gd name="T64" fmla="*/ 922 w 922"/>
                  <a:gd name="T65" fmla="*/ 482 h 778"/>
                  <a:gd name="T66" fmla="*/ 918 w 922"/>
                  <a:gd name="T67" fmla="*/ 410 h 778"/>
                  <a:gd name="T68" fmla="*/ 908 w 922"/>
                  <a:gd name="T69" fmla="*/ 352 h 778"/>
                  <a:gd name="T70" fmla="*/ 892 w 922"/>
                  <a:gd name="T71" fmla="*/ 290 h 778"/>
                  <a:gd name="T72" fmla="*/ 866 w 922"/>
                  <a:gd name="T73" fmla="*/ 228 h 778"/>
                  <a:gd name="T74" fmla="*/ 828 w 922"/>
                  <a:gd name="T75" fmla="*/ 166 h 778"/>
                  <a:gd name="T76" fmla="*/ 776 w 922"/>
                  <a:gd name="T77" fmla="*/ 112 h 778"/>
                  <a:gd name="T78" fmla="*/ 710 w 922"/>
                  <a:gd name="T79" fmla="*/ 66 h 778"/>
                  <a:gd name="T80" fmla="*/ 672 w 922"/>
                  <a:gd name="T81" fmla="*/ 46 h 778"/>
                  <a:gd name="T82" fmla="*/ 630 w 922"/>
                  <a:gd name="T83" fmla="*/ 30 h 778"/>
                  <a:gd name="T84" fmla="*/ 554 w 922"/>
                  <a:gd name="T85" fmla="*/ 10 h 778"/>
                  <a:gd name="T86" fmla="*/ 482 w 922"/>
                  <a:gd name="T87" fmla="*/ 0 h 778"/>
                  <a:gd name="T88" fmla="*/ 416 w 922"/>
                  <a:gd name="T89" fmla="*/ 2 h 778"/>
                  <a:gd name="T90" fmla="*/ 356 w 922"/>
                  <a:gd name="T91" fmla="*/ 8 h 778"/>
                  <a:gd name="T92" fmla="*/ 304 w 922"/>
                  <a:gd name="T93" fmla="*/ 22 h 778"/>
                  <a:gd name="T94" fmla="*/ 258 w 922"/>
                  <a:gd name="T95" fmla="*/ 40 h 778"/>
                  <a:gd name="T96" fmla="*/ 206 w 922"/>
                  <a:gd name="T97" fmla="*/ 68 h 778"/>
                  <a:gd name="T98" fmla="*/ 174 w 922"/>
                  <a:gd name="T99" fmla="*/ 92 h 778"/>
                  <a:gd name="T100" fmla="*/ 138 w 922"/>
                  <a:gd name="T101" fmla="*/ 124 h 778"/>
                  <a:gd name="T102" fmla="*/ 100 w 922"/>
                  <a:gd name="T103" fmla="*/ 166 h 778"/>
                  <a:gd name="T104" fmla="*/ 66 w 922"/>
                  <a:gd name="T105" fmla="*/ 216 h 778"/>
                  <a:gd name="T106" fmla="*/ 36 w 922"/>
                  <a:gd name="T107" fmla="*/ 278 h 778"/>
                  <a:gd name="T108" fmla="*/ 12 w 922"/>
                  <a:gd name="T109" fmla="*/ 350 h 778"/>
                  <a:gd name="T110" fmla="*/ 0 w 922"/>
                  <a:gd name="T111" fmla="*/ 432 h 778"/>
                  <a:gd name="T112" fmla="*/ 2 w 922"/>
                  <a:gd name="T113" fmla="*/ 52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2" h="778">
                    <a:moveTo>
                      <a:pt x="2" y="526"/>
                    </a:moveTo>
                    <a:lnTo>
                      <a:pt x="48" y="778"/>
                    </a:lnTo>
                    <a:lnTo>
                      <a:pt x="168" y="580"/>
                    </a:lnTo>
                    <a:lnTo>
                      <a:pt x="168" y="580"/>
                    </a:lnTo>
                    <a:lnTo>
                      <a:pt x="162" y="560"/>
                    </a:lnTo>
                    <a:lnTo>
                      <a:pt x="148" y="510"/>
                    </a:lnTo>
                    <a:lnTo>
                      <a:pt x="142" y="480"/>
                    </a:lnTo>
                    <a:lnTo>
                      <a:pt x="138" y="448"/>
                    </a:lnTo>
                    <a:lnTo>
                      <a:pt x="136" y="416"/>
                    </a:lnTo>
                    <a:lnTo>
                      <a:pt x="136" y="402"/>
                    </a:lnTo>
                    <a:lnTo>
                      <a:pt x="138" y="388"/>
                    </a:lnTo>
                    <a:lnTo>
                      <a:pt x="138" y="388"/>
                    </a:lnTo>
                    <a:lnTo>
                      <a:pt x="142" y="374"/>
                    </a:lnTo>
                    <a:lnTo>
                      <a:pt x="146" y="362"/>
                    </a:lnTo>
                    <a:lnTo>
                      <a:pt x="156" y="340"/>
                    </a:lnTo>
                    <a:lnTo>
                      <a:pt x="180" y="300"/>
                    </a:lnTo>
                    <a:lnTo>
                      <a:pt x="190" y="280"/>
                    </a:lnTo>
                    <a:lnTo>
                      <a:pt x="194" y="268"/>
                    </a:lnTo>
                    <a:lnTo>
                      <a:pt x="196" y="256"/>
                    </a:lnTo>
                    <a:lnTo>
                      <a:pt x="198" y="242"/>
                    </a:lnTo>
                    <a:lnTo>
                      <a:pt x="198" y="226"/>
                    </a:lnTo>
                    <a:lnTo>
                      <a:pt x="198" y="208"/>
                    </a:lnTo>
                    <a:lnTo>
                      <a:pt x="196" y="190"/>
                    </a:lnTo>
                    <a:lnTo>
                      <a:pt x="196" y="190"/>
                    </a:lnTo>
                    <a:lnTo>
                      <a:pt x="214" y="208"/>
                    </a:lnTo>
                    <a:lnTo>
                      <a:pt x="236" y="228"/>
                    </a:lnTo>
                    <a:lnTo>
                      <a:pt x="266" y="250"/>
                    </a:lnTo>
                    <a:lnTo>
                      <a:pt x="304" y="274"/>
                    </a:lnTo>
                    <a:lnTo>
                      <a:pt x="326" y="286"/>
                    </a:lnTo>
                    <a:lnTo>
                      <a:pt x="350" y="298"/>
                    </a:lnTo>
                    <a:lnTo>
                      <a:pt x="374" y="310"/>
                    </a:lnTo>
                    <a:lnTo>
                      <a:pt x="400" y="318"/>
                    </a:lnTo>
                    <a:lnTo>
                      <a:pt x="426" y="328"/>
                    </a:lnTo>
                    <a:lnTo>
                      <a:pt x="456" y="334"/>
                    </a:lnTo>
                    <a:lnTo>
                      <a:pt x="456" y="334"/>
                    </a:lnTo>
                    <a:lnTo>
                      <a:pt x="484" y="338"/>
                    </a:lnTo>
                    <a:lnTo>
                      <a:pt x="512" y="340"/>
                    </a:lnTo>
                    <a:lnTo>
                      <a:pt x="538" y="342"/>
                    </a:lnTo>
                    <a:lnTo>
                      <a:pt x="562" y="340"/>
                    </a:lnTo>
                    <a:lnTo>
                      <a:pt x="608" y="336"/>
                    </a:lnTo>
                    <a:lnTo>
                      <a:pt x="650" y="330"/>
                    </a:lnTo>
                    <a:lnTo>
                      <a:pt x="686" y="326"/>
                    </a:lnTo>
                    <a:lnTo>
                      <a:pt x="702" y="326"/>
                    </a:lnTo>
                    <a:lnTo>
                      <a:pt x="716" y="328"/>
                    </a:lnTo>
                    <a:lnTo>
                      <a:pt x="728" y="330"/>
                    </a:lnTo>
                    <a:lnTo>
                      <a:pt x="740" y="336"/>
                    </a:lnTo>
                    <a:lnTo>
                      <a:pt x="750" y="344"/>
                    </a:lnTo>
                    <a:lnTo>
                      <a:pt x="760" y="354"/>
                    </a:lnTo>
                    <a:lnTo>
                      <a:pt x="760" y="354"/>
                    </a:lnTo>
                    <a:lnTo>
                      <a:pt x="766" y="368"/>
                    </a:lnTo>
                    <a:lnTo>
                      <a:pt x="772" y="384"/>
                    </a:lnTo>
                    <a:lnTo>
                      <a:pt x="776" y="402"/>
                    </a:lnTo>
                    <a:lnTo>
                      <a:pt x="780" y="420"/>
                    </a:lnTo>
                    <a:lnTo>
                      <a:pt x="780" y="458"/>
                    </a:lnTo>
                    <a:lnTo>
                      <a:pt x="778" y="494"/>
                    </a:lnTo>
                    <a:lnTo>
                      <a:pt x="774" y="528"/>
                    </a:lnTo>
                    <a:lnTo>
                      <a:pt x="768" y="556"/>
                    </a:lnTo>
                    <a:lnTo>
                      <a:pt x="764" y="582"/>
                    </a:lnTo>
                    <a:lnTo>
                      <a:pt x="880" y="778"/>
                    </a:lnTo>
                    <a:lnTo>
                      <a:pt x="880" y="778"/>
                    </a:lnTo>
                    <a:lnTo>
                      <a:pt x="886" y="744"/>
                    </a:lnTo>
                    <a:lnTo>
                      <a:pt x="900" y="666"/>
                    </a:lnTo>
                    <a:lnTo>
                      <a:pt x="914" y="570"/>
                    </a:lnTo>
                    <a:lnTo>
                      <a:pt x="920" y="524"/>
                    </a:lnTo>
                    <a:lnTo>
                      <a:pt x="922" y="482"/>
                    </a:lnTo>
                    <a:lnTo>
                      <a:pt x="922" y="482"/>
                    </a:lnTo>
                    <a:lnTo>
                      <a:pt x="920" y="436"/>
                    </a:lnTo>
                    <a:lnTo>
                      <a:pt x="918" y="410"/>
                    </a:lnTo>
                    <a:lnTo>
                      <a:pt x="914" y="382"/>
                    </a:lnTo>
                    <a:lnTo>
                      <a:pt x="908" y="352"/>
                    </a:lnTo>
                    <a:lnTo>
                      <a:pt x="902" y="322"/>
                    </a:lnTo>
                    <a:lnTo>
                      <a:pt x="892" y="290"/>
                    </a:lnTo>
                    <a:lnTo>
                      <a:pt x="880" y="258"/>
                    </a:lnTo>
                    <a:lnTo>
                      <a:pt x="866" y="228"/>
                    </a:lnTo>
                    <a:lnTo>
                      <a:pt x="848" y="196"/>
                    </a:lnTo>
                    <a:lnTo>
                      <a:pt x="828" y="166"/>
                    </a:lnTo>
                    <a:lnTo>
                      <a:pt x="804" y="138"/>
                    </a:lnTo>
                    <a:lnTo>
                      <a:pt x="776" y="112"/>
                    </a:lnTo>
                    <a:lnTo>
                      <a:pt x="746" y="86"/>
                    </a:lnTo>
                    <a:lnTo>
                      <a:pt x="710" y="66"/>
                    </a:lnTo>
                    <a:lnTo>
                      <a:pt x="692" y="56"/>
                    </a:lnTo>
                    <a:lnTo>
                      <a:pt x="672" y="46"/>
                    </a:lnTo>
                    <a:lnTo>
                      <a:pt x="672" y="46"/>
                    </a:lnTo>
                    <a:lnTo>
                      <a:pt x="630" y="30"/>
                    </a:lnTo>
                    <a:lnTo>
                      <a:pt x="592" y="18"/>
                    </a:lnTo>
                    <a:lnTo>
                      <a:pt x="554" y="10"/>
                    </a:lnTo>
                    <a:lnTo>
                      <a:pt x="516" y="4"/>
                    </a:lnTo>
                    <a:lnTo>
                      <a:pt x="482" y="0"/>
                    </a:lnTo>
                    <a:lnTo>
                      <a:pt x="448" y="0"/>
                    </a:lnTo>
                    <a:lnTo>
                      <a:pt x="416" y="2"/>
                    </a:lnTo>
                    <a:lnTo>
                      <a:pt x="386" y="4"/>
                    </a:lnTo>
                    <a:lnTo>
                      <a:pt x="356" y="8"/>
                    </a:lnTo>
                    <a:lnTo>
                      <a:pt x="330" y="16"/>
                    </a:lnTo>
                    <a:lnTo>
                      <a:pt x="304" y="22"/>
                    </a:lnTo>
                    <a:lnTo>
                      <a:pt x="280" y="30"/>
                    </a:lnTo>
                    <a:lnTo>
                      <a:pt x="258" y="40"/>
                    </a:lnTo>
                    <a:lnTo>
                      <a:pt x="240" y="50"/>
                    </a:lnTo>
                    <a:lnTo>
                      <a:pt x="206" y="68"/>
                    </a:lnTo>
                    <a:lnTo>
                      <a:pt x="206" y="68"/>
                    </a:lnTo>
                    <a:lnTo>
                      <a:pt x="174" y="92"/>
                    </a:lnTo>
                    <a:lnTo>
                      <a:pt x="156" y="106"/>
                    </a:lnTo>
                    <a:lnTo>
                      <a:pt x="138" y="124"/>
                    </a:lnTo>
                    <a:lnTo>
                      <a:pt x="118" y="144"/>
                    </a:lnTo>
                    <a:lnTo>
                      <a:pt x="100" y="166"/>
                    </a:lnTo>
                    <a:lnTo>
                      <a:pt x="82" y="190"/>
                    </a:lnTo>
                    <a:lnTo>
                      <a:pt x="66" y="216"/>
                    </a:lnTo>
                    <a:lnTo>
                      <a:pt x="50" y="246"/>
                    </a:lnTo>
                    <a:lnTo>
                      <a:pt x="36" y="278"/>
                    </a:lnTo>
                    <a:lnTo>
                      <a:pt x="22" y="312"/>
                    </a:lnTo>
                    <a:lnTo>
                      <a:pt x="12" y="350"/>
                    </a:lnTo>
                    <a:lnTo>
                      <a:pt x="6" y="390"/>
                    </a:lnTo>
                    <a:lnTo>
                      <a:pt x="0" y="432"/>
                    </a:lnTo>
                    <a:lnTo>
                      <a:pt x="0" y="478"/>
                    </a:lnTo>
                    <a:lnTo>
                      <a:pt x="2" y="5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199" name="Freeform 121">
                <a:extLst>
                  <a:ext uri="{FF2B5EF4-FFF2-40B4-BE49-F238E27FC236}">
                    <a16:creationId xmlns:a16="http://schemas.microsoft.com/office/drawing/2014/main" id="{A24D2515-A2DD-41C0-97B6-1D25AED31990}"/>
                  </a:ext>
                </a:extLst>
              </p:cNvPr>
              <p:cNvSpPr>
                <a:spLocks/>
              </p:cNvSpPr>
              <p:nvPr/>
            </p:nvSpPr>
            <p:spPr bwMode="auto">
              <a:xfrm>
                <a:off x="3850" y="2004"/>
                <a:ext cx="1288" cy="1916"/>
              </a:xfrm>
              <a:custGeom>
                <a:avLst/>
                <a:gdLst>
                  <a:gd name="T0" fmla="*/ 12 w 1288"/>
                  <a:gd name="T1" fmla="*/ 1904 h 1916"/>
                  <a:gd name="T2" fmla="*/ 1000 w 1288"/>
                  <a:gd name="T3" fmla="*/ 1916 h 1916"/>
                  <a:gd name="T4" fmla="*/ 1270 w 1288"/>
                  <a:gd name="T5" fmla="*/ 1218 h 1916"/>
                  <a:gd name="T6" fmla="*/ 1270 w 1288"/>
                  <a:gd name="T7" fmla="*/ 1218 h 1916"/>
                  <a:gd name="T8" fmla="*/ 1272 w 1288"/>
                  <a:gd name="T9" fmla="*/ 1186 h 1916"/>
                  <a:gd name="T10" fmla="*/ 1280 w 1288"/>
                  <a:gd name="T11" fmla="*/ 1102 h 1916"/>
                  <a:gd name="T12" fmla="*/ 1284 w 1288"/>
                  <a:gd name="T13" fmla="*/ 1046 h 1916"/>
                  <a:gd name="T14" fmla="*/ 1286 w 1288"/>
                  <a:gd name="T15" fmla="*/ 982 h 1916"/>
                  <a:gd name="T16" fmla="*/ 1288 w 1288"/>
                  <a:gd name="T17" fmla="*/ 912 h 1916"/>
                  <a:gd name="T18" fmla="*/ 1286 w 1288"/>
                  <a:gd name="T19" fmla="*/ 838 h 1916"/>
                  <a:gd name="T20" fmla="*/ 1284 w 1288"/>
                  <a:gd name="T21" fmla="*/ 762 h 1916"/>
                  <a:gd name="T22" fmla="*/ 1278 w 1288"/>
                  <a:gd name="T23" fmla="*/ 686 h 1916"/>
                  <a:gd name="T24" fmla="*/ 1268 w 1288"/>
                  <a:gd name="T25" fmla="*/ 612 h 1916"/>
                  <a:gd name="T26" fmla="*/ 1262 w 1288"/>
                  <a:gd name="T27" fmla="*/ 578 h 1916"/>
                  <a:gd name="T28" fmla="*/ 1254 w 1288"/>
                  <a:gd name="T29" fmla="*/ 544 h 1916"/>
                  <a:gd name="T30" fmla="*/ 1246 w 1288"/>
                  <a:gd name="T31" fmla="*/ 510 h 1916"/>
                  <a:gd name="T32" fmla="*/ 1236 w 1288"/>
                  <a:gd name="T33" fmla="*/ 480 h 1916"/>
                  <a:gd name="T34" fmla="*/ 1224 w 1288"/>
                  <a:gd name="T35" fmla="*/ 450 h 1916"/>
                  <a:gd name="T36" fmla="*/ 1212 w 1288"/>
                  <a:gd name="T37" fmla="*/ 422 h 1916"/>
                  <a:gd name="T38" fmla="*/ 1196 w 1288"/>
                  <a:gd name="T39" fmla="*/ 398 h 1916"/>
                  <a:gd name="T40" fmla="*/ 1182 w 1288"/>
                  <a:gd name="T41" fmla="*/ 376 h 1916"/>
                  <a:gd name="T42" fmla="*/ 1164 w 1288"/>
                  <a:gd name="T43" fmla="*/ 356 h 1916"/>
                  <a:gd name="T44" fmla="*/ 1144 w 1288"/>
                  <a:gd name="T45" fmla="*/ 340 h 1916"/>
                  <a:gd name="T46" fmla="*/ 1144 w 1288"/>
                  <a:gd name="T47" fmla="*/ 340 h 1916"/>
                  <a:gd name="T48" fmla="*/ 1102 w 1288"/>
                  <a:gd name="T49" fmla="*/ 310 h 1916"/>
                  <a:gd name="T50" fmla="*/ 1052 w 1288"/>
                  <a:gd name="T51" fmla="*/ 280 h 1916"/>
                  <a:gd name="T52" fmla="*/ 998 w 1288"/>
                  <a:gd name="T53" fmla="*/ 250 h 1916"/>
                  <a:gd name="T54" fmla="*/ 940 w 1288"/>
                  <a:gd name="T55" fmla="*/ 220 h 1916"/>
                  <a:gd name="T56" fmla="*/ 880 w 1288"/>
                  <a:gd name="T57" fmla="*/ 192 h 1916"/>
                  <a:gd name="T58" fmla="*/ 820 w 1288"/>
                  <a:gd name="T59" fmla="*/ 164 h 1916"/>
                  <a:gd name="T60" fmla="*/ 698 w 1288"/>
                  <a:gd name="T61" fmla="*/ 110 h 1916"/>
                  <a:gd name="T62" fmla="*/ 586 w 1288"/>
                  <a:gd name="T63" fmla="*/ 66 h 1916"/>
                  <a:gd name="T64" fmla="*/ 496 w 1288"/>
                  <a:gd name="T65" fmla="*/ 30 h 1916"/>
                  <a:gd name="T66" fmla="*/ 410 w 1288"/>
                  <a:gd name="T67" fmla="*/ 0 h 1916"/>
                  <a:gd name="T68" fmla="*/ 28 w 1288"/>
                  <a:gd name="T69" fmla="*/ 546 h 1916"/>
                  <a:gd name="T70" fmla="*/ 0 w 1288"/>
                  <a:gd name="T71" fmla="*/ 1258 h 1916"/>
                  <a:gd name="T72" fmla="*/ 12 w 1288"/>
                  <a:gd name="T73" fmla="*/ 1904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8" h="1916">
                    <a:moveTo>
                      <a:pt x="12" y="1904"/>
                    </a:moveTo>
                    <a:lnTo>
                      <a:pt x="1000" y="1916"/>
                    </a:lnTo>
                    <a:lnTo>
                      <a:pt x="1270" y="1218"/>
                    </a:lnTo>
                    <a:lnTo>
                      <a:pt x="1270" y="1218"/>
                    </a:lnTo>
                    <a:lnTo>
                      <a:pt x="1272" y="1186"/>
                    </a:lnTo>
                    <a:lnTo>
                      <a:pt x="1280" y="1102"/>
                    </a:lnTo>
                    <a:lnTo>
                      <a:pt x="1284" y="1046"/>
                    </a:lnTo>
                    <a:lnTo>
                      <a:pt x="1286" y="982"/>
                    </a:lnTo>
                    <a:lnTo>
                      <a:pt x="1288" y="912"/>
                    </a:lnTo>
                    <a:lnTo>
                      <a:pt x="1286" y="838"/>
                    </a:lnTo>
                    <a:lnTo>
                      <a:pt x="1284" y="762"/>
                    </a:lnTo>
                    <a:lnTo>
                      <a:pt x="1278" y="686"/>
                    </a:lnTo>
                    <a:lnTo>
                      <a:pt x="1268" y="612"/>
                    </a:lnTo>
                    <a:lnTo>
                      <a:pt x="1262" y="578"/>
                    </a:lnTo>
                    <a:lnTo>
                      <a:pt x="1254" y="544"/>
                    </a:lnTo>
                    <a:lnTo>
                      <a:pt x="1246" y="510"/>
                    </a:lnTo>
                    <a:lnTo>
                      <a:pt x="1236" y="480"/>
                    </a:lnTo>
                    <a:lnTo>
                      <a:pt x="1224" y="450"/>
                    </a:lnTo>
                    <a:lnTo>
                      <a:pt x="1212" y="422"/>
                    </a:lnTo>
                    <a:lnTo>
                      <a:pt x="1196" y="398"/>
                    </a:lnTo>
                    <a:lnTo>
                      <a:pt x="1182" y="376"/>
                    </a:lnTo>
                    <a:lnTo>
                      <a:pt x="1164" y="356"/>
                    </a:lnTo>
                    <a:lnTo>
                      <a:pt x="1144" y="340"/>
                    </a:lnTo>
                    <a:lnTo>
                      <a:pt x="1144" y="340"/>
                    </a:lnTo>
                    <a:lnTo>
                      <a:pt x="1102" y="310"/>
                    </a:lnTo>
                    <a:lnTo>
                      <a:pt x="1052" y="280"/>
                    </a:lnTo>
                    <a:lnTo>
                      <a:pt x="998" y="250"/>
                    </a:lnTo>
                    <a:lnTo>
                      <a:pt x="940" y="220"/>
                    </a:lnTo>
                    <a:lnTo>
                      <a:pt x="880" y="192"/>
                    </a:lnTo>
                    <a:lnTo>
                      <a:pt x="820" y="164"/>
                    </a:lnTo>
                    <a:lnTo>
                      <a:pt x="698" y="110"/>
                    </a:lnTo>
                    <a:lnTo>
                      <a:pt x="586" y="66"/>
                    </a:lnTo>
                    <a:lnTo>
                      <a:pt x="496" y="30"/>
                    </a:lnTo>
                    <a:lnTo>
                      <a:pt x="410" y="0"/>
                    </a:lnTo>
                    <a:lnTo>
                      <a:pt x="28" y="546"/>
                    </a:lnTo>
                    <a:lnTo>
                      <a:pt x="0" y="1258"/>
                    </a:lnTo>
                    <a:lnTo>
                      <a:pt x="12" y="1904"/>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200" name="Freeform 122">
                <a:extLst>
                  <a:ext uri="{FF2B5EF4-FFF2-40B4-BE49-F238E27FC236}">
                    <a16:creationId xmlns:a16="http://schemas.microsoft.com/office/drawing/2014/main" id="{5958B2BA-393A-4071-BCB5-FEC2C02E3D8F}"/>
                  </a:ext>
                </a:extLst>
              </p:cNvPr>
              <p:cNvSpPr>
                <a:spLocks/>
              </p:cNvSpPr>
              <p:nvPr/>
            </p:nvSpPr>
            <p:spPr bwMode="auto">
              <a:xfrm>
                <a:off x="3382" y="1874"/>
                <a:ext cx="910" cy="1866"/>
              </a:xfrm>
              <a:custGeom>
                <a:avLst/>
                <a:gdLst>
                  <a:gd name="T0" fmla="*/ 422 w 910"/>
                  <a:gd name="T1" fmla="*/ 424 h 1866"/>
                  <a:gd name="T2" fmla="*/ 466 w 910"/>
                  <a:gd name="T3" fmla="*/ 422 h 1866"/>
                  <a:gd name="T4" fmla="*/ 466 w 910"/>
                  <a:gd name="T5" fmla="*/ 424 h 1866"/>
                  <a:gd name="T6" fmla="*/ 500 w 910"/>
                  <a:gd name="T7" fmla="*/ 426 h 1866"/>
                  <a:gd name="T8" fmla="*/ 618 w 910"/>
                  <a:gd name="T9" fmla="*/ 1258 h 1866"/>
                  <a:gd name="T10" fmla="*/ 910 w 910"/>
                  <a:gd name="T11" fmla="*/ 112 h 1866"/>
                  <a:gd name="T12" fmla="*/ 910 w 910"/>
                  <a:gd name="T13" fmla="*/ 112 h 1866"/>
                  <a:gd name="T14" fmla="*/ 872 w 910"/>
                  <a:gd name="T15" fmla="*/ 88 h 1866"/>
                  <a:gd name="T16" fmla="*/ 840 w 910"/>
                  <a:gd name="T17" fmla="*/ 66 h 1866"/>
                  <a:gd name="T18" fmla="*/ 816 w 910"/>
                  <a:gd name="T19" fmla="*/ 48 h 1866"/>
                  <a:gd name="T20" fmla="*/ 798 w 910"/>
                  <a:gd name="T21" fmla="*/ 32 h 1866"/>
                  <a:gd name="T22" fmla="*/ 786 w 910"/>
                  <a:gd name="T23" fmla="*/ 18 h 1866"/>
                  <a:gd name="T24" fmla="*/ 778 w 910"/>
                  <a:gd name="T25" fmla="*/ 8 h 1866"/>
                  <a:gd name="T26" fmla="*/ 772 w 910"/>
                  <a:gd name="T27" fmla="*/ 0 h 1866"/>
                  <a:gd name="T28" fmla="*/ 458 w 910"/>
                  <a:gd name="T29" fmla="*/ 200 h 1866"/>
                  <a:gd name="T30" fmla="*/ 116 w 910"/>
                  <a:gd name="T31" fmla="*/ 4 h 1866"/>
                  <a:gd name="T32" fmla="*/ 116 w 910"/>
                  <a:gd name="T33" fmla="*/ 4 h 1866"/>
                  <a:gd name="T34" fmla="*/ 88 w 910"/>
                  <a:gd name="T35" fmla="*/ 42 h 1866"/>
                  <a:gd name="T36" fmla="*/ 64 w 910"/>
                  <a:gd name="T37" fmla="*/ 72 h 1866"/>
                  <a:gd name="T38" fmla="*/ 44 w 910"/>
                  <a:gd name="T39" fmla="*/ 96 h 1866"/>
                  <a:gd name="T40" fmla="*/ 28 w 910"/>
                  <a:gd name="T41" fmla="*/ 112 h 1866"/>
                  <a:gd name="T42" fmla="*/ 16 w 910"/>
                  <a:gd name="T43" fmla="*/ 122 h 1866"/>
                  <a:gd name="T44" fmla="*/ 6 w 910"/>
                  <a:gd name="T45" fmla="*/ 128 h 1866"/>
                  <a:gd name="T46" fmla="*/ 0 w 910"/>
                  <a:gd name="T47" fmla="*/ 132 h 1866"/>
                  <a:gd name="T48" fmla="*/ 462 w 910"/>
                  <a:gd name="T49" fmla="*/ 1866 h 1866"/>
                  <a:gd name="T50" fmla="*/ 304 w 910"/>
                  <a:gd name="T51" fmla="*/ 1264 h 1866"/>
                  <a:gd name="T52" fmla="*/ 422 w 910"/>
                  <a:gd name="T53" fmla="*/ 424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10" h="1866">
                    <a:moveTo>
                      <a:pt x="422" y="424"/>
                    </a:moveTo>
                    <a:lnTo>
                      <a:pt x="466" y="422"/>
                    </a:lnTo>
                    <a:lnTo>
                      <a:pt x="466" y="424"/>
                    </a:lnTo>
                    <a:lnTo>
                      <a:pt x="500" y="426"/>
                    </a:lnTo>
                    <a:lnTo>
                      <a:pt x="618" y="1258"/>
                    </a:lnTo>
                    <a:lnTo>
                      <a:pt x="910" y="112"/>
                    </a:lnTo>
                    <a:lnTo>
                      <a:pt x="910" y="112"/>
                    </a:lnTo>
                    <a:lnTo>
                      <a:pt x="872" y="88"/>
                    </a:lnTo>
                    <a:lnTo>
                      <a:pt x="840" y="66"/>
                    </a:lnTo>
                    <a:lnTo>
                      <a:pt x="816" y="48"/>
                    </a:lnTo>
                    <a:lnTo>
                      <a:pt x="798" y="32"/>
                    </a:lnTo>
                    <a:lnTo>
                      <a:pt x="786" y="18"/>
                    </a:lnTo>
                    <a:lnTo>
                      <a:pt x="778" y="8"/>
                    </a:lnTo>
                    <a:lnTo>
                      <a:pt x="772" y="0"/>
                    </a:lnTo>
                    <a:lnTo>
                      <a:pt x="458" y="200"/>
                    </a:lnTo>
                    <a:lnTo>
                      <a:pt x="116" y="4"/>
                    </a:lnTo>
                    <a:lnTo>
                      <a:pt x="116" y="4"/>
                    </a:lnTo>
                    <a:lnTo>
                      <a:pt x="88" y="42"/>
                    </a:lnTo>
                    <a:lnTo>
                      <a:pt x="64" y="72"/>
                    </a:lnTo>
                    <a:lnTo>
                      <a:pt x="44" y="96"/>
                    </a:lnTo>
                    <a:lnTo>
                      <a:pt x="28" y="112"/>
                    </a:lnTo>
                    <a:lnTo>
                      <a:pt x="16" y="122"/>
                    </a:lnTo>
                    <a:lnTo>
                      <a:pt x="6" y="128"/>
                    </a:lnTo>
                    <a:lnTo>
                      <a:pt x="0" y="132"/>
                    </a:lnTo>
                    <a:lnTo>
                      <a:pt x="462" y="1866"/>
                    </a:lnTo>
                    <a:lnTo>
                      <a:pt x="304" y="1264"/>
                    </a:lnTo>
                    <a:lnTo>
                      <a:pt x="422" y="424"/>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201" name="Freeform 123">
                <a:extLst>
                  <a:ext uri="{FF2B5EF4-FFF2-40B4-BE49-F238E27FC236}">
                    <a16:creationId xmlns:a16="http://schemas.microsoft.com/office/drawing/2014/main" id="{FF347063-5024-42C8-9DDD-9179437F6782}"/>
                  </a:ext>
                </a:extLst>
              </p:cNvPr>
              <p:cNvSpPr>
                <a:spLocks/>
              </p:cNvSpPr>
              <p:nvPr/>
            </p:nvSpPr>
            <p:spPr bwMode="auto">
              <a:xfrm>
                <a:off x="3844" y="3132"/>
                <a:ext cx="156" cy="608"/>
              </a:xfrm>
              <a:custGeom>
                <a:avLst/>
                <a:gdLst>
                  <a:gd name="T0" fmla="*/ 156 w 156"/>
                  <a:gd name="T1" fmla="*/ 0 h 608"/>
                  <a:gd name="T2" fmla="*/ 0 w 156"/>
                  <a:gd name="T3" fmla="*/ 608 h 608"/>
                  <a:gd name="T4" fmla="*/ 156 w 156"/>
                  <a:gd name="T5" fmla="*/ 0 h 608"/>
                </a:gdLst>
                <a:ahLst/>
                <a:cxnLst>
                  <a:cxn ang="0">
                    <a:pos x="T0" y="T1"/>
                  </a:cxn>
                  <a:cxn ang="0">
                    <a:pos x="T2" y="T3"/>
                  </a:cxn>
                  <a:cxn ang="0">
                    <a:pos x="T4" y="T5"/>
                  </a:cxn>
                </a:cxnLst>
                <a:rect l="0" t="0" r="r" b="b"/>
                <a:pathLst>
                  <a:path w="156" h="608">
                    <a:moveTo>
                      <a:pt x="156" y="0"/>
                    </a:moveTo>
                    <a:lnTo>
                      <a:pt x="0" y="608"/>
                    </a:lnTo>
                    <a:lnTo>
                      <a:pt x="156" y="0"/>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202" name="Line 124">
                <a:extLst>
                  <a:ext uri="{FF2B5EF4-FFF2-40B4-BE49-F238E27FC236}">
                    <a16:creationId xmlns:a16="http://schemas.microsoft.com/office/drawing/2014/main" id="{6FD200A2-DF94-48C4-9E21-92B51F0E9EC3}"/>
                  </a:ext>
                </a:extLst>
              </p:cNvPr>
              <p:cNvSpPr>
                <a:spLocks noChangeShapeType="1"/>
              </p:cNvSpPr>
              <p:nvPr/>
            </p:nvSpPr>
            <p:spPr bwMode="auto">
              <a:xfrm flipH="1">
                <a:off x="3844" y="3132"/>
                <a:ext cx="156" cy="60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203" name="Freeform 125">
                <a:extLst>
                  <a:ext uri="{FF2B5EF4-FFF2-40B4-BE49-F238E27FC236}">
                    <a16:creationId xmlns:a16="http://schemas.microsoft.com/office/drawing/2014/main" id="{65EEA84A-DD15-4AF9-A512-C092CE0AC0EA}"/>
                  </a:ext>
                </a:extLst>
              </p:cNvPr>
              <p:cNvSpPr>
                <a:spLocks/>
              </p:cNvSpPr>
              <p:nvPr/>
            </p:nvSpPr>
            <p:spPr bwMode="auto">
              <a:xfrm>
                <a:off x="3686" y="2296"/>
                <a:ext cx="314" cy="1444"/>
              </a:xfrm>
              <a:custGeom>
                <a:avLst/>
                <a:gdLst>
                  <a:gd name="T0" fmla="*/ 196 w 314"/>
                  <a:gd name="T1" fmla="*/ 4 h 1444"/>
                  <a:gd name="T2" fmla="*/ 162 w 314"/>
                  <a:gd name="T3" fmla="*/ 2 h 1444"/>
                  <a:gd name="T4" fmla="*/ 162 w 314"/>
                  <a:gd name="T5" fmla="*/ 0 h 1444"/>
                  <a:gd name="T6" fmla="*/ 118 w 314"/>
                  <a:gd name="T7" fmla="*/ 2 h 1444"/>
                  <a:gd name="T8" fmla="*/ 0 w 314"/>
                  <a:gd name="T9" fmla="*/ 842 h 1444"/>
                  <a:gd name="T10" fmla="*/ 158 w 314"/>
                  <a:gd name="T11" fmla="*/ 1444 h 1444"/>
                  <a:gd name="T12" fmla="*/ 314 w 314"/>
                  <a:gd name="T13" fmla="*/ 836 h 1444"/>
                  <a:gd name="T14" fmla="*/ 196 w 314"/>
                  <a:gd name="T15" fmla="*/ 4 h 1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1444">
                    <a:moveTo>
                      <a:pt x="196" y="4"/>
                    </a:moveTo>
                    <a:lnTo>
                      <a:pt x="162" y="2"/>
                    </a:lnTo>
                    <a:lnTo>
                      <a:pt x="162" y="0"/>
                    </a:lnTo>
                    <a:lnTo>
                      <a:pt x="118" y="2"/>
                    </a:lnTo>
                    <a:lnTo>
                      <a:pt x="0" y="842"/>
                    </a:lnTo>
                    <a:lnTo>
                      <a:pt x="158" y="1444"/>
                    </a:lnTo>
                    <a:lnTo>
                      <a:pt x="314" y="836"/>
                    </a:lnTo>
                    <a:lnTo>
                      <a:pt x="196" y="4"/>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grpSp>
        <p:sp>
          <p:nvSpPr>
            <p:cNvPr id="186" name="Rechteck 185">
              <a:extLst>
                <a:ext uri="{FF2B5EF4-FFF2-40B4-BE49-F238E27FC236}">
                  <a16:creationId xmlns:a16="http://schemas.microsoft.com/office/drawing/2014/main" id="{9C754DBC-6B1D-45F6-9423-A0FDBB8432FA}"/>
                </a:ext>
              </a:extLst>
            </p:cNvPr>
            <p:cNvSpPr/>
            <p:nvPr/>
          </p:nvSpPr>
          <p:spPr>
            <a:xfrm>
              <a:off x="8517934" y="2906519"/>
              <a:ext cx="323290" cy="29032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865" dirty="0">
                <a:latin typeface="Bree-SH-Text" pitchFamily="2" charset="77"/>
              </a:endParaRPr>
            </a:p>
          </p:txBody>
        </p:sp>
        <p:grpSp>
          <p:nvGrpSpPr>
            <p:cNvPr id="187" name="Gruppieren 186">
              <a:extLst>
                <a:ext uri="{FF2B5EF4-FFF2-40B4-BE49-F238E27FC236}">
                  <a16:creationId xmlns:a16="http://schemas.microsoft.com/office/drawing/2014/main" id="{129AE635-88BF-46BB-8768-6D50180E56E1}"/>
                </a:ext>
              </a:extLst>
            </p:cNvPr>
            <p:cNvGrpSpPr/>
            <p:nvPr/>
          </p:nvGrpSpPr>
          <p:grpSpPr>
            <a:xfrm>
              <a:off x="8676632" y="2904026"/>
              <a:ext cx="329184" cy="258419"/>
              <a:chOff x="7658059" y="2578150"/>
              <a:chExt cx="329184" cy="258419"/>
            </a:xfrm>
            <a:solidFill>
              <a:srgbClr val="808080"/>
            </a:solidFill>
          </p:grpSpPr>
          <p:sp>
            <p:nvSpPr>
              <p:cNvPr id="191" name="Rechteck 336">
                <a:extLst>
                  <a:ext uri="{FF2B5EF4-FFF2-40B4-BE49-F238E27FC236}">
                    <a16:creationId xmlns:a16="http://schemas.microsoft.com/office/drawing/2014/main" id="{34C97CC4-DD4A-4862-BBDD-10235C38C2EE}"/>
                  </a:ext>
                </a:extLst>
              </p:cNvPr>
              <p:cNvSpPr/>
              <p:nvPr/>
            </p:nvSpPr>
            <p:spPr>
              <a:xfrm>
                <a:off x="7658059" y="2578150"/>
                <a:ext cx="329184" cy="2170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865" dirty="0">
                  <a:latin typeface="Bree-SH-Text" pitchFamily="2" charset="77"/>
                </a:endParaRPr>
              </a:p>
            </p:txBody>
          </p:sp>
          <p:sp>
            <p:nvSpPr>
              <p:cNvPr id="192" name="Gleichschenkliges Dreieck 337">
                <a:extLst>
                  <a:ext uri="{FF2B5EF4-FFF2-40B4-BE49-F238E27FC236}">
                    <a16:creationId xmlns:a16="http://schemas.microsoft.com/office/drawing/2014/main" id="{BF883847-0C68-4452-8EFF-56C682C77BAF}"/>
                  </a:ext>
                </a:extLst>
              </p:cNvPr>
              <p:cNvSpPr/>
              <p:nvPr/>
            </p:nvSpPr>
            <p:spPr>
              <a:xfrm>
                <a:off x="7767342" y="2718813"/>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865" dirty="0">
                  <a:latin typeface="Bree-SH-Text" pitchFamily="2" charset="77"/>
                </a:endParaRPr>
              </a:p>
            </p:txBody>
          </p:sp>
        </p:grpSp>
        <p:grpSp>
          <p:nvGrpSpPr>
            <p:cNvPr id="188" name="Gruppieren 187">
              <a:extLst>
                <a:ext uri="{FF2B5EF4-FFF2-40B4-BE49-F238E27FC236}">
                  <a16:creationId xmlns:a16="http://schemas.microsoft.com/office/drawing/2014/main" id="{16CFEFE4-D6DA-458A-96AD-8AB071D76642}"/>
                </a:ext>
              </a:extLst>
            </p:cNvPr>
            <p:cNvGrpSpPr/>
            <p:nvPr/>
          </p:nvGrpSpPr>
          <p:grpSpPr>
            <a:xfrm>
              <a:off x="8327716" y="2906519"/>
              <a:ext cx="329184" cy="258419"/>
              <a:chOff x="7658059" y="2578150"/>
              <a:chExt cx="329184" cy="258419"/>
            </a:xfrm>
            <a:solidFill>
              <a:srgbClr val="808080"/>
            </a:solidFill>
          </p:grpSpPr>
          <p:sp>
            <p:nvSpPr>
              <p:cNvPr id="189" name="Rechteck 188">
                <a:extLst>
                  <a:ext uri="{FF2B5EF4-FFF2-40B4-BE49-F238E27FC236}">
                    <a16:creationId xmlns:a16="http://schemas.microsoft.com/office/drawing/2014/main" id="{BF56AF8A-DD91-447F-9596-B4F29EAADC48}"/>
                  </a:ext>
                </a:extLst>
              </p:cNvPr>
              <p:cNvSpPr/>
              <p:nvPr/>
            </p:nvSpPr>
            <p:spPr>
              <a:xfrm>
                <a:off x="7658059" y="2578150"/>
                <a:ext cx="329184" cy="2170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865" dirty="0">
                  <a:latin typeface="Bree-SH-Text" pitchFamily="2" charset="77"/>
                </a:endParaRPr>
              </a:p>
            </p:txBody>
          </p:sp>
          <p:sp>
            <p:nvSpPr>
              <p:cNvPr id="190" name="Gleichschenkliges Dreieck 565">
                <a:extLst>
                  <a:ext uri="{FF2B5EF4-FFF2-40B4-BE49-F238E27FC236}">
                    <a16:creationId xmlns:a16="http://schemas.microsoft.com/office/drawing/2014/main" id="{F8A77D0F-04C6-4F81-BB7C-4FFEEC565D1E}"/>
                  </a:ext>
                </a:extLst>
              </p:cNvPr>
              <p:cNvSpPr/>
              <p:nvPr/>
            </p:nvSpPr>
            <p:spPr>
              <a:xfrm>
                <a:off x="7773318" y="2718813"/>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865" dirty="0">
                  <a:latin typeface="Bree-SH-Text" pitchFamily="2" charset="77"/>
                </a:endParaRPr>
              </a:p>
            </p:txBody>
          </p:sp>
        </p:grpSp>
      </p:grpSp>
      <p:grpSp>
        <p:nvGrpSpPr>
          <p:cNvPr id="126" name="Gruppieren 125">
            <a:extLst>
              <a:ext uri="{FF2B5EF4-FFF2-40B4-BE49-F238E27FC236}">
                <a16:creationId xmlns:a16="http://schemas.microsoft.com/office/drawing/2014/main" id="{372F06A0-4CD8-4ACA-81F9-53CFD0EFCE7E}"/>
              </a:ext>
            </a:extLst>
          </p:cNvPr>
          <p:cNvGrpSpPr/>
          <p:nvPr/>
        </p:nvGrpSpPr>
        <p:grpSpPr>
          <a:xfrm>
            <a:off x="4538061" y="4835727"/>
            <a:ext cx="423180" cy="396155"/>
            <a:chOff x="24779664" y="14494251"/>
            <a:chExt cx="3792758" cy="3550545"/>
          </a:xfrm>
        </p:grpSpPr>
        <p:grpSp>
          <p:nvGrpSpPr>
            <p:cNvPr id="137" name="Gruppieren 12">
              <a:extLst>
                <a:ext uri="{FF2B5EF4-FFF2-40B4-BE49-F238E27FC236}">
                  <a16:creationId xmlns:a16="http://schemas.microsoft.com/office/drawing/2014/main" id="{45FB5AB0-2247-4F65-99EB-D14E16BDFE0C}"/>
                </a:ext>
              </a:extLst>
            </p:cNvPr>
            <p:cNvGrpSpPr/>
            <p:nvPr/>
          </p:nvGrpSpPr>
          <p:grpSpPr>
            <a:xfrm>
              <a:off x="24779664" y="14494251"/>
              <a:ext cx="3792758" cy="3550545"/>
              <a:chOff x="6770688" y="3509963"/>
              <a:chExt cx="1019175" cy="954087"/>
            </a:xfrm>
          </p:grpSpPr>
          <p:sp>
            <p:nvSpPr>
              <p:cNvPr id="144" name="Freeform 131">
                <a:extLst>
                  <a:ext uri="{FF2B5EF4-FFF2-40B4-BE49-F238E27FC236}">
                    <a16:creationId xmlns:a16="http://schemas.microsoft.com/office/drawing/2014/main" id="{F41E83C2-AA2F-4DA1-96FA-9CFD15858F9F}"/>
                  </a:ext>
                </a:extLst>
              </p:cNvPr>
              <p:cNvSpPr>
                <a:spLocks/>
              </p:cNvSpPr>
              <p:nvPr/>
            </p:nvSpPr>
            <p:spPr bwMode="auto">
              <a:xfrm>
                <a:off x="6770688" y="3559175"/>
                <a:ext cx="1019175" cy="814388"/>
              </a:xfrm>
              <a:custGeom>
                <a:avLst/>
                <a:gdLst>
                  <a:gd name="T0" fmla="*/ 2567 w 2567"/>
                  <a:gd name="T1" fmla="*/ 0 h 2051"/>
                  <a:gd name="T2" fmla="*/ 0 w 2567"/>
                  <a:gd name="T3" fmla="*/ 0 h 2051"/>
                  <a:gd name="T4" fmla="*/ 0 w 2567"/>
                  <a:gd name="T5" fmla="*/ 1581 h 2051"/>
                  <a:gd name="T6" fmla="*/ 166 w 2567"/>
                  <a:gd name="T7" fmla="*/ 1581 h 2051"/>
                  <a:gd name="T8" fmla="*/ 166 w 2567"/>
                  <a:gd name="T9" fmla="*/ 2051 h 2051"/>
                  <a:gd name="T10" fmla="*/ 2409 w 2567"/>
                  <a:gd name="T11" fmla="*/ 2051 h 2051"/>
                  <a:gd name="T12" fmla="*/ 2409 w 2567"/>
                  <a:gd name="T13" fmla="*/ 1581 h 2051"/>
                  <a:gd name="T14" fmla="*/ 2567 w 2567"/>
                  <a:gd name="T15" fmla="*/ 1581 h 2051"/>
                  <a:gd name="T16" fmla="*/ 2567 w 2567"/>
                  <a:gd name="T17" fmla="*/ 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7" h="2051">
                    <a:moveTo>
                      <a:pt x="2567" y="0"/>
                    </a:moveTo>
                    <a:lnTo>
                      <a:pt x="0" y="0"/>
                    </a:lnTo>
                    <a:lnTo>
                      <a:pt x="0" y="1581"/>
                    </a:lnTo>
                    <a:lnTo>
                      <a:pt x="166" y="1581"/>
                    </a:lnTo>
                    <a:lnTo>
                      <a:pt x="166" y="2051"/>
                    </a:lnTo>
                    <a:lnTo>
                      <a:pt x="2409" y="2051"/>
                    </a:lnTo>
                    <a:lnTo>
                      <a:pt x="2409" y="1581"/>
                    </a:lnTo>
                    <a:lnTo>
                      <a:pt x="2567" y="1581"/>
                    </a:lnTo>
                    <a:lnTo>
                      <a:pt x="256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45" name="Freeform 132">
                <a:extLst>
                  <a:ext uri="{FF2B5EF4-FFF2-40B4-BE49-F238E27FC236}">
                    <a16:creationId xmlns:a16="http://schemas.microsoft.com/office/drawing/2014/main" id="{2181B854-8010-4658-BB1C-1440FF4D4E7C}"/>
                  </a:ext>
                </a:extLst>
              </p:cNvPr>
              <p:cNvSpPr>
                <a:spLocks/>
              </p:cNvSpPr>
              <p:nvPr/>
            </p:nvSpPr>
            <p:spPr bwMode="auto">
              <a:xfrm>
                <a:off x="6772275" y="3651250"/>
                <a:ext cx="1017588" cy="812800"/>
              </a:xfrm>
              <a:custGeom>
                <a:avLst/>
                <a:gdLst>
                  <a:gd name="T0" fmla="*/ 2567 w 2567"/>
                  <a:gd name="T1" fmla="*/ 0 h 2050"/>
                  <a:gd name="T2" fmla="*/ 0 w 2567"/>
                  <a:gd name="T3" fmla="*/ 0 h 2050"/>
                  <a:gd name="T4" fmla="*/ 0 w 2567"/>
                  <a:gd name="T5" fmla="*/ 1581 h 2050"/>
                  <a:gd name="T6" fmla="*/ 166 w 2567"/>
                  <a:gd name="T7" fmla="*/ 1581 h 2050"/>
                  <a:gd name="T8" fmla="*/ 166 w 2567"/>
                  <a:gd name="T9" fmla="*/ 2050 h 2050"/>
                  <a:gd name="T10" fmla="*/ 2410 w 2567"/>
                  <a:gd name="T11" fmla="*/ 2050 h 2050"/>
                  <a:gd name="T12" fmla="*/ 2410 w 2567"/>
                  <a:gd name="T13" fmla="*/ 1581 h 2050"/>
                  <a:gd name="T14" fmla="*/ 2567 w 2567"/>
                  <a:gd name="T15" fmla="*/ 1581 h 2050"/>
                  <a:gd name="T16" fmla="*/ 2567 w 2567"/>
                  <a:gd name="T17" fmla="*/ 0 h 2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7" h="2050">
                    <a:moveTo>
                      <a:pt x="2567" y="0"/>
                    </a:moveTo>
                    <a:lnTo>
                      <a:pt x="0" y="0"/>
                    </a:lnTo>
                    <a:lnTo>
                      <a:pt x="0" y="1581"/>
                    </a:lnTo>
                    <a:lnTo>
                      <a:pt x="166" y="1581"/>
                    </a:lnTo>
                    <a:lnTo>
                      <a:pt x="166" y="2050"/>
                    </a:lnTo>
                    <a:lnTo>
                      <a:pt x="2410" y="2050"/>
                    </a:lnTo>
                    <a:lnTo>
                      <a:pt x="2410" y="1581"/>
                    </a:lnTo>
                    <a:lnTo>
                      <a:pt x="2567" y="1581"/>
                    </a:lnTo>
                    <a:lnTo>
                      <a:pt x="256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46" name="Freeform 133">
                <a:extLst>
                  <a:ext uri="{FF2B5EF4-FFF2-40B4-BE49-F238E27FC236}">
                    <a16:creationId xmlns:a16="http://schemas.microsoft.com/office/drawing/2014/main" id="{5FD3FEB0-5E59-4F78-A37D-0FEE3C88CE0C}"/>
                  </a:ext>
                </a:extLst>
              </p:cNvPr>
              <p:cNvSpPr>
                <a:spLocks/>
              </p:cNvSpPr>
              <p:nvPr/>
            </p:nvSpPr>
            <p:spPr bwMode="auto">
              <a:xfrm>
                <a:off x="6770688" y="3509963"/>
                <a:ext cx="1019175" cy="812800"/>
              </a:xfrm>
              <a:custGeom>
                <a:avLst/>
                <a:gdLst>
                  <a:gd name="T0" fmla="*/ 2566 w 2566"/>
                  <a:gd name="T1" fmla="*/ 0 h 2049"/>
                  <a:gd name="T2" fmla="*/ 0 w 2566"/>
                  <a:gd name="T3" fmla="*/ 0 h 2049"/>
                  <a:gd name="T4" fmla="*/ 0 w 2566"/>
                  <a:gd name="T5" fmla="*/ 1580 h 2049"/>
                  <a:gd name="T6" fmla="*/ 166 w 2566"/>
                  <a:gd name="T7" fmla="*/ 1580 h 2049"/>
                  <a:gd name="T8" fmla="*/ 166 w 2566"/>
                  <a:gd name="T9" fmla="*/ 2049 h 2049"/>
                  <a:gd name="T10" fmla="*/ 2408 w 2566"/>
                  <a:gd name="T11" fmla="*/ 2049 h 2049"/>
                  <a:gd name="T12" fmla="*/ 2408 w 2566"/>
                  <a:gd name="T13" fmla="*/ 1580 h 2049"/>
                  <a:gd name="T14" fmla="*/ 2566 w 2566"/>
                  <a:gd name="T15" fmla="*/ 1580 h 2049"/>
                  <a:gd name="T16" fmla="*/ 2566 w 2566"/>
                  <a:gd name="T17" fmla="*/ 0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6" h="2049">
                    <a:moveTo>
                      <a:pt x="2566" y="0"/>
                    </a:moveTo>
                    <a:lnTo>
                      <a:pt x="0" y="0"/>
                    </a:lnTo>
                    <a:lnTo>
                      <a:pt x="0" y="1580"/>
                    </a:lnTo>
                    <a:lnTo>
                      <a:pt x="166" y="1580"/>
                    </a:lnTo>
                    <a:lnTo>
                      <a:pt x="166" y="2049"/>
                    </a:lnTo>
                    <a:lnTo>
                      <a:pt x="2408" y="2049"/>
                    </a:lnTo>
                    <a:lnTo>
                      <a:pt x="2408" y="1580"/>
                    </a:lnTo>
                    <a:lnTo>
                      <a:pt x="2566" y="1580"/>
                    </a:lnTo>
                    <a:lnTo>
                      <a:pt x="256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47" name="Rectangle 300">
                <a:extLst>
                  <a:ext uri="{FF2B5EF4-FFF2-40B4-BE49-F238E27FC236}">
                    <a16:creationId xmlns:a16="http://schemas.microsoft.com/office/drawing/2014/main" id="{7EB69FCB-2794-446C-BBBC-40CECC4C1AB0}"/>
                  </a:ext>
                </a:extLst>
              </p:cNvPr>
              <p:cNvSpPr>
                <a:spLocks noChangeArrowheads="1"/>
              </p:cNvSpPr>
              <p:nvPr/>
            </p:nvSpPr>
            <p:spPr bwMode="auto">
              <a:xfrm>
                <a:off x="6873875" y="3709988"/>
                <a:ext cx="42863"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48" name="Rectangle 301">
                <a:extLst>
                  <a:ext uri="{FF2B5EF4-FFF2-40B4-BE49-F238E27FC236}">
                    <a16:creationId xmlns:a16="http://schemas.microsoft.com/office/drawing/2014/main" id="{39AC8DFB-3F9E-44AD-91B9-CCE1D0CFAED7}"/>
                  </a:ext>
                </a:extLst>
              </p:cNvPr>
              <p:cNvSpPr>
                <a:spLocks noChangeArrowheads="1"/>
              </p:cNvSpPr>
              <p:nvPr/>
            </p:nvSpPr>
            <p:spPr bwMode="auto">
              <a:xfrm>
                <a:off x="6938963" y="3709988"/>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49" name="Rectangle 302">
                <a:extLst>
                  <a:ext uri="{FF2B5EF4-FFF2-40B4-BE49-F238E27FC236}">
                    <a16:creationId xmlns:a16="http://schemas.microsoft.com/office/drawing/2014/main" id="{ABC45756-28C9-479B-8F92-D35BB3876356}"/>
                  </a:ext>
                </a:extLst>
              </p:cNvPr>
              <p:cNvSpPr>
                <a:spLocks noChangeArrowheads="1"/>
              </p:cNvSpPr>
              <p:nvPr/>
            </p:nvSpPr>
            <p:spPr bwMode="auto">
              <a:xfrm>
                <a:off x="6938963" y="3622675"/>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50" name="Rectangle 303">
                <a:extLst>
                  <a:ext uri="{FF2B5EF4-FFF2-40B4-BE49-F238E27FC236}">
                    <a16:creationId xmlns:a16="http://schemas.microsoft.com/office/drawing/2014/main" id="{E1CF64F5-E665-4946-8A25-A842D6646015}"/>
                  </a:ext>
                </a:extLst>
              </p:cNvPr>
              <p:cNvSpPr>
                <a:spLocks noChangeArrowheads="1"/>
              </p:cNvSpPr>
              <p:nvPr/>
            </p:nvSpPr>
            <p:spPr bwMode="auto">
              <a:xfrm>
                <a:off x="6873875" y="3622675"/>
                <a:ext cx="42863"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51" name="Rectangle 304">
                <a:extLst>
                  <a:ext uri="{FF2B5EF4-FFF2-40B4-BE49-F238E27FC236}">
                    <a16:creationId xmlns:a16="http://schemas.microsoft.com/office/drawing/2014/main" id="{BC55964B-BD30-459F-8BD4-B05A517F839D}"/>
                  </a:ext>
                </a:extLst>
              </p:cNvPr>
              <p:cNvSpPr>
                <a:spLocks noChangeArrowheads="1"/>
              </p:cNvSpPr>
              <p:nvPr/>
            </p:nvSpPr>
            <p:spPr bwMode="auto">
              <a:xfrm>
                <a:off x="7004050" y="3709988"/>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52" name="Rectangle 305">
                <a:extLst>
                  <a:ext uri="{FF2B5EF4-FFF2-40B4-BE49-F238E27FC236}">
                    <a16:creationId xmlns:a16="http://schemas.microsoft.com/office/drawing/2014/main" id="{1B7D4511-FFD0-4985-8413-38FFD003C59E}"/>
                  </a:ext>
                </a:extLst>
              </p:cNvPr>
              <p:cNvSpPr>
                <a:spLocks noChangeArrowheads="1"/>
              </p:cNvSpPr>
              <p:nvPr/>
            </p:nvSpPr>
            <p:spPr bwMode="auto">
              <a:xfrm>
                <a:off x="7131050" y="3709988"/>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53" name="Rectangle 306">
                <a:extLst>
                  <a:ext uri="{FF2B5EF4-FFF2-40B4-BE49-F238E27FC236}">
                    <a16:creationId xmlns:a16="http://schemas.microsoft.com/office/drawing/2014/main" id="{177C4B16-E2E4-48AD-AD7F-3F78390D2D69}"/>
                  </a:ext>
                </a:extLst>
              </p:cNvPr>
              <p:cNvSpPr>
                <a:spLocks noChangeArrowheads="1"/>
              </p:cNvSpPr>
              <p:nvPr/>
            </p:nvSpPr>
            <p:spPr bwMode="auto">
              <a:xfrm>
                <a:off x="7067550" y="3709988"/>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54" name="Rectangle 307">
                <a:extLst>
                  <a:ext uri="{FF2B5EF4-FFF2-40B4-BE49-F238E27FC236}">
                    <a16:creationId xmlns:a16="http://schemas.microsoft.com/office/drawing/2014/main" id="{9CC3A33B-1BA7-432B-95B4-B3FF8BC796F1}"/>
                  </a:ext>
                </a:extLst>
              </p:cNvPr>
              <p:cNvSpPr>
                <a:spLocks noChangeArrowheads="1"/>
              </p:cNvSpPr>
              <p:nvPr/>
            </p:nvSpPr>
            <p:spPr bwMode="auto">
              <a:xfrm>
                <a:off x="7196138" y="3709988"/>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55" name="Rectangle 308">
                <a:extLst>
                  <a:ext uri="{FF2B5EF4-FFF2-40B4-BE49-F238E27FC236}">
                    <a16:creationId xmlns:a16="http://schemas.microsoft.com/office/drawing/2014/main" id="{63334512-EE81-4DE3-87ED-E902884C0E96}"/>
                  </a:ext>
                </a:extLst>
              </p:cNvPr>
              <p:cNvSpPr>
                <a:spLocks noChangeArrowheads="1"/>
              </p:cNvSpPr>
              <p:nvPr/>
            </p:nvSpPr>
            <p:spPr bwMode="auto">
              <a:xfrm>
                <a:off x="7391400" y="3622675"/>
                <a:ext cx="39688"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56" name="Rectangle 309">
                <a:extLst>
                  <a:ext uri="{FF2B5EF4-FFF2-40B4-BE49-F238E27FC236}">
                    <a16:creationId xmlns:a16="http://schemas.microsoft.com/office/drawing/2014/main" id="{2C507246-128A-4B02-B921-25ED7020178D}"/>
                  </a:ext>
                </a:extLst>
              </p:cNvPr>
              <p:cNvSpPr>
                <a:spLocks noChangeArrowheads="1"/>
              </p:cNvSpPr>
              <p:nvPr/>
            </p:nvSpPr>
            <p:spPr bwMode="auto">
              <a:xfrm>
                <a:off x="7004050" y="3622675"/>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57" name="Rectangle 310">
                <a:extLst>
                  <a:ext uri="{FF2B5EF4-FFF2-40B4-BE49-F238E27FC236}">
                    <a16:creationId xmlns:a16="http://schemas.microsoft.com/office/drawing/2014/main" id="{31EB5124-ECA3-49C0-909E-B1B7F6665A77}"/>
                  </a:ext>
                </a:extLst>
              </p:cNvPr>
              <p:cNvSpPr>
                <a:spLocks noChangeArrowheads="1"/>
              </p:cNvSpPr>
              <p:nvPr/>
            </p:nvSpPr>
            <p:spPr bwMode="auto">
              <a:xfrm>
                <a:off x="7259638" y="3622675"/>
                <a:ext cx="44450"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58" name="Rectangle 311">
                <a:extLst>
                  <a:ext uri="{FF2B5EF4-FFF2-40B4-BE49-F238E27FC236}">
                    <a16:creationId xmlns:a16="http://schemas.microsoft.com/office/drawing/2014/main" id="{D404E447-416E-4EA1-B1CB-84A33754B911}"/>
                  </a:ext>
                </a:extLst>
              </p:cNvPr>
              <p:cNvSpPr>
                <a:spLocks noChangeArrowheads="1"/>
              </p:cNvSpPr>
              <p:nvPr/>
            </p:nvSpPr>
            <p:spPr bwMode="auto">
              <a:xfrm>
                <a:off x="7196138" y="3622675"/>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59" name="Rectangle 312">
                <a:extLst>
                  <a:ext uri="{FF2B5EF4-FFF2-40B4-BE49-F238E27FC236}">
                    <a16:creationId xmlns:a16="http://schemas.microsoft.com/office/drawing/2014/main" id="{0DA2CD35-00BF-4147-A6B1-7DE3AF210F95}"/>
                  </a:ext>
                </a:extLst>
              </p:cNvPr>
              <p:cNvSpPr>
                <a:spLocks noChangeArrowheads="1"/>
              </p:cNvSpPr>
              <p:nvPr/>
            </p:nvSpPr>
            <p:spPr bwMode="auto">
              <a:xfrm>
                <a:off x="7067550" y="3622675"/>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60" name="Rectangle 313">
                <a:extLst>
                  <a:ext uri="{FF2B5EF4-FFF2-40B4-BE49-F238E27FC236}">
                    <a16:creationId xmlns:a16="http://schemas.microsoft.com/office/drawing/2014/main" id="{8A3D7483-FD80-47D0-B769-7989792B6A25}"/>
                  </a:ext>
                </a:extLst>
              </p:cNvPr>
              <p:cNvSpPr>
                <a:spLocks noChangeArrowheads="1"/>
              </p:cNvSpPr>
              <p:nvPr/>
            </p:nvSpPr>
            <p:spPr bwMode="auto">
              <a:xfrm>
                <a:off x="7131050" y="3622675"/>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61" name="Rectangle 314">
                <a:extLst>
                  <a:ext uri="{FF2B5EF4-FFF2-40B4-BE49-F238E27FC236}">
                    <a16:creationId xmlns:a16="http://schemas.microsoft.com/office/drawing/2014/main" id="{DDDC8772-9628-479B-BB66-D426F544282B}"/>
                  </a:ext>
                </a:extLst>
              </p:cNvPr>
              <p:cNvSpPr>
                <a:spLocks noChangeArrowheads="1"/>
              </p:cNvSpPr>
              <p:nvPr/>
            </p:nvSpPr>
            <p:spPr bwMode="auto">
              <a:xfrm>
                <a:off x="7327900" y="3622675"/>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62" name="Rectangle 315">
                <a:extLst>
                  <a:ext uri="{FF2B5EF4-FFF2-40B4-BE49-F238E27FC236}">
                    <a16:creationId xmlns:a16="http://schemas.microsoft.com/office/drawing/2014/main" id="{27BF9A38-8CCF-41B8-8364-76FA7DD9ABB5}"/>
                  </a:ext>
                </a:extLst>
              </p:cNvPr>
              <p:cNvSpPr>
                <a:spLocks noChangeArrowheads="1"/>
              </p:cNvSpPr>
              <p:nvPr/>
            </p:nvSpPr>
            <p:spPr bwMode="auto">
              <a:xfrm>
                <a:off x="7259638" y="3709988"/>
                <a:ext cx="44450"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63" name="Rectangle 316">
                <a:extLst>
                  <a:ext uri="{FF2B5EF4-FFF2-40B4-BE49-F238E27FC236}">
                    <a16:creationId xmlns:a16="http://schemas.microsoft.com/office/drawing/2014/main" id="{0F88DB2B-3875-419F-BA7D-A15715172109}"/>
                  </a:ext>
                </a:extLst>
              </p:cNvPr>
              <p:cNvSpPr>
                <a:spLocks noChangeArrowheads="1"/>
              </p:cNvSpPr>
              <p:nvPr/>
            </p:nvSpPr>
            <p:spPr bwMode="auto">
              <a:xfrm>
                <a:off x="7327900" y="3709988"/>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64" name="Rectangle 317">
                <a:extLst>
                  <a:ext uri="{FF2B5EF4-FFF2-40B4-BE49-F238E27FC236}">
                    <a16:creationId xmlns:a16="http://schemas.microsoft.com/office/drawing/2014/main" id="{F8276341-DCC0-49E0-940F-2FF5F6F6F77A}"/>
                  </a:ext>
                </a:extLst>
              </p:cNvPr>
              <p:cNvSpPr>
                <a:spLocks noChangeArrowheads="1"/>
              </p:cNvSpPr>
              <p:nvPr/>
            </p:nvSpPr>
            <p:spPr bwMode="auto">
              <a:xfrm>
                <a:off x="7391400" y="3709988"/>
                <a:ext cx="39688"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65" name="Rectangle 318">
                <a:extLst>
                  <a:ext uri="{FF2B5EF4-FFF2-40B4-BE49-F238E27FC236}">
                    <a16:creationId xmlns:a16="http://schemas.microsoft.com/office/drawing/2014/main" id="{999F5041-7E10-438C-8CB7-5264D27073AF}"/>
                  </a:ext>
                </a:extLst>
              </p:cNvPr>
              <p:cNvSpPr>
                <a:spLocks noChangeArrowheads="1"/>
              </p:cNvSpPr>
              <p:nvPr/>
            </p:nvSpPr>
            <p:spPr bwMode="auto">
              <a:xfrm>
                <a:off x="7259638" y="3981450"/>
                <a:ext cx="44450"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66" name="Rectangle 319">
                <a:extLst>
                  <a:ext uri="{FF2B5EF4-FFF2-40B4-BE49-F238E27FC236}">
                    <a16:creationId xmlns:a16="http://schemas.microsoft.com/office/drawing/2014/main" id="{5BAB6974-F6CF-4036-986C-3AECA206E64C}"/>
                  </a:ext>
                </a:extLst>
              </p:cNvPr>
              <p:cNvSpPr>
                <a:spLocks noChangeArrowheads="1"/>
              </p:cNvSpPr>
              <p:nvPr/>
            </p:nvSpPr>
            <p:spPr bwMode="auto">
              <a:xfrm>
                <a:off x="6938963" y="3894138"/>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67" name="Rectangle 320">
                <a:extLst>
                  <a:ext uri="{FF2B5EF4-FFF2-40B4-BE49-F238E27FC236}">
                    <a16:creationId xmlns:a16="http://schemas.microsoft.com/office/drawing/2014/main" id="{C5EDBD16-75B6-40DC-B2E6-D6ACD78D6E82}"/>
                  </a:ext>
                </a:extLst>
              </p:cNvPr>
              <p:cNvSpPr>
                <a:spLocks noChangeArrowheads="1"/>
              </p:cNvSpPr>
              <p:nvPr/>
            </p:nvSpPr>
            <p:spPr bwMode="auto">
              <a:xfrm>
                <a:off x="6873875" y="3894138"/>
                <a:ext cx="42863"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68" name="Rectangle 321">
                <a:extLst>
                  <a:ext uri="{FF2B5EF4-FFF2-40B4-BE49-F238E27FC236}">
                    <a16:creationId xmlns:a16="http://schemas.microsoft.com/office/drawing/2014/main" id="{3E4491BD-3EC7-42AA-B2EE-541C297B3236}"/>
                  </a:ext>
                </a:extLst>
              </p:cNvPr>
              <p:cNvSpPr>
                <a:spLocks noChangeArrowheads="1"/>
              </p:cNvSpPr>
              <p:nvPr/>
            </p:nvSpPr>
            <p:spPr bwMode="auto">
              <a:xfrm>
                <a:off x="7067550" y="3894138"/>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69" name="Rectangle 322">
                <a:extLst>
                  <a:ext uri="{FF2B5EF4-FFF2-40B4-BE49-F238E27FC236}">
                    <a16:creationId xmlns:a16="http://schemas.microsoft.com/office/drawing/2014/main" id="{BCCC9C59-F55D-4E51-8FD7-9DDA917B55A3}"/>
                  </a:ext>
                </a:extLst>
              </p:cNvPr>
              <p:cNvSpPr>
                <a:spLocks noChangeArrowheads="1"/>
              </p:cNvSpPr>
              <p:nvPr/>
            </p:nvSpPr>
            <p:spPr bwMode="auto">
              <a:xfrm>
                <a:off x="7004050" y="3894138"/>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70" name="Rectangle 323">
                <a:extLst>
                  <a:ext uri="{FF2B5EF4-FFF2-40B4-BE49-F238E27FC236}">
                    <a16:creationId xmlns:a16="http://schemas.microsoft.com/office/drawing/2014/main" id="{F088F0A6-2AC7-4134-8C8E-BD0E864E1E97}"/>
                  </a:ext>
                </a:extLst>
              </p:cNvPr>
              <p:cNvSpPr>
                <a:spLocks noChangeArrowheads="1"/>
              </p:cNvSpPr>
              <p:nvPr/>
            </p:nvSpPr>
            <p:spPr bwMode="auto">
              <a:xfrm>
                <a:off x="7327900" y="3981450"/>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71" name="Rectangle 324">
                <a:extLst>
                  <a:ext uri="{FF2B5EF4-FFF2-40B4-BE49-F238E27FC236}">
                    <a16:creationId xmlns:a16="http://schemas.microsoft.com/office/drawing/2014/main" id="{16960CB8-963F-48C3-B22B-C1CD960354D7}"/>
                  </a:ext>
                </a:extLst>
              </p:cNvPr>
              <p:cNvSpPr>
                <a:spLocks noChangeArrowheads="1"/>
              </p:cNvSpPr>
              <p:nvPr/>
            </p:nvSpPr>
            <p:spPr bwMode="auto">
              <a:xfrm>
                <a:off x="7004050" y="3981450"/>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72" name="Rectangle 325">
                <a:extLst>
                  <a:ext uri="{FF2B5EF4-FFF2-40B4-BE49-F238E27FC236}">
                    <a16:creationId xmlns:a16="http://schemas.microsoft.com/office/drawing/2014/main" id="{8AB649B3-6DC9-402E-9011-FF19A0AAEA4B}"/>
                  </a:ext>
                </a:extLst>
              </p:cNvPr>
              <p:cNvSpPr>
                <a:spLocks noChangeArrowheads="1"/>
              </p:cNvSpPr>
              <p:nvPr/>
            </p:nvSpPr>
            <p:spPr bwMode="auto">
              <a:xfrm>
                <a:off x="6873875" y="3981450"/>
                <a:ext cx="42863"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73" name="Rectangle 326">
                <a:extLst>
                  <a:ext uri="{FF2B5EF4-FFF2-40B4-BE49-F238E27FC236}">
                    <a16:creationId xmlns:a16="http://schemas.microsoft.com/office/drawing/2014/main" id="{B1BFE3D4-3896-46BB-A844-770ACF39C2D3}"/>
                  </a:ext>
                </a:extLst>
              </p:cNvPr>
              <p:cNvSpPr>
                <a:spLocks noChangeArrowheads="1"/>
              </p:cNvSpPr>
              <p:nvPr/>
            </p:nvSpPr>
            <p:spPr bwMode="auto">
              <a:xfrm>
                <a:off x="6938963" y="3981450"/>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74" name="Rectangle 327">
                <a:extLst>
                  <a:ext uri="{FF2B5EF4-FFF2-40B4-BE49-F238E27FC236}">
                    <a16:creationId xmlns:a16="http://schemas.microsoft.com/office/drawing/2014/main" id="{EC931962-0B26-4CBB-AF9A-4324197CCA62}"/>
                  </a:ext>
                </a:extLst>
              </p:cNvPr>
              <p:cNvSpPr>
                <a:spLocks noChangeArrowheads="1"/>
              </p:cNvSpPr>
              <p:nvPr/>
            </p:nvSpPr>
            <p:spPr bwMode="auto">
              <a:xfrm>
                <a:off x="7196138" y="3981450"/>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75" name="Rectangle 328">
                <a:extLst>
                  <a:ext uri="{FF2B5EF4-FFF2-40B4-BE49-F238E27FC236}">
                    <a16:creationId xmlns:a16="http://schemas.microsoft.com/office/drawing/2014/main" id="{43A5B841-537E-475E-91F0-ED797F183741}"/>
                  </a:ext>
                </a:extLst>
              </p:cNvPr>
              <p:cNvSpPr>
                <a:spLocks noChangeArrowheads="1"/>
              </p:cNvSpPr>
              <p:nvPr/>
            </p:nvSpPr>
            <p:spPr bwMode="auto">
              <a:xfrm>
                <a:off x="7067550" y="3981450"/>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76" name="Rectangle 329">
                <a:extLst>
                  <a:ext uri="{FF2B5EF4-FFF2-40B4-BE49-F238E27FC236}">
                    <a16:creationId xmlns:a16="http://schemas.microsoft.com/office/drawing/2014/main" id="{11CD522A-B603-4924-90B9-EA89847BA516}"/>
                  </a:ext>
                </a:extLst>
              </p:cNvPr>
              <p:cNvSpPr>
                <a:spLocks noChangeArrowheads="1"/>
              </p:cNvSpPr>
              <p:nvPr/>
            </p:nvSpPr>
            <p:spPr bwMode="auto">
              <a:xfrm>
                <a:off x="7391400" y="3894138"/>
                <a:ext cx="39688"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77" name="Rectangle 330">
                <a:extLst>
                  <a:ext uri="{FF2B5EF4-FFF2-40B4-BE49-F238E27FC236}">
                    <a16:creationId xmlns:a16="http://schemas.microsoft.com/office/drawing/2014/main" id="{A84AA40F-5C9E-4538-87A0-E3665D2A0ED2}"/>
                  </a:ext>
                </a:extLst>
              </p:cNvPr>
              <p:cNvSpPr>
                <a:spLocks noChangeArrowheads="1"/>
              </p:cNvSpPr>
              <p:nvPr/>
            </p:nvSpPr>
            <p:spPr bwMode="auto">
              <a:xfrm>
                <a:off x="7131050" y="3981450"/>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78" name="Rectangle 331">
                <a:extLst>
                  <a:ext uri="{FF2B5EF4-FFF2-40B4-BE49-F238E27FC236}">
                    <a16:creationId xmlns:a16="http://schemas.microsoft.com/office/drawing/2014/main" id="{E07722FF-43C1-4A22-B03C-B224BE0D9A84}"/>
                  </a:ext>
                </a:extLst>
              </p:cNvPr>
              <p:cNvSpPr>
                <a:spLocks noChangeArrowheads="1"/>
              </p:cNvSpPr>
              <p:nvPr/>
            </p:nvSpPr>
            <p:spPr bwMode="auto">
              <a:xfrm>
                <a:off x="7391400" y="3981450"/>
                <a:ext cx="39688"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79" name="Rectangle 332">
                <a:extLst>
                  <a:ext uri="{FF2B5EF4-FFF2-40B4-BE49-F238E27FC236}">
                    <a16:creationId xmlns:a16="http://schemas.microsoft.com/office/drawing/2014/main" id="{7E126864-87B3-4E19-A8BA-05351D0FC36E}"/>
                  </a:ext>
                </a:extLst>
              </p:cNvPr>
              <p:cNvSpPr>
                <a:spLocks noChangeArrowheads="1"/>
              </p:cNvSpPr>
              <p:nvPr/>
            </p:nvSpPr>
            <p:spPr bwMode="auto">
              <a:xfrm>
                <a:off x="7327900" y="3894138"/>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80" name="Rectangle 333">
                <a:extLst>
                  <a:ext uri="{FF2B5EF4-FFF2-40B4-BE49-F238E27FC236}">
                    <a16:creationId xmlns:a16="http://schemas.microsoft.com/office/drawing/2014/main" id="{52B1222C-C937-4C81-8A44-50B72EDD78D5}"/>
                  </a:ext>
                </a:extLst>
              </p:cNvPr>
              <p:cNvSpPr>
                <a:spLocks noChangeArrowheads="1"/>
              </p:cNvSpPr>
              <p:nvPr/>
            </p:nvSpPr>
            <p:spPr bwMode="auto">
              <a:xfrm>
                <a:off x="7259638" y="3894138"/>
                <a:ext cx="44450"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81" name="Rectangle 334">
                <a:extLst>
                  <a:ext uri="{FF2B5EF4-FFF2-40B4-BE49-F238E27FC236}">
                    <a16:creationId xmlns:a16="http://schemas.microsoft.com/office/drawing/2014/main" id="{9E8DAAC3-82BE-4B2C-936A-8912E322CDD2}"/>
                  </a:ext>
                </a:extLst>
              </p:cNvPr>
              <p:cNvSpPr>
                <a:spLocks noChangeArrowheads="1"/>
              </p:cNvSpPr>
              <p:nvPr/>
            </p:nvSpPr>
            <p:spPr bwMode="auto">
              <a:xfrm>
                <a:off x="7196138" y="3894138"/>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82" name="Rectangle 335">
                <a:extLst>
                  <a:ext uri="{FF2B5EF4-FFF2-40B4-BE49-F238E27FC236}">
                    <a16:creationId xmlns:a16="http://schemas.microsoft.com/office/drawing/2014/main" id="{14E7811B-AD81-4A5C-9A1C-F6F8CB191933}"/>
                  </a:ext>
                </a:extLst>
              </p:cNvPr>
              <p:cNvSpPr>
                <a:spLocks noChangeArrowheads="1"/>
              </p:cNvSpPr>
              <p:nvPr/>
            </p:nvSpPr>
            <p:spPr bwMode="auto">
              <a:xfrm>
                <a:off x="7131050" y="3894138"/>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83" name="Rectangle 336">
                <a:extLst>
                  <a:ext uri="{FF2B5EF4-FFF2-40B4-BE49-F238E27FC236}">
                    <a16:creationId xmlns:a16="http://schemas.microsoft.com/office/drawing/2014/main" id="{60F51CD4-DA47-403A-B933-A4A2D7C1BD96}"/>
                  </a:ext>
                </a:extLst>
              </p:cNvPr>
              <p:cNvSpPr>
                <a:spLocks noChangeArrowheads="1"/>
              </p:cNvSpPr>
              <p:nvPr/>
            </p:nvSpPr>
            <p:spPr bwMode="auto">
              <a:xfrm>
                <a:off x="6880225" y="4322763"/>
                <a:ext cx="795338" cy="412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84" name="Rectangle 337">
                <a:extLst>
                  <a:ext uri="{FF2B5EF4-FFF2-40B4-BE49-F238E27FC236}">
                    <a16:creationId xmlns:a16="http://schemas.microsoft.com/office/drawing/2014/main" id="{BE8F3849-428F-4B3D-AA3B-437CAE1E1B70}"/>
                  </a:ext>
                </a:extLst>
              </p:cNvPr>
              <p:cNvSpPr>
                <a:spLocks noChangeArrowheads="1"/>
              </p:cNvSpPr>
              <p:nvPr/>
            </p:nvSpPr>
            <p:spPr bwMode="auto">
              <a:xfrm>
                <a:off x="6880225" y="4219575"/>
                <a:ext cx="795338" cy="428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grpSp>
        <p:grpSp>
          <p:nvGrpSpPr>
            <p:cNvPr id="138" name="Gruppieren 13">
              <a:extLst>
                <a:ext uri="{FF2B5EF4-FFF2-40B4-BE49-F238E27FC236}">
                  <a16:creationId xmlns:a16="http://schemas.microsoft.com/office/drawing/2014/main" id="{CB17761B-47C5-4252-90B1-CDB27FBC577A}"/>
                </a:ext>
              </a:extLst>
            </p:cNvPr>
            <p:cNvGrpSpPr/>
            <p:nvPr/>
          </p:nvGrpSpPr>
          <p:grpSpPr>
            <a:xfrm>
              <a:off x="27678267" y="14889444"/>
              <a:ext cx="486953" cy="949541"/>
              <a:chOff x="4562476" y="762000"/>
              <a:chExt cx="2854325" cy="5327650"/>
            </a:xfrm>
          </p:grpSpPr>
          <p:sp>
            <p:nvSpPr>
              <p:cNvPr id="139" name="Freeform 170">
                <a:extLst>
                  <a:ext uri="{FF2B5EF4-FFF2-40B4-BE49-F238E27FC236}">
                    <a16:creationId xmlns:a16="http://schemas.microsoft.com/office/drawing/2014/main" id="{D33D4470-864E-4B2C-BC2A-A08A0AAB5616}"/>
                  </a:ext>
                </a:extLst>
              </p:cNvPr>
              <p:cNvSpPr>
                <a:spLocks/>
              </p:cNvSpPr>
              <p:nvPr/>
            </p:nvSpPr>
            <p:spPr bwMode="auto">
              <a:xfrm>
                <a:off x="5703888" y="762000"/>
                <a:ext cx="762000" cy="569913"/>
              </a:xfrm>
              <a:custGeom>
                <a:avLst/>
                <a:gdLst>
                  <a:gd name="T0" fmla="*/ 473 w 480"/>
                  <a:gd name="T1" fmla="*/ 359 h 359"/>
                  <a:gd name="T2" fmla="*/ 480 w 480"/>
                  <a:gd name="T3" fmla="*/ 239 h 359"/>
                  <a:gd name="T4" fmla="*/ 480 w 480"/>
                  <a:gd name="T5" fmla="*/ 239 h 359"/>
                  <a:gd name="T6" fmla="*/ 479 w 480"/>
                  <a:gd name="T7" fmla="*/ 227 h 359"/>
                  <a:gd name="T8" fmla="*/ 479 w 480"/>
                  <a:gd name="T9" fmla="*/ 215 h 359"/>
                  <a:gd name="T10" fmla="*/ 475 w 480"/>
                  <a:gd name="T11" fmla="*/ 191 h 359"/>
                  <a:gd name="T12" fmla="*/ 469 w 480"/>
                  <a:gd name="T13" fmla="*/ 168 h 359"/>
                  <a:gd name="T14" fmla="*/ 461 w 480"/>
                  <a:gd name="T15" fmla="*/ 146 h 359"/>
                  <a:gd name="T16" fmla="*/ 451 w 480"/>
                  <a:gd name="T17" fmla="*/ 125 h 359"/>
                  <a:gd name="T18" fmla="*/ 439 w 480"/>
                  <a:gd name="T19" fmla="*/ 106 h 359"/>
                  <a:gd name="T20" fmla="*/ 425 w 480"/>
                  <a:gd name="T21" fmla="*/ 87 h 359"/>
                  <a:gd name="T22" fmla="*/ 410 w 480"/>
                  <a:gd name="T23" fmla="*/ 69 h 359"/>
                  <a:gd name="T24" fmla="*/ 392 w 480"/>
                  <a:gd name="T25" fmla="*/ 54 h 359"/>
                  <a:gd name="T26" fmla="*/ 374 w 480"/>
                  <a:gd name="T27" fmla="*/ 40 h 359"/>
                  <a:gd name="T28" fmla="*/ 354 w 480"/>
                  <a:gd name="T29" fmla="*/ 28 h 359"/>
                  <a:gd name="T30" fmla="*/ 333 w 480"/>
                  <a:gd name="T31" fmla="*/ 19 h 359"/>
                  <a:gd name="T32" fmla="*/ 311 w 480"/>
                  <a:gd name="T33" fmla="*/ 10 h 359"/>
                  <a:gd name="T34" fmla="*/ 289 w 480"/>
                  <a:gd name="T35" fmla="*/ 4 h 359"/>
                  <a:gd name="T36" fmla="*/ 265 w 480"/>
                  <a:gd name="T37" fmla="*/ 1 h 359"/>
                  <a:gd name="T38" fmla="*/ 252 w 480"/>
                  <a:gd name="T39" fmla="*/ 0 h 359"/>
                  <a:gd name="T40" fmla="*/ 240 w 480"/>
                  <a:gd name="T41" fmla="*/ 0 h 359"/>
                  <a:gd name="T42" fmla="*/ 240 w 480"/>
                  <a:gd name="T43" fmla="*/ 0 h 359"/>
                  <a:gd name="T44" fmla="*/ 228 w 480"/>
                  <a:gd name="T45" fmla="*/ 0 h 359"/>
                  <a:gd name="T46" fmla="*/ 215 w 480"/>
                  <a:gd name="T47" fmla="*/ 1 h 359"/>
                  <a:gd name="T48" fmla="*/ 191 w 480"/>
                  <a:gd name="T49" fmla="*/ 4 h 359"/>
                  <a:gd name="T50" fmla="*/ 169 w 480"/>
                  <a:gd name="T51" fmla="*/ 10 h 359"/>
                  <a:gd name="T52" fmla="*/ 147 w 480"/>
                  <a:gd name="T53" fmla="*/ 19 h 359"/>
                  <a:gd name="T54" fmla="*/ 126 w 480"/>
                  <a:gd name="T55" fmla="*/ 28 h 359"/>
                  <a:gd name="T56" fmla="*/ 106 w 480"/>
                  <a:gd name="T57" fmla="*/ 40 h 359"/>
                  <a:gd name="T58" fmla="*/ 88 w 480"/>
                  <a:gd name="T59" fmla="*/ 54 h 359"/>
                  <a:gd name="T60" fmla="*/ 70 w 480"/>
                  <a:gd name="T61" fmla="*/ 69 h 359"/>
                  <a:gd name="T62" fmla="*/ 55 w 480"/>
                  <a:gd name="T63" fmla="*/ 87 h 359"/>
                  <a:gd name="T64" fmla="*/ 41 w 480"/>
                  <a:gd name="T65" fmla="*/ 106 h 359"/>
                  <a:gd name="T66" fmla="*/ 29 w 480"/>
                  <a:gd name="T67" fmla="*/ 125 h 359"/>
                  <a:gd name="T68" fmla="*/ 19 w 480"/>
                  <a:gd name="T69" fmla="*/ 146 h 359"/>
                  <a:gd name="T70" fmla="*/ 11 w 480"/>
                  <a:gd name="T71" fmla="*/ 168 h 359"/>
                  <a:gd name="T72" fmla="*/ 5 w 480"/>
                  <a:gd name="T73" fmla="*/ 191 h 359"/>
                  <a:gd name="T74" fmla="*/ 1 w 480"/>
                  <a:gd name="T75" fmla="*/ 215 h 359"/>
                  <a:gd name="T76" fmla="*/ 1 w 480"/>
                  <a:gd name="T77" fmla="*/ 227 h 359"/>
                  <a:gd name="T78" fmla="*/ 0 w 480"/>
                  <a:gd name="T79" fmla="*/ 239 h 359"/>
                  <a:gd name="T80" fmla="*/ 7 w 480"/>
                  <a:gd name="T81" fmla="*/ 359 h 359"/>
                  <a:gd name="T82" fmla="*/ 473 w 480"/>
                  <a:gd name="T83"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0" h="359">
                    <a:moveTo>
                      <a:pt x="473" y="359"/>
                    </a:moveTo>
                    <a:lnTo>
                      <a:pt x="480" y="239"/>
                    </a:lnTo>
                    <a:lnTo>
                      <a:pt x="480" y="239"/>
                    </a:lnTo>
                    <a:lnTo>
                      <a:pt x="479" y="227"/>
                    </a:lnTo>
                    <a:lnTo>
                      <a:pt x="479" y="215"/>
                    </a:lnTo>
                    <a:lnTo>
                      <a:pt x="475" y="191"/>
                    </a:lnTo>
                    <a:lnTo>
                      <a:pt x="469" y="168"/>
                    </a:lnTo>
                    <a:lnTo>
                      <a:pt x="461" y="146"/>
                    </a:lnTo>
                    <a:lnTo>
                      <a:pt x="451" y="125"/>
                    </a:lnTo>
                    <a:lnTo>
                      <a:pt x="439" y="106"/>
                    </a:lnTo>
                    <a:lnTo>
                      <a:pt x="425" y="87"/>
                    </a:lnTo>
                    <a:lnTo>
                      <a:pt x="410" y="69"/>
                    </a:lnTo>
                    <a:lnTo>
                      <a:pt x="392" y="54"/>
                    </a:lnTo>
                    <a:lnTo>
                      <a:pt x="374" y="40"/>
                    </a:lnTo>
                    <a:lnTo>
                      <a:pt x="354" y="28"/>
                    </a:lnTo>
                    <a:lnTo>
                      <a:pt x="333" y="19"/>
                    </a:lnTo>
                    <a:lnTo>
                      <a:pt x="311" y="10"/>
                    </a:lnTo>
                    <a:lnTo>
                      <a:pt x="289" y="4"/>
                    </a:lnTo>
                    <a:lnTo>
                      <a:pt x="265" y="1"/>
                    </a:lnTo>
                    <a:lnTo>
                      <a:pt x="252" y="0"/>
                    </a:lnTo>
                    <a:lnTo>
                      <a:pt x="240" y="0"/>
                    </a:lnTo>
                    <a:lnTo>
                      <a:pt x="240" y="0"/>
                    </a:lnTo>
                    <a:lnTo>
                      <a:pt x="228" y="0"/>
                    </a:lnTo>
                    <a:lnTo>
                      <a:pt x="215" y="1"/>
                    </a:lnTo>
                    <a:lnTo>
                      <a:pt x="191" y="4"/>
                    </a:lnTo>
                    <a:lnTo>
                      <a:pt x="169" y="10"/>
                    </a:lnTo>
                    <a:lnTo>
                      <a:pt x="147" y="19"/>
                    </a:lnTo>
                    <a:lnTo>
                      <a:pt x="126" y="28"/>
                    </a:lnTo>
                    <a:lnTo>
                      <a:pt x="106" y="40"/>
                    </a:lnTo>
                    <a:lnTo>
                      <a:pt x="88" y="54"/>
                    </a:lnTo>
                    <a:lnTo>
                      <a:pt x="70" y="69"/>
                    </a:lnTo>
                    <a:lnTo>
                      <a:pt x="55" y="87"/>
                    </a:lnTo>
                    <a:lnTo>
                      <a:pt x="41" y="106"/>
                    </a:lnTo>
                    <a:lnTo>
                      <a:pt x="29" y="125"/>
                    </a:lnTo>
                    <a:lnTo>
                      <a:pt x="19" y="146"/>
                    </a:lnTo>
                    <a:lnTo>
                      <a:pt x="11" y="168"/>
                    </a:lnTo>
                    <a:lnTo>
                      <a:pt x="5" y="191"/>
                    </a:lnTo>
                    <a:lnTo>
                      <a:pt x="1" y="215"/>
                    </a:lnTo>
                    <a:lnTo>
                      <a:pt x="1" y="227"/>
                    </a:lnTo>
                    <a:lnTo>
                      <a:pt x="0" y="239"/>
                    </a:lnTo>
                    <a:lnTo>
                      <a:pt x="7" y="359"/>
                    </a:lnTo>
                    <a:lnTo>
                      <a:pt x="473" y="3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40" name="Freeform 171">
                <a:extLst>
                  <a:ext uri="{FF2B5EF4-FFF2-40B4-BE49-F238E27FC236}">
                    <a16:creationId xmlns:a16="http://schemas.microsoft.com/office/drawing/2014/main" id="{03EDE8E5-5BD6-4A81-A8CF-A3A6881985E1}"/>
                  </a:ext>
                </a:extLst>
              </p:cNvPr>
              <p:cNvSpPr>
                <a:spLocks/>
              </p:cNvSpPr>
              <p:nvPr/>
            </p:nvSpPr>
            <p:spPr bwMode="auto">
              <a:xfrm>
                <a:off x="5946776" y="5235575"/>
                <a:ext cx="282575" cy="854075"/>
              </a:xfrm>
              <a:custGeom>
                <a:avLst/>
                <a:gdLst>
                  <a:gd name="T0" fmla="*/ 27 w 178"/>
                  <a:gd name="T1" fmla="*/ 538 h 538"/>
                  <a:gd name="T2" fmla="*/ 149 w 178"/>
                  <a:gd name="T3" fmla="*/ 493 h 538"/>
                  <a:gd name="T4" fmla="*/ 178 w 178"/>
                  <a:gd name="T5" fmla="*/ 0 h 538"/>
                  <a:gd name="T6" fmla="*/ 0 w 178"/>
                  <a:gd name="T7" fmla="*/ 65 h 538"/>
                  <a:gd name="T8" fmla="*/ 27 w 178"/>
                  <a:gd name="T9" fmla="*/ 538 h 538"/>
                </a:gdLst>
                <a:ahLst/>
                <a:cxnLst>
                  <a:cxn ang="0">
                    <a:pos x="T0" y="T1"/>
                  </a:cxn>
                  <a:cxn ang="0">
                    <a:pos x="T2" y="T3"/>
                  </a:cxn>
                  <a:cxn ang="0">
                    <a:pos x="T4" y="T5"/>
                  </a:cxn>
                  <a:cxn ang="0">
                    <a:pos x="T6" y="T7"/>
                  </a:cxn>
                  <a:cxn ang="0">
                    <a:pos x="T8" y="T9"/>
                  </a:cxn>
                </a:cxnLst>
                <a:rect l="0" t="0" r="r" b="b"/>
                <a:pathLst>
                  <a:path w="178" h="538">
                    <a:moveTo>
                      <a:pt x="27" y="538"/>
                    </a:moveTo>
                    <a:lnTo>
                      <a:pt x="149" y="493"/>
                    </a:lnTo>
                    <a:lnTo>
                      <a:pt x="178" y="0"/>
                    </a:lnTo>
                    <a:lnTo>
                      <a:pt x="0" y="65"/>
                    </a:lnTo>
                    <a:lnTo>
                      <a:pt x="27" y="5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41" name="Freeform 172">
                <a:extLst>
                  <a:ext uri="{FF2B5EF4-FFF2-40B4-BE49-F238E27FC236}">
                    <a16:creationId xmlns:a16="http://schemas.microsoft.com/office/drawing/2014/main" id="{A7047133-BFCF-4CB2-A089-F8FE7E39BEAB}"/>
                  </a:ext>
                </a:extLst>
              </p:cNvPr>
              <p:cNvSpPr>
                <a:spLocks/>
              </p:cNvSpPr>
              <p:nvPr/>
            </p:nvSpPr>
            <p:spPr bwMode="auto">
              <a:xfrm>
                <a:off x="5324476" y="3409950"/>
                <a:ext cx="1901825" cy="2363788"/>
              </a:xfrm>
              <a:custGeom>
                <a:avLst/>
                <a:gdLst>
                  <a:gd name="T0" fmla="*/ 735 w 1198"/>
                  <a:gd name="T1" fmla="*/ 385 h 1489"/>
                  <a:gd name="T2" fmla="*/ 797 w 1198"/>
                  <a:gd name="T3" fmla="*/ 426 h 1489"/>
                  <a:gd name="T4" fmla="*/ 817 w 1198"/>
                  <a:gd name="T5" fmla="*/ 448 h 1489"/>
                  <a:gd name="T6" fmla="*/ 832 w 1198"/>
                  <a:gd name="T7" fmla="*/ 471 h 1489"/>
                  <a:gd name="T8" fmla="*/ 838 w 1198"/>
                  <a:gd name="T9" fmla="*/ 500 h 1489"/>
                  <a:gd name="T10" fmla="*/ 838 w 1198"/>
                  <a:gd name="T11" fmla="*/ 519 h 1489"/>
                  <a:gd name="T12" fmla="*/ 833 w 1198"/>
                  <a:gd name="T13" fmla="*/ 542 h 1489"/>
                  <a:gd name="T14" fmla="*/ 822 w 1198"/>
                  <a:gd name="T15" fmla="*/ 563 h 1489"/>
                  <a:gd name="T16" fmla="*/ 805 w 1198"/>
                  <a:gd name="T17" fmla="*/ 584 h 1489"/>
                  <a:gd name="T18" fmla="*/ 747 w 1198"/>
                  <a:gd name="T19" fmla="*/ 622 h 1489"/>
                  <a:gd name="T20" fmla="*/ 487 w 1198"/>
                  <a:gd name="T21" fmla="*/ 744 h 1489"/>
                  <a:gd name="T22" fmla="*/ 205 w 1198"/>
                  <a:gd name="T23" fmla="*/ 876 h 1489"/>
                  <a:gd name="T24" fmla="*/ 138 w 1198"/>
                  <a:gd name="T25" fmla="*/ 915 h 1489"/>
                  <a:gd name="T26" fmla="*/ 81 w 1198"/>
                  <a:gd name="T27" fmla="*/ 962 h 1489"/>
                  <a:gd name="T28" fmla="*/ 37 w 1198"/>
                  <a:gd name="T29" fmla="*/ 1015 h 1489"/>
                  <a:gd name="T30" fmla="*/ 9 w 1198"/>
                  <a:gd name="T31" fmla="*/ 1078 h 1489"/>
                  <a:gd name="T32" fmla="*/ 0 w 1198"/>
                  <a:gd name="T33" fmla="*/ 1148 h 1489"/>
                  <a:gd name="T34" fmla="*/ 3 w 1198"/>
                  <a:gd name="T35" fmla="*/ 1200 h 1489"/>
                  <a:gd name="T36" fmla="*/ 25 w 1198"/>
                  <a:gd name="T37" fmla="*/ 1272 h 1489"/>
                  <a:gd name="T38" fmla="*/ 66 w 1198"/>
                  <a:gd name="T39" fmla="*/ 1339 h 1489"/>
                  <a:gd name="T40" fmla="*/ 129 w 1198"/>
                  <a:gd name="T41" fmla="*/ 1401 h 1489"/>
                  <a:gd name="T42" fmla="*/ 216 w 1198"/>
                  <a:gd name="T43" fmla="*/ 1456 h 1489"/>
                  <a:gd name="T44" fmla="*/ 278 w 1198"/>
                  <a:gd name="T45" fmla="*/ 1332 h 1489"/>
                  <a:gd name="T46" fmla="*/ 258 w 1198"/>
                  <a:gd name="T47" fmla="*/ 1313 h 1489"/>
                  <a:gd name="T48" fmla="*/ 231 w 1198"/>
                  <a:gd name="T49" fmla="*/ 1277 h 1489"/>
                  <a:gd name="T50" fmla="*/ 221 w 1198"/>
                  <a:gd name="T51" fmla="*/ 1248 h 1489"/>
                  <a:gd name="T52" fmla="*/ 219 w 1198"/>
                  <a:gd name="T53" fmla="*/ 1232 h 1489"/>
                  <a:gd name="T54" fmla="*/ 225 w 1198"/>
                  <a:gd name="T55" fmla="*/ 1200 h 1489"/>
                  <a:gd name="T56" fmla="*/ 237 w 1198"/>
                  <a:gd name="T57" fmla="*/ 1173 h 1489"/>
                  <a:gd name="T58" fmla="*/ 256 w 1198"/>
                  <a:gd name="T59" fmla="*/ 1151 h 1489"/>
                  <a:gd name="T60" fmla="*/ 279 w 1198"/>
                  <a:gd name="T61" fmla="*/ 1133 h 1489"/>
                  <a:gd name="T62" fmla="*/ 316 w 1198"/>
                  <a:gd name="T63" fmla="*/ 1115 h 1489"/>
                  <a:gd name="T64" fmla="*/ 852 w 1198"/>
                  <a:gd name="T65" fmla="*/ 920 h 1489"/>
                  <a:gd name="T66" fmla="*/ 934 w 1198"/>
                  <a:gd name="T67" fmla="*/ 886 h 1489"/>
                  <a:gd name="T68" fmla="*/ 1006 w 1198"/>
                  <a:gd name="T69" fmla="*/ 848 h 1489"/>
                  <a:gd name="T70" fmla="*/ 1051 w 1198"/>
                  <a:gd name="T71" fmla="*/ 816 h 1489"/>
                  <a:gd name="T72" fmla="*/ 1090 w 1198"/>
                  <a:gd name="T73" fmla="*/ 781 h 1489"/>
                  <a:gd name="T74" fmla="*/ 1123 w 1198"/>
                  <a:gd name="T75" fmla="*/ 742 h 1489"/>
                  <a:gd name="T76" fmla="*/ 1151 w 1198"/>
                  <a:gd name="T77" fmla="*/ 700 h 1489"/>
                  <a:gd name="T78" fmla="*/ 1172 w 1198"/>
                  <a:gd name="T79" fmla="*/ 653 h 1489"/>
                  <a:gd name="T80" fmla="*/ 1187 w 1198"/>
                  <a:gd name="T81" fmla="*/ 604 h 1489"/>
                  <a:gd name="T82" fmla="*/ 1195 w 1198"/>
                  <a:gd name="T83" fmla="*/ 549 h 1489"/>
                  <a:gd name="T84" fmla="*/ 1198 w 1198"/>
                  <a:gd name="T85" fmla="*/ 489 h 1489"/>
                  <a:gd name="T86" fmla="*/ 1196 w 1198"/>
                  <a:gd name="T87" fmla="*/ 450 h 1489"/>
                  <a:gd name="T88" fmla="*/ 1187 w 1198"/>
                  <a:gd name="T89" fmla="*/ 392 h 1489"/>
                  <a:gd name="T90" fmla="*/ 1168 w 1198"/>
                  <a:gd name="T91" fmla="*/ 337 h 1489"/>
                  <a:gd name="T92" fmla="*/ 1141 w 1198"/>
                  <a:gd name="T93" fmla="*/ 284 h 1489"/>
                  <a:gd name="T94" fmla="*/ 1107 w 1198"/>
                  <a:gd name="T95" fmla="*/ 234 h 1489"/>
                  <a:gd name="T96" fmla="*/ 1066 w 1198"/>
                  <a:gd name="T97" fmla="*/ 188 h 1489"/>
                  <a:gd name="T98" fmla="*/ 1017 w 1198"/>
                  <a:gd name="T99" fmla="*/ 143 h 1489"/>
                  <a:gd name="T100" fmla="*/ 961 w 1198"/>
                  <a:gd name="T101" fmla="*/ 103 h 1489"/>
                  <a:gd name="T102" fmla="*/ 899 w 1198"/>
                  <a:gd name="T103" fmla="*/ 65 h 1489"/>
                  <a:gd name="T104" fmla="*/ 807 w 1198"/>
                  <a:gd name="T105" fmla="*/ 19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98" h="1489">
                    <a:moveTo>
                      <a:pt x="757" y="0"/>
                    </a:moveTo>
                    <a:lnTo>
                      <a:pt x="735" y="385"/>
                    </a:lnTo>
                    <a:lnTo>
                      <a:pt x="735" y="385"/>
                    </a:lnTo>
                    <a:lnTo>
                      <a:pt x="758" y="399"/>
                    </a:lnTo>
                    <a:lnTo>
                      <a:pt x="779" y="411"/>
                    </a:lnTo>
                    <a:lnTo>
                      <a:pt x="797" y="426"/>
                    </a:lnTo>
                    <a:lnTo>
                      <a:pt x="804" y="432"/>
                    </a:lnTo>
                    <a:lnTo>
                      <a:pt x="811" y="439"/>
                    </a:lnTo>
                    <a:lnTo>
                      <a:pt x="817" y="448"/>
                    </a:lnTo>
                    <a:lnTo>
                      <a:pt x="823" y="455"/>
                    </a:lnTo>
                    <a:lnTo>
                      <a:pt x="828" y="463"/>
                    </a:lnTo>
                    <a:lnTo>
                      <a:pt x="832" y="471"/>
                    </a:lnTo>
                    <a:lnTo>
                      <a:pt x="835" y="481"/>
                    </a:lnTo>
                    <a:lnTo>
                      <a:pt x="837" y="490"/>
                    </a:lnTo>
                    <a:lnTo>
                      <a:pt x="838" y="500"/>
                    </a:lnTo>
                    <a:lnTo>
                      <a:pt x="838" y="511"/>
                    </a:lnTo>
                    <a:lnTo>
                      <a:pt x="838" y="511"/>
                    </a:lnTo>
                    <a:lnTo>
                      <a:pt x="838" y="519"/>
                    </a:lnTo>
                    <a:lnTo>
                      <a:pt x="837" y="527"/>
                    </a:lnTo>
                    <a:lnTo>
                      <a:pt x="835" y="534"/>
                    </a:lnTo>
                    <a:lnTo>
                      <a:pt x="833" y="542"/>
                    </a:lnTo>
                    <a:lnTo>
                      <a:pt x="830" y="550"/>
                    </a:lnTo>
                    <a:lnTo>
                      <a:pt x="827" y="557"/>
                    </a:lnTo>
                    <a:lnTo>
                      <a:pt x="822" y="563"/>
                    </a:lnTo>
                    <a:lnTo>
                      <a:pt x="817" y="571"/>
                    </a:lnTo>
                    <a:lnTo>
                      <a:pt x="811" y="578"/>
                    </a:lnTo>
                    <a:lnTo>
                      <a:pt x="805" y="584"/>
                    </a:lnTo>
                    <a:lnTo>
                      <a:pt x="788" y="598"/>
                    </a:lnTo>
                    <a:lnTo>
                      <a:pt x="770" y="610"/>
                    </a:lnTo>
                    <a:lnTo>
                      <a:pt x="747" y="622"/>
                    </a:lnTo>
                    <a:lnTo>
                      <a:pt x="747" y="622"/>
                    </a:lnTo>
                    <a:lnTo>
                      <a:pt x="643" y="672"/>
                    </a:lnTo>
                    <a:lnTo>
                      <a:pt x="487" y="744"/>
                    </a:lnTo>
                    <a:lnTo>
                      <a:pt x="230" y="863"/>
                    </a:lnTo>
                    <a:lnTo>
                      <a:pt x="230" y="863"/>
                    </a:lnTo>
                    <a:lnTo>
                      <a:pt x="205" y="876"/>
                    </a:lnTo>
                    <a:lnTo>
                      <a:pt x="181" y="888"/>
                    </a:lnTo>
                    <a:lnTo>
                      <a:pt x="159" y="902"/>
                    </a:lnTo>
                    <a:lnTo>
                      <a:pt x="138" y="915"/>
                    </a:lnTo>
                    <a:lnTo>
                      <a:pt x="117" y="931"/>
                    </a:lnTo>
                    <a:lnTo>
                      <a:pt x="98" y="946"/>
                    </a:lnTo>
                    <a:lnTo>
                      <a:pt x="81" y="962"/>
                    </a:lnTo>
                    <a:lnTo>
                      <a:pt x="64" y="979"/>
                    </a:lnTo>
                    <a:lnTo>
                      <a:pt x="50" y="997"/>
                    </a:lnTo>
                    <a:lnTo>
                      <a:pt x="37" y="1015"/>
                    </a:lnTo>
                    <a:lnTo>
                      <a:pt x="26" y="1035"/>
                    </a:lnTo>
                    <a:lnTo>
                      <a:pt x="17" y="1056"/>
                    </a:lnTo>
                    <a:lnTo>
                      <a:pt x="9" y="1078"/>
                    </a:lnTo>
                    <a:lnTo>
                      <a:pt x="4" y="1100"/>
                    </a:lnTo>
                    <a:lnTo>
                      <a:pt x="1" y="1124"/>
                    </a:lnTo>
                    <a:lnTo>
                      <a:pt x="0" y="1148"/>
                    </a:lnTo>
                    <a:lnTo>
                      <a:pt x="0" y="1148"/>
                    </a:lnTo>
                    <a:lnTo>
                      <a:pt x="0" y="1175"/>
                    </a:lnTo>
                    <a:lnTo>
                      <a:pt x="3" y="1200"/>
                    </a:lnTo>
                    <a:lnTo>
                      <a:pt x="8" y="1224"/>
                    </a:lnTo>
                    <a:lnTo>
                      <a:pt x="16" y="1249"/>
                    </a:lnTo>
                    <a:lnTo>
                      <a:pt x="25" y="1272"/>
                    </a:lnTo>
                    <a:lnTo>
                      <a:pt x="36" y="1296"/>
                    </a:lnTo>
                    <a:lnTo>
                      <a:pt x="50" y="1318"/>
                    </a:lnTo>
                    <a:lnTo>
                      <a:pt x="66" y="1339"/>
                    </a:lnTo>
                    <a:lnTo>
                      <a:pt x="85" y="1361"/>
                    </a:lnTo>
                    <a:lnTo>
                      <a:pt x="106" y="1381"/>
                    </a:lnTo>
                    <a:lnTo>
                      <a:pt x="129" y="1401"/>
                    </a:lnTo>
                    <a:lnTo>
                      <a:pt x="155" y="1420"/>
                    </a:lnTo>
                    <a:lnTo>
                      <a:pt x="184" y="1439"/>
                    </a:lnTo>
                    <a:lnTo>
                      <a:pt x="216" y="1456"/>
                    </a:lnTo>
                    <a:lnTo>
                      <a:pt x="250" y="1473"/>
                    </a:lnTo>
                    <a:lnTo>
                      <a:pt x="288" y="1489"/>
                    </a:lnTo>
                    <a:lnTo>
                      <a:pt x="278" y="1332"/>
                    </a:lnTo>
                    <a:lnTo>
                      <a:pt x="278" y="1332"/>
                    </a:lnTo>
                    <a:lnTo>
                      <a:pt x="268" y="1324"/>
                    </a:lnTo>
                    <a:lnTo>
                      <a:pt x="258" y="1313"/>
                    </a:lnTo>
                    <a:lnTo>
                      <a:pt x="248" y="1302"/>
                    </a:lnTo>
                    <a:lnTo>
                      <a:pt x="239" y="1291"/>
                    </a:lnTo>
                    <a:lnTo>
                      <a:pt x="231" y="1277"/>
                    </a:lnTo>
                    <a:lnTo>
                      <a:pt x="226" y="1263"/>
                    </a:lnTo>
                    <a:lnTo>
                      <a:pt x="222" y="1255"/>
                    </a:lnTo>
                    <a:lnTo>
                      <a:pt x="221" y="1248"/>
                    </a:lnTo>
                    <a:lnTo>
                      <a:pt x="220" y="1240"/>
                    </a:lnTo>
                    <a:lnTo>
                      <a:pt x="219" y="1232"/>
                    </a:lnTo>
                    <a:lnTo>
                      <a:pt x="219" y="1232"/>
                    </a:lnTo>
                    <a:lnTo>
                      <a:pt x="220" y="1220"/>
                    </a:lnTo>
                    <a:lnTo>
                      <a:pt x="221" y="1210"/>
                    </a:lnTo>
                    <a:lnTo>
                      <a:pt x="225" y="1200"/>
                    </a:lnTo>
                    <a:lnTo>
                      <a:pt x="228" y="1190"/>
                    </a:lnTo>
                    <a:lnTo>
                      <a:pt x="232" y="1181"/>
                    </a:lnTo>
                    <a:lnTo>
                      <a:pt x="237" y="1173"/>
                    </a:lnTo>
                    <a:lnTo>
                      <a:pt x="242" y="1165"/>
                    </a:lnTo>
                    <a:lnTo>
                      <a:pt x="248" y="1158"/>
                    </a:lnTo>
                    <a:lnTo>
                      <a:pt x="256" y="1151"/>
                    </a:lnTo>
                    <a:lnTo>
                      <a:pt x="263" y="1145"/>
                    </a:lnTo>
                    <a:lnTo>
                      <a:pt x="271" y="1139"/>
                    </a:lnTo>
                    <a:lnTo>
                      <a:pt x="279" y="1133"/>
                    </a:lnTo>
                    <a:lnTo>
                      <a:pt x="297" y="1123"/>
                    </a:lnTo>
                    <a:lnTo>
                      <a:pt x="316" y="1115"/>
                    </a:lnTo>
                    <a:lnTo>
                      <a:pt x="316" y="1115"/>
                    </a:lnTo>
                    <a:lnTo>
                      <a:pt x="402" y="1083"/>
                    </a:lnTo>
                    <a:lnTo>
                      <a:pt x="548" y="1030"/>
                    </a:lnTo>
                    <a:lnTo>
                      <a:pt x="852" y="920"/>
                    </a:lnTo>
                    <a:lnTo>
                      <a:pt x="852" y="920"/>
                    </a:lnTo>
                    <a:lnTo>
                      <a:pt x="895" y="904"/>
                    </a:lnTo>
                    <a:lnTo>
                      <a:pt x="934" y="886"/>
                    </a:lnTo>
                    <a:lnTo>
                      <a:pt x="971" y="868"/>
                    </a:lnTo>
                    <a:lnTo>
                      <a:pt x="989" y="857"/>
                    </a:lnTo>
                    <a:lnTo>
                      <a:pt x="1006" y="848"/>
                    </a:lnTo>
                    <a:lnTo>
                      <a:pt x="1022" y="838"/>
                    </a:lnTo>
                    <a:lnTo>
                      <a:pt x="1037" y="826"/>
                    </a:lnTo>
                    <a:lnTo>
                      <a:pt x="1051" y="816"/>
                    </a:lnTo>
                    <a:lnTo>
                      <a:pt x="1066" y="804"/>
                    </a:lnTo>
                    <a:lnTo>
                      <a:pt x="1078" y="792"/>
                    </a:lnTo>
                    <a:lnTo>
                      <a:pt x="1090" y="781"/>
                    </a:lnTo>
                    <a:lnTo>
                      <a:pt x="1103" y="768"/>
                    </a:lnTo>
                    <a:lnTo>
                      <a:pt x="1113" y="755"/>
                    </a:lnTo>
                    <a:lnTo>
                      <a:pt x="1123" y="742"/>
                    </a:lnTo>
                    <a:lnTo>
                      <a:pt x="1134" y="728"/>
                    </a:lnTo>
                    <a:lnTo>
                      <a:pt x="1142" y="714"/>
                    </a:lnTo>
                    <a:lnTo>
                      <a:pt x="1151" y="700"/>
                    </a:lnTo>
                    <a:lnTo>
                      <a:pt x="1159" y="684"/>
                    </a:lnTo>
                    <a:lnTo>
                      <a:pt x="1166" y="670"/>
                    </a:lnTo>
                    <a:lnTo>
                      <a:pt x="1172" y="653"/>
                    </a:lnTo>
                    <a:lnTo>
                      <a:pt x="1177" y="638"/>
                    </a:lnTo>
                    <a:lnTo>
                      <a:pt x="1182" y="620"/>
                    </a:lnTo>
                    <a:lnTo>
                      <a:pt x="1187" y="604"/>
                    </a:lnTo>
                    <a:lnTo>
                      <a:pt x="1190" y="586"/>
                    </a:lnTo>
                    <a:lnTo>
                      <a:pt x="1193" y="568"/>
                    </a:lnTo>
                    <a:lnTo>
                      <a:pt x="1195" y="549"/>
                    </a:lnTo>
                    <a:lnTo>
                      <a:pt x="1197" y="529"/>
                    </a:lnTo>
                    <a:lnTo>
                      <a:pt x="1198" y="510"/>
                    </a:lnTo>
                    <a:lnTo>
                      <a:pt x="1198" y="489"/>
                    </a:lnTo>
                    <a:lnTo>
                      <a:pt x="1198" y="489"/>
                    </a:lnTo>
                    <a:lnTo>
                      <a:pt x="1198" y="469"/>
                    </a:lnTo>
                    <a:lnTo>
                      <a:pt x="1196" y="450"/>
                    </a:lnTo>
                    <a:lnTo>
                      <a:pt x="1194" y="430"/>
                    </a:lnTo>
                    <a:lnTo>
                      <a:pt x="1191" y="410"/>
                    </a:lnTo>
                    <a:lnTo>
                      <a:pt x="1187" y="392"/>
                    </a:lnTo>
                    <a:lnTo>
                      <a:pt x="1180" y="373"/>
                    </a:lnTo>
                    <a:lnTo>
                      <a:pt x="1174" y="354"/>
                    </a:lnTo>
                    <a:lnTo>
                      <a:pt x="1168" y="337"/>
                    </a:lnTo>
                    <a:lnTo>
                      <a:pt x="1160" y="318"/>
                    </a:lnTo>
                    <a:lnTo>
                      <a:pt x="1150" y="302"/>
                    </a:lnTo>
                    <a:lnTo>
                      <a:pt x="1141" y="284"/>
                    </a:lnTo>
                    <a:lnTo>
                      <a:pt x="1131" y="268"/>
                    </a:lnTo>
                    <a:lnTo>
                      <a:pt x="1119" y="251"/>
                    </a:lnTo>
                    <a:lnTo>
                      <a:pt x="1107" y="234"/>
                    </a:lnTo>
                    <a:lnTo>
                      <a:pt x="1093" y="218"/>
                    </a:lnTo>
                    <a:lnTo>
                      <a:pt x="1080" y="202"/>
                    </a:lnTo>
                    <a:lnTo>
                      <a:pt x="1066" y="188"/>
                    </a:lnTo>
                    <a:lnTo>
                      <a:pt x="1050" y="172"/>
                    </a:lnTo>
                    <a:lnTo>
                      <a:pt x="1033" y="158"/>
                    </a:lnTo>
                    <a:lnTo>
                      <a:pt x="1017" y="143"/>
                    </a:lnTo>
                    <a:lnTo>
                      <a:pt x="998" y="130"/>
                    </a:lnTo>
                    <a:lnTo>
                      <a:pt x="981" y="116"/>
                    </a:lnTo>
                    <a:lnTo>
                      <a:pt x="961" y="103"/>
                    </a:lnTo>
                    <a:lnTo>
                      <a:pt x="941" y="90"/>
                    </a:lnTo>
                    <a:lnTo>
                      <a:pt x="921" y="77"/>
                    </a:lnTo>
                    <a:lnTo>
                      <a:pt x="899" y="65"/>
                    </a:lnTo>
                    <a:lnTo>
                      <a:pt x="877" y="53"/>
                    </a:lnTo>
                    <a:lnTo>
                      <a:pt x="855" y="42"/>
                    </a:lnTo>
                    <a:lnTo>
                      <a:pt x="807" y="19"/>
                    </a:lnTo>
                    <a:lnTo>
                      <a:pt x="75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42" name="Freeform 174">
                <a:extLst>
                  <a:ext uri="{FF2B5EF4-FFF2-40B4-BE49-F238E27FC236}">
                    <a16:creationId xmlns:a16="http://schemas.microsoft.com/office/drawing/2014/main" id="{62F44F89-9F03-414F-BF8B-4D03D786E703}"/>
                  </a:ext>
                </a:extLst>
              </p:cNvPr>
              <p:cNvSpPr>
                <a:spLocks/>
              </p:cNvSpPr>
              <p:nvPr/>
            </p:nvSpPr>
            <p:spPr bwMode="auto">
              <a:xfrm>
                <a:off x="4562476" y="1522413"/>
                <a:ext cx="2854325" cy="2276475"/>
              </a:xfrm>
              <a:custGeom>
                <a:avLst/>
                <a:gdLst>
                  <a:gd name="T0" fmla="*/ 719 w 1798"/>
                  <a:gd name="T1" fmla="*/ 0 h 1434"/>
                  <a:gd name="T2" fmla="*/ 609 w 1798"/>
                  <a:gd name="T3" fmla="*/ 8 h 1434"/>
                  <a:gd name="T4" fmla="*/ 506 w 1798"/>
                  <a:gd name="T5" fmla="*/ 32 h 1434"/>
                  <a:gd name="T6" fmla="*/ 408 w 1798"/>
                  <a:gd name="T7" fmla="*/ 71 h 1434"/>
                  <a:gd name="T8" fmla="*/ 318 w 1798"/>
                  <a:gd name="T9" fmla="*/ 123 h 1434"/>
                  <a:gd name="T10" fmla="*/ 236 w 1798"/>
                  <a:gd name="T11" fmla="*/ 187 h 1434"/>
                  <a:gd name="T12" fmla="*/ 165 w 1798"/>
                  <a:gd name="T13" fmla="*/ 262 h 1434"/>
                  <a:gd name="T14" fmla="*/ 105 w 1798"/>
                  <a:gd name="T15" fmla="*/ 347 h 1434"/>
                  <a:gd name="T16" fmla="*/ 57 w 1798"/>
                  <a:gd name="T17" fmla="*/ 440 h 1434"/>
                  <a:gd name="T18" fmla="*/ 23 w 1798"/>
                  <a:gd name="T19" fmla="*/ 539 h 1434"/>
                  <a:gd name="T20" fmla="*/ 4 w 1798"/>
                  <a:gd name="T21" fmla="*/ 645 h 1434"/>
                  <a:gd name="T22" fmla="*/ 0 w 1798"/>
                  <a:gd name="T23" fmla="*/ 719 h 1434"/>
                  <a:gd name="T24" fmla="*/ 6 w 1798"/>
                  <a:gd name="T25" fmla="*/ 825 h 1434"/>
                  <a:gd name="T26" fmla="*/ 26 w 1798"/>
                  <a:gd name="T27" fmla="*/ 923 h 1434"/>
                  <a:gd name="T28" fmla="*/ 58 w 1798"/>
                  <a:gd name="T29" fmla="*/ 1014 h 1434"/>
                  <a:gd name="T30" fmla="*/ 102 w 1798"/>
                  <a:gd name="T31" fmla="*/ 1095 h 1434"/>
                  <a:gd name="T32" fmla="*/ 158 w 1798"/>
                  <a:gd name="T33" fmla="*/ 1170 h 1434"/>
                  <a:gd name="T34" fmla="*/ 228 w 1798"/>
                  <a:gd name="T35" fmla="*/ 1236 h 1434"/>
                  <a:gd name="T36" fmla="*/ 307 w 1798"/>
                  <a:gd name="T37" fmla="*/ 1294 h 1434"/>
                  <a:gd name="T38" fmla="*/ 398 w 1798"/>
                  <a:gd name="T39" fmla="*/ 1344 h 1434"/>
                  <a:gd name="T40" fmla="*/ 502 w 1798"/>
                  <a:gd name="T41" fmla="*/ 1384 h 1434"/>
                  <a:gd name="T42" fmla="*/ 615 w 1798"/>
                  <a:gd name="T43" fmla="*/ 1417 h 1434"/>
                  <a:gd name="T44" fmla="*/ 676 w 1798"/>
                  <a:gd name="T45" fmla="*/ 1059 h 1434"/>
                  <a:gd name="T46" fmla="*/ 624 w 1798"/>
                  <a:gd name="T47" fmla="*/ 1042 h 1434"/>
                  <a:gd name="T48" fmla="*/ 555 w 1798"/>
                  <a:gd name="T49" fmla="*/ 1007 h 1434"/>
                  <a:gd name="T50" fmla="*/ 496 w 1798"/>
                  <a:gd name="T51" fmla="*/ 960 h 1434"/>
                  <a:gd name="T52" fmla="*/ 451 w 1798"/>
                  <a:gd name="T53" fmla="*/ 902 h 1434"/>
                  <a:gd name="T54" fmla="*/ 436 w 1798"/>
                  <a:gd name="T55" fmla="*/ 869 h 1434"/>
                  <a:gd name="T56" fmla="*/ 425 w 1798"/>
                  <a:gd name="T57" fmla="*/ 833 h 1434"/>
                  <a:gd name="T58" fmla="*/ 420 w 1798"/>
                  <a:gd name="T59" fmla="*/ 793 h 1434"/>
                  <a:gd name="T60" fmla="*/ 420 w 1798"/>
                  <a:gd name="T61" fmla="*/ 762 h 1434"/>
                  <a:gd name="T62" fmla="*/ 426 w 1798"/>
                  <a:gd name="T63" fmla="*/ 715 h 1434"/>
                  <a:gd name="T64" fmla="*/ 439 w 1798"/>
                  <a:gd name="T65" fmla="*/ 670 h 1434"/>
                  <a:gd name="T66" fmla="*/ 456 w 1798"/>
                  <a:gd name="T67" fmla="*/ 630 h 1434"/>
                  <a:gd name="T68" fmla="*/ 480 w 1798"/>
                  <a:gd name="T69" fmla="*/ 594 h 1434"/>
                  <a:gd name="T70" fmla="*/ 509 w 1798"/>
                  <a:gd name="T71" fmla="*/ 562 h 1434"/>
                  <a:gd name="T72" fmla="*/ 542 w 1798"/>
                  <a:gd name="T73" fmla="*/ 535 h 1434"/>
                  <a:gd name="T74" fmla="*/ 578 w 1798"/>
                  <a:gd name="T75" fmla="*/ 513 h 1434"/>
                  <a:gd name="T76" fmla="*/ 618 w 1798"/>
                  <a:gd name="T77" fmla="*/ 497 h 1434"/>
                  <a:gd name="T78" fmla="*/ 660 w 1798"/>
                  <a:gd name="T79" fmla="*/ 485 h 1434"/>
                  <a:gd name="T80" fmla="*/ 705 w 1798"/>
                  <a:gd name="T81" fmla="*/ 480 h 1434"/>
                  <a:gd name="T82" fmla="*/ 1618 w 1798"/>
                  <a:gd name="T83" fmla="*/ 479 h 1434"/>
                  <a:gd name="T84" fmla="*/ 1654 w 1798"/>
                  <a:gd name="T85" fmla="*/ 476 h 1434"/>
                  <a:gd name="T86" fmla="*/ 1704 w 1798"/>
                  <a:gd name="T87" fmla="*/ 457 h 1434"/>
                  <a:gd name="T88" fmla="*/ 1745 w 1798"/>
                  <a:gd name="T89" fmla="*/ 427 h 1434"/>
                  <a:gd name="T90" fmla="*/ 1776 w 1798"/>
                  <a:gd name="T91" fmla="*/ 385 h 1434"/>
                  <a:gd name="T92" fmla="*/ 1795 w 1798"/>
                  <a:gd name="T93" fmla="*/ 336 h 1434"/>
                  <a:gd name="T94" fmla="*/ 1798 w 1798"/>
                  <a:gd name="T95" fmla="*/ 300 h 1434"/>
                  <a:gd name="T96" fmla="*/ 1792 w 1798"/>
                  <a:gd name="T97" fmla="*/ 238 h 1434"/>
                  <a:gd name="T98" fmla="*/ 1774 w 1798"/>
                  <a:gd name="T99" fmla="*/ 185 h 1434"/>
                  <a:gd name="T100" fmla="*/ 1747 w 1798"/>
                  <a:gd name="T101" fmla="*/ 140 h 1434"/>
                  <a:gd name="T102" fmla="*/ 1711 w 1798"/>
                  <a:gd name="T103" fmla="*/ 101 h 1434"/>
                  <a:gd name="T104" fmla="*/ 1670 w 1798"/>
                  <a:gd name="T105" fmla="*/ 70 h 1434"/>
                  <a:gd name="T106" fmla="*/ 1622 w 1798"/>
                  <a:gd name="T107" fmla="*/ 45 h 1434"/>
                  <a:gd name="T108" fmla="*/ 1571 w 1798"/>
                  <a:gd name="T109" fmla="*/ 27 h 1434"/>
                  <a:gd name="T110" fmla="*/ 1482 w 1798"/>
                  <a:gd name="T111" fmla="*/ 7 h 1434"/>
                  <a:gd name="T112" fmla="*/ 1379 w 1798"/>
                  <a:gd name="T113"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8" h="1434">
                    <a:moveTo>
                      <a:pt x="1379" y="0"/>
                    </a:moveTo>
                    <a:lnTo>
                      <a:pt x="719" y="0"/>
                    </a:lnTo>
                    <a:lnTo>
                      <a:pt x="719" y="0"/>
                    </a:lnTo>
                    <a:lnTo>
                      <a:pt x="683" y="1"/>
                    </a:lnTo>
                    <a:lnTo>
                      <a:pt x="646" y="4"/>
                    </a:lnTo>
                    <a:lnTo>
                      <a:pt x="609" y="8"/>
                    </a:lnTo>
                    <a:lnTo>
                      <a:pt x="574" y="14"/>
                    </a:lnTo>
                    <a:lnTo>
                      <a:pt x="540" y="23"/>
                    </a:lnTo>
                    <a:lnTo>
                      <a:pt x="506" y="32"/>
                    </a:lnTo>
                    <a:lnTo>
                      <a:pt x="472" y="43"/>
                    </a:lnTo>
                    <a:lnTo>
                      <a:pt x="440" y="57"/>
                    </a:lnTo>
                    <a:lnTo>
                      <a:pt x="408" y="71"/>
                    </a:lnTo>
                    <a:lnTo>
                      <a:pt x="377" y="87"/>
                    </a:lnTo>
                    <a:lnTo>
                      <a:pt x="347" y="104"/>
                    </a:lnTo>
                    <a:lnTo>
                      <a:pt x="318" y="123"/>
                    </a:lnTo>
                    <a:lnTo>
                      <a:pt x="289" y="143"/>
                    </a:lnTo>
                    <a:lnTo>
                      <a:pt x="262" y="164"/>
                    </a:lnTo>
                    <a:lnTo>
                      <a:pt x="236" y="187"/>
                    </a:lnTo>
                    <a:lnTo>
                      <a:pt x="211" y="211"/>
                    </a:lnTo>
                    <a:lnTo>
                      <a:pt x="187" y="236"/>
                    </a:lnTo>
                    <a:lnTo>
                      <a:pt x="165" y="262"/>
                    </a:lnTo>
                    <a:lnTo>
                      <a:pt x="143" y="289"/>
                    </a:lnTo>
                    <a:lnTo>
                      <a:pt x="123" y="317"/>
                    </a:lnTo>
                    <a:lnTo>
                      <a:pt x="105" y="347"/>
                    </a:lnTo>
                    <a:lnTo>
                      <a:pt x="87" y="377"/>
                    </a:lnTo>
                    <a:lnTo>
                      <a:pt x="71" y="408"/>
                    </a:lnTo>
                    <a:lnTo>
                      <a:pt x="57" y="440"/>
                    </a:lnTo>
                    <a:lnTo>
                      <a:pt x="43" y="472"/>
                    </a:lnTo>
                    <a:lnTo>
                      <a:pt x="32" y="505"/>
                    </a:lnTo>
                    <a:lnTo>
                      <a:pt x="23" y="539"/>
                    </a:lnTo>
                    <a:lnTo>
                      <a:pt x="15" y="574"/>
                    </a:lnTo>
                    <a:lnTo>
                      <a:pt x="8" y="609"/>
                    </a:lnTo>
                    <a:lnTo>
                      <a:pt x="4" y="645"/>
                    </a:lnTo>
                    <a:lnTo>
                      <a:pt x="1" y="682"/>
                    </a:lnTo>
                    <a:lnTo>
                      <a:pt x="0" y="719"/>
                    </a:lnTo>
                    <a:lnTo>
                      <a:pt x="0" y="719"/>
                    </a:lnTo>
                    <a:lnTo>
                      <a:pt x="1" y="755"/>
                    </a:lnTo>
                    <a:lnTo>
                      <a:pt x="3" y="790"/>
                    </a:lnTo>
                    <a:lnTo>
                      <a:pt x="6" y="825"/>
                    </a:lnTo>
                    <a:lnTo>
                      <a:pt x="11" y="859"/>
                    </a:lnTo>
                    <a:lnTo>
                      <a:pt x="18" y="892"/>
                    </a:lnTo>
                    <a:lnTo>
                      <a:pt x="26" y="923"/>
                    </a:lnTo>
                    <a:lnTo>
                      <a:pt x="35" y="954"/>
                    </a:lnTo>
                    <a:lnTo>
                      <a:pt x="46" y="985"/>
                    </a:lnTo>
                    <a:lnTo>
                      <a:pt x="58" y="1014"/>
                    </a:lnTo>
                    <a:lnTo>
                      <a:pt x="71" y="1042"/>
                    </a:lnTo>
                    <a:lnTo>
                      <a:pt x="86" y="1070"/>
                    </a:lnTo>
                    <a:lnTo>
                      <a:pt x="102" y="1095"/>
                    </a:lnTo>
                    <a:lnTo>
                      <a:pt x="120" y="1121"/>
                    </a:lnTo>
                    <a:lnTo>
                      <a:pt x="139" y="1146"/>
                    </a:lnTo>
                    <a:lnTo>
                      <a:pt x="158" y="1170"/>
                    </a:lnTo>
                    <a:lnTo>
                      <a:pt x="180" y="1193"/>
                    </a:lnTo>
                    <a:lnTo>
                      <a:pt x="203" y="1214"/>
                    </a:lnTo>
                    <a:lnTo>
                      <a:pt x="228" y="1236"/>
                    </a:lnTo>
                    <a:lnTo>
                      <a:pt x="252" y="1256"/>
                    </a:lnTo>
                    <a:lnTo>
                      <a:pt x="279" y="1275"/>
                    </a:lnTo>
                    <a:lnTo>
                      <a:pt x="307" y="1294"/>
                    </a:lnTo>
                    <a:lnTo>
                      <a:pt x="336" y="1312"/>
                    </a:lnTo>
                    <a:lnTo>
                      <a:pt x="367" y="1328"/>
                    </a:lnTo>
                    <a:lnTo>
                      <a:pt x="398" y="1344"/>
                    </a:lnTo>
                    <a:lnTo>
                      <a:pt x="431" y="1358"/>
                    </a:lnTo>
                    <a:lnTo>
                      <a:pt x="466" y="1372"/>
                    </a:lnTo>
                    <a:lnTo>
                      <a:pt x="502" y="1384"/>
                    </a:lnTo>
                    <a:lnTo>
                      <a:pt x="538" y="1397"/>
                    </a:lnTo>
                    <a:lnTo>
                      <a:pt x="576" y="1407"/>
                    </a:lnTo>
                    <a:lnTo>
                      <a:pt x="615" y="1417"/>
                    </a:lnTo>
                    <a:lnTo>
                      <a:pt x="655" y="1427"/>
                    </a:lnTo>
                    <a:lnTo>
                      <a:pt x="696" y="1434"/>
                    </a:lnTo>
                    <a:lnTo>
                      <a:pt x="676" y="1059"/>
                    </a:lnTo>
                    <a:lnTo>
                      <a:pt x="676" y="1059"/>
                    </a:lnTo>
                    <a:lnTo>
                      <a:pt x="650" y="1051"/>
                    </a:lnTo>
                    <a:lnTo>
                      <a:pt x="624" y="1042"/>
                    </a:lnTo>
                    <a:lnTo>
                      <a:pt x="600" y="1031"/>
                    </a:lnTo>
                    <a:lnTo>
                      <a:pt x="576" y="1019"/>
                    </a:lnTo>
                    <a:lnTo>
                      <a:pt x="555" y="1007"/>
                    </a:lnTo>
                    <a:lnTo>
                      <a:pt x="533" y="992"/>
                    </a:lnTo>
                    <a:lnTo>
                      <a:pt x="513" y="977"/>
                    </a:lnTo>
                    <a:lnTo>
                      <a:pt x="496" y="960"/>
                    </a:lnTo>
                    <a:lnTo>
                      <a:pt x="479" y="942"/>
                    </a:lnTo>
                    <a:lnTo>
                      <a:pt x="463" y="923"/>
                    </a:lnTo>
                    <a:lnTo>
                      <a:pt x="451" y="902"/>
                    </a:lnTo>
                    <a:lnTo>
                      <a:pt x="445" y="892"/>
                    </a:lnTo>
                    <a:lnTo>
                      <a:pt x="440" y="880"/>
                    </a:lnTo>
                    <a:lnTo>
                      <a:pt x="436" y="869"/>
                    </a:lnTo>
                    <a:lnTo>
                      <a:pt x="431" y="858"/>
                    </a:lnTo>
                    <a:lnTo>
                      <a:pt x="428" y="845"/>
                    </a:lnTo>
                    <a:lnTo>
                      <a:pt x="425" y="833"/>
                    </a:lnTo>
                    <a:lnTo>
                      <a:pt x="422" y="819"/>
                    </a:lnTo>
                    <a:lnTo>
                      <a:pt x="421" y="807"/>
                    </a:lnTo>
                    <a:lnTo>
                      <a:pt x="420" y="793"/>
                    </a:lnTo>
                    <a:lnTo>
                      <a:pt x="420" y="779"/>
                    </a:lnTo>
                    <a:lnTo>
                      <a:pt x="420" y="779"/>
                    </a:lnTo>
                    <a:lnTo>
                      <a:pt x="420" y="762"/>
                    </a:lnTo>
                    <a:lnTo>
                      <a:pt x="421" y="746"/>
                    </a:lnTo>
                    <a:lnTo>
                      <a:pt x="423" y="730"/>
                    </a:lnTo>
                    <a:lnTo>
                      <a:pt x="426" y="715"/>
                    </a:lnTo>
                    <a:lnTo>
                      <a:pt x="429" y="699"/>
                    </a:lnTo>
                    <a:lnTo>
                      <a:pt x="433" y="685"/>
                    </a:lnTo>
                    <a:lnTo>
                      <a:pt x="439" y="670"/>
                    </a:lnTo>
                    <a:lnTo>
                      <a:pt x="444" y="657"/>
                    </a:lnTo>
                    <a:lnTo>
                      <a:pt x="450" y="643"/>
                    </a:lnTo>
                    <a:lnTo>
                      <a:pt x="456" y="630"/>
                    </a:lnTo>
                    <a:lnTo>
                      <a:pt x="463" y="618"/>
                    </a:lnTo>
                    <a:lnTo>
                      <a:pt x="472" y="605"/>
                    </a:lnTo>
                    <a:lnTo>
                      <a:pt x="480" y="594"/>
                    </a:lnTo>
                    <a:lnTo>
                      <a:pt x="489" y="582"/>
                    </a:lnTo>
                    <a:lnTo>
                      <a:pt x="499" y="572"/>
                    </a:lnTo>
                    <a:lnTo>
                      <a:pt x="509" y="562"/>
                    </a:lnTo>
                    <a:lnTo>
                      <a:pt x="519" y="552"/>
                    </a:lnTo>
                    <a:lnTo>
                      <a:pt x="531" y="543"/>
                    </a:lnTo>
                    <a:lnTo>
                      <a:pt x="542" y="535"/>
                    </a:lnTo>
                    <a:lnTo>
                      <a:pt x="553" y="527"/>
                    </a:lnTo>
                    <a:lnTo>
                      <a:pt x="566" y="519"/>
                    </a:lnTo>
                    <a:lnTo>
                      <a:pt x="578" y="513"/>
                    </a:lnTo>
                    <a:lnTo>
                      <a:pt x="591" y="507"/>
                    </a:lnTo>
                    <a:lnTo>
                      <a:pt x="604" y="501"/>
                    </a:lnTo>
                    <a:lnTo>
                      <a:pt x="618" y="497"/>
                    </a:lnTo>
                    <a:lnTo>
                      <a:pt x="632" y="491"/>
                    </a:lnTo>
                    <a:lnTo>
                      <a:pt x="646" y="488"/>
                    </a:lnTo>
                    <a:lnTo>
                      <a:pt x="660" y="485"/>
                    </a:lnTo>
                    <a:lnTo>
                      <a:pt x="675" y="482"/>
                    </a:lnTo>
                    <a:lnTo>
                      <a:pt x="689" y="481"/>
                    </a:lnTo>
                    <a:lnTo>
                      <a:pt x="705" y="480"/>
                    </a:lnTo>
                    <a:lnTo>
                      <a:pt x="719" y="479"/>
                    </a:lnTo>
                    <a:lnTo>
                      <a:pt x="1159" y="479"/>
                    </a:lnTo>
                    <a:lnTo>
                      <a:pt x="1618" y="479"/>
                    </a:lnTo>
                    <a:lnTo>
                      <a:pt x="1618" y="479"/>
                    </a:lnTo>
                    <a:lnTo>
                      <a:pt x="1637" y="479"/>
                    </a:lnTo>
                    <a:lnTo>
                      <a:pt x="1654" y="476"/>
                    </a:lnTo>
                    <a:lnTo>
                      <a:pt x="1672" y="472"/>
                    </a:lnTo>
                    <a:lnTo>
                      <a:pt x="1688" y="465"/>
                    </a:lnTo>
                    <a:lnTo>
                      <a:pt x="1704" y="457"/>
                    </a:lnTo>
                    <a:lnTo>
                      <a:pt x="1718" y="449"/>
                    </a:lnTo>
                    <a:lnTo>
                      <a:pt x="1733" y="439"/>
                    </a:lnTo>
                    <a:lnTo>
                      <a:pt x="1745" y="427"/>
                    </a:lnTo>
                    <a:lnTo>
                      <a:pt x="1757" y="414"/>
                    </a:lnTo>
                    <a:lnTo>
                      <a:pt x="1767" y="400"/>
                    </a:lnTo>
                    <a:lnTo>
                      <a:pt x="1776" y="385"/>
                    </a:lnTo>
                    <a:lnTo>
                      <a:pt x="1783" y="369"/>
                    </a:lnTo>
                    <a:lnTo>
                      <a:pt x="1790" y="353"/>
                    </a:lnTo>
                    <a:lnTo>
                      <a:pt x="1795" y="336"/>
                    </a:lnTo>
                    <a:lnTo>
                      <a:pt x="1797" y="318"/>
                    </a:lnTo>
                    <a:lnTo>
                      <a:pt x="1798" y="300"/>
                    </a:lnTo>
                    <a:lnTo>
                      <a:pt x="1798" y="300"/>
                    </a:lnTo>
                    <a:lnTo>
                      <a:pt x="1797" y="278"/>
                    </a:lnTo>
                    <a:lnTo>
                      <a:pt x="1795" y="258"/>
                    </a:lnTo>
                    <a:lnTo>
                      <a:pt x="1792" y="238"/>
                    </a:lnTo>
                    <a:lnTo>
                      <a:pt x="1788" y="219"/>
                    </a:lnTo>
                    <a:lnTo>
                      <a:pt x="1781" y="202"/>
                    </a:lnTo>
                    <a:lnTo>
                      <a:pt x="1774" y="185"/>
                    </a:lnTo>
                    <a:lnTo>
                      <a:pt x="1766" y="169"/>
                    </a:lnTo>
                    <a:lnTo>
                      <a:pt x="1758" y="153"/>
                    </a:lnTo>
                    <a:lnTo>
                      <a:pt x="1747" y="140"/>
                    </a:lnTo>
                    <a:lnTo>
                      <a:pt x="1736" y="126"/>
                    </a:lnTo>
                    <a:lnTo>
                      <a:pt x="1725" y="114"/>
                    </a:lnTo>
                    <a:lnTo>
                      <a:pt x="1711" y="101"/>
                    </a:lnTo>
                    <a:lnTo>
                      <a:pt x="1699" y="90"/>
                    </a:lnTo>
                    <a:lnTo>
                      <a:pt x="1684" y="80"/>
                    </a:lnTo>
                    <a:lnTo>
                      <a:pt x="1670" y="70"/>
                    </a:lnTo>
                    <a:lnTo>
                      <a:pt x="1654" y="62"/>
                    </a:lnTo>
                    <a:lnTo>
                      <a:pt x="1639" y="54"/>
                    </a:lnTo>
                    <a:lnTo>
                      <a:pt x="1622" y="45"/>
                    </a:lnTo>
                    <a:lnTo>
                      <a:pt x="1606" y="39"/>
                    </a:lnTo>
                    <a:lnTo>
                      <a:pt x="1588" y="33"/>
                    </a:lnTo>
                    <a:lnTo>
                      <a:pt x="1571" y="27"/>
                    </a:lnTo>
                    <a:lnTo>
                      <a:pt x="1554" y="22"/>
                    </a:lnTo>
                    <a:lnTo>
                      <a:pt x="1518" y="13"/>
                    </a:lnTo>
                    <a:lnTo>
                      <a:pt x="1482" y="7"/>
                    </a:lnTo>
                    <a:lnTo>
                      <a:pt x="1447" y="3"/>
                    </a:lnTo>
                    <a:lnTo>
                      <a:pt x="1412" y="1"/>
                    </a:lnTo>
                    <a:lnTo>
                      <a:pt x="137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sp>
            <p:nvSpPr>
              <p:cNvPr id="143" name="Freeform 176">
                <a:extLst>
                  <a:ext uri="{FF2B5EF4-FFF2-40B4-BE49-F238E27FC236}">
                    <a16:creationId xmlns:a16="http://schemas.microsoft.com/office/drawing/2014/main" id="{911E7FB6-3766-4B2B-9A24-53D8D1AA205C}"/>
                  </a:ext>
                </a:extLst>
              </p:cNvPr>
              <p:cNvSpPr>
                <a:spLocks/>
              </p:cNvSpPr>
              <p:nvPr/>
            </p:nvSpPr>
            <p:spPr bwMode="auto">
              <a:xfrm>
                <a:off x="5783263" y="2473325"/>
                <a:ext cx="606425" cy="2000250"/>
              </a:xfrm>
              <a:custGeom>
                <a:avLst/>
                <a:gdLst>
                  <a:gd name="T0" fmla="*/ 382 w 382"/>
                  <a:gd name="T1" fmla="*/ 0 h 1260"/>
                  <a:gd name="T2" fmla="*/ 0 w 382"/>
                  <a:gd name="T3" fmla="*/ 0 h 1260"/>
                  <a:gd name="T4" fmla="*/ 72 w 382"/>
                  <a:gd name="T5" fmla="*/ 1260 h 1260"/>
                  <a:gd name="T6" fmla="*/ 316 w 382"/>
                  <a:gd name="T7" fmla="*/ 1146 h 1260"/>
                  <a:gd name="T8" fmla="*/ 382 w 382"/>
                  <a:gd name="T9" fmla="*/ 0 h 1260"/>
                </a:gdLst>
                <a:ahLst/>
                <a:cxnLst>
                  <a:cxn ang="0">
                    <a:pos x="T0" y="T1"/>
                  </a:cxn>
                  <a:cxn ang="0">
                    <a:pos x="T2" y="T3"/>
                  </a:cxn>
                  <a:cxn ang="0">
                    <a:pos x="T4" y="T5"/>
                  </a:cxn>
                  <a:cxn ang="0">
                    <a:pos x="T6" y="T7"/>
                  </a:cxn>
                  <a:cxn ang="0">
                    <a:pos x="T8" y="T9"/>
                  </a:cxn>
                </a:cxnLst>
                <a:rect l="0" t="0" r="r" b="b"/>
                <a:pathLst>
                  <a:path w="382" h="1260">
                    <a:moveTo>
                      <a:pt x="382" y="0"/>
                    </a:moveTo>
                    <a:lnTo>
                      <a:pt x="0" y="0"/>
                    </a:lnTo>
                    <a:lnTo>
                      <a:pt x="72" y="1260"/>
                    </a:lnTo>
                    <a:lnTo>
                      <a:pt x="316" y="1146"/>
                    </a:lnTo>
                    <a:lnTo>
                      <a:pt x="3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en-US" sz="17865" dirty="0">
                  <a:latin typeface="Bree-SH-Text" pitchFamily="2" charset="77"/>
                </a:endParaRPr>
              </a:p>
            </p:txBody>
          </p:sp>
        </p:grpSp>
      </p:grpSp>
      <p:grpSp>
        <p:nvGrpSpPr>
          <p:cNvPr id="69" name="Gruppieren 68">
            <a:extLst>
              <a:ext uri="{FF2B5EF4-FFF2-40B4-BE49-F238E27FC236}">
                <a16:creationId xmlns:a16="http://schemas.microsoft.com/office/drawing/2014/main" id="{6BAEB175-3AC4-4816-A74B-B592DF26ECAB}"/>
              </a:ext>
            </a:extLst>
          </p:cNvPr>
          <p:cNvGrpSpPr/>
          <p:nvPr/>
        </p:nvGrpSpPr>
        <p:grpSpPr>
          <a:xfrm>
            <a:off x="797630" y="4131038"/>
            <a:ext cx="690047" cy="570284"/>
            <a:chOff x="8327716" y="2636430"/>
            <a:chExt cx="678100" cy="560411"/>
          </a:xfrm>
        </p:grpSpPr>
        <p:grpSp>
          <p:nvGrpSpPr>
            <p:cNvPr id="106" name="Group 115">
              <a:extLst>
                <a:ext uri="{FF2B5EF4-FFF2-40B4-BE49-F238E27FC236}">
                  <a16:creationId xmlns:a16="http://schemas.microsoft.com/office/drawing/2014/main" id="{02889121-32D9-45EB-8AD9-67BF952FBD5B}"/>
                </a:ext>
              </a:extLst>
            </p:cNvPr>
            <p:cNvGrpSpPr>
              <a:grpSpLocks noChangeAspect="1"/>
            </p:cNvGrpSpPr>
            <p:nvPr/>
          </p:nvGrpSpPr>
          <p:grpSpPr bwMode="auto">
            <a:xfrm>
              <a:off x="8442975" y="2636430"/>
              <a:ext cx="444423" cy="526015"/>
              <a:chOff x="2346" y="400"/>
              <a:chExt cx="2974" cy="3520"/>
            </a:xfrm>
          </p:grpSpPr>
          <p:sp>
            <p:nvSpPr>
              <p:cNvPr id="114" name="AutoShape 114">
                <a:extLst>
                  <a:ext uri="{FF2B5EF4-FFF2-40B4-BE49-F238E27FC236}">
                    <a16:creationId xmlns:a16="http://schemas.microsoft.com/office/drawing/2014/main" id="{0977B20B-F0F6-403B-B6D6-4A33F0FE69C4}"/>
                  </a:ext>
                </a:extLst>
              </p:cNvPr>
              <p:cNvSpPr>
                <a:spLocks noChangeAspect="1" noChangeArrowheads="1" noTextEdit="1"/>
              </p:cNvSpPr>
              <p:nvPr/>
            </p:nvSpPr>
            <p:spPr bwMode="auto">
              <a:xfrm>
                <a:off x="2346" y="400"/>
                <a:ext cx="2974" cy="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115" name="Freeform 116">
                <a:extLst>
                  <a:ext uri="{FF2B5EF4-FFF2-40B4-BE49-F238E27FC236}">
                    <a16:creationId xmlns:a16="http://schemas.microsoft.com/office/drawing/2014/main" id="{40027332-9FDF-4CBF-9660-01758EBC56A1}"/>
                  </a:ext>
                </a:extLst>
              </p:cNvPr>
              <p:cNvSpPr>
                <a:spLocks/>
              </p:cNvSpPr>
              <p:nvPr/>
            </p:nvSpPr>
            <p:spPr bwMode="auto">
              <a:xfrm>
                <a:off x="3262" y="510"/>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116" name="Freeform 117">
                <a:extLst>
                  <a:ext uri="{FF2B5EF4-FFF2-40B4-BE49-F238E27FC236}">
                    <a16:creationId xmlns:a16="http://schemas.microsoft.com/office/drawing/2014/main" id="{B23A5D9E-9973-4A34-8D3F-9BF2B50E5969}"/>
                  </a:ext>
                </a:extLst>
              </p:cNvPr>
              <p:cNvSpPr>
                <a:spLocks/>
              </p:cNvSpPr>
              <p:nvPr/>
            </p:nvSpPr>
            <p:spPr bwMode="auto">
              <a:xfrm>
                <a:off x="3262" y="510"/>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117" name="Freeform 118">
                <a:extLst>
                  <a:ext uri="{FF2B5EF4-FFF2-40B4-BE49-F238E27FC236}">
                    <a16:creationId xmlns:a16="http://schemas.microsoft.com/office/drawing/2014/main" id="{FE14B679-F305-43FC-B8B0-7E3968666EFB}"/>
                  </a:ext>
                </a:extLst>
              </p:cNvPr>
              <p:cNvSpPr>
                <a:spLocks/>
              </p:cNvSpPr>
              <p:nvPr/>
            </p:nvSpPr>
            <p:spPr bwMode="auto">
              <a:xfrm>
                <a:off x="2528" y="1992"/>
                <a:ext cx="1408" cy="1916"/>
              </a:xfrm>
              <a:custGeom>
                <a:avLst/>
                <a:gdLst>
                  <a:gd name="T0" fmla="*/ 1334 w 1408"/>
                  <a:gd name="T1" fmla="*/ 1916 h 1916"/>
                  <a:gd name="T2" fmla="*/ 320 w 1408"/>
                  <a:gd name="T3" fmla="*/ 1908 h 1916"/>
                  <a:gd name="T4" fmla="*/ 320 w 1408"/>
                  <a:gd name="T5" fmla="*/ 1908 h 1916"/>
                  <a:gd name="T6" fmla="*/ 310 w 1408"/>
                  <a:gd name="T7" fmla="*/ 1894 h 1916"/>
                  <a:gd name="T8" fmla="*/ 280 w 1408"/>
                  <a:gd name="T9" fmla="*/ 1854 h 1916"/>
                  <a:gd name="T10" fmla="*/ 240 w 1408"/>
                  <a:gd name="T11" fmla="*/ 1788 h 1916"/>
                  <a:gd name="T12" fmla="*/ 216 w 1408"/>
                  <a:gd name="T13" fmla="*/ 1748 h 1916"/>
                  <a:gd name="T14" fmla="*/ 190 w 1408"/>
                  <a:gd name="T15" fmla="*/ 1704 h 1916"/>
                  <a:gd name="T16" fmla="*/ 166 w 1408"/>
                  <a:gd name="T17" fmla="*/ 1656 h 1916"/>
                  <a:gd name="T18" fmla="*/ 140 w 1408"/>
                  <a:gd name="T19" fmla="*/ 1602 h 1916"/>
                  <a:gd name="T20" fmla="*/ 116 w 1408"/>
                  <a:gd name="T21" fmla="*/ 1546 h 1916"/>
                  <a:gd name="T22" fmla="*/ 94 w 1408"/>
                  <a:gd name="T23" fmla="*/ 1488 h 1916"/>
                  <a:gd name="T24" fmla="*/ 74 w 1408"/>
                  <a:gd name="T25" fmla="*/ 1426 h 1916"/>
                  <a:gd name="T26" fmla="*/ 58 w 1408"/>
                  <a:gd name="T27" fmla="*/ 1362 h 1916"/>
                  <a:gd name="T28" fmla="*/ 44 w 1408"/>
                  <a:gd name="T29" fmla="*/ 1298 h 1916"/>
                  <a:gd name="T30" fmla="*/ 38 w 1408"/>
                  <a:gd name="T31" fmla="*/ 1264 h 1916"/>
                  <a:gd name="T32" fmla="*/ 34 w 1408"/>
                  <a:gd name="T33" fmla="*/ 1230 h 1916"/>
                  <a:gd name="T34" fmla="*/ 34 w 1408"/>
                  <a:gd name="T35" fmla="*/ 1230 h 1916"/>
                  <a:gd name="T36" fmla="*/ 20 w 1408"/>
                  <a:gd name="T37" fmla="*/ 1096 h 1916"/>
                  <a:gd name="T38" fmla="*/ 8 w 1408"/>
                  <a:gd name="T39" fmla="*/ 964 h 1916"/>
                  <a:gd name="T40" fmla="*/ 4 w 1408"/>
                  <a:gd name="T41" fmla="*/ 898 h 1916"/>
                  <a:gd name="T42" fmla="*/ 2 w 1408"/>
                  <a:gd name="T43" fmla="*/ 836 h 1916"/>
                  <a:gd name="T44" fmla="*/ 0 w 1408"/>
                  <a:gd name="T45" fmla="*/ 774 h 1916"/>
                  <a:gd name="T46" fmla="*/ 2 w 1408"/>
                  <a:gd name="T47" fmla="*/ 714 h 1916"/>
                  <a:gd name="T48" fmla="*/ 8 w 1408"/>
                  <a:gd name="T49" fmla="*/ 658 h 1916"/>
                  <a:gd name="T50" fmla="*/ 16 w 1408"/>
                  <a:gd name="T51" fmla="*/ 604 h 1916"/>
                  <a:gd name="T52" fmla="*/ 28 w 1408"/>
                  <a:gd name="T53" fmla="*/ 552 h 1916"/>
                  <a:gd name="T54" fmla="*/ 36 w 1408"/>
                  <a:gd name="T55" fmla="*/ 528 h 1916"/>
                  <a:gd name="T56" fmla="*/ 44 w 1408"/>
                  <a:gd name="T57" fmla="*/ 504 h 1916"/>
                  <a:gd name="T58" fmla="*/ 54 w 1408"/>
                  <a:gd name="T59" fmla="*/ 482 h 1916"/>
                  <a:gd name="T60" fmla="*/ 66 w 1408"/>
                  <a:gd name="T61" fmla="*/ 460 h 1916"/>
                  <a:gd name="T62" fmla="*/ 78 w 1408"/>
                  <a:gd name="T63" fmla="*/ 440 h 1916"/>
                  <a:gd name="T64" fmla="*/ 90 w 1408"/>
                  <a:gd name="T65" fmla="*/ 420 h 1916"/>
                  <a:gd name="T66" fmla="*/ 106 w 1408"/>
                  <a:gd name="T67" fmla="*/ 402 h 1916"/>
                  <a:gd name="T68" fmla="*/ 122 w 1408"/>
                  <a:gd name="T69" fmla="*/ 384 h 1916"/>
                  <a:gd name="T70" fmla="*/ 140 w 1408"/>
                  <a:gd name="T71" fmla="*/ 368 h 1916"/>
                  <a:gd name="T72" fmla="*/ 158 w 1408"/>
                  <a:gd name="T73" fmla="*/ 352 h 1916"/>
                  <a:gd name="T74" fmla="*/ 158 w 1408"/>
                  <a:gd name="T75" fmla="*/ 352 h 1916"/>
                  <a:gd name="T76" fmla="*/ 202 w 1408"/>
                  <a:gd name="T77" fmla="*/ 322 h 1916"/>
                  <a:gd name="T78" fmla="*/ 250 w 1408"/>
                  <a:gd name="T79" fmla="*/ 292 h 1916"/>
                  <a:gd name="T80" fmla="*/ 304 w 1408"/>
                  <a:gd name="T81" fmla="*/ 262 h 1916"/>
                  <a:gd name="T82" fmla="*/ 362 w 1408"/>
                  <a:gd name="T83" fmla="*/ 230 h 1916"/>
                  <a:gd name="T84" fmla="*/ 420 w 1408"/>
                  <a:gd name="T85" fmla="*/ 202 h 1916"/>
                  <a:gd name="T86" fmla="*/ 480 w 1408"/>
                  <a:gd name="T87" fmla="*/ 172 h 1916"/>
                  <a:gd name="T88" fmla="*/ 600 w 1408"/>
                  <a:gd name="T89" fmla="*/ 118 h 1916"/>
                  <a:gd name="T90" fmla="*/ 708 w 1408"/>
                  <a:gd name="T91" fmla="*/ 70 h 1916"/>
                  <a:gd name="T92" fmla="*/ 798 w 1408"/>
                  <a:gd name="T93" fmla="*/ 34 h 1916"/>
                  <a:gd name="T94" fmla="*/ 882 w 1408"/>
                  <a:gd name="T95" fmla="*/ 0 h 1916"/>
                  <a:gd name="T96" fmla="*/ 1324 w 1408"/>
                  <a:gd name="T97" fmla="*/ 564 h 1916"/>
                  <a:gd name="T98" fmla="*/ 1408 w 1408"/>
                  <a:gd name="T99" fmla="*/ 1310 h 1916"/>
                  <a:gd name="T100" fmla="*/ 1334 w 1408"/>
                  <a:gd name="T101" fmla="*/ 1916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8" h="1916">
                    <a:moveTo>
                      <a:pt x="1334" y="1916"/>
                    </a:moveTo>
                    <a:lnTo>
                      <a:pt x="320" y="1908"/>
                    </a:lnTo>
                    <a:lnTo>
                      <a:pt x="320" y="1908"/>
                    </a:lnTo>
                    <a:lnTo>
                      <a:pt x="310" y="1894"/>
                    </a:lnTo>
                    <a:lnTo>
                      <a:pt x="280" y="1854"/>
                    </a:lnTo>
                    <a:lnTo>
                      <a:pt x="240" y="1788"/>
                    </a:lnTo>
                    <a:lnTo>
                      <a:pt x="216" y="1748"/>
                    </a:lnTo>
                    <a:lnTo>
                      <a:pt x="190" y="1704"/>
                    </a:lnTo>
                    <a:lnTo>
                      <a:pt x="166" y="1656"/>
                    </a:lnTo>
                    <a:lnTo>
                      <a:pt x="140" y="1602"/>
                    </a:lnTo>
                    <a:lnTo>
                      <a:pt x="116" y="1546"/>
                    </a:lnTo>
                    <a:lnTo>
                      <a:pt x="94" y="1488"/>
                    </a:lnTo>
                    <a:lnTo>
                      <a:pt x="74" y="1426"/>
                    </a:lnTo>
                    <a:lnTo>
                      <a:pt x="58" y="1362"/>
                    </a:lnTo>
                    <a:lnTo>
                      <a:pt x="44" y="1298"/>
                    </a:lnTo>
                    <a:lnTo>
                      <a:pt x="38" y="1264"/>
                    </a:lnTo>
                    <a:lnTo>
                      <a:pt x="34" y="1230"/>
                    </a:lnTo>
                    <a:lnTo>
                      <a:pt x="34" y="1230"/>
                    </a:lnTo>
                    <a:lnTo>
                      <a:pt x="20" y="1096"/>
                    </a:lnTo>
                    <a:lnTo>
                      <a:pt x="8" y="964"/>
                    </a:lnTo>
                    <a:lnTo>
                      <a:pt x="4" y="898"/>
                    </a:lnTo>
                    <a:lnTo>
                      <a:pt x="2" y="836"/>
                    </a:lnTo>
                    <a:lnTo>
                      <a:pt x="0" y="774"/>
                    </a:lnTo>
                    <a:lnTo>
                      <a:pt x="2" y="714"/>
                    </a:lnTo>
                    <a:lnTo>
                      <a:pt x="8" y="658"/>
                    </a:lnTo>
                    <a:lnTo>
                      <a:pt x="16" y="604"/>
                    </a:lnTo>
                    <a:lnTo>
                      <a:pt x="28" y="552"/>
                    </a:lnTo>
                    <a:lnTo>
                      <a:pt x="36" y="528"/>
                    </a:lnTo>
                    <a:lnTo>
                      <a:pt x="44" y="504"/>
                    </a:lnTo>
                    <a:lnTo>
                      <a:pt x="54" y="482"/>
                    </a:lnTo>
                    <a:lnTo>
                      <a:pt x="66" y="460"/>
                    </a:lnTo>
                    <a:lnTo>
                      <a:pt x="78" y="440"/>
                    </a:lnTo>
                    <a:lnTo>
                      <a:pt x="90" y="420"/>
                    </a:lnTo>
                    <a:lnTo>
                      <a:pt x="106" y="402"/>
                    </a:lnTo>
                    <a:lnTo>
                      <a:pt x="122" y="384"/>
                    </a:lnTo>
                    <a:lnTo>
                      <a:pt x="140" y="368"/>
                    </a:lnTo>
                    <a:lnTo>
                      <a:pt x="158" y="352"/>
                    </a:lnTo>
                    <a:lnTo>
                      <a:pt x="158" y="352"/>
                    </a:lnTo>
                    <a:lnTo>
                      <a:pt x="202" y="322"/>
                    </a:lnTo>
                    <a:lnTo>
                      <a:pt x="250" y="292"/>
                    </a:lnTo>
                    <a:lnTo>
                      <a:pt x="304" y="262"/>
                    </a:lnTo>
                    <a:lnTo>
                      <a:pt x="362" y="230"/>
                    </a:lnTo>
                    <a:lnTo>
                      <a:pt x="420" y="202"/>
                    </a:lnTo>
                    <a:lnTo>
                      <a:pt x="480" y="172"/>
                    </a:lnTo>
                    <a:lnTo>
                      <a:pt x="600" y="118"/>
                    </a:lnTo>
                    <a:lnTo>
                      <a:pt x="708" y="70"/>
                    </a:lnTo>
                    <a:lnTo>
                      <a:pt x="798" y="34"/>
                    </a:lnTo>
                    <a:lnTo>
                      <a:pt x="882" y="0"/>
                    </a:lnTo>
                    <a:lnTo>
                      <a:pt x="1324" y="564"/>
                    </a:lnTo>
                    <a:lnTo>
                      <a:pt x="1408" y="1310"/>
                    </a:lnTo>
                    <a:lnTo>
                      <a:pt x="1334" y="1916"/>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118" name="Freeform 119">
                <a:extLst>
                  <a:ext uri="{FF2B5EF4-FFF2-40B4-BE49-F238E27FC236}">
                    <a16:creationId xmlns:a16="http://schemas.microsoft.com/office/drawing/2014/main" id="{C194269F-F6E4-43F0-96BF-0008AB60BA65}"/>
                  </a:ext>
                </a:extLst>
              </p:cNvPr>
              <p:cNvSpPr>
                <a:spLocks/>
              </p:cNvSpPr>
              <p:nvPr/>
            </p:nvSpPr>
            <p:spPr bwMode="auto">
              <a:xfrm>
                <a:off x="3356" y="438"/>
                <a:ext cx="922" cy="778"/>
              </a:xfrm>
              <a:custGeom>
                <a:avLst/>
                <a:gdLst>
                  <a:gd name="T0" fmla="*/ 48 w 922"/>
                  <a:gd name="T1" fmla="*/ 778 h 778"/>
                  <a:gd name="T2" fmla="*/ 168 w 922"/>
                  <a:gd name="T3" fmla="*/ 580 h 778"/>
                  <a:gd name="T4" fmla="*/ 148 w 922"/>
                  <a:gd name="T5" fmla="*/ 510 h 778"/>
                  <a:gd name="T6" fmla="*/ 138 w 922"/>
                  <a:gd name="T7" fmla="*/ 448 h 778"/>
                  <a:gd name="T8" fmla="*/ 136 w 922"/>
                  <a:gd name="T9" fmla="*/ 402 h 778"/>
                  <a:gd name="T10" fmla="*/ 138 w 922"/>
                  <a:gd name="T11" fmla="*/ 388 h 778"/>
                  <a:gd name="T12" fmla="*/ 146 w 922"/>
                  <a:gd name="T13" fmla="*/ 362 h 778"/>
                  <a:gd name="T14" fmla="*/ 180 w 922"/>
                  <a:gd name="T15" fmla="*/ 300 h 778"/>
                  <a:gd name="T16" fmla="*/ 194 w 922"/>
                  <a:gd name="T17" fmla="*/ 268 h 778"/>
                  <a:gd name="T18" fmla="*/ 198 w 922"/>
                  <a:gd name="T19" fmla="*/ 242 h 778"/>
                  <a:gd name="T20" fmla="*/ 198 w 922"/>
                  <a:gd name="T21" fmla="*/ 208 h 778"/>
                  <a:gd name="T22" fmla="*/ 196 w 922"/>
                  <a:gd name="T23" fmla="*/ 190 h 778"/>
                  <a:gd name="T24" fmla="*/ 236 w 922"/>
                  <a:gd name="T25" fmla="*/ 228 h 778"/>
                  <a:gd name="T26" fmla="*/ 304 w 922"/>
                  <a:gd name="T27" fmla="*/ 274 h 778"/>
                  <a:gd name="T28" fmla="*/ 350 w 922"/>
                  <a:gd name="T29" fmla="*/ 298 h 778"/>
                  <a:gd name="T30" fmla="*/ 400 w 922"/>
                  <a:gd name="T31" fmla="*/ 318 h 778"/>
                  <a:gd name="T32" fmla="*/ 456 w 922"/>
                  <a:gd name="T33" fmla="*/ 334 h 778"/>
                  <a:gd name="T34" fmla="*/ 484 w 922"/>
                  <a:gd name="T35" fmla="*/ 338 h 778"/>
                  <a:gd name="T36" fmla="*/ 538 w 922"/>
                  <a:gd name="T37" fmla="*/ 342 h 778"/>
                  <a:gd name="T38" fmla="*/ 608 w 922"/>
                  <a:gd name="T39" fmla="*/ 336 h 778"/>
                  <a:gd name="T40" fmla="*/ 686 w 922"/>
                  <a:gd name="T41" fmla="*/ 326 h 778"/>
                  <a:gd name="T42" fmla="*/ 716 w 922"/>
                  <a:gd name="T43" fmla="*/ 328 h 778"/>
                  <a:gd name="T44" fmla="*/ 740 w 922"/>
                  <a:gd name="T45" fmla="*/ 336 h 778"/>
                  <a:gd name="T46" fmla="*/ 760 w 922"/>
                  <a:gd name="T47" fmla="*/ 354 h 778"/>
                  <a:gd name="T48" fmla="*/ 766 w 922"/>
                  <a:gd name="T49" fmla="*/ 368 h 778"/>
                  <a:gd name="T50" fmla="*/ 776 w 922"/>
                  <a:gd name="T51" fmla="*/ 402 h 778"/>
                  <a:gd name="T52" fmla="*/ 780 w 922"/>
                  <a:gd name="T53" fmla="*/ 458 h 778"/>
                  <a:gd name="T54" fmla="*/ 774 w 922"/>
                  <a:gd name="T55" fmla="*/ 528 h 778"/>
                  <a:gd name="T56" fmla="*/ 764 w 922"/>
                  <a:gd name="T57" fmla="*/ 582 h 778"/>
                  <a:gd name="T58" fmla="*/ 880 w 922"/>
                  <a:gd name="T59" fmla="*/ 778 h 778"/>
                  <a:gd name="T60" fmla="*/ 900 w 922"/>
                  <a:gd name="T61" fmla="*/ 666 h 778"/>
                  <a:gd name="T62" fmla="*/ 920 w 922"/>
                  <a:gd name="T63" fmla="*/ 524 h 778"/>
                  <a:gd name="T64" fmla="*/ 922 w 922"/>
                  <a:gd name="T65" fmla="*/ 482 h 778"/>
                  <a:gd name="T66" fmla="*/ 918 w 922"/>
                  <a:gd name="T67" fmla="*/ 410 h 778"/>
                  <a:gd name="T68" fmla="*/ 908 w 922"/>
                  <a:gd name="T69" fmla="*/ 352 h 778"/>
                  <a:gd name="T70" fmla="*/ 892 w 922"/>
                  <a:gd name="T71" fmla="*/ 290 h 778"/>
                  <a:gd name="T72" fmla="*/ 866 w 922"/>
                  <a:gd name="T73" fmla="*/ 228 h 778"/>
                  <a:gd name="T74" fmla="*/ 828 w 922"/>
                  <a:gd name="T75" fmla="*/ 166 h 778"/>
                  <a:gd name="T76" fmla="*/ 776 w 922"/>
                  <a:gd name="T77" fmla="*/ 112 h 778"/>
                  <a:gd name="T78" fmla="*/ 710 w 922"/>
                  <a:gd name="T79" fmla="*/ 66 h 778"/>
                  <a:gd name="T80" fmla="*/ 672 w 922"/>
                  <a:gd name="T81" fmla="*/ 46 h 778"/>
                  <a:gd name="T82" fmla="*/ 630 w 922"/>
                  <a:gd name="T83" fmla="*/ 30 h 778"/>
                  <a:gd name="T84" fmla="*/ 554 w 922"/>
                  <a:gd name="T85" fmla="*/ 10 h 778"/>
                  <a:gd name="T86" fmla="*/ 482 w 922"/>
                  <a:gd name="T87" fmla="*/ 0 h 778"/>
                  <a:gd name="T88" fmla="*/ 416 w 922"/>
                  <a:gd name="T89" fmla="*/ 2 h 778"/>
                  <a:gd name="T90" fmla="*/ 356 w 922"/>
                  <a:gd name="T91" fmla="*/ 8 h 778"/>
                  <a:gd name="T92" fmla="*/ 304 w 922"/>
                  <a:gd name="T93" fmla="*/ 22 h 778"/>
                  <a:gd name="T94" fmla="*/ 258 w 922"/>
                  <a:gd name="T95" fmla="*/ 40 h 778"/>
                  <a:gd name="T96" fmla="*/ 206 w 922"/>
                  <a:gd name="T97" fmla="*/ 68 h 778"/>
                  <a:gd name="T98" fmla="*/ 174 w 922"/>
                  <a:gd name="T99" fmla="*/ 92 h 778"/>
                  <a:gd name="T100" fmla="*/ 138 w 922"/>
                  <a:gd name="T101" fmla="*/ 124 h 778"/>
                  <a:gd name="T102" fmla="*/ 100 w 922"/>
                  <a:gd name="T103" fmla="*/ 166 h 778"/>
                  <a:gd name="T104" fmla="*/ 66 w 922"/>
                  <a:gd name="T105" fmla="*/ 216 h 778"/>
                  <a:gd name="T106" fmla="*/ 36 w 922"/>
                  <a:gd name="T107" fmla="*/ 278 h 778"/>
                  <a:gd name="T108" fmla="*/ 12 w 922"/>
                  <a:gd name="T109" fmla="*/ 350 h 778"/>
                  <a:gd name="T110" fmla="*/ 0 w 922"/>
                  <a:gd name="T111" fmla="*/ 432 h 778"/>
                  <a:gd name="T112" fmla="*/ 2 w 922"/>
                  <a:gd name="T113" fmla="*/ 52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2" h="778">
                    <a:moveTo>
                      <a:pt x="2" y="526"/>
                    </a:moveTo>
                    <a:lnTo>
                      <a:pt x="48" y="778"/>
                    </a:lnTo>
                    <a:lnTo>
                      <a:pt x="168" y="580"/>
                    </a:lnTo>
                    <a:lnTo>
                      <a:pt x="168" y="580"/>
                    </a:lnTo>
                    <a:lnTo>
                      <a:pt x="162" y="560"/>
                    </a:lnTo>
                    <a:lnTo>
                      <a:pt x="148" y="510"/>
                    </a:lnTo>
                    <a:lnTo>
                      <a:pt x="142" y="480"/>
                    </a:lnTo>
                    <a:lnTo>
                      <a:pt x="138" y="448"/>
                    </a:lnTo>
                    <a:lnTo>
                      <a:pt x="136" y="416"/>
                    </a:lnTo>
                    <a:lnTo>
                      <a:pt x="136" y="402"/>
                    </a:lnTo>
                    <a:lnTo>
                      <a:pt x="138" y="388"/>
                    </a:lnTo>
                    <a:lnTo>
                      <a:pt x="138" y="388"/>
                    </a:lnTo>
                    <a:lnTo>
                      <a:pt x="142" y="374"/>
                    </a:lnTo>
                    <a:lnTo>
                      <a:pt x="146" y="362"/>
                    </a:lnTo>
                    <a:lnTo>
                      <a:pt x="156" y="340"/>
                    </a:lnTo>
                    <a:lnTo>
                      <a:pt x="180" y="300"/>
                    </a:lnTo>
                    <a:lnTo>
                      <a:pt x="190" y="280"/>
                    </a:lnTo>
                    <a:lnTo>
                      <a:pt x="194" y="268"/>
                    </a:lnTo>
                    <a:lnTo>
                      <a:pt x="196" y="256"/>
                    </a:lnTo>
                    <a:lnTo>
                      <a:pt x="198" y="242"/>
                    </a:lnTo>
                    <a:lnTo>
                      <a:pt x="198" y="226"/>
                    </a:lnTo>
                    <a:lnTo>
                      <a:pt x="198" y="208"/>
                    </a:lnTo>
                    <a:lnTo>
                      <a:pt x="196" y="190"/>
                    </a:lnTo>
                    <a:lnTo>
                      <a:pt x="196" y="190"/>
                    </a:lnTo>
                    <a:lnTo>
                      <a:pt x="214" y="208"/>
                    </a:lnTo>
                    <a:lnTo>
                      <a:pt x="236" y="228"/>
                    </a:lnTo>
                    <a:lnTo>
                      <a:pt x="266" y="250"/>
                    </a:lnTo>
                    <a:lnTo>
                      <a:pt x="304" y="274"/>
                    </a:lnTo>
                    <a:lnTo>
                      <a:pt x="326" y="286"/>
                    </a:lnTo>
                    <a:lnTo>
                      <a:pt x="350" y="298"/>
                    </a:lnTo>
                    <a:lnTo>
                      <a:pt x="374" y="310"/>
                    </a:lnTo>
                    <a:lnTo>
                      <a:pt x="400" y="318"/>
                    </a:lnTo>
                    <a:lnTo>
                      <a:pt x="426" y="328"/>
                    </a:lnTo>
                    <a:lnTo>
                      <a:pt x="456" y="334"/>
                    </a:lnTo>
                    <a:lnTo>
                      <a:pt x="456" y="334"/>
                    </a:lnTo>
                    <a:lnTo>
                      <a:pt x="484" y="338"/>
                    </a:lnTo>
                    <a:lnTo>
                      <a:pt x="512" y="340"/>
                    </a:lnTo>
                    <a:lnTo>
                      <a:pt x="538" y="342"/>
                    </a:lnTo>
                    <a:lnTo>
                      <a:pt x="562" y="340"/>
                    </a:lnTo>
                    <a:lnTo>
                      <a:pt x="608" y="336"/>
                    </a:lnTo>
                    <a:lnTo>
                      <a:pt x="650" y="330"/>
                    </a:lnTo>
                    <a:lnTo>
                      <a:pt x="686" y="326"/>
                    </a:lnTo>
                    <a:lnTo>
                      <a:pt x="702" y="326"/>
                    </a:lnTo>
                    <a:lnTo>
                      <a:pt x="716" y="328"/>
                    </a:lnTo>
                    <a:lnTo>
                      <a:pt x="728" y="330"/>
                    </a:lnTo>
                    <a:lnTo>
                      <a:pt x="740" y="336"/>
                    </a:lnTo>
                    <a:lnTo>
                      <a:pt x="750" y="344"/>
                    </a:lnTo>
                    <a:lnTo>
                      <a:pt x="760" y="354"/>
                    </a:lnTo>
                    <a:lnTo>
                      <a:pt x="760" y="354"/>
                    </a:lnTo>
                    <a:lnTo>
                      <a:pt x="766" y="368"/>
                    </a:lnTo>
                    <a:lnTo>
                      <a:pt x="772" y="384"/>
                    </a:lnTo>
                    <a:lnTo>
                      <a:pt x="776" y="402"/>
                    </a:lnTo>
                    <a:lnTo>
                      <a:pt x="780" y="420"/>
                    </a:lnTo>
                    <a:lnTo>
                      <a:pt x="780" y="458"/>
                    </a:lnTo>
                    <a:lnTo>
                      <a:pt x="778" y="494"/>
                    </a:lnTo>
                    <a:lnTo>
                      <a:pt x="774" y="528"/>
                    </a:lnTo>
                    <a:lnTo>
                      <a:pt x="768" y="556"/>
                    </a:lnTo>
                    <a:lnTo>
                      <a:pt x="764" y="582"/>
                    </a:lnTo>
                    <a:lnTo>
                      <a:pt x="880" y="778"/>
                    </a:lnTo>
                    <a:lnTo>
                      <a:pt x="880" y="778"/>
                    </a:lnTo>
                    <a:lnTo>
                      <a:pt x="886" y="744"/>
                    </a:lnTo>
                    <a:lnTo>
                      <a:pt x="900" y="666"/>
                    </a:lnTo>
                    <a:lnTo>
                      <a:pt x="914" y="570"/>
                    </a:lnTo>
                    <a:lnTo>
                      <a:pt x="920" y="524"/>
                    </a:lnTo>
                    <a:lnTo>
                      <a:pt x="922" y="482"/>
                    </a:lnTo>
                    <a:lnTo>
                      <a:pt x="922" y="482"/>
                    </a:lnTo>
                    <a:lnTo>
                      <a:pt x="920" y="436"/>
                    </a:lnTo>
                    <a:lnTo>
                      <a:pt x="918" y="410"/>
                    </a:lnTo>
                    <a:lnTo>
                      <a:pt x="914" y="382"/>
                    </a:lnTo>
                    <a:lnTo>
                      <a:pt x="908" y="352"/>
                    </a:lnTo>
                    <a:lnTo>
                      <a:pt x="902" y="322"/>
                    </a:lnTo>
                    <a:lnTo>
                      <a:pt x="892" y="290"/>
                    </a:lnTo>
                    <a:lnTo>
                      <a:pt x="880" y="258"/>
                    </a:lnTo>
                    <a:lnTo>
                      <a:pt x="866" y="228"/>
                    </a:lnTo>
                    <a:lnTo>
                      <a:pt x="848" y="196"/>
                    </a:lnTo>
                    <a:lnTo>
                      <a:pt x="828" y="166"/>
                    </a:lnTo>
                    <a:lnTo>
                      <a:pt x="804" y="138"/>
                    </a:lnTo>
                    <a:lnTo>
                      <a:pt x="776" y="112"/>
                    </a:lnTo>
                    <a:lnTo>
                      <a:pt x="746" y="86"/>
                    </a:lnTo>
                    <a:lnTo>
                      <a:pt x="710" y="66"/>
                    </a:lnTo>
                    <a:lnTo>
                      <a:pt x="692" y="56"/>
                    </a:lnTo>
                    <a:lnTo>
                      <a:pt x="672" y="46"/>
                    </a:lnTo>
                    <a:lnTo>
                      <a:pt x="672" y="46"/>
                    </a:lnTo>
                    <a:lnTo>
                      <a:pt x="630" y="30"/>
                    </a:lnTo>
                    <a:lnTo>
                      <a:pt x="592" y="18"/>
                    </a:lnTo>
                    <a:lnTo>
                      <a:pt x="554" y="10"/>
                    </a:lnTo>
                    <a:lnTo>
                      <a:pt x="516" y="4"/>
                    </a:lnTo>
                    <a:lnTo>
                      <a:pt x="482" y="0"/>
                    </a:lnTo>
                    <a:lnTo>
                      <a:pt x="448" y="0"/>
                    </a:lnTo>
                    <a:lnTo>
                      <a:pt x="416" y="2"/>
                    </a:lnTo>
                    <a:lnTo>
                      <a:pt x="386" y="4"/>
                    </a:lnTo>
                    <a:lnTo>
                      <a:pt x="356" y="8"/>
                    </a:lnTo>
                    <a:lnTo>
                      <a:pt x="330" y="16"/>
                    </a:lnTo>
                    <a:lnTo>
                      <a:pt x="304" y="22"/>
                    </a:lnTo>
                    <a:lnTo>
                      <a:pt x="280" y="30"/>
                    </a:lnTo>
                    <a:lnTo>
                      <a:pt x="258" y="40"/>
                    </a:lnTo>
                    <a:lnTo>
                      <a:pt x="240" y="50"/>
                    </a:lnTo>
                    <a:lnTo>
                      <a:pt x="206" y="68"/>
                    </a:lnTo>
                    <a:lnTo>
                      <a:pt x="206" y="68"/>
                    </a:lnTo>
                    <a:lnTo>
                      <a:pt x="174" y="92"/>
                    </a:lnTo>
                    <a:lnTo>
                      <a:pt x="156" y="106"/>
                    </a:lnTo>
                    <a:lnTo>
                      <a:pt x="138" y="124"/>
                    </a:lnTo>
                    <a:lnTo>
                      <a:pt x="118" y="144"/>
                    </a:lnTo>
                    <a:lnTo>
                      <a:pt x="100" y="166"/>
                    </a:lnTo>
                    <a:lnTo>
                      <a:pt x="82" y="190"/>
                    </a:lnTo>
                    <a:lnTo>
                      <a:pt x="66" y="216"/>
                    </a:lnTo>
                    <a:lnTo>
                      <a:pt x="50" y="246"/>
                    </a:lnTo>
                    <a:lnTo>
                      <a:pt x="36" y="278"/>
                    </a:lnTo>
                    <a:lnTo>
                      <a:pt x="22" y="312"/>
                    </a:lnTo>
                    <a:lnTo>
                      <a:pt x="12" y="350"/>
                    </a:lnTo>
                    <a:lnTo>
                      <a:pt x="6" y="390"/>
                    </a:lnTo>
                    <a:lnTo>
                      <a:pt x="0" y="432"/>
                    </a:lnTo>
                    <a:lnTo>
                      <a:pt x="0" y="478"/>
                    </a:lnTo>
                    <a:lnTo>
                      <a:pt x="2" y="52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119" name="Freeform 120">
                <a:extLst>
                  <a:ext uri="{FF2B5EF4-FFF2-40B4-BE49-F238E27FC236}">
                    <a16:creationId xmlns:a16="http://schemas.microsoft.com/office/drawing/2014/main" id="{1CE5843F-1E9D-40EC-A523-DA7BEDC493C8}"/>
                  </a:ext>
                </a:extLst>
              </p:cNvPr>
              <p:cNvSpPr>
                <a:spLocks/>
              </p:cNvSpPr>
              <p:nvPr/>
            </p:nvSpPr>
            <p:spPr bwMode="auto">
              <a:xfrm>
                <a:off x="3356" y="438"/>
                <a:ext cx="922" cy="778"/>
              </a:xfrm>
              <a:custGeom>
                <a:avLst/>
                <a:gdLst>
                  <a:gd name="T0" fmla="*/ 48 w 922"/>
                  <a:gd name="T1" fmla="*/ 778 h 778"/>
                  <a:gd name="T2" fmla="*/ 168 w 922"/>
                  <a:gd name="T3" fmla="*/ 580 h 778"/>
                  <a:gd name="T4" fmla="*/ 148 w 922"/>
                  <a:gd name="T5" fmla="*/ 510 h 778"/>
                  <a:gd name="T6" fmla="*/ 138 w 922"/>
                  <a:gd name="T7" fmla="*/ 448 h 778"/>
                  <a:gd name="T8" fmla="*/ 136 w 922"/>
                  <a:gd name="T9" fmla="*/ 402 h 778"/>
                  <a:gd name="T10" fmla="*/ 138 w 922"/>
                  <a:gd name="T11" fmla="*/ 388 h 778"/>
                  <a:gd name="T12" fmla="*/ 146 w 922"/>
                  <a:gd name="T13" fmla="*/ 362 h 778"/>
                  <a:gd name="T14" fmla="*/ 180 w 922"/>
                  <a:gd name="T15" fmla="*/ 300 h 778"/>
                  <a:gd name="T16" fmla="*/ 194 w 922"/>
                  <a:gd name="T17" fmla="*/ 268 h 778"/>
                  <a:gd name="T18" fmla="*/ 198 w 922"/>
                  <a:gd name="T19" fmla="*/ 242 h 778"/>
                  <a:gd name="T20" fmla="*/ 198 w 922"/>
                  <a:gd name="T21" fmla="*/ 208 h 778"/>
                  <a:gd name="T22" fmla="*/ 196 w 922"/>
                  <a:gd name="T23" fmla="*/ 190 h 778"/>
                  <a:gd name="T24" fmla="*/ 236 w 922"/>
                  <a:gd name="T25" fmla="*/ 228 h 778"/>
                  <a:gd name="T26" fmla="*/ 304 w 922"/>
                  <a:gd name="T27" fmla="*/ 274 h 778"/>
                  <a:gd name="T28" fmla="*/ 350 w 922"/>
                  <a:gd name="T29" fmla="*/ 298 h 778"/>
                  <a:gd name="T30" fmla="*/ 400 w 922"/>
                  <a:gd name="T31" fmla="*/ 318 h 778"/>
                  <a:gd name="T32" fmla="*/ 456 w 922"/>
                  <a:gd name="T33" fmla="*/ 334 h 778"/>
                  <a:gd name="T34" fmla="*/ 484 w 922"/>
                  <a:gd name="T35" fmla="*/ 338 h 778"/>
                  <a:gd name="T36" fmla="*/ 538 w 922"/>
                  <a:gd name="T37" fmla="*/ 342 h 778"/>
                  <a:gd name="T38" fmla="*/ 608 w 922"/>
                  <a:gd name="T39" fmla="*/ 336 h 778"/>
                  <a:gd name="T40" fmla="*/ 686 w 922"/>
                  <a:gd name="T41" fmla="*/ 326 h 778"/>
                  <a:gd name="T42" fmla="*/ 716 w 922"/>
                  <a:gd name="T43" fmla="*/ 328 h 778"/>
                  <a:gd name="T44" fmla="*/ 740 w 922"/>
                  <a:gd name="T45" fmla="*/ 336 h 778"/>
                  <a:gd name="T46" fmla="*/ 760 w 922"/>
                  <a:gd name="T47" fmla="*/ 354 h 778"/>
                  <a:gd name="T48" fmla="*/ 766 w 922"/>
                  <a:gd name="T49" fmla="*/ 368 h 778"/>
                  <a:gd name="T50" fmla="*/ 776 w 922"/>
                  <a:gd name="T51" fmla="*/ 402 h 778"/>
                  <a:gd name="T52" fmla="*/ 780 w 922"/>
                  <a:gd name="T53" fmla="*/ 458 h 778"/>
                  <a:gd name="T54" fmla="*/ 774 w 922"/>
                  <a:gd name="T55" fmla="*/ 528 h 778"/>
                  <a:gd name="T56" fmla="*/ 764 w 922"/>
                  <a:gd name="T57" fmla="*/ 582 h 778"/>
                  <a:gd name="T58" fmla="*/ 880 w 922"/>
                  <a:gd name="T59" fmla="*/ 778 h 778"/>
                  <a:gd name="T60" fmla="*/ 900 w 922"/>
                  <a:gd name="T61" fmla="*/ 666 h 778"/>
                  <a:gd name="T62" fmla="*/ 920 w 922"/>
                  <a:gd name="T63" fmla="*/ 524 h 778"/>
                  <a:gd name="T64" fmla="*/ 922 w 922"/>
                  <a:gd name="T65" fmla="*/ 482 h 778"/>
                  <a:gd name="T66" fmla="*/ 918 w 922"/>
                  <a:gd name="T67" fmla="*/ 410 h 778"/>
                  <a:gd name="T68" fmla="*/ 908 w 922"/>
                  <a:gd name="T69" fmla="*/ 352 h 778"/>
                  <a:gd name="T70" fmla="*/ 892 w 922"/>
                  <a:gd name="T71" fmla="*/ 290 h 778"/>
                  <a:gd name="T72" fmla="*/ 866 w 922"/>
                  <a:gd name="T73" fmla="*/ 228 h 778"/>
                  <a:gd name="T74" fmla="*/ 828 w 922"/>
                  <a:gd name="T75" fmla="*/ 166 h 778"/>
                  <a:gd name="T76" fmla="*/ 776 w 922"/>
                  <a:gd name="T77" fmla="*/ 112 h 778"/>
                  <a:gd name="T78" fmla="*/ 710 w 922"/>
                  <a:gd name="T79" fmla="*/ 66 h 778"/>
                  <a:gd name="T80" fmla="*/ 672 w 922"/>
                  <a:gd name="T81" fmla="*/ 46 h 778"/>
                  <a:gd name="T82" fmla="*/ 630 w 922"/>
                  <a:gd name="T83" fmla="*/ 30 h 778"/>
                  <a:gd name="T84" fmla="*/ 554 w 922"/>
                  <a:gd name="T85" fmla="*/ 10 h 778"/>
                  <a:gd name="T86" fmla="*/ 482 w 922"/>
                  <a:gd name="T87" fmla="*/ 0 h 778"/>
                  <a:gd name="T88" fmla="*/ 416 w 922"/>
                  <a:gd name="T89" fmla="*/ 2 h 778"/>
                  <a:gd name="T90" fmla="*/ 356 w 922"/>
                  <a:gd name="T91" fmla="*/ 8 h 778"/>
                  <a:gd name="T92" fmla="*/ 304 w 922"/>
                  <a:gd name="T93" fmla="*/ 22 h 778"/>
                  <a:gd name="T94" fmla="*/ 258 w 922"/>
                  <a:gd name="T95" fmla="*/ 40 h 778"/>
                  <a:gd name="T96" fmla="*/ 206 w 922"/>
                  <a:gd name="T97" fmla="*/ 68 h 778"/>
                  <a:gd name="T98" fmla="*/ 174 w 922"/>
                  <a:gd name="T99" fmla="*/ 92 h 778"/>
                  <a:gd name="T100" fmla="*/ 138 w 922"/>
                  <a:gd name="T101" fmla="*/ 124 h 778"/>
                  <a:gd name="T102" fmla="*/ 100 w 922"/>
                  <a:gd name="T103" fmla="*/ 166 h 778"/>
                  <a:gd name="T104" fmla="*/ 66 w 922"/>
                  <a:gd name="T105" fmla="*/ 216 h 778"/>
                  <a:gd name="T106" fmla="*/ 36 w 922"/>
                  <a:gd name="T107" fmla="*/ 278 h 778"/>
                  <a:gd name="T108" fmla="*/ 12 w 922"/>
                  <a:gd name="T109" fmla="*/ 350 h 778"/>
                  <a:gd name="T110" fmla="*/ 0 w 922"/>
                  <a:gd name="T111" fmla="*/ 432 h 778"/>
                  <a:gd name="T112" fmla="*/ 2 w 922"/>
                  <a:gd name="T113" fmla="*/ 52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2" h="778">
                    <a:moveTo>
                      <a:pt x="2" y="526"/>
                    </a:moveTo>
                    <a:lnTo>
                      <a:pt x="48" y="778"/>
                    </a:lnTo>
                    <a:lnTo>
                      <a:pt x="168" y="580"/>
                    </a:lnTo>
                    <a:lnTo>
                      <a:pt x="168" y="580"/>
                    </a:lnTo>
                    <a:lnTo>
                      <a:pt x="162" y="560"/>
                    </a:lnTo>
                    <a:lnTo>
                      <a:pt x="148" y="510"/>
                    </a:lnTo>
                    <a:lnTo>
                      <a:pt x="142" y="480"/>
                    </a:lnTo>
                    <a:lnTo>
                      <a:pt x="138" y="448"/>
                    </a:lnTo>
                    <a:lnTo>
                      <a:pt x="136" y="416"/>
                    </a:lnTo>
                    <a:lnTo>
                      <a:pt x="136" y="402"/>
                    </a:lnTo>
                    <a:lnTo>
                      <a:pt x="138" y="388"/>
                    </a:lnTo>
                    <a:lnTo>
                      <a:pt x="138" y="388"/>
                    </a:lnTo>
                    <a:lnTo>
                      <a:pt x="142" y="374"/>
                    </a:lnTo>
                    <a:lnTo>
                      <a:pt x="146" y="362"/>
                    </a:lnTo>
                    <a:lnTo>
                      <a:pt x="156" y="340"/>
                    </a:lnTo>
                    <a:lnTo>
                      <a:pt x="180" y="300"/>
                    </a:lnTo>
                    <a:lnTo>
                      <a:pt x="190" y="280"/>
                    </a:lnTo>
                    <a:lnTo>
                      <a:pt x="194" y="268"/>
                    </a:lnTo>
                    <a:lnTo>
                      <a:pt x="196" y="256"/>
                    </a:lnTo>
                    <a:lnTo>
                      <a:pt x="198" y="242"/>
                    </a:lnTo>
                    <a:lnTo>
                      <a:pt x="198" y="226"/>
                    </a:lnTo>
                    <a:lnTo>
                      <a:pt x="198" y="208"/>
                    </a:lnTo>
                    <a:lnTo>
                      <a:pt x="196" y="190"/>
                    </a:lnTo>
                    <a:lnTo>
                      <a:pt x="196" y="190"/>
                    </a:lnTo>
                    <a:lnTo>
                      <a:pt x="214" y="208"/>
                    </a:lnTo>
                    <a:lnTo>
                      <a:pt x="236" y="228"/>
                    </a:lnTo>
                    <a:lnTo>
                      <a:pt x="266" y="250"/>
                    </a:lnTo>
                    <a:lnTo>
                      <a:pt x="304" y="274"/>
                    </a:lnTo>
                    <a:lnTo>
                      <a:pt x="326" y="286"/>
                    </a:lnTo>
                    <a:lnTo>
                      <a:pt x="350" y="298"/>
                    </a:lnTo>
                    <a:lnTo>
                      <a:pt x="374" y="310"/>
                    </a:lnTo>
                    <a:lnTo>
                      <a:pt x="400" y="318"/>
                    </a:lnTo>
                    <a:lnTo>
                      <a:pt x="426" y="328"/>
                    </a:lnTo>
                    <a:lnTo>
                      <a:pt x="456" y="334"/>
                    </a:lnTo>
                    <a:lnTo>
                      <a:pt x="456" y="334"/>
                    </a:lnTo>
                    <a:lnTo>
                      <a:pt x="484" y="338"/>
                    </a:lnTo>
                    <a:lnTo>
                      <a:pt x="512" y="340"/>
                    </a:lnTo>
                    <a:lnTo>
                      <a:pt x="538" y="342"/>
                    </a:lnTo>
                    <a:lnTo>
                      <a:pt x="562" y="340"/>
                    </a:lnTo>
                    <a:lnTo>
                      <a:pt x="608" y="336"/>
                    </a:lnTo>
                    <a:lnTo>
                      <a:pt x="650" y="330"/>
                    </a:lnTo>
                    <a:lnTo>
                      <a:pt x="686" y="326"/>
                    </a:lnTo>
                    <a:lnTo>
                      <a:pt x="702" y="326"/>
                    </a:lnTo>
                    <a:lnTo>
                      <a:pt x="716" y="328"/>
                    </a:lnTo>
                    <a:lnTo>
                      <a:pt x="728" y="330"/>
                    </a:lnTo>
                    <a:lnTo>
                      <a:pt x="740" y="336"/>
                    </a:lnTo>
                    <a:lnTo>
                      <a:pt x="750" y="344"/>
                    </a:lnTo>
                    <a:lnTo>
                      <a:pt x="760" y="354"/>
                    </a:lnTo>
                    <a:lnTo>
                      <a:pt x="760" y="354"/>
                    </a:lnTo>
                    <a:lnTo>
                      <a:pt x="766" y="368"/>
                    </a:lnTo>
                    <a:lnTo>
                      <a:pt x="772" y="384"/>
                    </a:lnTo>
                    <a:lnTo>
                      <a:pt x="776" y="402"/>
                    </a:lnTo>
                    <a:lnTo>
                      <a:pt x="780" y="420"/>
                    </a:lnTo>
                    <a:lnTo>
                      <a:pt x="780" y="458"/>
                    </a:lnTo>
                    <a:lnTo>
                      <a:pt x="778" y="494"/>
                    </a:lnTo>
                    <a:lnTo>
                      <a:pt x="774" y="528"/>
                    </a:lnTo>
                    <a:lnTo>
                      <a:pt x="768" y="556"/>
                    </a:lnTo>
                    <a:lnTo>
                      <a:pt x="764" y="582"/>
                    </a:lnTo>
                    <a:lnTo>
                      <a:pt x="880" y="778"/>
                    </a:lnTo>
                    <a:lnTo>
                      <a:pt x="880" y="778"/>
                    </a:lnTo>
                    <a:lnTo>
                      <a:pt x="886" y="744"/>
                    </a:lnTo>
                    <a:lnTo>
                      <a:pt x="900" y="666"/>
                    </a:lnTo>
                    <a:lnTo>
                      <a:pt x="914" y="570"/>
                    </a:lnTo>
                    <a:lnTo>
                      <a:pt x="920" y="524"/>
                    </a:lnTo>
                    <a:lnTo>
                      <a:pt x="922" y="482"/>
                    </a:lnTo>
                    <a:lnTo>
                      <a:pt x="922" y="482"/>
                    </a:lnTo>
                    <a:lnTo>
                      <a:pt x="920" y="436"/>
                    </a:lnTo>
                    <a:lnTo>
                      <a:pt x="918" y="410"/>
                    </a:lnTo>
                    <a:lnTo>
                      <a:pt x="914" y="382"/>
                    </a:lnTo>
                    <a:lnTo>
                      <a:pt x="908" y="352"/>
                    </a:lnTo>
                    <a:lnTo>
                      <a:pt x="902" y="322"/>
                    </a:lnTo>
                    <a:lnTo>
                      <a:pt x="892" y="290"/>
                    </a:lnTo>
                    <a:lnTo>
                      <a:pt x="880" y="258"/>
                    </a:lnTo>
                    <a:lnTo>
                      <a:pt x="866" y="228"/>
                    </a:lnTo>
                    <a:lnTo>
                      <a:pt x="848" y="196"/>
                    </a:lnTo>
                    <a:lnTo>
                      <a:pt x="828" y="166"/>
                    </a:lnTo>
                    <a:lnTo>
                      <a:pt x="804" y="138"/>
                    </a:lnTo>
                    <a:lnTo>
                      <a:pt x="776" y="112"/>
                    </a:lnTo>
                    <a:lnTo>
                      <a:pt x="746" y="86"/>
                    </a:lnTo>
                    <a:lnTo>
                      <a:pt x="710" y="66"/>
                    </a:lnTo>
                    <a:lnTo>
                      <a:pt x="692" y="56"/>
                    </a:lnTo>
                    <a:lnTo>
                      <a:pt x="672" y="46"/>
                    </a:lnTo>
                    <a:lnTo>
                      <a:pt x="672" y="46"/>
                    </a:lnTo>
                    <a:lnTo>
                      <a:pt x="630" y="30"/>
                    </a:lnTo>
                    <a:lnTo>
                      <a:pt x="592" y="18"/>
                    </a:lnTo>
                    <a:lnTo>
                      <a:pt x="554" y="10"/>
                    </a:lnTo>
                    <a:lnTo>
                      <a:pt x="516" y="4"/>
                    </a:lnTo>
                    <a:lnTo>
                      <a:pt x="482" y="0"/>
                    </a:lnTo>
                    <a:lnTo>
                      <a:pt x="448" y="0"/>
                    </a:lnTo>
                    <a:lnTo>
                      <a:pt x="416" y="2"/>
                    </a:lnTo>
                    <a:lnTo>
                      <a:pt x="386" y="4"/>
                    </a:lnTo>
                    <a:lnTo>
                      <a:pt x="356" y="8"/>
                    </a:lnTo>
                    <a:lnTo>
                      <a:pt x="330" y="16"/>
                    </a:lnTo>
                    <a:lnTo>
                      <a:pt x="304" y="22"/>
                    </a:lnTo>
                    <a:lnTo>
                      <a:pt x="280" y="30"/>
                    </a:lnTo>
                    <a:lnTo>
                      <a:pt x="258" y="40"/>
                    </a:lnTo>
                    <a:lnTo>
                      <a:pt x="240" y="50"/>
                    </a:lnTo>
                    <a:lnTo>
                      <a:pt x="206" y="68"/>
                    </a:lnTo>
                    <a:lnTo>
                      <a:pt x="206" y="68"/>
                    </a:lnTo>
                    <a:lnTo>
                      <a:pt x="174" y="92"/>
                    </a:lnTo>
                    <a:lnTo>
                      <a:pt x="156" y="106"/>
                    </a:lnTo>
                    <a:lnTo>
                      <a:pt x="138" y="124"/>
                    </a:lnTo>
                    <a:lnTo>
                      <a:pt x="118" y="144"/>
                    </a:lnTo>
                    <a:lnTo>
                      <a:pt x="100" y="166"/>
                    </a:lnTo>
                    <a:lnTo>
                      <a:pt x="82" y="190"/>
                    </a:lnTo>
                    <a:lnTo>
                      <a:pt x="66" y="216"/>
                    </a:lnTo>
                    <a:lnTo>
                      <a:pt x="50" y="246"/>
                    </a:lnTo>
                    <a:lnTo>
                      <a:pt x="36" y="278"/>
                    </a:lnTo>
                    <a:lnTo>
                      <a:pt x="22" y="312"/>
                    </a:lnTo>
                    <a:lnTo>
                      <a:pt x="12" y="350"/>
                    </a:lnTo>
                    <a:lnTo>
                      <a:pt x="6" y="390"/>
                    </a:lnTo>
                    <a:lnTo>
                      <a:pt x="0" y="432"/>
                    </a:lnTo>
                    <a:lnTo>
                      <a:pt x="0" y="478"/>
                    </a:lnTo>
                    <a:lnTo>
                      <a:pt x="2" y="5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120" name="Freeform 121">
                <a:extLst>
                  <a:ext uri="{FF2B5EF4-FFF2-40B4-BE49-F238E27FC236}">
                    <a16:creationId xmlns:a16="http://schemas.microsoft.com/office/drawing/2014/main" id="{E4A57C1D-4B5A-4888-A735-AC7CABFD6DE7}"/>
                  </a:ext>
                </a:extLst>
              </p:cNvPr>
              <p:cNvSpPr>
                <a:spLocks/>
              </p:cNvSpPr>
              <p:nvPr/>
            </p:nvSpPr>
            <p:spPr bwMode="auto">
              <a:xfrm>
                <a:off x="3850" y="2004"/>
                <a:ext cx="1288" cy="1916"/>
              </a:xfrm>
              <a:custGeom>
                <a:avLst/>
                <a:gdLst>
                  <a:gd name="T0" fmla="*/ 12 w 1288"/>
                  <a:gd name="T1" fmla="*/ 1904 h 1916"/>
                  <a:gd name="T2" fmla="*/ 1000 w 1288"/>
                  <a:gd name="T3" fmla="*/ 1916 h 1916"/>
                  <a:gd name="T4" fmla="*/ 1270 w 1288"/>
                  <a:gd name="T5" fmla="*/ 1218 h 1916"/>
                  <a:gd name="T6" fmla="*/ 1270 w 1288"/>
                  <a:gd name="T7" fmla="*/ 1218 h 1916"/>
                  <a:gd name="T8" fmla="*/ 1272 w 1288"/>
                  <a:gd name="T9" fmla="*/ 1186 h 1916"/>
                  <a:gd name="T10" fmla="*/ 1280 w 1288"/>
                  <a:gd name="T11" fmla="*/ 1102 h 1916"/>
                  <a:gd name="T12" fmla="*/ 1284 w 1288"/>
                  <a:gd name="T13" fmla="*/ 1046 h 1916"/>
                  <a:gd name="T14" fmla="*/ 1286 w 1288"/>
                  <a:gd name="T15" fmla="*/ 982 h 1916"/>
                  <a:gd name="T16" fmla="*/ 1288 w 1288"/>
                  <a:gd name="T17" fmla="*/ 912 h 1916"/>
                  <a:gd name="T18" fmla="*/ 1286 w 1288"/>
                  <a:gd name="T19" fmla="*/ 838 h 1916"/>
                  <a:gd name="T20" fmla="*/ 1284 w 1288"/>
                  <a:gd name="T21" fmla="*/ 762 h 1916"/>
                  <a:gd name="T22" fmla="*/ 1278 w 1288"/>
                  <a:gd name="T23" fmla="*/ 686 h 1916"/>
                  <a:gd name="T24" fmla="*/ 1268 w 1288"/>
                  <a:gd name="T25" fmla="*/ 612 h 1916"/>
                  <a:gd name="T26" fmla="*/ 1262 w 1288"/>
                  <a:gd name="T27" fmla="*/ 578 h 1916"/>
                  <a:gd name="T28" fmla="*/ 1254 w 1288"/>
                  <a:gd name="T29" fmla="*/ 544 h 1916"/>
                  <a:gd name="T30" fmla="*/ 1246 w 1288"/>
                  <a:gd name="T31" fmla="*/ 510 h 1916"/>
                  <a:gd name="T32" fmla="*/ 1236 w 1288"/>
                  <a:gd name="T33" fmla="*/ 480 h 1916"/>
                  <a:gd name="T34" fmla="*/ 1224 w 1288"/>
                  <a:gd name="T35" fmla="*/ 450 h 1916"/>
                  <a:gd name="T36" fmla="*/ 1212 w 1288"/>
                  <a:gd name="T37" fmla="*/ 422 h 1916"/>
                  <a:gd name="T38" fmla="*/ 1196 w 1288"/>
                  <a:gd name="T39" fmla="*/ 398 h 1916"/>
                  <a:gd name="T40" fmla="*/ 1182 w 1288"/>
                  <a:gd name="T41" fmla="*/ 376 h 1916"/>
                  <a:gd name="T42" fmla="*/ 1164 w 1288"/>
                  <a:gd name="T43" fmla="*/ 356 h 1916"/>
                  <a:gd name="T44" fmla="*/ 1144 w 1288"/>
                  <a:gd name="T45" fmla="*/ 340 h 1916"/>
                  <a:gd name="T46" fmla="*/ 1144 w 1288"/>
                  <a:gd name="T47" fmla="*/ 340 h 1916"/>
                  <a:gd name="T48" fmla="*/ 1102 w 1288"/>
                  <a:gd name="T49" fmla="*/ 310 h 1916"/>
                  <a:gd name="T50" fmla="*/ 1052 w 1288"/>
                  <a:gd name="T51" fmla="*/ 280 h 1916"/>
                  <a:gd name="T52" fmla="*/ 998 w 1288"/>
                  <a:gd name="T53" fmla="*/ 250 h 1916"/>
                  <a:gd name="T54" fmla="*/ 940 w 1288"/>
                  <a:gd name="T55" fmla="*/ 220 h 1916"/>
                  <a:gd name="T56" fmla="*/ 880 w 1288"/>
                  <a:gd name="T57" fmla="*/ 192 h 1916"/>
                  <a:gd name="T58" fmla="*/ 820 w 1288"/>
                  <a:gd name="T59" fmla="*/ 164 h 1916"/>
                  <a:gd name="T60" fmla="*/ 698 w 1288"/>
                  <a:gd name="T61" fmla="*/ 110 h 1916"/>
                  <a:gd name="T62" fmla="*/ 586 w 1288"/>
                  <a:gd name="T63" fmla="*/ 66 h 1916"/>
                  <a:gd name="T64" fmla="*/ 496 w 1288"/>
                  <a:gd name="T65" fmla="*/ 30 h 1916"/>
                  <a:gd name="T66" fmla="*/ 410 w 1288"/>
                  <a:gd name="T67" fmla="*/ 0 h 1916"/>
                  <a:gd name="T68" fmla="*/ 28 w 1288"/>
                  <a:gd name="T69" fmla="*/ 546 h 1916"/>
                  <a:gd name="T70" fmla="*/ 0 w 1288"/>
                  <a:gd name="T71" fmla="*/ 1258 h 1916"/>
                  <a:gd name="T72" fmla="*/ 12 w 1288"/>
                  <a:gd name="T73" fmla="*/ 1904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8" h="1916">
                    <a:moveTo>
                      <a:pt x="12" y="1904"/>
                    </a:moveTo>
                    <a:lnTo>
                      <a:pt x="1000" y="1916"/>
                    </a:lnTo>
                    <a:lnTo>
                      <a:pt x="1270" y="1218"/>
                    </a:lnTo>
                    <a:lnTo>
                      <a:pt x="1270" y="1218"/>
                    </a:lnTo>
                    <a:lnTo>
                      <a:pt x="1272" y="1186"/>
                    </a:lnTo>
                    <a:lnTo>
                      <a:pt x="1280" y="1102"/>
                    </a:lnTo>
                    <a:lnTo>
                      <a:pt x="1284" y="1046"/>
                    </a:lnTo>
                    <a:lnTo>
                      <a:pt x="1286" y="982"/>
                    </a:lnTo>
                    <a:lnTo>
                      <a:pt x="1288" y="912"/>
                    </a:lnTo>
                    <a:lnTo>
                      <a:pt x="1286" y="838"/>
                    </a:lnTo>
                    <a:lnTo>
                      <a:pt x="1284" y="762"/>
                    </a:lnTo>
                    <a:lnTo>
                      <a:pt x="1278" y="686"/>
                    </a:lnTo>
                    <a:lnTo>
                      <a:pt x="1268" y="612"/>
                    </a:lnTo>
                    <a:lnTo>
                      <a:pt x="1262" y="578"/>
                    </a:lnTo>
                    <a:lnTo>
                      <a:pt x="1254" y="544"/>
                    </a:lnTo>
                    <a:lnTo>
                      <a:pt x="1246" y="510"/>
                    </a:lnTo>
                    <a:lnTo>
                      <a:pt x="1236" y="480"/>
                    </a:lnTo>
                    <a:lnTo>
                      <a:pt x="1224" y="450"/>
                    </a:lnTo>
                    <a:lnTo>
                      <a:pt x="1212" y="422"/>
                    </a:lnTo>
                    <a:lnTo>
                      <a:pt x="1196" y="398"/>
                    </a:lnTo>
                    <a:lnTo>
                      <a:pt x="1182" y="376"/>
                    </a:lnTo>
                    <a:lnTo>
                      <a:pt x="1164" y="356"/>
                    </a:lnTo>
                    <a:lnTo>
                      <a:pt x="1144" y="340"/>
                    </a:lnTo>
                    <a:lnTo>
                      <a:pt x="1144" y="340"/>
                    </a:lnTo>
                    <a:lnTo>
                      <a:pt x="1102" y="310"/>
                    </a:lnTo>
                    <a:lnTo>
                      <a:pt x="1052" y="280"/>
                    </a:lnTo>
                    <a:lnTo>
                      <a:pt x="998" y="250"/>
                    </a:lnTo>
                    <a:lnTo>
                      <a:pt x="940" y="220"/>
                    </a:lnTo>
                    <a:lnTo>
                      <a:pt x="880" y="192"/>
                    </a:lnTo>
                    <a:lnTo>
                      <a:pt x="820" y="164"/>
                    </a:lnTo>
                    <a:lnTo>
                      <a:pt x="698" y="110"/>
                    </a:lnTo>
                    <a:lnTo>
                      <a:pt x="586" y="66"/>
                    </a:lnTo>
                    <a:lnTo>
                      <a:pt x="496" y="30"/>
                    </a:lnTo>
                    <a:lnTo>
                      <a:pt x="410" y="0"/>
                    </a:lnTo>
                    <a:lnTo>
                      <a:pt x="28" y="546"/>
                    </a:lnTo>
                    <a:lnTo>
                      <a:pt x="0" y="1258"/>
                    </a:lnTo>
                    <a:lnTo>
                      <a:pt x="12" y="1904"/>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121" name="Freeform 122">
                <a:extLst>
                  <a:ext uri="{FF2B5EF4-FFF2-40B4-BE49-F238E27FC236}">
                    <a16:creationId xmlns:a16="http://schemas.microsoft.com/office/drawing/2014/main" id="{EFBAF389-AD49-4C6A-B5E4-E169E5A97723}"/>
                  </a:ext>
                </a:extLst>
              </p:cNvPr>
              <p:cNvSpPr>
                <a:spLocks/>
              </p:cNvSpPr>
              <p:nvPr/>
            </p:nvSpPr>
            <p:spPr bwMode="auto">
              <a:xfrm>
                <a:off x="3382" y="1874"/>
                <a:ext cx="910" cy="1866"/>
              </a:xfrm>
              <a:custGeom>
                <a:avLst/>
                <a:gdLst>
                  <a:gd name="T0" fmla="*/ 422 w 910"/>
                  <a:gd name="T1" fmla="*/ 424 h 1866"/>
                  <a:gd name="T2" fmla="*/ 466 w 910"/>
                  <a:gd name="T3" fmla="*/ 422 h 1866"/>
                  <a:gd name="T4" fmla="*/ 466 w 910"/>
                  <a:gd name="T5" fmla="*/ 424 h 1866"/>
                  <a:gd name="T6" fmla="*/ 500 w 910"/>
                  <a:gd name="T7" fmla="*/ 426 h 1866"/>
                  <a:gd name="T8" fmla="*/ 618 w 910"/>
                  <a:gd name="T9" fmla="*/ 1258 h 1866"/>
                  <a:gd name="T10" fmla="*/ 910 w 910"/>
                  <a:gd name="T11" fmla="*/ 112 h 1866"/>
                  <a:gd name="T12" fmla="*/ 910 w 910"/>
                  <a:gd name="T13" fmla="*/ 112 h 1866"/>
                  <a:gd name="T14" fmla="*/ 872 w 910"/>
                  <a:gd name="T15" fmla="*/ 88 h 1866"/>
                  <a:gd name="T16" fmla="*/ 840 w 910"/>
                  <a:gd name="T17" fmla="*/ 66 h 1866"/>
                  <a:gd name="T18" fmla="*/ 816 w 910"/>
                  <a:gd name="T19" fmla="*/ 48 h 1866"/>
                  <a:gd name="T20" fmla="*/ 798 w 910"/>
                  <a:gd name="T21" fmla="*/ 32 h 1866"/>
                  <a:gd name="T22" fmla="*/ 786 w 910"/>
                  <a:gd name="T23" fmla="*/ 18 h 1866"/>
                  <a:gd name="T24" fmla="*/ 778 w 910"/>
                  <a:gd name="T25" fmla="*/ 8 h 1866"/>
                  <a:gd name="T26" fmla="*/ 772 w 910"/>
                  <a:gd name="T27" fmla="*/ 0 h 1866"/>
                  <a:gd name="T28" fmla="*/ 458 w 910"/>
                  <a:gd name="T29" fmla="*/ 200 h 1866"/>
                  <a:gd name="T30" fmla="*/ 116 w 910"/>
                  <a:gd name="T31" fmla="*/ 4 h 1866"/>
                  <a:gd name="T32" fmla="*/ 116 w 910"/>
                  <a:gd name="T33" fmla="*/ 4 h 1866"/>
                  <a:gd name="T34" fmla="*/ 88 w 910"/>
                  <a:gd name="T35" fmla="*/ 42 h 1866"/>
                  <a:gd name="T36" fmla="*/ 64 w 910"/>
                  <a:gd name="T37" fmla="*/ 72 h 1866"/>
                  <a:gd name="T38" fmla="*/ 44 w 910"/>
                  <a:gd name="T39" fmla="*/ 96 h 1866"/>
                  <a:gd name="T40" fmla="*/ 28 w 910"/>
                  <a:gd name="T41" fmla="*/ 112 h 1866"/>
                  <a:gd name="T42" fmla="*/ 16 w 910"/>
                  <a:gd name="T43" fmla="*/ 122 h 1866"/>
                  <a:gd name="T44" fmla="*/ 6 w 910"/>
                  <a:gd name="T45" fmla="*/ 128 h 1866"/>
                  <a:gd name="T46" fmla="*/ 0 w 910"/>
                  <a:gd name="T47" fmla="*/ 132 h 1866"/>
                  <a:gd name="T48" fmla="*/ 462 w 910"/>
                  <a:gd name="T49" fmla="*/ 1866 h 1866"/>
                  <a:gd name="T50" fmla="*/ 304 w 910"/>
                  <a:gd name="T51" fmla="*/ 1264 h 1866"/>
                  <a:gd name="T52" fmla="*/ 422 w 910"/>
                  <a:gd name="T53" fmla="*/ 424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10" h="1866">
                    <a:moveTo>
                      <a:pt x="422" y="424"/>
                    </a:moveTo>
                    <a:lnTo>
                      <a:pt x="466" y="422"/>
                    </a:lnTo>
                    <a:lnTo>
                      <a:pt x="466" y="424"/>
                    </a:lnTo>
                    <a:lnTo>
                      <a:pt x="500" y="426"/>
                    </a:lnTo>
                    <a:lnTo>
                      <a:pt x="618" y="1258"/>
                    </a:lnTo>
                    <a:lnTo>
                      <a:pt x="910" y="112"/>
                    </a:lnTo>
                    <a:lnTo>
                      <a:pt x="910" y="112"/>
                    </a:lnTo>
                    <a:lnTo>
                      <a:pt x="872" y="88"/>
                    </a:lnTo>
                    <a:lnTo>
                      <a:pt x="840" y="66"/>
                    </a:lnTo>
                    <a:lnTo>
                      <a:pt x="816" y="48"/>
                    </a:lnTo>
                    <a:lnTo>
                      <a:pt x="798" y="32"/>
                    </a:lnTo>
                    <a:lnTo>
                      <a:pt x="786" y="18"/>
                    </a:lnTo>
                    <a:lnTo>
                      <a:pt x="778" y="8"/>
                    </a:lnTo>
                    <a:lnTo>
                      <a:pt x="772" y="0"/>
                    </a:lnTo>
                    <a:lnTo>
                      <a:pt x="458" y="200"/>
                    </a:lnTo>
                    <a:lnTo>
                      <a:pt x="116" y="4"/>
                    </a:lnTo>
                    <a:lnTo>
                      <a:pt x="116" y="4"/>
                    </a:lnTo>
                    <a:lnTo>
                      <a:pt x="88" y="42"/>
                    </a:lnTo>
                    <a:lnTo>
                      <a:pt x="64" y="72"/>
                    </a:lnTo>
                    <a:lnTo>
                      <a:pt x="44" y="96"/>
                    </a:lnTo>
                    <a:lnTo>
                      <a:pt x="28" y="112"/>
                    </a:lnTo>
                    <a:lnTo>
                      <a:pt x="16" y="122"/>
                    </a:lnTo>
                    <a:lnTo>
                      <a:pt x="6" y="128"/>
                    </a:lnTo>
                    <a:lnTo>
                      <a:pt x="0" y="132"/>
                    </a:lnTo>
                    <a:lnTo>
                      <a:pt x="462" y="1866"/>
                    </a:lnTo>
                    <a:lnTo>
                      <a:pt x="304" y="1264"/>
                    </a:lnTo>
                    <a:lnTo>
                      <a:pt x="422" y="424"/>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122" name="Freeform 123">
                <a:extLst>
                  <a:ext uri="{FF2B5EF4-FFF2-40B4-BE49-F238E27FC236}">
                    <a16:creationId xmlns:a16="http://schemas.microsoft.com/office/drawing/2014/main" id="{58E7DDAD-7C02-45EF-B6CF-90D45C1EBB9C}"/>
                  </a:ext>
                </a:extLst>
              </p:cNvPr>
              <p:cNvSpPr>
                <a:spLocks/>
              </p:cNvSpPr>
              <p:nvPr/>
            </p:nvSpPr>
            <p:spPr bwMode="auto">
              <a:xfrm>
                <a:off x="3844" y="3132"/>
                <a:ext cx="156" cy="608"/>
              </a:xfrm>
              <a:custGeom>
                <a:avLst/>
                <a:gdLst>
                  <a:gd name="T0" fmla="*/ 156 w 156"/>
                  <a:gd name="T1" fmla="*/ 0 h 608"/>
                  <a:gd name="T2" fmla="*/ 0 w 156"/>
                  <a:gd name="T3" fmla="*/ 608 h 608"/>
                  <a:gd name="T4" fmla="*/ 156 w 156"/>
                  <a:gd name="T5" fmla="*/ 0 h 608"/>
                </a:gdLst>
                <a:ahLst/>
                <a:cxnLst>
                  <a:cxn ang="0">
                    <a:pos x="T0" y="T1"/>
                  </a:cxn>
                  <a:cxn ang="0">
                    <a:pos x="T2" y="T3"/>
                  </a:cxn>
                  <a:cxn ang="0">
                    <a:pos x="T4" y="T5"/>
                  </a:cxn>
                </a:cxnLst>
                <a:rect l="0" t="0" r="r" b="b"/>
                <a:pathLst>
                  <a:path w="156" h="608">
                    <a:moveTo>
                      <a:pt x="156" y="0"/>
                    </a:moveTo>
                    <a:lnTo>
                      <a:pt x="0" y="608"/>
                    </a:lnTo>
                    <a:lnTo>
                      <a:pt x="156" y="0"/>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123" name="Line 124">
                <a:extLst>
                  <a:ext uri="{FF2B5EF4-FFF2-40B4-BE49-F238E27FC236}">
                    <a16:creationId xmlns:a16="http://schemas.microsoft.com/office/drawing/2014/main" id="{A7D99861-3EC7-4AAD-A941-34A3A520C83B}"/>
                  </a:ext>
                </a:extLst>
              </p:cNvPr>
              <p:cNvSpPr>
                <a:spLocks noChangeShapeType="1"/>
              </p:cNvSpPr>
              <p:nvPr/>
            </p:nvSpPr>
            <p:spPr bwMode="auto">
              <a:xfrm flipH="1">
                <a:off x="3844" y="3132"/>
                <a:ext cx="156" cy="60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124" name="Freeform 125">
                <a:extLst>
                  <a:ext uri="{FF2B5EF4-FFF2-40B4-BE49-F238E27FC236}">
                    <a16:creationId xmlns:a16="http://schemas.microsoft.com/office/drawing/2014/main" id="{1B6B547E-4E28-4AF8-9024-C746FCC94160}"/>
                  </a:ext>
                </a:extLst>
              </p:cNvPr>
              <p:cNvSpPr>
                <a:spLocks/>
              </p:cNvSpPr>
              <p:nvPr/>
            </p:nvSpPr>
            <p:spPr bwMode="auto">
              <a:xfrm>
                <a:off x="3686" y="2296"/>
                <a:ext cx="314" cy="1444"/>
              </a:xfrm>
              <a:custGeom>
                <a:avLst/>
                <a:gdLst>
                  <a:gd name="T0" fmla="*/ 196 w 314"/>
                  <a:gd name="T1" fmla="*/ 4 h 1444"/>
                  <a:gd name="T2" fmla="*/ 162 w 314"/>
                  <a:gd name="T3" fmla="*/ 2 h 1444"/>
                  <a:gd name="T4" fmla="*/ 162 w 314"/>
                  <a:gd name="T5" fmla="*/ 0 h 1444"/>
                  <a:gd name="T6" fmla="*/ 118 w 314"/>
                  <a:gd name="T7" fmla="*/ 2 h 1444"/>
                  <a:gd name="T8" fmla="*/ 0 w 314"/>
                  <a:gd name="T9" fmla="*/ 842 h 1444"/>
                  <a:gd name="T10" fmla="*/ 158 w 314"/>
                  <a:gd name="T11" fmla="*/ 1444 h 1444"/>
                  <a:gd name="T12" fmla="*/ 314 w 314"/>
                  <a:gd name="T13" fmla="*/ 836 h 1444"/>
                  <a:gd name="T14" fmla="*/ 196 w 314"/>
                  <a:gd name="T15" fmla="*/ 4 h 1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1444">
                    <a:moveTo>
                      <a:pt x="196" y="4"/>
                    </a:moveTo>
                    <a:lnTo>
                      <a:pt x="162" y="2"/>
                    </a:lnTo>
                    <a:lnTo>
                      <a:pt x="162" y="0"/>
                    </a:lnTo>
                    <a:lnTo>
                      <a:pt x="118" y="2"/>
                    </a:lnTo>
                    <a:lnTo>
                      <a:pt x="0" y="842"/>
                    </a:lnTo>
                    <a:lnTo>
                      <a:pt x="158" y="1444"/>
                    </a:lnTo>
                    <a:lnTo>
                      <a:pt x="314" y="836"/>
                    </a:lnTo>
                    <a:lnTo>
                      <a:pt x="196" y="4"/>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grpSp>
        <p:sp>
          <p:nvSpPr>
            <p:cNvPr id="107" name="Rechteck 106">
              <a:extLst>
                <a:ext uri="{FF2B5EF4-FFF2-40B4-BE49-F238E27FC236}">
                  <a16:creationId xmlns:a16="http://schemas.microsoft.com/office/drawing/2014/main" id="{95C669C4-A915-44A3-B0A4-C4B623BDE211}"/>
                </a:ext>
              </a:extLst>
            </p:cNvPr>
            <p:cNvSpPr/>
            <p:nvPr/>
          </p:nvSpPr>
          <p:spPr>
            <a:xfrm>
              <a:off x="8517934" y="2906519"/>
              <a:ext cx="323290" cy="29032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865" dirty="0">
                <a:latin typeface="Bree-SH-Text" pitchFamily="2" charset="77"/>
              </a:endParaRPr>
            </a:p>
          </p:txBody>
        </p:sp>
        <p:grpSp>
          <p:nvGrpSpPr>
            <p:cNvPr id="108" name="Gruppieren 107">
              <a:extLst>
                <a:ext uri="{FF2B5EF4-FFF2-40B4-BE49-F238E27FC236}">
                  <a16:creationId xmlns:a16="http://schemas.microsoft.com/office/drawing/2014/main" id="{16661D91-2A64-433F-B879-6927C4F8E087}"/>
                </a:ext>
              </a:extLst>
            </p:cNvPr>
            <p:cNvGrpSpPr/>
            <p:nvPr/>
          </p:nvGrpSpPr>
          <p:grpSpPr>
            <a:xfrm>
              <a:off x="8676632" y="2904026"/>
              <a:ext cx="329184" cy="258419"/>
              <a:chOff x="7658059" y="2578150"/>
              <a:chExt cx="329184" cy="258419"/>
            </a:xfrm>
            <a:solidFill>
              <a:srgbClr val="808080"/>
            </a:solidFill>
          </p:grpSpPr>
          <p:sp>
            <p:nvSpPr>
              <p:cNvPr id="112" name="Rechteck 336">
                <a:extLst>
                  <a:ext uri="{FF2B5EF4-FFF2-40B4-BE49-F238E27FC236}">
                    <a16:creationId xmlns:a16="http://schemas.microsoft.com/office/drawing/2014/main" id="{0A2FA37A-C2A8-413D-BDC8-323B6B48F4E9}"/>
                  </a:ext>
                </a:extLst>
              </p:cNvPr>
              <p:cNvSpPr/>
              <p:nvPr/>
            </p:nvSpPr>
            <p:spPr>
              <a:xfrm>
                <a:off x="7658059" y="2578150"/>
                <a:ext cx="329184" cy="2170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865" dirty="0">
                  <a:latin typeface="Bree-SH-Text" pitchFamily="2" charset="77"/>
                </a:endParaRPr>
              </a:p>
            </p:txBody>
          </p:sp>
          <p:sp>
            <p:nvSpPr>
              <p:cNvPr id="113" name="Gleichschenkliges Dreieck 337">
                <a:extLst>
                  <a:ext uri="{FF2B5EF4-FFF2-40B4-BE49-F238E27FC236}">
                    <a16:creationId xmlns:a16="http://schemas.microsoft.com/office/drawing/2014/main" id="{03B670F8-6936-428D-B96B-B96B5D1ADFE1}"/>
                  </a:ext>
                </a:extLst>
              </p:cNvPr>
              <p:cNvSpPr/>
              <p:nvPr/>
            </p:nvSpPr>
            <p:spPr>
              <a:xfrm>
                <a:off x="7767342" y="2718813"/>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865" dirty="0">
                  <a:latin typeface="Bree-SH-Text" pitchFamily="2" charset="77"/>
                </a:endParaRPr>
              </a:p>
            </p:txBody>
          </p:sp>
        </p:grpSp>
        <p:grpSp>
          <p:nvGrpSpPr>
            <p:cNvPr id="109" name="Gruppieren 108">
              <a:extLst>
                <a:ext uri="{FF2B5EF4-FFF2-40B4-BE49-F238E27FC236}">
                  <a16:creationId xmlns:a16="http://schemas.microsoft.com/office/drawing/2014/main" id="{0930E60B-EF82-43AA-95D6-BC37682D0F73}"/>
                </a:ext>
              </a:extLst>
            </p:cNvPr>
            <p:cNvGrpSpPr/>
            <p:nvPr/>
          </p:nvGrpSpPr>
          <p:grpSpPr>
            <a:xfrm>
              <a:off x="8327716" y="2906519"/>
              <a:ext cx="329184" cy="258419"/>
              <a:chOff x="7658059" y="2578150"/>
              <a:chExt cx="329184" cy="258419"/>
            </a:xfrm>
            <a:solidFill>
              <a:srgbClr val="808080"/>
            </a:solidFill>
          </p:grpSpPr>
          <p:sp>
            <p:nvSpPr>
              <p:cNvPr id="110" name="Rechteck 109">
                <a:extLst>
                  <a:ext uri="{FF2B5EF4-FFF2-40B4-BE49-F238E27FC236}">
                    <a16:creationId xmlns:a16="http://schemas.microsoft.com/office/drawing/2014/main" id="{80A276AC-A283-4B50-BD06-3DA75C77371F}"/>
                  </a:ext>
                </a:extLst>
              </p:cNvPr>
              <p:cNvSpPr/>
              <p:nvPr/>
            </p:nvSpPr>
            <p:spPr>
              <a:xfrm>
                <a:off x="7658059" y="2578150"/>
                <a:ext cx="329184" cy="2170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865" dirty="0">
                  <a:latin typeface="Bree-SH-Text" pitchFamily="2" charset="77"/>
                </a:endParaRPr>
              </a:p>
            </p:txBody>
          </p:sp>
          <p:sp>
            <p:nvSpPr>
              <p:cNvPr id="111" name="Gleichschenkliges Dreieck 565">
                <a:extLst>
                  <a:ext uri="{FF2B5EF4-FFF2-40B4-BE49-F238E27FC236}">
                    <a16:creationId xmlns:a16="http://schemas.microsoft.com/office/drawing/2014/main" id="{22651611-34AF-4DB3-AFA8-EC61BCD79D9D}"/>
                  </a:ext>
                </a:extLst>
              </p:cNvPr>
              <p:cNvSpPr/>
              <p:nvPr/>
            </p:nvSpPr>
            <p:spPr>
              <a:xfrm>
                <a:off x="7773318" y="2718813"/>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865" dirty="0">
                  <a:latin typeface="Bree-SH-Text" pitchFamily="2" charset="77"/>
                </a:endParaRPr>
              </a:p>
            </p:txBody>
          </p:sp>
        </p:grpSp>
      </p:grpSp>
      <p:grpSp>
        <p:nvGrpSpPr>
          <p:cNvPr id="71" name="Gruppieren 396">
            <a:extLst>
              <a:ext uri="{FF2B5EF4-FFF2-40B4-BE49-F238E27FC236}">
                <a16:creationId xmlns:a16="http://schemas.microsoft.com/office/drawing/2014/main" id="{DB6899AE-8698-4F0B-BC4D-231DE115C9B4}"/>
              </a:ext>
            </a:extLst>
          </p:cNvPr>
          <p:cNvGrpSpPr/>
          <p:nvPr/>
        </p:nvGrpSpPr>
        <p:grpSpPr>
          <a:xfrm>
            <a:off x="1206184" y="4847379"/>
            <a:ext cx="438826" cy="345135"/>
            <a:chOff x="4200525" y="5019675"/>
            <a:chExt cx="1739900" cy="1368425"/>
          </a:xfrm>
        </p:grpSpPr>
        <p:sp>
          <p:nvSpPr>
            <p:cNvPr id="72" name="Freeform 7">
              <a:extLst>
                <a:ext uri="{FF2B5EF4-FFF2-40B4-BE49-F238E27FC236}">
                  <a16:creationId xmlns:a16="http://schemas.microsoft.com/office/drawing/2014/main" id="{D4CF97E2-158C-4C32-AEAE-FAE2C5C1B5B8}"/>
                </a:ext>
              </a:extLst>
            </p:cNvPr>
            <p:cNvSpPr>
              <a:spLocks/>
            </p:cNvSpPr>
            <p:nvPr/>
          </p:nvSpPr>
          <p:spPr bwMode="auto">
            <a:xfrm>
              <a:off x="4200525" y="5019675"/>
              <a:ext cx="1739900" cy="1368425"/>
            </a:xfrm>
            <a:custGeom>
              <a:avLst/>
              <a:gdLst>
                <a:gd name="T0" fmla="*/ 0 w 1096"/>
                <a:gd name="T1" fmla="*/ 858 h 862"/>
                <a:gd name="T2" fmla="*/ 0 w 1096"/>
                <a:gd name="T3" fmla="*/ 94 h 862"/>
                <a:gd name="T4" fmla="*/ 348 w 1096"/>
                <a:gd name="T5" fmla="*/ 0 h 862"/>
                <a:gd name="T6" fmla="*/ 348 w 1096"/>
                <a:gd name="T7" fmla="*/ 242 h 862"/>
                <a:gd name="T8" fmla="*/ 754 w 1096"/>
                <a:gd name="T9" fmla="*/ 242 h 862"/>
                <a:gd name="T10" fmla="*/ 754 w 1096"/>
                <a:gd name="T11" fmla="*/ 0 h 862"/>
                <a:gd name="T12" fmla="*/ 1096 w 1096"/>
                <a:gd name="T13" fmla="*/ 0 h 862"/>
                <a:gd name="T14" fmla="*/ 1096 w 1096"/>
                <a:gd name="T15" fmla="*/ 858 h 862"/>
                <a:gd name="T16" fmla="*/ 240 w 1096"/>
                <a:gd name="T17" fmla="*/ 858 h 862"/>
                <a:gd name="T18" fmla="*/ 240 w 1096"/>
                <a:gd name="T19" fmla="*/ 826 h 862"/>
                <a:gd name="T20" fmla="*/ 96 w 1096"/>
                <a:gd name="T21" fmla="*/ 826 h 862"/>
                <a:gd name="T22" fmla="*/ 96 w 1096"/>
                <a:gd name="T23" fmla="*/ 862 h 862"/>
                <a:gd name="T24" fmla="*/ 0 w 1096"/>
                <a:gd name="T25" fmla="*/ 858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6" h="862">
                  <a:moveTo>
                    <a:pt x="0" y="858"/>
                  </a:moveTo>
                  <a:lnTo>
                    <a:pt x="0" y="94"/>
                  </a:lnTo>
                  <a:lnTo>
                    <a:pt x="348" y="0"/>
                  </a:lnTo>
                  <a:lnTo>
                    <a:pt x="348" y="242"/>
                  </a:lnTo>
                  <a:lnTo>
                    <a:pt x="754" y="242"/>
                  </a:lnTo>
                  <a:lnTo>
                    <a:pt x="754" y="0"/>
                  </a:lnTo>
                  <a:lnTo>
                    <a:pt x="1096" y="0"/>
                  </a:lnTo>
                  <a:lnTo>
                    <a:pt x="1096" y="858"/>
                  </a:lnTo>
                  <a:lnTo>
                    <a:pt x="240" y="858"/>
                  </a:lnTo>
                  <a:lnTo>
                    <a:pt x="240" y="826"/>
                  </a:lnTo>
                  <a:lnTo>
                    <a:pt x="96" y="826"/>
                  </a:lnTo>
                  <a:lnTo>
                    <a:pt x="96" y="862"/>
                  </a:lnTo>
                  <a:lnTo>
                    <a:pt x="0" y="85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73" name="Rectangle 69">
              <a:extLst>
                <a:ext uri="{FF2B5EF4-FFF2-40B4-BE49-F238E27FC236}">
                  <a16:creationId xmlns:a16="http://schemas.microsoft.com/office/drawing/2014/main" id="{A4D60014-D988-45B7-B6ED-D9A874FF3E4C}"/>
                </a:ext>
              </a:extLst>
            </p:cNvPr>
            <p:cNvSpPr>
              <a:spLocks noChangeArrowheads="1"/>
            </p:cNvSpPr>
            <p:nvPr/>
          </p:nvSpPr>
          <p:spPr bwMode="auto">
            <a:xfrm>
              <a:off x="4359275" y="5883275"/>
              <a:ext cx="222250" cy="403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74" name="Rectangle 70">
              <a:extLst>
                <a:ext uri="{FF2B5EF4-FFF2-40B4-BE49-F238E27FC236}">
                  <a16:creationId xmlns:a16="http://schemas.microsoft.com/office/drawing/2014/main" id="{8ECE14D7-0DB3-4F6E-8531-E1CC519A5AAA}"/>
                </a:ext>
              </a:extLst>
            </p:cNvPr>
            <p:cNvSpPr>
              <a:spLocks noChangeArrowheads="1"/>
            </p:cNvSpPr>
            <p:nvPr/>
          </p:nvSpPr>
          <p:spPr bwMode="auto">
            <a:xfrm>
              <a:off x="5724525" y="6146800"/>
              <a:ext cx="12065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75" name="Rectangle 71">
              <a:extLst>
                <a:ext uri="{FF2B5EF4-FFF2-40B4-BE49-F238E27FC236}">
                  <a16:creationId xmlns:a16="http://schemas.microsoft.com/office/drawing/2014/main" id="{B81364A8-A798-4620-B835-00344839D248}"/>
                </a:ext>
              </a:extLst>
            </p:cNvPr>
            <p:cNvSpPr>
              <a:spLocks noChangeArrowheads="1"/>
            </p:cNvSpPr>
            <p:nvPr/>
          </p:nvSpPr>
          <p:spPr bwMode="auto">
            <a:xfrm>
              <a:off x="5724525" y="5946775"/>
              <a:ext cx="12065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76" name="Rectangle 72">
              <a:extLst>
                <a:ext uri="{FF2B5EF4-FFF2-40B4-BE49-F238E27FC236}">
                  <a16:creationId xmlns:a16="http://schemas.microsoft.com/office/drawing/2014/main" id="{C7EEF9B4-0048-4B4B-BC2E-092FF040D0B0}"/>
                </a:ext>
              </a:extLst>
            </p:cNvPr>
            <p:cNvSpPr>
              <a:spLocks noChangeArrowheads="1"/>
            </p:cNvSpPr>
            <p:nvPr/>
          </p:nvSpPr>
          <p:spPr bwMode="auto">
            <a:xfrm>
              <a:off x="5724525" y="5743575"/>
              <a:ext cx="12065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77" name="Rectangle 73">
              <a:extLst>
                <a:ext uri="{FF2B5EF4-FFF2-40B4-BE49-F238E27FC236}">
                  <a16:creationId xmlns:a16="http://schemas.microsoft.com/office/drawing/2014/main" id="{B3E67550-66AE-4232-939B-709F0C8692DC}"/>
                </a:ext>
              </a:extLst>
            </p:cNvPr>
            <p:cNvSpPr>
              <a:spLocks noChangeArrowheads="1"/>
            </p:cNvSpPr>
            <p:nvPr/>
          </p:nvSpPr>
          <p:spPr bwMode="auto">
            <a:xfrm>
              <a:off x="5724525" y="5543550"/>
              <a:ext cx="12065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78" name="Rectangle 74">
              <a:extLst>
                <a:ext uri="{FF2B5EF4-FFF2-40B4-BE49-F238E27FC236}">
                  <a16:creationId xmlns:a16="http://schemas.microsoft.com/office/drawing/2014/main" id="{5D728B6D-65FF-44E3-8CBA-77975199FBA9}"/>
                </a:ext>
              </a:extLst>
            </p:cNvPr>
            <p:cNvSpPr>
              <a:spLocks noChangeArrowheads="1"/>
            </p:cNvSpPr>
            <p:nvPr/>
          </p:nvSpPr>
          <p:spPr bwMode="auto">
            <a:xfrm>
              <a:off x="5724525" y="5343525"/>
              <a:ext cx="12065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79" name="Rectangle 75">
              <a:extLst>
                <a:ext uri="{FF2B5EF4-FFF2-40B4-BE49-F238E27FC236}">
                  <a16:creationId xmlns:a16="http://schemas.microsoft.com/office/drawing/2014/main" id="{41995BC4-901C-4E2D-8189-5B05CA019927}"/>
                </a:ext>
              </a:extLst>
            </p:cNvPr>
            <p:cNvSpPr>
              <a:spLocks noChangeArrowheads="1"/>
            </p:cNvSpPr>
            <p:nvPr/>
          </p:nvSpPr>
          <p:spPr bwMode="auto">
            <a:xfrm>
              <a:off x="5724525" y="5140325"/>
              <a:ext cx="12065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80" name="Rectangle 76">
              <a:extLst>
                <a:ext uri="{FF2B5EF4-FFF2-40B4-BE49-F238E27FC236}">
                  <a16:creationId xmlns:a16="http://schemas.microsoft.com/office/drawing/2014/main" id="{D7DDC733-6889-4574-A5D0-9FB9AAEDCABE}"/>
                </a:ext>
              </a:extLst>
            </p:cNvPr>
            <p:cNvSpPr>
              <a:spLocks noChangeArrowheads="1"/>
            </p:cNvSpPr>
            <p:nvPr/>
          </p:nvSpPr>
          <p:spPr bwMode="auto">
            <a:xfrm>
              <a:off x="5543550" y="5140325"/>
              <a:ext cx="12065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81" name="Rectangle 77">
              <a:extLst>
                <a:ext uri="{FF2B5EF4-FFF2-40B4-BE49-F238E27FC236}">
                  <a16:creationId xmlns:a16="http://schemas.microsoft.com/office/drawing/2014/main" id="{70096FB2-33EB-4F07-B559-FB673E15D5DE}"/>
                </a:ext>
              </a:extLst>
            </p:cNvPr>
            <p:cNvSpPr>
              <a:spLocks noChangeArrowheads="1"/>
            </p:cNvSpPr>
            <p:nvPr/>
          </p:nvSpPr>
          <p:spPr bwMode="auto">
            <a:xfrm>
              <a:off x="4873625" y="6010275"/>
              <a:ext cx="180975" cy="158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82" name="Rectangle 78">
              <a:extLst>
                <a:ext uri="{FF2B5EF4-FFF2-40B4-BE49-F238E27FC236}">
                  <a16:creationId xmlns:a16="http://schemas.microsoft.com/office/drawing/2014/main" id="{502CDA95-01EC-4541-976B-2BCC22E6D596}"/>
                </a:ext>
              </a:extLst>
            </p:cNvPr>
            <p:cNvSpPr>
              <a:spLocks noChangeArrowheads="1"/>
            </p:cNvSpPr>
            <p:nvPr/>
          </p:nvSpPr>
          <p:spPr bwMode="auto">
            <a:xfrm>
              <a:off x="5127625" y="6010275"/>
              <a:ext cx="177800" cy="158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83" name="Rectangle 79">
              <a:extLst>
                <a:ext uri="{FF2B5EF4-FFF2-40B4-BE49-F238E27FC236}">
                  <a16:creationId xmlns:a16="http://schemas.microsoft.com/office/drawing/2014/main" id="{9C4FA940-1EEB-492A-A575-68FD8B1B7089}"/>
                </a:ext>
              </a:extLst>
            </p:cNvPr>
            <p:cNvSpPr>
              <a:spLocks noChangeArrowheads="1"/>
            </p:cNvSpPr>
            <p:nvPr/>
          </p:nvSpPr>
          <p:spPr bwMode="auto">
            <a:xfrm>
              <a:off x="5378450" y="6010275"/>
              <a:ext cx="177800" cy="158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84" name="Rectangle 80">
              <a:extLst>
                <a:ext uri="{FF2B5EF4-FFF2-40B4-BE49-F238E27FC236}">
                  <a16:creationId xmlns:a16="http://schemas.microsoft.com/office/drawing/2014/main" id="{656375D0-16A4-433B-AD91-63AAE34FC1A8}"/>
                </a:ext>
              </a:extLst>
            </p:cNvPr>
            <p:cNvSpPr>
              <a:spLocks noChangeArrowheads="1"/>
            </p:cNvSpPr>
            <p:nvPr/>
          </p:nvSpPr>
          <p:spPr bwMode="auto">
            <a:xfrm>
              <a:off x="4873625" y="5778500"/>
              <a:ext cx="180975" cy="158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85" name="Rectangle 81">
              <a:extLst>
                <a:ext uri="{FF2B5EF4-FFF2-40B4-BE49-F238E27FC236}">
                  <a16:creationId xmlns:a16="http://schemas.microsoft.com/office/drawing/2014/main" id="{BFF57F28-E88A-4A4F-B447-84C08D9A899B}"/>
                </a:ext>
              </a:extLst>
            </p:cNvPr>
            <p:cNvSpPr>
              <a:spLocks noChangeArrowheads="1"/>
            </p:cNvSpPr>
            <p:nvPr/>
          </p:nvSpPr>
          <p:spPr bwMode="auto">
            <a:xfrm>
              <a:off x="5127625" y="5778500"/>
              <a:ext cx="177800" cy="158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86" name="Rectangle 82">
              <a:extLst>
                <a:ext uri="{FF2B5EF4-FFF2-40B4-BE49-F238E27FC236}">
                  <a16:creationId xmlns:a16="http://schemas.microsoft.com/office/drawing/2014/main" id="{064EE660-2AE7-49D8-9703-B4E0D1D831F9}"/>
                </a:ext>
              </a:extLst>
            </p:cNvPr>
            <p:cNvSpPr>
              <a:spLocks noChangeArrowheads="1"/>
            </p:cNvSpPr>
            <p:nvPr/>
          </p:nvSpPr>
          <p:spPr bwMode="auto">
            <a:xfrm>
              <a:off x="5378450" y="5778500"/>
              <a:ext cx="177800" cy="158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87" name="Rectangle 83">
              <a:extLst>
                <a:ext uri="{FF2B5EF4-FFF2-40B4-BE49-F238E27FC236}">
                  <a16:creationId xmlns:a16="http://schemas.microsoft.com/office/drawing/2014/main" id="{41D61E04-F733-4CA3-81B5-2D4EDC97E599}"/>
                </a:ext>
              </a:extLst>
            </p:cNvPr>
            <p:cNvSpPr>
              <a:spLocks noChangeArrowheads="1"/>
            </p:cNvSpPr>
            <p:nvPr/>
          </p:nvSpPr>
          <p:spPr bwMode="auto">
            <a:xfrm>
              <a:off x="4873625" y="5546725"/>
              <a:ext cx="180975"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88" name="Rectangle 84">
              <a:extLst>
                <a:ext uri="{FF2B5EF4-FFF2-40B4-BE49-F238E27FC236}">
                  <a16:creationId xmlns:a16="http://schemas.microsoft.com/office/drawing/2014/main" id="{77DFFB21-6699-450E-A54D-DC0D1569222F}"/>
                </a:ext>
              </a:extLst>
            </p:cNvPr>
            <p:cNvSpPr>
              <a:spLocks noChangeArrowheads="1"/>
            </p:cNvSpPr>
            <p:nvPr/>
          </p:nvSpPr>
          <p:spPr bwMode="auto">
            <a:xfrm>
              <a:off x="5127625" y="5546725"/>
              <a:ext cx="1778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89" name="Rectangle 85">
              <a:extLst>
                <a:ext uri="{FF2B5EF4-FFF2-40B4-BE49-F238E27FC236}">
                  <a16:creationId xmlns:a16="http://schemas.microsoft.com/office/drawing/2014/main" id="{696973A2-A6A5-430E-B66E-AEC06E6B2152}"/>
                </a:ext>
              </a:extLst>
            </p:cNvPr>
            <p:cNvSpPr>
              <a:spLocks noChangeArrowheads="1"/>
            </p:cNvSpPr>
            <p:nvPr/>
          </p:nvSpPr>
          <p:spPr bwMode="auto">
            <a:xfrm>
              <a:off x="5378450" y="5546725"/>
              <a:ext cx="1778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90" name="Freeform 86">
              <a:extLst>
                <a:ext uri="{FF2B5EF4-FFF2-40B4-BE49-F238E27FC236}">
                  <a16:creationId xmlns:a16="http://schemas.microsoft.com/office/drawing/2014/main" id="{6B0BFC0C-8914-4D05-8179-50E71726403D}"/>
                </a:ext>
              </a:extLst>
            </p:cNvPr>
            <p:cNvSpPr>
              <a:spLocks/>
            </p:cNvSpPr>
            <p:nvPr/>
          </p:nvSpPr>
          <p:spPr bwMode="auto">
            <a:xfrm>
              <a:off x="4441825" y="5248275"/>
              <a:ext cx="82550" cy="63500"/>
            </a:xfrm>
            <a:custGeom>
              <a:avLst/>
              <a:gdLst>
                <a:gd name="T0" fmla="*/ 52 w 52"/>
                <a:gd name="T1" fmla="*/ 40 h 40"/>
                <a:gd name="T2" fmla="*/ 52 w 52"/>
                <a:gd name="T3" fmla="*/ 26 h 40"/>
                <a:gd name="T4" fmla="*/ 52 w 52"/>
                <a:gd name="T5" fmla="*/ 26 h 40"/>
                <a:gd name="T6" fmla="*/ 50 w 52"/>
                <a:gd name="T7" fmla="*/ 16 h 40"/>
                <a:gd name="T8" fmla="*/ 44 w 52"/>
                <a:gd name="T9" fmla="*/ 8 h 40"/>
                <a:gd name="T10" fmla="*/ 36 w 52"/>
                <a:gd name="T11" fmla="*/ 2 h 40"/>
                <a:gd name="T12" fmla="*/ 26 w 52"/>
                <a:gd name="T13" fmla="*/ 0 h 40"/>
                <a:gd name="T14" fmla="*/ 26 w 52"/>
                <a:gd name="T15" fmla="*/ 0 h 40"/>
                <a:gd name="T16" fmla="*/ 16 w 52"/>
                <a:gd name="T17" fmla="*/ 2 h 40"/>
                <a:gd name="T18" fmla="*/ 8 w 52"/>
                <a:gd name="T19" fmla="*/ 8 h 40"/>
                <a:gd name="T20" fmla="*/ 2 w 52"/>
                <a:gd name="T21" fmla="*/ 16 h 40"/>
                <a:gd name="T22" fmla="*/ 0 w 52"/>
                <a:gd name="T23" fmla="*/ 26 h 40"/>
                <a:gd name="T24" fmla="*/ 0 w 52"/>
                <a:gd name="T25" fmla="*/ 40 h 40"/>
                <a:gd name="T26" fmla="*/ 52 w 52"/>
                <a:gd name="T2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40">
                  <a:moveTo>
                    <a:pt x="52" y="40"/>
                  </a:moveTo>
                  <a:lnTo>
                    <a:pt x="52" y="26"/>
                  </a:lnTo>
                  <a:lnTo>
                    <a:pt x="52" y="26"/>
                  </a:lnTo>
                  <a:lnTo>
                    <a:pt x="50" y="16"/>
                  </a:lnTo>
                  <a:lnTo>
                    <a:pt x="44" y="8"/>
                  </a:lnTo>
                  <a:lnTo>
                    <a:pt x="36" y="2"/>
                  </a:lnTo>
                  <a:lnTo>
                    <a:pt x="26" y="0"/>
                  </a:lnTo>
                  <a:lnTo>
                    <a:pt x="26" y="0"/>
                  </a:lnTo>
                  <a:lnTo>
                    <a:pt x="16" y="2"/>
                  </a:lnTo>
                  <a:lnTo>
                    <a:pt x="8" y="8"/>
                  </a:lnTo>
                  <a:lnTo>
                    <a:pt x="2" y="16"/>
                  </a:lnTo>
                  <a:lnTo>
                    <a:pt x="0" y="26"/>
                  </a:lnTo>
                  <a:lnTo>
                    <a:pt x="0" y="40"/>
                  </a:lnTo>
                  <a:lnTo>
                    <a:pt x="52"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91" name="Freeform 87">
              <a:extLst>
                <a:ext uri="{FF2B5EF4-FFF2-40B4-BE49-F238E27FC236}">
                  <a16:creationId xmlns:a16="http://schemas.microsoft.com/office/drawing/2014/main" id="{35745B83-F11F-4E81-A9CE-4F04112AEAD4}"/>
                </a:ext>
              </a:extLst>
            </p:cNvPr>
            <p:cNvSpPr>
              <a:spLocks/>
            </p:cNvSpPr>
            <p:nvPr/>
          </p:nvSpPr>
          <p:spPr bwMode="auto">
            <a:xfrm>
              <a:off x="4467225" y="5734050"/>
              <a:ext cx="31750" cy="92075"/>
            </a:xfrm>
            <a:custGeom>
              <a:avLst/>
              <a:gdLst>
                <a:gd name="T0" fmla="*/ 4 w 20"/>
                <a:gd name="T1" fmla="*/ 58 h 58"/>
                <a:gd name="T2" fmla="*/ 18 w 20"/>
                <a:gd name="T3" fmla="*/ 54 h 58"/>
                <a:gd name="T4" fmla="*/ 20 w 20"/>
                <a:gd name="T5" fmla="*/ 0 h 58"/>
                <a:gd name="T6" fmla="*/ 0 w 20"/>
                <a:gd name="T7" fmla="*/ 8 h 58"/>
                <a:gd name="T8" fmla="*/ 4 w 20"/>
                <a:gd name="T9" fmla="*/ 58 h 58"/>
              </a:gdLst>
              <a:ahLst/>
              <a:cxnLst>
                <a:cxn ang="0">
                  <a:pos x="T0" y="T1"/>
                </a:cxn>
                <a:cxn ang="0">
                  <a:pos x="T2" y="T3"/>
                </a:cxn>
                <a:cxn ang="0">
                  <a:pos x="T4" y="T5"/>
                </a:cxn>
                <a:cxn ang="0">
                  <a:pos x="T6" y="T7"/>
                </a:cxn>
                <a:cxn ang="0">
                  <a:pos x="T8" y="T9"/>
                </a:cxn>
              </a:cxnLst>
              <a:rect l="0" t="0" r="r" b="b"/>
              <a:pathLst>
                <a:path w="20" h="58">
                  <a:moveTo>
                    <a:pt x="4" y="58"/>
                  </a:moveTo>
                  <a:lnTo>
                    <a:pt x="18" y="54"/>
                  </a:lnTo>
                  <a:lnTo>
                    <a:pt x="20" y="0"/>
                  </a:lnTo>
                  <a:lnTo>
                    <a:pt x="0" y="8"/>
                  </a:lnTo>
                  <a:lnTo>
                    <a:pt x="4"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92" name="Freeform 88">
              <a:extLst>
                <a:ext uri="{FF2B5EF4-FFF2-40B4-BE49-F238E27FC236}">
                  <a16:creationId xmlns:a16="http://schemas.microsoft.com/office/drawing/2014/main" id="{3F0AF2B6-81C9-474D-BEF9-D2E4C616B352}"/>
                </a:ext>
              </a:extLst>
            </p:cNvPr>
            <p:cNvSpPr>
              <a:spLocks/>
            </p:cNvSpPr>
            <p:nvPr/>
          </p:nvSpPr>
          <p:spPr bwMode="auto">
            <a:xfrm>
              <a:off x="4400550" y="5537200"/>
              <a:ext cx="206375" cy="254000"/>
            </a:xfrm>
            <a:custGeom>
              <a:avLst/>
              <a:gdLst>
                <a:gd name="T0" fmla="*/ 82 w 130"/>
                <a:gd name="T1" fmla="*/ 0 h 160"/>
                <a:gd name="T2" fmla="*/ 80 w 130"/>
                <a:gd name="T3" fmla="*/ 42 h 160"/>
                <a:gd name="T4" fmla="*/ 80 w 130"/>
                <a:gd name="T5" fmla="*/ 42 h 160"/>
                <a:gd name="T6" fmla="*/ 88 w 130"/>
                <a:gd name="T7" fmla="*/ 48 h 160"/>
                <a:gd name="T8" fmla="*/ 90 w 130"/>
                <a:gd name="T9" fmla="*/ 50 h 160"/>
                <a:gd name="T10" fmla="*/ 92 w 130"/>
                <a:gd name="T11" fmla="*/ 54 h 160"/>
                <a:gd name="T12" fmla="*/ 92 w 130"/>
                <a:gd name="T13" fmla="*/ 54 h 160"/>
                <a:gd name="T14" fmla="*/ 90 w 130"/>
                <a:gd name="T15" fmla="*/ 58 h 160"/>
                <a:gd name="T16" fmla="*/ 88 w 130"/>
                <a:gd name="T17" fmla="*/ 62 h 160"/>
                <a:gd name="T18" fmla="*/ 82 w 130"/>
                <a:gd name="T19" fmla="*/ 68 h 160"/>
                <a:gd name="T20" fmla="*/ 82 w 130"/>
                <a:gd name="T21" fmla="*/ 68 h 160"/>
                <a:gd name="T22" fmla="*/ 26 w 130"/>
                <a:gd name="T23" fmla="*/ 94 h 160"/>
                <a:gd name="T24" fmla="*/ 26 w 130"/>
                <a:gd name="T25" fmla="*/ 94 h 160"/>
                <a:gd name="T26" fmla="*/ 16 w 130"/>
                <a:gd name="T27" fmla="*/ 98 h 160"/>
                <a:gd name="T28" fmla="*/ 8 w 130"/>
                <a:gd name="T29" fmla="*/ 106 h 160"/>
                <a:gd name="T30" fmla="*/ 2 w 130"/>
                <a:gd name="T31" fmla="*/ 114 h 160"/>
                <a:gd name="T32" fmla="*/ 0 w 130"/>
                <a:gd name="T33" fmla="*/ 124 h 160"/>
                <a:gd name="T34" fmla="*/ 0 w 130"/>
                <a:gd name="T35" fmla="*/ 124 h 160"/>
                <a:gd name="T36" fmla="*/ 2 w 130"/>
                <a:gd name="T37" fmla="*/ 134 h 160"/>
                <a:gd name="T38" fmla="*/ 8 w 130"/>
                <a:gd name="T39" fmla="*/ 144 h 160"/>
                <a:gd name="T40" fmla="*/ 18 w 130"/>
                <a:gd name="T41" fmla="*/ 154 h 160"/>
                <a:gd name="T42" fmla="*/ 32 w 130"/>
                <a:gd name="T43" fmla="*/ 160 h 160"/>
                <a:gd name="T44" fmla="*/ 30 w 130"/>
                <a:gd name="T45" fmla="*/ 144 h 160"/>
                <a:gd name="T46" fmla="*/ 30 w 130"/>
                <a:gd name="T47" fmla="*/ 144 h 160"/>
                <a:gd name="T48" fmla="*/ 26 w 130"/>
                <a:gd name="T49" fmla="*/ 140 h 160"/>
                <a:gd name="T50" fmla="*/ 24 w 130"/>
                <a:gd name="T51" fmla="*/ 134 h 160"/>
                <a:gd name="T52" fmla="*/ 24 w 130"/>
                <a:gd name="T53" fmla="*/ 134 h 160"/>
                <a:gd name="T54" fmla="*/ 24 w 130"/>
                <a:gd name="T55" fmla="*/ 128 h 160"/>
                <a:gd name="T56" fmla="*/ 28 w 130"/>
                <a:gd name="T57" fmla="*/ 126 h 160"/>
                <a:gd name="T58" fmla="*/ 34 w 130"/>
                <a:gd name="T59" fmla="*/ 120 h 160"/>
                <a:gd name="T60" fmla="*/ 34 w 130"/>
                <a:gd name="T61" fmla="*/ 120 h 160"/>
                <a:gd name="T62" fmla="*/ 92 w 130"/>
                <a:gd name="T63" fmla="*/ 100 h 160"/>
                <a:gd name="T64" fmla="*/ 92 w 130"/>
                <a:gd name="T65" fmla="*/ 100 h 160"/>
                <a:gd name="T66" fmla="*/ 110 w 130"/>
                <a:gd name="T67" fmla="*/ 92 h 160"/>
                <a:gd name="T68" fmla="*/ 116 w 130"/>
                <a:gd name="T69" fmla="*/ 86 h 160"/>
                <a:gd name="T70" fmla="*/ 122 w 130"/>
                <a:gd name="T71" fmla="*/ 82 h 160"/>
                <a:gd name="T72" fmla="*/ 126 w 130"/>
                <a:gd name="T73" fmla="*/ 76 h 160"/>
                <a:gd name="T74" fmla="*/ 128 w 130"/>
                <a:gd name="T75" fmla="*/ 68 h 160"/>
                <a:gd name="T76" fmla="*/ 130 w 130"/>
                <a:gd name="T77" fmla="*/ 62 h 160"/>
                <a:gd name="T78" fmla="*/ 130 w 130"/>
                <a:gd name="T79" fmla="*/ 52 h 160"/>
                <a:gd name="T80" fmla="*/ 130 w 130"/>
                <a:gd name="T81" fmla="*/ 52 h 160"/>
                <a:gd name="T82" fmla="*/ 130 w 130"/>
                <a:gd name="T83" fmla="*/ 44 h 160"/>
                <a:gd name="T84" fmla="*/ 126 w 130"/>
                <a:gd name="T85" fmla="*/ 36 h 160"/>
                <a:gd name="T86" fmla="*/ 122 w 130"/>
                <a:gd name="T87" fmla="*/ 28 h 160"/>
                <a:gd name="T88" fmla="*/ 118 w 130"/>
                <a:gd name="T89" fmla="*/ 22 h 160"/>
                <a:gd name="T90" fmla="*/ 110 w 130"/>
                <a:gd name="T91" fmla="*/ 16 h 160"/>
                <a:gd name="T92" fmla="*/ 102 w 130"/>
                <a:gd name="T93" fmla="*/ 10 h 160"/>
                <a:gd name="T94" fmla="*/ 82 w 130"/>
                <a:gd name="T95"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 h="160">
                  <a:moveTo>
                    <a:pt x="82" y="0"/>
                  </a:moveTo>
                  <a:lnTo>
                    <a:pt x="80" y="42"/>
                  </a:lnTo>
                  <a:lnTo>
                    <a:pt x="80" y="42"/>
                  </a:lnTo>
                  <a:lnTo>
                    <a:pt x="88" y="48"/>
                  </a:lnTo>
                  <a:lnTo>
                    <a:pt x="90" y="50"/>
                  </a:lnTo>
                  <a:lnTo>
                    <a:pt x="92" y="54"/>
                  </a:lnTo>
                  <a:lnTo>
                    <a:pt x="92" y="54"/>
                  </a:lnTo>
                  <a:lnTo>
                    <a:pt x="90" y="58"/>
                  </a:lnTo>
                  <a:lnTo>
                    <a:pt x="88" y="62"/>
                  </a:lnTo>
                  <a:lnTo>
                    <a:pt x="82" y="68"/>
                  </a:lnTo>
                  <a:lnTo>
                    <a:pt x="82" y="68"/>
                  </a:lnTo>
                  <a:lnTo>
                    <a:pt x="26" y="94"/>
                  </a:lnTo>
                  <a:lnTo>
                    <a:pt x="26" y="94"/>
                  </a:lnTo>
                  <a:lnTo>
                    <a:pt x="16" y="98"/>
                  </a:lnTo>
                  <a:lnTo>
                    <a:pt x="8" y="106"/>
                  </a:lnTo>
                  <a:lnTo>
                    <a:pt x="2" y="114"/>
                  </a:lnTo>
                  <a:lnTo>
                    <a:pt x="0" y="124"/>
                  </a:lnTo>
                  <a:lnTo>
                    <a:pt x="0" y="124"/>
                  </a:lnTo>
                  <a:lnTo>
                    <a:pt x="2" y="134"/>
                  </a:lnTo>
                  <a:lnTo>
                    <a:pt x="8" y="144"/>
                  </a:lnTo>
                  <a:lnTo>
                    <a:pt x="18" y="154"/>
                  </a:lnTo>
                  <a:lnTo>
                    <a:pt x="32" y="160"/>
                  </a:lnTo>
                  <a:lnTo>
                    <a:pt x="30" y="144"/>
                  </a:lnTo>
                  <a:lnTo>
                    <a:pt x="30" y="144"/>
                  </a:lnTo>
                  <a:lnTo>
                    <a:pt x="26" y="140"/>
                  </a:lnTo>
                  <a:lnTo>
                    <a:pt x="24" y="134"/>
                  </a:lnTo>
                  <a:lnTo>
                    <a:pt x="24" y="134"/>
                  </a:lnTo>
                  <a:lnTo>
                    <a:pt x="24" y="128"/>
                  </a:lnTo>
                  <a:lnTo>
                    <a:pt x="28" y="126"/>
                  </a:lnTo>
                  <a:lnTo>
                    <a:pt x="34" y="120"/>
                  </a:lnTo>
                  <a:lnTo>
                    <a:pt x="34" y="120"/>
                  </a:lnTo>
                  <a:lnTo>
                    <a:pt x="92" y="100"/>
                  </a:lnTo>
                  <a:lnTo>
                    <a:pt x="92" y="100"/>
                  </a:lnTo>
                  <a:lnTo>
                    <a:pt x="110" y="92"/>
                  </a:lnTo>
                  <a:lnTo>
                    <a:pt x="116" y="86"/>
                  </a:lnTo>
                  <a:lnTo>
                    <a:pt x="122" y="82"/>
                  </a:lnTo>
                  <a:lnTo>
                    <a:pt x="126" y="76"/>
                  </a:lnTo>
                  <a:lnTo>
                    <a:pt x="128" y="68"/>
                  </a:lnTo>
                  <a:lnTo>
                    <a:pt x="130" y="62"/>
                  </a:lnTo>
                  <a:lnTo>
                    <a:pt x="130" y="52"/>
                  </a:lnTo>
                  <a:lnTo>
                    <a:pt x="130" y="52"/>
                  </a:lnTo>
                  <a:lnTo>
                    <a:pt x="130" y="44"/>
                  </a:lnTo>
                  <a:lnTo>
                    <a:pt x="126" y="36"/>
                  </a:lnTo>
                  <a:lnTo>
                    <a:pt x="122" y="28"/>
                  </a:lnTo>
                  <a:lnTo>
                    <a:pt x="118" y="22"/>
                  </a:lnTo>
                  <a:lnTo>
                    <a:pt x="110" y="16"/>
                  </a:lnTo>
                  <a:lnTo>
                    <a:pt x="102" y="10"/>
                  </a:lnTo>
                  <a:lnTo>
                    <a:pt x="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93" name="Freeform 89">
              <a:extLst>
                <a:ext uri="{FF2B5EF4-FFF2-40B4-BE49-F238E27FC236}">
                  <a16:creationId xmlns:a16="http://schemas.microsoft.com/office/drawing/2014/main" id="{221DD83E-981A-49E8-90AF-3B45426AA1E8}"/>
                </a:ext>
              </a:extLst>
            </p:cNvPr>
            <p:cNvSpPr>
              <a:spLocks/>
            </p:cNvSpPr>
            <p:nvPr/>
          </p:nvSpPr>
          <p:spPr bwMode="auto">
            <a:xfrm>
              <a:off x="4400550" y="5537200"/>
              <a:ext cx="206375" cy="254000"/>
            </a:xfrm>
            <a:custGeom>
              <a:avLst/>
              <a:gdLst>
                <a:gd name="T0" fmla="*/ 82 w 130"/>
                <a:gd name="T1" fmla="*/ 0 h 160"/>
                <a:gd name="T2" fmla="*/ 80 w 130"/>
                <a:gd name="T3" fmla="*/ 42 h 160"/>
                <a:gd name="T4" fmla="*/ 80 w 130"/>
                <a:gd name="T5" fmla="*/ 42 h 160"/>
                <a:gd name="T6" fmla="*/ 88 w 130"/>
                <a:gd name="T7" fmla="*/ 48 h 160"/>
                <a:gd name="T8" fmla="*/ 90 w 130"/>
                <a:gd name="T9" fmla="*/ 50 h 160"/>
                <a:gd name="T10" fmla="*/ 92 w 130"/>
                <a:gd name="T11" fmla="*/ 54 h 160"/>
                <a:gd name="T12" fmla="*/ 92 w 130"/>
                <a:gd name="T13" fmla="*/ 54 h 160"/>
                <a:gd name="T14" fmla="*/ 90 w 130"/>
                <a:gd name="T15" fmla="*/ 58 h 160"/>
                <a:gd name="T16" fmla="*/ 88 w 130"/>
                <a:gd name="T17" fmla="*/ 62 h 160"/>
                <a:gd name="T18" fmla="*/ 82 w 130"/>
                <a:gd name="T19" fmla="*/ 68 h 160"/>
                <a:gd name="T20" fmla="*/ 82 w 130"/>
                <a:gd name="T21" fmla="*/ 68 h 160"/>
                <a:gd name="T22" fmla="*/ 26 w 130"/>
                <a:gd name="T23" fmla="*/ 94 h 160"/>
                <a:gd name="T24" fmla="*/ 26 w 130"/>
                <a:gd name="T25" fmla="*/ 94 h 160"/>
                <a:gd name="T26" fmla="*/ 16 w 130"/>
                <a:gd name="T27" fmla="*/ 98 h 160"/>
                <a:gd name="T28" fmla="*/ 8 w 130"/>
                <a:gd name="T29" fmla="*/ 106 h 160"/>
                <a:gd name="T30" fmla="*/ 2 w 130"/>
                <a:gd name="T31" fmla="*/ 114 h 160"/>
                <a:gd name="T32" fmla="*/ 0 w 130"/>
                <a:gd name="T33" fmla="*/ 124 h 160"/>
                <a:gd name="T34" fmla="*/ 0 w 130"/>
                <a:gd name="T35" fmla="*/ 124 h 160"/>
                <a:gd name="T36" fmla="*/ 2 w 130"/>
                <a:gd name="T37" fmla="*/ 134 h 160"/>
                <a:gd name="T38" fmla="*/ 8 w 130"/>
                <a:gd name="T39" fmla="*/ 144 h 160"/>
                <a:gd name="T40" fmla="*/ 18 w 130"/>
                <a:gd name="T41" fmla="*/ 154 h 160"/>
                <a:gd name="T42" fmla="*/ 32 w 130"/>
                <a:gd name="T43" fmla="*/ 160 h 160"/>
                <a:gd name="T44" fmla="*/ 30 w 130"/>
                <a:gd name="T45" fmla="*/ 144 h 160"/>
                <a:gd name="T46" fmla="*/ 30 w 130"/>
                <a:gd name="T47" fmla="*/ 144 h 160"/>
                <a:gd name="T48" fmla="*/ 26 w 130"/>
                <a:gd name="T49" fmla="*/ 140 h 160"/>
                <a:gd name="T50" fmla="*/ 24 w 130"/>
                <a:gd name="T51" fmla="*/ 134 h 160"/>
                <a:gd name="T52" fmla="*/ 24 w 130"/>
                <a:gd name="T53" fmla="*/ 134 h 160"/>
                <a:gd name="T54" fmla="*/ 24 w 130"/>
                <a:gd name="T55" fmla="*/ 128 h 160"/>
                <a:gd name="T56" fmla="*/ 28 w 130"/>
                <a:gd name="T57" fmla="*/ 126 h 160"/>
                <a:gd name="T58" fmla="*/ 34 w 130"/>
                <a:gd name="T59" fmla="*/ 120 h 160"/>
                <a:gd name="T60" fmla="*/ 34 w 130"/>
                <a:gd name="T61" fmla="*/ 120 h 160"/>
                <a:gd name="T62" fmla="*/ 92 w 130"/>
                <a:gd name="T63" fmla="*/ 100 h 160"/>
                <a:gd name="T64" fmla="*/ 92 w 130"/>
                <a:gd name="T65" fmla="*/ 100 h 160"/>
                <a:gd name="T66" fmla="*/ 110 w 130"/>
                <a:gd name="T67" fmla="*/ 92 h 160"/>
                <a:gd name="T68" fmla="*/ 116 w 130"/>
                <a:gd name="T69" fmla="*/ 86 h 160"/>
                <a:gd name="T70" fmla="*/ 122 w 130"/>
                <a:gd name="T71" fmla="*/ 82 h 160"/>
                <a:gd name="T72" fmla="*/ 126 w 130"/>
                <a:gd name="T73" fmla="*/ 76 h 160"/>
                <a:gd name="T74" fmla="*/ 128 w 130"/>
                <a:gd name="T75" fmla="*/ 68 h 160"/>
                <a:gd name="T76" fmla="*/ 130 w 130"/>
                <a:gd name="T77" fmla="*/ 62 h 160"/>
                <a:gd name="T78" fmla="*/ 130 w 130"/>
                <a:gd name="T79" fmla="*/ 52 h 160"/>
                <a:gd name="T80" fmla="*/ 130 w 130"/>
                <a:gd name="T81" fmla="*/ 52 h 160"/>
                <a:gd name="T82" fmla="*/ 130 w 130"/>
                <a:gd name="T83" fmla="*/ 44 h 160"/>
                <a:gd name="T84" fmla="*/ 126 w 130"/>
                <a:gd name="T85" fmla="*/ 36 h 160"/>
                <a:gd name="T86" fmla="*/ 122 w 130"/>
                <a:gd name="T87" fmla="*/ 28 h 160"/>
                <a:gd name="T88" fmla="*/ 118 w 130"/>
                <a:gd name="T89" fmla="*/ 22 h 160"/>
                <a:gd name="T90" fmla="*/ 110 w 130"/>
                <a:gd name="T91" fmla="*/ 16 h 160"/>
                <a:gd name="T92" fmla="*/ 102 w 130"/>
                <a:gd name="T93" fmla="*/ 10 h 160"/>
                <a:gd name="T94" fmla="*/ 82 w 130"/>
                <a:gd name="T95"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 h="160">
                  <a:moveTo>
                    <a:pt x="82" y="0"/>
                  </a:moveTo>
                  <a:lnTo>
                    <a:pt x="80" y="42"/>
                  </a:lnTo>
                  <a:lnTo>
                    <a:pt x="80" y="42"/>
                  </a:lnTo>
                  <a:lnTo>
                    <a:pt x="88" y="48"/>
                  </a:lnTo>
                  <a:lnTo>
                    <a:pt x="90" y="50"/>
                  </a:lnTo>
                  <a:lnTo>
                    <a:pt x="92" y="54"/>
                  </a:lnTo>
                  <a:lnTo>
                    <a:pt x="92" y="54"/>
                  </a:lnTo>
                  <a:lnTo>
                    <a:pt x="90" y="58"/>
                  </a:lnTo>
                  <a:lnTo>
                    <a:pt x="88" y="62"/>
                  </a:lnTo>
                  <a:lnTo>
                    <a:pt x="82" y="68"/>
                  </a:lnTo>
                  <a:lnTo>
                    <a:pt x="82" y="68"/>
                  </a:lnTo>
                  <a:lnTo>
                    <a:pt x="26" y="94"/>
                  </a:lnTo>
                  <a:lnTo>
                    <a:pt x="26" y="94"/>
                  </a:lnTo>
                  <a:lnTo>
                    <a:pt x="16" y="98"/>
                  </a:lnTo>
                  <a:lnTo>
                    <a:pt x="8" y="106"/>
                  </a:lnTo>
                  <a:lnTo>
                    <a:pt x="2" y="114"/>
                  </a:lnTo>
                  <a:lnTo>
                    <a:pt x="0" y="124"/>
                  </a:lnTo>
                  <a:lnTo>
                    <a:pt x="0" y="124"/>
                  </a:lnTo>
                  <a:lnTo>
                    <a:pt x="2" y="134"/>
                  </a:lnTo>
                  <a:lnTo>
                    <a:pt x="8" y="144"/>
                  </a:lnTo>
                  <a:lnTo>
                    <a:pt x="18" y="154"/>
                  </a:lnTo>
                  <a:lnTo>
                    <a:pt x="32" y="160"/>
                  </a:lnTo>
                  <a:lnTo>
                    <a:pt x="30" y="144"/>
                  </a:lnTo>
                  <a:lnTo>
                    <a:pt x="30" y="144"/>
                  </a:lnTo>
                  <a:lnTo>
                    <a:pt x="26" y="140"/>
                  </a:lnTo>
                  <a:lnTo>
                    <a:pt x="24" y="134"/>
                  </a:lnTo>
                  <a:lnTo>
                    <a:pt x="24" y="134"/>
                  </a:lnTo>
                  <a:lnTo>
                    <a:pt x="24" y="128"/>
                  </a:lnTo>
                  <a:lnTo>
                    <a:pt x="28" y="126"/>
                  </a:lnTo>
                  <a:lnTo>
                    <a:pt x="34" y="120"/>
                  </a:lnTo>
                  <a:lnTo>
                    <a:pt x="34" y="120"/>
                  </a:lnTo>
                  <a:lnTo>
                    <a:pt x="92" y="100"/>
                  </a:lnTo>
                  <a:lnTo>
                    <a:pt x="92" y="100"/>
                  </a:lnTo>
                  <a:lnTo>
                    <a:pt x="110" y="92"/>
                  </a:lnTo>
                  <a:lnTo>
                    <a:pt x="116" y="86"/>
                  </a:lnTo>
                  <a:lnTo>
                    <a:pt x="122" y="82"/>
                  </a:lnTo>
                  <a:lnTo>
                    <a:pt x="126" y="76"/>
                  </a:lnTo>
                  <a:lnTo>
                    <a:pt x="128" y="68"/>
                  </a:lnTo>
                  <a:lnTo>
                    <a:pt x="130" y="62"/>
                  </a:lnTo>
                  <a:lnTo>
                    <a:pt x="130" y="52"/>
                  </a:lnTo>
                  <a:lnTo>
                    <a:pt x="130" y="52"/>
                  </a:lnTo>
                  <a:lnTo>
                    <a:pt x="130" y="44"/>
                  </a:lnTo>
                  <a:lnTo>
                    <a:pt x="126" y="36"/>
                  </a:lnTo>
                  <a:lnTo>
                    <a:pt x="122" y="28"/>
                  </a:lnTo>
                  <a:lnTo>
                    <a:pt x="118" y="22"/>
                  </a:lnTo>
                  <a:lnTo>
                    <a:pt x="110" y="16"/>
                  </a:lnTo>
                  <a:lnTo>
                    <a:pt x="102" y="10"/>
                  </a:lnTo>
                  <a:lnTo>
                    <a:pt x="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94" name="Freeform 90">
              <a:extLst>
                <a:ext uri="{FF2B5EF4-FFF2-40B4-BE49-F238E27FC236}">
                  <a16:creationId xmlns:a16="http://schemas.microsoft.com/office/drawing/2014/main" id="{DBCBBD93-692C-4398-BEA8-C09F5DCA8589}"/>
                </a:ext>
              </a:extLst>
            </p:cNvPr>
            <p:cNvSpPr>
              <a:spLocks/>
            </p:cNvSpPr>
            <p:nvPr/>
          </p:nvSpPr>
          <p:spPr bwMode="auto">
            <a:xfrm>
              <a:off x="4318000" y="5330825"/>
              <a:ext cx="311150" cy="247650"/>
            </a:xfrm>
            <a:custGeom>
              <a:avLst/>
              <a:gdLst>
                <a:gd name="T0" fmla="*/ 150 w 196"/>
                <a:gd name="T1" fmla="*/ 0 h 156"/>
                <a:gd name="T2" fmla="*/ 78 w 196"/>
                <a:gd name="T3" fmla="*/ 0 h 156"/>
                <a:gd name="T4" fmla="*/ 78 w 196"/>
                <a:gd name="T5" fmla="*/ 0 h 156"/>
                <a:gd name="T6" fmla="*/ 62 w 196"/>
                <a:gd name="T7" fmla="*/ 2 h 156"/>
                <a:gd name="T8" fmla="*/ 48 w 196"/>
                <a:gd name="T9" fmla="*/ 6 h 156"/>
                <a:gd name="T10" fmla="*/ 34 w 196"/>
                <a:gd name="T11" fmla="*/ 14 h 156"/>
                <a:gd name="T12" fmla="*/ 24 w 196"/>
                <a:gd name="T13" fmla="*/ 24 h 156"/>
                <a:gd name="T14" fmla="*/ 14 w 196"/>
                <a:gd name="T15" fmla="*/ 36 h 156"/>
                <a:gd name="T16" fmla="*/ 6 w 196"/>
                <a:gd name="T17" fmla="*/ 48 h 156"/>
                <a:gd name="T18" fmla="*/ 2 w 196"/>
                <a:gd name="T19" fmla="*/ 62 h 156"/>
                <a:gd name="T20" fmla="*/ 0 w 196"/>
                <a:gd name="T21" fmla="*/ 78 h 156"/>
                <a:gd name="T22" fmla="*/ 0 w 196"/>
                <a:gd name="T23" fmla="*/ 78 h 156"/>
                <a:gd name="T24" fmla="*/ 2 w 196"/>
                <a:gd name="T25" fmla="*/ 94 h 156"/>
                <a:gd name="T26" fmla="*/ 6 w 196"/>
                <a:gd name="T27" fmla="*/ 108 h 156"/>
                <a:gd name="T28" fmla="*/ 12 w 196"/>
                <a:gd name="T29" fmla="*/ 120 h 156"/>
                <a:gd name="T30" fmla="*/ 20 w 196"/>
                <a:gd name="T31" fmla="*/ 130 h 156"/>
                <a:gd name="T32" fmla="*/ 30 w 196"/>
                <a:gd name="T33" fmla="*/ 138 h 156"/>
                <a:gd name="T34" fmla="*/ 44 w 196"/>
                <a:gd name="T35" fmla="*/ 146 h 156"/>
                <a:gd name="T36" fmla="*/ 58 w 196"/>
                <a:gd name="T37" fmla="*/ 152 h 156"/>
                <a:gd name="T38" fmla="*/ 76 w 196"/>
                <a:gd name="T39" fmla="*/ 156 h 156"/>
                <a:gd name="T40" fmla="*/ 74 w 196"/>
                <a:gd name="T41" fmla="*/ 116 h 156"/>
                <a:gd name="T42" fmla="*/ 74 w 196"/>
                <a:gd name="T43" fmla="*/ 116 h 156"/>
                <a:gd name="T44" fmla="*/ 62 w 196"/>
                <a:gd name="T45" fmla="*/ 112 h 156"/>
                <a:gd name="T46" fmla="*/ 54 w 196"/>
                <a:gd name="T47" fmla="*/ 104 h 156"/>
                <a:gd name="T48" fmla="*/ 48 w 196"/>
                <a:gd name="T49" fmla="*/ 96 h 156"/>
                <a:gd name="T50" fmla="*/ 46 w 196"/>
                <a:gd name="T51" fmla="*/ 90 h 156"/>
                <a:gd name="T52" fmla="*/ 46 w 196"/>
                <a:gd name="T53" fmla="*/ 86 h 156"/>
                <a:gd name="T54" fmla="*/ 46 w 196"/>
                <a:gd name="T55" fmla="*/ 86 h 156"/>
                <a:gd name="T56" fmla="*/ 46 w 196"/>
                <a:gd name="T57" fmla="*/ 78 h 156"/>
                <a:gd name="T58" fmla="*/ 48 w 196"/>
                <a:gd name="T59" fmla="*/ 72 h 156"/>
                <a:gd name="T60" fmla="*/ 52 w 196"/>
                <a:gd name="T61" fmla="*/ 66 h 156"/>
                <a:gd name="T62" fmla="*/ 56 w 196"/>
                <a:gd name="T63" fmla="*/ 62 h 156"/>
                <a:gd name="T64" fmla="*/ 60 w 196"/>
                <a:gd name="T65" fmla="*/ 58 h 156"/>
                <a:gd name="T66" fmla="*/ 66 w 196"/>
                <a:gd name="T67" fmla="*/ 54 h 156"/>
                <a:gd name="T68" fmla="*/ 72 w 196"/>
                <a:gd name="T69" fmla="*/ 54 h 156"/>
                <a:gd name="T70" fmla="*/ 78 w 196"/>
                <a:gd name="T71" fmla="*/ 52 h 156"/>
                <a:gd name="T72" fmla="*/ 126 w 196"/>
                <a:gd name="T73" fmla="*/ 52 h 156"/>
                <a:gd name="T74" fmla="*/ 176 w 196"/>
                <a:gd name="T75" fmla="*/ 52 h 156"/>
                <a:gd name="T76" fmla="*/ 176 w 196"/>
                <a:gd name="T77" fmla="*/ 52 h 156"/>
                <a:gd name="T78" fmla="*/ 184 w 196"/>
                <a:gd name="T79" fmla="*/ 52 h 156"/>
                <a:gd name="T80" fmla="*/ 190 w 196"/>
                <a:gd name="T81" fmla="*/ 46 h 156"/>
                <a:gd name="T82" fmla="*/ 194 w 196"/>
                <a:gd name="T83" fmla="*/ 40 h 156"/>
                <a:gd name="T84" fmla="*/ 196 w 196"/>
                <a:gd name="T85" fmla="*/ 34 h 156"/>
                <a:gd name="T86" fmla="*/ 196 w 196"/>
                <a:gd name="T87" fmla="*/ 34 h 156"/>
                <a:gd name="T88" fmla="*/ 194 w 196"/>
                <a:gd name="T89" fmla="*/ 24 h 156"/>
                <a:gd name="T90" fmla="*/ 190 w 196"/>
                <a:gd name="T91" fmla="*/ 18 h 156"/>
                <a:gd name="T92" fmla="*/ 186 w 196"/>
                <a:gd name="T93" fmla="*/ 12 h 156"/>
                <a:gd name="T94" fmla="*/ 180 w 196"/>
                <a:gd name="T95" fmla="*/ 8 h 156"/>
                <a:gd name="T96" fmla="*/ 172 w 196"/>
                <a:gd name="T97" fmla="*/ 4 h 156"/>
                <a:gd name="T98" fmla="*/ 164 w 196"/>
                <a:gd name="T99" fmla="*/ 2 h 156"/>
                <a:gd name="T100" fmla="*/ 150 w 196"/>
                <a:gd name="T10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6" h="156">
                  <a:moveTo>
                    <a:pt x="150" y="0"/>
                  </a:moveTo>
                  <a:lnTo>
                    <a:pt x="78" y="0"/>
                  </a:lnTo>
                  <a:lnTo>
                    <a:pt x="78" y="0"/>
                  </a:lnTo>
                  <a:lnTo>
                    <a:pt x="62" y="2"/>
                  </a:lnTo>
                  <a:lnTo>
                    <a:pt x="48" y="6"/>
                  </a:lnTo>
                  <a:lnTo>
                    <a:pt x="34" y="14"/>
                  </a:lnTo>
                  <a:lnTo>
                    <a:pt x="24" y="24"/>
                  </a:lnTo>
                  <a:lnTo>
                    <a:pt x="14" y="36"/>
                  </a:lnTo>
                  <a:lnTo>
                    <a:pt x="6" y="48"/>
                  </a:lnTo>
                  <a:lnTo>
                    <a:pt x="2" y="62"/>
                  </a:lnTo>
                  <a:lnTo>
                    <a:pt x="0" y="78"/>
                  </a:lnTo>
                  <a:lnTo>
                    <a:pt x="0" y="78"/>
                  </a:lnTo>
                  <a:lnTo>
                    <a:pt x="2" y="94"/>
                  </a:lnTo>
                  <a:lnTo>
                    <a:pt x="6" y="108"/>
                  </a:lnTo>
                  <a:lnTo>
                    <a:pt x="12" y="120"/>
                  </a:lnTo>
                  <a:lnTo>
                    <a:pt x="20" y="130"/>
                  </a:lnTo>
                  <a:lnTo>
                    <a:pt x="30" y="138"/>
                  </a:lnTo>
                  <a:lnTo>
                    <a:pt x="44" y="146"/>
                  </a:lnTo>
                  <a:lnTo>
                    <a:pt x="58" y="152"/>
                  </a:lnTo>
                  <a:lnTo>
                    <a:pt x="76" y="156"/>
                  </a:lnTo>
                  <a:lnTo>
                    <a:pt x="74" y="116"/>
                  </a:lnTo>
                  <a:lnTo>
                    <a:pt x="74" y="116"/>
                  </a:lnTo>
                  <a:lnTo>
                    <a:pt x="62" y="112"/>
                  </a:lnTo>
                  <a:lnTo>
                    <a:pt x="54" y="104"/>
                  </a:lnTo>
                  <a:lnTo>
                    <a:pt x="48" y="96"/>
                  </a:lnTo>
                  <a:lnTo>
                    <a:pt x="46" y="90"/>
                  </a:lnTo>
                  <a:lnTo>
                    <a:pt x="46" y="86"/>
                  </a:lnTo>
                  <a:lnTo>
                    <a:pt x="46" y="86"/>
                  </a:lnTo>
                  <a:lnTo>
                    <a:pt x="46" y="78"/>
                  </a:lnTo>
                  <a:lnTo>
                    <a:pt x="48" y="72"/>
                  </a:lnTo>
                  <a:lnTo>
                    <a:pt x="52" y="66"/>
                  </a:lnTo>
                  <a:lnTo>
                    <a:pt x="56" y="62"/>
                  </a:lnTo>
                  <a:lnTo>
                    <a:pt x="60" y="58"/>
                  </a:lnTo>
                  <a:lnTo>
                    <a:pt x="66" y="54"/>
                  </a:lnTo>
                  <a:lnTo>
                    <a:pt x="72" y="54"/>
                  </a:lnTo>
                  <a:lnTo>
                    <a:pt x="78" y="52"/>
                  </a:lnTo>
                  <a:lnTo>
                    <a:pt x="126" y="52"/>
                  </a:lnTo>
                  <a:lnTo>
                    <a:pt x="176" y="52"/>
                  </a:lnTo>
                  <a:lnTo>
                    <a:pt x="176" y="52"/>
                  </a:lnTo>
                  <a:lnTo>
                    <a:pt x="184" y="52"/>
                  </a:lnTo>
                  <a:lnTo>
                    <a:pt x="190" y="46"/>
                  </a:lnTo>
                  <a:lnTo>
                    <a:pt x="194" y="40"/>
                  </a:lnTo>
                  <a:lnTo>
                    <a:pt x="196" y="34"/>
                  </a:lnTo>
                  <a:lnTo>
                    <a:pt x="196" y="34"/>
                  </a:lnTo>
                  <a:lnTo>
                    <a:pt x="194" y="24"/>
                  </a:lnTo>
                  <a:lnTo>
                    <a:pt x="190" y="18"/>
                  </a:lnTo>
                  <a:lnTo>
                    <a:pt x="186" y="12"/>
                  </a:lnTo>
                  <a:lnTo>
                    <a:pt x="180" y="8"/>
                  </a:lnTo>
                  <a:lnTo>
                    <a:pt x="172" y="4"/>
                  </a:lnTo>
                  <a:lnTo>
                    <a:pt x="164" y="2"/>
                  </a:lnTo>
                  <a:lnTo>
                    <a:pt x="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95" name="Freeform 91">
              <a:extLst>
                <a:ext uri="{FF2B5EF4-FFF2-40B4-BE49-F238E27FC236}">
                  <a16:creationId xmlns:a16="http://schemas.microsoft.com/office/drawing/2014/main" id="{BDC741C8-9A32-4B42-A8A1-1BEBBE09230A}"/>
                </a:ext>
              </a:extLst>
            </p:cNvPr>
            <p:cNvSpPr>
              <a:spLocks/>
            </p:cNvSpPr>
            <p:nvPr/>
          </p:nvSpPr>
          <p:spPr bwMode="auto">
            <a:xfrm>
              <a:off x="4318000" y="5330825"/>
              <a:ext cx="311150" cy="247650"/>
            </a:xfrm>
            <a:custGeom>
              <a:avLst/>
              <a:gdLst>
                <a:gd name="T0" fmla="*/ 150 w 196"/>
                <a:gd name="T1" fmla="*/ 0 h 156"/>
                <a:gd name="T2" fmla="*/ 78 w 196"/>
                <a:gd name="T3" fmla="*/ 0 h 156"/>
                <a:gd name="T4" fmla="*/ 78 w 196"/>
                <a:gd name="T5" fmla="*/ 0 h 156"/>
                <a:gd name="T6" fmla="*/ 62 w 196"/>
                <a:gd name="T7" fmla="*/ 2 h 156"/>
                <a:gd name="T8" fmla="*/ 48 w 196"/>
                <a:gd name="T9" fmla="*/ 6 h 156"/>
                <a:gd name="T10" fmla="*/ 34 w 196"/>
                <a:gd name="T11" fmla="*/ 14 h 156"/>
                <a:gd name="T12" fmla="*/ 24 w 196"/>
                <a:gd name="T13" fmla="*/ 24 h 156"/>
                <a:gd name="T14" fmla="*/ 14 w 196"/>
                <a:gd name="T15" fmla="*/ 36 h 156"/>
                <a:gd name="T16" fmla="*/ 6 w 196"/>
                <a:gd name="T17" fmla="*/ 48 h 156"/>
                <a:gd name="T18" fmla="*/ 2 w 196"/>
                <a:gd name="T19" fmla="*/ 62 h 156"/>
                <a:gd name="T20" fmla="*/ 0 w 196"/>
                <a:gd name="T21" fmla="*/ 78 h 156"/>
                <a:gd name="T22" fmla="*/ 0 w 196"/>
                <a:gd name="T23" fmla="*/ 78 h 156"/>
                <a:gd name="T24" fmla="*/ 2 w 196"/>
                <a:gd name="T25" fmla="*/ 94 h 156"/>
                <a:gd name="T26" fmla="*/ 6 w 196"/>
                <a:gd name="T27" fmla="*/ 108 h 156"/>
                <a:gd name="T28" fmla="*/ 12 w 196"/>
                <a:gd name="T29" fmla="*/ 120 h 156"/>
                <a:gd name="T30" fmla="*/ 20 w 196"/>
                <a:gd name="T31" fmla="*/ 130 h 156"/>
                <a:gd name="T32" fmla="*/ 30 w 196"/>
                <a:gd name="T33" fmla="*/ 138 h 156"/>
                <a:gd name="T34" fmla="*/ 44 w 196"/>
                <a:gd name="T35" fmla="*/ 146 h 156"/>
                <a:gd name="T36" fmla="*/ 58 w 196"/>
                <a:gd name="T37" fmla="*/ 152 h 156"/>
                <a:gd name="T38" fmla="*/ 76 w 196"/>
                <a:gd name="T39" fmla="*/ 156 h 156"/>
                <a:gd name="T40" fmla="*/ 74 w 196"/>
                <a:gd name="T41" fmla="*/ 116 h 156"/>
                <a:gd name="T42" fmla="*/ 74 w 196"/>
                <a:gd name="T43" fmla="*/ 116 h 156"/>
                <a:gd name="T44" fmla="*/ 62 w 196"/>
                <a:gd name="T45" fmla="*/ 112 h 156"/>
                <a:gd name="T46" fmla="*/ 54 w 196"/>
                <a:gd name="T47" fmla="*/ 104 h 156"/>
                <a:gd name="T48" fmla="*/ 48 w 196"/>
                <a:gd name="T49" fmla="*/ 96 h 156"/>
                <a:gd name="T50" fmla="*/ 46 w 196"/>
                <a:gd name="T51" fmla="*/ 90 h 156"/>
                <a:gd name="T52" fmla="*/ 46 w 196"/>
                <a:gd name="T53" fmla="*/ 86 h 156"/>
                <a:gd name="T54" fmla="*/ 46 w 196"/>
                <a:gd name="T55" fmla="*/ 86 h 156"/>
                <a:gd name="T56" fmla="*/ 46 w 196"/>
                <a:gd name="T57" fmla="*/ 78 h 156"/>
                <a:gd name="T58" fmla="*/ 48 w 196"/>
                <a:gd name="T59" fmla="*/ 72 h 156"/>
                <a:gd name="T60" fmla="*/ 52 w 196"/>
                <a:gd name="T61" fmla="*/ 66 h 156"/>
                <a:gd name="T62" fmla="*/ 56 w 196"/>
                <a:gd name="T63" fmla="*/ 62 h 156"/>
                <a:gd name="T64" fmla="*/ 60 w 196"/>
                <a:gd name="T65" fmla="*/ 58 h 156"/>
                <a:gd name="T66" fmla="*/ 66 w 196"/>
                <a:gd name="T67" fmla="*/ 54 h 156"/>
                <a:gd name="T68" fmla="*/ 72 w 196"/>
                <a:gd name="T69" fmla="*/ 54 h 156"/>
                <a:gd name="T70" fmla="*/ 78 w 196"/>
                <a:gd name="T71" fmla="*/ 52 h 156"/>
                <a:gd name="T72" fmla="*/ 126 w 196"/>
                <a:gd name="T73" fmla="*/ 52 h 156"/>
                <a:gd name="T74" fmla="*/ 176 w 196"/>
                <a:gd name="T75" fmla="*/ 52 h 156"/>
                <a:gd name="T76" fmla="*/ 176 w 196"/>
                <a:gd name="T77" fmla="*/ 52 h 156"/>
                <a:gd name="T78" fmla="*/ 184 w 196"/>
                <a:gd name="T79" fmla="*/ 52 h 156"/>
                <a:gd name="T80" fmla="*/ 190 w 196"/>
                <a:gd name="T81" fmla="*/ 46 h 156"/>
                <a:gd name="T82" fmla="*/ 194 w 196"/>
                <a:gd name="T83" fmla="*/ 40 h 156"/>
                <a:gd name="T84" fmla="*/ 196 w 196"/>
                <a:gd name="T85" fmla="*/ 34 h 156"/>
                <a:gd name="T86" fmla="*/ 196 w 196"/>
                <a:gd name="T87" fmla="*/ 34 h 156"/>
                <a:gd name="T88" fmla="*/ 194 w 196"/>
                <a:gd name="T89" fmla="*/ 24 h 156"/>
                <a:gd name="T90" fmla="*/ 190 w 196"/>
                <a:gd name="T91" fmla="*/ 18 h 156"/>
                <a:gd name="T92" fmla="*/ 186 w 196"/>
                <a:gd name="T93" fmla="*/ 12 h 156"/>
                <a:gd name="T94" fmla="*/ 180 w 196"/>
                <a:gd name="T95" fmla="*/ 8 h 156"/>
                <a:gd name="T96" fmla="*/ 172 w 196"/>
                <a:gd name="T97" fmla="*/ 4 h 156"/>
                <a:gd name="T98" fmla="*/ 164 w 196"/>
                <a:gd name="T99" fmla="*/ 2 h 156"/>
                <a:gd name="T100" fmla="*/ 150 w 196"/>
                <a:gd name="T10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6" h="156">
                  <a:moveTo>
                    <a:pt x="150" y="0"/>
                  </a:moveTo>
                  <a:lnTo>
                    <a:pt x="78" y="0"/>
                  </a:lnTo>
                  <a:lnTo>
                    <a:pt x="78" y="0"/>
                  </a:lnTo>
                  <a:lnTo>
                    <a:pt x="62" y="2"/>
                  </a:lnTo>
                  <a:lnTo>
                    <a:pt x="48" y="6"/>
                  </a:lnTo>
                  <a:lnTo>
                    <a:pt x="34" y="14"/>
                  </a:lnTo>
                  <a:lnTo>
                    <a:pt x="24" y="24"/>
                  </a:lnTo>
                  <a:lnTo>
                    <a:pt x="14" y="36"/>
                  </a:lnTo>
                  <a:lnTo>
                    <a:pt x="6" y="48"/>
                  </a:lnTo>
                  <a:lnTo>
                    <a:pt x="2" y="62"/>
                  </a:lnTo>
                  <a:lnTo>
                    <a:pt x="0" y="78"/>
                  </a:lnTo>
                  <a:lnTo>
                    <a:pt x="0" y="78"/>
                  </a:lnTo>
                  <a:lnTo>
                    <a:pt x="2" y="94"/>
                  </a:lnTo>
                  <a:lnTo>
                    <a:pt x="6" y="108"/>
                  </a:lnTo>
                  <a:lnTo>
                    <a:pt x="12" y="120"/>
                  </a:lnTo>
                  <a:lnTo>
                    <a:pt x="20" y="130"/>
                  </a:lnTo>
                  <a:lnTo>
                    <a:pt x="30" y="138"/>
                  </a:lnTo>
                  <a:lnTo>
                    <a:pt x="44" y="146"/>
                  </a:lnTo>
                  <a:lnTo>
                    <a:pt x="58" y="152"/>
                  </a:lnTo>
                  <a:lnTo>
                    <a:pt x="76" y="156"/>
                  </a:lnTo>
                  <a:lnTo>
                    <a:pt x="74" y="116"/>
                  </a:lnTo>
                  <a:lnTo>
                    <a:pt x="74" y="116"/>
                  </a:lnTo>
                  <a:lnTo>
                    <a:pt x="62" y="112"/>
                  </a:lnTo>
                  <a:lnTo>
                    <a:pt x="54" y="104"/>
                  </a:lnTo>
                  <a:lnTo>
                    <a:pt x="48" y="96"/>
                  </a:lnTo>
                  <a:lnTo>
                    <a:pt x="46" y="90"/>
                  </a:lnTo>
                  <a:lnTo>
                    <a:pt x="46" y="86"/>
                  </a:lnTo>
                  <a:lnTo>
                    <a:pt x="46" y="86"/>
                  </a:lnTo>
                  <a:lnTo>
                    <a:pt x="46" y="78"/>
                  </a:lnTo>
                  <a:lnTo>
                    <a:pt x="48" y="72"/>
                  </a:lnTo>
                  <a:lnTo>
                    <a:pt x="52" y="66"/>
                  </a:lnTo>
                  <a:lnTo>
                    <a:pt x="56" y="62"/>
                  </a:lnTo>
                  <a:lnTo>
                    <a:pt x="60" y="58"/>
                  </a:lnTo>
                  <a:lnTo>
                    <a:pt x="66" y="54"/>
                  </a:lnTo>
                  <a:lnTo>
                    <a:pt x="72" y="54"/>
                  </a:lnTo>
                  <a:lnTo>
                    <a:pt x="78" y="52"/>
                  </a:lnTo>
                  <a:lnTo>
                    <a:pt x="126" y="52"/>
                  </a:lnTo>
                  <a:lnTo>
                    <a:pt x="176" y="52"/>
                  </a:lnTo>
                  <a:lnTo>
                    <a:pt x="176" y="52"/>
                  </a:lnTo>
                  <a:lnTo>
                    <a:pt x="184" y="52"/>
                  </a:lnTo>
                  <a:lnTo>
                    <a:pt x="190" y="46"/>
                  </a:lnTo>
                  <a:lnTo>
                    <a:pt x="194" y="40"/>
                  </a:lnTo>
                  <a:lnTo>
                    <a:pt x="196" y="34"/>
                  </a:lnTo>
                  <a:lnTo>
                    <a:pt x="196" y="34"/>
                  </a:lnTo>
                  <a:lnTo>
                    <a:pt x="194" y="24"/>
                  </a:lnTo>
                  <a:lnTo>
                    <a:pt x="190" y="18"/>
                  </a:lnTo>
                  <a:lnTo>
                    <a:pt x="186" y="12"/>
                  </a:lnTo>
                  <a:lnTo>
                    <a:pt x="180" y="8"/>
                  </a:lnTo>
                  <a:lnTo>
                    <a:pt x="172" y="4"/>
                  </a:lnTo>
                  <a:lnTo>
                    <a:pt x="164" y="2"/>
                  </a:lnTo>
                  <a:lnTo>
                    <a:pt x="1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96" name="Freeform 92">
              <a:extLst>
                <a:ext uri="{FF2B5EF4-FFF2-40B4-BE49-F238E27FC236}">
                  <a16:creationId xmlns:a16="http://schemas.microsoft.com/office/drawing/2014/main" id="{D57ED505-973F-409A-98B5-981137B76AEA}"/>
                </a:ext>
              </a:extLst>
            </p:cNvPr>
            <p:cNvSpPr>
              <a:spLocks/>
            </p:cNvSpPr>
            <p:nvPr/>
          </p:nvSpPr>
          <p:spPr bwMode="auto">
            <a:xfrm>
              <a:off x="4451350" y="5435600"/>
              <a:ext cx="66675" cy="215900"/>
            </a:xfrm>
            <a:custGeom>
              <a:avLst/>
              <a:gdLst>
                <a:gd name="T0" fmla="*/ 42 w 42"/>
                <a:gd name="T1" fmla="*/ 0 h 136"/>
                <a:gd name="T2" fmla="*/ 0 w 42"/>
                <a:gd name="T3" fmla="*/ 0 h 136"/>
                <a:gd name="T4" fmla="*/ 8 w 42"/>
                <a:gd name="T5" fmla="*/ 136 h 136"/>
                <a:gd name="T6" fmla="*/ 34 w 42"/>
                <a:gd name="T7" fmla="*/ 124 h 136"/>
                <a:gd name="T8" fmla="*/ 42 w 42"/>
                <a:gd name="T9" fmla="*/ 0 h 136"/>
              </a:gdLst>
              <a:ahLst/>
              <a:cxnLst>
                <a:cxn ang="0">
                  <a:pos x="T0" y="T1"/>
                </a:cxn>
                <a:cxn ang="0">
                  <a:pos x="T2" y="T3"/>
                </a:cxn>
                <a:cxn ang="0">
                  <a:pos x="T4" y="T5"/>
                </a:cxn>
                <a:cxn ang="0">
                  <a:pos x="T6" y="T7"/>
                </a:cxn>
                <a:cxn ang="0">
                  <a:pos x="T8" y="T9"/>
                </a:cxn>
              </a:cxnLst>
              <a:rect l="0" t="0" r="r" b="b"/>
              <a:pathLst>
                <a:path w="42" h="136">
                  <a:moveTo>
                    <a:pt x="42" y="0"/>
                  </a:moveTo>
                  <a:lnTo>
                    <a:pt x="0" y="0"/>
                  </a:lnTo>
                  <a:lnTo>
                    <a:pt x="8" y="136"/>
                  </a:lnTo>
                  <a:lnTo>
                    <a:pt x="34" y="124"/>
                  </a:ln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grpSp>
      <p:grpSp>
        <p:nvGrpSpPr>
          <p:cNvPr id="18" name="Group 115">
            <a:extLst>
              <a:ext uri="{FF2B5EF4-FFF2-40B4-BE49-F238E27FC236}">
                <a16:creationId xmlns:a16="http://schemas.microsoft.com/office/drawing/2014/main" id="{2BDBD072-540C-4218-A6B9-9B268DFD0F87}"/>
              </a:ext>
            </a:extLst>
          </p:cNvPr>
          <p:cNvGrpSpPr>
            <a:grpSpLocks noChangeAspect="1"/>
          </p:cNvGrpSpPr>
          <p:nvPr/>
        </p:nvGrpSpPr>
        <p:grpSpPr bwMode="auto">
          <a:xfrm>
            <a:off x="2602070" y="4131038"/>
            <a:ext cx="452253" cy="535282"/>
            <a:chOff x="2346" y="400"/>
            <a:chExt cx="2974" cy="3520"/>
          </a:xfrm>
        </p:grpSpPr>
        <p:sp>
          <p:nvSpPr>
            <p:cNvPr id="59" name="AutoShape 114">
              <a:extLst>
                <a:ext uri="{FF2B5EF4-FFF2-40B4-BE49-F238E27FC236}">
                  <a16:creationId xmlns:a16="http://schemas.microsoft.com/office/drawing/2014/main" id="{CD8B4CC2-11E7-42D3-BB44-FC9500912512}"/>
                </a:ext>
              </a:extLst>
            </p:cNvPr>
            <p:cNvSpPr>
              <a:spLocks noChangeAspect="1" noChangeArrowheads="1" noTextEdit="1"/>
            </p:cNvSpPr>
            <p:nvPr/>
          </p:nvSpPr>
          <p:spPr bwMode="auto">
            <a:xfrm>
              <a:off x="2346" y="400"/>
              <a:ext cx="2974" cy="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60" name="Freeform 116">
              <a:extLst>
                <a:ext uri="{FF2B5EF4-FFF2-40B4-BE49-F238E27FC236}">
                  <a16:creationId xmlns:a16="http://schemas.microsoft.com/office/drawing/2014/main" id="{6A63F2F8-0FE8-4B4F-9000-4648A0814524}"/>
                </a:ext>
              </a:extLst>
            </p:cNvPr>
            <p:cNvSpPr>
              <a:spLocks/>
            </p:cNvSpPr>
            <p:nvPr/>
          </p:nvSpPr>
          <p:spPr bwMode="auto">
            <a:xfrm>
              <a:off x="3262" y="453"/>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61" name="Freeform 117">
              <a:extLst>
                <a:ext uri="{FF2B5EF4-FFF2-40B4-BE49-F238E27FC236}">
                  <a16:creationId xmlns:a16="http://schemas.microsoft.com/office/drawing/2014/main" id="{5345A80A-39E2-4AF6-A205-6CEA82292D1C}"/>
                </a:ext>
              </a:extLst>
            </p:cNvPr>
            <p:cNvSpPr>
              <a:spLocks/>
            </p:cNvSpPr>
            <p:nvPr/>
          </p:nvSpPr>
          <p:spPr bwMode="auto">
            <a:xfrm>
              <a:off x="3262" y="510"/>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62" name="Freeform 118">
              <a:extLst>
                <a:ext uri="{FF2B5EF4-FFF2-40B4-BE49-F238E27FC236}">
                  <a16:creationId xmlns:a16="http://schemas.microsoft.com/office/drawing/2014/main" id="{0FB14D98-327A-4749-9CA9-96FED959E06F}"/>
                </a:ext>
              </a:extLst>
            </p:cNvPr>
            <p:cNvSpPr>
              <a:spLocks/>
            </p:cNvSpPr>
            <p:nvPr/>
          </p:nvSpPr>
          <p:spPr bwMode="auto">
            <a:xfrm>
              <a:off x="2528" y="1935"/>
              <a:ext cx="1408" cy="1916"/>
            </a:xfrm>
            <a:custGeom>
              <a:avLst/>
              <a:gdLst>
                <a:gd name="T0" fmla="*/ 1334 w 1408"/>
                <a:gd name="T1" fmla="*/ 1916 h 1916"/>
                <a:gd name="T2" fmla="*/ 320 w 1408"/>
                <a:gd name="T3" fmla="*/ 1908 h 1916"/>
                <a:gd name="T4" fmla="*/ 320 w 1408"/>
                <a:gd name="T5" fmla="*/ 1908 h 1916"/>
                <a:gd name="T6" fmla="*/ 310 w 1408"/>
                <a:gd name="T7" fmla="*/ 1894 h 1916"/>
                <a:gd name="T8" fmla="*/ 280 w 1408"/>
                <a:gd name="T9" fmla="*/ 1854 h 1916"/>
                <a:gd name="T10" fmla="*/ 240 w 1408"/>
                <a:gd name="T11" fmla="*/ 1788 h 1916"/>
                <a:gd name="T12" fmla="*/ 216 w 1408"/>
                <a:gd name="T13" fmla="*/ 1748 h 1916"/>
                <a:gd name="T14" fmla="*/ 190 w 1408"/>
                <a:gd name="T15" fmla="*/ 1704 h 1916"/>
                <a:gd name="T16" fmla="*/ 166 w 1408"/>
                <a:gd name="T17" fmla="*/ 1656 h 1916"/>
                <a:gd name="T18" fmla="*/ 140 w 1408"/>
                <a:gd name="T19" fmla="*/ 1602 h 1916"/>
                <a:gd name="T20" fmla="*/ 116 w 1408"/>
                <a:gd name="T21" fmla="*/ 1546 h 1916"/>
                <a:gd name="T22" fmla="*/ 94 w 1408"/>
                <a:gd name="T23" fmla="*/ 1488 h 1916"/>
                <a:gd name="T24" fmla="*/ 74 w 1408"/>
                <a:gd name="T25" fmla="*/ 1426 h 1916"/>
                <a:gd name="T26" fmla="*/ 58 w 1408"/>
                <a:gd name="T27" fmla="*/ 1362 h 1916"/>
                <a:gd name="T28" fmla="*/ 44 w 1408"/>
                <a:gd name="T29" fmla="*/ 1298 h 1916"/>
                <a:gd name="T30" fmla="*/ 38 w 1408"/>
                <a:gd name="T31" fmla="*/ 1264 h 1916"/>
                <a:gd name="T32" fmla="*/ 34 w 1408"/>
                <a:gd name="T33" fmla="*/ 1230 h 1916"/>
                <a:gd name="T34" fmla="*/ 34 w 1408"/>
                <a:gd name="T35" fmla="*/ 1230 h 1916"/>
                <a:gd name="T36" fmla="*/ 20 w 1408"/>
                <a:gd name="T37" fmla="*/ 1096 h 1916"/>
                <a:gd name="T38" fmla="*/ 8 w 1408"/>
                <a:gd name="T39" fmla="*/ 964 h 1916"/>
                <a:gd name="T40" fmla="*/ 4 w 1408"/>
                <a:gd name="T41" fmla="*/ 898 h 1916"/>
                <a:gd name="T42" fmla="*/ 2 w 1408"/>
                <a:gd name="T43" fmla="*/ 836 h 1916"/>
                <a:gd name="T44" fmla="*/ 0 w 1408"/>
                <a:gd name="T45" fmla="*/ 774 h 1916"/>
                <a:gd name="T46" fmla="*/ 2 w 1408"/>
                <a:gd name="T47" fmla="*/ 714 h 1916"/>
                <a:gd name="T48" fmla="*/ 8 w 1408"/>
                <a:gd name="T49" fmla="*/ 658 h 1916"/>
                <a:gd name="T50" fmla="*/ 16 w 1408"/>
                <a:gd name="T51" fmla="*/ 604 h 1916"/>
                <a:gd name="T52" fmla="*/ 28 w 1408"/>
                <a:gd name="T53" fmla="*/ 552 h 1916"/>
                <a:gd name="T54" fmla="*/ 36 w 1408"/>
                <a:gd name="T55" fmla="*/ 528 h 1916"/>
                <a:gd name="T56" fmla="*/ 44 w 1408"/>
                <a:gd name="T57" fmla="*/ 504 h 1916"/>
                <a:gd name="T58" fmla="*/ 54 w 1408"/>
                <a:gd name="T59" fmla="*/ 482 h 1916"/>
                <a:gd name="T60" fmla="*/ 66 w 1408"/>
                <a:gd name="T61" fmla="*/ 460 h 1916"/>
                <a:gd name="T62" fmla="*/ 78 w 1408"/>
                <a:gd name="T63" fmla="*/ 440 h 1916"/>
                <a:gd name="T64" fmla="*/ 90 w 1408"/>
                <a:gd name="T65" fmla="*/ 420 h 1916"/>
                <a:gd name="T66" fmla="*/ 106 w 1408"/>
                <a:gd name="T67" fmla="*/ 402 h 1916"/>
                <a:gd name="T68" fmla="*/ 122 w 1408"/>
                <a:gd name="T69" fmla="*/ 384 h 1916"/>
                <a:gd name="T70" fmla="*/ 140 w 1408"/>
                <a:gd name="T71" fmla="*/ 368 h 1916"/>
                <a:gd name="T72" fmla="*/ 158 w 1408"/>
                <a:gd name="T73" fmla="*/ 352 h 1916"/>
                <a:gd name="T74" fmla="*/ 158 w 1408"/>
                <a:gd name="T75" fmla="*/ 352 h 1916"/>
                <a:gd name="T76" fmla="*/ 202 w 1408"/>
                <a:gd name="T77" fmla="*/ 322 h 1916"/>
                <a:gd name="T78" fmla="*/ 250 w 1408"/>
                <a:gd name="T79" fmla="*/ 292 h 1916"/>
                <a:gd name="T80" fmla="*/ 304 w 1408"/>
                <a:gd name="T81" fmla="*/ 262 h 1916"/>
                <a:gd name="T82" fmla="*/ 362 w 1408"/>
                <a:gd name="T83" fmla="*/ 230 h 1916"/>
                <a:gd name="T84" fmla="*/ 420 w 1408"/>
                <a:gd name="T85" fmla="*/ 202 h 1916"/>
                <a:gd name="T86" fmla="*/ 480 w 1408"/>
                <a:gd name="T87" fmla="*/ 172 h 1916"/>
                <a:gd name="T88" fmla="*/ 600 w 1408"/>
                <a:gd name="T89" fmla="*/ 118 h 1916"/>
                <a:gd name="T90" fmla="*/ 708 w 1408"/>
                <a:gd name="T91" fmla="*/ 70 h 1916"/>
                <a:gd name="T92" fmla="*/ 798 w 1408"/>
                <a:gd name="T93" fmla="*/ 34 h 1916"/>
                <a:gd name="T94" fmla="*/ 882 w 1408"/>
                <a:gd name="T95" fmla="*/ 0 h 1916"/>
                <a:gd name="T96" fmla="*/ 1324 w 1408"/>
                <a:gd name="T97" fmla="*/ 564 h 1916"/>
                <a:gd name="T98" fmla="*/ 1408 w 1408"/>
                <a:gd name="T99" fmla="*/ 1310 h 1916"/>
                <a:gd name="T100" fmla="*/ 1334 w 1408"/>
                <a:gd name="T101" fmla="*/ 1916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8" h="1916">
                  <a:moveTo>
                    <a:pt x="1334" y="1916"/>
                  </a:moveTo>
                  <a:lnTo>
                    <a:pt x="320" y="1908"/>
                  </a:lnTo>
                  <a:lnTo>
                    <a:pt x="320" y="1908"/>
                  </a:lnTo>
                  <a:lnTo>
                    <a:pt x="310" y="1894"/>
                  </a:lnTo>
                  <a:lnTo>
                    <a:pt x="280" y="1854"/>
                  </a:lnTo>
                  <a:lnTo>
                    <a:pt x="240" y="1788"/>
                  </a:lnTo>
                  <a:lnTo>
                    <a:pt x="216" y="1748"/>
                  </a:lnTo>
                  <a:lnTo>
                    <a:pt x="190" y="1704"/>
                  </a:lnTo>
                  <a:lnTo>
                    <a:pt x="166" y="1656"/>
                  </a:lnTo>
                  <a:lnTo>
                    <a:pt x="140" y="1602"/>
                  </a:lnTo>
                  <a:lnTo>
                    <a:pt x="116" y="1546"/>
                  </a:lnTo>
                  <a:lnTo>
                    <a:pt x="94" y="1488"/>
                  </a:lnTo>
                  <a:lnTo>
                    <a:pt x="74" y="1426"/>
                  </a:lnTo>
                  <a:lnTo>
                    <a:pt x="58" y="1362"/>
                  </a:lnTo>
                  <a:lnTo>
                    <a:pt x="44" y="1298"/>
                  </a:lnTo>
                  <a:lnTo>
                    <a:pt x="38" y="1264"/>
                  </a:lnTo>
                  <a:lnTo>
                    <a:pt x="34" y="1230"/>
                  </a:lnTo>
                  <a:lnTo>
                    <a:pt x="34" y="1230"/>
                  </a:lnTo>
                  <a:lnTo>
                    <a:pt x="20" y="1096"/>
                  </a:lnTo>
                  <a:lnTo>
                    <a:pt x="8" y="964"/>
                  </a:lnTo>
                  <a:lnTo>
                    <a:pt x="4" y="898"/>
                  </a:lnTo>
                  <a:lnTo>
                    <a:pt x="2" y="836"/>
                  </a:lnTo>
                  <a:lnTo>
                    <a:pt x="0" y="774"/>
                  </a:lnTo>
                  <a:lnTo>
                    <a:pt x="2" y="714"/>
                  </a:lnTo>
                  <a:lnTo>
                    <a:pt x="8" y="658"/>
                  </a:lnTo>
                  <a:lnTo>
                    <a:pt x="16" y="604"/>
                  </a:lnTo>
                  <a:lnTo>
                    <a:pt x="28" y="552"/>
                  </a:lnTo>
                  <a:lnTo>
                    <a:pt x="36" y="528"/>
                  </a:lnTo>
                  <a:lnTo>
                    <a:pt x="44" y="504"/>
                  </a:lnTo>
                  <a:lnTo>
                    <a:pt x="54" y="482"/>
                  </a:lnTo>
                  <a:lnTo>
                    <a:pt x="66" y="460"/>
                  </a:lnTo>
                  <a:lnTo>
                    <a:pt x="78" y="440"/>
                  </a:lnTo>
                  <a:lnTo>
                    <a:pt x="90" y="420"/>
                  </a:lnTo>
                  <a:lnTo>
                    <a:pt x="106" y="402"/>
                  </a:lnTo>
                  <a:lnTo>
                    <a:pt x="122" y="384"/>
                  </a:lnTo>
                  <a:lnTo>
                    <a:pt x="140" y="368"/>
                  </a:lnTo>
                  <a:lnTo>
                    <a:pt x="158" y="352"/>
                  </a:lnTo>
                  <a:lnTo>
                    <a:pt x="158" y="352"/>
                  </a:lnTo>
                  <a:lnTo>
                    <a:pt x="202" y="322"/>
                  </a:lnTo>
                  <a:lnTo>
                    <a:pt x="250" y="292"/>
                  </a:lnTo>
                  <a:lnTo>
                    <a:pt x="304" y="262"/>
                  </a:lnTo>
                  <a:lnTo>
                    <a:pt x="362" y="230"/>
                  </a:lnTo>
                  <a:lnTo>
                    <a:pt x="420" y="202"/>
                  </a:lnTo>
                  <a:lnTo>
                    <a:pt x="480" y="172"/>
                  </a:lnTo>
                  <a:lnTo>
                    <a:pt x="600" y="118"/>
                  </a:lnTo>
                  <a:lnTo>
                    <a:pt x="708" y="70"/>
                  </a:lnTo>
                  <a:lnTo>
                    <a:pt x="798" y="34"/>
                  </a:lnTo>
                  <a:lnTo>
                    <a:pt x="882" y="0"/>
                  </a:lnTo>
                  <a:lnTo>
                    <a:pt x="1324" y="564"/>
                  </a:lnTo>
                  <a:lnTo>
                    <a:pt x="1408" y="1310"/>
                  </a:lnTo>
                  <a:lnTo>
                    <a:pt x="1334" y="1916"/>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63" name="Freeform 120">
              <a:extLst>
                <a:ext uri="{FF2B5EF4-FFF2-40B4-BE49-F238E27FC236}">
                  <a16:creationId xmlns:a16="http://schemas.microsoft.com/office/drawing/2014/main" id="{1CE23268-6761-4625-9EA7-4D9BB9DA3B07}"/>
                </a:ext>
              </a:extLst>
            </p:cNvPr>
            <p:cNvSpPr>
              <a:spLocks/>
            </p:cNvSpPr>
            <p:nvPr/>
          </p:nvSpPr>
          <p:spPr bwMode="auto">
            <a:xfrm>
              <a:off x="3356" y="438"/>
              <a:ext cx="922" cy="778"/>
            </a:xfrm>
            <a:custGeom>
              <a:avLst/>
              <a:gdLst>
                <a:gd name="T0" fmla="*/ 48 w 922"/>
                <a:gd name="T1" fmla="*/ 778 h 778"/>
                <a:gd name="T2" fmla="*/ 168 w 922"/>
                <a:gd name="T3" fmla="*/ 580 h 778"/>
                <a:gd name="T4" fmla="*/ 148 w 922"/>
                <a:gd name="T5" fmla="*/ 510 h 778"/>
                <a:gd name="T6" fmla="*/ 138 w 922"/>
                <a:gd name="T7" fmla="*/ 448 h 778"/>
                <a:gd name="T8" fmla="*/ 136 w 922"/>
                <a:gd name="T9" fmla="*/ 402 h 778"/>
                <a:gd name="T10" fmla="*/ 138 w 922"/>
                <a:gd name="T11" fmla="*/ 388 h 778"/>
                <a:gd name="T12" fmla="*/ 146 w 922"/>
                <a:gd name="T13" fmla="*/ 362 h 778"/>
                <a:gd name="T14" fmla="*/ 180 w 922"/>
                <a:gd name="T15" fmla="*/ 300 h 778"/>
                <a:gd name="T16" fmla="*/ 194 w 922"/>
                <a:gd name="T17" fmla="*/ 268 h 778"/>
                <a:gd name="T18" fmla="*/ 198 w 922"/>
                <a:gd name="T19" fmla="*/ 242 h 778"/>
                <a:gd name="T20" fmla="*/ 198 w 922"/>
                <a:gd name="T21" fmla="*/ 208 h 778"/>
                <a:gd name="T22" fmla="*/ 196 w 922"/>
                <a:gd name="T23" fmla="*/ 190 h 778"/>
                <a:gd name="T24" fmla="*/ 236 w 922"/>
                <a:gd name="T25" fmla="*/ 228 h 778"/>
                <a:gd name="T26" fmla="*/ 304 w 922"/>
                <a:gd name="T27" fmla="*/ 274 h 778"/>
                <a:gd name="T28" fmla="*/ 350 w 922"/>
                <a:gd name="T29" fmla="*/ 298 h 778"/>
                <a:gd name="T30" fmla="*/ 400 w 922"/>
                <a:gd name="T31" fmla="*/ 318 h 778"/>
                <a:gd name="T32" fmla="*/ 456 w 922"/>
                <a:gd name="T33" fmla="*/ 334 h 778"/>
                <a:gd name="T34" fmla="*/ 484 w 922"/>
                <a:gd name="T35" fmla="*/ 338 h 778"/>
                <a:gd name="T36" fmla="*/ 538 w 922"/>
                <a:gd name="T37" fmla="*/ 342 h 778"/>
                <a:gd name="T38" fmla="*/ 608 w 922"/>
                <a:gd name="T39" fmla="*/ 336 h 778"/>
                <a:gd name="T40" fmla="*/ 686 w 922"/>
                <a:gd name="T41" fmla="*/ 326 h 778"/>
                <a:gd name="T42" fmla="*/ 716 w 922"/>
                <a:gd name="T43" fmla="*/ 328 h 778"/>
                <a:gd name="T44" fmla="*/ 740 w 922"/>
                <a:gd name="T45" fmla="*/ 336 h 778"/>
                <a:gd name="T46" fmla="*/ 760 w 922"/>
                <a:gd name="T47" fmla="*/ 354 h 778"/>
                <a:gd name="T48" fmla="*/ 766 w 922"/>
                <a:gd name="T49" fmla="*/ 368 h 778"/>
                <a:gd name="T50" fmla="*/ 776 w 922"/>
                <a:gd name="T51" fmla="*/ 402 h 778"/>
                <a:gd name="T52" fmla="*/ 780 w 922"/>
                <a:gd name="T53" fmla="*/ 458 h 778"/>
                <a:gd name="T54" fmla="*/ 774 w 922"/>
                <a:gd name="T55" fmla="*/ 528 h 778"/>
                <a:gd name="T56" fmla="*/ 764 w 922"/>
                <a:gd name="T57" fmla="*/ 582 h 778"/>
                <a:gd name="T58" fmla="*/ 880 w 922"/>
                <a:gd name="T59" fmla="*/ 778 h 778"/>
                <a:gd name="T60" fmla="*/ 900 w 922"/>
                <a:gd name="T61" fmla="*/ 666 h 778"/>
                <a:gd name="T62" fmla="*/ 920 w 922"/>
                <a:gd name="T63" fmla="*/ 524 h 778"/>
                <a:gd name="T64" fmla="*/ 922 w 922"/>
                <a:gd name="T65" fmla="*/ 482 h 778"/>
                <a:gd name="T66" fmla="*/ 918 w 922"/>
                <a:gd name="T67" fmla="*/ 410 h 778"/>
                <a:gd name="T68" fmla="*/ 908 w 922"/>
                <a:gd name="T69" fmla="*/ 352 h 778"/>
                <a:gd name="T70" fmla="*/ 892 w 922"/>
                <a:gd name="T71" fmla="*/ 290 h 778"/>
                <a:gd name="T72" fmla="*/ 866 w 922"/>
                <a:gd name="T73" fmla="*/ 228 h 778"/>
                <a:gd name="T74" fmla="*/ 828 w 922"/>
                <a:gd name="T75" fmla="*/ 166 h 778"/>
                <a:gd name="T76" fmla="*/ 776 w 922"/>
                <a:gd name="T77" fmla="*/ 112 h 778"/>
                <a:gd name="T78" fmla="*/ 710 w 922"/>
                <a:gd name="T79" fmla="*/ 66 h 778"/>
                <a:gd name="T80" fmla="*/ 672 w 922"/>
                <a:gd name="T81" fmla="*/ 46 h 778"/>
                <a:gd name="T82" fmla="*/ 630 w 922"/>
                <a:gd name="T83" fmla="*/ 30 h 778"/>
                <a:gd name="T84" fmla="*/ 554 w 922"/>
                <a:gd name="T85" fmla="*/ 10 h 778"/>
                <a:gd name="T86" fmla="*/ 482 w 922"/>
                <a:gd name="T87" fmla="*/ 0 h 778"/>
                <a:gd name="T88" fmla="*/ 416 w 922"/>
                <a:gd name="T89" fmla="*/ 2 h 778"/>
                <a:gd name="T90" fmla="*/ 356 w 922"/>
                <a:gd name="T91" fmla="*/ 8 h 778"/>
                <a:gd name="T92" fmla="*/ 304 w 922"/>
                <a:gd name="T93" fmla="*/ 22 h 778"/>
                <a:gd name="T94" fmla="*/ 258 w 922"/>
                <a:gd name="T95" fmla="*/ 40 h 778"/>
                <a:gd name="T96" fmla="*/ 206 w 922"/>
                <a:gd name="T97" fmla="*/ 68 h 778"/>
                <a:gd name="T98" fmla="*/ 174 w 922"/>
                <a:gd name="T99" fmla="*/ 92 h 778"/>
                <a:gd name="T100" fmla="*/ 138 w 922"/>
                <a:gd name="T101" fmla="*/ 124 h 778"/>
                <a:gd name="T102" fmla="*/ 100 w 922"/>
                <a:gd name="T103" fmla="*/ 166 h 778"/>
                <a:gd name="T104" fmla="*/ 66 w 922"/>
                <a:gd name="T105" fmla="*/ 216 h 778"/>
                <a:gd name="T106" fmla="*/ 36 w 922"/>
                <a:gd name="T107" fmla="*/ 278 h 778"/>
                <a:gd name="T108" fmla="*/ 12 w 922"/>
                <a:gd name="T109" fmla="*/ 350 h 778"/>
                <a:gd name="T110" fmla="*/ 0 w 922"/>
                <a:gd name="T111" fmla="*/ 432 h 778"/>
                <a:gd name="T112" fmla="*/ 2 w 922"/>
                <a:gd name="T113" fmla="*/ 52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2" h="778">
                  <a:moveTo>
                    <a:pt x="2" y="526"/>
                  </a:moveTo>
                  <a:lnTo>
                    <a:pt x="48" y="778"/>
                  </a:lnTo>
                  <a:lnTo>
                    <a:pt x="168" y="580"/>
                  </a:lnTo>
                  <a:lnTo>
                    <a:pt x="168" y="580"/>
                  </a:lnTo>
                  <a:lnTo>
                    <a:pt x="162" y="560"/>
                  </a:lnTo>
                  <a:lnTo>
                    <a:pt x="148" y="510"/>
                  </a:lnTo>
                  <a:lnTo>
                    <a:pt x="142" y="480"/>
                  </a:lnTo>
                  <a:lnTo>
                    <a:pt x="138" y="448"/>
                  </a:lnTo>
                  <a:lnTo>
                    <a:pt x="136" y="416"/>
                  </a:lnTo>
                  <a:lnTo>
                    <a:pt x="136" y="402"/>
                  </a:lnTo>
                  <a:lnTo>
                    <a:pt x="138" y="388"/>
                  </a:lnTo>
                  <a:lnTo>
                    <a:pt x="138" y="388"/>
                  </a:lnTo>
                  <a:lnTo>
                    <a:pt x="142" y="374"/>
                  </a:lnTo>
                  <a:lnTo>
                    <a:pt x="146" y="362"/>
                  </a:lnTo>
                  <a:lnTo>
                    <a:pt x="156" y="340"/>
                  </a:lnTo>
                  <a:lnTo>
                    <a:pt x="180" y="300"/>
                  </a:lnTo>
                  <a:lnTo>
                    <a:pt x="190" y="280"/>
                  </a:lnTo>
                  <a:lnTo>
                    <a:pt x="194" y="268"/>
                  </a:lnTo>
                  <a:lnTo>
                    <a:pt x="196" y="256"/>
                  </a:lnTo>
                  <a:lnTo>
                    <a:pt x="198" y="242"/>
                  </a:lnTo>
                  <a:lnTo>
                    <a:pt x="198" y="226"/>
                  </a:lnTo>
                  <a:lnTo>
                    <a:pt x="198" y="208"/>
                  </a:lnTo>
                  <a:lnTo>
                    <a:pt x="196" y="190"/>
                  </a:lnTo>
                  <a:lnTo>
                    <a:pt x="196" y="190"/>
                  </a:lnTo>
                  <a:lnTo>
                    <a:pt x="214" y="208"/>
                  </a:lnTo>
                  <a:lnTo>
                    <a:pt x="236" y="228"/>
                  </a:lnTo>
                  <a:lnTo>
                    <a:pt x="266" y="250"/>
                  </a:lnTo>
                  <a:lnTo>
                    <a:pt x="304" y="274"/>
                  </a:lnTo>
                  <a:lnTo>
                    <a:pt x="326" y="286"/>
                  </a:lnTo>
                  <a:lnTo>
                    <a:pt x="350" y="298"/>
                  </a:lnTo>
                  <a:lnTo>
                    <a:pt x="374" y="310"/>
                  </a:lnTo>
                  <a:lnTo>
                    <a:pt x="400" y="318"/>
                  </a:lnTo>
                  <a:lnTo>
                    <a:pt x="426" y="328"/>
                  </a:lnTo>
                  <a:lnTo>
                    <a:pt x="456" y="334"/>
                  </a:lnTo>
                  <a:lnTo>
                    <a:pt x="456" y="334"/>
                  </a:lnTo>
                  <a:lnTo>
                    <a:pt x="484" y="338"/>
                  </a:lnTo>
                  <a:lnTo>
                    <a:pt x="512" y="340"/>
                  </a:lnTo>
                  <a:lnTo>
                    <a:pt x="538" y="342"/>
                  </a:lnTo>
                  <a:lnTo>
                    <a:pt x="562" y="340"/>
                  </a:lnTo>
                  <a:lnTo>
                    <a:pt x="608" y="336"/>
                  </a:lnTo>
                  <a:lnTo>
                    <a:pt x="650" y="330"/>
                  </a:lnTo>
                  <a:lnTo>
                    <a:pt x="686" y="326"/>
                  </a:lnTo>
                  <a:lnTo>
                    <a:pt x="702" y="326"/>
                  </a:lnTo>
                  <a:lnTo>
                    <a:pt x="716" y="328"/>
                  </a:lnTo>
                  <a:lnTo>
                    <a:pt x="728" y="330"/>
                  </a:lnTo>
                  <a:lnTo>
                    <a:pt x="740" y="336"/>
                  </a:lnTo>
                  <a:lnTo>
                    <a:pt x="750" y="344"/>
                  </a:lnTo>
                  <a:lnTo>
                    <a:pt x="760" y="354"/>
                  </a:lnTo>
                  <a:lnTo>
                    <a:pt x="760" y="354"/>
                  </a:lnTo>
                  <a:lnTo>
                    <a:pt x="766" y="368"/>
                  </a:lnTo>
                  <a:lnTo>
                    <a:pt x="772" y="384"/>
                  </a:lnTo>
                  <a:lnTo>
                    <a:pt x="776" y="402"/>
                  </a:lnTo>
                  <a:lnTo>
                    <a:pt x="780" y="420"/>
                  </a:lnTo>
                  <a:lnTo>
                    <a:pt x="780" y="458"/>
                  </a:lnTo>
                  <a:lnTo>
                    <a:pt x="778" y="494"/>
                  </a:lnTo>
                  <a:lnTo>
                    <a:pt x="774" y="528"/>
                  </a:lnTo>
                  <a:lnTo>
                    <a:pt x="768" y="556"/>
                  </a:lnTo>
                  <a:lnTo>
                    <a:pt x="764" y="582"/>
                  </a:lnTo>
                  <a:lnTo>
                    <a:pt x="880" y="778"/>
                  </a:lnTo>
                  <a:lnTo>
                    <a:pt x="880" y="778"/>
                  </a:lnTo>
                  <a:lnTo>
                    <a:pt x="886" y="744"/>
                  </a:lnTo>
                  <a:lnTo>
                    <a:pt x="900" y="666"/>
                  </a:lnTo>
                  <a:lnTo>
                    <a:pt x="914" y="570"/>
                  </a:lnTo>
                  <a:lnTo>
                    <a:pt x="920" y="524"/>
                  </a:lnTo>
                  <a:lnTo>
                    <a:pt x="922" y="482"/>
                  </a:lnTo>
                  <a:lnTo>
                    <a:pt x="922" y="482"/>
                  </a:lnTo>
                  <a:lnTo>
                    <a:pt x="920" y="436"/>
                  </a:lnTo>
                  <a:lnTo>
                    <a:pt x="918" y="410"/>
                  </a:lnTo>
                  <a:lnTo>
                    <a:pt x="914" y="382"/>
                  </a:lnTo>
                  <a:lnTo>
                    <a:pt x="908" y="352"/>
                  </a:lnTo>
                  <a:lnTo>
                    <a:pt x="902" y="322"/>
                  </a:lnTo>
                  <a:lnTo>
                    <a:pt x="892" y="290"/>
                  </a:lnTo>
                  <a:lnTo>
                    <a:pt x="880" y="258"/>
                  </a:lnTo>
                  <a:lnTo>
                    <a:pt x="866" y="228"/>
                  </a:lnTo>
                  <a:lnTo>
                    <a:pt x="848" y="196"/>
                  </a:lnTo>
                  <a:lnTo>
                    <a:pt x="828" y="166"/>
                  </a:lnTo>
                  <a:lnTo>
                    <a:pt x="804" y="138"/>
                  </a:lnTo>
                  <a:lnTo>
                    <a:pt x="776" y="112"/>
                  </a:lnTo>
                  <a:lnTo>
                    <a:pt x="746" y="86"/>
                  </a:lnTo>
                  <a:lnTo>
                    <a:pt x="710" y="66"/>
                  </a:lnTo>
                  <a:lnTo>
                    <a:pt x="692" y="56"/>
                  </a:lnTo>
                  <a:lnTo>
                    <a:pt x="672" y="46"/>
                  </a:lnTo>
                  <a:lnTo>
                    <a:pt x="672" y="46"/>
                  </a:lnTo>
                  <a:lnTo>
                    <a:pt x="630" y="30"/>
                  </a:lnTo>
                  <a:lnTo>
                    <a:pt x="592" y="18"/>
                  </a:lnTo>
                  <a:lnTo>
                    <a:pt x="554" y="10"/>
                  </a:lnTo>
                  <a:lnTo>
                    <a:pt x="516" y="4"/>
                  </a:lnTo>
                  <a:lnTo>
                    <a:pt x="482" y="0"/>
                  </a:lnTo>
                  <a:lnTo>
                    <a:pt x="448" y="0"/>
                  </a:lnTo>
                  <a:lnTo>
                    <a:pt x="416" y="2"/>
                  </a:lnTo>
                  <a:lnTo>
                    <a:pt x="386" y="4"/>
                  </a:lnTo>
                  <a:lnTo>
                    <a:pt x="356" y="8"/>
                  </a:lnTo>
                  <a:lnTo>
                    <a:pt x="330" y="16"/>
                  </a:lnTo>
                  <a:lnTo>
                    <a:pt x="304" y="22"/>
                  </a:lnTo>
                  <a:lnTo>
                    <a:pt x="280" y="30"/>
                  </a:lnTo>
                  <a:lnTo>
                    <a:pt x="258" y="40"/>
                  </a:lnTo>
                  <a:lnTo>
                    <a:pt x="240" y="50"/>
                  </a:lnTo>
                  <a:lnTo>
                    <a:pt x="206" y="68"/>
                  </a:lnTo>
                  <a:lnTo>
                    <a:pt x="206" y="68"/>
                  </a:lnTo>
                  <a:lnTo>
                    <a:pt x="174" y="92"/>
                  </a:lnTo>
                  <a:lnTo>
                    <a:pt x="156" y="106"/>
                  </a:lnTo>
                  <a:lnTo>
                    <a:pt x="138" y="124"/>
                  </a:lnTo>
                  <a:lnTo>
                    <a:pt x="118" y="144"/>
                  </a:lnTo>
                  <a:lnTo>
                    <a:pt x="100" y="166"/>
                  </a:lnTo>
                  <a:lnTo>
                    <a:pt x="82" y="190"/>
                  </a:lnTo>
                  <a:lnTo>
                    <a:pt x="66" y="216"/>
                  </a:lnTo>
                  <a:lnTo>
                    <a:pt x="50" y="246"/>
                  </a:lnTo>
                  <a:lnTo>
                    <a:pt x="36" y="278"/>
                  </a:lnTo>
                  <a:lnTo>
                    <a:pt x="22" y="312"/>
                  </a:lnTo>
                  <a:lnTo>
                    <a:pt x="12" y="350"/>
                  </a:lnTo>
                  <a:lnTo>
                    <a:pt x="6" y="390"/>
                  </a:lnTo>
                  <a:lnTo>
                    <a:pt x="0" y="432"/>
                  </a:lnTo>
                  <a:lnTo>
                    <a:pt x="0" y="478"/>
                  </a:lnTo>
                  <a:lnTo>
                    <a:pt x="2" y="5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64" name="Freeform 121">
              <a:extLst>
                <a:ext uri="{FF2B5EF4-FFF2-40B4-BE49-F238E27FC236}">
                  <a16:creationId xmlns:a16="http://schemas.microsoft.com/office/drawing/2014/main" id="{5A96864E-1D77-4380-A227-3797E6FC43D2}"/>
                </a:ext>
              </a:extLst>
            </p:cNvPr>
            <p:cNvSpPr>
              <a:spLocks/>
            </p:cNvSpPr>
            <p:nvPr/>
          </p:nvSpPr>
          <p:spPr bwMode="auto">
            <a:xfrm>
              <a:off x="3850" y="1947"/>
              <a:ext cx="1288" cy="1916"/>
            </a:xfrm>
            <a:custGeom>
              <a:avLst/>
              <a:gdLst>
                <a:gd name="T0" fmla="*/ 12 w 1288"/>
                <a:gd name="T1" fmla="*/ 1904 h 1916"/>
                <a:gd name="T2" fmla="*/ 1000 w 1288"/>
                <a:gd name="T3" fmla="*/ 1916 h 1916"/>
                <a:gd name="T4" fmla="*/ 1270 w 1288"/>
                <a:gd name="T5" fmla="*/ 1218 h 1916"/>
                <a:gd name="T6" fmla="*/ 1270 w 1288"/>
                <a:gd name="T7" fmla="*/ 1218 h 1916"/>
                <a:gd name="T8" fmla="*/ 1272 w 1288"/>
                <a:gd name="T9" fmla="*/ 1186 h 1916"/>
                <a:gd name="T10" fmla="*/ 1280 w 1288"/>
                <a:gd name="T11" fmla="*/ 1102 h 1916"/>
                <a:gd name="T12" fmla="*/ 1284 w 1288"/>
                <a:gd name="T13" fmla="*/ 1046 h 1916"/>
                <a:gd name="T14" fmla="*/ 1286 w 1288"/>
                <a:gd name="T15" fmla="*/ 982 h 1916"/>
                <a:gd name="T16" fmla="*/ 1288 w 1288"/>
                <a:gd name="T17" fmla="*/ 912 h 1916"/>
                <a:gd name="T18" fmla="*/ 1286 w 1288"/>
                <a:gd name="T19" fmla="*/ 838 h 1916"/>
                <a:gd name="T20" fmla="*/ 1284 w 1288"/>
                <a:gd name="T21" fmla="*/ 762 h 1916"/>
                <a:gd name="T22" fmla="*/ 1278 w 1288"/>
                <a:gd name="T23" fmla="*/ 686 h 1916"/>
                <a:gd name="T24" fmla="*/ 1268 w 1288"/>
                <a:gd name="T25" fmla="*/ 612 h 1916"/>
                <a:gd name="T26" fmla="*/ 1262 w 1288"/>
                <a:gd name="T27" fmla="*/ 578 h 1916"/>
                <a:gd name="T28" fmla="*/ 1254 w 1288"/>
                <a:gd name="T29" fmla="*/ 544 h 1916"/>
                <a:gd name="T30" fmla="*/ 1246 w 1288"/>
                <a:gd name="T31" fmla="*/ 510 h 1916"/>
                <a:gd name="T32" fmla="*/ 1236 w 1288"/>
                <a:gd name="T33" fmla="*/ 480 h 1916"/>
                <a:gd name="T34" fmla="*/ 1224 w 1288"/>
                <a:gd name="T35" fmla="*/ 450 h 1916"/>
                <a:gd name="T36" fmla="*/ 1212 w 1288"/>
                <a:gd name="T37" fmla="*/ 422 h 1916"/>
                <a:gd name="T38" fmla="*/ 1196 w 1288"/>
                <a:gd name="T39" fmla="*/ 398 h 1916"/>
                <a:gd name="T40" fmla="*/ 1182 w 1288"/>
                <a:gd name="T41" fmla="*/ 376 h 1916"/>
                <a:gd name="T42" fmla="*/ 1164 w 1288"/>
                <a:gd name="T43" fmla="*/ 356 h 1916"/>
                <a:gd name="T44" fmla="*/ 1144 w 1288"/>
                <a:gd name="T45" fmla="*/ 340 h 1916"/>
                <a:gd name="T46" fmla="*/ 1144 w 1288"/>
                <a:gd name="T47" fmla="*/ 340 h 1916"/>
                <a:gd name="T48" fmla="*/ 1102 w 1288"/>
                <a:gd name="T49" fmla="*/ 310 h 1916"/>
                <a:gd name="T50" fmla="*/ 1052 w 1288"/>
                <a:gd name="T51" fmla="*/ 280 h 1916"/>
                <a:gd name="T52" fmla="*/ 998 w 1288"/>
                <a:gd name="T53" fmla="*/ 250 h 1916"/>
                <a:gd name="T54" fmla="*/ 940 w 1288"/>
                <a:gd name="T55" fmla="*/ 220 h 1916"/>
                <a:gd name="T56" fmla="*/ 880 w 1288"/>
                <a:gd name="T57" fmla="*/ 192 h 1916"/>
                <a:gd name="T58" fmla="*/ 820 w 1288"/>
                <a:gd name="T59" fmla="*/ 164 h 1916"/>
                <a:gd name="T60" fmla="*/ 698 w 1288"/>
                <a:gd name="T61" fmla="*/ 110 h 1916"/>
                <a:gd name="T62" fmla="*/ 586 w 1288"/>
                <a:gd name="T63" fmla="*/ 66 h 1916"/>
                <a:gd name="T64" fmla="*/ 496 w 1288"/>
                <a:gd name="T65" fmla="*/ 30 h 1916"/>
                <a:gd name="T66" fmla="*/ 410 w 1288"/>
                <a:gd name="T67" fmla="*/ 0 h 1916"/>
                <a:gd name="T68" fmla="*/ 28 w 1288"/>
                <a:gd name="T69" fmla="*/ 546 h 1916"/>
                <a:gd name="T70" fmla="*/ 0 w 1288"/>
                <a:gd name="T71" fmla="*/ 1258 h 1916"/>
                <a:gd name="T72" fmla="*/ 12 w 1288"/>
                <a:gd name="T73" fmla="*/ 1904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8" h="1916">
                  <a:moveTo>
                    <a:pt x="12" y="1904"/>
                  </a:moveTo>
                  <a:lnTo>
                    <a:pt x="1000" y="1916"/>
                  </a:lnTo>
                  <a:lnTo>
                    <a:pt x="1270" y="1218"/>
                  </a:lnTo>
                  <a:lnTo>
                    <a:pt x="1270" y="1218"/>
                  </a:lnTo>
                  <a:lnTo>
                    <a:pt x="1272" y="1186"/>
                  </a:lnTo>
                  <a:lnTo>
                    <a:pt x="1280" y="1102"/>
                  </a:lnTo>
                  <a:lnTo>
                    <a:pt x="1284" y="1046"/>
                  </a:lnTo>
                  <a:lnTo>
                    <a:pt x="1286" y="982"/>
                  </a:lnTo>
                  <a:lnTo>
                    <a:pt x="1288" y="912"/>
                  </a:lnTo>
                  <a:lnTo>
                    <a:pt x="1286" y="838"/>
                  </a:lnTo>
                  <a:lnTo>
                    <a:pt x="1284" y="762"/>
                  </a:lnTo>
                  <a:lnTo>
                    <a:pt x="1278" y="686"/>
                  </a:lnTo>
                  <a:lnTo>
                    <a:pt x="1268" y="612"/>
                  </a:lnTo>
                  <a:lnTo>
                    <a:pt x="1262" y="578"/>
                  </a:lnTo>
                  <a:lnTo>
                    <a:pt x="1254" y="544"/>
                  </a:lnTo>
                  <a:lnTo>
                    <a:pt x="1246" y="510"/>
                  </a:lnTo>
                  <a:lnTo>
                    <a:pt x="1236" y="480"/>
                  </a:lnTo>
                  <a:lnTo>
                    <a:pt x="1224" y="450"/>
                  </a:lnTo>
                  <a:lnTo>
                    <a:pt x="1212" y="422"/>
                  </a:lnTo>
                  <a:lnTo>
                    <a:pt x="1196" y="398"/>
                  </a:lnTo>
                  <a:lnTo>
                    <a:pt x="1182" y="376"/>
                  </a:lnTo>
                  <a:lnTo>
                    <a:pt x="1164" y="356"/>
                  </a:lnTo>
                  <a:lnTo>
                    <a:pt x="1144" y="340"/>
                  </a:lnTo>
                  <a:lnTo>
                    <a:pt x="1144" y="340"/>
                  </a:lnTo>
                  <a:lnTo>
                    <a:pt x="1102" y="310"/>
                  </a:lnTo>
                  <a:lnTo>
                    <a:pt x="1052" y="280"/>
                  </a:lnTo>
                  <a:lnTo>
                    <a:pt x="998" y="250"/>
                  </a:lnTo>
                  <a:lnTo>
                    <a:pt x="940" y="220"/>
                  </a:lnTo>
                  <a:lnTo>
                    <a:pt x="880" y="192"/>
                  </a:lnTo>
                  <a:lnTo>
                    <a:pt x="820" y="164"/>
                  </a:lnTo>
                  <a:lnTo>
                    <a:pt x="698" y="110"/>
                  </a:lnTo>
                  <a:lnTo>
                    <a:pt x="586" y="66"/>
                  </a:lnTo>
                  <a:lnTo>
                    <a:pt x="496" y="30"/>
                  </a:lnTo>
                  <a:lnTo>
                    <a:pt x="410" y="0"/>
                  </a:lnTo>
                  <a:lnTo>
                    <a:pt x="28" y="546"/>
                  </a:lnTo>
                  <a:lnTo>
                    <a:pt x="0" y="1258"/>
                  </a:lnTo>
                  <a:lnTo>
                    <a:pt x="12" y="1904"/>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65" name="Freeform 122">
              <a:extLst>
                <a:ext uri="{FF2B5EF4-FFF2-40B4-BE49-F238E27FC236}">
                  <a16:creationId xmlns:a16="http://schemas.microsoft.com/office/drawing/2014/main" id="{3CD5AC08-E7E9-49F9-9DD8-5D686C62B9CB}"/>
                </a:ext>
              </a:extLst>
            </p:cNvPr>
            <p:cNvSpPr>
              <a:spLocks/>
            </p:cNvSpPr>
            <p:nvPr/>
          </p:nvSpPr>
          <p:spPr bwMode="auto">
            <a:xfrm>
              <a:off x="3382" y="2747"/>
              <a:ext cx="910" cy="993"/>
            </a:xfrm>
            <a:custGeom>
              <a:avLst/>
              <a:gdLst>
                <a:gd name="T0" fmla="*/ 422 w 910"/>
                <a:gd name="T1" fmla="*/ 424 h 1866"/>
                <a:gd name="T2" fmla="*/ 466 w 910"/>
                <a:gd name="T3" fmla="*/ 422 h 1866"/>
                <a:gd name="T4" fmla="*/ 466 w 910"/>
                <a:gd name="T5" fmla="*/ 424 h 1866"/>
                <a:gd name="T6" fmla="*/ 500 w 910"/>
                <a:gd name="T7" fmla="*/ 426 h 1866"/>
                <a:gd name="T8" fmla="*/ 618 w 910"/>
                <a:gd name="T9" fmla="*/ 1258 h 1866"/>
                <a:gd name="T10" fmla="*/ 910 w 910"/>
                <a:gd name="T11" fmla="*/ 112 h 1866"/>
                <a:gd name="T12" fmla="*/ 910 w 910"/>
                <a:gd name="T13" fmla="*/ 112 h 1866"/>
                <a:gd name="T14" fmla="*/ 872 w 910"/>
                <a:gd name="T15" fmla="*/ 88 h 1866"/>
                <a:gd name="T16" fmla="*/ 840 w 910"/>
                <a:gd name="T17" fmla="*/ 66 h 1866"/>
                <a:gd name="T18" fmla="*/ 816 w 910"/>
                <a:gd name="T19" fmla="*/ 48 h 1866"/>
                <a:gd name="T20" fmla="*/ 798 w 910"/>
                <a:gd name="T21" fmla="*/ 32 h 1866"/>
                <a:gd name="T22" fmla="*/ 786 w 910"/>
                <a:gd name="T23" fmla="*/ 18 h 1866"/>
                <a:gd name="T24" fmla="*/ 778 w 910"/>
                <a:gd name="T25" fmla="*/ 8 h 1866"/>
                <a:gd name="T26" fmla="*/ 772 w 910"/>
                <a:gd name="T27" fmla="*/ 0 h 1866"/>
                <a:gd name="T28" fmla="*/ 458 w 910"/>
                <a:gd name="T29" fmla="*/ 200 h 1866"/>
                <a:gd name="T30" fmla="*/ 116 w 910"/>
                <a:gd name="T31" fmla="*/ 4 h 1866"/>
                <a:gd name="T32" fmla="*/ 116 w 910"/>
                <a:gd name="T33" fmla="*/ 4 h 1866"/>
                <a:gd name="T34" fmla="*/ 88 w 910"/>
                <a:gd name="T35" fmla="*/ 42 h 1866"/>
                <a:gd name="T36" fmla="*/ 64 w 910"/>
                <a:gd name="T37" fmla="*/ 72 h 1866"/>
                <a:gd name="T38" fmla="*/ 44 w 910"/>
                <a:gd name="T39" fmla="*/ 96 h 1866"/>
                <a:gd name="T40" fmla="*/ 28 w 910"/>
                <a:gd name="T41" fmla="*/ 112 h 1866"/>
                <a:gd name="T42" fmla="*/ 16 w 910"/>
                <a:gd name="T43" fmla="*/ 122 h 1866"/>
                <a:gd name="T44" fmla="*/ 6 w 910"/>
                <a:gd name="T45" fmla="*/ 128 h 1866"/>
                <a:gd name="T46" fmla="*/ 0 w 910"/>
                <a:gd name="T47" fmla="*/ 132 h 1866"/>
                <a:gd name="T48" fmla="*/ 462 w 910"/>
                <a:gd name="T49" fmla="*/ 1866 h 1866"/>
                <a:gd name="T50" fmla="*/ 304 w 910"/>
                <a:gd name="T51" fmla="*/ 1264 h 1866"/>
                <a:gd name="T52" fmla="*/ 422 w 910"/>
                <a:gd name="T53" fmla="*/ 424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10" h="1866">
                  <a:moveTo>
                    <a:pt x="422" y="424"/>
                  </a:moveTo>
                  <a:lnTo>
                    <a:pt x="466" y="422"/>
                  </a:lnTo>
                  <a:lnTo>
                    <a:pt x="466" y="424"/>
                  </a:lnTo>
                  <a:lnTo>
                    <a:pt x="500" y="426"/>
                  </a:lnTo>
                  <a:lnTo>
                    <a:pt x="618" y="1258"/>
                  </a:lnTo>
                  <a:lnTo>
                    <a:pt x="910" y="112"/>
                  </a:lnTo>
                  <a:lnTo>
                    <a:pt x="910" y="112"/>
                  </a:lnTo>
                  <a:lnTo>
                    <a:pt x="872" y="88"/>
                  </a:lnTo>
                  <a:lnTo>
                    <a:pt x="840" y="66"/>
                  </a:lnTo>
                  <a:lnTo>
                    <a:pt x="816" y="48"/>
                  </a:lnTo>
                  <a:lnTo>
                    <a:pt x="798" y="32"/>
                  </a:lnTo>
                  <a:lnTo>
                    <a:pt x="786" y="18"/>
                  </a:lnTo>
                  <a:lnTo>
                    <a:pt x="778" y="8"/>
                  </a:lnTo>
                  <a:lnTo>
                    <a:pt x="772" y="0"/>
                  </a:lnTo>
                  <a:lnTo>
                    <a:pt x="458" y="200"/>
                  </a:lnTo>
                  <a:lnTo>
                    <a:pt x="116" y="4"/>
                  </a:lnTo>
                  <a:lnTo>
                    <a:pt x="116" y="4"/>
                  </a:lnTo>
                  <a:lnTo>
                    <a:pt x="88" y="42"/>
                  </a:lnTo>
                  <a:lnTo>
                    <a:pt x="64" y="72"/>
                  </a:lnTo>
                  <a:lnTo>
                    <a:pt x="44" y="96"/>
                  </a:lnTo>
                  <a:lnTo>
                    <a:pt x="28" y="112"/>
                  </a:lnTo>
                  <a:lnTo>
                    <a:pt x="16" y="122"/>
                  </a:lnTo>
                  <a:lnTo>
                    <a:pt x="6" y="128"/>
                  </a:lnTo>
                  <a:lnTo>
                    <a:pt x="0" y="132"/>
                  </a:lnTo>
                  <a:lnTo>
                    <a:pt x="462" y="1866"/>
                  </a:lnTo>
                  <a:lnTo>
                    <a:pt x="304" y="1264"/>
                  </a:lnTo>
                  <a:lnTo>
                    <a:pt x="422" y="424"/>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66" name="Freeform 123">
              <a:extLst>
                <a:ext uri="{FF2B5EF4-FFF2-40B4-BE49-F238E27FC236}">
                  <a16:creationId xmlns:a16="http://schemas.microsoft.com/office/drawing/2014/main" id="{59F77543-0264-4184-B471-614D45236D46}"/>
                </a:ext>
              </a:extLst>
            </p:cNvPr>
            <p:cNvSpPr>
              <a:spLocks/>
            </p:cNvSpPr>
            <p:nvPr/>
          </p:nvSpPr>
          <p:spPr bwMode="auto">
            <a:xfrm>
              <a:off x="3844" y="3132"/>
              <a:ext cx="156" cy="608"/>
            </a:xfrm>
            <a:custGeom>
              <a:avLst/>
              <a:gdLst>
                <a:gd name="T0" fmla="*/ 156 w 156"/>
                <a:gd name="T1" fmla="*/ 0 h 608"/>
                <a:gd name="T2" fmla="*/ 0 w 156"/>
                <a:gd name="T3" fmla="*/ 608 h 608"/>
                <a:gd name="T4" fmla="*/ 156 w 156"/>
                <a:gd name="T5" fmla="*/ 0 h 608"/>
              </a:gdLst>
              <a:ahLst/>
              <a:cxnLst>
                <a:cxn ang="0">
                  <a:pos x="T0" y="T1"/>
                </a:cxn>
                <a:cxn ang="0">
                  <a:pos x="T2" y="T3"/>
                </a:cxn>
                <a:cxn ang="0">
                  <a:pos x="T4" y="T5"/>
                </a:cxn>
              </a:cxnLst>
              <a:rect l="0" t="0" r="r" b="b"/>
              <a:pathLst>
                <a:path w="156" h="608">
                  <a:moveTo>
                    <a:pt x="156" y="0"/>
                  </a:moveTo>
                  <a:lnTo>
                    <a:pt x="0" y="608"/>
                  </a:lnTo>
                  <a:lnTo>
                    <a:pt x="156" y="0"/>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67" name="Line 124">
              <a:extLst>
                <a:ext uri="{FF2B5EF4-FFF2-40B4-BE49-F238E27FC236}">
                  <a16:creationId xmlns:a16="http://schemas.microsoft.com/office/drawing/2014/main" id="{0AD7DF92-4FB4-4A44-8580-AFE655F28624}"/>
                </a:ext>
              </a:extLst>
            </p:cNvPr>
            <p:cNvSpPr>
              <a:spLocks noChangeShapeType="1"/>
            </p:cNvSpPr>
            <p:nvPr/>
          </p:nvSpPr>
          <p:spPr bwMode="auto">
            <a:xfrm flipH="1">
              <a:off x="3844" y="3132"/>
              <a:ext cx="156" cy="60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68" name="Freeform 125">
              <a:extLst>
                <a:ext uri="{FF2B5EF4-FFF2-40B4-BE49-F238E27FC236}">
                  <a16:creationId xmlns:a16="http://schemas.microsoft.com/office/drawing/2014/main" id="{B9E10581-82A0-477B-9762-A153F94B7F07}"/>
                </a:ext>
              </a:extLst>
            </p:cNvPr>
            <p:cNvSpPr>
              <a:spLocks/>
            </p:cNvSpPr>
            <p:nvPr/>
          </p:nvSpPr>
          <p:spPr bwMode="auto">
            <a:xfrm>
              <a:off x="3686" y="2296"/>
              <a:ext cx="314" cy="1444"/>
            </a:xfrm>
            <a:custGeom>
              <a:avLst/>
              <a:gdLst>
                <a:gd name="T0" fmla="*/ 196 w 314"/>
                <a:gd name="T1" fmla="*/ 4 h 1444"/>
                <a:gd name="T2" fmla="*/ 162 w 314"/>
                <a:gd name="T3" fmla="*/ 2 h 1444"/>
                <a:gd name="T4" fmla="*/ 162 w 314"/>
                <a:gd name="T5" fmla="*/ 0 h 1444"/>
                <a:gd name="T6" fmla="*/ 118 w 314"/>
                <a:gd name="T7" fmla="*/ 2 h 1444"/>
                <a:gd name="T8" fmla="*/ 0 w 314"/>
                <a:gd name="T9" fmla="*/ 842 h 1444"/>
                <a:gd name="T10" fmla="*/ 158 w 314"/>
                <a:gd name="T11" fmla="*/ 1444 h 1444"/>
                <a:gd name="T12" fmla="*/ 314 w 314"/>
                <a:gd name="T13" fmla="*/ 836 h 1444"/>
                <a:gd name="T14" fmla="*/ 196 w 314"/>
                <a:gd name="T15" fmla="*/ 4 h 1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1444">
                  <a:moveTo>
                    <a:pt x="196" y="4"/>
                  </a:moveTo>
                  <a:lnTo>
                    <a:pt x="162" y="2"/>
                  </a:lnTo>
                  <a:lnTo>
                    <a:pt x="162" y="0"/>
                  </a:lnTo>
                  <a:lnTo>
                    <a:pt x="118" y="2"/>
                  </a:lnTo>
                  <a:lnTo>
                    <a:pt x="0" y="842"/>
                  </a:lnTo>
                  <a:lnTo>
                    <a:pt x="158" y="1444"/>
                  </a:lnTo>
                  <a:lnTo>
                    <a:pt x="314" y="836"/>
                  </a:lnTo>
                  <a:lnTo>
                    <a:pt x="196" y="4"/>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grpSp>
      <p:sp>
        <p:nvSpPr>
          <p:cNvPr id="19" name="Rechteck 18">
            <a:extLst>
              <a:ext uri="{FF2B5EF4-FFF2-40B4-BE49-F238E27FC236}">
                <a16:creationId xmlns:a16="http://schemas.microsoft.com/office/drawing/2014/main" id="{F5897DA6-F327-480F-820E-4881CD94CDA3}"/>
              </a:ext>
            </a:extLst>
          </p:cNvPr>
          <p:cNvSpPr/>
          <p:nvPr/>
        </p:nvSpPr>
        <p:spPr>
          <a:xfrm>
            <a:off x="2678350" y="4405885"/>
            <a:ext cx="328986" cy="29543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865" dirty="0">
              <a:latin typeface="Bree-SH-Text" pitchFamily="2" charset="77"/>
            </a:endParaRPr>
          </a:p>
        </p:txBody>
      </p:sp>
      <p:grpSp>
        <p:nvGrpSpPr>
          <p:cNvPr id="21" name="Gruppieren 422">
            <a:extLst>
              <a:ext uri="{FF2B5EF4-FFF2-40B4-BE49-F238E27FC236}">
                <a16:creationId xmlns:a16="http://schemas.microsoft.com/office/drawing/2014/main" id="{1AE56C4E-0153-45E4-87CD-E9AE63E25354}"/>
              </a:ext>
            </a:extLst>
          </p:cNvPr>
          <p:cNvGrpSpPr/>
          <p:nvPr/>
        </p:nvGrpSpPr>
        <p:grpSpPr>
          <a:xfrm>
            <a:off x="2913512" y="4847379"/>
            <a:ext cx="376766" cy="344034"/>
            <a:chOff x="2533650" y="7019925"/>
            <a:chExt cx="1717675" cy="1568450"/>
          </a:xfrm>
        </p:grpSpPr>
        <p:sp>
          <p:nvSpPr>
            <p:cNvPr id="29" name="Freeform 9">
              <a:extLst>
                <a:ext uri="{FF2B5EF4-FFF2-40B4-BE49-F238E27FC236}">
                  <a16:creationId xmlns:a16="http://schemas.microsoft.com/office/drawing/2014/main" id="{FB2174BB-35A3-495F-8C43-B8AE5E2367D0}"/>
                </a:ext>
              </a:extLst>
            </p:cNvPr>
            <p:cNvSpPr>
              <a:spLocks/>
            </p:cNvSpPr>
            <p:nvPr/>
          </p:nvSpPr>
          <p:spPr bwMode="auto">
            <a:xfrm>
              <a:off x="2533650" y="7019925"/>
              <a:ext cx="1717675" cy="1568450"/>
            </a:xfrm>
            <a:custGeom>
              <a:avLst/>
              <a:gdLst>
                <a:gd name="T0" fmla="*/ 564 w 1082"/>
                <a:gd name="T1" fmla="*/ 0 h 988"/>
                <a:gd name="T2" fmla="*/ 1082 w 1082"/>
                <a:gd name="T3" fmla="*/ 0 h 988"/>
                <a:gd name="T4" fmla="*/ 1082 w 1082"/>
                <a:gd name="T5" fmla="*/ 988 h 988"/>
                <a:gd name="T6" fmla="*/ 0 w 1082"/>
                <a:gd name="T7" fmla="*/ 988 h 988"/>
                <a:gd name="T8" fmla="*/ 0 w 1082"/>
                <a:gd name="T9" fmla="*/ 430 h 988"/>
                <a:gd name="T10" fmla="*/ 292 w 1082"/>
                <a:gd name="T11" fmla="*/ 430 h 988"/>
                <a:gd name="T12" fmla="*/ 292 w 1082"/>
                <a:gd name="T13" fmla="*/ 130 h 988"/>
                <a:gd name="T14" fmla="*/ 568 w 1082"/>
                <a:gd name="T15" fmla="*/ 130 h 988"/>
                <a:gd name="T16" fmla="*/ 564 w 1082"/>
                <a:gd name="T17" fmla="*/ 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2" h="988">
                  <a:moveTo>
                    <a:pt x="564" y="0"/>
                  </a:moveTo>
                  <a:lnTo>
                    <a:pt x="1082" y="0"/>
                  </a:lnTo>
                  <a:lnTo>
                    <a:pt x="1082" y="988"/>
                  </a:lnTo>
                  <a:lnTo>
                    <a:pt x="0" y="988"/>
                  </a:lnTo>
                  <a:lnTo>
                    <a:pt x="0" y="430"/>
                  </a:lnTo>
                  <a:lnTo>
                    <a:pt x="292" y="430"/>
                  </a:lnTo>
                  <a:lnTo>
                    <a:pt x="292" y="130"/>
                  </a:lnTo>
                  <a:lnTo>
                    <a:pt x="568" y="130"/>
                  </a:lnTo>
                  <a:lnTo>
                    <a:pt x="56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30" name="Rectangle 10">
              <a:extLst>
                <a:ext uri="{FF2B5EF4-FFF2-40B4-BE49-F238E27FC236}">
                  <a16:creationId xmlns:a16="http://schemas.microsoft.com/office/drawing/2014/main" id="{56C183E9-BECD-45D0-9502-A38B43DA98A6}"/>
                </a:ext>
              </a:extLst>
            </p:cNvPr>
            <p:cNvSpPr>
              <a:spLocks noChangeArrowheads="1"/>
            </p:cNvSpPr>
            <p:nvPr/>
          </p:nvSpPr>
          <p:spPr bwMode="auto">
            <a:xfrm>
              <a:off x="3717925" y="8143875"/>
              <a:ext cx="200025" cy="35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31" name="Rectangle 11">
              <a:extLst>
                <a:ext uri="{FF2B5EF4-FFF2-40B4-BE49-F238E27FC236}">
                  <a16:creationId xmlns:a16="http://schemas.microsoft.com/office/drawing/2014/main" id="{07FF88F3-5564-4399-86BB-3FCB29F6A8C9}"/>
                </a:ext>
              </a:extLst>
            </p:cNvPr>
            <p:cNvSpPr>
              <a:spLocks noChangeArrowheads="1"/>
            </p:cNvSpPr>
            <p:nvPr/>
          </p:nvSpPr>
          <p:spPr bwMode="auto">
            <a:xfrm>
              <a:off x="3121025" y="7334250"/>
              <a:ext cx="1397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32" name="Rectangle 12">
              <a:extLst>
                <a:ext uri="{FF2B5EF4-FFF2-40B4-BE49-F238E27FC236}">
                  <a16:creationId xmlns:a16="http://schemas.microsoft.com/office/drawing/2014/main" id="{67E30822-71B3-40F3-BB10-080379842D55}"/>
                </a:ext>
              </a:extLst>
            </p:cNvPr>
            <p:cNvSpPr>
              <a:spLocks noChangeArrowheads="1"/>
            </p:cNvSpPr>
            <p:nvPr/>
          </p:nvSpPr>
          <p:spPr bwMode="auto">
            <a:xfrm>
              <a:off x="3429000" y="7334250"/>
              <a:ext cx="1397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33" name="Rectangle 13">
              <a:extLst>
                <a:ext uri="{FF2B5EF4-FFF2-40B4-BE49-F238E27FC236}">
                  <a16:creationId xmlns:a16="http://schemas.microsoft.com/office/drawing/2014/main" id="{F6279469-3E7B-48D8-ABE6-C67D43BD7C6A}"/>
                </a:ext>
              </a:extLst>
            </p:cNvPr>
            <p:cNvSpPr>
              <a:spLocks noChangeArrowheads="1"/>
            </p:cNvSpPr>
            <p:nvPr/>
          </p:nvSpPr>
          <p:spPr bwMode="auto">
            <a:xfrm>
              <a:off x="3121025" y="7581900"/>
              <a:ext cx="1397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34" name="Rectangle 14">
              <a:extLst>
                <a:ext uri="{FF2B5EF4-FFF2-40B4-BE49-F238E27FC236}">
                  <a16:creationId xmlns:a16="http://schemas.microsoft.com/office/drawing/2014/main" id="{11572D09-37CF-4C00-8FC3-077DA64406DC}"/>
                </a:ext>
              </a:extLst>
            </p:cNvPr>
            <p:cNvSpPr>
              <a:spLocks noChangeArrowheads="1"/>
            </p:cNvSpPr>
            <p:nvPr/>
          </p:nvSpPr>
          <p:spPr bwMode="auto">
            <a:xfrm>
              <a:off x="3429000" y="7581900"/>
              <a:ext cx="1397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35" name="Rectangle 15">
              <a:extLst>
                <a:ext uri="{FF2B5EF4-FFF2-40B4-BE49-F238E27FC236}">
                  <a16:creationId xmlns:a16="http://schemas.microsoft.com/office/drawing/2014/main" id="{6A015613-F90F-4DB2-8A51-4DEE8D2D18B1}"/>
                </a:ext>
              </a:extLst>
            </p:cNvPr>
            <p:cNvSpPr>
              <a:spLocks noChangeArrowheads="1"/>
            </p:cNvSpPr>
            <p:nvPr/>
          </p:nvSpPr>
          <p:spPr bwMode="auto">
            <a:xfrm>
              <a:off x="2587625" y="7981950"/>
              <a:ext cx="1397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36" name="Rectangle 16">
              <a:extLst>
                <a:ext uri="{FF2B5EF4-FFF2-40B4-BE49-F238E27FC236}">
                  <a16:creationId xmlns:a16="http://schemas.microsoft.com/office/drawing/2014/main" id="{BB85C4F5-BEEB-440B-A2D1-0D71156EAEC0}"/>
                </a:ext>
              </a:extLst>
            </p:cNvPr>
            <p:cNvSpPr>
              <a:spLocks noChangeArrowheads="1"/>
            </p:cNvSpPr>
            <p:nvPr/>
          </p:nvSpPr>
          <p:spPr bwMode="auto">
            <a:xfrm>
              <a:off x="2854325" y="7981950"/>
              <a:ext cx="142875"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37" name="Rectangle 17">
              <a:extLst>
                <a:ext uri="{FF2B5EF4-FFF2-40B4-BE49-F238E27FC236}">
                  <a16:creationId xmlns:a16="http://schemas.microsoft.com/office/drawing/2014/main" id="{F8596A07-D7FC-4929-A92F-7E9B74ABA64B}"/>
                </a:ext>
              </a:extLst>
            </p:cNvPr>
            <p:cNvSpPr>
              <a:spLocks noChangeArrowheads="1"/>
            </p:cNvSpPr>
            <p:nvPr/>
          </p:nvSpPr>
          <p:spPr bwMode="auto">
            <a:xfrm>
              <a:off x="2587625" y="8226425"/>
              <a:ext cx="1397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38" name="Rectangle 18">
              <a:extLst>
                <a:ext uri="{FF2B5EF4-FFF2-40B4-BE49-F238E27FC236}">
                  <a16:creationId xmlns:a16="http://schemas.microsoft.com/office/drawing/2014/main" id="{7C20AD98-2817-4A95-811E-991891605C15}"/>
                </a:ext>
              </a:extLst>
            </p:cNvPr>
            <p:cNvSpPr>
              <a:spLocks noChangeArrowheads="1"/>
            </p:cNvSpPr>
            <p:nvPr/>
          </p:nvSpPr>
          <p:spPr bwMode="auto">
            <a:xfrm>
              <a:off x="2854325" y="8226425"/>
              <a:ext cx="142875"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39" name="Rectangle 19">
              <a:extLst>
                <a:ext uri="{FF2B5EF4-FFF2-40B4-BE49-F238E27FC236}">
                  <a16:creationId xmlns:a16="http://schemas.microsoft.com/office/drawing/2014/main" id="{595ED685-EE6D-4083-ADE0-F2227839AF7A}"/>
                </a:ext>
              </a:extLst>
            </p:cNvPr>
            <p:cNvSpPr>
              <a:spLocks noChangeArrowheads="1"/>
            </p:cNvSpPr>
            <p:nvPr/>
          </p:nvSpPr>
          <p:spPr bwMode="auto">
            <a:xfrm>
              <a:off x="3121025" y="7981950"/>
              <a:ext cx="142875"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40" name="Rectangle 20">
              <a:extLst>
                <a:ext uri="{FF2B5EF4-FFF2-40B4-BE49-F238E27FC236}">
                  <a16:creationId xmlns:a16="http://schemas.microsoft.com/office/drawing/2014/main" id="{2C69F533-3E57-4CFD-A921-5B21AA626646}"/>
                </a:ext>
              </a:extLst>
            </p:cNvPr>
            <p:cNvSpPr>
              <a:spLocks noChangeArrowheads="1"/>
            </p:cNvSpPr>
            <p:nvPr/>
          </p:nvSpPr>
          <p:spPr bwMode="auto">
            <a:xfrm>
              <a:off x="3429000" y="7981950"/>
              <a:ext cx="1397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41" name="Rectangle 21">
              <a:extLst>
                <a:ext uri="{FF2B5EF4-FFF2-40B4-BE49-F238E27FC236}">
                  <a16:creationId xmlns:a16="http://schemas.microsoft.com/office/drawing/2014/main" id="{A4DE4A71-9C93-4390-A07B-60093CB94061}"/>
                </a:ext>
              </a:extLst>
            </p:cNvPr>
            <p:cNvSpPr>
              <a:spLocks noChangeArrowheads="1"/>
            </p:cNvSpPr>
            <p:nvPr/>
          </p:nvSpPr>
          <p:spPr bwMode="auto">
            <a:xfrm>
              <a:off x="3121025" y="8226425"/>
              <a:ext cx="142875"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42" name="Rectangle 22">
              <a:extLst>
                <a:ext uri="{FF2B5EF4-FFF2-40B4-BE49-F238E27FC236}">
                  <a16:creationId xmlns:a16="http://schemas.microsoft.com/office/drawing/2014/main" id="{C99CE09A-E886-4605-80AA-2910AB499809}"/>
                </a:ext>
              </a:extLst>
            </p:cNvPr>
            <p:cNvSpPr>
              <a:spLocks noChangeArrowheads="1"/>
            </p:cNvSpPr>
            <p:nvPr/>
          </p:nvSpPr>
          <p:spPr bwMode="auto">
            <a:xfrm>
              <a:off x="3429000" y="8226425"/>
              <a:ext cx="1397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43" name="Freeform 23">
              <a:extLst>
                <a:ext uri="{FF2B5EF4-FFF2-40B4-BE49-F238E27FC236}">
                  <a16:creationId xmlns:a16="http://schemas.microsoft.com/office/drawing/2014/main" id="{8325BB81-BC2C-4240-ACC8-F96F17923192}"/>
                </a:ext>
              </a:extLst>
            </p:cNvPr>
            <p:cNvSpPr>
              <a:spLocks/>
            </p:cNvSpPr>
            <p:nvPr/>
          </p:nvSpPr>
          <p:spPr bwMode="auto">
            <a:xfrm>
              <a:off x="3851275" y="7086600"/>
              <a:ext cx="98425" cy="73025"/>
            </a:xfrm>
            <a:custGeom>
              <a:avLst/>
              <a:gdLst>
                <a:gd name="T0" fmla="*/ 62 w 62"/>
                <a:gd name="T1" fmla="*/ 46 h 46"/>
                <a:gd name="T2" fmla="*/ 62 w 62"/>
                <a:gd name="T3" fmla="*/ 32 h 46"/>
                <a:gd name="T4" fmla="*/ 62 w 62"/>
                <a:gd name="T5" fmla="*/ 32 h 46"/>
                <a:gd name="T6" fmla="*/ 62 w 62"/>
                <a:gd name="T7" fmla="*/ 24 h 46"/>
                <a:gd name="T8" fmla="*/ 60 w 62"/>
                <a:gd name="T9" fmla="*/ 20 h 46"/>
                <a:gd name="T10" fmla="*/ 52 w 62"/>
                <a:gd name="T11" fmla="*/ 10 h 46"/>
                <a:gd name="T12" fmla="*/ 42 w 62"/>
                <a:gd name="T13" fmla="*/ 2 h 46"/>
                <a:gd name="T14" fmla="*/ 38 w 62"/>
                <a:gd name="T15" fmla="*/ 0 h 46"/>
                <a:gd name="T16" fmla="*/ 30 w 62"/>
                <a:gd name="T17" fmla="*/ 0 h 46"/>
                <a:gd name="T18" fmla="*/ 30 w 62"/>
                <a:gd name="T19" fmla="*/ 0 h 46"/>
                <a:gd name="T20" fmla="*/ 24 w 62"/>
                <a:gd name="T21" fmla="*/ 0 h 46"/>
                <a:gd name="T22" fmla="*/ 18 w 62"/>
                <a:gd name="T23" fmla="*/ 2 h 46"/>
                <a:gd name="T24" fmla="*/ 8 w 62"/>
                <a:gd name="T25" fmla="*/ 10 h 46"/>
                <a:gd name="T26" fmla="*/ 2 w 62"/>
                <a:gd name="T27" fmla="*/ 20 h 46"/>
                <a:gd name="T28" fmla="*/ 0 w 62"/>
                <a:gd name="T29" fmla="*/ 24 h 46"/>
                <a:gd name="T30" fmla="*/ 0 w 62"/>
                <a:gd name="T31" fmla="*/ 32 h 46"/>
                <a:gd name="T32" fmla="*/ 0 w 62"/>
                <a:gd name="T33" fmla="*/ 46 h 46"/>
                <a:gd name="T34" fmla="*/ 62 w 62"/>
                <a:gd name="T3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46">
                  <a:moveTo>
                    <a:pt x="62" y="46"/>
                  </a:moveTo>
                  <a:lnTo>
                    <a:pt x="62" y="32"/>
                  </a:lnTo>
                  <a:lnTo>
                    <a:pt x="62" y="32"/>
                  </a:lnTo>
                  <a:lnTo>
                    <a:pt x="62" y="24"/>
                  </a:lnTo>
                  <a:lnTo>
                    <a:pt x="60" y="20"/>
                  </a:lnTo>
                  <a:lnTo>
                    <a:pt x="52" y="10"/>
                  </a:lnTo>
                  <a:lnTo>
                    <a:pt x="42" y="2"/>
                  </a:lnTo>
                  <a:lnTo>
                    <a:pt x="38" y="0"/>
                  </a:lnTo>
                  <a:lnTo>
                    <a:pt x="30" y="0"/>
                  </a:lnTo>
                  <a:lnTo>
                    <a:pt x="30" y="0"/>
                  </a:lnTo>
                  <a:lnTo>
                    <a:pt x="24" y="0"/>
                  </a:lnTo>
                  <a:lnTo>
                    <a:pt x="18" y="2"/>
                  </a:lnTo>
                  <a:lnTo>
                    <a:pt x="8" y="10"/>
                  </a:lnTo>
                  <a:lnTo>
                    <a:pt x="2" y="20"/>
                  </a:lnTo>
                  <a:lnTo>
                    <a:pt x="0" y="24"/>
                  </a:lnTo>
                  <a:lnTo>
                    <a:pt x="0" y="32"/>
                  </a:lnTo>
                  <a:lnTo>
                    <a:pt x="0" y="46"/>
                  </a:lnTo>
                  <a:lnTo>
                    <a:pt x="62"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44" name="Freeform 24">
              <a:extLst>
                <a:ext uri="{FF2B5EF4-FFF2-40B4-BE49-F238E27FC236}">
                  <a16:creationId xmlns:a16="http://schemas.microsoft.com/office/drawing/2014/main" id="{D225DD4A-4FB9-4274-B26F-2AFBA1EB8C92}"/>
                </a:ext>
              </a:extLst>
            </p:cNvPr>
            <p:cNvSpPr>
              <a:spLocks/>
            </p:cNvSpPr>
            <p:nvPr/>
          </p:nvSpPr>
          <p:spPr bwMode="auto">
            <a:xfrm>
              <a:off x="3883025" y="7670800"/>
              <a:ext cx="34925" cy="111125"/>
            </a:xfrm>
            <a:custGeom>
              <a:avLst/>
              <a:gdLst>
                <a:gd name="T0" fmla="*/ 2 w 22"/>
                <a:gd name="T1" fmla="*/ 70 h 70"/>
                <a:gd name="T2" fmla="*/ 18 w 22"/>
                <a:gd name="T3" fmla="*/ 64 h 70"/>
                <a:gd name="T4" fmla="*/ 22 w 22"/>
                <a:gd name="T5" fmla="*/ 0 h 70"/>
                <a:gd name="T6" fmla="*/ 0 w 22"/>
                <a:gd name="T7" fmla="*/ 8 h 70"/>
                <a:gd name="T8" fmla="*/ 2 w 22"/>
                <a:gd name="T9" fmla="*/ 70 h 70"/>
              </a:gdLst>
              <a:ahLst/>
              <a:cxnLst>
                <a:cxn ang="0">
                  <a:pos x="T0" y="T1"/>
                </a:cxn>
                <a:cxn ang="0">
                  <a:pos x="T2" y="T3"/>
                </a:cxn>
                <a:cxn ang="0">
                  <a:pos x="T4" y="T5"/>
                </a:cxn>
                <a:cxn ang="0">
                  <a:pos x="T6" y="T7"/>
                </a:cxn>
                <a:cxn ang="0">
                  <a:pos x="T8" y="T9"/>
                </a:cxn>
              </a:cxnLst>
              <a:rect l="0" t="0" r="r" b="b"/>
              <a:pathLst>
                <a:path w="22" h="70">
                  <a:moveTo>
                    <a:pt x="2" y="70"/>
                  </a:moveTo>
                  <a:lnTo>
                    <a:pt x="18" y="64"/>
                  </a:lnTo>
                  <a:lnTo>
                    <a:pt x="22" y="0"/>
                  </a:lnTo>
                  <a:lnTo>
                    <a:pt x="0" y="8"/>
                  </a:lnTo>
                  <a:lnTo>
                    <a:pt x="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45" name="Freeform 25">
              <a:extLst>
                <a:ext uri="{FF2B5EF4-FFF2-40B4-BE49-F238E27FC236}">
                  <a16:creationId xmlns:a16="http://schemas.microsoft.com/office/drawing/2014/main" id="{1A403F8E-BD2E-4BE4-A3B6-3C0CCE902562}"/>
                </a:ext>
              </a:extLst>
            </p:cNvPr>
            <p:cNvSpPr>
              <a:spLocks/>
            </p:cNvSpPr>
            <p:nvPr/>
          </p:nvSpPr>
          <p:spPr bwMode="auto">
            <a:xfrm>
              <a:off x="3800475" y="7432675"/>
              <a:ext cx="247650" cy="307975"/>
            </a:xfrm>
            <a:custGeom>
              <a:avLst/>
              <a:gdLst>
                <a:gd name="T0" fmla="*/ 100 w 156"/>
                <a:gd name="T1" fmla="*/ 0 h 194"/>
                <a:gd name="T2" fmla="*/ 96 w 156"/>
                <a:gd name="T3" fmla="*/ 50 h 194"/>
                <a:gd name="T4" fmla="*/ 96 w 156"/>
                <a:gd name="T5" fmla="*/ 50 h 194"/>
                <a:gd name="T6" fmla="*/ 106 w 156"/>
                <a:gd name="T7" fmla="*/ 58 h 194"/>
                <a:gd name="T8" fmla="*/ 108 w 156"/>
                <a:gd name="T9" fmla="*/ 62 h 194"/>
                <a:gd name="T10" fmla="*/ 110 w 156"/>
                <a:gd name="T11" fmla="*/ 66 h 194"/>
                <a:gd name="T12" fmla="*/ 110 w 156"/>
                <a:gd name="T13" fmla="*/ 66 h 194"/>
                <a:gd name="T14" fmla="*/ 110 w 156"/>
                <a:gd name="T15" fmla="*/ 70 h 194"/>
                <a:gd name="T16" fmla="*/ 106 w 156"/>
                <a:gd name="T17" fmla="*/ 74 h 194"/>
                <a:gd name="T18" fmla="*/ 104 w 156"/>
                <a:gd name="T19" fmla="*/ 78 h 194"/>
                <a:gd name="T20" fmla="*/ 98 w 156"/>
                <a:gd name="T21" fmla="*/ 82 h 194"/>
                <a:gd name="T22" fmla="*/ 98 w 156"/>
                <a:gd name="T23" fmla="*/ 82 h 194"/>
                <a:gd name="T24" fmla="*/ 30 w 156"/>
                <a:gd name="T25" fmla="*/ 112 h 194"/>
                <a:gd name="T26" fmla="*/ 30 w 156"/>
                <a:gd name="T27" fmla="*/ 112 h 194"/>
                <a:gd name="T28" fmla="*/ 18 w 156"/>
                <a:gd name="T29" fmla="*/ 120 h 194"/>
                <a:gd name="T30" fmla="*/ 8 w 156"/>
                <a:gd name="T31" fmla="*/ 128 h 194"/>
                <a:gd name="T32" fmla="*/ 2 w 156"/>
                <a:gd name="T33" fmla="*/ 138 h 194"/>
                <a:gd name="T34" fmla="*/ 0 w 156"/>
                <a:gd name="T35" fmla="*/ 144 h 194"/>
                <a:gd name="T36" fmla="*/ 0 w 156"/>
                <a:gd name="T37" fmla="*/ 150 h 194"/>
                <a:gd name="T38" fmla="*/ 0 w 156"/>
                <a:gd name="T39" fmla="*/ 150 h 194"/>
                <a:gd name="T40" fmla="*/ 2 w 156"/>
                <a:gd name="T41" fmla="*/ 162 h 194"/>
                <a:gd name="T42" fmla="*/ 4 w 156"/>
                <a:gd name="T43" fmla="*/ 170 h 194"/>
                <a:gd name="T44" fmla="*/ 8 w 156"/>
                <a:gd name="T45" fmla="*/ 174 h 194"/>
                <a:gd name="T46" fmla="*/ 20 w 156"/>
                <a:gd name="T47" fmla="*/ 186 h 194"/>
                <a:gd name="T48" fmla="*/ 38 w 156"/>
                <a:gd name="T49" fmla="*/ 194 h 194"/>
                <a:gd name="T50" fmla="*/ 36 w 156"/>
                <a:gd name="T51" fmla="*/ 174 h 194"/>
                <a:gd name="T52" fmla="*/ 36 w 156"/>
                <a:gd name="T53" fmla="*/ 174 h 194"/>
                <a:gd name="T54" fmla="*/ 32 w 156"/>
                <a:gd name="T55" fmla="*/ 168 h 194"/>
                <a:gd name="T56" fmla="*/ 30 w 156"/>
                <a:gd name="T57" fmla="*/ 164 h 194"/>
                <a:gd name="T58" fmla="*/ 28 w 156"/>
                <a:gd name="T59" fmla="*/ 160 h 194"/>
                <a:gd name="T60" fmla="*/ 28 w 156"/>
                <a:gd name="T61" fmla="*/ 160 h 194"/>
                <a:gd name="T62" fmla="*/ 30 w 156"/>
                <a:gd name="T63" fmla="*/ 156 h 194"/>
                <a:gd name="T64" fmla="*/ 32 w 156"/>
                <a:gd name="T65" fmla="*/ 152 h 194"/>
                <a:gd name="T66" fmla="*/ 36 w 156"/>
                <a:gd name="T67" fmla="*/ 148 h 194"/>
                <a:gd name="T68" fmla="*/ 42 w 156"/>
                <a:gd name="T69" fmla="*/ 146 h 194"/>
                <a:gd name="T70" fmla="*/ 42 w 156"/>
                <a:gd name="T71" fmla="*/ 146 h 194"/>
                <a:gd name="T72" fmla="*/ 112 w 156"/>
                <a:gd name="T73" fmla="*/ 120 h 194"/>
                <a:gd name="T74" fmla="*/ 112 w 156"/>
                <a:gd name="T75" fmla="*/ 120 h 194"/>
                <a:gd name="T76" fmla="*/ 132 w 156"/>
                <a:gd name="T77" fmla="*/ 110 h 194"/>
                <a:gd name="T78" fmla="*/ 140 w 156"/>
                <a:gd name="T79" fmla="*/ 104 h 194"/>
                <a:gd name="T80" fmla="*/ 146 w 156"/>
                <a:gd name="T81" fmla="*/ 98 h 194"/>
                <a:gd name="T82" fmla="*/ 150 w 156"/>
                <a:gd name="T83" fmla="*/ 92 h 194"/>
                <a:gd name="T84" fmla="*/ 154 w 156"/>
                <a:gd name="T85" fmla="*/ 84 h 194"/>
                <a:gd name="T86" fmla="*/ 156 w 156"/>
                <a:gd name="T87" fmla="*/ 74 h 194"/>
                <a:gd name="T88" fmla="*/ 156 w 156"/>
                <a:gd name="T89" fmla="*/ 64 h 194"/>
                <a:gd name="T90" fmla="*/ 156 w 156"/>
                <a:gd name="T91" fmla="*/ 64 h 194"/>
                <a:gd name="T92" fmla="*/ 156 w 156"/>
                <a:gd name="T93" fmla="*/ 54 h 194"/>
                <a:gd name="T94" fmla="*/ 152 w 156"/>
                <a:gd name="T95" fmla="*/ 44 h 194"/>
                <a:gd name="T96" fmla="*/ 148 w 156"/>
                <a:gd name="T97" fmla="*/ 34 h 194"/>
                <a:gd name="T98" fmla="*/ 142 w 156"/>
                <a:gd name="T99" fmla="*/ 26 h 194"/>
                <a:gd name="T100" fmla="*/ 132 w 156"/>
                <a:gd name="T101" fmla="*/ 18 h 194"/>
                <a:gd name="T102" fmla="*/ 124 w 156"/>
                <a:gd name="T103" fmla="*/ 12 h 194"/>
                <a:gd name="T104" fmla="*/ 112 w 156"/>
                <a:gd name="T105" fmla="*/ 6 h 194"/>
                <a:gd name="T106" fmla="*/ 100 w 156"/>
                <a:gd name="T10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194">
                  <a:moveTo>
                    <a:pt x="100" y="0"/>
                  </a:moveTo>
                  <a:lnTo>
                    <a:pt x="96" y="50"/>
                  </a:lnTo>
                  <a:lnTo>
                    <a:pt x="96" y="50"/>
                  </a:lnTo>
                  <a:lnTo>
                    <a:pt x="106" y="58"/>
                  </a:lnTo>
                  <a:lnTo>
                    <a:pt x="108" y="62"/>
                  </a:lnTo>
                  <a:lnTo>
                    <a:pt x="110" y="66"/>
                  </a:lnTo>
                  <a:lnTo>
                    <a:pt x="110" y="66"/>
                  </a:lnTo>
                  <a:lnTo>
                    <a:pt x="110" y="70"/>
                  </a:lnTo>
                  <a:lnTo>
                    <a:pt x="106" y="74"/>
                  </a:lnTo>
                  <a:lnTo>
                    <a:pt x="104" y="78"/>
                  </a:lnTo>
                  <a:lnTo>
                    <a:pt x="98" y="82"/>
                  </a:lnTo>
                  <a:lnTo>
                    <a:pt x="98" y="82"/>
                  </a:lnTo>
                  <a:lnTo>
                    <a:pt x="30" y="112"/>
                  </a:lnTo>
                  <a:lnTo>
                    <a:pt x="30" y="112"/>
                  </a:lnTo>
                  <a:lnTo>
                    <a:pt x="18" y="120"/>
                  </a:lnTo>
                  <a:lnTo>
                    <a:pt x="8" y="128"/>
                  </a:lnTo>
                  <a:lnTo>
                    <a:pt x="2" y="138"/>
                  </a:lnTo>
                  <a:lnTo>
                    <a:pt x="0" y="144"/>
                  </a:lnTo>
                  <a:lnTo>
                    <a:pt x="0" y="150"/>
                  </a:lnTo>
                  <a:lnTo>
                    <a:pt x="0" y="150"/>
                  </a:lnTo>
                  <a:lnTo>
                    <a:pt x="2" y="162"/>
                  </a:lnTo>
                  <a:lnTo>
                    <a:pt x="4" y="170"/>
                  </a:lnTo>
                  <a:lnTo>
                    <a:pt x="8" y="174"/>
                  </a:lnTo>
                  <a:lnTo>
                    <a:pt x="20" y="186"/>
                  </a:lnTo>
                  <a:lnTo>
                    <a:pt x="38" y="194"/>
                  </a:lnTo>
                  <a:lnTo>
                    <a:pt x="36" y="174"/>
                  </a:lnTo>
                  <a:lnTo>
                    <a:pt x="36" y="174"/>
                  </a:lnTo>
                  <a:lnTo>
                    <a:pt x="32" y="168"/>
                  </a:lnTo>
                  <a:lnTo>
                    <a:pt x="30" y="164"/>
                  </a:lnTo>
                  <a:lnTo>
                    <a:pt x="28" y="160"/>
                  </a:lnTo>
                  <a:lnTo>
                    <a:pt x="28" y="160"/>
                  </a:lnTo>
                  <a:lnTo>
                    <a:pt x="30" y="156"/>
                  </a:lnTo>
                  <a:lnTo>
                    <a:pt x="32" y="152"/>
                  </a:lnTo>
                  <a:lnTo>
                    <a:pt x="36" y="148"/>
                  </a:lnTo>
                  <a:lnTo>
                    <a:pt x="42" y="146"/>
                  </a:lnTo>
                  <a:lnTo>
                    <a:pt x="42" y="146"/>
                  </a:lnTo>
                  <a:lnTo>
                    <a:pt x="112" y="120"/>
                  </a:lnTo>
                  <a:lnTo>
                    <a:pt x="112" y="120"/>
                  </a:lnTo>
                  <a:lnTo>
                    <a:pt x="132" y="110"/>
                  </a:lnTo>
                  <a:lnTo>
                    <a:pt x="140" y="104"/>
                  </a:lnTo>
                  <a:lnTo>
                    <a:pt x="146" y="98"/>
                  </a:lnTo>
                  <a:lnTo>
                    <a:pt x="150" y="92"/>
                  </a:lnTo>
                  <a:lnTo>
                    <a:pt x="154" y="84"/>
                  </a:lnTo>
                  <a:lnTo>
                    <a:pt x="156" y="74"/>
                  </a:lnTo>
                  <a:lnTo>
                    <a:pt x="156" y="64"/>
                  </a:lnTo>
                  <a:lnTo>
                    <a:pt x="156" y="64"/>
                  </a:lnTo>
                  <a:lnTo>
                    <a:pt x="156" y="54"/>
                  </a:lnTo>
                  <a:lnTo>
                    <a:pt x="152" y="44"/>
                  </a:lnTo>
                  <a:lnTo>
                    <a:pt x="148" y="34"/>
                  </a:lnTo>
                  <a:lnTo>
                    <a:pt x="142" y="26"/>
                  </a:lnTo>
                  <a:lnTo>
                    <a:pt x="132" y="18"/>
                  </a:lnTo>
                  <a:lnTo>
                    <a:pt x="124" y="12"/>
                  </a:lnTo>
                  <a:lnTo>
                    <a:pt x="112" y="6"/>
                  </a:lnTo>
                  <a:lnTo>
                    <a:pt x="1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46" name="Freeform 26">
              <a:extLst>
                <a:ext uri="{FF2B5EF4-FFF2-40B4-BE49-F238E27FC236}">
                  <a16:creationId xmlns:a16="http://schemas.microsoft.com/office/drawing/2014/main" id="{2150E114-E1D3-4A4D-A6A4-DA75EE2B8F0C}"/>
                </a:ext>
              </a:extLst>
            </p:cNvPr>
            <p:cNvSpPr>
              <a:spLocks/>
            </p:cNvSpPr>
            <p:nvPr/>
          </p:nvSpPr>
          <p:spPr bwMode="auto">
            <a:xfrm>
              <a:off x="3800475" y="7432675"/>
              <a:ext cx="247650" cy="307975"/>
            </a:xfrm>
            <a:custGeom>
              <a:avLst/>
              <a:gdLst>
                <a:gd name="T0" fmla="*/ 100 w 156"/>
                <a:gd name="T1" fmla="*/ 0 h 194"/>
                <a:gd name="T2" fmla="*/ 96 w 156"/>
                <a:gd name="T3" fmla="*/ 50 h 194"/>
                <a:gd name="T4" fmla="*/ 96 w 156"/>
                <a:gd name="T5" fmla="*/ 50 h 194"/>
                <a:gd name="T6" fmla="*/ 106 w 156"/>
                <a:gd name="T7" fmla="*/ 58 h 194"/>
                <a:gd name="T8" fmla="*/ 108 w 156"/>
                <a:gd name="T9" fmla="*/ 62 h 194"/>
                <a:gd name="T10" fmla="*/ 110 w 156"/>
                <a:gd name="T11" fmla="*/ 66 h 194"/>
                <a:gd name="T12" fmla="*/ 110 w 156"/>
                <a:gd name="T13" fmla="*/ 66 h 194"/>
                <a:gd name="T14" fmla="*/ 110 w 156"/>
                <a:gd name="T15" fmla="*/ 70 h 194"/>
                <a:gd name="T16" fmla="*/ 106 w 156"/>
                <a:gd name="T17" fmla="*/ 74 h 194"/>
                <a:gd name="T18" fmla="*/ 104 w 156"/>
                <a:gd name="T19" fmla="*/ 78 h 194"/>
                <a:gd name="T20" fmla="*/ 98 w 156"/>
                <a:gd name="T21" fmla="*/ 82 h 194"/>
                <a:gd name="T22" fmla="*/ 98 w 156"/>
                <a:gd name="T23" fmla="*/ 82 h 194"/>
                <a:gd name="T24" fmla="*/ 30 w 156"/>
                <a:gd name="T25" fmla="*/ 112 h 194"/>
                <a:gd name="T26" fmla="*/ 30 w 156"/>
                <a:gd name="T27" fmla="*/ 112 h 194"/>
                <a:gd name="T28" fmla="*/ 18 w 156"/>
                <a:gd name="T29" fmla="*/ 120 h 194"/>
                <a:gd name="T30" fmla="*/ 8 w 156"/>
                <a:gd name="T31" fmla="*/ 128 h 194"/>
                <a:gd name="T32" fmla="*/ 2 w 156"/>
                <a:gd name="T33" fmla="*/ 138 h 194"/>
                <a:gd name="T34" fmla="*/ 0 w 156"/>
                <a:gd name="T35" fmla="*/ 144 h 194"/>
                <a:gd name="T36" fmla="*/ 0 w 156"/>
                <a:gd name="T37" fmla="*/ 150 h 194"/>
                <a:gd name="T38" fmla="*/ 0 w 156"/>
                <a:gd name="T39" fmla="*/ 150 h 194"/>
                <a:gd name="T40" fmla="*/ 2 w 156"/>
                <a:gd name="T41" fmla="*/ 162 h 194"/>
                <a:gd name="T42" fmla="*/ 4 w 156"/>
                <a:gd name="T43" fmla="*/ 170 h 194"/>
                <a:gd name="T44" fmla="*/ 8 w 156"/>
                <a:gd name="T45" fmla="*/ 174 h 194"/>
                <a:gd name="T46" fmla="*/ 20 w 156"/>
                <a:gd name="T47" fmla="*/ 186 h 194"/>
                <a:gd name="T48" fmla="*/ 38 w 156"/>
                <a:gd name="T49" fmla="*/ 194 h 194"/>
                <a:gd name="T50" fmla="*/ 36 w 156"/>
                <a:gd name="T51" fmla="*/ 174 h 194"/>
                <a:gd name="T52" fmla="*/ 36 w 156"/>
                <a:gd name="T53" fmla="*/ 174 h 194"/>
                <a:gd name="T54" fmla="*/ 32 w 156"/>
                <a:gd name="T55" fmla="*/ 168 h 194"/>
                <a:gd name="T56" fmla="*/ 30 w 156"/>
                <a:gd name="T57" fmla="*/ 164 h 194"/>
                <a:gd name="T58" fmla="*/ 28 w 156"/>
                <a:gd name="T59" fmla="*/ 160 h 194"/>
                <a:gd name="T60" fmla="*/ 28 w 156"/>
                <a:gd name="T61" fmla="*/ 160 h 194"/>
                <a:gd name="T62" fmla="*/ 30 w 156"/>
                <a:gd name="T63" fmla="*/ 156 h 194"/>
                <a:gd name="T64" fmla="*/ 32 w 156"/>
                <a:gd name="T65" fmla="*/ 152 h 194"/>
                <a:gd name="T66" fmla="*/ 36 w 156"/>
                <a:gd name="T67" fmla="*/ 148 h 194"/>
                <a:gd name="T68" fmla="*/ 42 w 156"/>
                <a:gd name="T69" fmla="*/ 146 h 194"/>
                <a:gd name="T70" fmla="*/ 42 w 156"/>
                <a:gd name="T71" fmla="*/ 146 h 194"/>
                <a:gd name="T72" fmla="*/ 112 w 156"/>
                <a:gd name="T73" fmla="*/ 120 h 194"/>
                <a:gd name="T74" fmla="*/ 112 w 156"/>
                <a:gd name="T75" fmla="*/ 120 h 194"/>
                <a:gd name="T76" fmla="*/ 132 w 156"/>
                <a:gd name="T77" fmla="*/ 110 h 194"/>
                <a:gd name="T78" fmla="*/ 140 w 156"/>
                <a:gd name="T79" fmla="*/ 104 h 194"/>
                <a:gd name="T80" fmla="*/ 146 w 156"/>
                <a:gd name="T81" fmla="*/ 98 h 194"/>
                <a:gd name="T82" fmla="*/ 150 w 156"/>
                <a:gd name="T83" fmla="*/ 92 h 194"/>
                <a:gd name="T84" fmla="*/ 154 w 156"/>
                <a:gd name="T85" fmla="*/ 84 h 194"/>
                <a:gd name="T86" fmla="*/ 156 w 156"/>
                <a:gd name="T87" fmla="*/ 74 h 194"/>
                <a:gd name="T88" fmla="*/ 156 w 156"/>
                <a:gd name="T89" fmla="*/ 64 h 194"/>
                <a:gd name="T90" fmla="*/ 156 w 156"/>
                <a:gd name="T91" fmla="*/ 64 h 194"/>
                <a:gd name="T92" fmla="*/ 156 w 156"/>
                <a:gd name="T93" fmla="*/ 54 h 194"/>
                <a:gd name="T94" fmla="*/ 152 w 156"/>
                <a:gd name="T95" fmla="*/ 44 h 194"/>
                <a:gd name="T96" fmla="*/ 148 w 156"/>
                <a:gd name="T97" fmla="*/ 34 h 194"/>
                <a:gd name="T98" fmla="*/ 142 w 156"/>
                <a:gd name="T99" fmla="*/ 26 h 194"/>
                <a:gd name="T100" fmla="*/ 132 w 156"/>
                <a:gd name="T101" fmla="*/ 18 h 194"/>
                <a:gd name="T102" fmla="*/ 124 w 156"/>
                <a:gd name="T103" fmla="*/ 12 h 194"/>
                <a:gd name="T104" fmla="*/ 112 w 156"/>
                <a:gd name="T105" fmla="*/ 6 h 194"/>
                <a:gd name="T106" fmla="*/ 100 w 156"/>
                <a:gd name="T10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194">
                  <a:moveTo>
                    <a:pt x="100" y="0"/>
                  </a:moveTo>
                  <a:lnTo>
                    <a:pt x="96" y="50"/>
                  </a:lnTo>
                  <a:lnTo>
                    <a:pt x="96" y="50"/>
                  </a:lnTo>
                  <a:lnTo>
                    <a:pt x="106" y="58"/>
                  </a:lnTo>
                  <a:lnTo>
                    <a:pt x="108" y="62"/>
                  </a:lnTo>
                  <a:lnTo>
                    <a:pt x="110" y="66"/>
                  </a:lnTo>
                  <a:lnTo>
                    <a:pt x="110" y="66"/>
                  </a:lnTo>
                  <a:lnTo>
                    <a:pt x="110" y="70"/>
                  </a:lnTo>
                  <a:lnTo>
                    <a:pt x="106" y="74"/>
                  </a:lnTo>
                  <a:lnTo>
                    <a:pt x="104" y="78"/>
                  </a:lnTo>
                  <a:lnTo>
                    <a:pt x="98" y="82"/>
                  </a:lnTo>
                  <a:lnTo>
                    <a:pt x="98" y="82"/>
                  </a:lnTo>
                  <a:lnTo>
                    <a:pt x="30" y="112"/>
                  </a:lnTo>
                  <a:lnTo>
                    <a:pt x="30" y="112"/>
                  </a:lnTo>
                  <a:lnTo>
                    <a:pt x="18" y="120"/>
                  </a:lnTo>
                  <a:lnTo>
                    <a:pt x="8" y="128"/>
                  </a:lnTo>
                  <a:lnTo>
                    <a:pt x="2" y="138"/>
                  </a:lnTo>
                  <a:lnTo>
                    <a:pt x="0" y="144"/>
                  </a:lnTo>
                  <a:lnTo>
                    <a:pt x="0" y="150"/>
                  </a:lnTo>
                  <a:lnTo>
                    <a:pt x="0" y="150"/>
                  </a:lnTo>
                  <a:lnTo>
                    <a:pt x="2" y="162"/>
                  </a:lnTo>
                  <a:lnTo>
                    <a:pt x="4" y="170"/>
                  </a:lnTo>
                  <a:lnTo>
                    <a:pt x="8" y="174"/>
                  </a:lnTo>
                  <a:lnTo>
                    <a:pt x="20" y="186"/>
                  </a:lnTo>
                  <a:lnTo>
                    <a:pt x="38" y="194"/>
                  </a:lnTo>
                  <a:lnTo>
                    <a:pt x="36" y="174"/>
                  </a:lnTo>
                  <a:lnTo>
                    <a:pt x="36" y="174"/>
                  </a:lnTo>
                  <a:lnTo>
                    <a:pt x="32" y="168"/>
                  </a:lnTo>
                  <a:lnTo>
                    <a:pt x="30" y="164"/>
                  </a:lnTo>
                  <a:lnTo>
                    <a:pt x="28" y="160"/>
                  </a:lnTo>
                  <a:lnTo>
                    <a:pt x="28" y="160"/>
                  </a:lnTo>
                  <a:lnTo>
                    <a:pt x="30" y="156"/>
                  </a:lnTo>
                  <a:lnTo>
                    <a:pt x="32" y="152"/>
                  </a:lnTo>
                  <a:lnTo>
                    <a:pt x="36" y="148"/>
                  </a:lnTo>
                  <a:lnTo>
                    <a:pt x="42" y="146"/>
                  </a:lnTo>
                  <a:lnTo>
                    <a:pt x="42" y="146"/>
                  </a:lnTo>
                  <a:lnTo>
                    <a:pt x="112" y="120"/>
                  </a:lnTo>
                  <a:lnTo>
                    <a:pt x="112" y="120"/>
                  </a:lnTo>
                  <a:lnTo>
                    <a:pt x="132" y="110"/>
                  </a:lnTo>
                  <a:lnTo>
                    <a:pt x="140" y="104"/>
                  </a:lnTo>
                  <a:lnTo>
                    <a:pt x="146" y="98"/>
                  </a:lnTo>
                  <a:lnTo>
                    <a:pt x="150" y="92"/>
                  </a:lnTo>
                  <a:lnTo>
                    <a:pt x="154" y="84"/>
                  </a:lnTo>
                  <a:lnTo>
                    <a:pt x="156" y="74"/>
                  </a:lnTo>
                  <a:lnTo>
                    <a:pt x="156" y="64"/>
                  </a:lnTo>
                  <a:lnTo>
                    <a:pt x="156" y="64"/>
                  </a:lnTo>
                  <a:lnTo>
                    <a:pt x="156" y="54"/>
                  </a:lnTo>
                  <a:lnTo>
                    <a:pt x="152" y="44"/>
                  </a:lnTo>
                  <a:lnTo>
                    <a:pt x="148" y="34"/>
                  </a:lnTo>
                  <a:lnTo>
                    <a:pt x="142" y="26"/>
                  </a:lnTo>
                  <a:lnTo>
                    <a:pt x="132" y="18"/>
                  </a:lnTo>
                  <a:lnTo>
                    <a:pt x="124" y="12"/>
                  </a:lnTo>
                  <a:lnTo>
                    <a:pt x="112" y="6"/>
                  </a:lnTo>
                  <a:lnTo>
                    <a:pt x="1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47" name="Freeform 27">
              <a:extLst>
                <a:ext uri="{FF2B5EF4-FFF2-40B4-BE49-F238E27FC236}">
                  <a16:creationId xmlns:a16="http://schemas.microsoft.com/office/drawing/2014/main" id="{00C74F2F-08E8-4ADC-8BD4-91DAA661AF36}"/>
                </a:ext>
              </a:extLst>
            </p:cNvPr>
            <p:cNvSpPr>
              <a:spLocks/>
            </p:cNvSpPr>
            <p:nvPr/>
          </p:nvSpPr>
          <p:spPr bwMode="auto">
            <a:xfrm>
              <a:off x="3702050" y="7185025"/>
              <a:ext cx="371475" cy="298450"/>
            </a:xfrm>
            <a:custGeom>
              <a:avLst/>
              <a:gdLst>
                <a:gd name="T0" fmla="*/ 180 w 234"/>
                <a:gd name="T1" fmla="*/ 0 h 188"/>
                <a:gd name="T2" fmla="*/ 94 w 234"/>
                <a:gd name="T3" fmla="*/ 0 h 188"/>
                <a:gd name="T4" fmla="*/ 94 w 234"/>
                <a:gd name="T5" fmla="*/ 0 h 188"/>
                <a:gd name="T6" fmla="*/ 74 w 234"/>
                <a:gd name="T7" fmla="*/ 2 h 188"/>
                <a:gd name="T8" fmla="*/ 56 w 234"/>
                <a:gd name="T9" fmla="*/ 8 h 188"/>
                <a:gd name="T10" fmla="*/ 40 w 234"/>
                <a:gd name="T11" fmla="*/ 16 h 188"/>
                <a:gd name="T12" fmla="*/ 28 w 234"/>
                <a:gd name="T13" fmla="*/ 28 h 188"/>
                <a:gd name="T14" fmla="*/ 16 w 234"/>
                <a:gd name="T15" fmla="*/ 42 h 188"/>
                <a:gd name="T16" fmla="*/ 6 w 234"/>
                <a:gd name="T17" fmla="*/ 58 h 188"/>
                <a:gd name="T18" fmla="*/ 2 w 234"/>
                <a:gd name="T19" fmla="*/ 76 h 188"/>
                <a:gd name="T20" fmla="*/ 0 w 234"/>
                <a:gd name="T21" fmla="*/ 94 h 188"/>
                <a:gd name="T22" fmla="*/ 0 w 234"/>
                <a:gd name="T23" fmla="*/ 94 h 188"/>
                <a:gd name="T24" fmla="*/ 2 w 234"/>
                <a:gd name="T25" fmla="*/ 112 h 188"/>
                <a:gd name="T26" fmla="*/ 6 w 234"/>
                <a:gd name="T27" fmla="*/ 130 h 188"/>
                <a:gd name="T28" fmla="*/ 12 w 234"/>
                <a:gd name="T29" fmla="*/ 144 h 188"/>
                <a:gd name="T30" fmla="*/ 24 w 234"/>
                <a:gd name="T31" fmla="*/ 156 h 188"/>
                <a:gd name="T32" fmla="*/ 36 w 234"/>
                <a:gd name="T33" fmla="*/ 168 h 188"/>
                <a:gd name="T34" fmla="*/ 52 w 234"/>
                <a:gd name="T35" fmla="*/ 176 h 188"/>
                <a:gd name="T36" fmla="*/ 70 w 234"/>
                <a:gd name="T37" fmla="*/ 182 h 188"/>
                <a:gd name="T38" fmla="*/ 90 w 234"/>
                <a:gd name="T39" fmla="*/ 188 h 188"/>
                <a:gd name="T40" fmla="*/ 88 w 234"/>
                <a:gd name="T41" fmla="*/ 138 h 188"/>
                <a:gd name="T42" fmla="*/ 88 w 234"/>
                <a:gd name="T43" fmla="*/ 138 h 188"/>
                <a:gd name="T44" fmla="*/ 74 w 234"/>
                <a:gd name="T45" fmla="*/ 134 h 188"/>
                <a:gd name="T46" fmla="*/ 64 w 234"/>
                <a:gd name="T47" fmla="*/ 126 h 188"/>
                <a:gd name="T48" fmla="*/ 60 w 234"/>
                <a:gd name="T49" fmla="*/ 122 h 188"/>
                <a:gd name="T50" fmla="*/ 56 w 234"/>
                <a:gd name="T51" fmla="*/ 116 h 188"/>
                <a:gd name="T52" fmla="*/ 54 w 234"/>
                <a:gd name="T53" fmla="*/ 110 h 188"/>
                <a:gd name="T54" fmla="*/ 54 w 234"/>
                <a:gd name="T55" fmla="*/ 102 h 188"/>
                <a:gd name="T56" fmla="*/ 54 w 234"/>
                <a:gd name="T57" fmla="*/ 102 h 188"/>
                <a:gd name="T58" fmla="*/ 56 w 234"/>
                <a:gd name="T59" fmla="*/ 94 h 188"/>
                <a:gd name="T60" fmla="*/ 58 w 234"/>
                <a:gd name="T61" fmla="*/ 86 h 188"/>
                <a:gd name="T62" fmla="*/ 62 w 234"/>
                <a:gd name="T63" fmla="*/ 80 h 188"/>
                <a:gd name="T64" fmla="*/ 66 w 234"/>
                <a:gd name="T65" fmla="*/ 74 h 188"/>
                <a:gd name="T66" fmla="*/ 72 w 234"/>
                <a:gd name="T67" fmla="*/ 70 h 188"/>
                <a:gd name="T68" fmla="*/ 78 w 234"/>
                <a:gd name="T69" fmla="*/ 66 h 188"/>
                <a:gd name="T70" fmla="*/ 86 w 234"/>
                <a:gd name="T71" fmla="*/ 64 h 188"/>
                <a:gd name="T72" fmla="*/ 94 w 234"/>
                <a:gd name="T73" fmla="*/ 64 h 188"/>
                <a:gd name="T74" fmla="*/ 150 w 234"/>
                <a:gd name="T75" fmla="*/ 64 h 188"/>
                <a:gd name="T76" fmla="*/ 210 w 234"/>
                <a:gd name="T77" fmla="*/ 64 h 188"/>
                <a:gd name="T78" fmla="*/ 210 w 234"/>
                <a:gd name="T79" fmla="*/ 64 h 188"/>
                <a:gd name="T80" fmla="*/ 220 w 234"/>
                <a:gd name="T81" fmla="*/ 62 h 188"/>
                <a:gd name="T82" fmla="*/ 228 w 234"/>
                <a:gd name="T83" fmla="*/ 56 h 188"/>
                <a:gd name="T84" fmla="*/ 232 w 234"/>
                <a:gd name="T85" fmla="*/ 48 h 188"/>
                <a:gd name="T86" fmla="*/ 234 w 234"/>
                <a:gd name="T87" fmla="*/ 40 h 188"/>
                <a:gd name="T88" fmla="*/ 234 w 234"/>
                <a:gd name="T89" fmla="*/ 40 h 188"/>
                <a:gd name="T90" fmla="*/ 232 w 234"/>
                <a:gd name="T91" fmla="*/ 30 h 188"/>
                <a:gd name="T92" fmla="*/ 230 w 234"/>
                <a:gd name="T93" fmla="*/ 20 h 188"/>
                <a:gd name="T94" fmla="*/ 224 w 234"/>
                <a:gd name="T95" fmla="*/ 14 h 188"/>
                <a:gd name="T96" fmla="*/ 216 w 234"/>
                <a:gd name="T97" fmla="*/ 8 h 188"/>
                <a:gd name="T98" fmla="*/ 206 w 234"/>
                <a:gd name="T99" fmla="*/ 4 h 188"/>
                <a:gd name="T100" fmla="*/ 198 w 234"/>
                <a:gd name="T101" fmla="*/ 2 h 188"/>
                <a:gd name="T102" fmla="*/ 180 w 234"/>
                <a:gd name="T10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4" h="188">
                  <a:moveTo>
                    <a:pt x="180" y="0"/>
                  </a:moveTo>
                  <a:lnTo>
                    <a:pt x="94" y="0"/>
                  </a:lnTo>
                  <a:lnTo>
                    <a:pt x="94" y="0"/>
                  </a:lnTo>
                  <a:lnTo>
                    <a:pt x="74" y="2"/>
                  </a:lnTo>
                  <a:lnTo>
                    <a:pt x="56" y="8"/>
                  </a:lnTo>
                  <a:lnTo>
                    <a:pt x="40" y="16"/>
                  </a:lnTo>
                  <a:lnTo>
                    <a:pt x="28" y="28"/>
                  </a:lnTo>
                  <a:lnTo>
                    <a:pt x="16" y="42"/>
                  </a:lnTo>
                  <a:lnTo>
                    <a:pt x="6" y="58"/>
                  </a:lnTo>
                  <a:lnTo>
                    <a:pt x="2" y="76"/>
                  </a:lnTo>
                  <a:lnTo>
                    <a:pt x="0" y="94"/>
                  </a:lnTo>
                  <a:lnTo>
                    <a:pt x="0" y="94"/>
                  </a:lnTo>
                  <a:lnTo>
                    <a:pt x="2" y="112"/>
                  </a:lnTo>
                  <a:lnTo>
                    <a:pt x="6" y="130"/>
                  </a:lnTo>
                  <a:lnTo>
                    <a:pt x="12" y="144"/>
                  </a:lnTo>
                  <a:lnTo>
                    <a:pt x="24" y="156"/>
                  </a:lnTo>
                  <a:lnTo>
                    <a:pt x="36" y="168"/>
                  </a:lnTo>
                  <a:lnTo>
                    <a:pt x="52" y="176"/>
                  </a:lnTo>
                  <a:lnTo>
                    <a:pt x="70" y="182"/>
                  </a:lnTo>
                  <a:lnTo>
                    <a:pt x="90" y="188"/>
                  </a:lnTo>
                  <a:lnTo>
                    <a:pt x="88" y="138"/>
                  </a:lnTo>
                  <a:lnTo>
                    <a:pt x="88" y="138"/>
                  </a:lnTo>
                  <a:lnTo>
                    <a:pt x="74" y="134"/>
                  </a:lnTo>
                  <a:lnTo>
                    <a:pt x="64" y="126"/>
                  </a:lnTo>
                  <a:lnTo>
                    <a:pt x="60" y="122"/>
                  </a:lnTo>
                  <a:lnTo>
                    <a:pt x="56" y="116"/>
                  </a:lnTo>
                  <a:lnTo>
                    <a:pt x="54" y="110"/>
                  </a:lnTo>
                  <a:lnTo>
                    <a:pt x="54" y="102"/>
                  </a:lnTo>
                  <a:lnTo>
                    <a:pt x="54" y="102"/>
                  </a:lnTo>
                  <a:lnTo>
                    <a:pt x="56" y="94"/>
                  </a:lnTo>
                  <a:lnTo>
                    <a:pt x="58" y="86"/>
                  </a:lnTo>
                  <a:lnTo>
                    <a:pt x="62" y="80"/>
                  </a:lnTo>
                  <a:lnTo>
                    <a:pt x="66" y="74"/>
                  </a:lnTo>
                  <a:lnTo>
                    <a:pt x="72" y="70"/>
                  </a:lnTo>
                  <a:lnTo>
                    <a:pt x="78" y="66"/>
                  </a:lnTo>
                  <a:lnTo>
                    <a:pt x="86" y="64"/>
                  </a:lnTo>
                  <a:lnTo>
                    <a:pt x="94" y="64"/>
                  </a:lnTo>
                  <a:lnTo>
                    <a:pt x="150" y="64"/>
                  </a:lnTo>
                  <a:lnTo>
                    <a:pt x="210" y="64"/>
                  </a:lnTo>
                  <a:lnTo>
                    <a:pt x="210" y="64"/>
                  </a:lnTo>
                  <a:lnTo>
                    <a:pt x="220" y="62"/>
                  </a:lnTo>
                  <a:lnTo>
                    <a:pt x="228" y="56"/>
                  </a:lnTo>
                  <a:lnTo>
                    <a:pt x="232" y="48"/>
                  </a:lnTo>
                  <a:lnTo>
                    <a:pt x="234" y="40"/>
                  </a:lnTo>
                  <a:lnTo>
                    <a:pt x="234" y="40"/>
                  </a:lnTo>
                  <a:lnTo>
                    <a:pt x="232" y="30"/>
                  </a:lnTo>
                  <a:lnTo>
                    <a:pt x="230" y="20"/>
                  </a:lnTo>
                  <a:lnTo>
                    <a:pt x="224" y="14"/>
                  </a:lnTo>
                  <a:lnTo>
                    <a:pt x="216" y="8"/>
                  </a:lnTo>
                  <a:lnTo>
                    <a:pt x="206" y="4"/>
                  </a:lnTo>
                  <a:lnTo>
                    <a:pt x="198" y="2"/>
                  </a:lnTo>
                  <a:lnTo>
                    <a:pt x="1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48" name="Freeform 28">
              <a:extLst>
                <a:ext uri="{FF2B5EF4-FFF2-40B4-BE49-F238E27FC236}">
                  <a16:creationId xmlns:a16="http://schemas.microsoft.com/office/drawing/2014/main" id="{D789B3F1-005B-481D-AA20-6A21843E72EB}"/>
                </a:ext>
              </a:extLst>
            </p:cNvPr>
            <p:cNvSpPr>
              <a:spLocks/>
            </p:cNvSpPr>
            <p:nvPr/>
          </p:nvSpPr>
          <p:spPr bwMode="auto">
            <a:xfrm>
              <a:off x="3702050" y="7185025"/>
              <a:ext cx="371475" cy="298450"/>
            </a:xfrm>
            <a:custGeom>
              <a:avLst/>
              <a:gdLst>
                <a:gd name="T0" fmla="*/ 180 w 234"/>
                <a:gd name="T1" fmla="*/ 0 h 188"/>
                <a:gd name="T2" fmla="*/ 94 w 234"/>
                <a:gd name="T3" fmla="*/ 0 h 188"/>
                <a:gd name="T4" fmla="*/ 94 w 234"/>
                <a:gd name="T5" fmla="*/ 0 h 188"/>
                <a:gd name="T6" fmla="*/ 74 w 234"/>
                <a:gd name="T7" fmla="*/ 2 h 188"/>
                <a:gd name="T8" fmla="*/ 56 w 234"/>
                <a:gd name="T9" fmla="*/ 8 h 188"/>
                <a:gd name="T10" fmla="*/ 40 w 234"/>
                <a:gd name="T11" fmla="*/ 16 h 188"/>
                <a:gd name="T12" fmla="*/ 28 w 234"/>
                <a:gd name="T13" fmla="*/ 28 h 188"/>
                <a:gd name="T14" fmla="*/ 16 w 234"/>
                <a:gd name="T15" fmla="*/ 42 h 188"/>
                <a:gd name="T16" fmla="*/ 6 w 234"/>
                <a:gd name="T17" fmla="*/ 58 h 188"/>
                <a:gd name="T18" fmla="*/ 2 w 234"/>
                <a:gd name="T19" fmla="*/ 76 h 188"/>
                <a:gd name="T20" fmla="*/ 0 w 234"/>
                <a:gd name="T21" fmla="*/ 94 h 188"/>
                <a:gd name="T22" fmla="*/ 0 w 234"/>
                <a:gd name="T23" fmla="*/ 94 h 188"/>
                <a:gd name="T24" fmla="*/ 2 w 234"/>
                <a:gd name="T25" fmla="*/ 112 h 188"/>
                <a:gd name="T26" fmla="*/ 6 w 234"/>
                <a:gd name="T27" fmla="*/ 130 h 188"/>
                <a:gd name="T28" fmla="*/ 12 w 234"/>
                <a:gd name="T29" fmla="*/ 144 h 188"/>
                <a:gd name="T30" fmla="*/ 24 w 234"/>
                <a:gd name="T31" fmla="*/ 156 h 188"/>
                <a:gd name="T32" fmla="*/ 36 w 234"/>
                <a:gd name="T33" fmla="*/ 168 h 188"/>
                <a:gd name="T34" fmla="*/ 52 w 234"/>
                <a:gd name="T35" fmla="*/ 176 h 188"/>
                <a:gd name="T36" fmla="*/ 70 w 234"/>
                <a:gd name="T37" fmla="*/ 182 h 188"/>
                <a:gd name="T38" fmla="*/ 90 w 234"/>
                <a:gd name="T39" fmla="*/ 188 h 188"/>
                <a:gd name="T40" fmla="*/ 88 w 234"/>
                <a:gd name="T41" fmla="*/ 138 h 188"/>
                <a:gd name="T42" fmla="*/ 88 w 234"/>
                <a:gd name="T43" fmla="*/ 138 h 188"/>
                <a:gd name="T44" fmla="*/ 74 w 234"/>
                <a:gd name="T45" fmla="*/ 134 h 188"/>
                <a:gd name="T46" fmla="*/ 64 w 234"/>
                <a:gd name="T47" fmla="*/ 126 h 188"/>
                <a:gd name="T48" fmla="*/ 60 w 234"/>
                <a:gd name="T49" fmla="*/ 122 h 188"/>
                <a:gd name="T50" fmla="*/ 56 w 234"/>
                <a:gd name="T51" fmla="*/ 116 h 188"/>
                <a:gd name="T52" fmla="*/ 54 w 234"/>
                <a:gd name="T53" fmla="*/ 110 h 188"/>
                <a:gd name="T54" fmla="*/ 54 w 234"/>
                <a:gd name="T55" fmla="*/ 102 h 188"/>
                <a:gd name="T56" fmla="*/ 54 w 234"/>
                <a:gd name="T57" fmla="*/ 102 h 188"/>
                <a:gd name="T58" fmla="*/ 56 w 234"/>
                <a:gd name="T59" fmla="*/ 94 h 188"/>
                <a:gd name="T60" fmla="*/ 58 w 234"/>
                <a:gd name="T61" fmla="*/ 86 h 188"/>
                <a:gd name="T62" fmla="*/ 62 w 234"/>
                <a:gd name="T63" fmla="*/ 80 h 188"/>
                <a:gd name="T64" fmla="*/ 66 w 234"/>
                <a:gd name="T65" fmla="*/ 74 h 188"/>
                <a:gd name="T66" fmla="*/ 72 w 234"/>
                <a:gd name="T67" fmla="*/ 70 h 188"/>
                <a:gd name="T68" fmla="*/ 78 w 234"/>
                <a:gd name="T69" fmla="*/ 66 h 188"/>
                <a:gd name="T70" fmla="*/ 86 w 234"/>
                <a:gd name="T71" fmla="*/ 64 h 188"/>
                <a:gd name="T72" fmla="*/ 94 w 234"/>
                <a:gd name="T73" fmla="*/ 64 h 188"/>
                <a:gd name="T74" fmla="*/ 150 w 234"/>
                <a:gd name="T75" fmla="*/ 64 h 188"/>
                <a:gd name="T76" fmla="*/ 210 w 234"/>
                <a:gd name="T77" fmla="*/ 64 h 188"/>
                <a:gd name="T78" fmla="*/ 210 w 234"/>
                <a:gd name="T79" fmla="*/ 64 h 188"/>
                <a:gd name="T80" fmla="*/ 220 w 234"/>
                <a:gd name="T81" fmla="*/ 62 h 188"/>
                <a:gd name="T82" fmla="*/ 228 w 234"/>
                <a:gd name="T83" fmla="*/ 56 h 188"/>
                <a:gd name="T84" fmla="*/ 232 w 234"/>
                <a:gd name="T85" fmla="*/ 48 h 188"/>
                <a:gd name="T86" fmla="*/ 234 w 234"/>
                <a:gd name="T87" fmla="*/ 40 h 188"/>
                <a:gd name="T88" fmla="*/ 234 w 234"/>
                <a:gd name="T89" fmla="*/ 40 h 188"/>
                <a:gd name="T90" fmla="*/ 232 w 234"/>
                <a:gd name="T91" fmla="*/ 30 h 188"/>
                <a:gd name="T92" fmla="*/ 230 w 234"/>
                <a:gd name="T93" fmla="*/ 20 h 188"/>
                <a:gd name="T94" fmla="*/ 224 w 234"/>
                <a:gd name="T95" fmla="*/ 14 h 188"/>
                <a:gd name="T96" fmla="*/ 216 w 234"/>
                <a:gd name="T97" fmla="*/ 8 h 188"/>
                <a:gd name="T98" fmla="*/ 206 w 234"/>
                <a:gd name="T99" fmla="*/ 4 h 188"/>
                <a:gd name="T100" fmla="*/ 198 w 234"/>
                <a:gd name="T101" fmla="*/ 2 h 188"/>
                <a:gd name="T102" fmla="*/ 180 w 234"/>
                <a:gd name="T10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4" h="188">
                  <a:moveTo>
                    <a:pt x="180" y="0"/>
                  </a:moveTo>
                  <a:lnTo>
                    <a:pt x="94" y="0"/>
                  </a:lnTo>
                  <a:lnTo>
                    <a:pt x="94" y="0"/>
                  </a:lnTo>
                  <a:lnTo>
                    <a:pt x="74" y="2"/>
                  </a:lnTo>
                  <a:lnTo>
                    <a:pt x="56" y="8"/>
                  </a:lnTo>
                  <a:lnTo>
                    <a:pt x="40" y="16"/>
                  </a:lnTo>
                  <a:lnTo>
                    <a:pt x="28" y="28"/>
                  </a:lnTo>
                  <a:lnTo>
                    <a:pt x="16" y="42"/>
                  </a:lnTo>
                  <a:lnTo>
                    <a:pt x="6" y="58"/>
                  </a:lnTo>
                  <a:lnTo>
                    <a:pt x="2" y="76"/>
                  </a:lnTo>
                  <a:lnTo>
                    <a:pt x="0" y="94"/>
                  </a:lnTo>
                  <a:lnTo>
                    <a:pt x="0" y="94"/>
                  </a:lnTo>
                  <a:lnTo>
                    <a:pt x="2" y="112"/>
                  </a:lnTo>
                  <a:lnTo>
                    <a:pt x="6" y="130"/>
                  </a:lnTo>
                  <a:lnTo>
                    <a:pt x="12" y="144"/>
                  </a:lnTo>
                  <a:lnTo>
                    <a:pt x="24" y="156"/>
                  </a:lnTo>
                  <a:lnTo>
                    <a:pt x="36" y="168"/>
                  </a:lnTo>
                  <a:lnTo>
                    <a:pt x="52" y="176"/>
                  </a:lnTo>
                  <a:lnTo>
                    <a:pt x="70" y="182"/>
                  </a:lnTo>
                  <a:lnTo>
                    <a:pt x="90" y="188"/>
                  </a:lnTo>
                  <a:lnTo>
                    <a:pt x="88" y="138"/>
                  </a:lnTo>
                  <a:lnTo>
                    <a:pt x="88" y="138"/>
                  </a:lnTo>
                  <a:lnTo>
                    <a:pt x="74" y="134"/>
                  </a:lnTo>
                  <a:lnTo>
                    <a:pt x="64" y="126"/>
                  </a:lnTo>
                  <a:lnTo>
                    <a:pt x="60" y="122"/>
                  </a:lnTo>
                  <a:lnTo>
                    <a:pt x="56" y="116"/>
                  </a:lnTo>
                  <a:lnTo>
                    <a:pt x="54" y="110"/>
                  </a:lnTo>
                  <a:lnTo>
                    <a:pt x="54" y="102"/>
                  </a:lnTo>
                  <a:lnTo>
                    <a:pt x="54" y="102"/>
                  </a:lnTo>
                  <a:lnTo>
                    <a:pt x="56" y="94"/>
                  </a:lnTo>
                  <a:lnTo>
                    <a:pt x="58" y="86"/>
                  </a:lnTo>
                  <a:lnTo>
                    <a:pt x="62" y="80"/>
                  </a:lnTo>
                  <a:lnTo>
                    <a:pt x="66" y="74"/>
                  </a:lnTo>
                  <a:lnTo>
                    <a:pt x="72" y="70"/>
                  </a:lnTo>
                  <a:lnTo>
                    <a:pt x="78" y="66"/>
                  </a:lnTo>
                  <a:lnTo>
                    <a:pt x="86" y="64"/>
                  </a:lnTo>
                  <a:lnTo>
                    <a:pt x="94" y="64"/>
                  </a:lnTo>
                  <a:lnTo>
                    <a:pt x="150" y="64"/>
                  </a:lnTo>
                  <a:lnTo>
                    <a:pt x="210" y="64"/>
                  </a:lnTo>
                  <a:lnTo>
                    <a:pt x="210" y="64"/>
                  </a:lnTo>
                  <a:lnTo>
                    <a:pt x="220" y="62"/>
                  </a:lnTo>
                  <a:lnTo>
                    <a:pt x="228" y="56"/>
                  </a:lnTo>
                  <a:lnTo>
                    <a:pt x="232" y="48"/>
                  </a:lnTo>
                  <a:lnTo>
                    <a:pt x="234" y="40"/>
                  </a:lnTo>
                  <a:lnTo>
                    <a:pt x="234" y="40"/>
                  </a:lnTo>
                  <a:lnTo>
                    <a:pt x="232" y="30"/>
                  </a:lnTo>
                  <a:lnTo>
                    <a:pt x="230" y="20"/>
                  </a:lnTo>
                  <a:lnTo>
                    <a:pt x="224" y="14"/>
                  </a:lnTo>
                  <a:lnTo>
                    <a:pt x="216" y="8"/>
                  </a:lnTo>
                  <a:lnTo>
                    <a:pt x="206" y="4"/>
                  </a:lnTo>
                  <a:lnTo>
                    <a:pt x="198" y="2"/>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sp>
          <p:nvSpPr>
            <p:cNvPr id="49" name="Freeform 29">
              <a:extLst>
                <a:ext uri="{FF2B5EF4-FFF2-40B4-BE49-F238E27FC236}">
                  <a16:creationId xmlns:a16="http://schemas.microsoft.com/office/drawing/2014/main" id="{38CB6557-9223-40BE-8690-421F91D0A4FB}"/>
                </a:ext>
              </a:extLst>
            </p:cNvPr>
            <p:cNvSpPr>
              <a:spLocks/>
            </p:cNvSpPr>
            <p:nvPr/>
          </p:nvSpPr>
          <p:spPr bwMode="auto">
            <a:xfrm>
              <a:off x="3860800" y="7308850"/>
              <a:ext cx="79375" cy="263525"/>
            </a:xfrm>
            <a:custGeom>
              <a:avLst/>
              <a:gdLst>
                <a:gd name="T0" fmla="*/ 50 w 50"/>
                <a:gd name="T1" fmla="*/ 0 h 166"/>
                <a:gd name="T2" fmla="*/ 0 w 50"/>
                <a:gd name="T3" fmla="*/ 0 h 166"/>
                <a:gd name="T4" fmla="*/ 10 w 50"/>
                <a:gd name="T5" fmla="*/ 166 h 166"/>
                <a:gd name="T6" fmla="*/ 42 w 50"/>
                <a:gd name="T7" fmla="*/ 150 h 166"/>
                <a:gd name="T8" fmla="*/ 50 w 50"/>
                <a:gd name="T9" fmla="*/ 0 h 166"/>
              </a:gdLst>
              <a:ahLst/>
              <a:cxnLst>
                <a:cxn ang="0">
                  <a:pos x="T0" y="T1"/>
                </a:cxn>
                <a:cxn ang="0">
                  <a:pos x="T2" y="T3"/>
                </a:cxn>
                <a:cxn ang="0">
                  <a:pos x="T4" y="T5"/>
                </a:cxn>
                <a:cxn ang="0">
                  <a:pos x="T6" y="T7"/>
                </a:cxn>
                <a:cxn ang="0">
                  <a:pos x="T8" y="T9"/>
                </a:cxn>
              </a:cxnLst>
              <a:rect l="0" t="0" r="r" b="b"/>
              <a:pathLst>
                <a:path w="50" h="166">
                  <a:moveTo>
                    <a:pt x="50" y="0"/>
                  </a:moveTo>
                  <a:lnTo>
                    <a:pt x="0" y="0"/>
                  </a:lnTo>
                  <a:lnTo>
                    <a:pt x="10" y="166"/>
                  </a:lnTo>
                  <a:lnTo>
                    <a:pt x="42" y="150"/>
                  </a:lnTo>
                  <a:lnTo>
                    <a:pt x="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grpSp>
      <p:sp>
        <p:nvSpPr>
          <p:cNvPr id="22" name="Freeform 12">
            <a:extLst>
              <a:ext uri="{FF2B5EF4-FFF2-40B4-BE49-F238E27FC236}">
                <a16:creationId xmlns:a16="http://schemas.microsoft.com/office/drawing/2014/main" id="{B6FD3E73-B583-45C4-830A-B95C62E88F9D}"/>
              </a:ext>
            </a:extLst>
          </p:cNvPr>
          <p:cNvSpPr>
            <a:spLocks/>
          </p:cNvSpPr>
          <p:nvPr/>
        </p:nvSpPr>
        <p:spPr bwMode="auto">
          <a:xfrm flipH="1">
            <a:off x="2698065" y="4132857"/>
            <a:ext cx="254510" cy="279926"/>
          </a:xfrm>
          <a:custGeom>
            <a:avLst/>
            <a:gdLst>
              <a:gd name="T0" fmla="*/ 1231 w 1344"/>
              <a:gd name="T1" fmla="*/ 904 h 1488"/>
              <a:gd name="T2" fmla="*/ 1154 w 1344"/>
              <a:gd name="T3" fmla="*/ 605 h 1488"/>
              <a:gd name="T4" fmla="*/ 1023 w 1344"/>
              <a:gd name="T5" fmla="*/ 166 h 1488"/>
              <a:gd name="T6" fmla="*/ 683 w 1344"/>
              <a:gd name="T7" fmla="*/ 0 h 1488"/>
              <a:gd name="T8" fmla="*/ 333 w 1344"/>
              <a:gd name="T9" fmla="*/ 132 h 1488"/>
              <a:gd name="T10" fmla="*/ 168 w 1344"/>
              <a:gd name="T11" fmla="*/ 567 h 1488"/>
              <a:gd name="T12" fmla="*/ 168 w 1344"/>
              <a:gd name="T13" fmla="*/ 567 h 1488"/>
              <a:gd name="T14" fmla="*/ 113 w 1344"/>
              <a:gd name="T15" fmla="*/ 904 h 1488"/>
              <a:gd name="T16" fmla="*/ 1 w 1344"/>
              <a:gd name="T17" fmla="*/ 1225 h 1488"/>
              <a:gd name="T18" fmla="*/ 145 w 1344"/>
              <a:gd name="T19" fmla="*/ 1457 h 1488"/>
              <a:gd name="T20" fmla="*/ 280 w 1344"/>
              <a:gd name="T21" fmla="*/ 1470 h 1488"/>
              <a:gd name="T22" fmla="*/ 424 w 1344"/>
              <a:gd name="T23" fmla="*/ 1252 h 1488"/>
              <a:gd name="T24" fmla="*/ 450 w 1344"/>
              <a:gd name="T25" fmla="*/ 1059 h 1488"/>
              <a:gd name="T26" fmla="*/ 430 w 1344"/>
              <a:gd name="T27" fmla="*/ 931 h 1488"/>
              <a:gd name="T28" fmla="*/ 390 w 1344"/>
              <a:gd name="T29" fmla="*/ 811 h 1488"/>
              <a:gd name="T30" fmla="*/ 351 w 1344"/>
              <a:gd name="T31" fmla="*/ 615 h 1488"/>
              <a:gd name="T32" fmla="*/ 469 w 1344"/>
              <a:gd name="T33" fmla="*/ 280 h 1488"/>
              <a:gd name="T34" fmla="*/ 993 w 1344"/>
              <a:gd name="T35" fmla="*/ 615 h 1488"/>
              <a:gd name="T36" fmla="*/ 954 w 1344"/>
              <a:gd name="T37" fmla="*/ 811 h 1488"/>
              <a:gd name="T38" fmla="*/ 913 w 1344"/>
              <a:gd name="T39" fmla="*/ 931 h 1488"/>
              <a:gd name="T40" fmla="*/ 893 w 1344"/>
              <a:gd name="T41" fmla="*/ 1059 h 1488"/>
              <a:gd name="T42" fmla="*/ 919 w 1344"/>
              <a:gd name="T43" fmla="*/ 1252 h 1488"/>
              <a:gd name="T44" fmla="*/ 1063 w 1344"/>
              <a:gd name="T45" fmla="*/ 1470 h 1488"/>
              <a:gd name="T46" fmla="*/ 1198 w 1344"/>
              <a:gd name="T47" fmla="*/ 1457 h 1488"/>
              <a:gd name="T48" fmla="*/ 1342 w 1344"/>
              <a:gd name="T49" fmla="*/ 1225 h 1488"/>
              <a:gd name="T50" fmla="*/ 1231 w 1344"/>
              <a:gd name="T51" fmla="*/ 904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44" h="1488">
                <a:moveTo>
                  <a:pt x="1231" y="904"/>
                </a:moveTo>
                <a:cubicBezTo>
                  <a:pt x="1189" y="799"/>
                  <a:pt x="1161" y="728"/>
                  <a:pt x="1154" y="605"/>
                </a:cubicBezTo>
                <a:cubicBezTo>
                  <a:pt x="1143" y="439"/>
                  <a:pt x="1100" y="260"/>
                  <a:pt x="1023" y="166"/>
                </a:cubicBezTo>
                <a:cubicBezTo>
                  <a:pt x="982" y="115"/>
                  <a:pt x="873" y="0"/>
                  <a:pt x="683" y="0"/>
                </a:cubicBezTo>
                <a:cubicBezTo>
                  <a:pt x="447" y="0"/>
                  <a:pt x="375" y="82"/>
                  <a:pt x="333" y="132"/>
                </a:cubicBezTo>
                <a:cubicBezTo>
                  <a:pt x="258" y="226"/>
                  <a:pt x="184" y="378"/>
                  <a:pt x="168" y="567"/>
                </a:cubicBezTo>
                <a:cubicBezTo>
                  <a:pt x="168" y="567"/>
                  <a:pt x="168" y="567"/>
                  <a:pt x="168" y="567"/>
                </a:cubicBezTo>
                <a:cubicBezTo>
                  <a:pt x="160" y="690"/>
                  <a:pt x="154" y="799"/>
                  <a:pt x="113" y="904"/>
                </a:cubicBezTo>
                <a:cubicBezTo>
                  <a:pt x="42" y="1084"/>
                  <a:pt x="2" y="1159"/>
                  <a:pt x="1" y="1225"/>
                </a:cubicBezTo>
                <a:cubicBezTo>
                  <a:pt x="0" y="1319"/>
                  <a:pt x="59" y="1422"/>
                  <a:pt x="145" y="1457"/>
                </a:cubicBezTo>
                <a:cubicBezTo>
                  <a:pt x="222" y="1488"/>
                  <a:pt x="280" y="1470"/>
                  <a:pt x="280" y="1470"/>
                </a:cubicBezTo>
                <a:cubicBezTo>
                  <a:pt x="280" y="1470"/>
                  <a:pt x="373" y="1390"/>
                  <a:pt x="424" y="1252"/>
                </a:cubicBezTo>
                <a:cubicBezTo>
                  <a:pt x="464" y="1144"/>
                  <a:pt x="450" y="1059"/>
                  <a:pt x="450" y="1059"/>
                </a:cubicBezTo>
                <a:cubicBezTo>
                  <a:pt x="450" y="1059"/>
                  <a:pt x="445" y="976"/>
                  <a:pt x="430" y="931"/>
                </a:cubicBezTo>
                <a:cubicBezTo>
                  <a:pt x="415" y="886"/>
                  <a:pt x="390" y="811"/>
                  <a:pt x="390" y="811"/>
                </a:cubicBezTo>
                <a:cubicBezTo>
                  <a:pt x="390" y="811"/>
                  <a:pt x="354" y="685"/>
                  <a:pt x="351" y="615"/>
                </a:cubicBezTo>
                <a:cubicBezTo>
                  <a:pt x="469" y="280"/>
                  <a:pt x="469" y="280"/>
                  <a:pt x="469" y="280"/>
                </a:cubicBezTo>
                <a:cubicBezTo>
                  <a:pt x="993" y="615"/>
                  <a:pt x="993" y="615"/>
                  <a:pt x="993" y="615"/>
                </a:cubicBezTo>
                <a:cubicBezTo>
                  <a:pt x="990" y="685"/>
                  <a:pt x="954" y="811"/>
                  <a:pt x="954" y="811"/>
                </a:cubicBezTo>
                <a:cubicBezTo>
                  <a:pt x="954" y="811"/>
                  <a:pt x="929" y="886"/>
                  <a:pt x="913" y="931"/>
                </a:cubicBezTo>
                <a:cubicBezTo>
                  <a:pt x="898" y="976"/>
                  <a:pt x="893" y="1059"/>
                  <a:pt x="893" y="1059"/>
                </a:cubicBezTo>
                <a:cubicBezTo>
                  <a:pt x="893" y="1059"/>
                  <a:pt x="879" y="1144"/>
                  <a:pt x="919" y="1252"/>
                </a:cubicBezTo>
                <a:cubicBezTo>
                  <a:pt x="970" y="1390"/>
                  <a:pt x="1063" y="1470"/>
                  <a:pt x="1063" y="1470"/>
                </a:cubicBezTo>
                <a:cubicBezTo>
                  <a:pt x="1063" y="1470"/>
                  <a:pt x="1121" y="1488"/>
                  <a:pt x="1198" y="1457"/>
                </a:cubicBezTo>
                <a:cubicBezTo>
                  <a:pt x="1285" y="1422"/>
                  <a:pt x="1344" y="1319"/>
                  <a:pt x="1342" y="1225"/>
                </a:cubicBezTo>
                <a:cubicBezTo>
                  <a:pt x="1341" y="1159"/>
                  <a:pt x="1301" y="1084"/>
                  <a:pt x="1231" y="904"/>
                </a:cubicBezTo>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endParaRPr lang="de-DE" sz="17865" dirty="0">
              <a:latin typeface="Bree-SH-Text" pitchFamily="2" charset="77"/>
            </a:endParaRPr>
          </a:p>
        </p:txBody>
      </p:sp>
      <p:grpSp>
        <p:nvGrpSpPr>
          <p:cNvPr id="23" name="Gruppieren 22">
            <a:extLst>
              <a:ext uri="{FF2B5EF4-FFF2-40B4-BE49-F238E27FC236}">
                <a16:creationId xmlns:a16="http://schemas.microsoft.com/office/drawing/2014/main" id="{B873FB5E-FADF-4730-AFAE-93E6E90E9558}"/>
              </a:ext>
            </a:extLst>
          </p:cNvPr>
          <p:cNvGrpSpPr/>
          <p:nvPr/>
        </p:nvGrpSpPr>
        <p:grpSpPr>
          <a:xfrm>
            <a:off x="2839844" y="4403348"/>
            <a:ext cx="334984" cy="262972"/>
            <a:chOff x="7658059" y="2578150"/>
            <a:chExt cx="329184" cy="258419"/>
          </a:xfrm>
          <a:solidFill>
            <a:srgbClr val="808080"/>
          </a:solidFill>
        </p:grpSpPr>
        <p:sp>
          <p:nvSpPr>
            <p:cNvPr id="27" name="Gleichschenkliges Dreieck 337">
              <a:extLst>
                <a:ext uri="{FF2B5EF4-FFF2-40B4-BE49-F238E27FC236}">
                  <a16:creationId xmlns:a16="http://schemas.microsoft.com/office/drawing/2014/main" id="{CCE08E36-877C-4B66-A55F-77047AE7F4CB}"/>
                </a:ext>
              </a:extLst>
            </p:cNvPr>
            <p:cNvSpPr/>
            <p:nvPr/>
          </p:nvSpPr>
          <p:spPr>
            <a:xfrm>
              <a:off x="7767342" y="2718813"/>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865" dirty="0">
                <a:latin typeface="Bree-SH-Text" pitchFamily="2" charset="77"/>
              </a:endParaRPr>
            </a:p>
          </p:txBody>
        </p:sp>
        <p:sp>
          <p:nvSpPr>
            <p:cNvPr id="28" name="Rechteck 336">
              <a:extLst>
                <a:ext uri="{FF2B5EF4-FFF2-40B4-BE49-F238E27FC236}">
                  <a16:creationId xmlns:a16="http://schemas.microsoft.com/office/drawing/2014/main" id="{4140E4E7-49B5-4F02-8269-57C86FBFB0A9}"/>
                </a:ext>
              </a:extLst>
            </p:cNvPr>
            <p:cNvSpPr/>
            <p:nvPr/>
          </p:nvSpPr>
          <p:spPr>
            <a:xfrm>
              <a:off x="7658059" y="2578150"/>
              <a:ext cx="329184" cy="2170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865" dirty="0">
                <a:latin typeface="Bree-SH-Text" pitchFamily="2" charset="77"/>
              </a:endParaRPr>
            </a:p>
          </p:txBody>
        </p:sp>
      </p:grpSp>
      <p:grpSp>
        <p:nvGrpSpPr>
          <p:cNvPr id="24" name="Gruppieren 23">
            <a:extLst>
              <a:ext uri="{FF2B5EF4-FFF2-40B4-BE49-F238E27FC236}">
                <a16:creationId xmlns:a16="http://schemas.microsoft.com/office/drawing/2014/main" id="{8C554160-BEDB-4F73-9D8E-F93AC967F621}"/>
              </a:ext>
            </a:extLst>
          </p:cNvPr>
          <p:cNvGrpSpPr/>
          <p:nvPr/>
        </p:nvGrpSpPr>
        <p:grpSpPr>
          <a:xfrm>
            <a:off x="2484781" y="4405885"/>
            <a:ext cx="334984" cy="262972"/>
            <a:chOff x="7658059" y="2578150"/>
            <a:chExt cx="329184" cy="258419"/>
          </a:xfrm>
          <a:solidFill>
            <a:srgbClr val="808080"/>
          </a:solidFill>
        </p:grpSpPr>
        <p:sp>
          <p:nvSpPr>
            <p:cNvPr id="25" name="Gleichschenkliges Dreieck 565">
              <a:extLst>
                <a:ext uri="{FF2B5EF4-FFF2-40B4-BE49-F238E27FC236}">
                  <a16:creationId xmlns:a16="http://schemas.microsoft.com/office/drawing/2014/main" id="{FBB61E93-7A5C-4C80-BD4C-583E04246350}"/>
                </a:ext>
              </a:extLst>
            </p:cNvPr>
            <p:cNvSpPr/>
            <p:nvPr/>
          </p:nvSpPr>
          <p:spPr>
            <a:xfrm>
              <a:off x="7773318" y="2718813"/>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865" dirty="0">
                <a:latin typeface="Bree-SH-Text" pitchFamily="2" charset="77"/>
              </a:endParaRPr>
            </a:p>
          </p:txBody>
        </p:sp>
        <p:sp>
          <p:nvSpPr>
            <p:cNvPr id="26" name="Rechteck 25">
              <a:extLst>
                <a:ext uri="{FF2B5EF4-FFF2-40B4-BE49-F238E27FC236}">
                  <a16:creationId xmlns:a16="http://schemas.microsoft.com/office/drawing/2014/main" id="{44D3C083-B4BF-4397-80C5-19B1E325538E}"/>
                </a:ext>
              </a:extLst>
            </p:cNvPr>
            <p:cNvSpPr/>
            <p:nvPr/>
          </p:nvSpPr>
          <p:spPr>
            <a:xfrm>
              <a:off x="7658059" y="2578150"/>
              <a:ext cx="329184" cy="2170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865" dirty="0">
                <a:latin typeface="Bree-SH-Text" pitchFamily="2" charset="77"/>
              </a:endParaRPr>
            </a:p>
          </p:txBody>
        </p:sp>
      </p:grpSp>
      <p:sp>
        <p:nvSpPr>
          <p:cNvPr id="2" name="Titel 1">
            <a:extLst>
              <a:ext uri="{FF2B5EF4-FFF2-40B4-BE49-F238E27FC236}">
                <a16:creationId xmlns:a16="http://schemas.microsoft.com/office/drawing/2014/main" id="{41F0A63C-E134-42EF-9393-D67A6CA7E978}"/>
              </a:ext>
            </a:extLst>
          </p:cNvPr>
          <p:cNvSpPr>
            <a:spLocks noGrp="1"/>
          </p:cNvSpPr>
          <p:nvPr>
            <p:ph type="title"/>
          </p:nvPr>
        </p:nvSpPr>
        <p:spPr/>
        <p:txBody>
          <a:bodyPr/>
          <a:lstStyle/>
          <a:p>
            <a:r>
              <a:rPr lang="de-DE" i="1" dirty="0"/>
              <a:t>syngo</a:t>
            </a:r>
            <a:r>
              <a:rPr lang="de-DE" dirty="0"/>
              <a:t> Virtual Cockpit  </a:t>
            </a:r>
            <a:br>
              <a:rPr lang="de-DE" dirty="0"/>
            </a:br>
            <a:r>
              <a:rPr lang="en-US" dirty="0"/>
              <a:t>Your software for remote scanning</a:t>
            </a:r>
            <a:endParaRPr lang="de-DE" dirty="0"/>
          </a:p>
        </p:txBody>
      </p:sp>
      <p:sp>
        <p:nvSpPr>
          <p:cNvPr id="244" name="Textplatzhalter 243">
            <a:extLst>
              <a:ext uri="{FF2B5EF4-FFF2-40B4-BE49-F238E27FC236}">
                <a16:creationId xmlns:a16="http://schemas.microsoft.com/office/drawing/2014/main" id="{C32A8B0B-7FE5-194E-A9B2-EBB30DFA1EA2}"/>
              </a:ext>
            </a:extLst>
          </p:cNvPr>
          <p:cNvSpPr>
            <a:spLocks noGrp="1"/>
          </p:cNvSpPr>
          <p:nvPr>
            <p:ph type="body" sz="quarter" idx="15"/>
          </p:nvPr>
        </p:nvSpPr>
        <p:spPr>
          <a:xfrm>
            <a:off x="468314" y="6254105"/>
            <a:ext cx="7613400" cy="360000"/>
          </a:xfrm>
        </p:spPr>
        <p:txBody>
          <a:bodyPr anchor="b"/>
          <a:lstStyle/>
          <a:p>
            <a:r>
              <a:rPr lang="en" baseline="30000" dirty="0"/>
              <a:t>1 </a:t>
            </a:r>
            <a:r>
              <a:rPr lang="de-DE" dirty="0"/>
              <a:t> </a:t>
            </a:r>
            <a:r>
              <a:rPr lang="de-DE" dirty="0" err="1"/>
              <a:t>from</a:t>
            </a:r>
            <a:r>
              <a:rPr lang="de-DE" dirty="0"/>
              <a:t> Siemens Healthineers </a:t>
            </a:r>
            <a:r>
              <a:rPr lang="de-DE" dirty="0" err="1"/>
              <a:t>supporting</a:t>
            </a:r>
            <a:r>
              <a:rPr lang="de-DE" dirty="0"/>
              <a:t> Expert-i</a:t>
            </a:r>
            <a:endParaRPr lang="en-US" dirty="0">
              <a:solidFill>
                <a:srgbClr val="FF0000"/>
              </a:solidFill>
            </a:endParaRPr>
          </a:p>
          <a:p>
            <a:endParaRPr lang="de-DE" dirty="0"/>
          </a:p>
        </p:txBody>
      </p:sp>
      <p:sp>
        <p:nvSpPr>
          <p:cNvPr id="9" name="Inhaltsplatzhalter 8">
            <a:extLst>
              <a:ext uri="{FF2B5EF4-FFF2-40B4-BE49-F238E27FC236}">
                <a16:creationId xmlns:a16="http://schemas.microsoft.com/office/drawing/2014/main" id="{26AA3F58-D7A7-D24D-A630-8759F3DED428}"/>
              </a:ext>
            </a:extLst>
          </p:cNvPr>
          <p:cNvSpPr>
            <a:spLocks noGrp="1"/>
          </p:cNvSpPr>
          <p:nvPr>
            <p:ph sz="quarter" idx="4294967295"/>
          </p:nvPr>
        </p:nvSpPr>
        <p:spPr>
          <a:xfrm>
            <a:off x="6175376" y="1628775"/>
            <a:ext cx="5453062" cy="4440238"/>
          </a:xfrm>
        </p:spPr>
        <p:txBody>
          <a:bodyPr/>
          <a:lstStyle/>
          <a:p>
            <a:r>
              <a:rPr lang="en-US" i="1" dirty="0" err="1">
                <a:solidFill>
                  <a:srgbClr val="000000"/>
                </a:solidFill>
              </a:rPr>
              <a:t>syngo</a:t>
            </a:r>
            <a:r>
              <a:rPr lang="en-US" i="1" dirty="0">
                <a:solidFill>
                  <a:srgbClr val="000000"/>
                </a:solidFill>
              </a:rPr>
              <a:t> </a:t>
            </a:r>
            <a:r>
              <a:rPr lang="en-US" dirty="0">
                <a:solidFill>
                  <a:srgbClr val="000000"/>
                </a:solidFill>
              </a:rPr>
              <a:t>Virtual Cockpit </a:t>
            </a:r>
            <a:r>
              <a:rPr lang="en-US" b="0" dirty="0"/>
              <a:t>enables experienced technologist from your own network to operate your scanner </a:t>
            </a:r>
            <a:r>
              <a:rPr lang="en-US" b="0"/>
              <a:t>fleet or provide </a:t>
            </a:r>
            <a:r>
              <a:rPr lang="en-US" b="0" dirty="0"/>
              <a:t>comprehensive scanning assistance to colleagues – regardless of their physical location.</a:t>
            </a:r>
          </a:p>
          <a:p>
            <a:pPr lvl="0"/>
            <a:endParaRPr lang="en-US" b="0" dirty="0">
              <a:solidFill>
                <a:srgbClr val="000000"/>
              </a:solidFill>
            </a:endParaRPr>
          </a:p>
          <a:p>
            <a:pPr lvl="0"/>
            <a:r>
              <a:rPr lang="en-US" dirty="0">
                <a:solidFill>
                  <a:srgbClr val="000000"/>
                </a:solidFill>
              </a:rPr>
              <a:t>Core features:</a:t>
            </a:r>
          </a:p>
          <a:p>
            <a:pPr marL="285750" lvl="0" indent="-285750">
              <a:buFont typeface="Arial" panose="020B0604020202020204" pitchFamily="34" charset="0"/>
              <a:buChar char="•"/>
            </a:pPr>
            <a:r>
              <a:rPr lang="en" b="0" dirty="0"/>
              <a:t>Real-time knowledge sharing</a:t>
            </a:r>
          </a:p>
          <a:p>
            <a:pPr marL="285750" lvl="0" indent="-285750">
              <a:buFont typeface="Arial" panose="020B0604020202020204" pitchFamily="34" charset="0"/>
              <a:buChar char="•"/>
            </a:pPr>
            <a:r>
              <a:rPr lang="en" b="0" dirty="0"/>
              <a:t>Live video, audio, and chat functions</a:t>
            </a:r>
          </a:p>
          <a:p>
            <a:pPr marL="285750" lvl="0" indent="-285750">
              <a:buFont typeface="Arial" panose="020B0604020202020204" pitchFamily="34" charset="0"/>
              <a:buChar char="•"/>
            </a:pPr>
            <a:r>
              <a:rPr lang="de-DE" b="0" dirty="0" err="1"/>
              <a:t>Simultaneous</a:t>
            </a:r>
            <a:r>
              <a:rPr lang="de-DE" b="0" dirty="0"/>
              <a:t> </a:t>
            </a:r>
            <a:r>
              <a:rPr lang="de-DE" b="0" dirty="0" err="1"/>
              <a:t>collaboration</a:t>
            </a:r>
            <a:r>
              <a:rPr lang="de-DE" b="0" dirty="0"/>
              <a:t> </a:t>
            </a:r>
            <a:r>
              <a:rPr lang="en" b="0" dirty="0"/>
              <a:t>with up to three scanning workplaces</a:t>
            </a:r>
          </a:p>
          <a:p>
            <a:pPr marL="285750" indent="-285750">
              <a:buFont typeface="Arial" panose="020B0604020202020204" pitchFamily="34" charset="0"/>
              <a:buChar char="•"/>
            </a:pPr>
            <a:r>
              <a:rPr lang="de-DE" b="0" dirty="0" err="1"/>
              <a:t>For</a:t>
            </a:r>
            <a:r>
              <a:rPr lang="de-DE" b="0" dirty="0"/>
              <a:t> MR, </a:t>
            </a:r>
            <a:r>
              <a:rPr lang="de-DE" b="0" dirty="0" err="1"/>
              <a:t>mMR</a:t>
            </a:r>
            <a:r>
              <a:rPr lang="de-DE" b="0" dirty="0"/>
              <a:t>, CT, </a:t>
            </a:r>
            <a:r>
              <a:rPr lang="de-DE" b="0" dirty="0" err="1"/>
              <a:t>mCT</a:t>
            </a:r>
            <a:r>
              <a:rPr lang="de-DE" b="0" dirty="0"/>
              <a:t> and SPECT scanners</a:t>
            </a:r>
            <a:r>
              <a:rPr lang="de-DE" b="0" baseline="30000" dirty="0"/>
              <a:t>1</a:t>
            </a:r>
            <a:endParaRPr lang="en-US" sz="1600" b="0" baseline="30000" dirty="0">
              <a:solidFill>
                <a:srgbClr val="FF0000"/>
              </a:solidFill>
            </a:endParaRPr>
          </a:p>
          <a:p>
            <a:endParaRPr lang="de-DE" dirty="0"/>
          </a:p>
        </p:txBody>
      </p:sp>
      <p:grpSp>
        <p:nvGrpSpPr>
          <p:cNvPr id="240" name="Group 8">
            <a:extLst>
              <a:ext uri="{FF2B5EF4-FFF2-40B4-BE49-F238E27FC236}">
                <a16:creationId xmlns:a16="http://schemas.microsoft.com/office/drawing/2014/main" id="{85681A52-14BA-4792-9358-37EC01A2566A}"/>
              </a:ext>
            </a:extLst>
          </p:cNvPr>
          <p:cNvGrpSpPr>
            <a:grpSpLocks noChangeAspect="1"/>
          </p:cNvGrpSpPr>
          <p:nvPr/>
        </p:nvGrpSpPr>
        <p:grpSpPr bwMode="auto">
          <a:xfrm>
            <a:off x="3202528" y="2930214"/>
            <a:ext cx="456075" cy="456075"/>
            <a:chOff x="937" y="1587"/>
            <a:chExt cx="318" cy="318"/>
          </a:xfrm>
        </p:grpSpPr>
        <p:sp>
          <p:nvSpPr>
            <p:cNvPr id="241" name="AutoShape 7">
              <a:extLst>
                <a:ext uri="{FF2B5EF4-FFF2-40B4-BE49-F238E27FC236}">
                  <a16:creationId xmlns:a16="http://schemas.microsoft.com/office/drawing/2014/main" id="{999265FE-9E58-40F4-A6E1-33BB80EAC8E1}"/>
                </a:ext>
              </a:extLst>
            </p:cNvPr>
            <p:cNvSpPr>
              <a:spLocks noChangeAspect="1" noChangeArrowheads="1" noTextEdit="1"/>
            </p:cNvSpPr>
            <p:nvPr/>
          </p:nvSpPr>
          <p:spPr bwMode="auto">
            <a:xfrm>
              <a:off x="937" y="1587"/>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73" tIns="45637" rIns="91273" bIns="45637" numCol="1" anchor="t" anchorCtr="0" compatLnSpc="1">
              <a:prstTxWarp prst="textNoShape">
                <a:avLst/>
              </a:prstTxWarp>
            </a:bodyPr>
            <a:lstStyle/>
            <a:p>
              <a:endParaRPr lang="en-US" sz="1797">
                <a:solidFill>
                  <a:srgbClr val="000000"/>
                </a:solidFill>
                <a:latin typeface="Calibri"/>
              </a:endParaRPr>
            </a:p>
          </p:txBody>
        </p:sp>
        <p:sp>
          <p:nvSpPr>
            <p:cNvPr id="242" name="Freeform 9">
              <a:extLst>
                <a:ext uri="{FF2B5EF4-FFF2-40B4-BE49-F238E27FC236}">
                  <a16:creationId xmlns:a16="http://schemas.microsoft.com/office/drawing/2014/main" id="{509BA200-39CC-4CD9-A42C-27B518EA829E}"/>
                </a:ext>
              </a:extLst>
            </p:cNvPr>
            <p:cNvSpPr>
              <a:spLocks noEditPoints="1"/>
            </p:cNvSpPr>
            <p:nvPr/>
          </p:nvSpPr>
          <p:spPr bwMode="auto">
            <a:xfrm>
              <a:off x="967" y="1636"/>
              <a:ext cx="266" cy="217"/>
            </a:xfrm>
            <a:custGeom>
              <a:avLst/>
              <a:gdLst>
                <a:gd name="T0" fmla="*/ 28 w 108"/>
                <a:gd name="T1" fmla="*/ 68 h 88"/>
                <a:gd name="T2" fmla="*/ 8 w 108"/>
                <a:gd name="T3" fmla="*/ 68 h 88"/>
                <a:gd name="T4" fmla="*/ 0 w 108"/>
                <a:gd name="T5" fmla="*/ 60 h 88"/>
                <a:gd name="T6" fmla="*/ 0 w 108"/>
                <a:gd name="T7" fmla="*/ 28 h 88"/>
                <a:gd name="T8" fmla="*/ 8 w 108"/>
                <a:gd name="T9" fmla="*/ 20 h 88"/>
                <a:gd name="T10" fmla="*/ 28 w 108"/>
                <a:gd name="T11" fmla="*/ 20 h 88"/>
                <a:gd name="T12" fmla="*/ 60 w 108"/>
                <a:gd name="T13" fmla="*/ 0 h 88"/>
                <a:gd name="T14" fmla="*/ 60 w 108"/>
                <a:gd name="T15" fmla="*/ 88 h 88"/>
                <a:gd name="T16" fmla="*/ 28 w 108"/>
                <a:gd name="T17" fmla="*/ 68 h 88"/>
                <a:gd name="T18" fmla="*/ 108 w 108"/>
                <a:gd name="T19" fmla="*/ 44 h 88"/>
                <a:gd name="T20" fmla="*/ 82 w 108"/>
                <a:gd name="T21" fmla="*/ 4 h 88"/>
                <a:gd name="T22" fmla="*/ 76 w 108"/>
                <a:gd name="T23" fmla="*/ 7 h 88"/>
                <a:gd name="T24" fmla="*/ 76 w 108"/>
                <a:gd name="T25" fmla="*/ 7 h 88"/>
                <a:gd name="T26" fmla="*/ 79 w 108"/>
                <a:gd name="T27" fmla="*/ 11 h 88"/>
                <a:gd name="T28" fmla="*/ 100 w 108"/>
                <a:gd name="T29" fmla="*/ 44 h 88"/>
                <a:gd name="T30" fmla="*/ 79 w 108"/>
                <a:gd name="T31" fmla="*/ 77 h 88"/>
                <a:gd name="T32" fmla="*/ 76 w 108"/>
                <a:gd name="T33" fmla="*/ 81 h 88"/>
                <a:gd name="T34" fmla="*/ 76 w 108"/>
                <a:gd name="T35" fmla="*/ 81 h 88"/>
                <a:gd name="T36" fmla="*/ 82 w 108"/>
                <a:gd name="T37" fmla="*/ 84 h 88"/>
                <a:gd name="T38" fmla="*/ 108 w 108"/>
                <a:gd name="T39" fmla="*/ 44 h 88"/>
                <a:gd name="T40" fmla="*/ 88 w 108"/>
                <a:gd name="T41" fmla="*/ 44 h 88"/>
                <a:gd name="T42" fmla="*/ 74 w 108"/>
                <a:gd name="T43" fmla="*/ 22 h 88"/>
                <a:gd name="T44" fmla="*/ 68 w 108"/>
                <a:gd name="T45" fmla="*/ 26 h 88"/>
                <a:gd name="T46" fmla="*/ 68 w 108"/>
                <a:gd name="T47" fmla="*/ 26 h 88"/>
                <a:gd name="T48" fmla="*/ 70 w 108"/>
                <a:gd name="T49" fmla="*/ 29 h 88"/>
                <a:gd name="T50" fmla="*/ 80 w 108"/>
                <a:gd name="T51" fmla="*/ 44 h 88"/>
                <a:gd name="T52" fmla="*/ 70 w 108"/>
                <a:gd name="T53" fmla="*/ 59 h 88"/>
                <a:gd name="T54" fmla="*/ 68 w 108"/>
                <a:gd name="T55" fmla="*/ 62 h 88"/>
                <a:gd name="T56" fmla="*/ 68 w 108"/>
                <a:gd name="T57" fmla="*/ 62 h 88"/>
                <a:gd name="T58" fmla="*/ 74 w 108"/>
                <a:gd name="T59" fmla="*/ 66 h 88"/>
                <a:gd name="T60" fmla="*/ 88 w 108"/>
                <a:gd name="T6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8" h="88">
                  <a:moveTo>
                    <a:pt x="28" y="68"/>
                  </a:moveTo>
                  <a:cubicBezTo>
                    <a:pt x="8" y="68"/>
                    <a:pt x="8" y="68"/>
                    <a:pt x="8" y="68"/>
                  </a:cubicBezTo>
                  <a:cubicBezTo>
                    <a:pt x="4" y="68"/>
                    <a:pt x="0" y="64"/>
                    <a:pt x="0" y="60"/>
                  </a:cubicBezTo>
                  <a:cubicBezTo>
                    <a:pt x="0" y="28"/>
                    <a:pt x="0" y="28"/>
                    <a:pt x="0" y="28"/>
                  </a:cubicBezTo>
                  <a:cubicBezTo>
                    <a:pt x="0" y="24"/>
                    <a:pt x="4" y="20"/>
                    <a:pt x="8" y="20"/>
                  </a:cubicBezTo>
                  <a:cubicBezTo>
                    <a:pt x="28" y="20"/>
                    <a:pt x="28" y="20"/>
                    <a:pt x="28" y="20"/>
                  </a:cubicBezTo>
                  <a:cubicBezTo>
                    <a:pt x="60" y="0"/>
                    <a:pt x="60" y="0"/>
                    <a:pt x="60" y="0"/>
                  </a:cubicBezTo>
                  <a:cubicBezTo>
                    <a:pt x="60" y="88"/>
                    <a:pt x="60" y="88"/>
                    <a:pt x="60" y="88"/>
                  </a:cubicBezTo>
                  <a:lnTo>
                    <a:pt x="28" y="68"/>
                  </a:lnTo>
                  <a:close/>
                  <a:moveTo>
                    <a:pt x="108" y="44"/>
                  </a:moveTo>
                  <a:cubicBezTo>
                    <a:pt x="108" y="26"/>
                    <a:pt x="97" y="11"/>
                    <a:pt x="82" y="4"/>
                  </a:cubicBezTo>
                  <a:cubicBezTo>
                    <a:pt x="79" y="3"/>
                    <a:pt x="76" y="5"/>
                    <a:pt x="76" y="7"/>
                  </a:cubicBezTo>
                  <a:cubicBezTo>
                    <a:pt x="76" y="7"/>
                    <a:pt x="76" y="7"/>
                    <a:pt x="76" y="7"/>
                  </a:cubicBezTo>
                  <a:cubicBezTo>
                    <a:pt x="76" y="9"/>
                    <a:pt x="77" y="11"/>
                    <a:pt x="79" y="11"/>
                  </a:cubicBezTo>
                  <a:cubicBezTo>
                    <a:pt x="91" y="17"/>
                    <a:pt x="100" y="29"/>
                    <a:pt x="100" y="44"/>
                  </a:cubicBezTo>
                  <a:cubicBezTo>
                    <a:pt x="100" y="59"/>
                    <a:pt x="91" y="71"/>
                    <a:pt x="79" y="77"/>
                  </a:cubicBezTo>
                  <a:cubicBezTo>
                    <a:pt x="77" y="78"/>
                    <a:pt x="76" y="79"/>
                    <a:pt x="76" y="81"/>
                  </a:cubicBezTo>
                  <a:cubicBezTo>
                    <a:pt x="76" y="81"/>
                    <a:pt x="76" y="81"/>
                    <a:pt x="76" y="81"/>
                  </a:cubicBezTo>
                  <a:cubicBezTo>
                    <a:pt x="76" y="84"/>
                    <a:pt x="79" y="86"/>
                    <a:pt x="82" y="84"/>
                  </a:cubicBezTo>
                  <a:cubicBezTo>
                    <a:pt x="97" y="78"/>
                    <a:pt x="108" y="62"/>
                    <a:pt x="108" y="44"/>
                  </a:cubicBezTo>
                  <a:close/>
                  <a:moveTo>
                    <a:pt x="88" y="44"/>
                  </a:moveTo>
                  <a:cubicBezTo>
                    <a:pt x="88" y="34"/>
                    <a:pt x="82" y="26"/>
                    <a:pt x="74" y="22"/>
                  </a:cubicBezTo>
                  <a:cubicBezTo>
                    <a:pt x="71" y="21"/>
                    <a:pt x="68" y="23"/>
                    <a:pt x="68" y="26"/>
                  </a:cubicBezTo>
                  <a:cubicBezTo>
                    <a:pt x="68" y="26"/>
                    <a:pt x="68" y="26"/>
                    <a:pt x="68" y="26"/>
                  </a:cubicBezTo>
                  <a:cubicBezTo>
                    <a:pt x="68" y="27"/>
                    <a:pt x="69" y="29"/>
                    <a:pt x="70" y="29"/>
                  </a:cubicBezTo>
                  <a:cubicBezTo>
                    <a:pt x="76" y="32"/>
                    <a:pt x="80" y="38"/>
                    <a:pt x="80" y="44"/>
                  </a:cubicBezTo>
                  <a:cubicBezTo>
                    <a:pt x="80" y="51"/>
                    <a:pt x="76" y="56"/>
                    <a:pt x="70" y="59"/>
                  </a:cubicBezTo>
                  <a:cubicBezTo>
                    <a:pt x="69" y="59"/>
                    <a:pt x="68" y="61"/>
                    <a:pt x="68" y="62"/>
                  </a:cubicBezTo>
                  <a:cubicBezTo>
                    <a:pt x="68" y="62"/>
                    <a:pt x="68" y="62"/>
                    <a:pt x="68" y="62"/>
                  </a:cubicBezTo>
                  <a:cubicBezTo>
                    <a:pt x="68" y="65"/>
                    <a:pt x="71" y="67"/>
                    <a:pt x="74" y="66"/>
                  </a:cubicBezTo>
                  <a:cubicBezTo>
                    <a:pt x="82" y="62"/>
                    <a:pt x="88" y="54"/>
                    <a:pt x="88"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73" tIns="45637" rIns="91273" bIns="45637" numCol="1" anchor="t" anchorCtr="0" compatLnSpc="1">
              <a:prstTxWarp prst="textNoShape">
                <a:avLst/>
              </a:prstTxWarp>
            </a:bodyPr>
            <a:lstStyle/>
            <a:p>
              <a:endParaRPr lang="en-US" sz="1797">
                <a:solidFill>
                  <a:srgbClr val="000000"/>
                </a:solidFill>
                <a:latin typeface="Calibri"/>
              </a:endParaRPr>
            </a:p>
          </p:txBody>
        </p:sp>
      </p:grpSp>
    </p:spTree>
    <p:extLst>
      <p:ext uri="{BB962C8B-B14F-4D97-AF65-F5344CB8AC3E}">
        <p14:creationId xmlns:p14="http://schemas.microsoft.com/office/powerpoint/2010/main" val="143029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Grafik 479">
            <a:extLst>
              <a:ext uri="{FF2B5EF4-FFF2-40B4-BE49-F238E27FC236}">
                <a16:creationId xmlns:a16="http://schemas.microsoft.com/office/drawing/2014/main" id="{6BDB471D-7422-4B89-A4F9-37CD65DE1979}"/>
              </a:ext>
            </a:extLst>
          </p:cNvPr>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686417" y="3304084"/>
            <a:ext cx="734400" cy="734400"/>
          </a:xfrm>
          <a:prstGeom prst="rect">
            <a:avLst/>
          </a:prstGeom>
        </p:spPr>
      </p:pic>
      <p:pic>
        <p:nvPicPr>
          <p:cNvPr id="481" name="Grafik 480">
            <a:extLst>
              <a:ext uri="{FF2B5EF4-FFF2-40B4-BE49-F238E27FC236}">
                <a16:creationId xmlns:a16="http://schemas.microsoft.com/office/drawing/2014/main" id="{B1759D82-35F4-475C-9D95-1AEF9794DF69}"/>
              </a:ext>
            </a:extLst>
          </p:cNvPr>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113337" y="3285662"/>
            <a:ext cx="734400" cy="734400"/>
          </a:xfrm>
          <a:prstGeom prst="rect">
            <a:avLst/>
          </a:prstGeom>
        </p:spPr>
      </p:pic>
      <p:pic>
        <p:nvPicPr>
          <p:cNvPr id="477" name="Grafik 476">
            <a:extLst>
              <a:ext uri="{FF2B5EF4-FFF2-40B4-BE49-F238E27FC236}">
                <a16:creationId xmlns:a16="http://schemas.microsoft.com/office/drawing/2014/main" id="{681D91BA-CB86-4929-8E30-4EFCA379BA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8258" y="2576812"/>
            <a:ext cx="270000" cy="270000"/>
          </a:xfrm>
          <a:prstGeom prst="rect">
            <a:avLst/>
          </a:prstGeom>
        </p:spPr>
      </p:pic>
      <p:pic>
        <p:nvPicPr>
          <p:cNvPr id="478" name="Grafik 477">
            <a:extLst>
              <a:ext uri="{FF2B5EF4-FFF2-40B4-BE49-F238E27FC236}">
                <a16:creationId xmlns:a16="http://schemas.microsoft.com/office/drawing/2014/main" id="{B71ACDA7-80F0-4DD5-9784-A6E206BD19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407" y="3178706"/>
            <a:ext cx="270000" cy="270000"/>
          </a:xfrm>
          <a:prstGeom prst="rect">
            <a:avLst/>
          </a:prstGeom>
        </p:spPr>
      </p:pic>
      <p:pic>
        <p:nvPicPr>
          <p:cNvPr id="479" name="Grafik 478">
            <a:extLst>
              <a:ext uri="{FF2B5EF4-FFF2-40B4-BE49-F238E27FC236}">
                <a16:creationId xmlns:a16="http://schemas.microsoft.com/office/drawing/2014/main" id="{03478FAE-BEC3-45F2-A0F5-D819EBAEA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6929" y="3790880"/>
            <a:ext cx="270000" cy="270000"/>
          </a:xfrm>
          <a:prstGeom prst="rect">
            <a:avLst/>
          </a:prstGeom>
        </p:spPr>
      </p:pic>
      <p:pic>
        <p:nvPicPr>
          <p:cNvPr id="6" name="Grafik 5">
            <a:extLst>
              <a:ext uri="{FF2B5EF4-FFF2-40B4-BE49-F238E27FC236}">
                <a16:creationId xmlns:a16="http://schemas.microsoft.com/office/drawing/2014/main" id="{3951042C-4D6A-450F-8D75-6B4ADF4CD9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855" y="2580299"/>
            <a:ext cx="270000" cy="270000"/>
          </a:xfrm>
          <a:prstGeom prst="rect">
            <a:avLst/>
          </a:prstGeom>
        </p:spPr>
      </p:pic>
      <p:pic>
        <p:nvPicPr>
          <p:cNvPr id="475" name="Grafik 474">
            <a:extLst>
              <a:ext uri="{FF2B5EF4-FFF2-40B4-BE49-F238E27FC236}">
                <a16:creationId xmlns:a16="http://schemas.microsoft.com/office/drawing/2014/main" id="{C13ECF2D-4F1A-4E23-8861-EEBE7DA96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4004" y="3182193"/>
            <a:ext cx="270000" cy="270000"/>
          </a:xfrm>
          <a:prstGeom prst="rect">
            <a:avLst/>
          </a:prstGeom>
        </p:spPr>
      </p:pic>
      <p:pic>
        <p:nvPicPr>
          <p:cNvPr id="476" name="Grafik 475">
            <a:extLst>
              <a:ext uri="{FF2B5EF4-FFF2-40B4-BE49-F238E27FC236}">
                <a16:creationId xmlns:a16="http://schemas.microsoft.com/office/drawing/2014/main" id="{E491C4D9-76D8-40EA-A9D5-566DF89F82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4526" y="3794367"/>
            <a:ext cx="270000" cy="270000"/>
          </a:xfrm>
          <a:prstGeom prst="rect">
            <a:avLst/>
          </a:prstGeom>
        </p:spPr>
      </p:pic>
      <p:sp>
        <p:nvSpPr>
          <p:cNvPr id="2" name="Titel 1">
            <a:extLst>
              <a:ext uri="{FF2B5EF4-FFF2-40B4-BE49-F238E27FC236}">
                <a16:creationId xmlns:a16="http://schemas.microsoft.com/office/drawing/2014/main" id="{41F0A63C-E134-42EF-9393-D67A6CA7E978}"/>
              </a:ext>
            </a:extLst>
          </p:cNvPr>
          <p:cNvSpPr>
            <a:spLocks noGrp="1"/>
          </p:cNvSpPr>
          <p:nvPr>
            <p:ph type="title"/>
          </p:nvPr>
        </p:nvSpPr>
        <p:spPr/>
        <p:txBody>
          <a:bodyPr/>
          <a:lstStyle/>
          <a:p>
            <a:r>
              <a:rPr lang="en-US" i="1" dirty="0"/>
              <a:t>syngo</a:t>
            </a:r>
            <a:r>
              <a:rPr lang="en-US" dirty="0"/>
              <a:t> Virtual Cockpit</a:t>
            </a:r>
            <a:br>
              <a:rPr lang="en-US" dirty="0"/>
            </a:br>
            <a:r>
              <a:rPr lang="en-US" dirty="0"/>
              <a:t>Two setups in the spotlight</a:t>
            </a:r>
          </a:p>
        </p:txBody>
      </p:sp>
      <p:sp>
        <p:nvSpPr>
          <p:cNvPr id="14" name="Inhaltsplatzhalter 13">
            <a:extLst>
              <a:ext uri="{FF2B5EF4-FFF2-40B4-BE49-F238E27FC236}">
                <a16:creationId xmlns:a16="http://schemas.microsoft.com/office/drawing/2014/main" id="{A3D96A38-AA99-5844-8C53-EFA0144898AE}"/>
              </a:ext>
            </a:extLst>
          </p:cNvPr>
          <p:cNvSpPr>
            <a:spLocks noGrp="1"/>
          </p:cNvSpPr>
          <p:nvPr>
            <p:ph sz="quarter" idx="4294967295"/>
          </p:nvPr>
        </p:nvSpPr>
        <p:spPr>
          <a:xfrm>
            <a:off x="6174438" y="1640086"/>
            <a:ext cx="5454650" cy="406400"/>
          </a:xfrm>
        </p:spPr>
        <p:txBody>
          <a:bodyPr lIns="0" tIns="0" rIns="0" bIns="0"/>
          <a:lstStyle/>
          <a:p>
            <a:pPr lvl="0">
              <a:defRPr/>
            </a:pPr>
            <a:r>
              <a:rPr lang="en-US">
                <a:solidFill>
                  <a:srgbClr val="000000"/>
                </a:solidFill>
              </a:rPr>
              <a:t>Experts at centralized site support entire network</a:t>
            </a:r>
          </a:p>
        </p:txBody>
      </p:sp>
      <p:sp>
        <p:nvSpPr>
          <p:cNvPr id="326" name="Rechteck 325">
            <a:extLst>
              <a:ext uri="{FF2B5EF4-FFF2-40B4-BE49-F238E27FC236}">
                <a16:creationId xmlns:a16="http://schemas.microsoft.com/office/drawing/2014/main" id="{70EDB542-79BA-4A3D-BC72-551D76246383}"/>
              </a:ext>
            </a:extLst>
          </p:cNvPr>
          <p:cNvSpPr/>
          <p:nvPr/>
        </p:nvSpPr>
        <p:spPr>
          <a:xfrm>
            <a:off x="7432538" y="3451998"/>
            <a:ext cx="379169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a:ln>
                <a:noFill/>
              </a:ln>
              <a:solidFill>
                <a:srgbClr val="000000"/>
              </a:solidFill>
              <a:effectLst/>
              <a:uLnTx/>
              <a:uFillTx/>
              <a:latin typeface="Bree-SH-Headline" pitchFamily="2" charset="77"/>
              <a:ea typeface="+mn-ea"/>
              <a:cs typeface="+mn-cs"/>
            </a:endParaRPr>
          </a:p>
        </p:txBody>
      </p:sp>
      <p:sp>
        <p:nvSpPr>
          <p:cNvPr id="769" name="Textplatzhalter 6">
            <a:extLst>
              <a:ext uri="{FF2B5EF4-FFF2-40B4-BE49-F238E27FC236}">
                <a16:creationId xmlns:a16="http://schemas.microsoft.com/office/drawing/2014/main" id="{85A2BAD5-ACA3-455E-A447-F9A32624498A}"/>
              </a:ext>
            </a:extLst>
          </p:cNvPr>
          <p:cNvSpPr txBox="1">
            <a:spLocks/>
          </p:cNvSpPr>
          <p:nvPr/>
        </p:nvSpPr>
        <p:spPr>
          <a:xfrm>
            <a:off x="6174438" y="1562679"/>
            <a:ext cx="5454000" cy="931344"/>
          </a:xfrm>
          <a:prstGeom prst="rect">
            <a:avLst/>
          </a:prstGeom>
        </p:spPr>
        <p:txBody>
          <a:bodyPr vert="horz" lIns="0" tIns="0" rIns="0" bIns="0" rtlCol="0">
            <a:noAutofit/>
          </a:bodyPr>
          <a:lstStyle>
            <a:lvl1pPr marL="219600" indent="-219600" algn="l" defTabSz="914400" rtl="0" eaLnBrk="1" latinLnBrk="0" hangingPunct="1">
              <a:lnSpc>
                <a:spcPct val="100000"/>
              </a:lnSpc>
              <a:spcBef>
                <a:spcPts val="900"/>
              </a:spcBef>
              <a:spcAft>
                <a:spcPts val="0"/>
              </a:spcAft>
              <a:buClr>
                <a:schemeClr val="tx1"/>
              </a:buClr>
              <a:buFont typeface="Arial" panose="020B0604020202020204" pitchFamily="34" charset="0"/>
              <a:buChar char="•"/>
              <a:tabLst>
                <a:tab pos="4510088" algn="r"/>
              </a:tabLst>
              <a:defRPr lang="en-US" sz="1800" b="1" kern="1200" noProof="0" dirty="0" smtClean="0">
                <a:solidFill>
                  <a:schemeClr val="bg2"/>
                </a:solidFill>
                <a:latin typeface="+mn-lt"/>
                <a:ea typeface="+mn-ea"/>
                <a:cs typeface="+mn-cs"/>
              </a:defRPr>
            </a:lvl1pPr>
            <a:lvl2pPr marL="219600" indent="0" algn="l" defTabSz="914400" rtl="0" eaLnBrk="1" latinLnBrk="0" hangingPunct="1">
              <a:lnSpc>
                <a:spcPct val="100000"/>
              </a:lnSpc>
              <a:spcBef>
                <a:spcPts val="0"/>
              </a:spcBef>
              <a:buClr>
                <a:schemeClr val="bg2"/>
              </a:buClr>
              <a:buFont typeface="Arial" panose="020B0604020202020204" pitchFamily="34" charset="0"/>
              <a:buNone/>
              <a:tabLst>
                <a:tab pos="4510088" algn="r"/>
              </a:tabLst>
              <a:defRPr sz="1800" b="0" kern="120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0"/>
              </a:spcAft>
              <a:buClr>
                <a:schemeClr val="tx1"/>
              </a:buClr>
              <a:buFont typeface="Arial" panose="020B0604020202020204" pitchFamily="34" charset="0"/>
              <a:buChar char="•"/>
              <a:tabLst>
                <a:tab pos="4510088" algn="r"/>
              </a:tabLst>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900"/>
              </a:spcBef>
              <a:spcAft>
                <a:spcPts val="0"/>
              </a:spcAft>
              <a:buClr>
                <a:srgbClr val="000000"/>
              </a:buClr>
              <a:buSzTx/>
              <a:buFont typeface="Arial" panose="020B0604020202020204" pitchFamily="34" charset="0"/>
              <a:buNone/>
              <a:tabLst>
                <a:tab pos="4510088" algn="r"/>
              </a:tabLst>
              <a:defRPr/>
            </a:pPr>
            <a:endParaRPr kumimoji="0" lang="en-US" sz="1800" b="0" i="0" u="none" strike="noStrike" kern="1200" cap="none" spc="0" normalizeH="0" baseline="0">
              <a:ln>
                <a:noFill/>
              </a:ln>
              <a:solidFill>
                <a:srgbClr val="000000"/>
              </a:solidFill>
              <a:effectLst/>
              <a:uLnTx/>
              <a:uFillTx/>
              <a:latin typeface="Bree-SH-Headline" pitchFamily="2" charset="77"/>
              <a:ea typeface="+mn-ea"/>
              <a:cs typeface="+mn-cs"/>
            </a:endParaRPr>
          </a:p>
        </p:txBody>
      </p:sp>
      <p:sp>
        <p:nvSpPr>
          <p:cNvPr id="766" name="Textplatzhalter 6">
            <a:extLst>
              <a:ext uri="{FF2B5EF4-FFF2-40B4-BE49-F238E27FC236}">
                <a16:creationId xmlns:a16="http://schemas.microsoft.com/office/drawing/2014/main" id="{DE3406F9-4E82-4232-8BA8-004EE1AC685F}"/>
              </a:ext>
            </a:extLst>
          </p:cNvPr>
          <p:cNvSpPr txBox="1">
            <a:spLocks/>
          </p:cNvSpPr>
          <p:nvPr/>
        </p:nvSpPr>
        <p:spPr>
          <a:xfrm>
            <a:off x="540000" y="7309119"/>
            <a:ext cx="5454000" cy="931344"/>
          </a:xfrm>
          <a:prstGeom prst="rect">
            <a:avLst/>
          </a:prstGeom>
        </p:spPr>
        <p:txBody>
          <a:bodyPr vert="horz" lIns="0" tIns="0" rIns="0" bIns="0" rtlCol="0">
            <a:noAutofit/>
          </a:bodyPr>
          <a:lstStyle>
            <a:lvl1pPr marL="219600" indent="-219600" algn="l" defTabSz="914400" rtl="0" eaLnBrk="1" latinLnBrk="0" hangingPunct="1">
              <a:lnSpc>
                <a:spcPct val="100000"/>
              </a:lnSpc>
              <a:spcBef>
                <a:spcPts val="900"/>
              </a:spcBef>
              <a:spcAft>
                <a:spcPts val="0"/>
              </a:spcAft>
              <a:buClr>
                <a:schemeClr val="tx1"/>
              </a:buClr>
              <a:buFont typeface="Arial" panose="020B0604020202020204" pitchFamily="34" charset="0"/>
              <a:buChar char="•"/>
              <a:tabLst>
                <a:tab pos="4510088" algn="r"/>
              </a:tabLst>
              <a:defRPr lang="en-US" sz="1800" b="1" kern="1200" noProof="0" dirty="0" smtClean="0">
                <a:solidFill>
                  <a:schemeClr val="bg2"/>
                </a:solidFill>
                <a:latin typeface="+mn-lt"/>
                <a:ea typeface="+mn-ea"/>
                <a:cs typeface="+mn-cs"/>
              </a:defRPr>
            </a:lvl1pPr>
            <a:lvl2pPr marL="219600" indent="0" algn="l" defTabSz="914400" rtl="0" eaLnBrk="1" latinLnBrk="0" hangingPunct="1">
              <a:lnSpc>
                <a:spcPct val="100000"/>
              </a:lnSpc>
              <a:spcBef>
                <a:spcPts val="0"/>
              </a:spcBef>
              <a:buClr>
                <a:schemeClr val="bg2"/>
              </a:buClr>
              <a:buFont typeface="Arial" panose="020B0604020202020204" pitchFamily="34" charset="0"/>
              <a:buNone/>
              <a:tabLst>
                <a:tab pos="4510088" algn="r"/>
              </a:tabLst>
              <a:defRPr sz="1800" b="0" kern="120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0"/>
              </a:spcAft>
              <a:buClr>
                <a:schemeClr val="tx1"/>
              </a:buClr>
              <a:buFont typeface="Arial" panose="020B0604020202020204" pitchFamily="34" charset="0"/>
              <a:buChar char="•"/>
              <a:tabLst>
                <a:tab pos="4510088" algn="r"/>
              </a:tabLst>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900"/>
              </a:spcBef>
              <a:spcAft>
                <a:spcPts val="0"/>
              </a:spcAft>
              <a:buClr>
                <a:srgbClr val="000000"/>
              </a:buClr>
              <a:buSzTx/>
              <a:buFont typeface="Arial" panose="020B0604020202020204" pitchFamily="34" charset="0"/>
              <a:buNone/>
              <a:tabLst>
                <a:tab pos="4510088" algn="r"/>
              </a:tabLst>
              <a:defRPr/>
            </a:pPr>
            <a:endParaRPr kumimoji="0" lang="en-US" sz="1800" b="0" i="0" u="none" strike="noStrike" kern="1200" cap="none" spc="0" normalizeH="0" baseline="0">
              <a:ln>
                <a:noFill/>
              </a:ln>
              <a:solidFill>
                <a:srgbClr val="000000"/>
              </a:solidFill>
              <a:effectLst/>
              <a:uLnTx/>
              <a:uFillTx/>
              <a:latin typeface="Bree-SH-Headline" pitchFamily="2" charset="77"/>
              <a:ea typeface="+mn-ea"/>
              <a:cs typeface="+mn-cs"/>
            </a:endParaRPr>
          </a:p>
        </p:txBody>
      </p:sp>
      <p:cxnSp>
        <p:nvCxnSpPr>
          <p:cNvPr id="685" name="Gerade Verbindung 250">
            <a:extLst>
              <a:ext uri="{FF2B5EF4-FFF2-40B4-BE49-F238E27FC236}">
                <a16:creationId xmlns:a16="http://schemas.microsoft.com/office/drawing/2014/main" id="{54132020-9005-4E6F-8564-1CB1CC7A7DD5}"/>
              </a:ext>
            </a:extLst>
          </p:cNvPr>
          <p:cNvCxnSpPr>
            <a:cxnSpLocks/>
          </p:cNvCxnSpPr>
          <p:nvPr/>
        </p:nvCxnSpPr>
        <p:spPr>
          <a:xfrm>
            <a:off x="2635438" y="3031244"/>
            <a:ext cx="1278536" cy="0"/>
          </a:xfrm>
          <a:prstGeom prst="line">
            <a:avLst/>
          </a:prstGeom>
          <a:ln w="1270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698" name="Rechteck 697">
            <a:extLst>
              <a:ext uri="{FF2B5EF4-FFF2-40B4-BE49-F238E27FC236}">
                <a16:creationId xmlns:a16="http://schemas.microsoft.com/office/drawing/2014/main" id="{25F11977-5C95-491E-A7F3-07FD21F3C451}"/>
              </a:ext>
            </a:extLst>
          </p:cNvPr>
          <p:cNvSpPr/>
          <p:nvPr/>
        </p:nvSpPr>
        <p:spPr>
          <a:xfrm>
            <a:off x="3231853" y="2245523"/>
            <a:ext cx="184730"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a:ln>
                <a:noFill/>
              </a:ln>
              <a:solidFill>
                <a:srgbClr val="000000"/>
              </a:solidFill>
              <a:effectLst/>
              <a:uLnTx/>
              <a:uFillTx/>
              <a:latin typeface="Bree-SH-Headline" pitchFamily="2" charset="77"/>
              <a:ea typeface="+mn-ea"/>
              <a:cs typeface="+mn-cs"/>
            </a:endParaRPr>
          </a:p>
        </p:txBody>
      </p:sp>
      <p:grpSp>
        <p:nvGrpSpPr>
          <p:cNvPr id="700" name="Gruppieren 699">
            <a:extLst>
              <a:ext uri="{FF2B5EF4-FFF2-40B4-BE49-F238E27FC236}">
                <a16:creationId xmlns:a16="http://schemas.microsoft.com/office/drawing/2014/main" id="{0B6A5F45-503D-4ABB-9DD7-2975B9B68C78}"/>
              </a:ext>
            </a:extLst>
          </p:cNvPr>
          <p:cNvGrpSpPr/>
          <p:nvPr/>
        </p:nvGrpSpPr>
        <p:grpSpPr>
          <a:xfrm>
            <a:off x="4101922" y="2622277"/>
            <a:ext cx="735819" cy="608112"/>
            <a:chOff x="8327716" y="2636430"/>
            <a:chExt cx="678100" cy="560411"/>
          </a:xfrm>
        </p:grpSpPr>
        <p:grpSp>
          <p:nvGrpSpPr>
            <p:cNvPr id="711" name="Group 115">
              <a:extLst>
                <a:ext uri="{FF2B5EF4-FFF2-40B4-BE49-F238E27FC236}">
                  <a16:creationId xmlns:a16="http://schemas.microsoft.com/office/drawing/2014/main" id="{645E5642-CF5D-4310-BFA2-092DFF5444D3}"/>
                </a:ext>
              </a:extLst>
            </p:cNvPr>
            <p:cNvGrpSpPr>
              <a:grpSpLocks noChangeAspect="1"/>
            </p:cNvGrpSpPr>
            <p:nvPr/>
          </p:nvGrpSpPr>
          <p:grpSpPr bwMode="auto">
            <a:xfrm>
              <a:off x="8442975" y="2636430"/>
              <a:ext cx="444423" cy="526015"/>
              <a:chOff x="2346" y="400"/>
              <a:chExt cx="2974" cy="3520"/>
            </a:xfrm>
          </p:grpSpPr>
          <p:sp>
            <p:nvSpPr>
              <p:cNvPr id="719" name="AutoShape 114">
                <a:extLst>
                  <a:ext uri="{FF2B5EF4-FFF2-40B4-BE49-F238E27FC236}">
                    <a16:creationId xmlns:a16="http://schemas.microsoft.com/office/drawing/2014/main" id="{4EB98A46-5B8A-419B-BC36-69AE69725B4C}"/>
                  </a:ext>
                </a:extLst>
              </p:cNvPr>
              <p:cNvSpPr>
                <a:spLocks noChangeAspect="1" noChangeArrowheads="1" noTextEdit="1"/>
              </p:cNvSpPr>
              <p:nvPr/>
            </p:nvSpPr>
            <p:spPr bwMode="auto">
              <a:xfrm>
                <a:off x="2346" y="400"/>
                <a:ext cx="2974" cy="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720" name="Freeform 116">
                <a:extLst>
                  <a:ext uri="{FF2B5EF4-FFF2-40B4-BE49-F238E27FC236}">
                    <a16:creationId xmlns:a16="http://schemas.microsoft.com/office/drawing/2014/main" id="{8A136F1E-32D9-46D2-9D2B-F11F9B9DF2D8}"/>
                  </a:ext>
                </a:extLst>
              </p:cNvPr>
              <p:cNvSpPr>
                <a:spLocks/>
              </p:cNvSpPr>
              <p:nvPr/>
            </p:nvSpPr>
            <p:spPr bwMode="auto">
              <a:xfrm>
                <a:off x="3262" y="510"/>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721" name="Freeform 117">
                <a:extLst>
                  <a:ext uri="{FF2B5EF4-FFF2-40B4-BE49-F238E27FC236}">
                    <a16:creationId xmlns:a16="http://schemas.microsoft.com/office/drawing/2014/main" id="{7216C977-8028-4C1C-BE4B-0E57778F11C1}"/>
                  </a:ext>
                </a:extLst>
              </p:cNvPr>
              <p:cNvSpPr>
                <a:spLocks/>
              </p:cNvSpPr>
              <p:nvPr/>
            </p:nvSpPr>
            <p:spPr bwMode="auto">
              <a:xfrm>
                <a:off x="3262" y="510"/>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722" name="Freeform 118">
                <a:extLst>
                  <a:ext uri="{FF2B5EF4-FFF2-40B4-BE49-F238E27FC236}">
                    <a16:creationId xmlns:a16="http://schemas.microsoft.com/office/drawing/2014/main" id="{9F099A37-81D1-4F45-B6C4-2EF61F708E12}"/>
                  </a:ext>
                </a:extLst>
              </p:cNvPr>
              <p:cNvSpPr>
                <a:spLocks/>
              </p:cNvSpPr>
              <p:nvPr/>
            </p:nvSpPr>
            <p:spPr bwMode="auto">
              <a:xfrm>
                <a:off x="2528" y="1992"/>
                <a:ext cx="1408" cy="1916"/>
              </a:xfrm>
              <a:custGeom>
                <a:avLst/>
                <a:gdLst>
                  <a:gd name="T0" fmla="*/ 1334 w 1408"/>
                  <a:gd name="T1" fmla="*/ 1916 h 1916"/>
                  <a:gd name="T2" fmla="*/ 320 w 1408"/>
                  <a:gd name="T3" fmla="*/ 1908 h 1916"/>
                  <a:gd name="T4" fmla="*/ 320 w 1408"/>
                  <a:gd name="T5" fmla="*/ 1908 h 1916"/>
                  <a:gd name="T6" fmla="*/ 310 w 1408"/>
                  <a:gd name="T7" fmla="*/ 1894 h 1916"/>
                  <a:gd name="T8" fmla="*/ 280 w 1408"/>
                  <a:gd name="T9" fmla="*/ 1854 h 1916"/>
                  <a:gd name="T10" fmla="*/ 240 w 1408"/>
                  <a:gd name="T11" fmla="*/ 1788 h 1916"/>
                  <a:gd name="T12" fmla="*/ 216 w 1408"/>
                  <a:gd name="T13" fmla="*/ 1748 h 1916"/>
                  <a:gd name="T14" fmla="*/ 190 w 1408"/>
                  <a:gd name="T15" fmla="*/ 1704 h 1916"/>
                  <a:gd name="T16" fmla="*/ 166 w 1408"/>
                  <a:gd name="T17" fmla="*/ 1656 h 1916"/>
                  <a:gd name="T18" fmla="*/ 140 w 1408"/>
                  <a:gd name="T19" fmla="*/ 1602 h 1916"/>
                  <a:gd name="T20" fmla="*/ 116 w 1408"/>
                  <a:gd name="T21" fmla="*/ 1546 h 1916"/>
                  <a:gd name="T22" fmla="*/ 94 w 1408"/>
                  <a:gd name="T23" fmla="*/ 1488 h 1916"/>
                  <a:gd name="T24" fmla="*/ 74 w 1408"/>
                  <a:gd name="T25" fmla="*/ 1426 h 1916"/>
                  <a:gd name="T26" fmla="*/ 58 w 1408"/>
                  <a:gd name="T27" fmla="*/ 1362 h 1916"/>
                  <a:gd name="T28" fmla="*/ 44 w 1408"/>
                  <a:gd name="T29" fmla="*/ 1298 h 1916"/>
                  <a:gd name="T30" fmla="*/ 38 w 1408"/>
                  <a:gd name="T31" fmla="*/ 1264 h 1916"/>
                  <a:gd name="T32" fmla="*/ 34 w 1408"/>
                  <a:gd name="T33" fmla="*/ 1230 h 1916"/>
                  <a:gd name="T34" fmla="*/ 34 w 1408"/>
                  <a:gd name="T35" fmla="*/ 1230 h 1916"/>
                  <a:gd name="T36" fmla="*/ 20 w 1408"/>
                  <a:gd name="T37" fmla="*/ 1096 h 1916"/>
                  <a:gd name="T38" fmla="*/ 8 w 1408"/>
                  <a:gd name="T39" fmla="*/ 964 h 1916"/>
                  <a:gd name="T40" fmla="*/ 4 w 1408"/>
                  <a:gd name="T41" fmla="*/ 898 h 1916"/>
                  <a:gd name="T42" fmla="*/ 2 w 1408"/>
                  <a:gd name="T43" fmla="*/ 836 h 1916"/>
                  <a:gd name="T44" fmla="*/ 0 w 1408"/>
                  <a:gd name="T45" fmla="*/ 774 h 1916"/>
                  <a:gd name="T46" fmla="*/ 2 w 1408"/>
                  <a:gd name="T47" fmla="*/ 714 h 1916"/>
                  <a:gd name="T48" fmla="*/ 8 w 1408"/>
                  <a:gd name="T49" fmla="*/ 658 h 1916"/>
                  <a:gd name="T50" fmla="*/ 16 w 1408"/>
                  <a:gd name="T51" fmla="*/ 604 h 1916"/>
                  <a:gd name="T52" fmla="*/ 28 w 1408"/>
                  <a:gd name="T53" fmla="*/ 552 h 1916"/>
                  <a:gd name="T54" fmla="*/ 36 w 1408"/>
                  <a:gd name="T55" fmla="*/ 528 h 1916"/>
                  <a:gd name="T56" fmla="*/ 44 w 1408"/>
                  <a:gd name="T57" fmla="*/ 504 h 1916"/>
                  <a:gd name="T58" fmla="*/ 54 w 1408"/>
                  <a:gd name="T59" fmla="*/ 482 h 1916"/>
                  <a:gd name="T60" fmla="*/ 66 w 1408"/>
                  <a:gd name="T61" fmla="*/ 460 h 1916"/>
                  <a:gd name="T62" fmla="*/ 78 w 1408"/>
                  <a:gd name="T63" fmla="*/ 440 h 1916"/>
                  <a:gd name="T64" fmla="*/ 90 w 1408"/>
                  <a:gd name="T65" fmla="*/ 420 h 1916"/>
                  <a:gd name="T66" fmla="*/ 106 w 1408"/>
                  <a:gd name="T67" fmla="*/ 402 h 1916"/>
                  <a:gd name="T68" fmla="*/ 122 w 1408"/>
                  <a:gd name="T69" fmla="*/ 384 h 1916"/>
                  <a:gd name="T70" fmla="*/ 140 w 1408"/>
                  <a:gd name="T71" fmla="*/ 368 h 1916"/>
                  <a:gd name="T72" fmla="*/ 158 w 1408"/>
                  <a:gd name="T73" fmla="*/ 352 h 1916"/>
                  <a:gd name="T74" fmla="*/ 158 w 1408"/>
                  <a:gd name="T75" fmla="*/ 352 h 1916"/>
                  <a:gd name="T76" fmla="*/ 202 w 1408"/>
                  <a:gd name="T77" fmla="*/ 322 h 1916"/>
                  <a:gd name="T78" fmla="*/ 250 w 1408"/>
                  <a:gd name="T79" fmla="*/ 292 h 1916"/>
                  <a:gd name="T80" fmla="*/ 304 w 1408"/>
                  <a:gd name="T81" fmla="*/ 262 h 1916"/>
                  <a:gd name="T82" fmla="*/ 362 w 1408"/>
                  <a:gd name="T83" fmla="*/ 230 h 1916"/>
                  <a:gd name="T84" fmla="*/ 420 w 1408"/>
                  <a:gd name="T85" fmla="*/ 202 h 1916"/>
                  <a:gd name="T86" fmla="*/ 480 w 1408"/>
                  <a:gd name="T87" fmla="*/ 172 h 1916"/>
                  <a:gd name="T88" fmla="*/ 600 w 1408"/>
                  <a:gd name="T89" fmla="*/ 118 h 1916"/>
                  <a:gd name="T90" fmla="*/ 708 w 1408"/>
                  <a:gd name="T91" fmla="*/ 70 h 1916"/>
                  <a:gd name="T92" fmla="*/ 798 w 1408"/>
                  <a:gd name="T93" fmla="*/ 34 h 1916"/>
                  <a:gd name="T94" fmla="*/ 882 w 1408"/>
                  <a:gd name="T95" fmla="*/ 0 h 1916"/>
                  <a:gd name="T96" fmla="*/ 1324 w 1408"/>
                  <a:gd name="T97" fmla="*/ 564 h 1916"/>
                  <a:gd name="T98" fmla="*/ 1408 w 1408"/>
                  <a:gd name="T99" fmla="*/ 1310 h 1916"/>
                  <a:gd name="T100" fmla="*/ 1334 w 1408"/>
                  <a:gd name="T101" fmla="*/ 1916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8" h="1916">
                    <a:moveTo>
                      <a:pt x="1334" y="1916"/>
                    </a:moveTo>
                    <a:lnTo>
                      <a:pt x="320" y="1908"/>
                    </a:lnTo>
                    <a:lnTo>
                      <a:pt x="320" y="1908"/>
                    </a:lnTo>
                    <a:lnTo>
                      <a:pt x="310" y="1894"/>
                    </a:lnTo>
                    <a:lnTo>
                      <a:pt x="280" y="1854"/>
                    </a:lnTo>
                    <a:lnTo>
                      <a:pt x="240" y="1788"/>
                    </a:lnTo>
                    <a:lnTo>
                      <a:pt x="216" y="1748"/>
                    </a:lnTo>
                    <a:lnTo>
                      <a:pt x="190" y="1704"/>
                    </a:lnTo>
                    <a:lnTo>
                      <a:pt x="166" y="1656"/>
                    </a:lnTo>
                    <a:lnTo>
                      <a:pt x="140" y="1602"/>
                    </a:lnTo>
                    <a:lnTo>
                      <a:pt x="116" y="1546"/>
                    </a:lnTo>
                    <a:lnTo>
                      <a:pt x="94" y="1488"/>
                    </a:lnTo>
                    <a:lnTo>
                      <a:pt x="74" y="1426"/>
                    </a:lnTo>
                    <a:lnTo>
                      <a:pt x="58" y="1362"/>
                    </a:lnTo>
                    <a:lnTo>
                      <a:pt x="44" y="1298"/>
                    </a:lnTo>
                    <a:lnTo>
                      <a:pt x="38" y="1264"/>
                    </a:lnTo>
                    <a:lnTo>
                      <a:pt x="34" y="1230"/>
                    </a:lnTo>
                    <a:lnTo>
                      <a:pt x="34" y="1230"/>
                    </a:lnTo>
                    <a:lnTo>
                      <a:pt x="20" y="1096"/>
                    </a:lnTo>
                    <a:lnTo>
                      <a:pt x="8" y="964"/>
                    </a:lnTo>
                    <a:lnTo>
                      <a:pt x="4" y="898"/>
                    </a:lnTo>
                    <a:lnTo>
                      <a:pt x="2" y="836"/>
                    </a:lnTo>
                    <a:lnTo>
                      <a:pt x="0" y="774"/>
                    </a:lnTo>
                    <a:lnTo>
                      <a:pt x="2" y="714"/>
                    </a:lnTo>
                    <a:lnTo>
                      <a:pt x="8" y="658"/>
                    </a:lnTo>
                    <a:lnTo>
                      <a:pt x="16" y="604"/>
                    </a:lnTo>
                    <a:lnTo>
                      <a:pt x="28" y="552"/>
                    </a:lnTo>
                    <a:lnTo>
                      <a:pt x="36" y="528"/>
                    </a:lnTo>
                    <a:lnTo>
                      <a:pt x="44" y="504"/>
                    </a:lnTo>
                    <a:lnTo>
                      <a:pt x="54" y="482"/>
                    </a:lnTo>
                    <a:lnTo>
                      <a:pt x="66" y="460"/>
                    </a:lnTo>
                    <a:lnTo>
                      <a:pt x="78" y="440"/>
                    </a:lnTo>
                    <a:lnTo>
                      <a:pt x="90" y="420"/>
                    </a:lnTo>
                    <a:lnTo>
                      <a:pt x="106" y="402"/>
                    </a:lnTo>
                    <a:lnTo>
                      <a:pt x="122" y="384"/>
                    </a:lnTo>
                    <a:lnTo>
                      <a:pt x="140" y="368"/>
                    </a:lnTo>
                    <a:lnTo>
                      <a:pt x="158" y="352"/>
                    </a:lnTo>
                    <a:lnTo>
                      <a:pt x="158" y="352"/>
                    </a:lnTo>
                    <a:lnTo>
                      <a:pt x="202" y="322"/>
                    </a:lnTo>
                    <a:lnTo>
                      <a:pt x="250" y="292"/>
                    </a:lnTo>
                    <a:lnTo>
                      <a:pt x="304" y="262"/>
                    </a:lnTo>
                    <a:lnTo>
                      <a:pt x="362" y="230"/>
                    </a:lnTo>
                    <a:lnTo>
                      <a:pt x="420" y="202"/>
                    </a:lnTo>
                    <a:lnTo>
                      <a:pt x="480" y="172"/>
                    </a:lnTo>
                    <a:lnTo>
                      <a:pt x="600" y="118"/>
                    </a:lnTo>
                    <a:lnTo>
                      <a:pt x="708" y="70"/>
                    </a:lnTo>
                    <a:lnTo>
                      <a:pt x="798" y="34"/>
                    </a:lnTo>
                    <a:lnTo>
                      <a:pt x="882" y="0"/>
                    </a:lnTo>
                    <a:lnTo>
                      <a:pt x="1324" y="564"/>
                    </a:lnTo>
                    <a:lnTo>
                      <a:pt x="1408" y="1310"/>
                    </a:lnTo>
                    <a:lnTo>
                      <a:pt x="1334" y="1916"/>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723" name="Freeform 119">
                <a:extLst>
                  <a:ext uri="{FF2B5EF4-FFF2-40B4-BE49-F238E27FC236}">
                    <a16:creationId xmlns:a16="http://schemas.microsoft.com/office/drawing/2014/main" id="{409C3222-1AF2-4FAE-A91C-DAFF0BE50873}"/>
                  </a:ext>
                </a:extLst>
              </p:cNvPr>
              <p:cNvSpPr>
                <a:spLocks/>
              </p:cNvSpPr>
              <p:nvPr/>
            </p:nvSpPr>
            <p:spPr bwMode="auto">
              <a:xfrm>
                <a:off x="3356" y="438"/>
                <a:ext cx="922" cy="778"/>
              </a:xfrm>
              <a:custGeom>
                <a:avLst/>
                <a:gdLst>
                  <a:gd name="T0" fmla="*/ 48 w 922"/>
                  <a:gd name="T1" fmla="*/ 778 h 778"/>
                  <a:gd name="T2" fmla="*/ 168 w 922"/>
                  <a:gd name="T3" fmla="*/ 580 h 778"/>
                  <a:gd name="T4" fmla="*/ 148 w 922"/>
                  <a:gd name="T5" fmla="*/ 510 h 778"/>
                  <a:gd name="T6" fmla="*/ 138 w 922"/>
                  <a:gd name="T7" fmla="*/ 448 h 778"/>
                  <a:gd name="T8" fmla="*/ 136 w 922"/>
                  <a:gd name="T9" fmla="*/ 402 h 778"/>
                  <a:gd name="T10" fmla="*/ 138 w 922"/>
                  <a:gd name="T11" fmla="*/ 388 h 778"/>
                  <a:gd name="T12" fmla="*/ 146 w 922"/>
                  <a:gd name="T13" fmla="*/ 362 h 778"/>
                  <a:gd name="T14" fmla="*/ 180 w 922"/>
                  <a:gd name="T15" fmla="*/ 300 h 778"/>
                  <a:gd name="T16" fmla="*/ 194 w 922"/>
                  <a:gd name="T17" fmla="*/ 268 h 778"/>
                  <a:gd name="T18" fmla="*/ 198 w 922"/>
                  <a:gd name="T19" fmla="*/ 242 h 778"/>
                  <a:gd name="T20" fmla="*/ 198 w 922"/>
                  <a:gd name="T21" fmla="*/ 208 h 778"/>
                  <a:gd name="T22" fmla="*/ 196 w 922"/>
                  <a:gd name="T23" fmla="*/ 190 h 778"/>
                  <a:gd name="T24" fmla="*/ 236 w 922"/>
                  <a:gd name="T25" fmla="*/ 228 h 778"/>
                  <a:gd name="T26" fmla="*/ 304 w 922"/>
                  <a:gd name="T27" fmla="*/ 274 h 778"/>
                  <a:gd name="T28" fmla="*/ 350 w 922"/>
                  <a:gd name="T29" fmla="*/ 298 h 778"/>
                  <a:gd name="T30" fmla="*/ 400 w 922"/>
                  <a:gd name="T31" fmla="*/ 318 h 778"/>
                  <a:gd name="T32" fmla="*/ 456 w 922"/>
                  <a:gd name="T33" fmla="*/ 334 h 778"/>
                  <a:gd name="T34" fmla="*/ 484 w 922"/>
                  <a:gd name="T35" fmla="*/ 338 h 778"/>
                  <a:gd name="T36" fmla="*/ 538 w 922"/>
                  <a:gd name="T37" fmla="*/ 342 h 778"/>
                  <a:gd name="T38" fmla="*/ 608 w 922"/>
                  <a:gd name="T39" fmla="*/ 336 h 778"/>
                  <a:gd name="T40" fmla="*/ 686 w 922"/>
                  <a:gd name="T41" fmla="*/ 326 h 778"/>
                  <a:gd name="T42" fmla="*/ 716 w 922"/>
                  <a:gd name="T43" fmla="*/ 328 h 778"/>
                  <a:gd name="T44" fmla="*/ 740 w 922"/>
                  <a:gd name="T45" fmla="*/ 336 h 778"/>
                  <a:gd name="T46" fmla="*/ 760 w 922"/>
                  <a:gd name="T47" fmla="*/ 354 h 778"/>
                  <a:gd name="T48" fmla="*/ 766 w 922"/>
                  <a:gd name="T49" fmla="*/ 368 h 778"/>
                  <a:gd name="T50" fmla="*/ 776 w 922"/>
                  <a:gd name="T51" fmla="*/ 402 h 778"/>
                  <a:gd name="T52" fmla="*/ 780 w 922"/>
                  <a:gd name="T53" fmla="*/ 458 h 778"/>
                  <a:gd name="T54" fmla="*/ 774 w 922"/>
                  <a:gd name="T55" fmla="*/ 528 h 778"/>
                  <a:gd name="T56" fmla="*/ 764 w 922"/>
                  <a:gd name="T57" fmla="*/ 582 h 778"/>
                  <a:gd name="T58" fmla="*/ 880 w 922"/>
                  <a:gd name="T59" fmla="*/ 778 h 778"/>
                  <a:gd name="T60" fmla="*/ 900 w 922"/>
                  <a:gd name="T61" fmla="*/ 666 h 778"/>
                  <a:gd name="T62" fmla="*/ 920 w 922"/>
                  <a:gd name="T63" fmla="*/ 524 h 778"/>
                  <a:gd name="T64" fmla="*/ 922 w 922"/>
                  <a:gd name="T65" fmla="*/ 482 h 778"/>
                  <a:gd name="T66" fmla="*/ 918 w 922"/>
                  <a:gd name="T67" fmla="*/ 410 h 778"/>
                  <a:gd name="T68" fmla="*/ 908 w 922"/>
                  <a:gd name="T69" fmla="*/ 352 h 778"/>
                  <a:gd name="T70" fmla="*/ 892 w 922"/>
                  <a:gd name="T71" fmla="*/ 290 h 778"/>
                  <a:gd name="T72" fmla="*/ 866 w 922"/>
                  <a:gd name="T73" fmla="*/ 228 h 778"/>
                  <a:gd name="T74" fmla="*/ 828 w 922"/>
                  <a:gd name="T75" fmla="*/ 166 h 778"/>
                  <a:gd name="T76" fmla="*/ 776 w 922"/>
                  <a:gd name="T77" fmla="*/ 112 h 778"/>
                  <a:gd name="T78" fmla="*/ 710 w 922"/>
                  <a:gd name="T79" fmla="*/ 66 h 778"/>
                  <a:gd name="T80" fmla="*/ 672 w 922"/>
                  <a:gd name="T81" fmla="*/ 46 h 778"/>
                  <a:gd name="T82" fmla="*/ 630 w 922"/>
                  <a:gd name="T83" fmla="*/ 30 h 778"/>
                  <a:gd name="T84" fmla="*/ 554 w 922"/>
                  <a:gd name="T85" fmla="*/ 10 h 778"/>
                  <a:gd name="T86" fmla="*/ 482 w 922"/>
                  <a:gd name="T87" fmla="*/ 0 h 778"/>
                  <a:gd name="T88" fmla="*/ 416 w 922"/>
                  <a:gd name="T89" fmla="*/ 2 h 778"/>
                  <a:gd name="T90" fmla="*/ 356 w 922"/>
                  <a:gd name="T91" fmla="*/ 8 h 778"/>
                  <a:gd name="T92" fmla="*/ 304 w 922"/>
                  <a:gd name="T93" fmla="*/ 22 h 778"/>
                  <a:gd name="T94" fmla="*/ 258 w 922"/>
                  <a:gd name="T95" fmla="*/ 40 h 778"/>
                  <a:gd name="T96" fmla="*/ 206 w 922"/>
                  <a:gd name="T97" fmla="*/ 68 h 778"/>
                  <a:gd name="T98" fmla="*/ 174 w 922"/>
                  <a:gd name="T99" fmla="*/ 92 h 778"/>
                  <a:gd name="T100" fmla="*/ 138 w 922"/>
                  <a:gd name="T101" fmla="*/ 124 h 778"/>
                  <a:gd name="T102" fmla="*/ 100 w 922"/>
                  <a:gd name="T103" fmla="*/ 166 h 778"/>
                  <a:gd name="T104" fmla="*/ 66 w 922"/>
                  <a:gd name="T105" fmla="*/ 216 h 778"/>
                  <a:gd name="T106" fmla="*/ 36 w 922"/>
                  <a:gd name="T107" fmla="*/ 278 h 778"/>
                  <a:gd name="T108" fmla="*/ 12 w 922"/>
                  <a:gd name="T109" fmla="*/ 350 h 778"/>
                  <a:gd name="T110" fmla="*/ 0 w 922"/>
                  <a:gd name="T111" fmla="*/ 432 h 778"/>
                  <a:gd name="T112" fmla="*/ 2 w 922"/>
                  <a:gd name="T113" fmla="*/ 52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2" h="778">
                    <a:moveTo>
                      <a:pt x="2" y="526"/>
                    </a:moveTo>
                    <a:lnTo>
                      <a:pt x="48" y="778"/>
                    </a:lnTo>
                    <a:lnTo>
                      <a:pt x="168" y="580"/>
                    </a:lnTo>
                    <a:lnTo>
                      <a:pt x="168" y="580"/>
                    </a:lnTo>
                    <a:lnTo>
                      <a:pt x="162" y="560"/>
                    </a:lnTo>
                    <a:lnTo>
                      <a:pt x="148" y="510"/>
                    </a:lnTo>
                    <a:lnTo>
                      <a:pt x="142" y="480"/>
                    </a:lnTo>
                    <a:lnTo>
                      <a:pt x="138" y="448"/>
                    </a:lnTo>
                    <a:lnTo>
                      <a:pt x="136" y="416"/>
                    </a:lnTo>
                    <a:lnTo>
                      <a:pt x="136" y="402"/>
                    </a:lnTo>
                    <a:lnTo>
                      <a:pt x="138" y="388"/>
                    </a:lnTo>
                    <a:lnTo>
                      <a:pt x="138" y="388"/>
                    </a:lnTo>
                    <a:lnTo>
                      <a:pt x="142" y="374"/>
                    </a:lnTo>
                    <a:lnTo>
                      <a:pt x="146" y="362"/>
                    </a:lnTo>
                    <a:lnTo>
                      <a:pt x="156" y="340"/>
                    </a:lnTo>
                    <a:lnTo>
                      <a:pt x="180" y="300"/>
                    </a:lnTo>
                    <a:lnTo>
                      <a:pt x="190" y="280"/>
                    </a:lnTo>
                    <a:lnTo>
                      <a:pt x="194" y="268"/>
                    </a:lnTo>
                    <a:lnTo>
                      <a:pt x="196" y="256"/>
                    </a:lnTo>
                    <a:lnTo>
                      <a:pt x="198" y="242"/>
                    </a:lnTo>
                    <a:lnTo>
                      <a:pt x="198" y="226"/>
                    </a:lnTo>
                    <a:lnTo>
                      <a:pt x="198" y="208"/>
                    </a:lnTo>
                    <a:lnTo>
                      <a:pt x="196" y="190"/>
                    </a:lnTo>
                    <a:lnTo>
                      <a:pt x="196" y="190"/>
                    </a:lnTo>
                    <a:lnTo>
                      <a:pt x="214" y="208"/>
                    </a:lnTo>
                    <a:lnTo>
                      <a:pt x="236" y="228"/>
                    </a:lnTo>
                    <a:lnTo>
                      <a:pt x="266" y="250"/>
                    </a:lnTo>
                    <a:lnTo>
                      <a:pt x="304" y="274"/>
                    </a:lnTo>
                    <a:lnTo>
                      <a:pt x="326" y="286"/>
                    </a:lnTo>
                    <a:lnTo>
                      <a:pt x="350" y="298"/>
                    </a:lnTo>
                    <a:lnTo>
                      <a:pt x="374" y="310"/>
                    </a:lnTo>
                    <a:lnTo>
                      <a:pt x="400" y="318"/>
                    </a:lnTo>
                    <a:lnTo>
                      <a:pt x="426" y="328"/>
                    </a:lnTo>
                    <a:lnTo>
                      <a:pt x="456" y="334"/>
                    </a:lnTo>
                    <a:lnTo>
                      <a:pt x="456" y="334"/>
                    </a:lnTo>
                    <a:lnTo>
                      <a:pt x="484" y="338"/>
                    </a:lnTo>
                    <a:lnTo>
                      <a:pt x="512" y="340"/>
                    </a:lnTo>
                    <a:lnTo>
                      <a:pt x="538" y="342"/>
                    </a:lnTo>
                    <a:lnTo>
                      <a:pt x="562" y="340"/>
                    </a:lnTo>
                    <a:lnTo>
                      <a:pt x="608" y="336"/>
                    </a:lnTo>
                    <a:lnTo>
                      <a:pt x="650" y="330"/>
                    </a:lnTo>
                    <a:lnTo>
                      <a:pt x="686" y="326"/>
                    </a:lnTo>
                    <a:lnTo>
                      <a:pt x="702" y="326"/>
                    </a:lnTo>
                    <a:lnTo>
                      <a:pt x="716" y="328"/>
                    </a:lnTo>
                    <a:lnTo>
                      <a:pt x="728" y="330"/>
                    </a:lnTo>
                    <a:lnTo>
                      <a:pt x="740" y="336"/>
                    </a:lnTo>
                    <a:lnTo>
                      <a:pt x="750" y="344"/>
                    </a:lnTo>
                    <a:lnTo>
                      <a:pt x="760" y="354"/>
                    </a:lnTo>
                    <a:lnTo>
                      <a:pt x="760" y="354"/>
                    </a:lnTo>
                    <a:lnTo>
                      <a:pt x="766" y="368"/>
                    </a:lnTo>
                    <a:lnTo>
                      <a:pt x="772" y="384"/>
                    </a:lnTo>
                    <a:lnTo>
                      <a:pt x="776" y="402"/>
                    </a:lnTo>
                    <a:lnTo>
                      <a:pt x="780" y="420"/>
                    </a:lnTo>
                    <a:lnTo>
                      <a:pt x="780" y="458"/>
                    </a:lnTo>
                    <a:lnTo>
                      <a:pt x="778" y="494"/>
                    </a:lnTo>
                    <a:lnTo>
                      <a:pt x="774" y="528"/>
                    </a:lnTo>
                    <a:lnTo>
                      <a:pt x="768" y="556"/>
                    </a:lnTo>
                    <a:lnTo>
                      <a:pt x="764" y="582"/>
                    </a:lnTo>
                    <a:lnTo>
                      <a:pt x="880" y="778"/>
                    </a:lnTo>
                    <a:lnTo>
                      <a:pt x="880" y="778"/>
                    </a:lnTo>
                    <a:lnTo>
                      <a:pt x="886" y="744"/>
                    </a:lnTo>
                    <a:lnTo>
                      <a:pt x="900" y="666"/>
                    </a:lnTo>
                    <a:lnTo>
                      <a:pt x="914" y="570"/>
                    </a:lnTo>
                    <a:lnTo>
                      <a:pt x="920" y="524"/>
                    </a:lnTo>
                    <a:lnTo>
                      <a:pt x="922" y="482"/>
                    </a:lnTo>
                    <a:lnTo>
                      <a:pt x="922" y="482"/>
                    </a:lnTo>
                    <a:lnTo>
                      <a:pt x="920" y="436"/>
                    </a:lnTo>
                    <a:lnTo>
                      <a:pt x="918" y="410"/>
                    </a:lnTo>
                    <a:lnTo>
                      <a:pt x="914" y="382"/>
                    </a:lnTo>
                    <a:lnTo>
                      <a:pt x="908" y="352"/>
                    </a:lnTo>
                    <a:lnTo>
                      <a:pt x="902" y="322"/>
                    </a:lnTo>
                    <a:lnTo>
                      <a:pt x="892" y="290"/>
                    </a:lnTo>
                    <a:lnTo>
                      <a:pt x="880" y="258"/>
                    </a:lnTo>
                    <a:lnTo>
                      <a:pt x="866" y="228"/>
                    </a:lnTo>
                    <a:lnTo>
                      <a:pt x="848" y="196"/>
                    </a:lnTo>
                    <a:lnTo>
                      <a:pt x="828" y="166"/>
                    </a:lnTo>
                    <a:lnTo>
                      <a:pt x="804" y="138"/>
                    </a:lnTo>
                    <a:lnTo>
                      <a:pt x="776" y="112"/>
                    </a:lnTo>
                    <a:lnTo>
                      <a:pt x="746" y="86"/>
                    </a:lnTo>
                    <a:lnTo>
                      <a:pt x="710" y="66"/>
                    </a:lnTo>
                    <a:lnTo>
                      <a:pt x="692" y="56"/>
                    </a:lnTo>
                    <a:lnTo>
                      <a:pt x="672" y="46"/>
                    </a:lnTo>
                    <a:lnTo>
                      <a:pt x="672" y="46"/>
                    </a:lnTo>
                    <a:lnTo>
                      <a:pt x="630" y="30"/>
                    </a:lnTo>
                    <a:lnTo>
                      <a:pt x="592" y="18"/>
                    </a:lnTo>
                    <a:lnTo>
                      <a:pt x="554" y="10"/>
                    </a:lnTo>
                    <a:lnTo>
                      <a:pt x="516" y="4"/>
                    </a:lnTo>
                    <a:lnTo>
                      <a:pt x="482" y="0"/>
                    </a:lnTo>
                    <a:lnTo>
                      <a:pt x="448" y="0"/>
                    </a:lnTo>
                    <a:lnTo>
                      <a:pt x="416" y="2"/>
                    </a:lnTo>
                    <a:lnTo>
                      <a:pt x="386" y="4"/>
                    </a:lnTo>
                    <a:lnTo>
                      <a:pt x="356" y="8"/>
                    </a:lnTo>
                    <a:lnTo>
                      <a:pt x="330" y="16"/>
                    </a:lnTo>
                    <a:lnTo>
                      <a:pt x="304" y="22"/>
                    </a:lnTo>
                    <a:lnTo>
                      <a:pt x="280" y="30"/>
                    </a:lnTo>
                    <a:lnTo>
                      <a:pt x="258" y="40"/>
                    </a:lnTo>
                    <a:lnTo>
                      <a:pt x="240" y="50"/>
                    </a:lnTo>
                    <a:lnTo>
                      <a:pt x="206" y="68"/>
                    </a:lnTo>
                    <a:lnTo>
                      <a:pt x="206" y="68"/>
                    </a:lnTo>
                    <a:lnTo>
                      <a:pt x="174" y="92"/>
                    </a:lnTo>
                    <a:lnTo>
                      <a:pt x="156" y="106"/>
                    </a:lnTo>
                    <a:lnTo>
                      <a:pt x="138" y="124"/>
                    </a:lnTo>
                    <a:lnTo>
                      <a:pt x="118" y="144"/>
                    </a:lnTo>
                    <a:lnTo>
                      <a:pt x="100" y="166"/>
                    </a:lnTo>
                    <a:lnTo>
                      <a:pt x="82" y="190"/>
                    </a:lnTo>
                    <a:lnTo>
                      <a:pt x="66" y="216"/>
                    </a:lnTo>
                    <a:lnTo>
                      <a:pt x="50" y="246"/>
                    </a:lnTo>
                    <a:lnTo>
                      <a:pt x="36" y="278"/>
                    </a:lnTo>
                    <a:lnTo>
                      <a:pt x="22" y="312"/>
                    </a:lnTo>
                    <a:lnTo>
                      <a:pt x="12" y="350"/>
                    </a:lnTo>
                    <a:lnTo>
                      <a:pt x="6" y="390"/>
                    </a:lnTo>
                    <a:lnTo>
                      <a:pt x="0" y="432"/>
                    </a:lnTo>
                    <a:lnTo>
                      <a:pt x="0" y="478"/>
                    </a:lnTo>
                    <a:lnTo>
                      <a:pt x="2" y="52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724" name="Freeform 120">
                <a:extLst>
                  <a:ext uri="{FF2B5EF4-FFF2-40B4-BE49-F238E27FC236}">
                    <a16:creationId xmlns:a16="http://schemas.microsoft.com/office/drawing/2014/main" id="{64D7B3B6-0E80-4297-B29B-C5CD3CD198DD}"/>
                  </a:ext>
                </a:extLst>
              </p:cNvPr>
              <p:cNvSpPr>
                <a:spLocks/>
              </p:cNvSpPr>
              <p:nvPr/>
            </p:nvSpPr>
            <p:spPr bwMode="auto">
              <a:xfrm>
                <a:off x="3356" y="438"/>
                <a:ext cx="922" cy="778"/>
              </a:xfrm>
              <a:custGeom>
                <a:avLst/>
                <a:gdLst>
                  <a:gd name="T0" fmla="*/ 48 w 922"/>
                  <a:gd name="T1" fmla="*/ 778 h 778"/>
                  <a:gd name="T2" fmla="*/ 168 w 922"/>
                  <a:gd name="T3" fmla="*/ 580 h 778"/>
                  <a:gd name="T4" fmla="*/ 148 w 922"/>
                  <a:gd name="T5" fmla="*/ 510 h 778"/>
                  <a:gd name="T6" fmla="*/ 138 w 922"/>
                  <a:gd name="T7" fmla="*/ 448 h 778"/>
                  <a:gd name="T8" fmla="*/ 136 w 922"/>
                  <a:gd name="T9" fmla="*/ 402 h 778"/>
                  <a:gd name="T10" fmla="*/ 138 w 922"/>
                  <a:gd name="T11" fmla="*/ 388 h 778"/>
                  <a:gd name="T12" fmla="*/ 146 w 922"/>
                  <a:gd name="T13" fmla="*/ 362 h 778"/>
                  <a:gd name="T14" fmla="*/ 180 w 922"/>
                  <a:gd name="T15" fmla="*/ 300 h 778"/>
                  <a:gd name="T16" fmla="*/ 194 w 922"/>
                  <a:gd name="T17" fmla="*/ 268 h 778"/>
                  <a:gd name="T18" fmla="*/ 198 w 922"/>
                  <a:gd name="T19" fmla="*/ 242 h 778"/>
                  <a:gd name="T20" fmla="*/ 198 w 922"/>
                  <a:gd name="T21" fmla="*/ 208 h 778"/>
                  <a:gd name="T22" fmla="*/ 196 w 922"/>
                  <a:gd name="T23" fmla="*/ 190 h 778"/>
                  <a:gd name="T24" fmla="*/ 236 w 922"/>
                  <a:gd name="T25" fmla="*/ 228 h 778"/>
                  <a:gd name="T26" fmla="*/ 304 w 922"/>
                  <a:gd name="T27" fmla="*/ 274 h 778"/>
                  <a:gd name="T28" fmla="*/ 350 w 922"/>
                  <a:gd name="T29" fmla="*/ 298 h 778"/>
                  <a:gd name="T30" fmla="*/ 400 w 922"/>
                  <a:gd name="T31" fmla="*/ 318 h 778"/>
                  <a:gd name="T32" fmla="*/ 456 w 922"/>
                  <a:gd name="T33" fmla="*/ 334 h 778"/>
                  <a:gd name="T34" fmla="*/ 484 w 922"/>
                  <a:gd name="T35" fmla="*/ 338 h 778"/>
                  <a:gd name="T36" fmla="*/ 538 w 922"/>
                  <a:gd name="T37" fmla="*/ 342 h 778"/>
                  <a:gd name="T38" fmla="*/ 608 w 922"/>
                  <a:gd name="T39" fmla="*/ 336 h 778"/>
                  <a:gd name="T40" fmla="*/ 686 w 922"/>
                  <a:gd name="T41" fmla="*/ 326 h 778"/>
                  <a:gd name="T42" fmla="*/ 716 w 922"/>
                  <a:gd name="T43" fmla="*/ 328 h 778"/>
                  <a:gd name="T44" fmla="*/ 740 w 922"/>
                  <a:gd name="T45" fmla="*/ 336 h 778"/>
                  <a:gd name="T46" fmla="*/ 760 w 922"/>
                  <a:gd name="T47" fmla="*/ 354 h 778"/>
                  <a:gd name="T48" fmla="*/ 766 w 922"/>
                  <a:gd name="T49" fmla="*/ 368 h 778"/>
                  <a:gd name="T50" fmla="*/ 776 w 922"/>
                  <a:gd name="T51" fmla="*/ 402 h 778"/>
                  <a:gd name="T52" fmla="*/ 780 w 922"/>
                  <a:gd name="T53" fmla="*/ 458 h 778"/>
                  <a:gd name="T54" fmla="*/ 774 w 922"/>
                  <a:gd name="T55" fmla="*/ 528 h 778"/>
                  <a:gd name="T56" fmla="*/ 764 w 922"/>
                  <a:gd name="T57" fmla="*/ 582 h 778"/>
                  <a:gd name="T58" fmla="*/ 880 w 922"/>
                  <a:gd name="T59" fmla="*/ 778 h 778"/>
                  <a:gd name="T60" fmla="*/ 900 w 922"/>
                  <a:gd name="T61" fmla="*/ 666 h 778"/>
                  <a:gd name="T62" fmla="*/ 920 w 922"/>
                  <a:gd name="T63" fmla="*/ 524 h 778"/>
                  <a:gd name="T64" fmla="*/ 922 w 922"/>
                  <a:gd name="T65" fmla="*/ 482 h 778"/>
                  <a:gd name="T66" fmla="*/ 918 w 922"/>
                  <a:gd name="T67" fmla="*/ 410 h 778"/>
                  <a:gd name="T68" fmla="*/ 908 w 922"/>
                  <a:gd name="T69" fmla="*/ 352 h 778"/>
                  <a:gd name="T70" fmla="*/ 892 w 922"/>
                  <a:gd name="T71" fmla="*/ 290 h 778"/>
                  <a:gd name="T72" fmla="*/ 866 w 922"/>
                  <a:gd name="T73" fmla="*/ 228 h 778"/>
                  <a:gd name="T74" fmla="*/ 828 w 922"/>
                  <a:gd name="T75" fmla="*/ 166 h 778"/>
                  <a:gd name="T76" fmla="*/ 776 w 922"/>
                  <a:gd name="T77" fmla="*/ 112 h 778"/>
                  <a:gd name="T78" fmla="*/ 710 w 922"/>
                  <a:gd name="T79" fmla="*/ 66 h 778"/>
                  <a:gd name="T80" fmla="*/ 672 w 922"/>
                  <a:gd name="T81" fmla="*/ 46 h 778"/>
                  <a:gd name="T82" fmla="*/ 630 w 922"/>
                  <a:gd name="T83" fmla="*/ 30 h 778"/>
                  <a:gd name="T84" fmla="*/ 554 w 922"/>
                  <a:gd name="T85" fmla="*/ 10 h 778"/>
                  <a:gd name="T86" fmla="*/ 482 w 922"/>
                  <a:gd name="T87" fmla="*/ 0 h 778"/>
                  <a:gd name="T88" fmla="*/ 416 w 922"/>
                  <a:gd name="T89" fmla="*/ 2 h 778"/>
                  <a:gd name="T90" fmla="*/ 356 w 922"/>
                  <a:gd name="T91" fmla="*/ 8 h 778"/>
                  <a:gd name="T92" fmla="*/ 304 w 922"/>
                  <a:gd name="T93" fmla="*/ 22 h 778"/>
                  <a:gd name="T94" fmla="*/ 258 w 922"/>
                  <a:gd name="T95" fmla="*/ 40 h 778"/>
                  <a:gd name="T96" fmla="*/ 206 w 922"/>
                  <a:gd name="T97" fmla="*/ 68 h 778"/>
                  <a:gd name="T98" fmla="*/ 174 w 922"/>
                  <a:gd name="T99" fmla="*/ 92 h 778"/>
                  <a:gd name="T100" fmla="*/ 138 w 922"/>
                  <a:gd name="T101" fmla="*/ 124 h 778"/>
                  <a:gd name="T102" fmla="*/ 100 w 922"/>
                  <a:gd name="T103" fmla="*/ 166 h 778"/>
                  <a:gd name="T104" fmla="*/ 66 w 922"/>
                  <a:gd name="T105" fmla="*/ 216 h 778"/>
                  <a:gd name="T106" fmla="*/ 36 w 922"/>
                  <a:gd name="T107" fmla="*/ 278 h 778"/>
                  <a:gd name="T108" fmla="*/ 12 w 922"/>
                  <a:gd name="T109" fmla="*/ 350 h 778"/>
                  <a:gd name="T110" fmla="*/ 0 w 922"/>
                  <a:gd name="T111" fmla="*/ 432 h 778"/>
                  <a:gd name="T112" fmla="*/ 2 w 922"/>
                  <a:gd name="T113" fmla="*/ 52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2" h="778">
                    <a:moveTo>
                      <a:pt x="2" y="526"/>
                    </a:moveTo>
                    <a:lnTo>
                      <a:pt x="48" y="778"/>
                    </a:lnTo>
                    <a:lnTo>
                      <a:pt x="168" y="580"/>
                    </a:lnTo>
                    <a:lnTo>
                      <a:pt x="168" y="580"/>
                    </a:lnTo>
                    <a:lnTo>
                      <a:pt x="162" y="560"/>
                    </a:lnTo>
                    <a:lnTo>
                      <a:pt x="148" y="510"/>
                    </a:lnTo>
                    <a:lnTo>
                      <a:pt x="142" y="480"/>
                    </a:lnTo>
                    <a:lnTo>
                      <a:pt x="138" y="448"/>
                    </a:lnTo>
                    <a:lnTo>
                      <a:pt x="136" y="416"/>
                    </a:lnTo>
                    <a:lnTo>
                      <a:pt x="136" y="402"/>
                    </a:lnTo>
                    <a:lnTo>
                      <a:pt x="138" y="388"/>
                    </a:lnTo>
                    <a:lnTo>
                      <a:pt x="138" y="388"/>
                    </a:lnTo>
                    <a:lnTo>
                      <a:pt x="142" y="374"/>
                    </a:lnTo>
                    <a:lnTo>
                      <a:pt x="146" y="362"/>
                    </a:lnTo>
                    <a:lnTo>
                      <a:pt x="156" y="340"/>
                    </a:lnTo>
                    <a:lnTo>
                      <a:pt x="180" y="300"/>
                    </a:lnTo>
                    <a:lnTo>
                      <a:pt x="190" y="280"/>
                    </a:lnTo>
                    <a:lnTo>
                      <a:pt x="194" y="268"/>
                    </a:lnTo>
                    <a:lnTo>
                      <a:pt x="196" y="256"/>
                    </a:lnTo>
                    <a:lnTo>
                      <a:pt x="198" y="242"/>
                    </a:lnTo>
                    <a:lnTo>
                      <a:pt x="198" y="226"/>
                    </a:lnTo>
                    <a:lnTo>
                      <a:pt x="198" y="208"/>
                    </a:lnTo>
                    <a:lnTo>
                      <a:pt x="196" y="190"/>
                    </a:lnTo>
                    <a:lnTo>
                      <a:pt x="196" y="190"/>
                    </a:lnTo>
                    <a:lnTo>
                      <a:pt x="214" y="208"/>
                    </a:lnTo>
                    <a:lnTo>
                      <a:pt x="236" y="228"/>
                    </a:lnTo>
                    <a:lnTo>
                      <a:pt x="266" y="250"/>
                    </a:lnTo>
                    <a:lnTo>
                      <a:pt x="304" y="274"/>
                    </a:lnTo>
                    <a:lnTo>
                      <a:pt x="326" y="286"/>
                    </a:lnTo>
                    <a:lnTo>
                      <a:pt x="350" y="298"/>
                    </a:lnTo>
                    <a:lnTo>
                      <a:pt x="374" y="310"/>
                    </a:lnTo>
                    <a:lnTo>
                      <a:pt x="400" y="318"/>
                    </a:lnTo>
                    <a:lnTo>
                      <a:pt x="426" y="328"/>
                    </a:lnTo>
                    <a:lnTo>
                      <a:pt x="456" y="334"/>
                    </a:lnTo>
                    <a:lnTo>
                      <a:pt x="456" y="334"/>
                    </a:lnTo>
                    <a:lnTo>
                      <a:pt x="484" y="338"/>
                    </a:lnTo>
                    <a:lnTo>
                      <a:pt x="512" y="340"/>
                    </a:lnTo>
                    <a:lnTo>
                      <a:pt x="538" y="342"/>
                    </a:lnTo>
                    <a:lnTo>
                      <a:pt x="562" y="340"/>
                    </a:lnTo>
                    <a:lnTo>
                      <a:pt x="608" y="336"/>
                    </a:lnTo>
                    <a:lnTo>
                      <a:pt x="650" y="330"/>
                    </a:lnTo>
                    <a:lnTo>
                      <a:pt x="686" y="326"/>
                    </a:lnTo>
                    <a:lnTo>
                      <a:pt x="702" y="326"/>
                    </a:lnTo>
                    <a:lnTo>
                      <a:pt x="716" y="328"/>
                    </a:lnTo>
                    <a:lnTo>
                      <a:pt x="728" y="330"/>
                    </a:lnTo>
                    <a:lnTo>
                      <a:pt x="740" y="336"/>
                    </a:lnTo>
                    <a:lnTo>
                      <a:pt x="750" y="344"/>
                    </a:lnTo>
                    <a:lnTo>
                      <a:pt x="760" y="354"/>
                    </a:lnTo>
                    <a:lnTo>
                      <a:pt x="760" y="354"/>
                    </a:lnTo>
                    <a:lnTo>
                      <a:pt x="766" y="368"/>
                    </a:lnTo>
                    <a:lnTo>
                      <a:pt x="772" y="384"/>
                    </a:lnTo>
                    <a:lnTo>
                      <a:pt x="776" y="402"/>
                    </a:lnTo>
                    <a:lnTo>
                      <a:pt x="780" y="420"/>
                    </a:lnTo>
                    <a:lnTo>
                      <a:pt x="780" y="458"/>
                    </a:lnTo>
                    <a:lnTo>
                      <a:pt x="778" y="494"/>
                    </a:lnTo>
                    <a:lnTo>
                      <a:pt x="774" y="528"/>
                    </a:lnTo>
                    <a:lnTo>
                      <a:pt x="768" y="556"/>
                    </a:lnTo>
                    <a:lnTo>
                      <a:pt x="764" y="582"/>
                    </a:lnTo>
                    <a:lnTo>
                      <a:pt x="880" y="778"/>
                    </a:lnTo>
                    <a:lnTo>
                      <a:pt x="880" y="778"/>
                    </a:lnTo>
                    <a:lnTo>
                      <a:pt x="886" y="744"/>
                    </a:lnTo>
                    <a:lnTo>
                      <a:pt x="900" y="666"/>
                    </a:lnTo>
                    <a:lnTo>
                      <a:pt x="914" y="570"/>
                    </a:lnTo>
                    <a:lnTo>
                      <a:pt x="920" y="524"/>
                    </a:lnTo>
                    <a:lnTo>
                      <a:pt x="922" y="482"/>
                    </a:lnTo>
                    <a:lnTo>
                      <a:pt x="922" y="482"/>
                    </a:lnTo>
                    <a:lnTo>
                      <a:pt x="920" y="436"/>
                    </a:lnTo>
                    <a:lnTo>
                      <a:pt x="918" y="410"/>
                    </a:lnTo>
                    <a:lnTo>
                      <a:pt x="914" y="382"/>
                    </a:lnTo>
                    <a:lnTo>
                      <a:pt x="908" y="352"/>
                    </a:lnTo>
                    <a:lnTo>
                      <a:pt x="902" y="322"/>
                    </a:lnTo>
                    <a:lnTo>
                      <a:pt x="892" y="290"/>
                    </a:lnTo>
                    <a:lnTo>
                      <a:pt x="880" y="258"/>
                    </a:lnTo>
                    <a:lnTo>
                      <a:pt x="866" y="228"/>
                    </a:lnTo>
                    <a:lnTo>
                      <a:pt x="848" y="196"/>
                    </a:lnTo>
                    <a:lnTo>
                      <a:pt x="828" y="166"/>
                    </a:lnTo>
                    <a:lnTo>
                      <a:pt x="804" y="138"/>
                    </a:lnTo>
                    <a:lnTo>
                      <a:pt x="776" y="112"/>
                    </a:lnTo>
                    <a:lnTo>
                      <a:pt x="746" y="86"/>
                    </a:lnTo>
                    <a:lnTo>
                      <a:pt x="710" y="66"/>
                    </a:lnTo>
                    <a:lnTo>
                      <a:pt x="692" y="56"/>
                    </a:lnTo>
                    <a:lnTo>
                      <a:pt x="672" y="46"/>
                    </a:lnTo>
                    <a:lnTo>
                      <a:pt x="672" y="46"/>
                    </a:lnTo>
                    <a:lnTo>
                      <a:pt x="630" y="30"/>
                    </a:lnTo>
                    <a:lnTo>
                      <a:pt x="592" y="18"/>
                    </a:lnTo>
                    <a:lnTo>
                      <a:pt x="554" y="10"/>
                    </a:lnTo>
                    <a:lnTo>
                      <a:pt x="516" y="4"/>
                    </a:lnTo>
                    <a:lnTo>
                      <a:pt x="482" y="0"/>
                    </a:lnTo>
                    <a:lnTo>
                      <a:pt x="448" y="0"/>
                    </a:lnTo>
                    <a:lnTo>
                      <a:pt x="416" y="2"/>
                    </a:lnTo>
                    <a:lnTo>
                      <a:pt x="386" y="4"/>
                    </a:lnTo>
                    <a:lnTo>
                      <a:pt x="356" y="8"/>
                    </a:lnTo>
                    <a:lnTo>
                      <a:pt x="330" y="16"/>
                    </a:lnTo>
                    <a:lnTo>
                      <a:pt x="304" y="22"/>
                    </a:lnTo>
                    <a:lnTo>
                      <a:pt x="280" y="30"/>
                    </a:lnTo>
                    <a:lnTo>
                      <a:pt x="258" y="40"/>
                    </a:lnTo>
                    <a:lnTo>
                      <a:pt x="240" y="50"/>
                    </a:lnTo>
                    <a:lnTo>
                      <a:pt x="206" y="68"/>
                    </a:lnTo>
                    <a:lnTo>
                      <a:pt x="206" y="68"/>
                    </a:lnTo>
                    <a:lnTo>
                      <a:pt x="174" y="92"/>
                    </a:lnTo>
                    <a:lnTo>
                      <a:pt x="156" y="106"/>
                    </a:lnTo>
                    <a:lnTo>
                      <a:pt x="138" y="124"/>
                    </a:lnTo>
                    <a:lnTo>
                      <a:pt x="118" y="144"/>
                    </a:lnTo>
                    <a:lnTo>
                      <a:pt x="100" y="166"/>
                    </a:lnTo>
                    <a:lnTo>
                      <a:pt x="82" y="190"/>
                    </a:lnTo>
                    <a:lnTo>
                      <a:pt x="66" y="216"/>
                    </a:lnTo>
                    <a:lnTo>
                      <a:pt x="50" y="246"/>
                    </a:lnTo>
                    <a:lnTo>
                      <a:pt x="36" y="278"/>
                    </a:lnTo>
                    <a:lnTo>
                      <a:pt x="22" y="312"/>
                    </a:lnTo>
                    <a:lnTo>
                      <a:pt x="12" y="350"/>
                    </a:lnTo>
                    <a:lnTo>
                      <a:pt x="6" y="390"/>
                    </a:lnTo>
                    <a:lnTo>
                      <a:pt x="0" y="432"/>
                    </a:lnTo>
                    <a:lnTo>
                      <a:pt x="0" y="478"/>
                    </a:lnTo>
                    <a:lnTo>
                      <a:pt x="2" y="5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725" name="Freeform 121">
                <a:extLst>
                  <a:ext uri="{FF2B5EF4-FFF2-40B4-BE49-F238E27FC236}">
                    <a16:creationId xmlns:a16="http://schemas.microsoft.com/office/drawing/2014/main" id="{F0225674-203E-4BEB-8555-97FD844E709B}"/>
                  </a:ext>
                </a:extLst>
              </p:cNvPr>
              <p:cNvSpPr>
                <a:spLocks/>
              </p:cNvSpPr>
              <p:nvPr/>
            </p:nvSpPr>
            <p:spPr bwMode="auto">
              <a:xfrm>
                <a:off x="3670" y="1982"/>
                <a:ext cx="1482" cy="1916"/>
              </a:xfrm>
              <a:custGeom>
                <a:avLst/>
                <a:gdLst>
                  <a:gd name="T0" fmla="*/ 12 w 1288"/>
                  <a:gd name="T1" fmla="*/ 1904 h 1916"/>
                  <a:gd name="T2" fmla="*/ 1000 w 1288"/>
                  <a:gd name="T3" fmla="*/ 1916 h 1916"/>
                  <a:gd name="T4" fmla="*/ 1270 w 1288"/>
                  <a:gd name="T5" fmla="*/ 1218 h 1916"/>
                  <a:gd name="T6" fmla="*/ 1270 w 1288"/>
                  <a:gd name="T7" fmla="*/ 1218 h 1916"/>
                  <a:gd name="T8" fmla="*/ 1272 w 1288"/>
                  <a:gd name="T9" fmla="*/ 1186 h 1916"/>
                  <a:gd name="T10" fmla="*/ 1280 w 1288"/>
                  <a:gd name="T11" fmla="*/ 1102 h 1916"/>
                  <a:gd name="T12" fmla="*/ 1284 w 1288"/>
                  <a:gd name="T13" fmla="*/ 1046 h 1916"/>
                  <a:gd name="T14" fmla="*/ 1286 w 1288"/>
                  <a:gd name="T15" fmla="*/ 982 h 1916"/>
                  <a:gd name="T16" fmla="*/ 1288 w 1288"/>
                  <a:gd name="T17" fmla="*/ 912 h 1916"/>
                  <a:gd name="T18" fmla="*/ 1286 w 1288"/>
                  <a:gd name="T19" fmla="*/ 838 h 1916"/>
                  <a:gd name="T20" fmla="*/ 1284 w 1288"/>
                  <a:gd name="T21" fmla="*/ 762 h 1916"/>
                  <a:gd name="T22" fmla="*/ 1278 w 1288"/>
                  <a:gd name="T23" fmla="*/ 686 h 1916"/>
                  <a:gd name="T24" fmla="*/ 1268 w 1288"/>
                  <a:gd name="T25" fmla="*/ 612 h 1916"/>
                  <a:gd name="T26" fmla="*/ 1262 w 1288"/>
                  <a:gd name="T27" fmla="*/ 578 h 1916"/>
                  <a:gd name="T28" fmla="*/ 1254 w 1288"/>
                  <a:gd name="T29" fmla="*/ 544 h 1916"/>
                  <a:gd name="T30" fmla="*/ 1246 w 1288"/>
                  <a:gd name="T31" fmla="*/ 510 h 1916"/>
                  <a:gd name="T32" fmla="*/ 1236 w 1288"/>
                  <a:gd name="T33" fmla="*/ 480 h 1916"/>
                  <a:gd name="T34" fmla="*/ 1224 w 1288"/>
                  <a:gd name="T35" fmla="*/ 450 h 1916"/>
                  <a:gd name="T36" fmla="*/ 1212 w 1288"/>
                  <a:gd name="T37" fmla="*/ 422 h 1916"/>
                  <a:gd name="T38" fmla="*/ 1196 w 1288"/>
                  <a:gd name="T39" fmla="*/ 398 h 1916"/>
                  <a:gd name="T40" fmla="*/ 1182 w 1288"/>
                  <a:gd name="T41" fmla="*/ 376 h 1916"/>
                  <a:gd name="T42" fmla="*/ 1164 w 1288"/>
                  <a:gd name="T43" fmla="*/ 356 h 1916"/>
                  <a:gd name="T44" fmla="*/ 1144 w 1288"/>
                  <a:gd name="T45" fmla="*/ 340 h 1916"/>
                  <a:gd name="T46" fmla="*/ 1144 w 1288"/>
                  <a:gd name="T47" fmla="*/ 340 h 1916"/>
                  <a:gd name="T48" fmla="*/ 1102 w 1288"/>
                  <a:gd name="T49" fmla="*/ 310 h 1916"/>
                  <a:gd name="T50" fmla="*/ 1052 w 1288"/>
                  <a:gd name="T51" fmla="*/ 280 h 1916"/>
                  <a:gd name="T52" fmla="*/ 998 w 1288"/>
                  <a:gd name="T53" fmla="*/ 250 h 1916"/>
                  <a:gd name="T54" fmla="*/ 940 w 1288"/>
                  <a:gd name="T55" fmla="*/ 220 h 1916"/>
                  <a:gd name="T56" fmla="*/ 880 w 1288"/>
                  <a:gd name="T57" fmla="*/ 192 h 1916"/>
                  <a:gd name="T58" fmla="*/ 820 w 1288"/>
                  <a:gd name="T59" fmla="*/ 164 h 1916"/>
                  <a:gd name="T60" fmla="*/ 698 w 1288"/>
                  <a:gd name="T61" fmla="*/ 110 h 1916"/>
                  <a:gd name="T62" fmla="*/ 586 w 1288"/>
                  <a:gd name="T63" fmla="*/ 66 h 1916"/>
                  <a:gd name="T64" fmla="*/ 496 w 1288"/>
                  <a:gd name="T65" fmla="*/ 30 h 1916"/>
                  <a:gd name="T66" fmla="*/ 410 w 1288"/>
                  <a:gd name="T67" fmla="*/ 0 h 1916"/>
                  <a:gd name="T68" fmla="*/ 28 w 1288"/>
                  <a:gd name="T69" fmla="*/ 546 h 1916"/>
                  <a:gd name="T70" fmla="*/ 0 w 1288"/>
                  <a:gd name="T71" fmla="*/ 1258 h 1916"/>
                  <a:gd name="T72" fmla="*/ 12 w 1288"/>
                  <a:gd name="T73" fmla="*/ 1904 h 1916"/>
                  <a:gd name="connsiteX0" fmla="*/ 1602 w 11509"/>
                  <a:gd name="connsiteY0" fmla="*/ 9937 h 10000"/>
                  <a:gd name="connsiteX1" fmla="*/ 9273 w 11509"/>
                  <a:gd name="connsiteY1" fmla="*/ 10000 h 10000"/>
                  <a:gd name="connsiteX2" fmla="*/ 11369 w 11509"/>
                  <a:gd name="connsiteY2" fmla="*/ 6357 h 10000"/>
                  <a:gd name="connsiteX3" fmla="*/ 11369 w 11509"/>
                  <a:gd name="connsiteY3" fmla="*/ 6357 h 10000"/>
                  <a:gd name="connsiteX4" fmla="*/ 11385 w 11509"/>
                  <a:gd name="connsiteY4" fmla="*/ 6190 h 10000"/>
                  <a:gd name="connsiteX5" fmla="*/ 11447 w 11509"/>
                  <a:gd name="connsiteY5" fmla="*/ 5752 h 10000"/>
                  <a:gd name="connsiteX6" fmla="*/ 11478 w 11509"/>
                  <a:gd name="connsiteY6" fmla="*/ 5459 h 10000"/>
                  <a:gd name="connsiteX7" fmla="*/ 11493 w 11509"/>
                  <a:gd name="connsiteY7" fmla="*/ 5125 h 10000"/>
                  <a:gd name="connsiteX8" fmla="*/ 11509 w 11509"/>
                  <a:gd name="connsiteY8" fmla="*/ 4760 h 10000"/>
                  <a:gd name="connsiteX9" fmla="*/ 11493 w 11509"/>
                  <a:gd name="connsiteY9" fmla="*/ 4374 h 10000"/>
                  <a:gd name="connsiteX10" fmla="*/ 11478 w 11509"/>
                  <a:gd name="connsiteY10" fmla="*/ 3977 h 10000"/>
                  <a:gd name="connsiteX11" fmla="*/ 11431 w 11509"/>
                  <a:gd name="connsiteY11" fmla="*/ 3580 h 10000"/>
                  <a:gd name="connsiteX12" fmla="*/ 11354 w 11509"/>
                  <a:gd name="connsiteY12" fmla="*/ 3194 h 10000"/>
                  <a:gd name="connsiteX13" fmla="*/ 11307 w 11509"/>
                  <a:gd name="connsiteY13" fmla="*/ 3017 h 10000"/>
                  <a:gd name="connsiteX14" fmla="*/ 11245 w 11509"/>
                  <a:gd name="connsiteY14" fmla="*/ 2839 h 10000"/>
                  <a:gd name="connsiteX15" fmla="*/ 11183 w 11509"/>
                  <a:gd name="connsiteY15" fmla="*/ 2662 h 10000"/>
                  <a:gd name="connsiteX16" fmla="*/ 11105 w 11509"/>
                  <a:gd name="connsiteY16" fmla="*/ 2505 h 10000"/>
                  <a:gd name="connsiteX17" fmla="*/ 11012 w 11509"/>
                  <a:gd name="connsiteY17" fmla="*/ 2349 h 10000"/>
                  <a:gd name="connsiteX18" fmla="*/ 10919 w 11509"/>
                  <a:gd name="connsiteY18" fmla="*/ 2203 h 10000"/>
                  <a:gd name="connsiteX19" fmla="*/ 10795 w 11509"/>
                  <a:gd name="connsiteY19" fmla="*/ 2077 h 10000"/>
                  <a:gd name="connsiteX20" fmla="*/ 10686 w 11509"/>
                  <a:gd name="connsiteY20" fmla="*/ 1962 h 10000"/>
                  <a:gd name="connsiteX21" fmla="*/ 10546 w 11509"/>
                  <a:gd name="connsiteY21" fmla="*/ 1858 h 10000"/>
                  <a:gd name="connsiteX22" fmla="*/ 10391 w 11509"/>
                  <a:gd name="connsiteY22" fmla="*/ 1775 h 10000"/>
                  <a:gd name="connsiteX23" fmla="*/ 10391 w 11509"/>
                  <a:gd name="connsiteY23" fmla="*/ 1775 h 10000"/>
                  <a:gd name="connsiteX24" fmla="*/ 10065 w 11509"/>
                  <a:gd name="connsiteY24" fmla="*/ 1618 h 10000"/>
                  <a:gd name="connsiteX25" fmla="*/ 9677 w 11509"/>
                  <a:gd name="connsiteY25" fmla="*/ 1461 h 10000"/>
                  <a:gd name="connsiteX26" fmla="*/ 9257 w 11509"/>
                  <a:gd name="connsiteY26" fmla="*/ 1305 h 10000"/>
                  <a:gd name="connsiteX27" fmla="*/ 8807 w 11509"/>
                  <a:gd name="connsiteY27" fmla="*/ 1148 h 10000"/>
                  <a:gd name="connsiteX28" fmla="*/ 8341 w 11509"/>
                  <a:gd name="connsiteY28" fmla="*/ 1002 h 10000"/>
                  <a:gd name="connsiteX29" fmla="*/ 7875 w 11509"/>
                  <a:gd name="connsiteY29" fmla="*/ 856 h 10000"/>
                  <a:gd name="connsiteX30" fmla="*/ 6928 w 11509"/>
                  <a:gd name="connsiteY30" fmla="*/ 574 h 10000"/>
                  <a:gd name="connsiteX31" fmla="*/ 6059 w 11509"/>
                  <a:gd name="connsiteY31" fmla="*/ 344 h 10000"/>
                  <a:gd name="connsiteX32" fmla="*/ 5360 w 11509"/>
                  <a:gd name="connsiteY32" fmla="*/ 157 h 10000"/>
                  <a:gd name="connsiteX33" fmla="*/ 4692 w 11509"/>
                  <a:gd name="connsiteY33" fmla="*/ 0 h 10000"/>
                  <a:gd name="connsiteX34" fmla="*/ 0 w 11509"/>
                  <a:gd name="connsiteY34" fmla="*/ 1877 h 10000"/>
                  <a:gd name="connsiteX35" fmla="*/ 1509 w 11509"/>
                  <a:gd name="connsiteY35" fmla="*/ 6566 h 10000"/>
                  <a:gd name="connsiteX36" fmla="*/ 1602 w 11509"/>
                  <a:gd name="connsiteY36" fmla="*/ 99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509" h="10000">
                    <a:moveTo>
                      <a:pt x="1602" y="9937"/>
                    </a:moveTo>
                    <a:lnTo>
                      <a:pt x="9273" y="10000"/>
                    </a:lnTo>
                    <a:lnTo>
                      <a:pt x="11369" y="6357"/>
                    </a:lnTo>
                    <a:lnTo>
                      <a:pt x="11369" y="6357"/>
                    </a:lnTo>
                    <a:cubicBezTo>
                      <a:pt x="11374" y="6301"/>
                      <a:pt x="11380" y="6246"/>
                      <a:pt x="11385" y="6190"/>
                    </a:cubicBezTo>
                    <a:cubicBezTo>
                      <a:pt x="11406" y="6044"/>
                      <a:pt x="11426" y="5898"/>
                      <a:pt x="11447" y="5752"/>
                    </a:cubicBezTo>
                    <a:cubicBezTo>
                      <a:pt x="11457" y="5654"/>
                      <a:pt x="11468" y="5557"/>
                      <a:pt x="11478" y="5459"/>
                    </a:cubicBezTo>
                    <a:cubicBezTo>
                      <a:pt x="11483" y="5348"/>
                      <a:pt x="11488" y="5236"/>
                      <a:pt x="11493" y="5125"/>
                    </a:cubicBezTo>
                    <a:cubicBezTo>
                      <a:pt x="11498" y="5003"/>
                      <a:pt x="11504" y="4882"/>
                      <a:pt x="11509" y="4760"/>
                    </a:cubicBezTo>
                    <a:cubicBezTo>
                      <a:pt x="11504" y="4631"/>
                      <a:pt x="11498" y="4503"/>
                      <a:pt x="11493" y="4374"/>
                    </a:cubicBezTo>
                    <a:cubicBezTo>
                      <a:pt x="11488" y="4242"/>
                      <a:pt x="11483" y="4109"/>
                      <a:pt x="11478" y="3977"/>
                    </a:cubicBezTo>
                    <a:cubicBezTo>
                      <a:pt x="11462" y="3845"/>
                      <a:pt x="11447" y="3712"/>
                      <a:pt x="11431" y="3580"/>
                    </a:cubicBezTo>
                    <a:cubicBezTo>
                      <a:pt x="11405" y="3451"/>
                      <a:pt x="11380" y="3323"/>
                      <a:pt x="11354" y="3194"/>
                    </a:cubicBezTo>
                    <a:cubicBezTo>
                      <a:pt x="11338" y="3135"/>
                      <a:pt x="11323" y="3076"/>
                      <a:pt x="11307" y="3017"/>
                    </a:cubicBezTo>
                    <a:cubicBezTo>
                      <a:pt x="11286" y="2958"/>
                      <a:pt x="11266" y="2898"/>
                      <a:pt x="11245" y="2839"/>
                    </a:cubicBezTo>
                    <a:cubicBezTo>
                      <a:pt x="11224" y="2780"/>
                      <a:pt x="11204" y="2721"/>
                      <a:pt x="11183" y="2662"/>
                    </a:cubicBezTo>
                    <a:cubicBezTo>
                      <a:pt x="11157" y="2610"/>
                      <a:pt x="11131" y="2557"/>
                      <a:pt x="11105" y="2505"/>
                    </a:cubicBezTo>
                    <a:lnTo>
                      <a:pt x="11012" y="2349"/>
                    </a:lnTo>
                    <a:cubicBezTo>
                      <a:pt x="10981" y="2300"/>
                      <a:pt x="10950" y="2252"/>
                      <a:pt x="10919" y="2203"/>
                    </a:cubicBezTo>
                    <a:lnTo>
                      <a:pt x="10795" y="2077"/>
                    </a:lnTo>
                    <a:lnTo>
                      <a:pt x="10686" y="1962"/>
                    </a:lnTo>
                    <a:lnTo>
                      <a:pt x="10546" y="1858"/>
                    </a:lnTo>
                    <a:lnTo>
                      <a:pt x="10391" y="1775"/>
                    </a:lnTo>
                    <a:lnTo>
                      <a:pt x="10391" y="1775"/>
                    </a:lnTo>
                    <a:lnTo>
                      <a:pt x="10065" y="1618"/>
                    </a:lnTo>
                    <a:lnTo>
                      <a:pt x="9677" y="1461"/>
                    </a:lnTo>
                    <a:lnTo>
                      <a:pt x="9257" y="1305"/>
                    </a:lnTo>
                    <a:lnTo>
                      <a:pt x="8807" y="1148"/>
                    </a:lnTo>
                    <a:lnTo>
                      <a:pt x="8341" y="1002"/>
                    </a:lnTo>
                    <a:lnTo>
                      <a:pt x="7875" y="856"/>
                    </a:lnTo>
                    <a:lnTo>
                      <a:pt x="6928" y="574"/>
                    </a:lnTo>
                    <a:lnTo>
                      <a:pt x="6059" y="344"/>
                    </a:lnTo>
                    <a:lnTo>
                      <a:pt x="5360" y="157"/>
                    </a:lnTo>
                    <a:lnTo>
                      <a:pt x="4692" y="0"/>
                    </a:lnTo>
                    <a:lnTo>
                      <a:pt x="0" y="1877"/>
                    </a:lnTo>
                    <a:lnTo>
                      <a:pt x="1509" y="6566"/>
                    </a:lnTo>
                    <a:cubicBezTo>
                      <a:pt x="1540" y="7690"/>
                      <a:pt x="1571" y="8813"/>
                      <a:pt x="1602" y="9937"/>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726" name="Freeform 122">
                <a:extLst>
                  <a:ext uri="{FF2B5EF4-FFF2-40B4-BE49-F238E27FC236}">
                    <a16:creationId xmlns:a16="http://schemas.microsoft.com/office/drawing/2014/main" id="{E7D2B8CB-A39E-4105-B722-B138AF6F3543}"/>
                  </a:ext>
                </a:extLst>
              </p:cNvPr>
              <p:cNvSpPr>
                <a:spLocks/>
              </p:cNvSpPr>
              <p:nvPr/>
            </p:nvSpPr>
            <p:spPr bwMode="auto">
              <a:xfrm>
                <a:off x="3382" y="1874"/>
                <a:ext cx="910" cy="1866"/>
              </a:xfrm>
              <a:custGeom>
                <a:avLst/>
                <a:gdLst>
                  <a:gd name="T0" fmla="*/ 422 w 910"/>
                  <a:gd name="T1" fmla="*/ 424 h 1866"/>
                  <a:gd name="T2" fmla="*/ 466 w 910"/>
                  <a:gd name="T3" fmla="*/ 422 h 1866"/>
                  <a:gd name="T4" fmla="*/ 466 w 910"/>
                  <a:gd name="T5" fmla="*/ 424 h 1866"/>
                  <a:gd name="T6" fmla="*/ 500 w 910"/>
                  <a:gd name="T7" fmla="*/ 426 h 1866"/>
                  <a:gd name="T8" fmla="*/ 618 w 910"/>
                  <a:gd name="T9" fmla="*/ 1258 h 1866"/>
                  <a:gd name="T10" fmla="*/ 910 w 910"/>
                  <a:gd name="T11" fmla="*/ 112 h 1866"/>
                  <a:gd name="T12" fmla="*/ 910 w 910"/>
                  <a:gd name="T13" fmla="*/ 112 h 1866"/>
                  <a:gd name="T14" fmla="*/ 872 w 910"/>
                  <a:gd name="T15" fmla="*/ 88 h 1866"/>
                  <a:gd name="T16" fmla="*/ 840 w 910"/>
                  <a:gd name="T17" fmla="*/ 66 h 1866"/>
                  <a:gd name="T18" fmla="*/ 816 w 910"/>
                  <a:gd name="T19" fmla="*/ 48 h 1866"/>
                  <a:gd name="T20" fmla="*/ 798 w 910"/>
                  <a:gd name="T21" fmla="*/ 32 h 1866"/>
                  <a:gd name="T22" fmla="*/ 786 w 910"/>
                  <a:gd name="T23" fmla="*/ 18 h 1866"/>
                  <a:gd name="T24" fmla="*/ 778 w 910"/>
                  <a:gd name="T25" fmla="*/ 8 h 1866"/>
                  <a:gd name="T26" fmla="*/ 772 w 910"/>
                  <a:gd name="T27" fmla="*/ 0 h 1866"/>
                  <a:gd name="T28" fmla="*/ 458 w 910"/>
                  <a:gd name="T29" fmla="*/ 200 h 1866"/>
                  <a:gd name="T30" fmla="*/ 116 w 910"/>
                  <a:gd name="T31" fmla="*/ 4 h 1866"/>
                  <a:gd name="T32" fmla="*/ 116 w 910"/>
                  <a:gd name="T33" fmla="*/ 4 h 1866"/>
                  <a:gd name="T34" fmla="*/ 88 w 910"/>
                  <a:gd name="T35" fmla="*/ 42 h 1866"/>
                  <a:gd name="T36" fmla="*/ 64 w 910"/>
                  <a:gd name="T37" fmla="*/ 72 h 1866"/>
                  <a:gd name="T38" fmla="*/ 44 w 910"/>
                  <a:gd name="T39" fmla="*/ 96 h 1866"/>
                  <a:gd name="T40" fmla="*/ 28 w 910"/>
                  <a:gd name="T41" fmla="*/ 112 h 1866"/>
                  <a:gd name="T42" fmla="*/ 16 w 910"/>
                  <a:gd name="T43" fmla="*/ 122 h 1866"/>
                  <a:gd name="T44" fmla="*/ 6 w 910"/>
                  <a:gd name="T45" fmla="*/ 128 h 1866"/>
                  <a:gd name="T46" fmla="*/ 0 w 910"/>
                  <a:gd name="T47" fmla="*/ 132 h 1866"/>
                  <a:gd name="T48" fmla="*/ 462 w 910"/>
                  <a:gd name="T49" fmla="*/ 1866 h 1866"/>
                  <a:gd name="T50" fmla="*/ 304 w 910"/>
                  <a:gd name="T51" fmla="*/ 1264 h 1866"/>
                  <a:gd name="T52" fmla="*/ 422 w 910"/>
                  <a:gd name="T53" fmla="*/ 424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10" h="1866">
                    <a:moveTo>
                      <a:pt x="422" y="424"/>
                    </a:moveTo>
                    <a:lnTo>
                      <a:pt x="466" y="422"/>
                    </a:lnTo>
                    <a:lnTo>
                      <a:pt x="466" y="424"/>
                    </a:lnTo>
                    <a:lnTo>
                      <a:pt x="500" y="426"/>
                    </a:lnTo>
                    <a:lnTo>
                      <a:pt x="618" y="1258"/>
                    </a:lnTo>
                    <a:lnTo>
                      <a:pt x="910" y="112"/>
                    </a:lnTo>
                    <a:lnTo>
                      <a:pt x="910" y="112"/>
                    </a:lnTo>
                    <a:lnTo>
                      <a:pt x="872" y="88"/>
                    </a:lnTo>
                    <a:lnTo>
                      <a:pt x="840" y="66"/>
                    </a:lnTo>
                    <a:lnTo>
                      <a:pt x="816" y="48"/>
                    </a:lnTo>
                    <a:lnTo>
                      <a:pt x="798" y="32"/>
                    </a:lnTo>
                    <a:lnTo>
                      <a:pt x="786" y="18"/>
                    </a:lnTo>
                    <a:lnTo>
                      <a:pt x="778" y="8"/>
                    </a:lnTo>
                    <a:lnTo>
                      <a:pt x="772" y="0"/>
                    </a:lnTo>
                    <a:lnTo>
                      <a:pt x="458" y="200"/>
                    </a:lnTo>
                    <a:lnTo>
                      <a:pt x="116" y="4"/>
                    </a:lnTo>
                    <a:lnTo>
                      <a:pt x="116" y="4"/>
                    </a:lnTo>
                    <a:lnTo>
                      <a:pt x="88" y="42"/>
                    </a:lnTo>
                    <a:lnTo>
                      <a:pt x="64" y="72"/>
                    </a:lnTo>
                    <a:lnTo>
                      <a:pt x="44" y="96"/>
                    </a:lnTo>
                    <a:lnTo>
                      <a:pt x="28" y="112"/>
                    </a:lnTo>
                    <a:lnTo>
                      <a:pt x="16" y="122"/>
                    </a:lnTo>
                    <a:lnTo>
                      <a:pt x="6" y="128"/>
                    </a:lnTo>
                    <a:lnTo>
                      <a:pt x="0" y="132"/>
                    </a:lnTo>
                    <a:lnTo>
                      <a:pt x="462" y="1866"/>
                    </a:lnTo>
                    <a:lnTo>
                      <a:pt x="304" y="1264"/>
                    </a:lnTo>
                    <a:lnTo>
                      <a:pt x="422" y="424"/>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727" name="Freeform 123">
                <a:extLst>
                  <a:ext uri="{FF2B5EF4-FFF2-40B4-BE49-F238E27FC236}">
                    <a16:creationId xmlns:a16="http://schemas.microsoft.com/office/drawing/2014/main" id="{07FD6128-704A-4284-A8C7-B5D01DFE255D}"/>
                  </a:ext>
                </a:extLst>
              </p:cNvPr>
              <p:cNvSpPr>
                <a:spLocks/>
              </p:cNvSpPr>
              <p:nvPr/>
            </p:nvSpPr>
            <p:spPr bwMode="auto">
              <a:xfrm>
                <a:off x="3844" y="3132"/>
                <a:ext cx="156" cy="608"/>
              </a:xfrm>
              <a:custGeom>
                <a:avLst/>
                <a:gdLst>
                  <a:gd name="T0" fmla="*/ 156 w 156"/>
                  <a:gd name="T1" fmla="*/ 0 h 608"/>
                  <a:gd name="T2" fmla="*/ 0 w 156"/>
                  <a:gd name="T3" fmla="*/ 608 h 608"/>
                  <a:gd name="T4" fmla="*/ 156 w 156"/>
                  <a:gd name="T5" fmla="*/ 0 h 608"/>
                </a:gdLst>
                <a:ahLst/>
                <a:cxnLst>
                  <a:cxn ang="0">
                    <a:pos x="T0" y="T1"/>
                  </a:cxn>
                  <a:cxn ang="0">
                    <a:pos x="T2" y="T3"/>
                  </a:cxn>
                  <a:cxn ang="0">
                    <a:pos x="T4" y="T5"/>
                  </a:cxn>
                </a:cxnLst>
                <a:rect l="0" t="0" r="r" b="b"/>
                <a:pathLst>
                  <a:path w="156" h="608">
                    <a:moveTo>
                      <a:pt x="156" y="0"/>
                    </a:moveTo>
                    <a:lnTo>
                      <a:pt x="0" y="608"/>
                    </a:lnTo>
                    <a:lnTo>
                      <a:pt x="156" y="0"/>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728" name="Line 124">
                <a:extLst>
                  <a:ext uri="{FF2B5EF4-FFF2-40B4-BE49-F238E27FC236}">
                    <a16:creationId xmlns:a16="http://schemas.microsoft.com/office/drawing/2014/main" id="{07E71BE5-52FB-4B4E-B11C-D77927EF9478}"/>
                  </a:ext>
                </a:extLst>
              </p:cNvPr>
              <p:cNvSpPr>
                <a:spLocks noChangeShapeType="1"/>
              </p:cNvSpPr>
              <p:nvPr/>
            </p:nvSpPr>
            <p:spPr bwMode="auto">
              <a:xfrm flipH="1">
                <a:off x="3844" y="3132"/>
                <a:ext cx="156" cy="60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sp>
          <p:nvSpPr>
            <p:cNvPr id="712" name="Rechteck 711">
              <a:extLst>
                <a:ext uri="{FF2B5EF4-FFF2-40B4-BE49-F238E27FC236}">
                  <a16:creationId xmlns:a16="http://schemas.microsoft.com/office/drawing/2014/main" id="{E2509AEB-BAB7-443C-8EEE-16FBBE7BC7D9}"/>
                </a:ext>
              </a:extLst>
            </p:cNvPr>
            <p:cNvSpPr/>
            <p:nvPr/>
          </p:nvSpPr>
          <p:spPr>
            <a:xfrm>
              <a:off x="8517934" y="3016207"/>
              <a:ext cx="323290" cy="180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nvGrpSpPr>
            <p:cNvPr id="713" name="Gruppieren 712">
              <a:extLst>
                <a:ext uri="{FF2B5EF4-FFF2-40B4-BE49-F238E27FC236}">
                  <a16:creationId xmlns:a16="http://schemas.microsoft.com/office/drawing/2014/main" id="{A3CCDD54-789E-4360-AD52-C5ABAD9B71A1}"/>
                </a:ext>
              </a:extLst>
            </p:cNvPr>
            <p:cNvGrpSpPr/>
            <p:nvPr/>
          </p:nvGrpSpPr>
          <p:grpSpPr>
            <a:xfrm>
              <a:off x="8676632" y="2904026"/>
              <a:ext cx="329184" cy="258419"/>
              <a:chOff x="7658059" y="2578150"/>
              <a:chExt cx="329184" cy="258419"/>
            </a:xfrm>
            <a:solidFill>
              <a:srgbClr val="808080"/>
            </a:solidFill>
          </p:grpSpPr>
          <p:sp>
            <p:nvSpPr>
              <p:cNvPr id="717" name="Rechteck 336">
                <a:extLst>
                  <a:ext uri="{FF2B5EF4-FFF2-40B4-BE49-F238E27FC236}">
                    <a16:creationId xmlns:a16="http://schemas.microsoft.com/office/drawing/2014/main" id="{1B93EA2D-00D1-4909-94A5-28B35838E163}"/>
                  </a:ext>
                </a:extLst>
              </p:cNvPr>
              <p:cNvSpPr/>
              <p:nvPr/>
            </p:nvSpPr>
            <p:spPr>
              <a:xfrm>
                <a:off x="7658059" y="2578150"/>
                <a:ext cx="329184" cy="2170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sp>
            <p:nvSpPr>
              <p:cNvPr id="718" name="Gleichschenkliges Dreieck 337">
                <a:extLst>
                  <a:ext uri="{FF2B5EF4-FFF2-40B4-BE49-F238E27FC236}">
                    <a16:creationId xmlns:a16="http://schemas.microsoft.com/office/drawing/2014/main" id="{48BAF4C8-E760-4976-853B-A44B2D9FDE16}"/>
                  </a:ext>
                </a:extLst>
              </p:cNvPr>
              <p:cNvSpPr/>
              <p:nvPr/>
            </p:nvSpPr>
            <p:spPr>
              <a:xfrm>
                <a:off x="7767342" y="2718813"/>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grpSp>
          <p:nvGrpSpPr>
            <p:cNvPr id="714" name="Gruppieren 713">
              <a:extLst>
                <a:ext uri="{FF2B5EF4-FFF2-40B4-BE49-F238E27FC236}">
                  <a16:creationId xmlns:a16="http://schemas.microsoft.com/office/drawing/2014/main" id="{33A66C52-705C-4B9C-AC52-FA09DD00400F}"/>
                </a:ext>
              </a:extLst>
            </p:cNvPr>
            <p:cNvGrpSpPr/>
            <p:nvPr/>
          </p:nvGrpSpPr>
          <p:grpSpPr>
            <a:xfrm>
              <a:off x="8327716" y="2906519"/>
              <a:ext cx="329184" cy="258419"/>
              <a:chOff x="7658059" y="2578150"/>
              <a:chExt cx="329184" cy="258419"/>
            </a:xfrm>
            <a:solidFill>
              <a:srgbClr val="808080"/>
            </a:solidFill>
          </p:grpSpPr>
          <p:sp>
            <p:nvSpPr>
              <p:cNvPr id="715" name="Rechteck 714">
                <a:extLst>
                  <a:ext uri="{FF2B5EF4-FFF2-40B4-BE49-F238E27FC236}">
                    <a16:creationId xmlns:a16="http://schemas.microsoft.com/office/drawing/2014/main" id="{83DFEF49-1A59-4D1C-BA68-488C08422CFB}"/>
                  </a:ext>
                </a:extLst>
              </p:cNvPr>
              <p:cNvSpPr/>
              <p:nvPr/>
            </p:nvSpPr>
            <p:spPr>
              <a:xfrm>
                <a:off x="7658059" y="2578150"/>
                <a:ext cx="329184" cy="2170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sp>
            <p:nvSpPr>
              <p:cNvPr id="716" name="Gleichschenkliges Dreieck 565">
                <a:extLst>
                  <a:ext uri="{FF2B5EF4-FFF2-40B4-BE49-F238E27FC236}">
                    <a16:creationId xmlns:a16="http://schemas.microsoft.com/office/drawing/2014/main" id="{E75834DF-1BA2-473F-8AC2-8EC6EEB61A6A}"/>
                  </a:ext>
                </a:extLst>
              </p:cNvPr>
              <p:cNvSpPr/>
              <p:nvPr/>
            </p:nvSpPr>
            <p:spPr>
              <a:xfrm>
                <a:off x="7773318" y="2718813"/>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grpSp>
      <p:grpSp>
        <p:nvGrpSpPr>
          <p:cNvPr id="731" name="Gruppieren 730">
            <a:extLst>
              <a:ext uri="{FF2B5EF4-FFF2-40B4-BE49-F238E27FC236}">
                <a16:creationId xmlns:a16="http://schemas.microsoft.com/office/drawing/2014/main" id="{0B6BA2DF-C0B4-45E7-9700-545B1BB8142B}"/>
              </a:ext>
            </a:extLst>
          </p:cNvPr>
          <p:cNvGrpSpPr/>
          <p:nvPr/>
        </p:nvGrpSpPr>
        <p:grpSpPr>
          <a:xfrm>
            <a:off x="1695857" y="2605532"/>
            <a:ext cx="778321" cy="625783"/>
            <a:chOff x="15603167" y="6771401"/>
            <a:chExt cx="2603034" cy="2092880"/>
          </a:xfrm>
        </p:grpSpPr>
        <p:grpSp>
          <p:nvGrpSpPr>
            <p:cNvPr id="732" name="Gruppieren 731">
              <a:extLst>
                <a:ext uri="{FF2B5EF4-FFF2-40B4-BE49-F238E27FC236}">
                  <a16:creationId xmlns:a16="http://schemas.microsoft.com/office/drawing/2014/main" id="{39952AA7-B151-4E32-B01F-5F1B12D62556}"/>
                </a:ext>
              </a:extLst>
            </p:cNvPr>
            <p:cNvGrpSpPr/>
            <p:nvPr/>
          </p:nvGrpSpPr>
          <p:grpSpPr>
            <a:xfrm>
              <a:off x="15603167" y="6836029"/>
              <a:ext cx="2454195" cy="2028252"/>
              <a:chOff x="8327716" y="2636430"/>
              <a:chExt cx="678100" cy="560411"/>
            </a:xfrm>
          </p:grpSpPr>
          <p:grpSp>
            <p:nvGrpSpPr>
              <p:cNvPr id="739" name="Group 115">
                <a:extLst>
                  <a:ext uri="{FF2B5EF4-FFF2-40B4-BE49-F238E27FC236}">
                    <a16:creationId xmlns:a16="http://schemas.microsoft.com/office/drawing/2014/main" id="{8730B029-F74D-4AB4-A9A3-294AC7F11174}"/>
                  </a:ext>
                </a:extLst>
              </p:cNvPr>
              <p:cNvGrpSpPr>
                <a:grpSpLocks noChangeAspect="1"/>
              </p:cNvGrpSpPr>
              <p:nvPr/>
            </p:nvGrpSpPr>
            <p:grpSpPr bwMode="auto">
              <a:xfrm>
                <a:off x="8442377" y="2636430"/>
                <a:ext cx="445021" cy="526015"/>
                <a:chOff x="2342" y="400"/>
                <a:chExt cx="2978" cy="3520"/>
              </a:xfrm>
            </p:grpSpPr>
            <p:sp>
              <p:nvSpPr>
                <p:cNvPr id="747" name="AutoShape 114">
                  <a:extLst>
                    <a:ext uri="{FF2B5EF4-FFF2-40B4-BE49-F238E27FC236}">
                      <a16:creationId xmlns:a16="http://schemas.microsoft.com/office/drawing/2014/main" id="{C2911E67-D52C-40DB-8EE0-68AECBC25ECD}"/>
                    </a:ext>
                  </a:extLst>
                </p:cNvPr>
                <p:cNvSpPr>
                  <a:spLocks noChangeAspect="1" noChangeArrowheads="1" noTextEdit="1"/>
                </p:cNvSpPr>
                <p:nvPr/>
              </p:nvSpPr>
              <p:spPr bwMode="auto">
                <a:xfrm>
                  <a:off x="2346" y="400"/>
                  <a:ext cx="2974" cy="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748" name="Freeform 116">
                  <a:extLst>
                    <a:ext uri="{FF2B5EF4-FFF2-40B4-BE49-F238E27FC236}">
                      <a16:creationId xmlns:a16="http://schemas.microsoft.com/office/drawing/2014/main" id="{D1AEBFCA-25FF-4867-B47A-995D8BB2AA1E}"/>
                    </a:ext>
                  </a:extLst>
                </p:cNvPr>
                <p:cNvSpPr>
                  <a:spLocks/>
                </p:cNvSpPr>
                <p:nvPr/>
              </p:nvSpPr>
              <p:spPr bwMode="auto">
                <a:xfrm>
                  <a:off x="3262" y="510"/>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749" name="Freeform 117">
                  <a:extLst>
                    <a:ext uri="{FF2B5EF4-FFF2-40B4-BE49-F238E27FC236}">
                      <a16:creationId xmlns:a16="http://schemas.microsoft.com/office/drawing/2014/main" id="{50CBC14E-63DF-4374-9110-A254BC8AE149}"/>
                    </a:ext>
                  </a:extLst>
                </p:cNvPr>
                <p:cNvSpPr>
                  <a:spLocks/>
                </p:cNvSpPr>
                <p:nvPr/>
              </p:nvSpPr>
              <p:spPr bwMode="auto">
                <a:xfrm>
                  <a:off x="3262" y="510"/>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750" name="Freeform 118">
                  <a:extLst>
                    <a:ext uri="{FF2B5EF4-FFF2-40B4-BE49-F238E27FC236}">
                      <a16:creationId xmlns:a16="http://schemas.microsoft.com/office/drawing/2014/main" id="{C7EAA0FE-3086-4672-8CFF-4975FAC0B128}"/>
                    </a:ext>
                  </a:extLst>
                </p:cNvPr>
                <p:cNvSpPr>
                  <a:spLocks/>
                </p:cNvSpPr>
                <p:nvPr/>
              </p:nvSpPr>
              <p:spPr bwMode="auto">
                <a:xfrm>
                  <a:off x="2342" y="1992"/>
                  <a:ext cx="1811" cy="1916"/>
                </a:xfrm>
                <a:custGeom>
                  <a:avLst/>
                  <a:gdLst>
                    <a:gd name="T0" fmla="*/ 1334 w 1408"/>
                    <a:gd name="T1" fmla="*/ 1916 h 1916"/>
                    <a:gd name="T2" fmla="*/ 320 w 1408"/>
                    <a:gd name="T3" fmla="*/ 1908 h 1916"/>
                    <a:gd name="T4" fmla="*/ 320 w 1408"/>
                    <a:gd name="T5" fmla="*/ 1908 h 1916"/>
                    <a:gd name="T6" fmla="*/ 310 w 1408"/>
                    <a:gd name="T7" fmla="*/ 1894 h 1916"/>
                    <a:gd name="T8" fmla="*/ 280 w 1408"/>
                    <a:gd name="T9" fmla="*/ 1854 h 1916"/>
                    <a:gd name="T10" fmla="*/ 240 w 1408"/>
                    <a:gd name="T11" fmla="*/ 1788 h 1916"/>
                    <a:gd name="T12" fmla="*/ 216 w 1408"/>
                    <a:gd name="T13" fmla="*/ 1748 h 1916"/>
                    <a:gd name="T14" fmla="*/ 190 w 1408"/>
                    <a:gd name="T15" fmla="*/ 1704 h 1916"/>
                    <a:gd name="T16" fmla="*/ 166 w 1408"/>
                    <a:gd name="T17" fmla="*/ 1656 h 1916"/>
                    <a:gd name="T18" fmla="*/ 140 w 1408"/>
                    <a:gd name="T19" fmla="*/ 1602 h 1916"/>
                    <a:gd name="T20" fmla="*/ 116 w 1408"/>
                    <a:gd name="T21" fmla="*/ 1546 h 1916"/>
                    <a:gd name="T22" fmla="*/ 94 w 1408"/>
                    <a:gd name="T23" fmla="*/ 1488 h 1916"/>
                    <a:gd name="T24" fmla="*/ 74 w 1408"/>
                    <a:gd name="T25" fmla="*/ 1426 h 1916"/>
                    <a:gd name="T26" fmla="*/ 58 w 1408"/>
                    <a:gd name="T27" fmla="*/ 1362 h 1916"/>
                    <a:gd name="T28" fmla="*/ 44 w 1408"/>
                    <a:gd name="T29" fmla="*/ 1298 h 1916"/>
                    <a:gd name="T30" fmla="*/ 38 w 1408"/>
                    <a:gd name="T31" fmla="*/ 1264 h 1916"/>
                    <a:gd name="T32" fmla="*/ 34 w 1408"/>
                    <a:gd name="T33" fmla="*/ 1230 h 1916"/>
                    <a:gd name="T34" fmla="*/ 34 w 1408"/>
                    <a:gd name="T35" fmla="*/ 1230 h 1916"/>
                    <a:gd name="T36" fmla="*/ 20 w 1408"/>
                    <a:gd name="T37" fmla="*/ 1096 h 1916"/>
                    <a:gd name="T38" fmla="*/ 8 w 1408"/>
                    <a:gd name="T39" fmla="*/ 964 h 1916"/>
                    <a:gd name="T40" fmla="*/ 4 w 1408"/>
                    <a:gd name="T41" fmla="*/ 898 h 1916"/>
                    <a:gd name="T42" fmla="*/ 2 w 1408"/>
                    <a:gd name="T43" fmla="*/ 836 h 1916"/>
                    <a:gd name="T44" fmla="*/ 0 w 1408"/>
                    <a:gd name="T45" fmla="*/ 774 h 1916"/>
                    <a:gd name="T46" fmla="*/ 2 w 1408"/>
                    <a:gd name="T47" fmla="*/ 714 h 1916"/>
                    <a:gd name="T48" fmla="*/ 8 w 1408"/>
                    <a:gd name="T49" fmla="*/ 658 h 1916"/>
                    <a:gd name="T50" fmla="*/ 16 w 1408"/>
                    <a:gd name="T51" fmla="*/ 604 h 1916"/>
                    <a:gd name="T52" fmla="*/ 28 w 1408"/>
                    <a:gd name="T53" fmla="*/ 552 h 1916"/>
                    <a:gd name="T54" fmla="*/ 36 w 1408"/>
                    <a:gd name="T55" fmla="*/ 528 h 1916"/>
                    <a:gd name="T56" fmla="*/ 44 w 1408"/>
                    <a:gd name="T57" fmla="*/ 504 h 1916"/>
                    <a:gd name="T58" fmla="*/ 54 w 1408"/>
                    <a:gd name="T59" fmla="*/ 482 h 1916"/>
                    <a:gd name="T60" fmla="*/ 66 w 1408"/>
                    <a:gd name="T61" fmla="*/ 460 h 1916"/>
                    <a:gd name="T62" fmla="*/ 78 w 1408"/>
                    <a:gd name="T63" fmla="*/ 440 h 1916"/>
                    <a:gd name="T64" fmla="*/ 90 w 1408"/>
                    <a:gd name="T65" fmla="*/ 420 h 1916"/>
                    <a:gd name="T66" fmla="*/ 106 w 1408"/>
                    <a:gd name="T67" fmla="*/ 402 h 1916"/>
                    <a:gd name="T68" fmla="*/ 122 w 1408"/>
                    <a:gd name="T69" fmla="*/ 384 h 1916"/>
                    <a:gd name="T70" fmla="*/ 140 w 1408"/>
                    <a:gd name="T71" fmla="*/ 368 h 1916"/>
                    <a:gd name="T72" fmla="*/ 158 w 1408"/>
                    <a:gd name="T73" fmla="*/ 352 h 1916"/>
                    <a:gd name="T74" fmla="*/ 158 w 1408"/>
                    <a:gd name="T75" fmla="*/ 352 h 1916"/>
                    <a:gd name="T76" fmla="*/ 202 w 1408"/>
                    <a:gd name="T77" fmla="*/ 322 h 1916"/>
                    <a:gd name="T78" fmla="*/ 250 w 1408"/>
                    <a:gd name="T79" fmla="*/ 292 h 1916"/>
                    <a:gd name="T80" fmla="*/ 304 w 1408"/>
                    <a:gd name="T81" fmla="*/ 262 h 1916"/>
                    <a:gd name="T82" fmla="*/ 362 w 1408"/>
                    <a:gd name="T83" fmla="*/ 230 h 1916"/>
                    <a:gd name="T84" fmla="*/ 420 w 1408"/>
                    <a:gd name="T85" fmla="*/ 202 h 1916"/>
                    <a:gd name="T86" fmla="*/ 480 w 1408"/>
                    <a:gd name="T87" fmla="*/ 172 h 1916"/>
                    <a:gd name="T88" fmla="*/ 600 w 1408"/>
                    <a:gd name="T89" fmla="*/ 118 h 1916"/>
                    <a:gd name="T90" fmla="*/ 708 w 1408"/>
                    <a:gd name="T91" fmla="*/ 70 h 1916"/>
                    <a:gd name="T92" fmla="*/ 798 w 1408"/>
                    <a:gd name="T93" fmla="*/ 34 h 1916"/>
                    <a:gd name="T94" fmla="*/ 882 w 1408"/>
                    <a:gd name="T95" fmla="*/ 0 h 1916"/>
                    <a:gd name="T96" fmla="*/ 1324 w 1408"/>
                    <a:gd name="T97" fmla="*/ 564 h 1916"/>
                    <a:gd name="T98" fmla="*/ 1408 w 1408"/>
                    <a:gd name="T99" fmla="*/ 1310 h 1916"/>
                    <a:gd name="T100" fmla="*/ 1334 w 1408"/>
                    <a:gd name="T101" fmla="*/ 1916 h 1916"/>
                    <a:gd name="connsiteX0" fmla="*/ 9474 w 10000"/>
                    <a:gd name="connsiteY0" fmla="*/ 10000 h 10000"/>
                    <a:gd name="connsiteX1" fmla="*/ 2273 w 10000"/>
                    <a:gd name="connsiteY1" fmla="*/ 9958 h 10000"/>
                    <a:gd name="connsiteX2" fmla="*/ 2273 w 10000"/>
                    <a:gd name="connsiteY2" fmla="*/ 9958 h 10000"/>
                    <a:gd name="connsiteX3" fmla="*/ 2202 w 10000"/>
                    <a:gd name="connsiteY3" fmla="*/ 9885 h 10000"/>
                    <a:gd name="connsiteX4" fmla="*/ 1989 w 10000"/>
                    <a:gd name="connsiteY4" fmla="*/ 9676 h 10000"/>
                    <a:gd name="connsiteX5" fmla="*/ 1705 w 10000"/>
                    <a:gd name="connsiteY5" fmla="*/ 9332 h 10000"/>
                    <a:gd name="connsiteX6" fmla="*/ 1534 w 10000"/>
                    <a:gd name="connsiteY6" fmla="*/ 9123 h 10000"/>
                    <a:gd name="connsiteX7" fmla="*/ 1349 w 10000"/>
                    <a:gd name="connsiteY7" fmla="*/ 8894 h 10000"/>
                    <a:gd name="connsiteX8" fmla="*/ 1179 w 10000"/>
                    <a:gd name="connsiteY8" fmla="*/ 8643 h 10000"/>
                    <a:gd name="connsiteX9" fmla="*/ 994 w 10000"/>
                    <a:gd name="connsiteY9" fmla="*/ 8361 h 10000"/>
                    <a:gd name="connsiteX10" fmla="*/ 824 w 10000"/>
                    <a:gd name="connsiteY10" fmla="*/ 8069 h 10000"/>
                    <a:gd name="connsiteX11" fmla="*/ 668 w 10000"/>
                    <a:gd name="connsiteY11" fmla="*/ 7766 h 10000"/>
                    <a:gd name="connsiteX12" fmla="*/ 526 w 10000"/>
                    <a:gd name="connsiteY12" fmla="*/ 7443 h 10000"/>
                    <a:gd name="connsiteX13" fmla="*/ 412 w 10000"/>
                    <a:gd name="connsiteY13" fmla="*/ 7109 h 10000"/>
                    <a:gd name="connsiteX14" fmla="*/ 313 w 10000"/>
                    <a:gd name="connsiteY14" fmla="*/ 6775 h 10000"/>
                    <a:gd name="connsiteX15" fmla="*/ 270 w 10000"/>
                    <a:gd name="connsiteY15" fmla="*/ 6597 h 10000"/>
                    <a:gd name="connsiteX16" fmla="*/ 241 w 10000"/>
                    <a:gd name="connsiteY16" fmla="*/ 6420 h 10000"/>
                    <a:gd name="connsiteX17" fmla="*/ 241 w 10000"/>
                    <a:gd name="connsiteY17" fmla="*/ 6420 h 10000"/>
                    <a:gd name="connsiteX18" fmla="*/ 142 w 10000"/>
                    <a:gd name="connsiteY18" fmla="*/ 5720 h 10000"/>
                    <a:gd name="connsiteX19" fmla="*/ 57 w 10000"/>
                    <a:gd name="connsiteY19" fmla="*/ 5031 h 10000"/>
                    <a:gd name="connsiteX20" fmla="*/ 28 w 10000"/>
                    <a:gd name="connsiteY20" fmla="*/ 4687 h 10000"/>
                    <a:gd name="connsiteX21" fmla="*/ 14 w 10000"/>
                    <a:gd name="connsiteY21" fmla="*/ 4363 h 10000"/>
                    <a:gd name="connsiteX22" fmla="*/ 0 w 10000"/>
                    <a:gd name="connsiteY22" fmla="*/ 4040 h 10000"/>
                    <a:gd name="connsiteX23" fmla="*/ 14 w 10000"/>
                    <a:gd name="connsiteY23" fmla="*/ 3727 h 10000"/>
                    <a:gd name="connsiteX24" fmla="*/ 57 w 10000"/>
                    <a:gd name="connsiteY24" fmla="*/ 3434 h 10000"/>
                    <a:gd name="connsiteX25" fmla="*/ 114 w 10000"/>
                    <a:gd name="connsiteY25" fmla="*/ 3152 h 10000"/>
                    <a:gd name="connsiteX26" fmla="*/ 199 w 10000"/>
                    <a:gd name="connsiteY26" fmla="*/ 2881 h 10000"/>
                    <a:gd name="connsiteX27" fmla="*/ 256 w 10000"/>
                    <a:gd name="connsiteY27" fmla="*/ 2756 h 10000"/>
                    <a:gd name="connsiteX28" fmla="*/ 313 w 10000"/>
                    <a:gd name="connsiteY28" fmla="*/ 2630 h 10000"/>
                    <a:gd name="connsiteX29" fmla="*/ 384 w 10000"/>
                    <a:gd name="connsiteY29" fmla="*/ 2516 h 10000"/>
                    <a:gd name="connsiteX30" fmla="*/ 469 w 10000"/>
                    <a:gd name="connsiteY30" fmla="*/ 2401 h 10000"/>
                    <a:gd name="connsiteX31" fmla="*/ 554 w 10000"/>
                    <a:gd name="connsiteY31" fmla="*/ 2296 h 10000"/>
                    <a:gd name="connsiteX32" fmla="*/ 639 w 10000"/>
                    <a:gd name="connsiteY32" fmla="*/ 2192 h 10000"/>
                    <a:gd name="connsiteX33" fmla="*/ 753 w 10000"/>
                    <a:gd name="connsiteY33" fmla="*/ 2098 h 10000"/>
                    <a:gd name="connsiteX34" fmla="*/ 866 w 10000"/>
                    <a:gd name="connsiteY34" fmla="*/ 2004 h 10000"/>
                    <a:gd name="connsiteX35" fmla="*/ 994 w 10000"/>
                    <a:gd name="connsiteY35" fmla="*/ 1921 h 10000"/>
                    <a:gd name="connsiteX36" fmla="*/ 1122 w 10000"/>
                    <a:gd name="connsiteY36" fmla="*/ 1837 h 10000"/>
                    <a:gd name="connsiteX37" fmla="*/ 1122 w 10000"/>
                    <a:gd name="connsiteY37" fmla="*/ 1837 h 10000"/>
                    <a:gd name="connsiteX38" fmla="*/ 1435 w 10000"/>
                    <a:gd name="connsiteY38" fmla="*/ 1681 h 10000"/>
                    <a:gd name="connsiteX39" fmla="*/ 1776 w 10000"/>
                    <a:gd name="connsiteY39" fmla="*/ 1524 h 10000"/>
                    <a:gd name="connsiteX40" fmla="*/ 2159 w 10000"/>
                    <a:gd name="connsiteY40" fmla="*/ 1367 h 10000"/>
                    <a:gd name="connsiteX41" fmla="*/ 2571 w 10000"/>
                    <a:gd name="connsiteY41" fmla="*/ 1200 h 10000"/>
                    <a:gd name="connsiteX42" fmla="*/ 2983 w 10000"/>
                    <a:gd name="connsiteY42" fmla="*/ 1054 h 10000"/>
                    <a:gd name="connsiteX43" fmla="*/ 3409 w 10000"/>
                    <a:gd name="connsiteY43" fmla="*/ 898 h 10000"/>
                    <a:gd name="connsiteX44" fmla="*/ 4261 w 10000"/>
                    <a:gd name="connsiteY44" fmla="*/ 616 h 10000"/>
                    <a:gd name="connsiteX45" fmla="*/ 5028 w 10000"/>
                    <a:gd name="connsiteY45" fmla="*/ 365 h 10000"/>
                    <a:gd name="connsiteX46" fmla="*/ 5668 w 10000"/>
                    <a:gd name="connsiteY46" fmla="*/ 177 h 10000"/>
                    <a:gd name="connsiteX47" fmla="*/ 6264 w 10000"/>
                    <a:gd name="connsiteY47" fmla="*/ 0 h 10000"/>
                    <a:gd name="connsiteX48" fmla="*/ 8763 w 10000"/>
                    <a:gd name="connsiteY48" fmla="*/ 3937 h 10000"/>
                    <a:gd name="connsiteX49" fmla="*/ 10000 w 10000"/>
                    <a:gd name="connsiteY49" fmla="*/ 6837 h 10000"/>
                    <a:gd name="connsiteX50" fmla="*/ 9474 w 10000"/>
                    <a:gd name="connsiteY50"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000" h="10000">
                      <a:moveTo>
                        <a:pt x="9474" y="10000"/>
                      </a:moveTo>
                      <a:lnTo>
                        <a:pt x="2273" y="9958"/>
                      </a:lnTo>
                      <a:lnTo>
                        <a:pt x="2273" y="9958"/>
                      </a:lnTo>
                      <a:cubicBezTo>
                        <a:pt x="2249" y="9934"/>
                        <a:pt x="2226" y="9909"/>
                        <a:pt x="2202" y="9885"/>
                      </a:cubicBezTo>
                      <a:lnTo>
                        <a:pt x="1989" y="9676"/>
                      </a:lnTo>
                      <a:lnTo>
                        <a:pt x="1705" y="9332"/>
                      </a:lnTo>
                      <a:lnTo>
                        <a:pt x="1534" y="9123"/>
                      </a:lnTo>
                      <a:cubicBezTo>
                        <a:pt x="1472" y="9047"/>
                        <a:pt x="1411" y="8970"/>
                        <a:pt x="1349" y="8894"/>
                      </a:cubicBezTo>
                      <a:lnTo>
                        <a:pt x="1179" y="8643"/>
                      </a:lnTo>
                      <a:lnTo>
                        <a:pt x="994" y="8361"/>
                      </a:lnTo>
                      <a:cubicBezTo>
                        <a:pt x="937" y="8264"/>
                        <a:pt x="881" y="8166"/>
                        <a:pt x="824" y="8069"/>
                      </a:cubicBezTo>
                      <a:lnTo>
                        <a:pt x="668" y="7766"/>
                      </a:lnTo>
                      <a:cubicBezTo>
                        <a:pt x="621" y="7658"/>
                        <a:pt x="573" y="7551"/>
                        <a:pt x="526" y="7443"/>
                      </a:cubicBezTo>
                      <a:lnTo>
                        <a:pt x="412" y="7109"/>
                      </a:lnTo>
                      <a:cubicBezTo>
                        <a:pt x="379" y="6998"/>
                        <a:pt x="346" y="6886"/>
                        <a:pt x="313" y="6775"/>
                      </a:cubicBezTo>
                      <a:cubicBezTo>
                        <a:pt x="299" y="6716"/>
                        <a:pt x="284" y="6656"/>
                        <a:pt x="270" y="6597"/>
                      </a:cubicBezTo>
                      <a:cubicBezTo>
                        <a:pt x="260" y="6538"/>
                        <a:pt x="251" y="6479"/>
                        <a:pt x="241" y="6420"/>
                      </a:cubicBezTo>
                      <a:lnTo>
                        <a:pt x="241" y="6420"/>
                      </a:lnTo>
                      <a:cubicBezTo>
                        <a:pt x="208" y="6187"/>
                        <a:pt x="175" y="5953"/>
                        <a:pt x="142" y="5720"/>
                      </a:cubicBezTo>
                      <a:cubicBezTo>
                        <a:pt x="114" y="5490"/>
                        <a:pt x="85" y="5261"/>
                        <a:pt x="57" y="5031"/>
                      </a:cubicBezTo>
                      <a:cubicBezTo>
                        <a:pt x="47" y="4916"/>
                        <a:pt x="38" y="4802"/>
                        <a:pt x="28" y="4687"/>
                      </a:cubicBezTo>
                      <a:cubicBezTo>
                        <a:pt x="23" y="4579"/>
                        <a:pt x="19" y="4471"/>
                        <a:pt x="14" y="4363"/>
                      </a:cubicBezTo>
                      <a:cubicBezTo>
                        <a:pt x="9" y="4255"/>
                        <a:pt x="5" y="4148"/>
                        <a:pt x="0" y="4040"/>
                      </a:cubicBezTo>
                      <a:cubicBezTo>
                        <a:pt x="5" y="3936"/>
                        <a:pt x="9" y="3831"/>
                        <a:pt x="14" y="3727"/>
                      </a:cubicBezTo>
                      <a:cubicBezTo>
                        <a:pt x="28" y="3629"/>
                        <a:pt x="43" y="3532"/>
                        <a:pt x="57" y="3434"/>
                      </a:cubicBezTo>
                      <a:lnTo>
                        <a:pt x="114" y="3152"/>
                      </a:lnTo>
                      <a:cubicBezTo>
                        <a:pt x="142" y="3062"/>
                        <a:pt x="171" y="2971"/>
                        <a:pt x="199" y="2881"/>
                      </a:cubicBezTo>
                      <a:cubicBezTo>
                        <a:pt x="218" y="2839"/>
                        <a:pt x="237" y="2798"/>
                        <a:pt x="256" y="2756"/>
                      </a:cubicBezTo>
                      <a:lnTo>
                        <a:pt x="313" y="2630"/>
                      </a:lnTo>
                      <a:cubicBezTo>
                        <a:pt x="337" y="2592"/>
                        <a:pt x="360" y="2554"/>
                        <a:pt x="384" y="2516"/>
                      </a:cubicBezTo>
                      <a:lnTo>
                        <a:pt x="469" y="2401"/>
                      </a:lnTo>
                      <a:cubicBezTo>
                        <a:pt x="497" y="2366"/>
                        <a:pt x="526" y="2331"/>
                        <a:pt x="554" y="2296"/>
                      </a:cubicBezTo>
                      <a:cubicBezTo>
                        <a:pt x="582" y="2261"/>
                        <a:pt x="611" y="2227"/>
                        <a:pt x="639" y="2192"/>
                      </a:cubicBezTo>
                      <a:lnTo>
                        <a:pt x="753" y="2098"/>
                      </a:lnTo>
                      <a:cubicBezTo>
                        <a:pt x="791" y="2067"/>
                        <a:pt x="828" y="2035"/>
                        <a:pt x="866" y="2004"/>
                      </a:cubicBezTo>
                      <a:lnTo>
                        <a:pt x="994" y="1921"/>
                      </a:lnTo>
                      <a:lnTo>
                        <a:pt x="1122" y="1837"/>
                      </a:lnTo>
                      <a:lnTo>
                        <a:pt x="1122" y="1837"/>
                      </a:lnTo>
                      <a:lnTo>
                        <a:pt x="1435" y="1681"/>
                      </a:lnTo>
                      <a:lnTo>
                        <a:pt x="1776" y="1524"/>
                      </a:lnTo>
                      <a:lnTo>
                        <a:pt x="2159" y="1367"/>
                      </a:lnTo>
                      <a:lnTo>
                        <a:pt x="2571" y="1200"/>
                      </a:lnTo>
                      <a:lnTo>
                        <a:pt x="2983" y="1054"/>
                      </a:lnTo>
                      <a:lnTo>
                        <a:pt x="3409" y="898"/>
                      </a:lnTo>
                      <a:lnTo>
                        <a:pt x="4261" y="616"/>
                      </a:lnTo>
                      <a:lnTo>
                        <a:pt x="5028" y="365"/>
                      </a:lnTo>
                      <a:lnTo>
                        <a:pt x="5668" y="177"/>
                      </a:lnTo>
                      <a:lnTo>
                        <a:pt x="6264" y="0"/>
                      </a:lnTo>
                      <a:lnTo>
                        <a:pt x="8763" y="3937"/>
                      </a:lnTo>
                      <a:lnTo>
                        <a:pt x="10000" y="6837"/>
                      </a:lnTo>
                      <a:lnTo>
                        <a:pt x="9474" y="1000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751" name="Freeform 120">
                  <a:extLst>
                    <a:ext uri="{FF2B5EF4-FFF2-40B4-BE49-F238E27FC236}">
                      <a16:creationId xmlns:a16="http://schemas.microsoft.com/office/drawing/2014/main" id="{8CC20298-D4FF-4762-B98A-A7A46AF117E2}"/>
                    </a:ext>
                  </a:extLst>
                </p:cNvPr>
                <p:cNvSpPr>
                  <a:spLocks/>
                </p:cNvSpPr>
                <p:nvPr/>
              </p:nvSpPr>
              <p:spPr bwMode="auto">
                <a:xfrm>
                  <a:off x="3356" y="438"/>
                  <a:ext cx="922" cy="778"/>
                </a:xfrm>
                <a:custGeom>
                  <a:avLst/>
                  <a:gdLst>
                    <a:gd name="T0" fmla="*/ 48 w 922"/>
                    <a:gd name="T1" fmla="*/ 778 h 778"/>
                    <a:gd name="T2" fmla="*/ 168 w 922"/>
                    <a:gd name="T3" fmla="*/ 580 h 778"/>
                    <a:gd name="T4" fmla="*/ 148 w 922"/>
                    <a:gd name="T5" fmla="*/ 510 h 778"/>
                    <a:gd name="T6" fmla="*/ 138 w 922"/>
                    <a:gd name="T7" fmla="*/ 448 h 778"/>
                    <a:gd name="T8" fmla="*/ 136 w 922"/>
                    <a:gd name="T9" fmla="*/ 402 h 778"/>
                    <a:gd name="T10" fmla="*/ 138 w 922"/>
                    <a:gd name="T11" fmla="*/ 388 h 778"/>
                    <a:gd name="T12" fmla="*/ 146 w 922"/>
                    <a:gd name="T13" fmla="*/ 362 h 778"/>
                    <a:gd name="T14" fmla="*/ 180 w 922"/>
                    <a:gd name="T15" fmla="*/ 300 h 778"/>
                    <a:gd name="T16" fmla="*/ 194 w 922"/>
                    <a:gd name="T17" fmla="*/ 268 h 778"/>
                    <a:gd name="T18" fmla="*/ 198 w 922"/>
                    <a:gd name="T19" fmla="*/ 242 h 778"/>
                    <a:gd name="T20" fmla="*/ 198 w 922"/>
                    <a:gd name="T21" fmla="*/ 208 h 778"/>
                    <a:gd name="T22" fmla="*/ 196 w 922"/>
                    <a:gd name="T23" fmla="*/ 190 h 778"/>
                    <a:gd name="T24" fmla="*/ 236 w 922"/>
                    <a:gd name="T25" fmla="*/ 228 h 778"/>
                    <a:gd name="T26" fmla="*/ 304 w 922"/>
                    <a:gd name="T27" fmla="*/ 274 h 778"/>
                    <a:gd name="T28" fmla="*/ 350 w 922"/>
                    <a:gd name="T29" fmla="*/ 298 h 778"/>
                    <a:gd name="T30" fmla="*/ 400 w 922"/>
                    <a:gd name="T31" fmla="*/ 318 h 778"/>
                    <a:gd name="T32" fmla="*/ 456 w 922"/>
                    <a:gd name="T33" fmla="*/ 334 h 778"/>
                    <a:gd name="T34" fmla="*/ 484 w 922"/>
                    <a:gd name="T35" fmla="*/ 338 h 778"/>
                    <a:gd name="T36" fmla="*/ 538 w 922"/>
                    <a:gd name="T37" fmla="*/ 342 h 778"/>
                    <a:gd name="T38" fmla="*/ 608 w 922"/>
                    <a:gd name="T39" fmla="*/ 336 h 778"/>
                    <a:gd name="T40" fmla="*/ 686 w 922"/>
                    <a:gd name="T41" fmla="*/ 326 h 778"/>
                    <a:gd name="T42" fmla="*/ 716 w 922"/>
                    <a:gd name="T43" fmla="*/ 328 h 778"/>
                    <a:gd name="T44" fmla="*/ 740 w 922"/>
                    <a:gd name="T45" fmla="*/ 336 h 778"/>
                    <a:gd name="T46" fmla="*/ 760 w 922"/>
                    <a:gd name="T47" fmla="*/ 354 h 778"/>
                    <a:gd name="T48" fmla="*/ 766 w 922"/>
                    <a:gd name="T49" fmla="*/ 368 h 778"/>
                    <a:gd name="T50" fmla="*/ 776 w 922"/>
                    <a:gd name="T51" fmla="*/ 402 h 778"/>
                    <a:gd name="T52" fmla="*/ 780 w 922"/>
                    <a:gd name="T53" fmla="*/ 458 h 778"/>
                    <a:gd name="T54" fmla="*/ 774 w 922"/>
                    <a:gd name="T55" fmla="*/ 528 h 778"/>
                    <a:gd name="T56" fmla="*/ 764 w 922"/>
                    <a:gd name="T57" fmla="*/ 582 h 778"/>
                    <a:gd name="T58" fmla="*/ 880 w 922"/>
                    <a:gd name="T59" fmla="*/ 778 h 778"/>
                    <a:gd name="T60" fmla="*/ 900 w 922"/>
                    <a:gd name="T61" fmla="*/ 666 h 778"/>
                    <a:gd name="T62" fmla="*/ 920 w 922"/>
                    <a:gd name="T63" fmla="*/ 524 h 778"/>
                    <a:gd name="T64" fmla="*/ 922 w 922"/>
                    <a:gd name="T65" fmla="*/ 482 h 778"/>
                    <a:gd name="T66" fmla="*/ 918 w 922"/>
                    <a:gd name="T67" fmla="*/ 410 h 778"/>
                    <a:gd name="T68" fmla="*/ 908 w 922"/>
                    <a:gd name="T69" fmla="*/ 352 h 778"/>
                    <a:gd name="T70" fmla="*/ 892 w 922"/>
                    <a:gd name="T71" fmla="*/ 290 h 778"/>
                    <a:gd name="T72" fmla="*/ 866 w 922"/>
                    <a:gd name="T73" fmla="*/ 228 h 778"/>
                    <a:gd name="T74" fmla="*/ 828 w 922"/>
                    <a:gd name="T75" fmla="*/ 166 h 778"/>
                    <a:gd name="T76" fmla="*/ 776 w 922"/>
                    <a:gd name="T77" fmla="*/ 112 h 778"/>
                    <a:gd name="T78" fmla="*/ 710 w 922"/>
                    <a:gd name="T79" fmla="*/ 66 h 778"/>
                    <a:gd name="T80" fmla="*/ 672 w 922"/>
                    <a:gd name="T81" fmla="*/ 46 h 778"/>
                    <a:gd name="T82" fmla="*/ 630 w 922"/>
                    <a:gd name="T83" fmla="*/ 30 h 778"/>
                    <a:gd name="T84" fmla="*/ 554 w 922"/>
                    <a:gd name="T85" fmla="*/ 10 h 778"/>
                    <a:gd name="T86" fmla="*/ 482 w 922"/>
                    <a:gd name="T87" fmla="*/ 0 h 778"/>
                    <a:gd name="T88" fmla="*/ 416 w 922"/>
                    <a:gd name="T89" fmla="*/ 2 h 778"/>
                    <a:gd name="T90" fmla="*/ 356 w 922"/>
                    <a:gd name="T91" fmla="*/ 8 h 778"/>
                    <a:gd name="T92" fmla="*/ 304 w 922"/>
                    <a:gd name="T93" fmla="*/ 22 h 778"/>
                    <a:gd name="T94" fmla="*/ 258 w 922"/>
                    <a:gd name="T95" fmla="*/ 40 h 778"/>
                    <a:gd name="T96" fmla="*/ 206 w 922"/>
                    <a:gd name="T97" fmla="*/ 68 h 778"/>
                    <a:gd name="T98" fmla="*/ 174 w 922"/>
                    <a:gd name="T99" fmla="*/ 92 h 778"/>
                    <a:gd name="T100" fmla="*/ 138 w 922"/>
                    <a:gd name="T101" fmla="*/ 124 h 778"/>
                    <a:gd name="T102" fmla="*/ 100 w 922"/>
                    <a:gd name="T103" fmla="*/ 166 h 778"/>
                    <a:gd name="T104" fmla="*/ 66 w 922"/>
                    <a:gd name="T105" fmla="*/ 216 h 778"/>
                    <a:gd name="T106" fmla="*/ 36 w 922"/>
                    <a:gd name="T107" fmla="*/ 278 h 778"/>
                    <a:gd name="T108" fmla="*/ 12 w 922"/>
                    <a:gd name="T109" fmla="*/ 350 h 778"/>
                    <a:gd name="T110" fmla="*/ 0 w 922"/>
                    <a:gd name="T111" fmla="*/ 432 h 778"/>
                    <a:gd name="T112" fmla="*/ 2 w 922"/>
                    <a:gd name="T113" fmla="*/ 52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2" h="778">
                      <a:moveTo>
                        <a:pt x="2" y="526"/>
                      </a:moveTo>
                      <a:lnTo>
                        <a:pt x="48" y="778"/>
                      </a:lnTo>
                      <a:lnTo>
                        <a:pt x="168" y="580"/>
                      </a:lnTo>
                      <a:lnTo>
                        <a:pt x="168" y="580"/>
                      </a:lnTo>
                      <a:lnTo>
                        <a:pt x="162" y="560"/>
                      </a:lnTo>
                      <a:lnTo>
                        <a:pt x="148" y="510"/>
                      </a:lnTo>
                      <a:lnTo>
                        <a:pt x="142" y="480"/>
                      </a:lnTo>
                      <a:lnTo>
                        <a:pt x="138" y="448"/>
                      </a:lnTo>
                      <a:lnTo>
                        <a:pt x="136" y="416"/>
                      </a:lnTo>
                      <a:lnTo>
                        <a:pt x="136" y="402"/>
                      </a:lnTo>
                      <a:lnTo>
                        <a:pt x="138" y="388"/>
                      </a:lnTo>
                      <a:lnTo>
                        <a:pt x="138" y="388"/>
                      </a:lnTo>
                      <a:lnTo>
                        <a:pt x="142" y="374"/>
                      </a:lnTo>
                      <a:lnTo>
                        <a:pt x="146" y="362"/>
                      </a:lnTo>
                      <a:lnTo>
                        <a:pt x="156" y="340"/>
                      </a:lnTo>
                      <a:lnTo>
                        <a:pt x="180" y="300"/>
                      </a:lnTo>
                      <a:lnTo>
                        <a:pt x="190" y="280"/>
                      </a:lnTo>
                      <a:lnTo>
                        <a:pt x="194" y="268"/>
                      </a:lnTo>
                      <a:lnTo>
                        <a:pt x="196" y="256"/>
                      </a:lnTo>
                      <a:lnTo>
                        <a:pt x="198" y="242"/>
                      </a:lnTo>
                      <a:lnTo>
                        <a:pt x="198" y="226"/>
                      </a:lnTo>
                      <a:lnTo>
                        <a:pt x="198" y="208"/>
                      </a:lnTo>
                      <a:lnTo>
                        <a:pt x="196" y="190"/>
                      </a:lnTo>
                      <a:lnTo>
                        <a:pt x="196" y="190"/>
                      </a:lnTo>
                      <a:lnTo>
                        <a:pt x="214" y="208"/>
                      </a:lnTo>
                      <a:lnTo>
                        <a:pt x="236" y="228"/>
                      </a:lnTo>
                      <a:lnTo>
                        <a:pt x="266" y="250"/>
                      </a:lnTo>
                      <a:lnTo>
                        <a:pt x="304" y="274"/>
                      </a:lnTo>
                      <a:lnTo>
                        <a:pt x="326" y="286"/>
                      </a:lnTo>
                      <a:lnTo>
                        <a:pt x="350" y="298"/>
                      </a:lnTo>
                      <a:lnTo>
                        <a:pt x="374" y="310"/>
                      </a:lnTo>
                      <a:lnTo>
                        <a:pt x="400" y="318"/>
                      </a:lnTo>
                      <a:lnTo>
                        <a:pt x="426" y="328"/>
                      </a:lnTo>
                      <a:lnTo>
                        <a:pt x="456" y="334"/>
                      </a:lnTo>
                      <a:lnTo>
                        <a:pt x="456" y="334"/>
                      </a:lnTo>
                      <a:lnTo>
                        <a:pt x="484" y="338"/>
                      </a:lnTo>
                      <a:lnTo>
                        <a:pt x="512" y="340"/>
                      </a:lnTo>
                      <a:lnTo>
                        <a:pt x="538" y="342"/>
                      </a:lnTo>
                      <a:lnTo>
                        <a:pt x="562" y="340"/>
                      </a:lnTo>
                      <a:lnTo>
                        <a:pt x="608" y="336"/>
                      </a:lnTo>
                      <a:lnTo>
                        <a:pt x="650" y="330"/>
                      </a:lnTo>
                      <a:lnTo>
                        <a:pt x="686" y="326"/>
                      </a:lnTo>
                      <a:lnTo>
                        <a:pt x="702" y="326"/>
                      </a:lnTo>
                      <a:lnTo>
                        <a:pt x="716" y="328"/>
                      </a:lnTo>
                      <a:lnTo>
                        <a:pt x="728" y="330"/>
                      </a:lnTo>
                      <a:lnTo>
                        <a:pt x="740" y="336"/>
                      </a:lnTo>
                      <a:lnTo>
                        <a:pt x="750" y="344"/>
                      </a:lnTo>
                      <a:lnTo>
                        <a:pt x="760" y="354"/>
                      </a:lnTo>
                      <a:lnTo>
                        <a:pt x="760" y="354"/>
                      </a:lnTo>
                      <a:lnTo>
                        <a:pt x="766" y="368"/>
                      </a:lnTo>
                      <a:lnTo>
                        <a:pt x="772" y="384"/>
                      </a:lnTo>
                      <a:lnTo>
                        <a:pt x="776" y="402"/>
                      </a:lnTo>
                      <a:lnTo>
                        <a:pt x="780" y="420"/>
                      </a:lnTo>
                      <a:lnTo>
                        <a:pt x="780" y="458"/>
                      </a:lnTo>
                      <a:lnTo>
                        <a:pt x="778" y="494"/>
                      </a:lnTo>
                      <a:lnTo>
                        <a:pt x="774" y="528"/>
                      </a:lnTo>
                      <a:lnTo>
                        <a:pt x="768" y="556"/>
                      </a:lnTo>
                      <a:lnTo>
                        <a:pt x="764" y="582"/>
                      </a:lnTo>
                      <a:lnTo>
                        <a:pt x="880" y="778"/>
                      </a:lnTo>
                      <a:lnTo>
                        <a:pt x="880" y="778"/>
                      </a:lnTo>
                      <a:lnTo>
                        <a:pt x="886" y="744"/>
                      </a:lnTo>
                      <a:lnTo>
                        <a:pt x="900" y="666"/>
                      </a:lnTo>
                      <a:lnTo>
                        <a:pt x="914" y="570"/>
                      </a:lnTo>
                      <a:lnTo>
                        <a:pt x="920" y="524"/>
                      </a:lnTo>
                      <a:lnTo>
                        <a:pt x="922" y="482"/>
                      </a:lnTo>
                      <a:lnTo>
                        <a:pt x="922" y="482"/>
                      </a:lnTo>
                      <a:lnTo>
                        <a:pt x="920" y="436"/>
                      </a:lnTo>
                      <a:lnTo>
                        <a:pt x="918" y="410"/>
                      </a:lnTo>
                      <a:lnTo>
                        <a:pt x="914" y="382"/>
                      </a:lnTo>
                      <a:lnTo>
                        <a:pt x="908" y="352"/>
                      </a:lnTo>
                      <a:lnTo>
                        <a:pt x="902" y="322"/>
                      </a:lnTo>
                      <a:lnTo>
                        <a:pt x="892" y="290"/>
                      </a:lnTo>
                      <a:lnTo>
                        <a:pt x="880" y="258"/>
                      </a:lnTo>
                      <a:lnTo>
                        <a:pt x="866" y="228"/>
                      </a:lnTo>
                      <a:lnTo>
                        <a:pt x="848" y="196"/>
                      </a:lnTo>
                      <a:lnTo>
                        <a:pt x="828" y="166"/>
                      </a:lnTo>
                      <a:lnTo>
                        <a:pt x="804" y="138"/>
                      </a:lnTo>
                      <a:lnTo>
                        <a:pt x="776" y="112"/>
                      </a:lnTo>
                      <a:lnTo>
                        <a:pt x="746" y="86"/>
                      </a:lnTo>
                      <a:lnTo>
                        <a:pt x="710" y="66"/>
                      </a:lnTo>
                      <a:lnTo>
                        <a:pt x="692" y="56"/>
                      </a:lnTo>
                      <a:lnTo>
                        <a:pt x="672" y="46"/>
                      </a:lnTo>
                      <a:lnTo>
                        <a:pt x="672" y="46"/>
                      </a:lnTo>
                      <a:lnTo>
                        <a:pt x="630" y="30"/>
                      </a:lnTo>
                      <a:lnTo>
                        <a:pt x="592" y="18"/>
                      </a:lnTo>
                      <a:lnTo>
                        <a:pt x="554" y="10"/>
                      </a:lnTo>
                      <a:lnTo>
                        <a:pt x="516" y="4"/>
                      </a:lnTo>
                      <a:lnTo>
                        <a:pt x="482" y="0"/>
                      </a:lnTo>
                      <a:lnTo>
                        <a:pt x="448" y="0"/>
                      </a:lnTo>
                      <a:lnTo>
                        <a:pt x="416" y="2"/>
                      </a:lnTo>
                      <a:lnTo>
                        <a:pt x="386" y="4"/>
                      </a:lnTo>
                      <a:lnTo>
                        <a:pt x="356" y="8"/>
                      </a:lnTo>
                      <a:lnTo>
                        <a:pt x="330" y="16"/>
                      </a:lnTo>
                      <a:lnTo>
                        <a:pt x="304" y="22"/>
                      </a:lnTo>
                      <a:lnTo>
                        <a:pt x="280" y="30"/>
                      </a:lnTo>
                      <a:lnTo>
                        <a:pt x="258" y="40"/>
                      </a:lnTo>
                      <a:lnTo>
                        <a:pt x="240" y="50"/>
                      </a:lnTo>
                      <a:lnTo>
                        <a:pt x="206" y="68"/>
                      </a:lnTo>
                      <a:lnTo>
                        <a:pt x="206" y="68"/>
                      </a:lnTo>
                      <a:lnTo>
                        <a:pt x="174" y="92"/>
                      </a:lnTo>
                      <a:lnTo>
                        <a:pt x="156" y="106"/>
                      </a:lnTo>
                      <a:lnTo>
                        <a:pt x="138" y="124"/>
                      </a:lnTo>
                      <a:lnTo>
                        <a:pt x="118" y="144"/>
                      </a:lnTo>
                      <a:lnTo>
                        <a:pt x="100" y="166"/>
                      </a:lnTo>
                      <a:lnTo>
                        <a:pt x="82" y="190"/>
                      </a:lnTo>
                      <a:lnTo>
                        <a:pt x="66" y="216"/>
                      </a:lnTo>
                      <a:lnTo>
                        <a:pt x="50" y="246"/>
                      </a:lnTo>
                      <a:lnTo>
                        <a:pt x="36" y="278"/>
                      </a:lnTo>
                      <a:lnTo>
                        <a:pt x="22" y="312"/>
                      </a:lnTo>
                      <a:lnTo>
                        <a:pt x="12" y="350"/>
                      </a:lnTo>
                      <a:lnTo>
                        <a:pt x="6" y="390"/>
                      </a:lnTo>
                      <a:lnTo>
                        <a:pt x="0" y="432"/>
                      </a:lnTo>
                      <a:lnTo>
                        <a:pt x="0" y="478"/>
                      </a:lnTo>
                      <a:lnTo>
                        <a:pt x="2" y="5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752" name="Freeform 121">
                  <a:extLst>
                    <a:ext uri="{FF2B5EF4-FFF2-40B4-BE49-F238E27FC236}">
                      <a16:creationId xmlns:a16="http://schemas.microsoft.com/office/drawing/2014/main" id="{40221FD8-6C66-406D-80CB-DF9C6067D3F3}"/>
                    </a:ext>
                  </a:extLst>
                </p:cNvPr>
                <p:cNvSpPr>
                  <a:spLocks/>
                </p:cNvSpPr>
                <p:nvPr/>
              </p:nvSpPr>
              <p:spPr bwMode="auto">
                <a:xfrm>
                  <a:off x="3787" y="2004"/>
                  <a:ext cx="1351" cy="1916"/>
                </a:xfrm>
                <a:custGeom>
                  <a:avLst/>
                  <a:gdLst>
                    <a:gd name="T0" fmla="*/ 12 w 1288"/>
                    <a:gd name="T1" fmla="*/ 1904 h 1916"/>
                    <a:gd name="T2" fmla="*/ 1000 w 1288"/>
                    <a:gd name="T3" fmla="*/ 1916 h 1916"/>
                    <a:gd name="T4" fmla="*/ 1270 w 1288"/>
                    <a:gd name="T5" fmla="*/ 1218 h 1916"/>
                    <a:gd name="T6" fmla="*/ 1270 w 1288"/>
                    <a:gd name="T7" fmla="*/ 1218 h 1916"/>
                    <a:gd name="T8" fmla="*/ 1272 w 1288"/>
                    <a:gd name="T9" fmla="*/ 1186 h 1916"/>
                    <a:gd name="T10" fmla="*/ 1280 w 1288"/>
                    <a:gd name="T11" fmla="*/ 1102 h 1916"/>
                    <a:gd name="T12" fmla="*/ 1284 w 1288"/>
                    <a:gd name="T13" fmla="*/ 1046 h 1916"/>
                    <a:gd name="T14" fmla="*/ 1286 w 1288"/>
                    <a:gd name="T15" fmla="*/ 982 h 1916"/>
                    <a:gd name="T16" fmla="*/ 1288 w 1288"/>
                    <a:gd name="T17" fmla="*/ 912 h 1916"/>
                    <a:gd name="T18" fmla="*/ 1286 w 1288"/>
                    <a:gd name="T19" fmla="*/ 838 h 1916"/>
                    <a:gd name="T20" fmla="*/ 1284 w 1288"/>
                    <a:gd name="T21" fmla="*/ 762 h 1916"/>
                    <a:gd name="T22" fmla="*/ 1278 w 1288"/>
                    <a:gd name="T23" fmla="*/ 686 h 1916"/>
                    <a:gd name="T24" fmla="*/ 1268 w 1288"/>
                    <a:gd name="T25" fmla="*/ 612 h 1916"/>
                    <a:gd name="T26" fmla="*/ 1262 w 1288"/>
                    <a:gd name="T27" fmla="*/ 578 h 1916"/>
                    <a:gd name="T28" fmla="*/ 1254 w 1288"/>
                    <a:gd name="T29" fmla="*/ 544 h 1916"/>
                    <a:gd name="T30" fmla="*/ 1246 w 1288"/>
                    <a:gd name="T31" fmla="*/ 510 h 1916"/>
                    <a:gd name="T32" fmla="*/ 1236 w 1288"/>
                    <a:gd name="T33" fmla="*/ 480 h 1916"/>
                    <a:gd name="T34" fmla="*/ 1224 w 1288"/>
                    <a:gd name="T35" fmla="*/ 450 h 1916"/>
                    <a:gd name="T36" fmla="*/ 1212 w 1288"/>
                    <a:gd name="T37" fmla="*/ 422 h 1916"/>
                    <a:gd name="T38" fmla="*/ 1196 w 1288"/>
                    <a:gd name="T39" fmla="*/ 398 h 1916"/>
                    <a:gd name="T40" fmla="*/ 1182 w 1288"/>
                    <a:gd name="T41" fmla="*/ 376 h 1916"/>
                    <a:gd name="T42" fmla="*/ 1164 w 1288"/>
                    <a:gd name="T43" fmla="*/ 356 h 1916"/>
                    <a:gd name="T44" fmla="*/ 1144 w 1288"/>
                    <a:gd name="T45" fmla="*/ 340 h 1916"/>
                    <a:gd name="T46" fmla="*/ 1144 w 1288"/>
                    <a:gd name="T47" fmla="*/ 340 h 1916"/>
                    <a:gd name="T48" fmla="*/ 1102 w 1288"/>
                    <a:gd name="T49" fmla="*/ 310 h 1916"/>
                    <a:gd name="T50" fmla="*/ 1052 w 1288"/>
                    <a:gd name="T51" fmla="*/ 280 h 1916"/>
                    <a:gd name="T52" fmla="*/ 998 w 1288"/>
                    <a:gd name="T53" fmla="*/ 250 h 1916"/>
                    <a:gd name="T54" fmla="*/ 940 w 1288"/>
                    <a:gd name="T55" fmla="*/ 220 h 1916"/>
                    <a:gd name="T56" fmla="*/ 880 w 1288"/>
                    <a:gd name="T57" fmla="*/ 192 h 1916"/>
                    <a:gd name="T58" fmla="*/ 820 w 1288"/>
                    <a:gd name="T59" fmla="*/ 164 h 1916"/>
                    <a:gd name="T60" fmla="*/ 698 w 1288"/>
                    <a:gd name="T61" fmla="*/ 110 h 1916"/>
                    <a:gd name="T62" fmla="*/ 586 w 1288"/>
                    <a:gd name="T63" fmla="*/ 66 h 1916"/>
                    <a:gd name="T64" fmla="*/ 496 w 1288"/>
                    <a:gd name="T65" fmla="*/ 30 h 1916"/>
                    <a:gd name="T66" fmla="*/ 410 w 1288"/>
                    <a:gd name="T67" fmla="*/ 0 h 1916"/>
                    <a:gd name="T68" fmla="*/ 28 w 1288"/>
                    <a:gd name="T69" fmla="*/ 546 h 1916"/>
                    <a:gd name="T70" fmla="*/ 0 w 1288"/>
                    <a:gd name="T71" fmla="*/ 1258 h 1916"/>
                    <a:gd name="T72" fmla="*/ 12 w 1288"/>
                    <a:gd name="T73" fmla="*/ 1904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8" h="1916">
                      <a:moveTo>
                        <a:pt x="12" y="1904"/>
                      </a:moveTo>
                      <a:lnTo>
                        <a:pt x="1000" y="1916"/>
                      </a:lnTo>
                      <a:lnTo>
                        <a:pt x="1270" y="1218"/>
                      </a:lnTo>
                      <a:lnTo>
                        <a:pt x="1270" y="1218"/>
                      </a:lnTo>
                      <a:lnTo>
                        <a:pt x="1272" y="1186"/>
                      </a:lnTo>
                      <a:lnTo>
                        <a:pt x="1280" y="1102"/>
                      </a:lnTo>
                      <a:lnTo>
                        <a:pt x="1284" y="1046"/>
                      </a:lnTo>
                      <a:lnTo>
                        <a:pt x="1286" y="982"/>
                      </a:lnTo>
                      <a:lnTo>
                        <a:pt x="1288" y="912"/>
                      </a:lnTo>
                      <a:lnTo>
                        <a:pt x="1286" y="838"/>
                      </a:lnTo>
                      <a:lnTo>
                        <a:pt x="1284" y="762"/>
                      </a:lnTo>
                      <a:lnTo>
                        <a:pt x="1278" y="686"/>
                      </a:lnTo>
                      <a:lnTo>
                        <a:pt x="1268" y="612"/>
                      </a:lnTo>
                      <a:lnTo>
                        <a:pt x="1262" y="578"/>
                      </a:lnTo>
                      <a:lnTo>
                        <a:pt x="1254" y="544"/>
                      </a:lnTo>
                      <a:lnTo>
                        <a:pt x="1246" y="510"/>
                      </a:lnTo>
                      <a:lnTo>
                        <a:pt x="1236" y="480"/>
                      </a:lnTo>
                      <a:lnTo>
                        <a:pt x="1224" y="450"/>
                      </a:lnTo>
                      <a:lnTo>
                        <a:pt x="1212" y="422"/>
                      </a:lnTo>
                      <a:lnTo>
                        <a:pt x="1196" y="398"/>
                      </a:lnTo>
                      <a:lnTo>
                        <a:pt x="1182" y="376"/>
                      </a:lnTo>
                      <a:lnTo>
                        <a:pt x="1164" y="356"/>
                      </a:lnTo>
                      <a:lnTo>
                        <a:pt x="1144" y="340"/>
                      </a:lnTo>
                      <a:lnTo>
                        <a:pt x="1144" y="340"/>
                      </a:lnTo>
                      <a:lnTo>
                        <a:pt x="1102" y="310"/>
                      </a:lnTo>
                      <a:lnTo>
                        <a:pt x="1052" y="280"/>
                      </a:lnTo>
                      <a:lnTo>
                        <a:pt x="998" y="250"/>
                      </a:lnTo>
                      <a:lnTo>
                        <a:pt x="940" y="220"/>
                      </a:lnTo>
                      <a:lnTo>
                        <a:pt x="880" y="192"/>
                      </a:lnTo>
                      <a:lnTo>
                        <a:pt x="820" y="164"/>
                      </a:lnTo>
                      <a:lnTo>
                        <a:pt x="698" y="110"/>
                      </a:lnTo>
                      <a:lnTo>
                        <a:pt x="586" y="66"/>
                      </a:lnTo>
                      <a:lnTo>
                        <a:pt x="496" y="30"/>
                      </a:lnTo>
                      <a:lnTo>
                        <a:pt x="410" y="0"/>
                      </a:lnTo>
                      <a:lnTo>
                        <a:pt x="28" y="546"/>
                      </a:lnTo>
                      <a:lnTo>
                        <a:pt x="0" y="1258"/>
                      </a:lnTo>
                      <a:lnTo>
                        <a:pt x="12" y="1904"/>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753" name="Freeform 123">
                  <a:extLst>
                    <a:ext uri="{FF2B5EF4-FFF2-40B4-BE49-F238E27FC236}">
                      <a16:creationId xmlns:a16="http://schemas.microsoft.com/office/drawing/2014/main" id="{8D628AE8-EBF4-4321-8C80-8A3979103197}"/>
                    </a:ext>
                  </a:extLst>
                </p:cNvPr>
                <p:cNvSpPr>
                  <a:spLocks/>
                </p:cNvSpPr>
                <p:nvPr/>
              </p:nvSpPr>
              <p:spPr bwMode="auto">
                <a:xfrm>
                  <a:off x="3844" y="3132"/>
                  <a:ext cx="156" cy="608"/>
                </a:xfrm>
                <a:custGeom>
                  <a:avLst/>
                  <a:gdLst>
                    <a:gd name="T0" fmla="*/ 156 w 156"/>
                    <a:gd name="T1" fmla="*/ 0 h 608"/>
                    <a:gd name="T2" fmla="*/ 0 w 156"/>
                    <a:gd name="T3" fmla="*/ 608 h 608"/>
                    <a:gd name="T4" fmla="*/ 156 w 156"/>
                    <a:gd name="T5" fmla="*/ 0 h 608"/>
                  </a:gdLst>
                  <a:ahLst/>
                  <a:cxnLst>
                    <a:cxn ang="0">
                      <a:pos x="T0" y="T1"/>
                    </a:cxn>
                    <a:cxn ang="0">
                      <a:pos x="T2" y="T3"/>
                    </a:cxn>
                    <a:cxn ang="0">
                      <a:pos x="T4" y="T5"/>
                    </a:cxn>
                  </a:cxnLst>
                  <a:rect l="0" t="0" r="r" b="b"/>
                  <a:pathLst>
                    <a:path w="156" h="608">
                      <a:moveTo>
                        <a:pt x="156" y="0"/>
                      </a:moveTo>
                      <a:lnTo>
                        <a:pt x="0" y="608"/>
                      </a:lnTo>
                      <a:lnTo>
                        <a:pt x="156" y="0"/>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754" name="Line 124">
                  <a:extLst>
                    <a:ext uri="{FF2B5EF4-FFF2-40B4-BE49-F238E27FC236}">
                      <a16:creationId xmlns:a16="http://schemas.microsoft.com/office/drawing/2014/main" id="{634CDFCB-7503-4C0D-BD64-E61332DC64E3}"/>
                    </a:ext>
                  </a:extLst>
                </p:cNvPr>
                <p:cNvSpPr>
                  <a:spLocks noChangeShapeType="1"/>
                </p:cNvSpPr>
                <p:nvPr/>
              </p:nvSpPr>
              <p:spPr bwMode="auto">
                <a:xfrm flipH="1">
                  <a:off x="3844" y="3132"/>
                  <a:ext cx="156" cy="60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755" name="Freeform 125">
                  <a:extLst>
                    <a:ext uri="{FF2B5EF4-FFF2-40B4-BE49-F238E27FC236}">
                      <a16:creationId xmlns:a16="http://schemas.microsoft.com/office/drawing/2014/main" id="{23661ADF-4457-4459-A9DC-28E2DAF8B4A0}"/>
                    </a:ext>
                  </a:extLst>
                </p:cNvPr>
                <p:cNvSpPr>
                  <a:spLocks/>
                </p:cNvSpPr>
                <p:nvPr/>
              </p:nvSpPr>
              <p:spPr bwMode="auto">
                <a:xfrm>
                  <a:off x="3686" y="3000"/>
                  <a:ext cx="314" cy="740"/>
                </a:xfrm>
                <a:custGeom>
                  <a:avLst/>
                  <a:gdLst>
                    <a:gd name="T0" fmla="*/ 196 w 314"/>
                    <a:gd name="T1" fmla="*/ 4 h 1444"/>
                    <a:gd name="T2" fmla="*/ 162 w 314"/>
                    <a:gd name="T3" fmla="*/ 2 h 1444"/>
                    <a:gd name="T4" fmla="*/ 162 w 314"/>
                    <a:gd name="T5" fmla="*/ 0 h 1444"/>
                    <a:gd name="T6" fmla="*/ 118 w 314"/>
                    <a:gd name="T7" fmla="*/ 2 h 1444"/>
                    <a:gd name="T8" fmla="*/ 0 w 314"/>
                    <a:gd name="T9" fmla="*/ 842 h 1444"/>
                    <a:gd name="T10" fmla="*/ 158 w 314"/>
                    <a:gd name="T11" fmla="*/ 1444 h 1444"/>
                    <a:gd name="T12" fmla="*/ 314 w 314"/>
                    <a:gd name="T13" fmla="*/ 836 h 1444"/>
                    <a:gd name="T14" fmla="*/ 196 w 314"/>
                    <a:gd name="T15" fmla="*/ 4 h 1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1444">
                      <a:moveTo>
                        <a:pt x="196" y="4"/>
                      </a:moveTo>
                      <a:lnTo>
                        <a:pt x="162" y="2"/>
                      </a:lnTo>
                      <a:lnTo>
                        <a:pt x="162" y="0"/>
                      </a:lnTo>
                      <a:lnTo>
                        <a:pt x="118" y="2"/>
                      </a:lnTo>
                      <a:lnTo>
                        <a:pt x="0" y="842"/>
                      </a:lnTo>
                      <a:lnTo>
                        <a:pt x="158" y="1444"/>
                      </a:lnTo>
                      <a:lnTo>
                        <a:pt x="314" y="836"/>
                      </a:lnTo>
                      <a:lnTo>
                        <a:pt x="196" y="4"/>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sp>
            <p:nvSpPr>
              <p:cNvPr id="740" name="Rechteck 739">
                <a:extLst>
                  <a:ext uri="{FF2B5EF4-FFF2-40B4-BE49-F238E27FC236}">
                    <a16:creationId xmlns:a16="http://schemas.microsoft.com/office/drawing/2014/main" id="{AD59B56A-7112-4A1D-AF57-A54C14018DDE}"/>
                  </a:ext>
                </a:extLst>
              </p:cNvPr>
              <p:cNvSpPr/>
              <p:nvPr/>
            </p:nvSpPr>
            <p:spPr>
              <a:xfrm>
                <a:off x="8517934" y="3016029"/>
                <a:ext cx="323290" cy="18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nvGrpSpPr>
              <p:cNvPr id="741" name="Gruppieren 740">
                <a:extLst>
                  <a:ext uri="{FF2B5EF4-FFF2-40B4-BE49-F238E27FC236}">
                    <a16:creationId xmlns:a16="http://schemas.microsoft.com/office/drawing/2014/main" id="{9DEF4D57-0E26-43DB-A4F6-E482CAB4D6D4}"/>
                  </a:ext>
                </a:extLst>
              </p:cNvPr>
              <p:cNvGrpSpPr/>
              <p:nvPr/>
            </p:nvGrpSpPr>
            <p:grpSpPr>
              <a:xfrm>
                <a:off x="8676632" y="2907019"/>
                <a:ext cx="329184" cy="258935"/>
                <a:chOff x="7658059" y="2581143"/>
                <a:chExt cx="329184" cy="258935"/>
              </a:xfrm>
              <a:solidFill>
                <a:srgbClr val="808080"/>
              </a:solidFill>
            </p:grpSpPr>
            <p:sp>
              <p:nvSpPr>
                <p:cNvPr id="745" name="Rechteck 336">
                  <a:extLst>
                    <a:ext uri="{FF2B5EF4-FFF2-40B4-BE49-F238E27FC236}">
                      <a16:creationId xmlns:a16="http://schemas.microsoft.com/office/drawing/2014/main" id="{23837C2C-8F10-4019-B627-91E32C1EC824}"/>
                    </a:ext>
                  </a:extLst>
                </p:cNvPr>
                <p:cNvSpPr/>
                <p:nvPr/>
              </p:nvSpPr>
              <p:spPr>
                <a:xfrm>
                  <a:off x="7658059" y="2581143"/>
                  <a:ext cx="329184" cy="21674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sp>
              <p:nvSpPr>
                <p:cNvPr id="746" name="Gleichschenkliges Dreieck 337">
                  <a:extLst>
                    <a:ext uri="{FF2B5EF4-FFF2-40B4-BE49-F238E27FC236}">
                      <a16:creationId xmlns:a16="http://schemas.microsoft.com/office/drawing/2014/main" id="{C67059BC-5856-4201-817A-5A5BC4456E46}"/>
                    </a:ext>
                  </a:extLst>
                </p:cNvPr>
                <p:cNvSpPr/>
                <p:nvPr/>
              </p:nvSpPr>
              <p:spPr>
                <a:xfrm>
                  <a:off x="7767342" y="2722322"/>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grpSp>
            <p:nvGrpSpPr>
              <p:cNvPr id="742" name="Gruppieren 741">
                <a:extLst>
                  <a:ext uri="{FF2B5EF4-FFF2-40B4-BE49-F238E27FC236}">
                    <a16:creationId xmlns:a16="http://schemas.microsoft.com/office/drawing/2014/main" id="{73CFCACD-77DD-4212-83BF-F2187A8608E7}"/>
                  </a:ext>
                </a:extLst>
              </p:cNvPr>
              <p:cNvGrpSpPr/>
              <p:nvPr/>
            </p:nvGrpSpPr>
            <p:grpSpPr>
              <a:xfrm>
                <a:off x="8327716" y="2906519"/>
                <a:ext cx="329184" cy="258419"/>
                <a:chOff x="7658059" y="2578150"/>
                <a:chExt cx="329184" cy="258419"/>
              </a:xfrm>
              <a:solidFill>
                <a:srgbClr val="808080"/>
              </a:solidFill>
            </p:grpSpPr>
            <p:sp>
              <p:nvSpPr>
                <p:cNvPr id="743" name="Rechteck 742">
                  <a:extLst>
                    <a:ext uri="{FF2B5EF4-FFF2-40B4-BE49-F238E27FC236}">
                      <a16:creationId xmlns:a16="http://schemas.microsoft.com/office/drawing/2014/main" id="{8D5E057F-0307-4614-94BA-8AF3F302E87F}"/>
                    </a:ext>
                  </a:extLst>
                </p:cNvPr>
                <p:cNvSpPr/>
                <p:nvPr/>
              </p:nvSpPr>
              <p:spPr>
                <a:xfrm>
                  <a:off x="7658059" y="2578150"/>
                  <a:ext cx="329184" cy="2170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sp>
              <p:nvSpPr>
                <p:cNvPr id="744" name="Gleichschenkliges Dreieck 565">
                  <a:extLst>
                    <a:ext uri="{FF2B5EF4-FFF2-40B4-BE49-F238E27FC236}">
                      <a16:creationId xmlns:a16="http://schemas.microsoft.com/office/drawing/2014/main" id="{CA75BCD5-1546-4B8B-9A84-A2867551A8F8}"/>
                    </a:ext>
                  </a:extLst>
                </p:cNvPr>
                <p:cNvSpPr/>
                <p:nvPr/>
              </p:nvSpPr>
              <p:spPr>
                <a:xfrm>
                  <a:off x="7773318" y="2718813"/>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grpSp>
        <p:sp>
          <p:nvSpPr>
            <p:cNvPr id="738" name="Freeform 14">
              <a:extLst>
                <a:ext uri="{FF2B5EF4-FFF2-40B4-BE49-F238E27FC236}">
                  <a16:creationId xmlns:a16="http://schemas.microsoft.com/office/drawing/2014/main" id="{C470A93C-2457-420D-BFD2-ACE7A4A17BA5}"/>
                </a:ext>
              </a:extLst>
            </p:cNvPr>
            <p:cNvSpPr>
              <a:spLocks noEditPoints="1"/>
            </p:cNvSpPr>
            <p:nvPr/>
          </p:nvSpPr>
          <p:spPr bwMode="auto">
            <a:xfrm>
              <a:off x="17707471" y="7456589"/>
              <a:ext cx="498730" cy="541170"/>
            </a:xfrm>
            <a:custGeom>
              <a:avLst/>
              <a:gdLst>
                <a:gd name="T0" fmla="*/ 5649 w 5950"/>
                <a:gd name="T1" fmla="*/ 1231 h 6492"/>
                <a:gd name="T2" fmla="*/ 3184 w 5950"/>
                <a:gd name="T3" fmla="*/ 62 h 6492"/>
                <a:gd name="T4" fmla="*/ 2964 w 5950"/>
                <a:gd name="T5" fmla="*/ 0 h 6492"/>
                <a:gd name="T6" fmla="*/ 2697 w 5950"/>
                <a:gd name="T7" fmla="*/ 92 h 6492"/>
                <a:gd name="T8" fmla="*/ 322 w 5950"/>
                <a:gd name="T9" fmla="*/ 1219 h 6492"/>
                <a:gd name="T10" fmla="*/ 19 w 5950"/>
                <a:gd name="T11" fmla="*/ 1717 h 6492"/>
                <a:gd name="T12" fmla="*/ 150 w 5950"/>
                <a:gd name="T13" fmla="*/ 3124 h 6492"/>
                <a:gd name="T14" fmla="*/ 2760 w 5950"/>
                <a:gd name="T15" fmla="*/ 6435 h 6492"/>
                <a:gd name="T16" fmla="*/ 3168 w 5950"/>
                <a:gd name="T17" fmla="*/ 6442 h 6492"/>
                <a:gd name="T18" fmla="*/ 5772 w 5950"/>
                <a:gd name="T19" fmla="*/ 3259 h 6492"/>
                <a:gd name="T20" fmla="*/ 5933 w 5950"/>
                <a:gd name="T21" fmla="*/ 1690 h 6492"/>
                <a:gd name="T22" fmla="*/ 5649 w 5950"/>
                <a:gd name="T23" fmla="*/ 1231 h 6492"/>
                <a:gd name="T24" fmla="*/ 5190 w 5950"/>
                <a:gd name="T25" fmla="*/ 3255 h 6492"/>
                <a:gd name="T26" fmla="*/ 3128 w 5950"/>
                <a:gd name="T27" fmla="*/ 5775 h 6492"/>
                <a:gd name="T28" fmla="*/ 2805 w 5950"/>
                <a:gd name="T29" fmla="*/ 5769 h 6492"/>
                <a:gd name="T30" fmla="*/ 739 w 5950"/>
                <a:gd name="T31" fmla="*/ 3148 h 6492"/>
                <a:gd name="T32" fmla="*/ 635 w 5950"/>
                <a:gd name="T33" fmla="*/ 2034 h 6492"/>
                <a:gd name="T34" fmla="*/ 875 w 5950"/>
                <a:gd name="T35" fmla="*/ 1640 h 6492"/>
                <a:gd name="T36" fmla="*/ 2755 w 5950"/>
                <a:gd name="T37" fmla="*/ 747 h 6492"/>
                <a:gd name="T38" fmla="*/ 2967 w 5950"/>
                <a:gd name="T39" fmla="*/ 675 h 6492"/>
                <a:gd name="T40" fmla="*/ 3141 w 5950"/>
                <a:gd name="T41" fmla="*/ 724 h 6492"/>
                <a:gd name="T42" fmla="*/ 5092 w 5950"/>
                <a:gd name="T43" fmla="*/ 1649 h 6492"/>
                <a:gd name="T44" fmla="*/ 5317 w 5950"/>
                <a:gd name="T45" fmla="*/ 2013 h 6492"/>
                <a:gd name="T46" fmla="*/ 5190 w 5950"/>
                <a:gd name="T47" fmla="*/ 3255 h 6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50" h="6492">
                  <a:moveTo>
                    <a:pt x="5649" y="1231"/>
                  </a:moveTo>
                  <a:cubicBezTo>
                    <a:pt x="4827" y="841"/>
                    <a:pt x="4007" y="450"/>
                    <a:pt x="3184" y="62"/>
                  </a:cubicBezTo>
                  <a:cubicBezTo>
                    <a:pt x="3122" y="32"/>
                    <a:pt x="3049" y="24"/>
                    <a:pt x="2964" y="0"/>
                  </a:cubicBezTo>
                  <a:cubicBezTo>
                    <a:pt x="2880" y="29"/>
                    <a:pt x="2784" y="51"/>
                    <a:pt x="2697" y="92"/>
                  </a:cubicBezTo>
                  <a:cubicBezTo>
                    <a:pt x="1904" y="466"/>
                    <a:pt x="1113" y="843"/>
                    <a:pt x="322" y="1219"/>
                  </a:cubicBezTo>
                  <a:cubicBezTo>
                    <a:pt x="111" y="1319"/>
                    <a:pt x="0" y="1482"/>
                    <a:pt x="19" y="1717"/>
                  </a:cubicBezTo>
                  <a:cubicBezTo>
                    <a:pt x="58" y="2187"/>
                    <a:pt x="68" y="2662"/>
                    <a:pt x="150" y="3124"/>
                  </a:cubicBezTo>
                  <a:cubicBezTo>
                    <a:pt x="429" y="4686"/>
                    <a:pt x="1312" y="5790"/>
                    <a:pt x="2760" y="6435"/>
                  </a:cubicBezTo>
                  <a:cubicBezTo>
                    <a:pt x="2876" y="6487"/>
                    <a:pt x="3053" y="6492"/>
                    <a:pt x="3168" y="6442"/>
                  </a:cubicBezTo>
                  <a:cubicBezTo>
                    <a:pt x="4578" y="5828"/>
                    <a:pt x="5465" y="4768"/>
                    <a:pt x="5772" y="3259"/>
                  </a:cubicBezTo>
                  <a:cubicBezTo>
                    <a:pt x="5877" y="2747"/>
                    <a:pt x="5891" y="2215"/>
                    <a:pt x="5933" y="1690"/>
                  </a:cubicBezTo>
                  <a:cubicBezTo>
                    <a:pt x="5950" y="1481"/>
                    <a:pt x="5843" y="1323"/>
                    <a:pt x="5649" y="1231"/>
                  </a:cubicBezTo>
                  <a:close/>
                  <a:moveTo>
                    <a:pt x="5190" y="3255"/>
                  </a:moveTo>
                  <a:cubicBezTo>
                    <a:pt x="4946" y="4449"/>
                    <a:pt x="4244" y="5289"/>
                    <a:pt x="3128" y="5775"/>
                  </a:cubicBezTo>
                  <a:cubicBezTo>
                    <a:pt x="3037" y="5815"/>
                    <a:pt x="2897" y="5811"/>
                    <a:pt x="2805" y="5769"/>
                  </a:cubicBezTo>
                  <a:cubicBezTo>
                    <a:pt x="1659" y="5259"/>
                    <a:pt x="960" y="4384"/>
                    <a:pt x="739" y="3148"/>
                  </a:cubicBezTo>
                  <a:cubicBezTo>
                    <a:pt x="673" y="2782"/>
                    <a:pt x="666" y="2406"/>
                    <a:pt x="635" y="2034"/>
                  </a:cubicBezTo>
                  <a:cubicBezTo>
                    <a:pt x="620" y="1848"/>
                    <a:pt x="708" y="1719"/>
                    <a:pt x="875" y="1640"/>
                  </a:cubicBezTo>
                  <a:cubicBezTo>
                    <a:pt x="1501" y="1342"/>
                    <a:pt x="2127" y="1043"/>
                    <a:pt x="2755" y="747"/>
                  </a:cubicBezTo>
                  <a:cubicBezTo>
                    <a:pt x="2824" y="715"/>
                    <a:pt x="2900" y="697"/>
                    <a:pt x="2967" y="675"/>
                  </a:cubicBezTo>
                  <a:cubicBezTo>
                    <a:pt x="3034" y="693"/>
                    <a:pt x="3091" y="700"/>
                    <a:pt x="3141" y="724"/>
                  </a:cubicBezTo>
                  <a:cubicBezTo>
                    <a:pt x="3792" y="1031"/>
                    <a:pt x="4442" y="1341"/>
                    <a:pt x="5092" y="1649"/>
                  </a:cubicBezTo>
                  <a:cubicBezTo>
                    <a:pt x="5246" y="1722"/>
                    <a:pt x="5330" y="1848"/>
                    <a:pt x="5317" y="2013"/>
                  </a:cubicBezTo>
                  <a:cubicBezTo>
                    <a:pt x="5284" y="2428"/>
                    <a:pt x="5272" y="2849"/>
                    <a:pt x="5190" y="32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734" name="Freeform 12">
              <a:extLst>
                <a:ext uri="{FF2B5EF4-FFF2-40B4-BE49-F238E27FC236}">
                  <a16:creationId xmlns:a16="http://schemas.microsoft.com/office/drawing/2014/main" id="{BCF7711E-8C36-4FDE-A106-C4E6FB4A4D64}"/>
                </a:ext>
              </a:extLst>
            </p:cNvPr>
            <p:cNvSpPr>
              <a:spLocks/>
            </p:cNvSpPr>
            <p:nvPr/>
          </p:nvSpPr>
          <p:spPr bwMode="auto">
            <a:xfrm flipH="1">
              <a:off x="16374469" y="6856785"/>
              <a:ext cx="858453" cy="944181"/>
            </a:xfrm>
            <a:custGeom>
              <a:avLst/>
              <a:gdLst>
                <a:gd name="T0" fmla="*/ 1231 w 1344"/>
                <a:gd name="T1" fmla="*/ 904 h 1488"/>
                <a:gd name="T2" fmla="*/ 1154 w 1344"/>
                <a:gd name="T3" fmla="*/ 605 h 1488"/>
                <a:gd name="T4" fmla="*/ 1023 w 1344"/>
                <a:gd name="T5" fmla="*/ 166 h 1488"/>
                <a:gd name="T6" fmla="*/ 683 w 1344"/>
                <a:gd name="T7" fmla="*/ 0 h 1488"/>
                <a:gd name="T8" fmla="*/ 333 w 1344"/>
                <a:gd name="T9" fmla="*/ 132 h 1488"/>
                <a:gd name="T10" fmla="*/ 168 w 1344"/>
                <a:gd name="T11" fmla="*/ 567 h 1488"/>
                <a:gd name="T12" fmla="*/ 168 w 1344"/>
                <a:gd name="T13" fmla="*/ 567 h 1488"/>
                <a:gd name="T14" fmla="*/ 113 w 1344"/>
                <a:gd name="T15" fmla="*/ 904 h 1488"/>
                <a:gd name="T16" fmla="*/ 1 w 1344"/>
                <a:gd name="T17" fmla="*/ 1225 h 1488"/>
                <a:gd name="T18" fmla="*/ 145 w 1344"/>
                <a:gd name="T19" fmla="*/ 1457 h 1488"/>
                <a:gd name="T20" fmla="*/ 280 w 1344"/>
                <a:gd name="T21" fmla="*/ 1470 h 1488"/>
                <a:gd name="T22" fmla="*/ 424 w 1344"/>
                <a:gd name="T23" fmla="*/ 1252 h 1488"/>
                <a:gd name="T24" fmla="*/ 450 w 1344"/>
                <a:gd name="T25" fmla="*/ 1059 h 1488"/>
                <a:gd name="T26" fmla="*/ 430 w 1344"/>
                <a:gd name="T27" fmla="*/ 931 h 1488"/>
                <a:gd name="T28" fmla="*/ 390 w 1344"/>
                <a:gd name="T29" fmla="*/ 811 h 1488"/>
                <a:gd name="T30" fmla="*/ 351 w 1344"/>
                <a:gd name="T31" fmla="*/ 615 h 1488"/>
                <a:gd name="T32" fmla="*/ 469 w 1344"/>
                <a:gd name="T33" fmla="*/ 280 h 1488"/>
                <a:gd name="T34" fmla="*/ 993 w 1344"/>
                <a:gd name="T35" fmla="*/ 615 h 1488"/>
                <a:gd name="T36" fmla="*/ 954 w 1344"/>
                <a:gd name="T37" fmla="*/ 811 h 1488"/>
                <a:gd name="T38" fmla="*/ 913 w 1344"/>
                <a:gd name="T39" fmla="*/ 931 h 1488"/>
                <a:gd name="T40" fmla="*/ 893 w 1344"/>
                <a:gd name="T41" fmla="*/ 1059 h 1488"/>
                <a:gd name="T42" fmla="*/ 919 w 1344"/>
                <a:gd name="T43" fmla="*/ 1252 h 1488"/>
                <a:gd name="T44" fmla="*/ 1063 w 1344"/>
                <a:gd name="T45" fmla="*/ 1470 h 1488"/>
                <a:gd name="T46" fmla="*/ 1198 w 1344"/>
                <a:gd name="T47" fmla="*/ 1457 h 1488"/>
                <a:gd name="T48" fmla="*/ 1342 w 1344"/>
                <a:gd name="T49" fmla="*/ 1225 h 1488"/>
                <a:gd name="T50" fmla="*/ 1231 w 1344"/>
                <a:gd name="T51" fmla="*/ 904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44" h="1488">
                  <a:moveTo>
                    <a:pt x="1231" y="904"/>
                  </a:moveTo>
                  <a:cubicBezTo>
                    <a:pt x="1189" y="799"/>
                    <a:pt x="1161" y="728"/>
                    <a:pt x="1154" y="605"/>
                  </a:cubicBezTo>
                  <a:cubicBezTo>
                    <a:pt x="1143" y="439"/>
                    <a:pt x="1100" y="260"/>
                    <a:pt x="1023" y="166"/>
                  </a:cubicBezTo>
                  <a:cubicBezTo>
                    <a:pt x="982" y="115"/>
                    <a:pt x="873" y="0"/>
                    <a:pt x="683" y="0"/>
                  </a:cubicBezTo>
                  <a:cubicBezTo>
                    <a:pt x="447" y="0"/>
                    <a:pt x="375" y="82"/>
                    <a:pt x="333" y="132"/>
                  </a:cubicBezTo>
                  <a:cubicBezTo>
                    <a:pt x="258" y="226"/>
                    <a:pt x="184" y="378"/>
                    <a:pt x="168" y="567"/>
                  </a:cubicBezTo>
                  <a:cubicBezTo>
                    <a:pt x="168" y="567"/>
                    <a:pt x="168" y="567"/>
                    <a:pt x="168" y="567"/>
                  </a:cubicBezTo>
                  <a:cubicBezTo>
                    <a:pt x="160" y="690"/>
                    <a:pt x="154" y="799"/>
                    <a:pt x="113" y="904"/>
                  </a:cubicBezTo>
                  <a:cubicBezTo>
                    <a:pt x="42" y="1084"/>
                    <a:pt x="2" y="1159"/>
                    <a:pt x="1" y="1225"/>
                  </a:cubicBezTo>
                  <a:cubicBezTo>
                    <a:pt x="0" y="1319"/>
                    <a:pt x="59" y="1422"/>
                    <a:pt x="145" y="1457"/>
                  </a:cubicBezTo>
                  <a:cubicBezTo>
                    <a:pt x="222" y="1488"/>
                    <a:pt x="280" y="1470"/>
                    <a:pt x="280" y="1470"/>
                  </a:cubicBezTo>
                  <a:cubicBezTo>
                    <a:pt x="280" y="1470"/>
                    <a:pt x="373" y="1390"/>
                    <a:pt x="424" y="1252"/>
                  </a:cubicBezTo>
                  <a:cubicBezTo>
                    <a:pt x="464" y="1144"/>
                    <a:pt x="450" y="1059"/>
                    <a:pt x="450" y="1059"/>
                  </a:cubicBezTo>
                  <a:cubicBezTo>
                    <a:pt x="450" y="1059"/>
                    <a:pt x="445" y="976"/>
                    <a:pt x="430" y="931"/>
                  </a:cubicBezTo>
                  <a:cubicBezTo>
                    <a:pt x="415" y="886"/>
                    <a:pt x="390" y="811"/>
                    <a:pt x="390" y="811"/>
                  </a:cubicBezTo>
                  <a:cubicBezTo>
                    <a:pt x="390" y="811"/>
                    <a:pt x="354" y="685"/>
                    <a:pt x="351" y="615"/>
                  </a:cubicBezTo>
                  <a:cubicBezTo>
                    <a:pt x="469" y="280"/>
                    <a:pt x="469" y="280"/>
                    <a:pt x="469" y="280"/>
                  </a:cubicBezTo>
                  <a:cubicBezTo>
                    <a:pt x="993" y="615"/>
                    <a:pt x="993" y="615"/>
                    <a:pt x="993" y="615"/>
                  </a:cubicBezTo>
                  <a:cubicBezTo>
                    <a:pt x="990" y="685"/>
                    <a:pt x="954" y="811"/>
                    <a:pt x="954" y="811"/>
                  </a:cubicBezTo>
                  <a:cubicBezTo>
                    <a:pt x="954" y="811"/>
                    <a:pt x="929" y="886"/>
                    <a:pt x="913" y="931"/>
                  </a:cubicBezTo>
                  <a:cubicBezTo>
                    <a:pt x="898" y="976"/>
                    <a:pt x="893" y="1059"/>
                    <a:pt x="893" y="1059"/>
                  </a:cubicBezTo>
                  <a:cubicBezTo>
                    <a:pt x="893" y="1059"/>
                    <a:pt x="879" y="1144"/>
                    <a:pt x="919" y="1252"/>
                  </a:cubicBezTo>
                  <a:cubicBezTo>
                    <a:pt x="970" y="1390"/>
                    <a:pt x="1063" y="1470"/>
                    <a:pt x="1063" y="1470"/>
                  </a:cubicBezTo>
                  <a:cubicBezTo>
                    <a:pt x="1063" y="1470"/>
                    <a:pt x="1121" y="1488"/>
                    <a:pt x="1198" y="1457"/>
                  </a:cubicBezTo>
                  <a:cubicBezTo>
                    <a:pt x="1285" y="1422"/>
                    <a:pt x="1344" y="1319"/>
                    <a:pt x="1342" y="1225"/>
                  </a:cubicBezTo>
                  <a:cubicBezTo>
                    <a:pt x="1341" y="1159"/>
                    <a:pt x="1301" y="1084"/>
                    <a:pt x="1231" y="904"/>
                  </a:cubicBezTo>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735" name="Freeform 51">
              <a:extLst>
                <a:ext uri="{FF2B5EF4-FFF2-40B4-BE49-F238E27FC236}">
                  <a16:creationId xmlns:a16="http://schemas.microsoft.com/office/drawing/2014/main" id="{FEFEE2C5-519B-4E1E-B62D-F600D83CF0EE}"/>
                </a:ext>
              </a:extLst>
            </p:cNvPr>
            <p:cNvSpPr>
              <a:spLocks/>
            </p:cNvSpPr>
            <p:nvPr/>
          </p:nvSpPr>
          <p:spPr bwMode="auto">
            <a:xfrm>
              <a:off x="16426536" y="6771401"/>
              <a:ext cx="758459" cy="668212"/>
            </a:xfrm>
            <a:custGeom>
              <a:avLst/>
              <a:gdLst>
                <a:gd name="T0" fmla="*/ 259 w 2280"/>
                <a:gd name="T1" fmla="*/ 1653 h 2020"/>
                <a:gd name="T2" fmla="*/ 818 w 2280"/>
                <a:gd name="T3" fmla="*/ 1851 h 2020"/>
                <a:gd name="T4" fmla="*/ 864 w 2280"/>
                <a:gd name="T5" fmla="*/ 1805 h 2020"/>
                <a:gd name="T6" fmla="*/ 1034 w 2280"/>
                <a:gd name="T7" fmla="*/ 1729 h 2020"/>
                <a:gd name="T8" fmla="*/ 1099 w 2280"/>
                <a:gd name="T9" fmla="*/ 1896 h 2020"/>
                <a:gd name="T10" fmla="*/ 921 w 2280"/>
                <a:gd name="T11" fmla="*/ 1956 h 2020"/>
                <a:gd name="T12" fmla="*/ 865 w 2280"/>
                <a:gd name="T13" fmla="*/ 1948 h 2020"/>
                <a:gd name="T14" fmla="*/ 150 w 2280"/>
                <a:gd name="T15" fmla="*/ 1685 h 2020"/>
                <a:gd name="T16" fmla="*/ 107 w 2280"/>
                <a:gd name="T17" fmla="*/ 1653 h 2020"/>
                <a:gd name="T18" fmla="*/ 1 w 2280"/>
                <a:gd name="T19" fmla="*/ 1491 h 2020"/>
                <a:gd name="T20" fmla="*/ 1 w 2280"/>
                <a:gd name="T21" fmla="*/ 1158 h 2020"/>
                <a:gd name="T22" fmla="*/ 72 w 2280"/>
                <a:gd name="T23" fmla="*/ 1011 h 2020"/>
                <a:gd name="T24" fmla="*/ 101 w 2280"/>
                <a:gd name="T25" fmla="*/ 958 h 2020"/>
                <a:gd name="T26" fmla="*/ 1144 w 2280"/>
                <a:gd name="T27" fmla="*/ 3 h 2020"/>
                <a:gd name="T28" fmla="*/ 2179 w 2280"/>
                <a:gd name="T29" fmla="*/ 960 h 2020"/>
                <a:gd name="T30" fmla="*/ 2209 w 2280"/>
                <a:gd name="T31" fmla="*/ 1013 h 2020"/>
                <a:gd name="T32" fmla="*/ 2278 w 2280"/>
                <a:gd name="T33" fmla="*/ 1155 h 2020"/>
                <a:gd name="T34" fmla="*/ 2278 w 2280"/>
                <a:gd name="T35" fmla="*/ 1494 h 2020"/>
                <a:gd name="T36" fmla="*/ 2100 w 2280"/>
                <a:gd name="T37" fmla="*/ 1667 h 2020"/>
                <a:gd name="T38" fmla="*/ 1927 w 2280"/>
                <a:gd name="T39" fmla="*/ 1495 h 2020"/>
                <a:gd name="T40" fmla="*/ 1926 w 2280"/>
                <a:gd name="T41" fmla="*/ 1156 h 2020"/>
                <a:gd name="T42" fmla="*/ 1998 w 2280"/>
                <a:gd name="T43" fmla="*/ 1010 h 2020"/>
                <a:gd name="T44" fmla="*/ 2018 w 2280"/>
                <a:gd name="T45" fmla="*/ 960 h 2020"/>
                <a:gd name="T46" fmla="*/ 1160 w 2280"/>
                <a:gd name="T47" fmla="*/ 161 h 2020"/>
                <a:gd name="T48" fmla="*/ 269 w 2280"/>
                <a:gd name="T49" fmla="*/ 893 h 2020"/>
                <a:gd name="T50" fmla="*/ 261 w 2280"/>
                <a:gd name="T51" fmla="*/ 959 h 2020"/>
                <a:gd name="T52" fmla="*/ 286 w 2280"/>
                <a:gd name="T53" fmla="*/ 1013 h 2020"/>
                <a:gd name="T54" fmla="*/ 353 w 2280"/>
                <a:gd name="T55" fmla="*/ 1151 h 2020"/>
                <a:gd name="T56" fmla="*/ 353 w 2280"/>
                <a:gd name="T57" fmla="*/ 1495 h 2020"/>
                <a:gd name="T58" fmla="*/ 259 w 2280"/>
                <a:gd name="T59" fmla="*/ 1653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80" h="2020">
                  <a:moveTo>
                    <a:pt x="259" y="1653"/>
                  </a:moveTo>
                  <a:cubicBezTo>
                    <a:pt x="386" y="1826"/>
                    <a:pt x="613" y="1905"/>
                    <a:pt x="818" y="1851"/>
                  </a:cubicBezTo>
                  <a:cubicBezTo>
                    <a:pt x="843" y="1844"/>
                    <a:pt x="856" y="1832"/>
                    <a:pt x="864" y="1805"/>
                  </a:cubicBezTo>
                  <a:cubicBezTo>
                    <a:pt x="888" y="1732"/>
                    <a:pt x="964" y="1699"/>
                    <a:pt x="1034" y="1729"/>
                  </a:cubicBezTo>
                  <a:cubicBezTo>
                    <a:pt x="1098" y="1756"/>
                    <a:pt x="1129" y="1833"/>
                    <a:pt x="1099" y="1896"/>
                  </a:cubicBezTo>
                  <a:cubicBezTo>
                    <a:pt x="1067" y="1965"/>
                    <a:pt x="992" y="1989"/>
                    <a:pt x="921" y="1956"/>
                  </a:cubicBezTo>
                  <a:cubicBezTo>
                    <a:pt x="905" y="1948"/>
                    <a:pt x="883" y="1943"/>
                    <a:pt x="865" y="1948"/>
                  </a:cubicBezTo>
                  <a:cubicBezTo>
                    <a:pt x="574" y="2020"/>
                    <a:pt x="328" y="1930"/>
                    <a:pt x="150" y="1685"/>
                  </a:cubicBezTo>
                  <a:cubicBezTo>
                    <a:pt x="140" y="1671"/>
                    <a:pt x="123" y="1661"/>
                    <a:pt x="107" y="1653"/>
                  </a:cubicBezTo>
                  <a:cubicBezTo>
                    <a:pt x="38" y="1620"/>
                    <a:pt x="2" y="1567"/>
                    <a:pt x="1" y="1491"/>
                  </a:cubicBezTo>
                  <a:cubicBezTo>
                    <a:pt x="0" y="1380"/>
                    <a:pt x="1" y="1269"/>
                    <a:pt x="1" y="1158"/>
                  </a:cubicBezTo>
                  <a:cubicBezTo>
                    <a:pt x="1" y="1098"/>
                    <a:pt x="24" y="1049"/>
                    <a:pt x="72" y="1011"/>
                  </a:cubicBezTo>
                  <a:cubicBezTo>
                    <a:pt x="87" y="1000"/>
                    <a:pt x="100" y="976"/>
                    <a:pt x="101" y="958"/>
                  </a:cubicBezTo>
                  <a:cubicBezTo>
                    <a:pt x="143" y="420"/>
                    <a:pt x="601" y="0"/>
                    <a:pt x="1144" y="3"/>
                  </a:cubicBezTo>
                  <a:cubicBezTo>
                    <a:pt x="1687" y="6"/>
                    <a:pt x="2133" y="419"/>
                    <a:pt x="2179" y="960"/>
                  </a:cubicBezTo>
                  <a:cubicBezTo>
                    <a:pt x="2180" y="979"/>
                    <a:pt x="2194" y="1001"/>
                    <a:pt x="2209" y="1013"/>
                  </a:cubicBezTo>
                  <a:cubicBezTo>
                    <a:pt x="2255" y="1050"/>
                    <a:pt x="2278" y="1097"/>
                    <a:pt x="2278" y="1155"/>
                  </a:cubicBezTo>
                  <a:cubicBezTo>
                    <a:pt x="2279" y="1268"/>
                    <a:pt x="2280" y="1381"/>
                    <a:pt x="2278" y="1494"/>
                  </a:cubicBezTo>
                  <a:cubicBezTo>
                    <a:pt x="2277" y="1592"/>
                    <a:pt x="2198" y="1668"/>
                    <a:pt x="2100" y="1667"/>
                  </a:cubicBezTo>
                  <a:cubicBezTo>
                    <a:pt x="2002" y="1665"/>
                    <a:pt x="1928" y="1593"/>
                    <a:pt x="1927" y="1495"/>
                  </a:cubicBezTo>
                  <a:cubicBezTo>
                    <a:pt x="1925" y="1382"/>
                    <a:pt x="1926" y="1269"/>
                    <a:pt x="1926" y="1156"/>
                  </a:cubicBezTo>
                  <a:cubicBezTo>
                    <a:pt x="1926" y="1096"/>
                    <a:pt x="1950" y="1048"/>
                    <a:pt x="1998" y="1010"/>
                  </a:cubicBezTo>
                  <a:cubicBezTo>
                    <a:pt x="2011" y="1000"/>
                    <a:pt x="2020" y="976"/>
                    <a:pt x="2018" y="960"/>
                  </a:cubicBezTo>
                  <a:cubicBezTo>
                    <a:pt x="1976" y="514"/>
                    <a:pt x="1612" y="176"/>
                    <a:pt x="1160" y="161"/>
                  </a:cubicBezTo>
                  <a:cubicBezTo>
                    <a:pt x="730" y="146"/>
                    <a:pt x="342" y="466"/>
                    <a:pt x="269" y="893"/>
                  </a:cubicBezTo>
                  <a:cubicBezTo>
                    <a:pt x="265" y="915"/>
                    <a:pt x="259" y="938"/>
                    <a:pt x="261" y="959"/>
                  </a:cubicBezTo>
                  <a:cubicBezTo>
                    <a:pt x="264" y="978"/>
                    <a:pt x="272" y="1001"/>
                    <a:pt x="286" y="1013"/>
                  </a:cubicBezTo>
                  <a:cubicBezTo>
                    <a:pt x="329" y="1050"/>
                    <a:pt x="353" y="1094"/>
                    <a:pt x="353" y="1151"/>
                  </a:cubicBezTo>
                  <a:cubicBezTo>
                    <a:pt x="354" y="1265"/>
                    <a:pt x="354" y="1380"/>
                    <a:pt x="353" y="1495"/>
                  </a:cubicBezTo>
                  <a:cubicBezTo>
                    <a:pt x="352" y="1562"/>
                    <a:pt x="333" y="1592"/>
                    <a:pt x="259" y="1653"/>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grpSp>
        <p:nvGrpSpPr>
          <p:cNvPr id="275" name="Gruppieren 274">
            <a:extLst>
              <a:ext uri="{FF2B5EF4-FFF2-40B4-BE49-F238E27FC236}">
                <a16:creationId xmlns:a16="http://schemas.microsoft.com/office/drawing/2014/main" id="{940F2F4C-534A-46D8-AFCD-6F995FFBFA12}"/>
              </a:ext>
            </a:extLst>
          </p:cNvPr>
          <p:cNvGrpSpPr/>
          <p:nvPr/>
        </p:nvGrpSpPr>
        <p:grpSpPr>
          <a:xfrm>
            <a:off x="8761804" y="3112294"/>
            <a:ext cx="545649" cy="450948"/>
            <a:chOff x="8327716" y="2636430"/>
            <a:chExt cx="678100" cy="560411"/>
          </a:xfrm>
        </p:grpSpPr>
        <p:grpSp>
          <p:nvGrpSpPr>
            <p:cNvPr id="281" name="Group 115">
              <a:extLst>
                <a:ext uri="{FF2B5EF4-FFF2-40B4-BE49-F238E27FC236}">
                  <a16:creationId xmlns:a16="http://schemas.microsoft.com/office/drawing/2014/main" id="{9B401A41-FF39-449D-A5AF-1F8179965B65}"/>
                </a:ext>
              </a:extLst>
            </p:cNvPr>
            <p:cNvGrpSpPr>
              <a:grpSpLocks noChangeAspect="1"/>
            </p:cNvGrpSpPr>
            <p:nvPr/>
          </p:nvGrpSpPr>
          <p:grpSpPr bwMode="auto">
            <a:xfrm>
              <a:off x="8442975" y="2636430"/>
              <a:ext cx="444423" cy="526015"/>
              <a:chOff x="2346" y="400"/>
              <a:chExt cx="2974" cy="3520"/>
            </a:xfrm>
          </p:grpSpPr>
          <p:sp>
            <p:nvSpPr>
              <p:cNvPr id="289" name="AutoShape 114">
                <a:extLst>
                  <a:ext uri="{FF2B5EF4-FFF2-40B4-BE49-F238E27FC236}">
                    <a16:creationId xmlns:a16="http://schemas.microsoft.com/office/drawing/2014/main" id="{5265AA53-BF15-40FF-9D2B-E0B2E2DDC1F6}"/>
                  </a:ext>
                </a:extLst>
              </p:cNvPr>
              <p:cNvSpPr>
                <a:spLocks noChangeAspect="1" noChangeArrowheads="1" noTextEdit="1"/>
              </p:cNvSpPr>
              <p:nvPr/>
            </p:nvSpPr>
            <p:spPr bwMode="auto">
              <a:xfrm>
                <a:off x="2346" y="400"/>
                <a:ext cx="2974" cy="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290" name="Freeform 116">
                <a:extLst>
                  <a:ext uri="{FF2B5EF4-FFF2-40B4-BE49-F238E27FC236}">
                    <a16:creationId xmlns:a16="http://schemas.microsoft.com/office/drawing/2014/main" id="{49E56E8F-84C5-4719-874C-0784F6CD92F6}"/>
                  </a:ext>
                </a:extLst>
              </p:cNvPr>
              <p:cNvSpPr>
                <a:spLocks/>
              </p:cNvSpPr>
              <p:nvPr/>
            </p:nvSpPr>
            <p:spPr bwMode="auto">
              <a:xfrm>
                <a:off x="3262" y="510"/>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291" name="Freeform 117">
                <a:extLst>
                  <a:ext uri="{FF2B5EF4-FFF2-40B4-BE49-F238E27FC236}">
                    <a16:creationId xmlns:a16="http://schemas.microsoft.com/office/drawing/2014/main" id="{47684C48-0F83-4CEB-93E1-ADCF53E5DB1D}"/>
                  </a:ext>
                </a:extLst>
              </p:cNvPr>
              <p:cNvSpPr>
                <a:spLocks/>
              </p:cNvSpPr>
              <p:nvPr/>
            </p:nvSpPr>
            <p:spPr bwMode="auto">
              <a:xfrm>
                <a:off x="3262" y="510"/>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292" name="Freeform 118">
                <a:extLst>
                  <a:ext uri="{FF2B5EF4-FFF2-40B4-BE49-F238E27FC236}">
                    <a16:creationId xmlns:a16="http://schemas.microsoft.com/office/drawing/2014/main" id="{C3C5FD3B-201D-4715-B664-7963FB6AF1E5}"/>
                  </a:ext>
                </a:extLst>
              </p:cNvPr>
              <p:cNvSpPr>
                <a:spLocks/>
              </p:cNvSpPr>
              <p:nvPr/>
            </p:nvSpPr>
            <p:spPr bwMode="auto">
              <a:xfrm>
                <a:off x="2528" y="1992"/>
                <a:ext cx="1408" cy="1916"/>
              </a:xfrm>
              <a:custGeom>
                <a:avLst/>
                <a:gdLst>
                  <a:gd name="T0" fmla="*/ 1334 w 1408"/>
                  <a:gd name="T1" fmla="*/ 1916 h 1916"/>
                  <a:gd name="T2" fmla="*/ 320 w 1408"/>
                  <a:gd name="T3" fmla="*/ 1908 h 1916"/>
                  <a:gd name="T4" fmla="*/ 320 w 1408"/>
                  <a:gd name="T5" fmla="*/ 1908 h 1916"/>
                  <a:gd name="T6" fmla="*/ 310 w 1408"/>
                  <a:gd name="T7" fmla="*/ 1894 h 1916"/>
                  <a:gd name="T8" fmla="*/ 280 w 1408"/>
                  <a:gd name="T9" fmla="*/ 1854 h 1916"/>
                  <a:gd name="T10" fmla="*/ 240 w 1408"/>
                  <a:gd name="T11" fmla="*/ 1788 h 1916"/>
                  <a:gd name="T12" fmla="*/ 216 w 1408"/>
                  <a:gd name="T13" fmla="*/ 1748 h 1916"/>
                  <a:gd name="T14" fmla="*/ 190 w 1408"/>
                  <a:gd name="T15" fmla="*/ 1704 h 1916"/>
                  <a:gd name="T16" fmla="*/ 166 w 1408"/>
                  <a:gd name="T17" fmla="*/ 1656 h 1916"/>
                  <a:gd name="T18" fmla="*/ 140 w 1408"/>
                  <a:gd name="T19" fmla="*/ 1602 h 1916"/>
                  <a:gd name="T20" fmla="*/ 116 w 1408"/>
                  <a:gd name="T21" fmla="*/ 1546 h 1916"/>
                  <a:gd name="T22" fmla="*/ 94 w 1408"/>
                  <a:gd name="T23" fmla="*/ 1488 h 1916"/>
                  <a:gd name="T24" fmla="*/ 74 w 1408"/>
                  <a:gd name="T25" fmla="*/ 1426 h 1916"/>
                  <a:gd name="T26" fmla="*/ 58 w 1408"/>
                  <a:gd name="T27" fmla="*/ 1362 h 1916"/>
                  <a:gd name="T28" fmla="*/ 44 w 1408"/>
                  <a:gd name="T29" fmla="*/ 1298 h 1916"/>
                  <a:gd name="T30" fmla="*/ 38 w 1408"/>
                  <a:gd name="T31" fmla="*/ 1264 h 1916"/>
                  <a:gd name="T32" fmla="*/ 34 w 1408"/>
                  <a:gd name="T33" fmla="*/ 1230 h 1916"/>
                  <a:gd name="T34" fmla="*/ 34 w 1408"/>
                  <a:gd name="T35" fmla="*/ 1230 h 1916"/>
                  <a:gd name="T36" fmla="*/ 20 w 1408"/>
                  <a:gd name="T37" fmla="*/ 1096 h 1916"/>
                  <a:gd name="T38" fmla="*/ 8 w 1408"/>
                  <a:gd name="T39" fmla="*/ 964 h 1916"/>
                  <a:gd name="T40" fmla="*/ 4 w 1408"/>
                  <a:gd name="T41" fmla="*/ 898 h 1916"/>
                  <a:gd name="T42" fmla="*/ 2 w 1408"/>
                  <a:gd name="T43" fmla="*/ 836 h 1916"/>
                  <a:gd name="T44" fmla="*/ 0 w 1408"/>
                  <a:gd name="T45" fmla="*/ 774 h 1916"/>
                  <a:gd name="T46" fmla="*/ 2 w 1408"/>
                  <a:gd name="T47" fmla="*/ 714 h 1916"/>
                  <a:gd name="T48" fmla="*/ 8 w 1408"/>
                  <a:gd name="T49" fmla="*/ 658 h 1916"/>
                  <a:gd name="T50" fmla="*/ 16 w 1408"/>
                  <a:gd name="T51" fmla="*/ 604 h 1916"/>
                  <a:gd name="T52" fmla="*/ 28 w 1408"/>
                  <a:gd name="T53" fmla="*/ 552 h 1916"/>
                  <a:gd name="T54" fmla="*/ 36 w 1408"/>
                  <a:gd name="T55" fmla="*/ 528 h 1916"/>
                  <a:gd name="T56" fmla="*/ 44 w 1408"/>
                  <a:gd name="T57" fmla="*/ 504 h 1916"/>
                  <a:gd name="T58" fmla="*/ 54 w 1408"/>
                  <a:gd name="T59" fmla="*/ 482 h 1916"/>
                  <a:gd name="T60" fmla="*/ 66 w 1408"/>
                  <a:gd name="T61" fmla="*/ 460 h 1916"/>
                  <a:gd name="T62" fmla="*/ 78 w 1408"/>
                  <a:gd name="T63" fmla="*/ 440 h 1916"/>
                  <a:gd name="T64" fmla="*/ 90 w 1408"/>
                  <a:gd name="T65" fmla="*/ 420 h 1916"/>
                  <a:gd name="T66" fmla="*/ 106 w 1408"/>
                  <a:gd name="T67" fmla="*/ 402 h 1916"/>
                  <a:gd name="T68" fmla="*/ 122 w 1408"/>
                  <a:gd name="T69" fmla="*/ 384 h 1916"/>
                  <a:gd name="T70" fmla="*/ 140 w 1408"/>
                  <a:gd name="T71" fmla="*/ 368 h 1916"/>
                  <a:gd name="T72" fmla="*/ 158 w 1408"/>
                  <a:gd name="T73" fmla="*/ 352 h 1916"/>
                  <a:gd name="T74" fmla="*/ 158 w 1408"/>
                  <a:gd name="T75" fmla="*/ 352 h 1916"/>
                  <a:gd name="T76" fmla="*/ 202 w 1408"/>
                  <a:gd name="T77" fmla="*/ 322 h 1916"/>
                  <a:gd name="T78" fmla="*/ 250 w 1408"/>
                  <a:gd name="T79" fmla="*/ 292 h 1916"/>
                  <a:gd name="T80" fmla="*/ 304 w 1408"/>
                  <a:gd name="T81" fmla="*/ 262 h 1916"/>
                  <a:gd name="T82" fmla="*/ 362 w 1408"/>
                  <a:gd name="T83" fmla="*/ 230 h 1916"/>
                  <a:gd name="T84" fmla="*/ 420 w 1408"/>
                  <a:gd name="T85" fmla="*/ 202 h 1916"/>
                  <a:gd name="T86" fmla="*/ 480 w 1408"/>
                  <a:gd name="T87" fmla="*/ 172 h 1916"/>
                  <a:gd name="T88" fmla="*/ 600 w 1408"/>
                  <a:gd name="T89" fmla="*/ 118 h 1916"/>
                  <a:gd name="T90" fmla="*/ 708 w 1408"/>
                  <a:gd name="T91" fmla="*/ 70 h 1916"/>
                  <a:gd name="T92" fmla="*/ 798 w 1408"/>
                  <a:gd name="T93" fmla="*/ 34 h 1916"/>
                  <a:gd name="T94" fmla="*/ 882 w 1408"/>
                  <a:gd name="T95" fmla="*/ 0 h 1916"/>
                  <a:gd name="T96" fmla="*/ 1324 w 1408"/>
                  <a:gd name="T97" fmla="*/ 564 h 1916"/>
                  <a:gd name="T98" fmla="*/ 1408 w 1408"/>
                  <a:gd name="T99" fmla="*/ 1310 h 1916"/>
                  <a:gd name="T100" fmla="*/ 1334 w 1408"/>
                  <a:gd name="T101" fmla="*/ 1916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8" h="1916">
                    <a:moveTo>
                      <a:pt x="1334" y="1916"/>
                    </a:moveTo>
                    <a:lnTo>
                      <a:pt x="320" y="1908"/>
                    </a:lnTo>
                    <a:lnTo>
                      <a:pt x="320" y="1908"/>
                    </a:lnTo>
                    <a:lnTo>
                      <a:pt x="310" y="1894"/>
                    </a:lnTo>
                    <a:lnTo>
                      <a:pt x="280" y="1854"/>
                    </a:lnTo>
                    <a:lnTo>
                      <a:pt x="240" y="1788"/>
                    </a:lnTo>
                    <a:lnTo>
                      <a:pt x="216" y="1748"/>
                    </a:lnTo>
                    <a:lnTo>
                      <a:pt x="190" y="1704"/>
                    </a:lnTo>
                    <a:lnTo>
                      <a:pt x="166" y="1656"/>
                    </a:lnTo>
                    <a:lnTo>
                      <a:pt x="140" y="1602"/>
                    </a:lnTo>
                    <a:lnTo>
                      <a:pt x="116" y="1546"/>
                    </a:lnTo>
                    <a:lnTo>
                      <a:pt x="94" y="1488"/>
                    </a:lnTo>
                    <a:lnTo>
                      <a:pt x="74" y="1426"/>
                    </a:lnTo>
                    <a:lnTo>
                      <a:pt x="58" y="1362"/>
                    </a:lnTo>
                    <a:lnTo>
                      <a:pt x="44" y="1298"/>
                    </a:lnTo>
                    <a:lnTo>
                      <a:pt x="38" y="1264"/>
                    </a:lnTo>
                    <a:lnTo>
                      <a:pt x="34" y="1230"/>
                    </a:lnTo>
                    <a:lnTo>
                      <a:pt x="34" y="1230"/>
                    </a:lnTo>
                    <a:lnTo>
                      <a:pt x="20" y="1096"/>
                    </a:lnTo>
                    <a:lnTo>
                      <a:pt x="8" y="964"/>
                    </a:lnTo>
                    <a:lnTo>
                      <a:pt x="4" y="898"/>
                    </a:lnTo>
                    <a:lnTo>
                      <a:pt x="2" y="836"/>
                    </a:lnTo>
                    <a:lnTo>
                      <a:pt x="0" y="774"/>
                    </a:lnTo>
                    <a:lnTo>
                      <a:pt x="2" y="714"/>
                    </a:lnTo>
                    <a:lnTo>
                      <a:pt x="8" y="658"/>
                    </a:lnTo>
                    <a:lnTo>
                      <a:pt x="16" y="604"/>
                    </a:lnTo>
                    <a:lnTo>
                      <a:pt x="28" y="552"/>
                    </a:lnTo>
                    <a:lnTo>
                      <a:pt x="36" y="528"/>
                    </a:lnTo>
                    <a:lnTo>
                      <a:pt x="44" y="504"/>
                    </a:lnTo>
                    <a:lnTo>
                      <a:pt x="54" y="482"/>
                    </a:lnTo>
                    <a:lnTo>
                      <a:pt x="66" y="460"/>
                    </a:lnTo>
                    <a:lnTo>
                      <a:pt x="78" y="440"/>
                    </a:lnTo>
                    <a:lnTo>
                      <a:pt x="90" y="420"/>
                    </a:lnTo>
                    <a:lnTo>
                      <a:pt x="106" y="402"/>
                    </a:lnTo>
                    <a:lnTo>
                      <a:pt x="122" y="384"/>
                    </a:lnTo>
                    <a:lnTo>
                      <a:pt x="140" y="368"/>
                    </a:lnTo>
                    <a:lnTo>
                      <a:pt x="158" y="352"/>
                    </a:lnTo>
                    <a:lnTo>
                      <a:pt x="158" y="352"/>
                    </a:lnTo>
                    <a:lnTo>
                      <a:pt x="202" y="322"/>
                    </a:lnTo>
                    <a:lnTo>
                      <a:pt x="250" y="292"/>
                    </a:lnTo>
                    <a:lnTo>
                      <a:pt x="304" y="262"/>
                    </a:lnTo>
                    <a:lnTo>
                      <a:pt x="362" y="230"/>
                    </a:lnTo>
                    <a:lnTo>
                      <a:pt x="420" y="202"/>
                    </a:lnTo>
                    <a:lnTo>
                      <a:pt x="480" y="172"/>
                    </a:lnTo>
                    <a:lnTo>
                      <a:pt x="600" y="118"/>
                    </a:lnTo>
                    <a:lnTo>
                      <a:pt x="708" y="70"/>
                    </a:lnTo>
                    <a:lnTo>
                      <a:pt x="798" y="34"/>
                    </a:lnTo>
                    <a:lnTo>
                      <a:pt x="882" y="0"/>
                    </a:lnTo>
                    <a:lnTo>
                      <a:pt x="1324" y="564"/>
                    </a:lnTo>
                    <a:lnTo>
                      <a:pt x="1408" y="1310"/>
                    </a:lnTo>
                    <a:lnTo>
                      <a:pt x="1334" y="1916"/>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293" name="Freeform 119">
                <a:extLst>
                  <a:ext uri="{FF2B5EF4-FFF2-40B4-BE49-F238E27FC236}">
                    <a16:creationId xmlns:a16="http://schemas.microsoft.com/office/drawing/2014/main" id="{F4C580EE-B67D-4AC0-A32B-B68878B05549}"/>
                  </a:ext>
                </a:extLst>
              </p:cNvPr>
              <p:cNvSpPr>
                <a:spLocks/>
              </p:cNvSpPr>
              <p:nvPr/>
            </p:nvSpPr>
            <p:spPr bwMode="auto">
              <a:xfrm>
                <a:off x="3356" y="438"/>
                <a:ext cx="922" cy="778"/>
              </a:xfrm>
              <a:custGeom>
                <a:avLst/>
                <a:gdLst>
                  <a:gd name="T0" fmla="*/ 48 w 922"/>
                  <a:gd name="T1" fmla="*/ 778 h 778"/>
                  <a:gd name="T2" fmla="*/ 168 w 922"/>
                  <a:gd name="T3" fmla="*/ 580 h 778"/>
                  <a:gd name="T4" fmla="*/ 148 w 922"/>
                  <a:gd name="T5" fmla="*/ 510 h 778"/>
                  <a:gd name="T6" fmla="*/ 138 w 922"/>
                  <a:gd name="T7" fmla="*/ 448 h 778"/>
                  <a:gd name="T8" fmla="*/ 136 w 922"/>
                  <a:gd name="T9" fmla="*/ 402 h 778"/>
                  <a:gd name="T10" fmla="*/ 138 w 922"/>
                  <a:gd name="T11" fmla="*/ 388 h 778"/>
                  <a:gd name="T12" fmla="*/ 146 w 922"/>
                  <a:gd name="T13" fmla="*/ 362 h 778"/>
                  <a:gd name="T14" fmla="*/ 180 w 922"/>
                  <a:gd name="T15" fmla="*/ 300 h 778"/>
                  <a:gd name="T16" fmla="*/ 194 w 922"/>
                  <a:gd name="T17" fmla="*/ 268 h 778"/>
                  <a:gd name="T18" fmla="*/ 198 w 922"/>
                  <a:gd name="T19" fmla="*/ 242 h 778"/>
                  <a:gd name="T20" fmla="*/ 198 w 922"/>
                  <a:gd name="T21" fmla="*/ 208 h 778"/>
                  <a:gd name="T22" fmla="*/ 196 w 922"/>
                  <a:gd name="T23" fmla="*/ 190 h 778"/>
                  <a:gd name="T24" fmla="*/ 236 w 922"/>
                  <a:gd name="T25" fmla="*/ 228 h 778"/>
                  <a:gd name="T26" fmla="*/ 304 w 922"/>
                  <a:gd name="T27" fmla="*/ 274 h 778"/>
                  <a:gd name="T28" fmla="*/ 350 w 922"/>
                  <a:gd name="T29" fmla="*/ 298 h 778"/>
                  <a:gd name="T30" fmla="*/ 400 w 922"/>
                  <a:gd name="T31" fmla="*/ 318 h 778"/>
                  <a:gd name="T32" fmla="*/ 456 w 922"/>
                  <a:gd name="T33" fmla="*/ 334 h 778"/>
                  <a:gd name="T34" fmla="*/ 484 w 922"/>
                  <a:gd name="T35" fmla="*/ 338 h 778"/>
                  <a:gd name="T36" fmla="*/ 538 w 922"/>
                  <a:gd name="T37" fmla="*/ 342 h 778"/>
                  <a:gd name="T38" fmla="*/ 608 w 922"/>
                  <a:gd name="T39" fmla="*/ 336 h 778"/>
                  <a:gd name="T40" fmla="*/ 686 w 922"/>
                  <a:gd name="T41" fmla="*/ 326 h 778"/>
                  <a:gd name="T42" fmla="*/ 716 w 922"/>
                  <a:gd name="T43" fmla="*/ 328 h 778"/>
                  <a:gd name="T44" fmla="*/ 740 w 922"/>
                  <a:gd name="T45" fmla="*/ 336 h 778"/>
                  <a:gd name="T46" fmla="*/ 760 w 922"/>
                  <a:gd name="T47" fmla="*/ 354 h 778"/>
                  <a:gd name="T48" fmla="*/ 766 w 922"/>
                  <a:gd name="T49" fmla="*/ 368 h 778"/>
                  <a:gd name="T50" fmla="*/ 776 w 922"/>
                  <a:gd name="T51" fmla="*/ 402 h 778"/>
                  <a:gd name="T52" fmla="*/ 780 w 922"/>
                  <a:gd name="T53" fmla="*/ 458 h 778"/>
                  <a:gd name="T54" fmla="*/ 774 w 922"/>
                  <a:gd name="T55" fmla="*/ 528 h 778"/>
                  <a:gd name="T56" fmla="*/ 764 w 922"/>
                  <a:gd name="T57" fmla="*/ 582 h 778"/>
                  <a:gd name="T58" fmla="*/ 880 w 922"/>
                  <a:gd name="T59" fmla="*/ 778 h 778"/>
                  <a:gd name="T60" fmla="*/ 900 w 922"/>
                  <a:gd name="T61" fmla="*/ 666 h 778"/>
                  <a:gd name="T62" fmla="*/ 920 w 922"/>
                  <a:gd name="T63" fmla="*/ 524 h 778"/>
                  <a:gd name="T64" fmla="*/ 922 w 922"/>
                  <a:gd name="T65" fmla="*/ 482 h 778"/>
                  <a:gd name="T66" fmla="*/ 918 w 922"/>
                  <a:gd name="T67" fmla="*/ 410 h 778"/>
                  <a:gd name="T68" fmla="*/ 908 w 922"/>
                  <a:gd name="T69" fmla="*/ 352 h 778"/>
                  <a:gd name="T70" fmla="*/ 892 w 922"/>
                  <a:gd name="T71" fmla="*/ 290 h 778"/>
                  <a:gd name="T72" fmla="*/ 866 w 922"/>
                  <a:gd name="T73" fmla="*/ 228 h 778"/>
                  <a:gd name="T74" fmla="*/ 828 w 922"/>
                  <a:gd name="T75" fmla="*/ 166 h 778"/>
                  <a:gd name="T76" fmla="*/ 776 w 922"/>
                  <a:gd name="T77" fmla="*/ 112 h 778"/>
                  <a:gd name="T78" fmla="*/ 710 w 922"/>
                  <a:gd name="T79" fmla="*/ 66 h 778"/>
                  <a:gd name="T80" fmla="*/ 672 w 922"/>
                  <a:gd name="T81" fmla="*/ 46 h 778"/>
                  <a:gd name="T82" fmla="*/ 630 w 922"/>
                  <a:gd name="T83" fmla="*/ 30 h 778"/>
                  <a:gd name="T84" fmla="*/ 554 w 922"/>
                  <a:gd name="T85" fmla="*/ 10 h 778"/>
                  <a:gd name="T86" fmla="*/ 482 w 922"/>
                  <a:gd name="T87" fmla="*/ 0 h 778"/>
                  <a:gd name="T88" fmla="*/ 416 w 922"/>
                  <a:gd name="T89" fmla="*/ 2 h 778"/>
                  <a:gd name="T90" fmla="*/ 356 w 922"/>
                  <a:gd name="T91" fmla="*/ 8 h 778"/>
                  <a:gd name="T92" fmla="*/ 304 w 922"/>
                  <a:gd name="T93" fmla="*/ 22 h 778"/>
                  <a:gd name="T94" fmla="*/ 258 w 922"/>
                  <a:gd name="T95" fmla="*/ 40 h 778"/>
                  <a:gd name="T96" fmla="*/ 206 w 922"/>
                  <a:gd name="T97" fmla="*/ 68 h 778"/>
                  <a:gd name="T98" fmla="*/ 174 w 922"/>
                  <a:gd name="T99" fmla="*/ 92 h 778"/>
                  <a:gd name="T100" fmla="*/ 138 w 922"/>
                  <a:gd name="T101" fmla="*/ 124 h 778"/>
                  <a:gd name="T102" fmla="*/ 100 w 922"/>
                  <a:gd name="T103" fmla="*/ 166 h 778"/>
                  <a:gd name="T104" fmla="*/ 66 w 922"/>
                  <a:gd name="T105" fmla="*/ 216 h 778"/>
                  <a:gd name="T106" fmla="*/ 36 w 922"/>
                  <a:gd name="T107" fmla="*/ 278 h 778"/>
                  <a:gd name="T108" fmla="*/ 12 w 922"/>
                  <a:gd name="T109" fmla="*/ 350 h 778"/>
                  <a:gd name="T110" fmla="*/ 0 w 922"/>
                  <a:gd name="T111" fmla="*/ 432 h 778"/>
                  <a:gd name="T112" fmla="*/ 2 w 922"/>
                  <a:gd name="T113" fmla="*/ 52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2" h="778">
                    <a:moveTo>
                      <a:pt x="2" y="526"/>
                    </a:moveTo>
                    <a:lnTo>
                      <a:pt x="48" y="778"/>
                    </a:lnTo>
                    <a:lnTo>
                      <a:pt x="168" y="580"/>
                    </a:lnTo>
                    <a:lnTo>
                      <a:pt x="168" y="580"/>
                    </a:lnTo>
                    <a:lnTo>
                      <a:pt x="162" y="560"/>
                    </a:lnTo>
                    <a:lnTo>
                      <a:pt x="148" y="510"/>
                    </a:lnTo>
                    <a:lnTo>
                      <a:pt x="142" y="480"/>
                    </a:lnTo>
                    <a:lnTo>
                      <a:pt x="138" y="448"/>
                    </a:lnTo>
                    <a:lnTo>
                      <a:pt x="136" y="416"/>
                    </a:lnTo>
                    <a:lnTo>
                      <a:pt x="136" y="402"/>
                    </a:lnTo>
                    <a:lnTo>
                      <a:pt x="138" y="388"/>
                    </a:lnTo>
                    <a:lnTo>
                      <a:pt x="138" y="388"/>
                    </a:lnTo>
                    <a:lnTo>
                      <a:pt x="142" y="374"/>
                    </a:lnTo>
                    <a:lnTo>
                      <a:pt x="146" y="362"/>
                    </a:lnTo>
                    <a:lnTo>
                      <a:pt x="156" y="340"/>
                    </a:lnTo>
                    <a:lnTo>
                      <a:pt x="180" y="300"/>
                    </a:lnTo>
                    <a:lnTo>
                      <a:pt x="190" y="280"/>
                    </a:lnTo>
                    <a:lnTo>
                      <a:pt x="194" y="268"/>
                    </a:lnTo>
                    <a:lnTo>
                      <a:pt x="196" y="256"/>
                    </a:lnTo>
                    <a:lnTo>
                      <a:pt x="198" y="242"/>
                    </a:lnTo>
                    <a:lnTo>
                      <a:pt x="198" y="226"/>
                    </a:lnTo>
                    <a:lnTo>
                      <a:pt x="198" y="208"/>
                    </a:lnTo>
                    <a:lnTo>
                      <a:pt x="196" y="190"/>
                    </a:lnTo>
                    <a:lnTo>
                      <a:pt x="196" y="190"/>
                    </a:lnTo>
                    <a:lnTo>
                      <a:pt x="214" y="208"/>
                    </a:lnTo>
                    <a:lnTo>
                      <a:pt x="236" y="228"/>
                    </a:lnTo>
                    <a:lnTo>
                      <a:pt x="266" y="250"/>
                    </a:lnTo>
                    <a:lnTo>
                      <a:pt x="304" y="274"/>
                    </a:lnTo>
                    <a:lnTo>
                      <a:pt x="326" y="286"/>
                    </a:lnTo>
                    <a:lnTo>
                      <a:pt x="350" y="298"/>
                    </a:lnTo>
                    <a:lnTo>
                      <a:pt x="374" y="310"/>
                    </a:lnTo>
                    <a:lnTo>
                      <a:pt x="400" y="318"/>
                    </a:lnTo>
                    <a:lnTo>
                      <a:pt x="426" y="328"/>
                    </a:lnTo>
                    <a:lnTo>
                      <a:pt x="456" y="334"/>
                    </a:lnTo>
                    <a:lnTo>
                      <a:pt x="456" y="334"/>
                    </a:lnTo>
                    <a:lnTo>
                      <a:pt x="484" y="338"/>
                    </a:lnTo>
                    <a:lnTo>
                      <a:pt x="512" y="340"/>
                    </a:lnTo>
                    <a:lnTo>
                      <a:pt x="538" y="342"/>
                    </a:lnTo>
                    <a:lnTo>
                      <a:pt x="562" y="340"/>
                    </a:lnTo>
                    <a:lnTo>
                      <a:pt x="608" y="336"/>
                    </a:lnTo>
                    <a:lnTo>
                      <a:pt x="650" y="330"/>
                    </a:lnTo>
                    <a:lnTo>
                      <a:pt x="686" y="326"/>
                    </a:lnTo>
                    <a:lnTo>
                      <a:pt x="702" y="326"/>
                    </a:lnTo>
                    <a:lnTo>
                      <a:pt x="716" y="328"/>
                    </a:lnTo>
                    <a:lnTo>
                      <a:pt x="728" y="330"/>
                    </a:lnTo>
                    <a:lnTo>
                      <a:pt x="740" y="336"/>
                    </a:lnTo>
                    <a:lnTo>
                      <a:pt x="750" y="344"/>
                    </a:lnTo>
                    <a:lnTo>
                      <a:pt x="760" y="354"/>
                    </a:lnTo>
                    <a:lnTo>
                      <a:pt x="760" y="354"/>
                    </a:lnTo>
                    <a:lnTo>
                      <a:pt x="766" y="368"/>
                    </a:lnTo>
                    <a:lnTo>
                      <a:pt x="772" y="384"/>
                    </a:lnTo>
                    <a:lnTo>
                      <a:pt x="776" y="402"/>
                    </a:lnTo>
                    <a:lnTo>
                      <a:pt x="780" y="420"/>
                    </a:lnTo>
                    <a:lnTo>
                      <a:pt x="780" y="458"/>
                    </a:lnTo>
                    <a:lnTo>
                      <a:pt x="778" y="494"/>
                    </a:lnTo>
                    <a:lnTo>
                      <a:pt x="774" y="528"/>
                    </a:lnTo>
                    <a:lnTo>
                      <a:pt x="768" y="556"/>
                    </a:lnTo>
                    <a:lnTo>
                      <a:pt x="764" y="582"/>
                    </a:lnTo>
                    <a:lnTo>
                      <a:pt x="880" y="778"/>
                    </a:lnTo>
                    <a:lnTo>
                      <a:pt x="880" y="778"/>
                    </a:lnTo>
                    <a:lnTo>
                      <a:pt x="886" y="744"/>
                    </a:lnTo>
                    <a:lnTo>
                      <a:pt x="900" y="666"/>
                    </a:lnTo>
                    <a:lnTo>
                      <a:pt x="914" y="570"/>
                    </a:lnTo>
                    <a:lnTo>
                      <a:pt x="920" y="524"/>
                    </a:lnTo>
                    <a:lnTo>
                      <a:pt x="922" y="482"/>
                    </a:lnTo>
                    <a:lnTo>
                      <a:pt x="922" y="482"/>
                    </a:lnTo>
                    <a:lnTo>
                      <a:pt x="920" y="436"/>
                    </a:lnTo>
                    <a:lnTo>
                      <a:pt x="918" y="410"/>
                    </a:lnTo>
                    <a:lnTo>
                      <a:pt x="914" y="382"/>
                    </a:lnTo>
                    <a:lnTo>
                      <a:pt x="908" y="352"/>
                    </a:lnTo>
                    <a:lnTo>
                      <a:pt x="902" y="322"/>
                    </a:lnTo>
                    <a:lnTo>
                      <a:pt x="892" y="290"/>
                    </a:lnTo>
                    <a:lnTo>
                      <a:pt x="880" y="258"/>
                    </a:lnTo>
                    <a:lnTo>
                      <a:pt x="866" y="228"/>
                    </a:lnTo>
                    <a:lnTo>
                      <a:pt x="848" y="196"/>
                    </a:lnTo>
                    <a:lnTo>
                      <a:pt x="828" y="166"/>
                    </a:lnTo>
                    <a:lnTo>
                      <a:pt x="804" y="138"/>
                    </a:lnTo>
                    <a:lnTo>
                      <a:pt x="776" y="112"/>
                    </a:lnTo>
                    <a:lnTo>
                      <a:pt x="746" y="86"/>
                    </a:lnTo>
                    <a:lnTo>
                      <a:pt x="710" y="66"/>
                    </a:lnTo>
                    <a:lnTo>
                      <a:pt x="692" y="56"/>
                    </a:lnTo>
                    <a:lnTo>
                      <a:pt x="672" y="46"/>
                    </a:lnTo>
                    <a:lnTo>
                      <a:pt x="672" y="46"/>
                    </a:lnTo>
                    <a:lnTo>
                      <a:pt x="630" y="30"/>
                    </a:lnTo>
                    <a:lnTo>
                      <a:pt x="592" y="18"/>
                    </a:lnTo>
                    <a:lnTo>
                      <a:pt x="554" y="10"/>
                    </a:lnTo>
                    <a:lnTo>
                      <a:pt x="516" y="4"/>
                    </a:lnTo>
                    <a:lnTo>
                      <a:pt x="482" y="0"/>
                    </a:lnTo>
                    <a:lnTo>
                      <a:pt x="448" y="0"/>
                    </a:lnTo>
                    <a:lnTo>
                      <a:pt x="416" y="2"/>
                    </a:lnTo>
                    <a:lnTo>
                      <a:pt x="386" y="4"/>
                    </a:lnTo>
                    <a:lnTo>
                      <a:pt x="356" y="8"/>
                    </a:lnTo>
                    <a:lnTo>
                      <a:pt x="330" y="16"/>
                    </a:lnTo>
                    <a:lnTo>
                      <a:pt x="304" y="22"/>
                    </a:lnTo>
                    <a:lnTo>
                      <a:pt x="280" y="30"/>
                    </a:lnTo>
                    <a:lnTo>
                      <a:pt x="258" y="40"/>
                    </a:lnTo>
                    <a:lnTo>
                      <a:pt x="240" y="50"/>
                    </a:lnTo>
                    <a:lnTo>
                      <a:pt x="206" y="68"/>
                    </a:lnTo>
                    <a:lnTo>
                      <a:pt x="206" y="68"/>
                    </a:lnTo>
                    <a:lnTo>
                      <a:pt x="174" y="92"/>
                    </a:lnTo>
                    <a:lnTo>
                      <a:pt x="156" y="106"/>
                    </a:lnTo>
                    <a:lnTo>
                      <a:pt x="138" y="124"/>
                    </a:lnTo>
                    <a:lnTo>
                      <a:pt x="118" y="144"/>
                    </a:lnTo>
                    <a:lnTo>
                      <a:pt x="100" y="166"/>
                    </a:lnTo>
                    <a:lnTo>
                      <a:pt x="82" y="190"/>
                    </a:lnTo>
                    <a:lnTo>
                      <a:pt x="66" y="216"/>
                    </a:lnTo>
                    <a:lnTo>
                      <a:pt x="50" y="246"/>
                    </a:lnTo>
                    <a:lnTo>
                      <a:pt x="36" y="278"/>
                    </a:lnTo>
                    <a:lnTo>
                      <a:pt x="22" y="312"/>
                    </a:lnTo>
                    <a:lnTo>
                      <a:pt x="12" y="350"/>
                    </a:lnTo>
                    <a:lnTo>
                      <a:pt x="6" y="390"/>
                    </a:lnTo>
                    <a:lnTo>
                      <a:pt x="0" y="432"/>
                    </a:lnTo>
                    <a:lnTo>
                      <a:pt x="0" y="478"/>
                    </a:lnTo>
                    <a:lnTo>
                      <a:pt x="2" y="52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294" name="Freeform 120">
                <a:extLst>
                  <a:ext uri="{FF2B5EF4-FFF2-40B4-BE49-F238E27FC236}">
                    <a16:creationId xmlns:a16="http://schemas.microsoft.com/office/drawing/2014/main" id="{BDF1D147-0779-41CF-B84B-0D3351FBB9A4}"/>
                  </a:ext>
                </a:extLst>
              </p:cNvPr>
              <p:cNvSpPr>
                <a:spLocks/>
              </p:cNvSpPr>
              <p:nvPr/>
            </p:nvSpPr>
            <p:spPr bwMode="auto">
              <a:xfrm>
                <a:off x="3356" y="438"/>
                <a:ext cx="922" cy="778"/>
              </a:xfrm>
              <a:custGeom>
                <a:avLst/>
                <a:gdLst>
                  <a:gd name="T0" fmla="*/ 48 w 922"/>
                  <a:gd name="T1" fmla="*/ 778 h 778"/>
                  <a:gd name="T2" fmla="*/ 168 w 922"/>
                  <a:gd name="T3" fmla="*/ 580 h 778"/>
                  <a:gd name="T4" fmla="*/ 148 w 922"/>
                  <a:gd name="T5" fmla="*/ 510 h 778"/>
                  <a:gd name="T6" fmla="*/ 138 w 922"/>
                  <a:gd name="T7" fmla="*/ 448 h 778"/>
                  <a:gd name="T8" fmla="*/ 136 w 922"/>
                  <a:gd name="T9" fmla="*/ 402 h 778"/>
                  <a:gd name="T10" fmla="*/ 138 w 922"/>
                  <a:gd name="T11" fmla="*/ 388 h 778"/>
                  <a:gd name="T12" fmla="*/ 146 w 922"/>
                  <a:gd name="T13" fmla="*/ 362 h 778"/>
                  <a:gd name="T14" fmla="*/ 180 w 922"/>
                  <a:gd name="T15" fmla="*/ 300 h 778"/>
                  <a:gd name="T16" fmla="*/ 194 w 922"/>
                  <a:gd name="T17" fmla="*/ 268 h 778"/>
                  <a:gd name="T18" fmla="*/ 198 w 922"/>
                  <a:gd name="T19" fmla="*/ 242 h 778"/>
                  <a:gd name="T20" fmla="*/ 198 w 922"/>
                  <a:gd name="T21" fmla="*/ 208 h 778"/>
                  <a:gd name="T22" fmla="*/ 196 w 922"/>
                  <a:gd name="T23" fmla="*/ 190 h 778"/>
                  <a:gd name="T24" fmla="*/ 236 w 922"/>
                  <a:gd name="T25" fmla="*/ 228 h 778"/>
                  <a:gd name="T26" fmla="*/ 304 w 922"/>
                  <a:gd name="T27" fmla="*/ 274 h 778"/>
                  <a:gd name="T28" fmla="*/ 350 w 922"/>
                  <a:gd name="T29" fmla="*/ 298 h 778"/>
                  <a:gd name="T30" fmla="*/ 400 w 922"/>
                  <a:gd name="T31" fmla="*/ 318 h 778"/>
                  <a:gd name="T32" fmla="*/ 456 w 922"/>
                  <a:gd name="T33" fmla="*/ 334 h 778"/>
                  <a:gd name="T34" fmla="*/ 484 w 922"/>
                  <a:gd name="T35" fmla="*/ 338 h 778"/>
                  <a:gd name="T36" fmla="*/ 538 w 922"/>
                  <a:gd name="T37" fmla="*/ 342 h 778"/>
                  <a:gd name="T38" fmla="*/ 608 w 922"/>
                  <a:gd name="T39" fmla="*/ 336 h 778"/>
                  <a:gd name="T40" fmla="*/ 686 w 922"/>
                  <a:gd name="T41" fmla="*/ 326 h 778"/>
                  <a:gd name="T42" fmla="*/ 716 w 922"/>
                  <a:gd name="T43" fmla="*/ 328 h 778"/>
                  <a:gd name="T44" fmla="*/ 740 w 922"/>
                  <a:gd name="T45" fmla="*/ 336 h 778"/>
                  <a:gd name="T46" fmla="*/ 760 w 922"/>
                  <a:gd name="T47" fmla="*/ 354 h 778"/>
                  <a:gd name="T48" fmla="*/ 766 w 922"/>
                  <a:gd name="T49" fmla="*/ 368 h 778"/>
                  <a:gd name="T50" fmla="*/ 776 w 922"/>
                  <a:gd name="T51" fmla="*/ 402 h 778"/>
                  <a:gd name="T52" fmla="*/ 780 w 922"/>
                  <a:gd name="T53" fmla="*/ 458 h 778"/>
                  <a:gd name="T54" fmla="*/ 774 w 922"/>
                  <a:gd name="T55" fmla="*/ 528 h 778"/>
                  <a:gd name="T56" fmla="*/ 764 w 922"/>
                  <a:gd name="T57" fmla="*/ 582 h 778"/>
                  <a:gd name="T58" fmla="*/ 880 w 922"/>
                  <a:gd name="T59" fmla="*/ 778 h 778"/>
                  <a:gd name="T60" fmla="*/ 900 w 922"/>
                  <a:gd name="T61" fmla="*/ 666 h 778"/>
                  <a:gd name="T62" fmla="*/ 920 w 922"/>
                  <a:gd name="T63" fmla="*/ 524 h 778"/>
                  <a:gd name="T64" fmla="*/ 922 w 922"/>
                  <a:gd name="T65" fmla="*/ 482 h 778"/>
                  <a:gd name="T66" fmla="*/ 918 w 922"/>
                  <a:gd name="T67" fmla="*/ 410 h 778"/>
                  <a:gd name="T68" fmla="*/ 908 w 922"/>
                  <a:gd name="T69" fmla="*/ 352 h 778"/>
                  <a:gd name="T70" fmla="*/ 892 w 922"/>
                  <a:gd name="T71" fmla="*/ 290 h 778"/>
                  <a:gd name="T72" fmla="*/ 866 w 922"/>
                  <a:gd name="T73" fmla="*/ 228 h 778"/>
                  <a:gd name="T74" fmla="*/ 828 w 922"/>
                  <a:gd name="T75" fmla="*/ 166 h 778"/>
                  <a:gd name="T76" fmla="*/ 776 w 922"/>
                  <a:gd name="T77" fmla="*/ 112 h 778"/>
                  <a:gd name="T78" fmla="*/ 710 w 922"/>
                  <a:gd name="T79" fmla="*/ 66 h 778"/>
                  <a:gd name="T80" fmla="*/ 672 w 922"/>
                  <a:gd name="T81" fmla="*/ 46 h 778"/>
                  <a:gd name="T82" fmla="*/ 630 w 922"/>
                  <a:gd name="T83" fmla="*/ 30 h 778"/>
                  <a:gd name="T84" fmla="*/ 554 w 922"/>
                  <a:gd name="T85" fmla="*/ 10 h 778"/>
                  <a:gd name="T86" fmla="*/ 482 w 922"/>
                  <a:gd name="T87" fmla="*/ 0 h 778"/>
                  <a:gd name="T88" fmla="*/ 416 w 922"/>
                  <a:gd name="T89" fmla="*/ 2 h 778"/>
                  <a:gd name="T90" fmla="*/ 356 w 922"/>
                  <a:gd name="T91" fmla="*/ 8 h 778"/>
                  <a:gd name="T92" fmla="*/ 304 w 922"/>
                  <a:gd name="T93" fmla="*/ 22 h 778"/>
                  <a:gd name="T94" fmla="*/ 258 w 922"/>
                  <a:gd name="T95" fmla="*/ 40 h 778"/>
                  <a:gd name="T96" fmla="*/ 206 w 922"/>
                  <a:gd name="T97" fmla="*/ 68 h 778"/>
                  <a:gd name="T98" fmla="*/ 174 w 922"/>
                  <a:gd name="T99" fmla="*/ 92 h 778"/>
                  <a:gd name="T100" fmla="*/ 138 w 922"/>
                  <a:gd name="T101" fmla="*/ 124 h 778"/>
                  <a:gd name="T102" fmla="*/ 100 w 922"/>
                  <a:gd name="T103" fmla="*/ 166 h 778"/>
                  <a:gd name="T104" fmla="*/ 66 w 922"/>
                  <a:gd name="T105" fmla="*/ 216 h 778"/>
                  <a:gd name="T106" fmla="*/ 36 w 922"/>
                  <a:gd name="T107" fmla="*/ 278 h 778"/>
                  <a:gd name="T108" fmla="*/ 12 w 922"/>
                  <a:gd name="T109" fmla="*/ 350 h 778"/>
                  <a:gd name="T110" fmla="*/ 0 w 922"/>
                  <a:gd name="T111" fmla="*/ 432 h 778"/>
                  <a:gd name="T112" fmla="*/ 2 w 922"/>
                  <a:gd name="T113" fmla="*/ 52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2" h="778">
                    <a:moveTo>
                      <a:pt x="2" y="526"/>
                    </a:moveTo>
                    <a:lnTo>
                      <a:pt x="48" y="778"/>
                    </a:lnTo>
                    <a:lnTo>
                      <a:pt x="168" y="580"/>
                    </a:lnTo>
                    <a:lnTo>
                      <a:pt x="168" y="580"/>
                    </a:lnTo>
                    <a:lnTo>
                      <a:pt x="162" y="560"/>
                    </a:lnTo>
                    <a:lnTo>
                      <a:pt x="148" y="510"/>
                    </a:lnTo>
                    <a:lnTo>
                      <a:pt x="142" y="480"/>
                    </a:lnTo>
                    <a:lnTo>
                      <a:pt x="138" y="448"/>
                    </a:lnTo>
                    <a:lnTo>
                      <a:pt x="136" y="416"/>
                    </a:lnTo>
                    <a:lnTo>
                      <a:pt x="136" y="402"/>
                    </a:lnTo>
                    <a:lnTo>
                      <a:pt x="138" y="388"/>
                    </a:lnTo>
                    <a:lnTo>
                      <a:pt x="138" y="388"/>
                    </a:lnTo>
                    <a:lnTo>
                      <a:pt x="142" y="374"/>
                    </a:lnTo>
                    <a:lnTo>
                      <a:pt x="146" y="362"/>
                    </a:lnTo>
                    <a:lnTo>
                      <a:pt x="156" y="340"/>
                    </a:lnTo>
                    <a:lnTo>
                      <a:pt x="180" y="300"/>
                    </a:lnTo>
                    <a:lnTo>
                      <a:pt x="190" y="280"/>
                    </a:lnTo>
                    <a:lnTo>
                      <a:pt x="194" y="268"/>
                    </a:lnTo>
                    <a:lnTo>
                      <a:pt x="196" y="256"/>
                    </a:lnTo>
                    <a:lnTo>
                      <a:pt x="198" y="242"/>
                    </a:lnTo>
                    <a:lnTo>
                      <a:pt x="198" y="226"/>
                    </a:lnTo>
                    <a:lnTo>
                      <a:pt x="198" y="208"/>
                    </a:lnTo>
                    <a:lnTo>
                      <a:pt x="196" y="190"/>
                    </a:lnTo>
                    <a:lnTo>
                      <a:pt x="196" y="190"/>
                    </a:lnTo>
                    <a:lnTo>
                      <a:pt x="214" y="208"/>
                    </a:lnTo>
                    <a:lnTo>
                      <a:pt x="236" y="228"/>
                    </a:lnTo>
                    <a:lnTo>
                      <a:pt x="266" y="250"/>
                    </a:lnTo>
                    <a:lnTo>
                      <a:pt x="304" y="274"/>
                    </a:lnTo>
                    <a:lnTo>
                      <a:pt x="326" y="286"/>
                    </a:lnTo>
                    <a:lnTo>
                      <a:pt x="350" y="298"/>
                    </a:lnTo>
                    <a:lnTo>
                      <a:pt x="374" y="310"/>
                    </a:lnTo>
                    <a:lnTo>
                      <a:pt x="400" y="318"/>
                    </a:lnTo>
                    <a:lnTo>
                      <a:pt x="426" y="328"/>
                    </a:lnTo>
                    <a:lnTo>
                      <a:pt x="456" y="334"/>
                    </a:lnTo>
                    <a:lnTo>
                      <a:pt x="456" y="334"/>
                    </a:lnTo>
                    <a:lnTo>
                      <a:pt x="484" y="338"/>
                    </a:lnTo>
                    <a:lnTo>
                      <a:pt x="512" y="340"/>
                    </a:lnTo>
                    <a:lnTo>
                      <a:pt x="538" y="342"/>
                    </a:lnTo>
                    <a:lnTo>
                      <a:pt x="562" y="340"/>
                    </a:lnTo>
                    <a:lnTo>
                      <a:pt x="608" y="336"/>
                    </a:lnTo>
                    <a:lnTo>
                      <a:pt x="650" y="330"/>
                    </a:lnTo>
                    <a:lnTo>
                      <a:pt x="686" y="326"/>
                    </a:lnTo>
                    <a:lnTo>
                      <a:pt x="702" y="326"/>
                    </a:lnTo>
                    <a:lnTo>
                      <a:pt x="716" y="328"/>
                    </a:lnTo>
                    <a:lnTo>
                      <a:pt x="728" y="330"/>
                    </a:lnTo>
                    <a:lnTo>
                      <a:pt x="740" y="336"/>
                    </a:lnTo>
                    <a:lnTo>
                      <a:pt x="750" y="344"/>
                    </a:lnTo>
                    <a:lnTo>
                      <a:pt x="760" y="354"/>
                    </a:lnTo>
                    <a:lnTo>
                      <a:pt x="760" y="354"/>
                    </a:lnTo>
                    <a:lnTo>
                      <a:pt x="766" y="368"/>
                    </a:lnTo>
                    <a:lnTo>
                      <a:pt x="772" y="384"/>
                    </a:lnTo>
                    <a:lnTo>
                      <a:pt x="776" y="402"/>
                    </a:lnTo>
                    <a:lnTo>
                      <a:pt x="780" y="420"/>
                    </a:lnTo>
                    <a:lnTo>
                      <a:pt x="780" y="458"/>
                    </a:lnTo>
                    <a:lnTo>
                      <a:pt x="778" y="494"/>
                    </a:lnTo>
                    <a:lnTo>
                      <a:pt x="774" y="528"/>
                    </a:lnTo>
                    <a:lnTo>
                      <a:pt x="768" y="556"/>
                    </a:lnTo>
                    <a:lnTo>
                      <a:pt x="764" y="582"/>
                    </a:lnTo>
                    <a:lnTo>
                      <a:pt x="880" y="778"/>
                    </a:lnTo>
                    <a:lnTo>
                      <a:pt x="880" y="778"/>
                    </a:lnTo>
                    <a:lnTo>
                      <a:pt x="886" y="744"/>
                    </a:lnTo>
                    <a:lnTo>
                      <a:pt x="900" y="666"/>
                    </a:lnTo>
                    <a:lnTo>
                      <a:pt x="914" y="570"/>
                    </a:lnTo>
                    <a:lnTo>
                      <a:pt x="920" y="524"/>
                    </a:lnTo>
                    <a:lnTo>
                      <a:pt x="922" y="482"/>
                    </a:lnTo>
                    <a:lnTo>
                      <a:pt x="922" y="482"/>
                    </a:lnTo>
                    <a:lnTo>
                      <a:pt x="920" y="436"/>
                    </a:lnTo>
                    <a:lnTo>
                      <a:pt x="918" y="410"/>
                    </a:lnTo>
                    <a:lnTo>
                      <a:pt x="914" y="382"/>
                    </a:lnTo>
                    <a:lnTo>
                      <a:pt x="908" y="352"/>
                    </a:lnTo>
                    <a:lnTo>
                      <a:pt x="902" y="322"/>
                    </a:lnTo>
                    <a:lnTo>
                      <a:pt x="892" y="290"/>
                    </a:lnTo>
                    <a:lnTo>
                      <a:pt x="880" y="258"/>
                    </a:lnTo>
                    <a:lnTo>
                      <a:pt x="866" y="228"/>
                    </a:lnTo>
                    <a:lnTo>
                      <a:pt x="848" y="196"/>
                    </a:lnTo>
                    <a:lnTo>
                      <a:pt x="828" y="166"/>
                    </a:lnTo>
                    <a:lnTo>
                      <a:pt x="804" y="138"/>
                    </a:lnTo>
                    <a:lnTo>
                      <a:pt x="776" y="112"/>
                    </a:lnTo>
                    <a:lnTo>
                      <a:pt x="746" y="86"/>
                    </a:lnTo>
                    <a:lnTo>
                      <a:pt x="710" y="66"/>
                    </a:lnTo>
                    <a:lnTo>
                      <a:pt x="692" y="56"/>
                    </a:lnTo>
                    <a:lnTo>
                      <a:pt x="672" y="46"/>
                    </a:lnTo>
                    <a:lnTo>
                      <a:pt x="672" y="46"/>
                    </a:lnTo>
                    <a:lnTo>
                      <a:pt x="630" y="30"/>
                    </a:lnTo>
                    <a:lnTo>
                      <a:pt x="592" y="18"/>
                    </a:lnTo>
                    <a:lnTo>
                      <a:pt x="554" y="10"/>
                    </a:lnTo>
                    <a:lnTo>
                      <a:pt x="516" y="4"/>
                    </a:lnTo>
                    <a:lnTo>
                      <a:pt x="482" y="0"/>
                    </a:lnTo>
                    <a:lnTo>
                      <a:pt x="448" y="0"/>
                    </a:lnTo>
                    <a:lnTo>
                      <a:pt x="416" y="2"/>
                    </a:lnTo>
                    <a:lnTo>
                      <a:pt x="386" y="4"/>
                    </a:lnTo>
                    <a:lnTo>
                      <a:pt x="356" y="8"/>
                    </a:lnTo>
                    <a:lnTo>
                      <a:pt x="330" y="16"/>
                    </a:lnTo>
                    <a:lnTo>
                      <a:pt x="304" y="22"/>
                    </a:lnTo>
                    <a:lnTo>
                      <a:pt x="280" y="30"/>
                    </a:lnTo>
                    <a:lnTo>
                      <a:pt x="258" y="40"/>
                    </a:lnTo>
                    <a:lnTo>
                      <a:pt x="240" y="50"/>
                    </a:lnTo>
                    <a:lnTo>
                      <a:pt x="206" y="68"/>
                    </a:lnTo>
                    <a:lnTo>
                      <a:pt x="206" y="68"/>
                    </a:lnTo>
                    <a:lnTo>
                      <a:pt x="174" y="92"/>
                    </a:lnTo>
                    <a:lnTo>
                      <a:pt x="156" y="106"/>
                    </a:lnTo>
                    <a:lnTo>
                      <a:pt x="138" y="124"/>
                    </a:lnTo>
                    <a:lnTo>
                      <a:pt x="118" y="144"/>
                    </a:lnTo>
                    <a:lnTo>
                      <a:pt x="100" y="166"/>
                    </a:lnTo>
                    <a:lnTo>
                      <a:pt x="82" y="190"/>
                    </a:lnTo>
                    <a:lnTo>
                      <a:pt x="66" y="216"/>
                    </a:lnTo>
                    <a:lnTo>
                      <a:pt x="50" y="246"/>
                    </a:lnTo>
                    <a:lnTo>
                      <a:pt x="36" y="278"/>
                    </a:lnTo>
                    <a:lnTo>
                      <a:pt x="22" y="312"/>
                    </a:lnTo>
                    <a:lnTo>
                      <a:pt x="12" y="350"/>
                    </a:lnTo>
                    <a:lnTo>
                      <a:pt x="6" y="390"/>
                    </a:lnTo>
                    <a:lnTo>
                      <a:pt x="0" y="432"/>
                    </a:lnTo>
                    <a:lnTo>
                      <a:pt x="0" y="478"/>
                    </a:lnTo>
                    <a:lnTo>
                      <a:pt x="2" y="5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295" name="Freeform 121">
                <a:extLst>
                  <a:ext uri="{FF2B5EF4-FFF2-40B4-BE49-F238E27FC236}">
                    <a16:creationId xmlns:a16="http://schemas.microsoft.com/office/drawing/2014/main" id="{8BDE31F3-9653-4A54-8B4A-83D29A92F49A}"/>
                  </a:ext>
                </a:extLst>
              </p:cNvPr>
              <p:cNvSpPr>
                <a:spLocks/>
              </p:cNvSpPr>
              <p:nvPr/>
            </p:nvSpPr>
            <p:spPr bwMode="auto">
              <a:xfrm>
                <a:off x="3850" y="2004"/>
                <a:ext cx="1288" cy="1916"/>
              </a:xfrm>
              <a:custGeom>
                <a:avLst/>
                <a:gdLst>
                  <a:gd name="T0" fmla="*/ 12 w 1288"/>
                  <a:gd name="T1" fmla="*/ 1904 h 1916"/>
                  <a:gd name="T2" fmla="*/ 1000 w 1288"/>
                  <a:gd name="T3" fmla="*/ 1916 h 1916"/>
                  <a:gd name="T4" fmla="*/ 1270 w 1288"/>
                  <a:gd name="T5" fmla="*/ 1218 h 1916"/>
                  <a:gd name="T6" fmla="*/ 1270 w 1288"/>
                  <a:gd name="T7" fmla="*/ 1218 h 1916"/>
                  <a:gd name="T8" fmla="*/ 1272 w 1288"/>
                  <a:gd name="T9" fmla="*/ 1186 h 1916"/>
                  <a:gd name="T10" fmla="*/ 1280 w 1288"/>
                  <a:gd name="T11" fmla="*/ 1102 h 1916"/>
                  <a:gd name="T12" fmla="*/ 1284 w 1288"/>
                  <a:gd name="T13" fmla="*/ 1046 h 1916"/>
                  <a:gd name="T14" fmla="*/ 1286 w 1288"/>
                  <a:gd name="T15" fmla="*/ 982 h 1916"/>
                  <a:gd name="T16" fmla="*/ 1288 w 1288"/>
                  <a:gd name="T17" fmla="*/ 912 h 1916"/>
                  <a:gd name="T18" fmla="*/ 1286 w 1288"/>
                  <a:gd name="T19" fmla="*/ 838 h 1916"/>
                  <a:gd name="T20" fmla="*/ 1284 w 1288"/>
                  <a:gd name="T21" fmla="*/ 762 h 1916"/>
                  <a:gd name="T22" fmla="*/ 1278 w 1288"/>
                  <a:gd name="T23" fmla="*/ 686 h 1916"/>
                  <a:gd name="T24" fmla="*/ 1268 w 1288"/>
                  <a:gd name="T25" fmla="*/ 612 h 1916"/>
                  <a:gd name="T26" fmla="*/ 1262 w 1288"/>
                  <a:gd name="T27" fmla="*/ 578 h 1916"/>
                  <a:gd name="T28" fmla="*/ 1254 w 1288"/>
                  <a:gd name="T29" fmla="*/ 544 h 1916"/>
                  <a:gd name="T30" fmla="*/ 1246 w 1288"/>
                  <a:gd name="T31" fmla="*/ 510 h 1916"/>
                  <a:gd name="T32" fmla="*/ 1236 w 1288"/>
                  <a:gd name="T33" fmla="*/ 480 h 1916"/>
                  <a:gd name="T34" fmla="*/ 1224 w 1288"/>
                  <a:gd name="T35" fmla="*/ 450 h 1916"/>
                  <a:gd name="T36" fmla="*/ 1212 w 1288"/>
                  <a:gd name="T37" fmla="*/ 422 h 1916"/>
                  <a:gd name="T38" fmla="*/ 1196 w 1288"/>
                  <a:gd name="T39" fmla="*/ 398 h 1916"/>
                  <a:gd name="T40" fmla="*/ 1182 w 1288"/>
                  <a:gd name="T41" fmla="*/ 376 h 1916"/>
                  <a:gd name="T42" fmla="*/ 1164 w 1288"/>
                  <a:gd name="T43" fmla="*/ 356 h 1916"/>
                  <a:gd name="T44" fmla="*/ 1144 w 1288"/>
                  <a:gd name="T45" fmla="*/ 340 h 1916"/>
                  <a:gd name="T46" fmla="*/ 1144 w 1288"/>
                  <a:gd name="T47" fmla="*/ 340 h 1916"/>
                  <a:gd name="T48" fmla="*/ 1102 w 1288"/>
                  <a:gd name="T49" fmla="*/ 310 h 1916"/>
                  <a:gd name="T50" fmla="*/ 1052 w 1288"/>
                  <a:gd name="T51" fmla="*/ 280 h 1916"/>
                  <a:gd name="T52" fmla="*/ 998 w 1288"/>
                  <a:gd name="T53" fmla="*/ 250 h 1916"/>
                  <a:gd name="T54" fmla="*/ 940 w 1288"/>
                  <a:gd name="T55" fmla="*/ 220 h 1916"/>
                  <a:gd name="T56" fmla="*/ 880 w 1288"/>
                  <a:gd name="T57" fmla="*/ 192 h 1916"/>
                  <a:gd name="T58" fmla="*/ 820 w 1288"/>
                  <a:gd name="T59" fmla="*/ 164 h 1916"/>
                  <a:gd name="T60" fmla="*/ 698 w 1288"/>
                  <a:gd name="T61" fmla="*/ 110 h 1916"/>
                  <a:gd name="T62" fmla="*/ 586 w 1288"/>
                  <a:gd name="T63" fmla="*/ 66 h 1916"/>
                  <a:gd name="T64" fmla="*/ 496 w 1288"/>
                  <a:gd name="T65" fmla="*/ 30 h 1916"/>
                  <a:gd name="T66" fmla="*/ 410 w 1288"/>
                  <a:gd name="T67" fmla="*/ 0 h 1916"/>
                  <a:gd name="T68" fmla="*/ 28 w 1288"/>
                  <a:gd name="T69" fmla="*/ 546 h 1916"/>
                  <a:gd name="T70" fmla="*/ 0 w 1288"/>
                  <a:gd name="T71" fmla="*/ 1258 h 1916"/>
                  <a:gd name="T72" fmla="*/ 12 w 1288"/>
                  <a:gd name="T73" fmla="*/ 1904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8" h="1916">
                    <a:moveTo>
                      <a:pt x="12" y="1904"/>
                    </a:moveTo>
                    <a:lnTo>
                      <a:pt x="1000" y="1916"/>
                    </a:lnTo>
                    <a:lnTo>
                      <a:pt x="1270" y="1218"/>
                    </a:lnTo>
                    <a:lnTo>
                      <a:pt x="1270" y="1218"/>
                    </a:lnTo>
                    <a:lnTo>
                      <a:pt x="1272" y="1186"/>
                    </a:lnTo>
                    <a:lnTo>
                      <a:pt x="1280" y="1102"/>
                    </a:lnTo>
                    <a:lnTo>
                      <a:pt x="1284" y="1046"/>
                    </a:lnTo>
                    <a:lnTo>
                      <a:pt x="1286" y="982"/>
                    </a:lnTo>
                    <a:lnTo>
                      <a:pt x="1288" y="912"/>
                    </a:lnTo>
                    <a:lnTo>
                      <a:pt x="1286" y="838"/>
                    </a:lnTo>
                    <a:lnTo>
                      <a:pt x="1284" y="762"/>
                    </a:lnTo>
                    <a:lnTo>
                      <a:pt x="1278" y="686"/>
                    </a:lnTo>
                    <a:lnTo>
                      <a:pt x="1268" y="612"/>
                    </a:lnTo>
                    <a:lnTo>
                      <a:pt x="1262" y="578"/>
                    </a:lnTo>
                    <a:lnTo>
                      <a:pt x="1254" y="544"/>
                    </a:lnTo>
                    <a:lnTo>
                      <a:pt x="1246" y="510"/>
                    </a:lnTo>
                    <a:lnTo>
                      <a:pt x="1236" y="480"/>
                    </a:lnTo>
                    <a:lnTo>
                      <a:pt x="1224" y="450"/>
                    </a:lnTo>
                    <a:lnTo>
                      <a:pt x="1212" y="422"/>
                    </a:lnTo>
                    <a:lnTo>
                      <a:pt x="1196" y="398"/>
                    </a:lnTo>
                    <a:lnTo>
                      <a:pt x="1182" y="376"/>
                    </a:lnTo>
                    <a:lnTo>
                      <a:pt x="1164" y="356"/>
                    </a:lnTo>
                    <a:lnTo>
                      <a:pt x="1144" y="340"/>
                    </a:lnTo>
                    <a:lnTo>
                      <a:pt x="1144" y="340"/>
                    </a:lnTo>
                    <a:lnTo>
                      <a:pt x="1102" y="310"/>
                    </a:lnTo>
                    <a:lnTo>
                      <a:pt x="1052" y="280"/>
                    </a:lnTo>
                    <a:lnTo>
                      <a:pt x="998" y="250"/>
                    </a:lnTo>
                    <a:lnTo>
                      <a:pt x="940" y="220"/>
                    </a:lnTo>
                    <a:lnTo>
                      <a:pt x="880" y="192"/>
                    </a:lnTo>
                    <a:lnTo>
                      <a:pt x="820" y="164"/>
                    </a:lnTo>
                    <a:lnTo>
                      <a:pt x="698" y="110"/>
                    </a:lnTo>
                    <a:lnTo>
                      <a:pt x="586" y="66"/>
                    </a:lnTo>
                    <a:lnTo>
                      <a:pt x="496" y="30"/>
                    </a:lnTo>
                    <a:lnTo>
                      <a:pt x="410" y="0"/>
                    </a:lnTo>
                    <a:lnTo>
                      <a:pt x="28" y="546"/>
                    </a:lnTo>
                    <a:lnTo>
                      <a:pt x="0" y="1258"/>
                    </a:lnTo>
                    <a:lnTo>
                      <a:pt x="12" y="1904"/>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296" name="Freeform 122">
                <a:extLst>
                  <a:ext uri="{FF2B5EF4-FFF2-40B4-BE49-F238E27FC236}">
                    <a16:creationId xmlns:a16="http://schemas.microsoft.com/office/drawing/2014/main" id="{70DAAA16-EDC5-45E6-88E5-0FFDF39CF037}"/>
                  </a:ext>
                </a:extLst>
              </p:cNvPr>
              <p:cNvSpPr>
                <a:spLocks/>
              </p:cNvSpPr>
              <p:nvPr/>
            </p:nvSpPr>
            <p:spPr bwMode="auto">
              <a:xfrm>
                <a:off x="3382" y="1874"/>
                <a:ext cx="910" cy="1866"/>
              </a:xfrm>
              <a:custGeom>
                <a:avLst/>
                <a:gdLst>
                  <a:gd name="T0" fmla="*/ 422 w 910"/>
                  <a:gd name="T1" fmla="*/ 424 h 1866"/>
                  <a:gd name="T2" fmla="*/ 466 w 910"/>
                  <a:gd name="T3" fmla="*/ 422 h 1866"/>
                  <a:gd name="T4" fmla="*/ 466 w 910"/>
                  <a:gd name="T5" fmla="*/ 424 h 1866"/>
                  <a:gd name="T6" fmla="*/ 500 w 910"/>
                  <a:gd name="T7" fmla="*/ 426 h 1866"/>
                  <a:gd name="T8" fmla="*/ 618 w 910"/>
                  <a:gd name="T9" fmla="*/ 1258 h 1866"/>
                  <a:gd name="T10" fmla="*/ 910 w 910"/>
                  <a:gd name="T11" fmla="*/ 112 h 1866"/>
                  <a:gd name="T12" fmla="*/ 910 w 910"/>
                  <a:gd name="T13" fmla="*/ 112 h 1866"/>
                  <a:gd name="T14" fmla="*/ 872 w 910"/>
                  <a:gd name="T15" fmla="*/ 88 h 1866"/>
                  <a:gd name="T16" fmla="*/ 840 w 910"/>
                  <a:gd name="T17" fmla="*/ 66 h 1866"/>
                  <a:gd name="T18" fmla="*/ 816 w 910"/>
                  <a:gd name="T19" fmla="*/ 48 h 1866"/>
                  <a:gd name="T20" fmla="*/ 798 w 910"/>
                  <a:gd name="T21" fmla="*/ 32 h 1866"/>
                  <a:gd name="T22" fmla="*/ 786 w 910"/>
                  <a:gd name="T23" fmla="*/ 18 h 1866"/>
                  <a:gd name="T24" fmla="*/ 778 w 910"/>
                  <a:gd name="T25" fmla="*/ 8 h 1866"/>
                  <a:gd name="T26" fmla="*/ 772 w 910"/>
                  <a:gd name="T27" fmla="*/ 0 h 1866"/>
                  <a:gd name="T28" fmla="*/ 458 w 910"/>
                  <a:gd name="T29" fmla="*/ 200 h 1866"/>
                  <a:gd name="T30" fmla="*/ 116 w 910"/>
                  <a:gd name="T31" fmla="*/ 4 h 1866"/>
                  <a:gd name="T32" fmla="*/ 116 w 910"/>
                  <a:gd name="T33" fmla="*/ 4 h 1866"/>
                  <a:gd name="T34" fmla="*/ 88 w 910"/>
                  <a:gd name="T35" fmla="*/ 42 h 1866"/>
                  <a:gd name="T36" fmla="*/ 64 w 910"/>
                  <a:gd name="T37" fmla="*/ 72 h 1866"/>
                  <a:gd name="T38" fmla="*/ 44 w 910"/>
                  <a:gd name="T39" fmla="*/ 96 h 1866"/>
                  <a:gd name="T40" fmla="*/ 28 w 910"/>
                  <a:gd name="T41" fmla="*/ 112 h 1866"/>
                  <a:gd name="T42" fmla="*/ 16 w 910"/>
                  <a:gd name="T43" fmla="*/ 122 h 1866"/>
                  <a:gd name="T44" fmla="*/ 6 w 910"/>
                  <a:gd name="T45" fmla="*/ 128 h 1866"/>
                  <a:gd name="T46" fmla="*/ 0 w 910"/>
                  <a:gd name="T47" fmla="*/ 132 h 1866"/>
                  <a:gd name="T48" fmla="*/ 462 w 910"/>
                  <a:gd name="T49" fmla="*/ 1866 h 1866"/>
                  <a:gd name="T50" fmla="*/ 304 w 910"/>
                  <a:gd name="T51" fmla="*/ 1264 h 1866"/>
                  <a:gd name="T52" fmla="*/ 422 w 910"/>
                  <a:gd name="T53" fmla="*/ 424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10" h="1866">
                    <a:moveTo>
                      <a:pt x="422" y="424"/>
                    </a:moveTo>
                    <a:lnTo>
                      <a:pt x="466" y="422"/>
                    </a:lnTo>
                    <a:lnTo>
                      <a:pt x="466" y="424"/>
                    </a:lnTo>
                    <a:lnTo>
                      <a:pt x="500" y="426"/>
                    </a:lnTo>
                    <a:lnTo>
                      <a:pt x="618" y="1258"/>
                    </a:lnTo>
                    <a:lnTo>
                      <a:pt x="910" y="112"/>
                    </a:lnTo>
                    <a:lnTo>
                      <a:pt x="910" y="112"/>
                    </a:lnTo>
                    <a:lnTo>
                      <a:pt x="872" y="88"/>
                    </a:lnTo>
                    <a:lnTo>
                      <a:pt x="840" y="66"/>
                    </a:lnTo>
                    <a:lnTo>
                      <a:pt x="816" y="48"/>
                    </a:lnTo>
                    <a:lnTo>
                      <a:pt x="798" y="32"/>
                    </a:lnTo>
                    <a:lnTo>
                      <a:pt x="786" y="18"/>
                    </a:lnTo>
                    <a:lnTo>
                      <a:pt x="778" y="8"/>
                    </a:lnTo>
                    <a:lnTo>
                      <a:pt x="772" y="0"/>
                    </a:lnTo>
                    <a:lnTo>
                      <a:pt x="458" y="200"/>
                    </a:lnTo>
                    <a:lnTo>
                      <a:pt x="116" y="4"/>
                    </a:lnTo>
                    <a:lnTo>
                      <a:pt x="116" y="4"/>
                    </a:lnTo>
                    <a:lnTo>
                      <a:pt x="88" y="42"/>
                    </a:lnTo>
                    <a:lnTo>
                      <a:pt x="64" y="72"/>
                    </a:lnTo>
                    <a:lnTo>
                      <a:pt x="44" y="96"/>
                    </a:lnTo>
                    <a:lnTo>
                      <a:pt x="28" y="112"/>
                    </a:lnTo>
                    <a:lnTo>
                      <a:pt x="16" y="122"/>
                    </a:lnTo>
                    <a:lnTo>
                      <a:pt x="6" y="128"/>
                    </a:lnTo>
                    <a:lnTo>
                      <a:pt x="0" y="132"/>
                    </a:lnTo>
                    <a:lnTo>
                      <a:pt x="462" y="1866"/>
                    </a:lnTo>
                    <a:lnTo>
                      <a:pt x="304" y="1264"/>
                    </a:lnTo>
                    <a:lnTo>
                      <a:pt x="422" y="4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297" name="Freeform 123">
                <a:extLst>
                  <a:ext uri="{FF2B5EF4-FFF2-40B4-BE49-F238E27FC236}">
                    <a16:creationId xmlns:a16="http://schemas.microsoft.com/office/drawing/2014/main" id="{F30534A1-BB19-4027-96B4-C9BE00F2F2A0}"/>
                  </a:ext>
                </a:extLst>
              </p:cNvPr>
              <p:cNvSpPr>
                <a:spLocks/>
              </p:cNvSpPr>
              <p:nvPr/>
            </p:nvSpPr>
            <p:spPr bwMode="auto">
              <a:xfrm>
                <a:off x="3844" y="3132"/>
                <a:ext cx="156" cy="608"/>
              </a:xfrm>
              <a:custGeom>
                <a:avLst/>
                <a:gdLst>
                  <a:gd name="T0" fmla="*/ 156 w 156"/>
                  <a:gd name="T1" fmla="*/ 0 h 608"/>
                  <a:gd name="T2" fmla="*/ 0 w 156"/>
                  <a:gd name="T3" fmla="*/ 608 h 608"/>
                  <a:gd name="T4" fmla="*/ 156 w 156"/>
                  <a:gd name="T5" fmla="*/ 0 h 608"/>
                </a:gdLst>
                <a:ahLst/>
                <a:cxnLst>
                  <a:cxn ang="0">
                    <a:pos x="T0" y="T1"/>
                  </a:cxn>
                  <a:cxn ang="0">
                    <a:pos x="T2" y="T3"/>
                  </a:cxn>
                  <a:cxn ang="0">
                    <a:pos x="T4" y="T5"/>
                  </a:cxn>
                </a:cxnLst>
                <a:rect l="0" t="0" r="r" b="b"/>
                <a:pathLst>
                  <a:path w="156" h="608">
                    <a:moveTo>
                      <a:pt x="156" y="0"/>
                    </a:moveTo>
                    <a:lnTo>
                      <a:pt x="0" y="608"/>
                    </a:lnTo>
                    <a:lnTo>
                      <a:pt x="156" y="0"/>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298" name="Line 124">
                <a:extLst>
                  <a:ext uri="{FF2B5EF4-FFF2-40B4-BE49-F238E27FC236}">
                    <a16:creationId xmlns:a16="http://schemas.microsoft.com/office/drawing/2014/main" id="{477ED3E3-7322-44B4-892D-C62493FA253B}"/>
                  </a:ext>
                </a:extLst>
              </p:cNvPr>
              <p:cNvSpPr>
                <a:spLocks noChangeShapeType="1"/>
              </p:cNvSpPr>
              <p:nvPr/>
            </p:nvSpPr>
            <p:spPr bwMode="auto">
              <a:xfrm flipH="1">
                <a:off x="3844" y="3132"/>
                <a:ext cx="156" cy="60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299" name="Freeform 125">
                <a:extLst>
                  <a:ext uri="{FF2B5EF4-FFF2-40B4-BE49-F238E27FC236}">
                    <a16:creationId xmlns:a16="http://schemas.microsoft.com/office/drawing/2014/main" id="{808DC3C4-A8A2-46D2-AD57-3C71B7F5A013}"/>
                  </a:ext>
                </a:extLst>
              </p:cNvPr>
              <p:cNvSpPr>
                <a:spLocks/>
              </p:cNvSpPr>
              <p:nvPr/>
            </p:nvSpPr>
            <p:spPr bwMode="auto">
              <a:xfrm>
                <a:off x="3686" y="2296"/>
                <a:ext cx="314" cy="1444"/>
              </a:xfrm>
              <a:custGeom>
                <a:avLst/>
                <a:gdLst>
                  <a:gd name="T0" fmla="*/ 196 w 314"/>
                  <a:gd name="T1" fmla="*/ 4 h 1444"/>
                  <a:gd name="T2" fmla="*/ 162 w 314"/>
                  <a:gd name="T3" fmla="*/ 2 h 1444"/>
                  <a:gd name="T4" fmla="*/ 162 w 314"/>
                  <a:gd name="T5" fmla="*/ 0 h 1444"/>
                  <a:gd name="T6" fmla="*/ 118 w 314"/>
                  <a:gd name="T7" fmla="*/ 2 h 1444"/>
                  <a:gd name="T8" fmla="*/ 0 w 314"/>
                  <a:gd name="T9" fmla="*/ 842 h 1444"/>
                  <a:gd name="T10" fmla="*/ 158 w 314"/>
                  <a:gd name="T11" fmla="*/ 1444 h 1444"/>
                  <a:gd name="T12" fmla="*/ 314 w 314"/>
                  <a:gd name="T13" fmla="*/ 836 h 1444"/>
                  <a:gd name="T14" fmla="*/ 196 w 314"/>
                  <a:gd name="T15" fmla="*/ 4 h 1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1444">
                    <a:moveTo>
                      <a:pt x="196" y="4"/>
                    </a:moveTo>
                    <a:lnTo>
                      <a:pt x="162" y="2"/>
                    </a:lnTo>
                    <a:lnTo>
                      <a:pt x="162" y="0"/>
                    </a:lnTo>
                    <a:lnTo>
                      <a:pt x="118" y="2"/>
                    </a:lnTo>
                    <a:lnTo>
                      <a:pt x="0" y="842"/>
                    </a:lnTo>
                    <a:lnTo>
                      <a:pt x="158" y="1444"/>
                    </a:lnTo>
                    <a:lnTo>
                      <a:pt x="314" y="836"/>
                    </a:lnTo>
                    <a:lnTo>
                      <a:pt x="196" y="4"/>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sp>
          <p:nvSpPr>
            <p:cNvPr id="282" name="Rechteck 281">
              <a:extLst>
                <a:ext uri="{FF2B5EF4-FFF2-40B4-BE49-F238E27FC236}">
                  <a16:creationId xmlns:a16="http://schemas.microsoft.com/office/drawing/2014/main" id="{2FB99F64-5E2F-42E8-8C5D-440F1C1647C3}"/>
                </a:ext>
              </a:extLst>
            </p:cNvPr>
            <p:cNvSpPr/>
            <p:nvPr/>
          </p:nvSpPr>
          <p:spPr>
            <a:xfrm>
              <a:off x="8517934" y="2906519"/>
              <a:ext cx="323290" cy="290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nvGrpSpPr>
            <p:cNvPr id="283" name="Gruppieren 282">
              <a:extLst>
                <a:ext uri="{FF2B5EF4-FFF2-40B4-BE49-F238E27FC236}">
                  <a16:creationId xmlns:a16="http://schemas.microsoft.com/office/drawing/2014/main" id="{2ACC1F7F-A41C-4F13-B29D-52A620214C94}"/>
                </a:ext>
              </a:extLst>
            </p:cNvPr>
            <p:cNvGrpSpPr/>
            <p:nvPr/>
          </p:nvGrpSpPr>
          <p:grpSpPr>
            <a:xfrm>
              <a:off x="8676632" y="2904026"/>
              <a:ext cx="329184" cy="261928"/>
              <a:chOff x="7658059" y="2578150"/>
              <a:chExt cx="329184" cy="261928"/>
            </a:xfrm>
            <a:solidFill>
              <a:srgbClr val="808080"/>
            </a:solidFill>
          </p:grpSpPr>
          <p:sp>
            <p:nvSpPr>
              <p:cNvPr id="287" name="Rechteck 336">
                <a:extLst>
                  <a:ext uri="{FF2B5EF4-FFF2-40B4-BE49-F238E27FC236}">
                    <a16:creationId xmlns:a16="http://schemas.microsoft.com/office/drawing/2014/main" id="{C2357040-D50A-412E-9177-C9BA98049977}"/>
                  </a:ext>
                </a:extLst>
              </p:cNvPr>
              <p:cNvSpPr/>
              <p:nvPr/>
            </p:nvSpPr>
            <p:spPr>
              <a:xfrm>
                <a:off x="7658059" y="2578150"/>
                <a:ext cx="329184" cy="22235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sp>
            <p:nvSpPr>
              <p:cNvPr id="288" name="Gleichschenkliges Dreieck 337">
                <a:extLst>
                  <a:ext uri="{FF2B5EF4-FFF2-40B4-BE49-F238E27FC236}">
                    <a16:creationId xmlns:a16="http://schemas.microsoft.com/office/drawing/2014/main" id="{7079D0A6-A5A7-4DD8-82F9-01A5BE0A6D6F}"/>
                  </a:ext>
                </a:extLst>
              </p:cNvPr>
              <p:cNvSpPr/>
              <p:nvPr/>
            </p:nvSpPr>
            <p:spPr>
              <a:xfrm>
                <a:off x="7767342" y="2722322"/>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grpSp>
          <p:nvGrpSpPr>
            <p:cNvPr id="284" name="Gruppieren 283">
              <a:extLst>
                <a:ext uri="{FF2B5EF4-FFF2-40B4-BE49-F238E27FC236}">
                  <a16:creationId xmlns:a16="http://schemas.microsoft.com/office/drawing/2014/main" id="{76AA4E7A-8453-4E87-AA85-9A971D347DFD}"/>
                </a:ext>
              </a:extLst>
            </p:cNvPr>
            <p:cNvGrpSpPr/>
            <p:nvPr/>
          </p:nvGrpSpPr>
          <p:grpSpPr>
            <a:xfrm>
              <a:off x="8327716" y="2906519"/>
              <a:ext cx="329184" cy="258419"/>
              <a:chOff x="7658059" y="2578150"/>
              <a:chExt cx="329184" cy="258419"/>
            </a:xfrm>
            <a:solidFill>
              <a:srgbClr val="808080"/>
            </a:solidFill>
          </p:grpSpPr>
          <p:sp>
            <p:nvSpPr>
              <p:cNvPr id="285" name="Rechteck 284">
                <a:extLst>
                  <a:ext uri="{FF2B5EF4-FFF2-40B4-BE49-F238E27FC236}">
                    <a16:creationId xmlns:a16="http://schemas.microsoft.com/office/drawing/2014/main" id="{39F58C05-23F4-4EAD-BA0E-72C61DCDE404}"/>
                  </a:ext>
                </a:extLst>
              </p:cNvPr>
              <p:cNvSpPr/>
              <p:nvPr/>
            </p:nvSpPr>
            <p:spPr>
              <a:xfrm>
                <a:off x="7658059" y="2578150"/>
                <a:ext cx="329184" cy="2170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sp>
            <p:nvSpPr>
              <p:cNvPr id="286" name="Gleichschenkliges Dreieck 565">
                <a:extLst>
                  <a:ext uri="{FF2B5EF4-FFF2-40B4-BE49-F238E27FC236}">
                    <a16:creationId xmlns:a16="http://schemas.microsoft.com/office/drawing/2014/main" id="{8393B9AA-0E0D-450F-9FD9-5BF24A0BDEF2}"/>
                  </a:ext>
                </a:extLst>
              </p:cNvPr>
              <p:cNvSpPr/>
              <p:nvPr/>
            </p:nvSpPr>
            <p:spPr>
              <a:xfrm>
                <a:off x="7773318" y="2718813"/>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grpSp>
      <p:sp>
        <p:nvSpPr>
          <p:cNvPr id="276" name="Freeform 51">
            <a:extLst>
              <a:ext uri="{FF2B5EF4-FFF2-40B4-BE49-F238E27FC236}">
                <a16:creationId xmlns:a16="http://schemas.microsoft.com/office/drawing/2014/main" id="{CABF7C97-C148-44C1-9865-50EC8421B717}"/>
              </a:ext>
            </a:extLst>
          </p:cNvPr>
          <p:cNvSpPr>
            <a:spLocks/>
          </p:cNvSpPr>
          <p:nvPr/>
        </p:nvSpPr>
        <p:spPr bwMode="auto">
          <a:xfrm>
            <a:off x="8944866" y="3097925"/>
            <a:ext cx="168631" cy="148566"/>
          </a:xfrm>
          <a:custGeom>
            <a:avLst/>
            <a:gdLst>
              <a:gd name="T0" fmla="*/ 259 w 2280"/>
              <a:gd name="T1" fmla="*/ 1653 h 2020"/>
              <a:gd name="T2" fmla="*/ 818 w 2280"/>
              <a:gd name="T3" fmla="*/ 1851 h 2020"/>
              <a:gd name="T4" fmla="*/ 864 w 2280"/>
              <a:gd name="T5" fmla="*/ 1805 h 2020"/>
              <a:gd name="T6" fmla="*/ 1034 w 2280"/>
              <a:gd name="T7" fmla="*/ 1729 h 2020"/>
              <a:gd name="T8" fmla="*/ 1099 w 2280"/>
              <a:gd name="T9" fmla="*/ 1896 h 2020"/>
              <a:gd name="T10" fmla="*/ 921 w 2280"/>
              <a:gd name="T11" fmla="*/ 1956 h 2020"/>
              <a:gd name="T12" fmla="*/ 865 w 2280"/>
              <a:gd name="T13" fmla="*/ 1948 h 2020"/>
              <a:gd name="T14" fmla="*/ 150 w 2280"/>
              <a:gd name="T15" fmla="*/ 1685 h 2020"/>
              <a:gd name="T16" fmla="*/ 107 w 2280"/>
              <a:gd name="T17" fmla="*/ 1653 h 2020"/>
              <a:gd name="T18" fmla="*/ 1 w 2280"/>
              <a:gd name="T19" fmla="*/ 1491 h 2020"/>
              <a:gd name="T20" fmla="*/ 1 w 2280"/>
              <a:gd name="T21" fmla="*/ 1158 h 2020"/>
              <a:gd name="T22" fmla="*/ 72 w 2280"/>
              <a:gd name="T23" fmla="*/ 1011 h 2020"/>
              <a:gd name="T24" fmla="*/ 101 w 2280"/>
              <a:gd name="T25" fmla="*/ 958 h 2020"/>
              <a:gd name="T26" fmla="*/ 1144 w 2280"/>
              <a:gd name="T27" fmla="*/ 3 h 2020"/>
              <a:gd name="T28" fmla="*/ 2179 w 2280"/>
              <a:gd name="T29" fmla="*/ 960 h 2020"/>
              <a:gd name="T30" fmla="*/ 2209 w 2280"/>
              <a:gd name="T31" fmla="*/ 1013 h 2020"/>
              <a:gd name="T32" fmla="*/ 2278 w 2280"/>
              <a:gd name="T33" fmla="*/ 1155 h 2020"/>
              <a:gd name="T34" fmla="*/ 2278 w 2280"/>
              <a:gd name="T35" fmla="*/ 1494 h 2020"/>
              <a:gd name="T36" fmla="*/ 2100 w 2280"/>
              <a:gd name="T37" fmla="*/ 1667 h 2020"/>
              <a:gd name="T38" fmla="*/ 1927 w 2280"/>
              <a:gd name="T39" fmla="*/ 1495 h 2020"/>
              <a:gd name="T40" fmla="*/ 1926 w 2280"/>
              <a:gd name="T41" fmla="*/ 1156 h 2020"/>
              <a:gd name="T42" fmla="*/ 1998 w 2280"/>
              <a:gd name="T43" fmla="*/ 1010 h 2020"/>
              <a:gd name="T44" fmla="*/ 2018 w 2280"/>
              <a:gd name="T45" fmla="*/ 960 h 2020"/>
              <a:gd name="T46" fmla="*/ 1160 w 2280"/>
              <a:gd name="T47" fmla="*/ 161 h 2020"/>
              <a:gd name="T48" fmla="*/ 269 w 2280"/>
              <a:gd name="T49" fmla="*/ 893 h 2020"/>
              <a:gd name="T50" fmla="*/ 261 w 2280"/>
              <a:gd name="T51" fmla="*/ 959 h 2020"/>
              <a:gd name="T52" fmla="*/ 286 w 2280"/>
              <a:gd name="T53" fmla="*/ 1013 h 2020"/>
              <a:gd name="T54" fmla="*/ 353 w 2280"/>
              <a:gd name="T55" fmla="*/ 1151 h 2020"/>
              <a:gd name="T56" fmla="*/ 353 w 2280"/>
              <a:gd name="T57" fmla="*/ 1495 h 2020"/>
              <a:gd name="T58" fmla="*/ 259 w 2280"/>
              <a:gd name="T59" fmla="*/ 1653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80" h="2020">
                <a:moveTo>
                  <a:pt x="259" y="1653"/>
                </a:moveTo>
                <a:cubicBezTo>
                  <a:pt x="386" y="1826"/>
                  <a:pt x="613" y="1905"/>
                  <a:pt x="818" y="1851"/>
                </a:cubicBezTo>
                <a:cubicBezTo>
                  <a:pt x="843" y="1844"/>
                  <a:pt x="856" y="1832"/>
                  <a:pt x="864" y="1805"/>
                </a:cubicBezTo>
                <a:cubicBezTo>
                  <a:pt x="888" y="1732"/>
                  <a:pt x="964" y="1699"/>
                  <a:pt x="1034" y="1729"/>
                </a:cubicBezTo>
                <a:cubicBezTo>
                  <a:pt x="1098" y="1756"/>
                  <a:pt x="1129" y="1833"/>
                  <a:pt x="1099" y="1896"/>
                </a:cubicBezTo>
                <a:cubicBezTo>
                  <a:pt x="1067" y="1965"/>
                  <a:pt x="992" y="1989"/>
                  <a:pt x="921" y="1956"/>
                </a:cubicBezTo>
                <a:cubicBezTo>
                  <a:pt x="905" y="1948"/>
                  <a:pt x="883" y="1943"/>
                  <a:pt x="865" y="1948"/>
                </a:cubicBezTo>
                <a:cubicBezTo>
                  <a:pt x="574" y="2020"/>
                  <a:pt x="328" y="1930"/>
                  <a:pt x="150" y="1685"/>
                </a:cubicBezTo>
                <a:cubicBezTo>
                  <a:pt x="140" y="1671"/>
                  <a:pt x="123" y="1661"/>
                  <a:pt x="107" y="1653"/>
                </a:cubicBezTo>
                <a:cubicBezTo>
                  <a:pt x="38" y="1620"/>
                  <a:pt x="2" y="1567"/>
                  <a:pt x="1" y="1491"/>
                </a:cubicBezTo>
                <a:cubicBezTo>
                  <a:pt x="0" y="1380"/>
                  <a:pt x="1" y="1269"/>
                  <a:pt x="1" y="1158"/>
                </a:cubicBezTo>
                <a:cubicBezTo>
                  <a:pt x="1" y="1098"/>
                  <a:pt x="24" y="1049"/>
                  <a:pt x="72" y="1011"/>
                </a:cubicBezTo>
                <a:cubicBezTo>
                  <a:pt x="87" y="1000"/>
                  <a:pt x="100" y="976"/>
                  <a:pt x="101" y="958"/>
                </a:cubicBezTo>
                <a:cubicBezTo>
                  <a:pt x="143" y="420"/>
                  <a:pt x="601" y="0"/>
                  <a:pt x="1144" y="3"/>
                </a:cubicBezTo>
                <a:cubicBezTo>
                  <a:pt x="1687" y="6"/>
                  <a:pt x="2133" y="419"/>
                  <a:pt x="2179" y="960"/>
                </a:cubicBezTo>
                <a:cubicBezTo>
                  <a:pt x="2180" y="979"/>
                  <a:pt x="2194" y="1001"/>
                  <a:pt x="2209" y="1013"/>
                </a:cubicBezTo>
                <a:cubicBezTo>
                  <a:pt x="2255" y="1050"/>
                  <a:pt x="2278" y="1097"/>
                  <a:pt x="2278" y="1155"/>
                </a:cubicBezTo>
                <a:cubicBezTo>
                  <a:pt x="2279" y="1268"/>
                  <a:pt x="2280" y="1381"/>
                  <a:pt x="2278" y="1494"/>
                </a:cubicBezTo>
                <a:cubicBezTo>
                  <a:pt x="2277" y="1592"/>
                  <a:pt x="2198" y="1668"/>
                  <a:pt x="2100" y="1667"/>
                </a:cubicBezTo>
                <a:cubicBezTo>
                  <a:pt x="2002" y="1665"/>
                  <a:pt x="1928" y="1593"/>
                  <a:pt x="1927" y="1495"/>
                </a:cubicBezTo>
                <a:cubicBezTo>
                  <a:pt x="1925" y="1382"/>
                  <a:pt x="1926" y="1269"/>
                  <a:pt x="1926" y="1156"/>
                </a:cubicBezTo>
                <a:cubicBezTo>
                  <a:pt x="1926" y="1096"/>
                  <a:pt x="1950" y="1048"/>
                  <a:pt x="1998" y="1010"/>
                </a:cubicBezTo>
                <a:cubicBezTo>
                  <a:pt x="2011" y="1000"/>
                  <a:pt x="2020" y="976"/>
                  <a:pt x="2018" y="960"/>
                </a:cubicBezTo>
                <a:cubicBezTo>
                  <a:pt x="1976" y="514"/>
                  <a:pt x="1612" y="176"/>
                  <a:pt x="1160" y="161"/>
                </a:cubicBezTo>
                <a:cubicBezTo>
                  <a:pt x="730" y="146"/>
                  <a:pt x="342" y="466"/>
                  <a:pt x="269" y="893"/>
                </a:cubicBezTo>
                <a:cubicBezTo>
                  <a:pt x="265" y="915"/>
                  <a:pt x="259" y="938"/>
                  <a:pt x="261" y="959"/>
                </a:cubicBezTo>
                <a:cubicBezTo>
                  <a:pt x="264" y="978"/>
                  <a:pt x="272" y="1001"/>
                  <a:pt x="286" y="1013"/>
                </a:cubicBezTo>
                <a:cubicBezTo>
                  <a:pt x="329" y="1050"/>
                  <a:pt x="353" y="1094"/>
                  <a:pt x="353" y="1151"/>
                </a:cubicBezTo>
                <a:cubicBezTo>
                  <a:pt x="354" y="1265"/>
                  <a:pt x="354" y="1380"/>
                  <a:pt x="353" y="1495"/>
                </a:cubicBezTo>
                <a:cubicBezTo>
                  <a:pt x="352" y="1562"/>
                  <a:pt x="333" y="1592"/>
                  <a:pt x="259" y="1653"/>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nvGrpSpPr>
          <p:cNvPr id="564" name="Gruppieren 370">
            <a:extLst>
              <a:ext uri="{FF2B5EF4-FFF2-40B4-BE49-F238E27FC236}">
                <a16:creationId xmlns:a16="http://schemas.microsoft.com/office/drawing/2014/main" id="{BBAB9A60-C3AF-4A81-ADBD-B65B6B37F4BC}"/>
              </a:ext>
            </a:extLst>
          </p:cNvPr>
          <p:cNvGrpSpPr/>
          <p:nvPr/>
        </p:nvGrpSpPr>
        <p:grpSpPr>
          <a:xfrm>
            <a:off x="6186433" y="3170604"/>
            <a:ext cx="406813" cy="319958"/>
            <a:chOff x="4200525" y="5019675"/>
            <a:chExt cx="1739900" cy="1368425"/>
          </a:xfrm>
        </p:grpSpPr>
        <p:sp>
          <p:nvSpPr>
            <p:cNvPr id="574" name="Freeform 7">
              <a:extLst>
                <a:ext uri="{FF2B5EF4-FFF2-40B4-BE49-F238E27FC236}">
                  <a16:creationId xmlns:a16="http://schemas.microsoft.com/office/drawing/2014/main" id="{53405A69-632B-4FC9-AB2C-410CAC92CE6F}"/>
                </a:ext>
              </a:extLst>
            </p:cNvPr>
            <p:cNvSpPr>
              <a:spLocks/>
            </p:cNvSpPr>
            <p:nvPr/>
          </p:nvSpPr>
          <p:spPr bwMode="auto">
            <a:xfrm>
              <a:off x="4200525" y="5019675"/>
              <a:ext cx="1739900" cy="1368425"/>
            </a:xfrm>
            <a:custGeom>
              <a:avLst/>
              <a:gdLst>
                <a:gd name="T0" fmla="*/ 0 w 1096"/>
                <a:gd name="T1" fmla="*/ 858 h 862"/>
                <a:gd name="T2" fmla="*/ 0 w 1096"/>
                <a:gd name="T3" fmla="*/ 94 h 862"/>
                <a:gd name="T4" fmla="*/ 348 w 1096"/>
                <a:gd name="T5" fmla="*/ 0 h 862"/>
                <a:gd name="T6" fmla="*/ 348 w 1096"/>
                <a:gd name="T7" fmla="*/ 242 h 862"/>
                <a:gd name="T8" fmla="*/ 754 w 1096"/>
                <a:gd name="T9" fmla="*/ 242 h 862"/>
                <a:gd name="T10" fmla="*/ 754 w 1096"/>
                <a:gd name="T11" fmla="*/ 0 h 862"/>
                <a:gd name="T12" fmla="*/ 1096 w 1096"/>
                <a:gd name="T13" fmla="*/ 0 h 862"/>
                <a:gd name="T14" fmla="*/ 1096 w 1096"/>
                <a:gd name="T15" fmla="*/ 858 h 862"/>
                <a:gd name="T16" fmla="*/ 240 w 1096"/>
                <a:gd name="T17" fmla="*/ 858 h 862"/>
                <a:gd name="T18" fmla="*/ 240 w 1096"/>
                <a:gd name="T19" fmla="*/ 826 h 862"/>
                <a:gd name="T20" fmla="*/ 96 w 1096"/>
                <a:gd name="T21" fmla="*/ 826 h 862"/>
                <a:gd name="T22" fmla="*/ 96 w 1096"/>
                <a:gd name="T23" fmla="*/ 862 h 862"/>
                <a:gd name="T24" fmla="*/ 0 w 1096"/>
                <a:gd name="T25" fmla="*/ 858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6" h="862">
                  <a:moveTo>
                    <a:pt x="0" y="858"/>
                  </a:moveTo>
                  <a:lnTo>
                    <a:pt x="0" y="94"/>
                  </a:lnTo>
                  <a:lnTo>
                    <a:pt x="348" y="0"/>
                  </a:lnTo>
                  <a:lnTo>
                    <a:pt x="348" y="242"/>
                  </a:lnTo>
                  <a:lnTo>
                    <a:pt x="754" y="242"/>
                  </a:lnTo>
                  <a:lnTo>
                    <a:pt x="754" y="0"/>
                  </a:lnTo>
                  <a:lnTo>
                    <a:pt x="1096" y="0"/>
                  </a:lnTo>
                  <a:lnTo>
                    <a:pt x="1096" y="858"/>
                  </a:lnTo>
                  <a:lnTo>
                    <a:pt x="240" y="858"/>
                  </a:lnTo>
                  <a:lnTo>
                    <a:pt x="240" y="826"/>
                  </a:lnTo>
                  <a:lnTo>
                    <a:pt x="96" y="826"/>
                  </a:lnTo>
                  <a:lnTo>
                    <a:pt x="96" y="862"/>
                  </a:lnTo>
                  <a:lnTo>
                    <a:pt x="0" y="8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dirty="0">
                <a:ln>
                  <a:noFill/>
                </a:ln>
                <a:solidFill>
                  <a:srgbClr val="000000"/>
                </a:solidFill>
                <a:effectLst/>
                <a:uLnTx/>
                <a:uFillTx/>
                <a:latin typeface="Bree-SH-Text" pitchFamily="2" charset="77"/>
                <a:ea typeface="+mn-ea"/>
                <a:cs typeface="+mn-cs"/>
              </a:endParaRPr>
            </a:p>
          </p:txBody>
        </p:sp>
        <p:sp>
          <p:nvSpPr>
            <p:cNvPr id="575" name="Rectangle 69">
              <a:extLst>
                <a:ext uri="{FF2B5EF4-FFF2-40B4-BE49-F238E27FC236}">
                  <a16:creationId xmlns:a16="http://schemas.microsoft.com/office/drawing/2014/main" id="{0D4047A5-4D81-4A2E-8394-4A9C2036D498}"/>
                </a:ext>
              </a:extLst>
            </p:cNvPr>
            <p:cNvSpPr>
              <a:spLocks noChangeArrowheads="1"/>
            </p:cNvSpPr>
            <p:nvPr/>
          </p:nvSpPr>
          <p:spPr bwMode="auto">
            <a:xfrm>
              <a:off x="4359275" y="5883275"/>
              <a:ext cx="222250" cy="403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76" name="Rectangle 70">
              <a:extLst>
                <a:ext uri="{FF2B5EF4-FFF2-40B4-BE49-F238E27FC236}">
                  <a16:creationId xmlns:a16="http://schemas.microsoft.com/office/drawing/2014/main" id="{10AF7843-0394-40E2-BA80-E0FC45E782CE}"/>
                </a:ext>
              </a:extLst>
            </p:cNvPr>
            <p:cNvSpPr>
              <a:spLocks noChangeArrowheads="1"/>
            </p:cNvSpPr>
            <p:nvPr/>
          </p:nvSpPr>
          <p:spPr bwMode="auto">
            <a:xfrm>
              <a:off x="5724525" y="6146800"/>
              <a:ext cx="12065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77" name="Rectangle 71">
              <a:extLst>
                <a:ext uri="{FF2B5EF4-FFF2-40B4-BE49-F238E27FC236}">
                  <a16:creationId xmlns:a16="http://schemas.microsoft.com/office/drawing/2014/main" id="{4F27E93E-A04D-4DF7-8F0E-7161B1691B4F}"/>
                </a:ext>
              </a:extLst>
            </p:cNvPr>
            <p:cNvSpPr>
              <a:spLocks noChangeArrowheads="1"/>
            </p:cNvSpPr>
            <p:nvPr/>
          </p:nvSpPr>
          <p:spPr bwMode="auto">
            <a:xfrm>
              <a:off x="5724525" y="5946775"/>
              <a:ext cx="12065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78" name="Rectangle 72">
              <a:extLst>
                <a:ext uri="{FF2B5EF4-FFF2-40B4-BE49-F238E27FC236}">
                  <a16:creationId xmlns:a16="http://schemas.microsoft.com/office/drawing/2014/main" id="{4287FBDC-EF83-4306-842B-D135A3B06DF9}"/>
                </a:ext>
              </a:extLst>
            </p:cNvPr>
            <p:cNvSpPr>
              <a:spLocks noChangeArrowheads="1"/>
            </p:cNvSpPr>
            <p:nvPr/>
          </p:nvSpPr>
          <p:spPr bwMode="auto">
            <a:xfrm>
              <a:off x="5724525" y="5743575"/>
              <a:ext cx="12065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79" name="Rectangle 73">
              <a:extLst>
                <a:ext uri="{FF2B5EF4-FFF2-40B4-BE49-F238E27FC236}">
                  <a16:creationId xmlns:a16="http://schemas.microsoft.com/office/drawing/2014/main" id="{28F9D9C8-EB05-452E-802D-4382C52299FB}"/>
                </a:ext>
              </a:extLst>
            </p:cNvPr>
            <p:cNvSpPr>
              <a:spLocks noChangeArrowheads="1"/>
            </p:cNvSpPr>
            <p:nvPr/>
          </p:nvSpPr>
          <p:spPr bwMode="auto">
            <a:xfrm>
              <a:off x="5724525" y="5543550"/>
              <a:ext cx="12065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80" name="Rectangle 74">
              <a:extLst>
                <a:ext uri="{FF2B5EF4-FFF2-40B4-BE49-F238E27FC236}">
                  <a16:creationId xmlns:a16="http://schemas.microsoft.com/office/drawing/2014/main" id="{588F94B4-5EC3-4ACB-B0BA-0FF6E4122901}"/>
                </a:ext>
              </a:extLst>
            </p:cNvPr>
            <p:cNvSpPr>
              <a:spLocks noChangeArrowheads="1"/>
            </p:cNvSpPr>
            <p:nvPr/>
          </p:nvSpPr>
          <p:spPr bwMode="auto">
            <a:xfrm>
              <a:off x="5724525" y="5343525"/>
              <a:ext cx="12065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81" name="Rectangle 75">
              <a:extLst>
                <a:ext uri="{FF2B5EF4-FFF2-40B4-BE49-F238E27FC236}">
                  <a16:creationId xmlns:a16="http://schemas.microsoft.com/office/drawing/2014/main" id="{4CC8FDB3-4DC5-47CE-B71E-9945D015949D}"/>
                </a:ext>
              </a:extLst>
            </p:cNvPr>
            <p:cNvSpPr>
              <a:spLocks noChangeArrowheads="1"/>
            </p:cNvSpPr>
            <p:nvPr/>
          </p:nvSpPr>
          <p:spPr bwMode="auto">
            <a:xfrm>
              <a:off x="5724525" y="5140325"/>
              <a:ext cx="12065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82" name="Rectangle 76">
              <a:extLst>
                <a:ext uri="{FF2B5EF4-FFF2-40B4-BE49-F238E27FC236}">
                  <a16:creationId xmlns:a16="http://schemas.microsoft.com/office/drawing/2014/main" id="{F39787A9-5B05-40C7-9A42-EA85E2AF2097}"/>
                </a:ext>
              </a:extLst>
            </p:cNvPr>
            <p:cNvSpPr>
              <a:spLocks noChangeArrowheads="1"/>
            </p:cNvSpPr>
            <p:nvPr/>
          </p:nvSpPr>
          <p:spPr bwMode="auto">
            <a:xfrm>
              <a:off x="5543550" y="5140325"/>
              <a:ext cx="12065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83" name="Rectangle 77">
              <a:extLst>
                <a:ext uri="{FF2B5EF4-FFF2-40B4-BE49-F238E27FC236}">
                  <a16:creationId xmlns:a16="http://schemas.microsoft.com/office/drawing/2014/main" id="{B6FF7630-8D15-4C43-BA52-14E94376D004}"/>
                </a:ext>
              </a:extLst>
            </p:cNvPr>
            <p:cNvSpPr>
              <a:spLocks noChangeArrowheads="1"/>
            </p:cNvSpPr>
            <p:nvPr/>
          </p:nvSpPr>
          <p:spPr bwMode="auto">
            <a:xfrm>
              <a:off x="4873625" y="6010275"/>
              <a:ext cx="180975" cy="158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84" name="Rectangle 78">
              <a:extLst>
                <a:ext uri="{FF2B5EF4-FFF2-40B4-BE49-F238E27FC236}">
                  <a16:creationId xmlns:a16="http://schemas.microsoft.com/office/drawing/2014/main" id="{3444743D-0FB3-43BF-9554-DC5E54F5EE37}"/>
                </a:ext>
              </a:extLst>
            </p:cNvPr>
            <p:cNvSpPr>
              <a:spLocks noChangeArrowheads="1"/>
            </p:cNvSpPr>
            <p:nvPr/>
          </p:nvSpPr>
          <p:spPr bwMode="auto">
            <a:xfrm>
              <a:off x="5127625" y="6010275"/>
              <a:ext cx="177800" cy="158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85" name="Rectangle 79">
              <a:extLst>
                <a:ext uri="{FF2B5EF4-FFF2-40B4-BE49-F238E27FC236}">
                  <a16:creationId xmlns:a16="http://schemas.microsoft.com/office/drawing/2014/main" id="{16ACC053-06EC-4348-A408-F8D4D81A9191}"/>
                </a:ext>
              </a:extLst>
            </p:cNvPr>
            <p:cNvSpPr>
              <a:spLocks noChangeArrowheads="1"/>
            </p:cNvSpPr>
            <p:nvPr/>
          </p:nvSpPr>
          <p:spPr bwMode="auto">
            <a:xfrm>
              <a:off x="5378450" y="6010275"/>
              <a:ext cx="177800" cy="158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86" name="Rectangle 80">
              <a:extLst>
                <a:ext uri="{FF2B5EF4-FFF2-40B4-BE49-F238E27FC236}">
                  <a16:creationId xmlns:a16="http://schemas.microsoft.com/office/drawing/2014/main" id="{8B89DB2F-ED2F-4572-AE38-AE421C3C9BB1}"/>
                </a:ext>
              </a:extLst>
            </p:cNvPr>
            <p:cNvSpPr>
              <a:spLocks noChangeArrowheads="1"/>
            </p:cNvSpPr>
            <p:nvPr/>
          </p:nvSpPr>
          <p:spPr bwMode="auto">
            <a:xfrm>
              <a:off x="4873625" y="5778500"/>
              <a:ext cx="180975" cy="158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87" name="Rectangle 81">
              <a:extLst>
                <a:ext uri="{FF2B5EF4-FFF2-40B4-BE49-F238E27FC236}">
                  <a16:creationId xmlns:a16="http://schemas.microsoft.com/office/drawing/2014/main" id="{E63E36CC-DD95-44AD-8776-44CA94A8B2E8}"/>
                </a:ext>
              </a:extLst>
            </p:cNvPr>
            <p:cNvSpPr>
              <a:spLocks noChangeArrowheads="1"/>
            </p:cNvSpPr>
            <p:nvPr/>
          </p:nvSpPr>
          <p:spPr bwMode="auto">
            <a:xfrm>
              <a:off x="5127625" y="5778500"/>
              <a:ext cx="177800" cy="158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88" name="Rectangle 82">
              <a:extLst>
                <a:ext uri="{FF2B5EF4-FFF2-40B4-BE49-F238E27FC236}">
                  <a16:creationId xmlns:a16="http://schemas.microsoft.com/office/drawing/2014/main" id="{2857DEE0-585F-462B-BA76-358C7E610693}"/>
                </a:ext>
              </a:extLst>
            </p:cNvPr>
            <p:cNvSpPr>
              <a:spLocks noChangeArrowheads="1"/>
            </p:cNvSpPr>
            <p:nvPr/>
          </p:nvSpPr>
          <p:spPr bwMode="auto">
            <a:xfrm>
              <a:off x="5378450" y="5778500"/>
              <a:ext cx="177800" cy="158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89" name="Rectangle 83">
              <a:extLst>
                <a:ext uri="{FF2B5EF4-FFF2-40B4-BE49-F238E27FC236}">
                  <a16:creationId xmlns:a16="http://schemas.microsoft.com/office/drawing/2014/main" id="{A61144D9-ED5D-41CB-AC2B-1DBC863EC3DC}"/>
                </a:ext>
              </a:extLst>
            </p:cNvPr>
            <p:cNvSpPr>
              <a:spLocks noChangeArrowheads="1"/>
            </p:cNvSpPr>
            <p:nvPr/>
          </p:nvSpPr>
          <p:spPr bwMode="auto">
            <a:xfrm>
              <a:off x="4873625" y="5546725"/>
              <a:ext cx="180975"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90" name="Rectangle 84">
              <a:extLst>
                <a:ext uri="{FF2B5EF4-FFF2-40B4-BE49-F238E27FC236}">
                  <a16:creationId xmlns:a16="http://schemas.microsoft.com/office/drawing/2014/main" id="{47106708-0DD8-42C4-8F46-3F7CDD2B8FC3}"/>
                </a:ext>
              </a:extLst>
            </p:cNvPr>
            <p:cNvSpPr>
              <a:spLocks noChangeArrowheads="1"/>
            </p:cNvSpPr>
            <p:nvPr/>
          </p:nvSpPr>
          <p:spPr bwMode="auto">
            <a:xfrm>
              <a:off x="5127625" y="5546725"/>
              <a:ext cx="1778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91" name="Rectangle 85">
              <a:extLst>
                <a:ext uri="{FF2B5EF4-FFF2-40B4-BE49-F238E27FC236}">
                  <a16:creationId xmlns:a16="http://schemas.microsoft.com/office/drawing/2014/main" id="{DEADA578-993B-4B4B-A6A5-2DA63F25501B}"/>
                </a:ext>
              </a:extLst>
            </p:cNvPr>
            <p:cNvSpPr>
              <a:spLocks noChangeArrowheads="1"/>
            </p:cNvSpPr>
            <p:nvPr/>
          </p:nvSpPr>
          <p:spPr bwMode="auto">
            <a:xfrm>
              <a:off x="5378450" y="5546725"/>
              <a:ext cx="1778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92" name="Freeform 86">
              <a:extLst>
                <a:ext uri="{FF2B5EF4-FFF2-40B4-BE49-F238E27FC236}">
                  <a16:creationId xmlns:a16="http://schemas.microsoft.com/office/drawing/2014/main" id="{340AD526-5FE9-42EA-AF02-2E6CE493E61B}"/>
                </a:ext>
              </a:extLst>
            </p:cNvPr>
            <p:cNvSpPr>
              <a:spLocks/>
            </p:cNvSpPr>
            <p:nvPr/>
          </p:nvSpPr>
          <p:spPr bwMode="auto">
            <a:xfrm>
              <a:off x="4441825" y="5248275"/>
              <a:ext cx="82550" cy="63500"/>
            </a:xfrm>
            <a:custGeom>
              <a:avLst/>
              <a:gdLst>
                <a:gd name="T0" fmla="*/ 52 w 52"/>
                <a:gd name="T1" fmla="*/ 40 h 40"/>
                <a:gd name="T2" fmla="*/ 52 w 52"/>
                <a:gd name="T3" fmla="*/ 26 h 40"/>
                <a:gd name="T4" fmla="*/ 52 w 52"/>
                <a:gd name="T5" fmla="*/ 26 h 40"/>
                <a:gd name="T6" fmla="*/ 50 w 52"/>
                <a:gd name="T7" fmla="*/ 16 h 40"/>
                <a:gd name="T8" fmla="*/ 44 w 52"/>
                <a:gd name="T9" fmla="*/ 8 h 40"/>
                <a:gd name="T10" fmla="*/ 36 w 52"/>
                <a:gd name="T11" fmla="*/ 2 h 40"/>
                <a:gd name="T12" fmla="*/ 26 w 52"/>
                <a:gd name="T13" fmla="*/ 0 h 40"/>
                <a:gd name="T14" fmla="*/ 26 w 52"/>
                <a:gd name="T15" fmla="*/ 0 h 40"/>
                <a:gd name="T16" fmla="*/ 16 w 52"/>
                <a:gd name="T17" fmla="*/ 2 h 40"/>
                <a:gd name="T18" fmla="*/ 8 w 52"/>
                <a:gd name="T19" fmla="*/ 8 h 40"/>
                <a:gd name="T20" fmla="*/ 2 w 52"/>
                <a:gd name="T21" fmla="*/ 16 h 40"/>
                <a:gd name="T22" fmla="*/ 0 w 52"/>
                <a:gd name="T23" fmla="*/ 26 h 40"/>
                <a:gd name="T24" fmla="*/ 0 w 52"/>
                <a:gd name="T25" fmla="*/ 40 h 40"/>
                <a:gd name="T26" fmla="*/ 52 w 52"/>
                <a:gd name="T2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40">
                  <a:moveTo>
                    <a:pt x="52" y="40"/>
                  </a:moveTo>
                  <a:lnTo>
                    <a:pt x="52" y="26"/>
                  </a:lnTo>
                  <a:lnTo>
                    <a:pt x="52" y="26"/>
                  </a:lnTo>
                  <a:lnTo>
                    <a:pt x="50" y="16"/>
                  </a:lnTo>
                  <a:lnTo>
                    <a:pt x="44" y="8"/>
                  </a:lnTo>
                  <a:lnTo>
                    <a:pt x="36" y="2"/>
                  </a:lnTo>
                  <a:lnTo>
                    <a:pt x="26" y="0"/>
                  </a:lnTo>
                  <a:lnTo>
                    <a:pt x="26" y="0"/>
                  </a:lnTo>
                  <a:lnTo>
                    <a:pt x="16" y="2"/>
                  </a:lnTo>
                  <a:lnTo>
                    <a:pt x="8" y="8"/>
                  </a:lnTo>
                  <a:lnTo>
                    <a:pt x="2" y="16"/>
                  </a:lnTo>
                  <a:lnTo>
                    <a:pt x="0" y="26"/>
                  </a:lnTo>
                  <a:lnTo>
                    <a:pt x="0" y="40"/>
                  </a:lnTo>
                  <a:lnTo>
                    <a:pt x="52"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93" name="Freeform 87">
              <a:extLst>
                <a:ext uri="{FF2B5EF4-FFF2-40B4-BE49-F238E27FC236}">
                  <a16:creationId xmlns:a16="http://schemas.microsoft.com/office/drawing/2014/main" id="{CBEE721A-8AE8-4712-A916-2286F8291CAF}"/>
                </a:ext>
              </a:extLst>
            </p:cNvPr>
            <p:cNvSpPr>
              <a:spLocks/>
            </p:cNvSpPr>
            <p:nvPr/>
          </p:nvSpPr>
          <p:spPr bwMode="auto">
            <a:xfrm>
              <a:off x="4467225" y="5734050"/>
              <a:ext cx="31750" cy="92075"/>
            </a:xfrm>
            <a:custGeom>
              <a:avLst/>
              <a:gdLst>
                <a:gd name="T0" fmla="*/ 4 w 20"/>
                <a:gd name="T1" fmla="*/ 58 h 58"/>
                <a:gd name="T2" fmla="*/ 18 w 20"/>
                <a:gd name="T3" fmla="*/ 54 h 58"/>
                <a:gd name="T4" fmla="*/ 20 w 20"/>
                <a:gd name="T5" fmla="*/ 0 h 58"/>
                <a:gd name="T6" fmla="*/ 0 w 20"/>
                <a:gd name="T7" fmla="*/ 8 h 58"/>
                <a:gd name="T8" fmla="*/ 4 w 20"/>
                <a:gd name="T9" fmla="*/ 58 h 58"/>
              </a:gdLst>
              <a:ahLst/>
              <a:cxnLst>
                <a:cxn ang="0">
                  <a:pos x="T0" y="T1"/>
                </a:cxn>
                <a:cxn ang="0">
                  <a:pos x="T2" y="T3"/>
                </a:cxn>
                <a:cxn ang="0">
                  <a:pos x="T4" y="T5"/>
                </a:cxn>
                <a:cxn ang="0">
                  <a:pos x="T6" y="T7"/>
                </a:cxn>
                <a:cxn ang="0">
                  <a:pos x="T8" y="T9"/>
                </a:cxn>
              </a:cxnLst>
              <a:rect l="0" t="0" r="r" b="b"/>
              <a:pathLst>
                <a:path w="20" h="58">
                  <a:moveTo>
                    <a:pt x="4" y="58"/>
                  </a:moveTo>
                  <a:lnTo>
                    <a:pt x="18" y="54"/>
                  </a:lnTo>
                  <a:lnTo>
                    <a:pt x="20" y="0"/>
                  </a:lnTo>
                  <a:lnTo>
                    <a:pt x="0" y="8"/>
                  </a:lnTo>
                  <a:lnTo>
                    <a:pt x="4"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94" name="Freeform 88">
              <a:extLst>
                <a:ext uri="{FF2B5EF4-FFF2-40B4-BE49-F238E27FC236}">
                  <a16:creationId xmlns:a16="http://schemas.microsoft.com/office/drawing/2014/main" id="{FB85500E-A282-4D77-B404-6F3C84C7EA74}"/>
                </a:ext>
              </a:extLst>
            </p:cNvPr>
            <p:cNvSpPr>
              <a:spLocks/>
            </p:cNvSpPr>
            <p:nvPr/>
          </p:nvSpPr>
          <p:spPr bwMode="auto">
            <a:xfrm>
              <a:off x="4400550" y="5537200"/>
              <a:ext cx="206375" cy="254000"/>
            </a:xfrm>
            <a:custGeom>
              <a:avLst/>
              <a:gdLst>
                <a:gd name="T0" fmla="*/ 82 w 130"/>
                <a:gd name="T1" fmla="*/ 0 h 160"/>
                <a:gd name="T2" fmla="*/ 80 w 130"/>
                <a:gd name="T3" fmla="*/ 42 h 160"/>
                <a:gd name="T4" fmla="*/ 80 w 130"/>
                <a:gd name="T5" fmla="*/ 42 h 160"/>
                <a:gd name="T6" fmla="*/ 88 w 130"/>
                <a:gd name="T7" fmla="*/ 48 h 160"/>
                <a:gd name="T8" fmla="*/ 90 w 130"/>
                <a:gd name="T9" fmla="*/ 50 h 160"/>
                <a:gd name="T10" fmla="*/ 92 w 130"/>
                <a:gd name="T11" fmla="*/ 54 h 160"/>
                <a:gd name="T12" fmla="*/ 92 w 130"/>
                <a:gd name="T13" fmla="*/ 54 h 160"/>
                <a:gd name="T14" fmla="*/ 90 w 130"/>
                <a:gd name="T15" fmla="*/ 58 h 160"/>
                <a:gd name="T16" fmla="*/ 88 w 130"/>
                <a:gd name="T17" fmla="*/ 62 h 160"/>
                <a:gd name="T18" fmla="*/ 82 w 130"/>
                <a:gd name="T19" fmla="*/ 68 h 160"/>
                <a:gd name="T20" fmla="*/ 82 w 130"/>
                <a:gd name="T21" fmla="*/ 68 h 160"/>
                <a:gd name="T22" fmla="*/ 26 w 130"/>
                <a:gd name="T23" fmla="*/ 94 h 160"/>
                <a:gd name="T24" fmla="*/ 26 w 130"/>
                <a:gd name="T25" fmla="*/ 94 h 160"/>
                <a:gd name="T26" fmla="*/ 16 w 130"/>
                <a:gd name="T27" fmla="*/ 98 h 160"/>
                <a:gd name="T28" fmla="*/ 8 w 130"/>
                <a:gd name="T29" fmla="*/ 106 h 160"/>
                <a:gd name="T30" fmla="*/ 2 w 130"/>
                <a:gd name="T31" fmla="*/ 114 h 160"/>
                <a:gd name="T32" fmla="*/ 0 w 130"/>
                <a:gd name="T33" fmla="*/ 124 h 160"/>
                <a:gd name="T34" fmla="*/ 0 w 130"/>
                <a:gd name="T35" fmla="*/ 124 h 160"/>
                <a:gd name="T36" fmla="*/ 2 w 130"/>
                <a:gd name="T37" fmla="*/ 134 h 160"/>
                <a:gd name="T38" fmla="*/ 8 w 130"/>
                <a:gd name="T39" fmla="*/ 144 h 160"/>
                <a:gd name="T40" fmla="*/ 18 w 130"/>
                <a:gd name="T41" fmla="*/ 154 h 160"/>
                <a:gd name="T42" fmla="*/ 32 w 130"/>
                <a:gd name="T43" fmla="*/ 160 h 160"/>
                <a:gd name="T44" fmla="*/ 30 w 130"/>
                <a:gd name="T45" fmla="*/ 144 h 160"/>
                <a:gd name="T46" fmla="*/ 30 w 130"/>
                <a:gd name="T47" fmla="*/ 144 h 160"/>
                <a:gd name="T48" fmla="*/ 26 w 130"/>
                <a:gd name="T49" fmla="*/ 140 h 160"/>
                <a:gd name="T50" fmla="*/ 24 w 130"/>
                <a:gd name="T51" fmla="*/ 134 h 160"/>
                <a:gd name="T52" fmla="*/ 24 w 130"/>
                <a:gd name="T53" fmla="*/ 134 h 160"/>
                <a:gd name="T54" fmla="*/ 24 w 130"/>
                <a:gd name="T55" fmla="*/ 128 h 160"/>
                <a:gd name="T56" fmla="*/ 28 w 130"/>
                <a:gd name="T57" fmla="*/ 126 h 160"/>
                <a:gd name="T58" fmla="*/ 34 w 130"/>
                <a:gd name="T59" fmla="*/ 120 h 160"/>
                <a:gd name="T60" fmla="*/ 34 w 130"/>
                <a:gd name="T61" fmla="*/ 120 h 160"/>
                <a:gd name="T62" fmla="*/ 92 w 130"/>
                <a:gd name="T63" fmla="*/ 100 h 160"/>
                <a:gd name="T64" fmla="*/ 92 w 130"/>
                <a:gd name="T65" fmla="*/ 100 h 160"/>
                <a:gd name="T66" fmla="*/ 110 w 130"/>
                <a:gd name="T67" fmla="*/ 92 h 160"/>
                <a:gd name="T68" fmla="*/ 116 w 130"/>
                <a:gd name="T69" fmla="*/ 86 h 160"/>
                <a:gd name="T70" fmla="*/ 122 w 130"/>
                <a:gd name="T71" fmla="*/ 82 h 160"/>
                <a:gd name="T72" fmla="*/ 126 w 130"/>
                <a:gd name="T73" fmla="*/ 76 h 160"/>
                <a:gd name="T74" fmla="*/ 128 w 130"/>
                <a:gd name="T75" fmla="*/ 68 h 160"/>
                <a:gd name="T76" fmla="*/ 130 w 130"/>
                <a:gd name="T77" fmla="*/ 62 h 160"/>
                <a:gd name="T78" fmla="*/ 130 w 130"/>
                <a:gd name="T79" fmla="*/ 52 h 160"/>
                <a:gd name="T80" fmla="*/ 130 w 130"/>
                <a:gd name="T81" fmla="*/ 52 h 160"/>
                <a:gd name="T82" fmla="*/ 130 w 130"/>
                <a:gd name="T83" fmla="*/ 44 h 160"/>
                <a:gd name="T84" fmla="*/ 126 w 130"/>
                <a:gd name="T85" fmla="*/ 36 h 160"/>
                <a:gd name="T86" fmla="*/ 122 w 130"/>
                <a:gd name="T87" fmla="*/ 28 h 160"/>
                <a:gd name="T88" fmla="*/ 118 w 130"/>
                <a:gd name="T89" fmla="*/ 22 h 160"/>
                <a:gd name="T90" fmla="*/ 110 w 130"/>
                <a:gd name="T91" fmla="*/ 16 h 160"/>
                <a:gd name="T92" fmla="*/ 102 w 130"/>
                <a:gd name="T93" fmla="*/ 10 h 160"/>
                <a:gd name="T94" fmla="*/ 82 w 130"/>
                <a:gd name="T95"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 h="160">
                  <a:moveTo>
                    <a:pt x="82" y="0"/>
                  </a:moveTo>
                  <a:lnTo>
                    <a:pt x="80" y="42"/>
                  </a:lnTo>
                  <a:lnTo>
                    <a:pt x="80" y="42"/>
                  </a:lnTo>
                  <a:lnTo>
                    <a:pt x="88" y="48"/>
                  </a:lnTo>
                  <a:lnTo>
                    <a:pt x="90" y="50"/>
                  </a:lnTo>
                  <a:lnTo>
                    <a:pt x="92" y="54"/>
                  </a:lnTo>
                  <a:lnTo>
                    <a:pt x="92" y="54"/>
                  </a:lnTo>
                  <a:lnTo>
                    <a:pt x="90" y="58"/>
                  </a:lnTo>
                  <a:lnTo>
                    <a:pt x="88" y="62"/>
                  </a:lnTo>
                  <a:lnTo>
                    <a:pt x="82" y="68"/>
                  </a:lnTo>
                  <a:lnTo>
                    <a:pt x="82" y="68"/>
                  </a:lnTo>
                  <a:lnTo>
                    <a:pt x="26" y="94"/>
                  </a:lnTo>
                  <a:lnTo>
                    <a:pt x="26" y="94"/>
                  </a:lnTo>
                  <a:lnTo>
                    <a:pt x="16" y="98"/>
                  </a:lnTo>
                  <a:lnTo>
                    <a:pt x="8" y="106"/>
                  </a:lnTo>
                  <a:lnTo>
                    <a:pt x="2" y="114"/>
                  </a:lnTo>
                  <a:lnTo>
                    <a:pt x="0" y="124"/>
                  </a:lnTo>
                  <a:lnTo>
                    <a:pt x="0" y="124"/>
                  </a:lnTo>
                  <a:lnTo>
                    <a:pt x="2" y="134"/>
                  </a:lnTo>
                  <a:lnTo>
                    <a:pt x="8" y="144"/>
                  </a:lnTo>
                  <a:lnTo>
                    <a:pt x="18" y="154"/>
                  </a:lnTo>
                  <a:lnTo>
                    <a:pt x="32" y="160"/>
                  </a:lnTo>
                  <a:lnTo>
                    <a:pt x="30" y="144"/>
                  </a:lnTo>
                  <a:lnTo>
                    <a:pt x="30" y="144"/>
                  </a:lnTo>
                  <a:lnTo>
                    <a:pt x="26" y="140"/>
                  </a:lnTo>
                  <a:lnTo>
                    <a:pt x="24" y="134"/>
                  </a:lnTo>
                  <a:lnTo>
                    <a:pt x="24" y="134"/>
                  </a:lnTo>
                  <a:lnTo>
                    <a:pt x="24" y="128"/>
                  </a:lnTo>
                  <a:lnTo>
                    <a:pt x="28" y="126"/>
                  </a:lnTo>
                  <a:lnTo>
                    <a:pt x="34" y="120"/>
                  </a:lnTo>
                  <a:lnTo>
                    <a:pt x="34" y="120"/>
                  </a:lnTo>
                  <a:lnTo>
                    <a:pt x="92" y="100"/>
                  </a:lnTo>
                  <a:lnTo>
                    <a:pt x="92" y="100"/>
                  </a:lnTo>
                  <a:lnTo>
                    <a:pt x="110" y="92"/>
                  </a:lnTo>
                  <a:lnTo>
                    <a:pt x="116" y="86"/>
                  </a:lnTo>
                  <a:lnTo>
                    <a:pt x="122" y="82"/>
                  </a:lnTo>
                  <a:lnTo>
                    <a:pt x="126" y="76"/>
                  </a:lnTo>
                  <a:lnTo>
                    <a:pt x="128" y="68"/>
                  </a:lnTo>
                  <a:lnTo>
                    <a:pt x="130" y="62"/>
                  </a:lnTo>
                  <a:lnTo>
                    <a:pt x="130" y="52"/>
                  </a:lnTo>
                  <a:lnTo>
                    <a:pt x="130" y="52"/>
                  </a:lnTo>
                  <a:lnTo>
                    <a:pt x="130" y="44"/>
                  </a:lnTo>
                  <a:lnTo>
                    <a:pt x="126" y="36"/>
                  </a:lnTo>
                  <a:lnTo>
                    <a:pt x="122" y="28"/>
                  </a:lnTo>
                  <a:lnTo>
                    <a:pt x="118" y="22"/>
                  </a:lnTo>
                  <a:lnTo>
                    <a:pt x="110" y="16"/>
                  </a:lnTo>
                  <a:lnTo>
                    <a:pt x="102" y="10"/>
                  </a:lnTo>
                  <a:lnTo>
                    <a:pt x="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95" name="Freeform 89">
              <a:extLst>
                <a:ext uri="{FF2B5EF4-FFF2-40B4-BE49-F238E27FC236}">
                  <a16:creationId xmlns:a16="http://schemas.microsoft.com/office/drawing/2014/main" id="{99829AD2-E069-42C4-9243-78B1418F492D}"/>
                </a:ext>
              </a:extLst>
            </p:cNvPr>
            <p:cNvSpPr>
              <a:spLocks/>
            </p:cNvSpPr>
            <p:nvPr/>
          </p:nvSpPr>
          <p:spPr bwMode="auto">
            <a:xfrm>
              <a:off x="4400550" y="5537200"/>
              <a:ext cx="206375" cy="254000"/>
            </a:xfrm>
            <a:custGeom>
              <a:avLst/>
              <a:gdLst>
                <a:gd name="T0" fmla="*/ 82 w 130"/>
                <a:gd name="T1" fmla="*/ 0 h 160"/>
                <a:gd name="T2" fmla="*/ 80 w 130"/>
                <a:gd name="T3" fmla="*/ 42 h 160"/>
                <a:gd name="T4" fmla="*/ 80 w 130"/>
                <a:gd name="T5" fmla="*/ 42 h 160"/>
                <a:gd name="T6" fmla="*/ 88 w 130"/>
                <a:gd name="T7" fmla="*/ 48 h 160"/>
                <a:gd name="T8" fmla="*/ 90 w 130"/>
                <a:gd name="T9" fmla="*/ 50 h 160"/>
                <a:gd name="T10" fmla="*/ 92 w 130"/>
                <a:gd name="T11" fmla="*/ 54 h 160"/>
                <a:gd name="T12" fmla="*/ 92 w 130"/>
                <a:gd name="T13" fmla="*/ 54 h 160"/>
                <a:gd name="T14" fmla="*/ 90 w 130"/>
                <a:gd name="T15" fmla="*/ 58 h 160"/>
                <a:gd name="T16" fmla="*/ 88 w 130"/>
                <a:gd name="T17" fmla="*/ 62 h 160"/>
                <a:gd name="T18" fmla="*/ 82 w 130"/>
                <a:gd name="T19" fmla="*/ 68 h 160"/>
                <a:gd name="T20" fmla="*/ 82 w 130"/>
                <a:gd name="T21" fmla="*/ 68 h 160"/>
                <a:gd name="T22" fmla="*/ 26 w 130"/>
                <a:gd name="T23" fmla="*/ 94 h 160"/>
                <a:gd name="T24" fmla="*/ 26 w 130"/>
                <a:gd name="T25" fmla="*/ 94 h 160"/>
                <a:gd name="T26" fmla="*/ 16 w 130"/>
                <a:gd name="T27" fmla="*/ 98 h 160"/>
                <a:gd name="T28" fmla="*/ 8 w 130"/>
                <a:gd name="T29" fmla="*/ 106 h 160"/>
                <a:gd name="T30" fmla="*/ 2 w 130"/>
                <a:gd name="T31" fmla="*/ 114 h 160"/>
                <a:gd name="T32" fmla="*/ 0 w 130"/>
                <a:gd name="T33" fmla="*/ 124 h 160"/>
                <a:gd name="T34" fmla="*/ 0 w 130"/>
                <a:gd name="T35" fmla="*/ 124 h 160"/>
                <a:gd name="T36" fmla="*/ 2 w 130"/>
                <a:gd name="T37" fmla="*/ 134 h 160"/>
                <a:gd name="T38" fmla="*/ 8 w 130"/>
                <a:gd name="T39" fmla="*/ 144 h 160"/>
                <a:gd name="T40" fmla="*/ 18 w 130"/>
                <a:gd name="T41" fmla="*/ 154 h 160"/>
                <a:gd name="T42" fmla="*/ 32 w 130"/>
                <a:gd name="T43" fmla="*/ 160 h 160"/>
                <a:gd name="T44" fmla="*/ 30 w 130"/>
                <a:gd name="T45" fmla="*/ 144 h 160"/>
                <a:gd name="T46" fmla="*/ 30 w 130"/>
                <a:gd name="T47" fmla="*/ 144 h 160"/>
                <a:gd name="T48" fmla="*/ 26 w 130"/>
                <a:gd name="T49" fmla="*/ 140 h 160"/>
                <a:gd name="T50" fmla="*/ 24 w 130"/>
                <a:gd name="T51" fmla="*/ 134 h 160"/>
                <a:gd name="T52" fmla="*/ 24 w 130"/>
                <a:gd name="T53" fmla="*/ 134 h 160"/>
                <a:gd name="T54" fmla="*/ 24 w 130"/>
                <a:gd name="T55" fmla="*/ 128 h 160"/>
                <a:gd name="T56" fmla="*/ 28 w 130"/>
                <a:gd name="T57" fmla="*/ 126 h 160"/>
                <a:gd name="T58" fmla="*/ 34 w 130"/>
                <a:gd name="T59" fmla="*/ 120 h 160"/>
                <a:gd name="T60" fmla="*/ 34 w 130"/>
                <a:gd name="T61" fmla="*/ 120 h 160"/>
                <a:gd name="T62" fmla="*/ 92 w 130"/>
                <a:gd name="T63" fmla="*/ 100 h 160"/>
                <a:gd name="T64" fmla="*/ 92 w 130"/>
                <a:gd name="T65" fmla="*/ 100 h 160"/>
                <a:gd name="T66" fmla="*/ 110 w 130"/>
                <a:gd name="T67" fmla="*/ 92 h 160"/>
                <a:gd name="T68" fmla="*/ 116 w 130"/>
                <a:gd name="T69" fmla="*/ 86 h 160"/>
                <a:gd name="T70" fmla="*/ 122 w 130"/>
                <a:gd name="T71" fmla="*/ 82 h 160"/>
                <a:gd name="T72" fmla="*/ 126 w 130"/>
                <a:gd name="T73" fmla="*/ 76 h 160"/>
                <a:gd name="T74" fmla="*/ 128 w 130"/>
                <a:gd name="T75" fmla="*/ 68 h 160"/>
                <a:gd name="T76" fmla="*/ 130 w 130"/>
                <a:gd name="T77" fmla="*/ 62 h 160"/>
                <a:gd name="T78" fmla="*/ 130 w 130"/>
                <a:gd name="T79" fmla="*/ 52 h 160"/>
                <a:gd name="T80" fmla="*/ 130 w 130"/>
                <a:gd name="T81" fmla="*/ 52 h 160"/>
                <a:gd name="T82" fmla="*/ 130 w 130"/>
                <a:gd name="T83" fmla="*/ 44 h 160"/>
                <a:gd name="T84" fmla="*/ 126 w 130"/>
                <a:gd name="T85" fmla="*/ 36 h 160"/>
                <a:gd name="T86" fmla="*/ 122 w 130"/>
                <a:gd name="T87" fmla="*/ 28 h 160"/>
                <a:gd name="T88" fmla="*/ 118 w 130"/>
                <a:gd name="T89" fmla="*/ 22 h 160"/>
                <a:gd name="T90" fmla="*/ 110 w 130"/>
                <a:gd name="T91" fmla="*/ 16 h 160"/>
                <a:gd name="T92" fmla="*/ 102 w 130"/>
                <a:gd name="T93" fmla="*/ 10 h 160"/>
                <a:gd name="T94" fmla="*/ 82 w 130"/>
                <a:gd name="T95"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 h="160">
                  <a:moveTo>
                    <a:pt x="82" y="0"/>
                  </a:moveTo>
                  <a:lnTo>
                    <a:pt x="80" y="42"/>
                  </a:lnTo>
                  <a:lnTo>
                    <a:pt x="80" y="42"/>
                  </a:lnTo>
                  <a:lnTo>
                    <a:pt x="88" y="48"/>
                  </a:lnTo>
                  <a:lnTo>
                    <a:pt x="90" y="50"/>
                  </a:lnTo>
                  <a:lnTo>
                    <a:pt x="92" y="54"/>
                  </a:lnTo>
                  <a:lnTo>
                    <a:pt x="92" y="54"/>
                  </a:lnTo>
                  <a:lnTo>
                    <a:pt x="90" y="58"/>
                  </a:lnTo>
                  <a:lnTo>
                    <a:pt x="88" y="62"/>
                  </a:lnTo>
                  <a:lnTo>
                    <a:pt x="82" y="68"/>
                  </a:lnTo>
                  <a:lnTo>
                    <a:pt x="82" y="68"/>
                  </a:lnTo>
                  <a:lnTo>
                    <a:pt x="26" y="94"/>
                  </a:lnTo>
                  <a:lnTo>
                    <a:pt x="26" y="94"/>
                  </a:lnTo>
                  <a:lnTo>
                    <a:pt x="16" y="98"/>
                  </a:lnTo>
                  <a:lnTo>
                    <a:pt x="8" y="106"/>
                  </a:lnTo>
                  <a:lnTo>
                    <a:pt x="2" y="114"/>
                  </a:lnTo>
                  <a:lnTo>
                    <a:pt x="0" y="124"/>
                  </a:lnTo>
                  <a:lnTo>
                    <a:pt x="0" y="124"/>
                  </a:lnTo>
                  <a:lnTo>
                    <a:pt x="2" y="134"/>
                  </a:lnTo>
                  <a:lnTo>
                    <a:pt x="8" y="144"/>
                  </a:lnTo>
                  <a:lnTo>
                    <a:pt x="18" y="154"/>
                  </a:lnTo>
                  <a:lnTo>
                    <a:pt x="32" y="160"/>
                  </a:lnTo>
                  <a:lnTo>
                    <a:pt x="30" y="144"/>
                  </a:lnTo>
                  <a:lnTo>
                    <a:pt x="30" y="144"/>
                  </a:lnTo>
                  <a:lnTo>
                    <a:pt x="26" y="140"/>
                  </a:lnTo>
                  <a:lnTo>
                    <a:pt x="24" y="134"/>
                  </a:lnTo>
                  <a:lnTo>
                    <a:pt x="24" y="134"/>
                  </a:lnTo>
                  <a:lnTo>
                    <a:pt x="24" y="128"/>
                  </a:lnTo>
                  <a:lnTo>
                    <a:pt x="28" y="126"/>
                  </a:lnTo>
                  <a:lnTo>
                    <a:pt x="34" y="120"/>
                  </a:lnTo>
                  <a:lnTo>
                    <a:pt x="34" y="120"/>
                  </a:lnTo>
                  <a:lnTo>
                    <a:pt x="92" y="100"/>
                  </a:lnTo>
                  <a:lnTo>
                    <a:pt x="92" y="100"/>
                  </a:lnTo>
                  <a:lnTo>
                    <a:pt x="110" y="92"/>
                  </a:lnTo>
                  <a:lnTo>
                    <a:pt x="116" y="86"/>
                  </a:lnTo>
                  <a:lnTo>
                    <a:pt x="122" y="82"/>
                  </a:lnTo>
                  <a:lnTo>
                    <a:pt x="126" y="76"/>
                  </a:lnTo>
                  <a:lnTo>
                    <a:pt x="128" y="68"/>
                  </a:lnTo>
                  <a:lnTo>
                    <a:pt x="130" y="62"/>
                  </a:lnTo>
                  <a:lnTo>
                    <a:pt x="130" y="52"/>
                  </a:lnTo>
                  <a:lnTo>
                    <a:pt x="130" y="52"/>
                  </a:lnTo>
                  <a:lnTo>
                    <a:pt x="130" y="44"/>
                  </a:lnTo>
                  <a:lnTo>
                    <a:pt x="126" y="36"/>
                  </a:lnTo>
                  <a:lnTo>
                    <a:pt x="122" y="28"/>
                  </a:lnTo>
                  <a:lnTo>
                    <a:pt x="118" y="22"/>
                  </a:lnTo>
                  <a:lnTo>
                    <a:pt x="110" y="16"/>
                  </a:lnTo>
                  <a:lnTo>
                    <a:pt x="102" y="10"/>
                  </a:lnTo>
                  <a:lnTo>
                    <a:pt x="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96" name="Freeform 90">
              <a:extLst>
                <a:ext uri="{FF2B5EF4-FFF2-40B4-BE49-F238E27FC236}">
                  <a16:creationId xmlns:a16="http://schemas.microsoft.com/office/drawing/2014/main" id="{C8D87985-3721-42E8-AAA6-BBABE0542792}"/>
                </a:ext>
              </a:extLst>
            </p:cNvPr>
            <p:cNvSpPr>
              <a:spLocks/>
            </p:cNvSpPr>
            <p:nvPr/>
          </p:nvSpPr>
          <p:spPr bwMode="auto">
            <a:xfrm>
              <a:off x="4318000" y="5330825"/>
              <a:ext cx="311150" cy="247650"/>
            </a:xfrm>
            <a:custGeom>
              <a:avLst/>
              <a:gdLst>
                <a:gd name="T0" fmla="*/ 150 w 196"/>
                <a:gd name="T1" fmla="*/ 0 h 156"/>
                <a:gd name="T2" fmla="*/ 78 w 196"/>
                <a:gd name="T3" fmla="*/ 0 h 156"/>
                <a:gd name="T4" fmla="*/ 78 w 196"/>
                <a:gd name="T5" fmla="*/ 0 h 156"/>
                <a:gd name="T6" fmla="*/ 62 w 196"/>
                <a:gd name="T7" fmla="*/ 2 h 156"/>
                <a:gd name="T8" fmla="*/ 48 w 196"/>
                <a:gd name="T9" fmla="*/ 6 h 156"/>
                <a:gd name="T10" fmla="*/ 34 w 196"/>
                <a:gd name="T11" fmla="*/ 14 h 156"/>
                <a:gd name="T12" fmla="*/ 24 w 196"/>
                <a:gd name="T13" fmla="*/ 24 h 156"/>
                <a:gd name="T14" fmla="*/ 14 w 196"/>
                <a:gd name="T15" fmla="*/ 36 h 156"/>
                <a:gd name="T16" fmla="*/ 6 w 196"/>
                <a:gd name="T17" fmla="*/ 48 h 156"/>
                <a:gd name="T18" fmla="*/ 2 w 196"/>
                <a:gd name="T19" fmla="*/ 62 h 156"/>
                <a:gd name="T20" fmla="*/ 0 w 196"/>
                <a:gd name="T21" fmla="*/ 78 h 156"/>
                <a:gd name="T22" fmla="*/ 0 w 196"/>
                <a:gd name="T23" fmla="*/ 78 h 156"/>
                <a:gd name="T24" fmla="*/ 2 w 196"/>
                <a:gd name="T25" fmla="*/ 94 h 156"/>
                <a:gd name="T26" fmla="*/ 6 w 196"/>
                <a:gd name="T27" fmla="*/ 108 h 156"/>
                <a:gd name="T28" fmla="*/ 12 w 196"/>
                <a:gd name="T29" fmla="*/ 120 h 156"/>
                <a:gd name="T30" fmla="*/ 20 w 196"/>
                <a:gd name="T31" fmla="*/ 130 h 156"/>
                <a:gd name="T32" fmla="*/ 30 w 196"/>
                <a:gd name="T33" fmla="*/ 138 h 156"/>
                <a:gd name="T34" fmla="*/ 44 w 196"/>
                <a:gd name="T35" fmla="*/ 146 h 156"/>
                <a:gd name="T36" fmla="*/ 58 w 196"/>
                <a:gd name="T37" fmla="*/ 152 h 156"/>
                <a:gd name="T38" fmla="*/ 76 w 196"/>
                <a:gd name="T39" fmla="*/ 156 h 156"/>
                <a:gd name="T40" fmla="*/ 74 w 196"/>
                <a:gd name="T41" fmla="*/ 116 h 156"/>
                <a:gd name="T42" fmla="*/ 74 w 196"/>
                <a:gd name="T43" fmla="*/ 116 h 156"/>
                <a:gd name="T44" fmla="*/ 62 w 196"/>
                <a:gd name="T45" fmla="*/ 112 h 156"/>
                <a:gd name="T46" fmla="*/ 54 w 196"/>
                <a:gd name="T47" fmla="*/ 104 h 156"/>
                <a:gd name="T48" fmla="*/ 48 w 196"/>
                <a:gd name="T49" fmla="*/ 96 h 156"/>
                <a:gd name="T50" fmla="*/ 46 w 196"/>
                <a:gd name="T51" fmla="*/ 90 h 156"/>
                <a:gd name="T52" fmla="*/ 46 w 196"/>
                <a:gd name="T53" fmla="*/ 86 h 156"/>
                <a:gd name="T54" fmla="*/ 46 w 196"/>
                <a:gd name="T55" fmla="*/ 86 h 156"/>
                <a:gd name="T56" fmla="*/ 46 w 196"/>
                <a:gd name="T57" fmla="*/ 78 h 156"/>
                <a:gd name="T58" fmla="*/ 48 w 196"/>
                <a:gd name="T59" fmla="*/ 72 h 156"/>
                <a:gd name="T60" fmla="*/ 52 w 196"/>
                <a:gd name="T61" fmla="*/ 66 h 156"/>
                <a:gd name="T62" fmla="*/ 56 w 196"/>
                <a:gd name="T63" fmla="*/ 62 h 156"/>
                <a:gd name="T64" fmla="*/ 60 w 196"/>
                <a:gd name="T65" fmla="*/ 58 h 156"/>
                <a:gd name="T66" fmla="*/ 66 w 196"/>
                <a:gd name="T67" fmla="*/ 54 h 156"/>
                <a:gd name="T68" fmla="*/ 72 w 196"/>
                <a:gd name="T69" fmla="*/ 54 h 156"/>
                <a:gd name="T70" fmla="*/ 78 w 196"/>
                <a:gd name="T71" fmla="*/ 52 h 156"/>
                <a:gd name="T72" fmla="*/ 126 w 196"/>
                <a:gd name="T73" fmla="*/ 52 h 156"/>
                <a:gd name="T74" fmla="*/ 176 w 196"/>
                <a:gd name="T75" fmla="*/ 52 h 156"/>
                <a:gd name="T76" fmla="*/ 176 w 196"/>
                <a:gd name="T77" fmla="*/ 52 h 156"/>
                <a:gd name="T78" fmla="*/ 184 w 196"/>
                <a:gd name="T79" fmla="*/ 52 h 156"/>
                <a:gd name="T80" fmla="*/ 190 w 196"/>
                <a:gd name="T81" fmla="*/ 46 h 156"/>
                <a:gd name="T82" fmla="*/ 194 w 196"/>
                <a:gd name="T83" fmla="*/ 40 h 156"/>
                <a:gd name="T84" fmla="*/ 196 w 196"/>
                <a:gd name="T85" fmla="*/ 34 h 156"/>
                <a:gd name="T86" fmla="*/ 196 w 196"/>
                <a:gd name="T87" fmla="*/ 34 h 156"/>
                <a:gd name="T88" fmla="*/ 194 w 196"/>
                <a:gd name="T89" fmla="*/ 24 h 156"/>
                <a:gd name="T90" fmla="*/ 190 w 196"/>
                <a:gd name="T91" fmla="*/ 18 h 156"/>
                <a:gd name="T92" fmla="*/ 186 w 196"/>
                <a:gd name="T93" fmla="*/ 12 h 156"/>
                <a:gd name="T94" fmla="*/ 180 w 196"/>
                <a:gd name="T95" fmla="*/ 8 h 156"/>
                <a:gd name="T96" fmla="*/ 172 w 196"/>
                <a:gd name="T97" fmla="*/ 4 h 156"/>
                <a:gd name="T98" fmla="*/ 164 w 196"/>
                <a:gd name="T99" fmla="*/ 2 h 156"/>
                <a:gd name="T100" fmla="*/ 150 w 196"/>
                <a:gd name="T10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6" h="156">
                  <a:moveTo>
                    <a:pt x="150" y="0"/>
                  </a:moveTo>
                  <a:lnTo>
                    <a:pt x="78" y="0"/>
                  </a:lnTo>
                  <a:lnTo>
                    <a:pt x="78" y="0"/>
                  </a:lnTo>
                  <a:lnTo>
                    <a:pt x="62" y="2"/>
                  </a:lnTo>
                  <a:lnTo>
                    <a:pt x="48" y="6"/>
                  </a:lnTo>
                  <a:lnTo>
                    <a:pt x="34" y="14"/>
                  </a:lnTo>
                  <a:lnTo>
                    <a:pt x="24" y="24"/>
                  </a:lnTo>
                  <a:lnTo>
                    <a:pt x="14" y="36"/>
                  </a:lnTo>
                  <a:lnTo>
                    <a:pt x="6" y="48"/>
                  </a:lnTo>
                  <a:lnTo>
                    <a:pt x="2" y="62"/>
                  </a:lnTo>
                  <a:lnTo>
                    <a:pt x="0" y="78"/>
                  </a:lnTo>
                  <a:lnTo>
                    <a:pt x="0" y="78"/>
                  </a:lnTo>
                  <a:lnTo>
                    <a:pt x="2" y="94"/>
                  </a:lnTo>
                  <a:lnTo>
                    <a:pt x="6" y="108"/>
                  </a:lnTo>
                  <a:lnTo>
                    <a:pt x="12" y="120"/>
                  </a:lnTo>
                  <a:lnTo>
                    <a:pt x="20" y="130"/>
                  </a:lnTo>
                  <a:lnTo>
                    <a:pt x="30" y="138"/>
                  </a:lnTo>
                  <a:lnTo>
                    <a:pt x="44" y="146"/>
                  </a:lnTo>
                  <a:lnTo>
                    <a:pt x="58" y="152"/>
                  </a:lnTo>
                  <a:lnTo>
                    <a:pt x="76" y="156"/>
                  </a:lnTo>
                  <a:lnTo>
                    <a:pt x="74" y="116"/>
                  </a:lnTo>
                  <a:lnTo>
                    <a:pt x="74" y="116"/>
                  </a:lnTo>
                  <a:lnTo>
                    <a:pt x="62" y="112"/>
                  </a:lnTo>
                  <a:lnTo>
                    <a:pt x="54" y="104"/>
                  </a:lnTo>
                  <a:lnTo>
                    <a:pt x="48" y="96"/>
                  </a:lnTo>
                  <a:lnTo>
                    <a:pt x="46" y="90"/>
                  </a:lnTo>
                  <a:lnTo>
                    <a:pt x="46" y="86"/>
                  </a:lnTo>
                  <a:lnTo>
                    <a:pt x="46" y="86"/>
                  </a:lnTo>
                  <a:lnTo>
                    <a:pt x="46" y="78"/>
                  </a:lnTo>
                  <a:lnTo>
                    <a:pt x="48" y="72"/>
                  </a:lnTo>
                  <a:lnTo>
                    <a:pt x="52" y="66"/>
                  </a:lnTo>
                  <a:lnTo>
                    <a:pt x="56" y="62"/>
                  </a:lnTo>
                  <a:lnTo>
                    <a:pt x="60" y="58"/>
                  </a:lnTo>
                  <a:lnTo>
                    <a:pt x="66" y="54"/>
                  </a:lnTo>
                  <a:lnTo>
                    <a:pt x="72" y="54"/>
                  </a:lnTo>
                  <a:lnTo>
                    <a:pt x="78" y="52"/>
                  </a:lnTo>
                  <a:lnTo>
                    <a:pt x="126" y="52"/>
                  </a:lnTo>
                  <a:lnTo>
                    <a:pt x="176" y="52"/>
                  </a:lnTo>
                  <a:lnTo>
                    <a:pt x="176" y="52"/>
                  </a:lnTo>
                  <a:lnTo>
                    <a:pt x="184" y="52"/>
                  </a:lnTo>
                  <a:lnTo>
                    <a:pt x="190" y="46"/>
                  </a:lnTo>
                  <a:lnTo>
                    <a:pt x="194" y="40"/>
                  </a:lnTo>
                  <a:lnTo>
                    <a:pt x="196" y="34"/>
                  </a:lnTo>
                  <a:lnTo>
                    <a:pt x="196" y="34"/>
                  </a:lnTo>
                  <a:lnTo>
                    <a:pt x="194" y="24"/>
                  </a:lnTo>
                  <a:lnTo>
                    <a:pt x="190" y="18"/>
                  </a:lnTo>
                  <a:lnTo>
                    <a:pt x="186" y="12"/>
                  </a:lnTo>
                  <a:lnTo>
                    <a:pt x="180" y="8"/>
                  </a:lnTo>
                  <a:lnTo>
                    <a:pt x="172" y="4"/>
                  </a:lnTo>
                  <a:lnTo>
                    <a:pt x="164" y="2"/>
                  </a:lnTo>
                  <a:lnTo>
                    <a:pt x="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97" name="Freeform 91">
              <a:extLst>
                <a:ext uri="{FF2B5EF4-FFF2-40B4-BE49-F238E27FC236}">
                  <a16:creationId xmlns:a16="http://schemas.microsoft.com/office/drawing/2014/main" id="{01FB419E-DC97-44AA-914E-0A93B6B0D850}"/>
                </a:ext>
              </a:extLst>
            </p:cNvPr>
            <p:cNvSpPr>
              <a:spLocks/>
            </p:cNvSpPr>
            <p:nvPr/>
          </p:nvSpPr>
          <p:spPr bwMode="auto">
            <a:xfrm>
              <a:off x="4318000" y="5330825"/>
              <a:ext cx="311150" cy="247650"/>
            </a:xfrm>
            <a:custGeom>
              <a:avLst/>
              <a:gdLst>
                <a:gd name="T0" fmla="*/ 150 w 196"/>
                <a:gd name="T1" fmla="*/ 0 h 156"/>
                <a:gd name="T2" fmla="*/ 78 w 196"/>
                <a:gd name="T3" fmla="*/ 0 h 156"/>
                <a:gd name="T4" fmla="*/ 78 w 196"/>
                <a:gd name="T5" fmla="*/ 0 h 156"/>
                <a:gd name="T6" fmla="*/ 62 w 196"/>
                <a:gd name="T7" fmla="*/ 2 h 156"/>
                <a:gd name="T8" fmla="*/ 48 w 196"/>
                <a:gd name="T9" fmla="*/ 6 h 156"/>
                <a:gd name="T10" fmla="*/ 34 w 196"/>
                <a:gd name="T11" fmla="*/ 14 h 156"/>
                <a:gd name="T12" fmla="*/ 24 w 196"/>
                <a:gd name="T13" fmla="*/ 24 h 156"/>
                <a:gd name="T14" fmla="*/ 14 w 196"/>
                <a:gd name="T15" fmla="*/ 36 h 156"/>
                <a:gd name="T16" fmla="*/ 6 w 196"/>
                <a:gd name="T17" fmla="*/ 48 h 156"/>
                <a:gd name="T18" fmla="*/ 2 w 196"/>
                <a:gd name="T19" fmla="*/ 62 h 156"/>
                <a:gd name="T20" fmla="*/ 0 w 196"/>
                <a:gd name="T21" fmla="*/ 78 h 156"/>
                <a:gd name="T22" fmla="*/ 0 w 196"/>
                <a:gd name="T23" fmla="*/ 78 h 156"/>
                <a:gd name="T24" fmla="*/ 2 w 196"/>
                <a:gd name="T25" fmla="*/ 94 h 156"/>
                <a:gd name="T26" fmla="*/ 6 w 196"/>
                <a:gd name="T27" fmla="*/ 108 h 156"/>
                <a:gd name="T28" fmla="*/ 12 w 196"/>
                <a:gd name="T29" fmla="*/ 120 h 156"/>
                <a:gd name="T30" fmla="*/ 20 w 196"/>
                <a:gd name="T31" fmla="*/ 130 h 156"/>
                <a:gd name="T32" fmla="*/ 30 w 196"/>
                <a:gd name="T33" fmla="*/ 138 h 156"/>
                <a:gd name="T34" fmla="*/ 44 w 196"/>
                <a:gd name="T35" fmla="*/ 146 h 156"/>
                <a:gd name="T36" fmla="*/ 58 w 196"/>
                <a:gd name="T37" fmla="*/ 152 h 156"/>
                <a:gd name="T38" fmla="*/ 76 w 196"/>
                <a:gd name="T39" fmla="*/ 156 h 156"/>
                <a:gd name="T40" fmla="*/ 74 w 196"/>
                <a:gd name="T41" fmla="*/ 116 h 156"/>
                <a:gd name="T42" fmla="*/ 74 w 196"/>
                <a:gd name="T43" fmla="*/ 116 h 156"/>
                <a:gd name="T44" fmla="*/ 62 w 196"/>
                <a:gd name="T45" fmla="*/ 112 h 156"/>
                <a:gd name="T46" fmla="*/ 54 w 196"/>
                <a:gd name="T47" fmla="*/ 104 h 156"/>
                <a:gd name="T48" fmla="*/ 48 w 196"/>
                <a:gd name="T49" fmla="*/ 96 h 156"/>
                <a:gd name="T50" fmla="*/ 46 w 196"/>
                <a:gd name="T51" fmla="*/ 90 h 156"/>
                <a:gd name="T52" fmla="*/ 46 w 196"/>
                <a:gd name="T53" fmla="*/ 86 h 156"/>
                <a:gd name="T54" fmla="*/ 46 w 196"/>
                <a:gd name="T55" fmla="*/ 86 h 156"/>
                <a:gd name="T56" fmla="*/ 46 w 196"/>
                <a:gd name="T57" fmla="*/ 78 h 156"/>
                <a:gd name="T58" fmla="*/ 48 w 196"/>
                <a:gd name="T59" fmla="*/ 72 h 156"/>
                <a:gd name="T60" fmla="*/ 52 w 196"/>
                <a:gd name="T61" fmla="*/ 66 h 156"/>
                <a:gd name="T62" fmla="*/ 56 w 196"/>
                <a:gd name="T63" fmla="*/ 62 h 156"/>
                <a:gd name="T64" fmla="*/ 60 w 196"/>
                <a:gd name="T65" fmla="*/ 58 h 156"/>
                <a:gd name="T66" fmla="*/ 66 w 196"/>
                <a:gd name="T67" fmla="*/ 54 h 156"/>
                <a:gd name="T68" fmla="*/ 72 w 196"/>
                <a:gd name="T69" fmla="*/ 54 h 156"/>
                <a:gd name="T70" fmla="*/ 78 w 196"/>
                <a:gd name="T71" fmla="*/ 52 h 156"/>
                <a:gd name="T72" fmla="*/ 126 w 196"/>
                <a:gd name="T73" fmla="*/ 52 h 156"/>
                <a:gd name="T74" fmla="*/ 176 w 196"/>
                <a:gd name="T75" fmla="*/ 52 h 156"/>
                <a:gd name="T76" fmla="*/ 176 w 196"/>
                <a:gd name="T77" fmla="*/ 52 h 156"/>
                <a:gd name="T78" fmla="*/ 184 w 196"/>
                <a:gd name="T79" fmla="*/ 52 h 156"/>
                <a:gd name="T80" fmla="*/ 190 w 196"/>
                <a:gd name="T81" fmla="*/ 46 h 156"/>
                <a:gd name="T82" fmla="*/ 194 w 196"/>
                <a:gd name="T83" fmla="*/ 40 h 156"/>
                <a:gd name="T84" fmla="*/ 196 w 196"/>
                <a:gd name="T85" fmla="*/ 34 h 156"/>
                <a:gd name="T86" fmla="*/ 196 w 196"/>
                <a:gd name="T87" fmla="*/ 34 h 156"/>
                <a:gd name="T88" fmla="*/ 194 w 196"/>
                <a:gd name="T89" fmla="*/ 24 h 156"/>
                <a:gd name="T90" fmla="*/ 190 w 196"/>
                <a:gd name="T91" fmla="*/ 18 h 156"/>
                <a:gd name="T92" fmla="*/ 186 w 196"/>
                <a:gd name="T93" fmla="*/ 12 h 156"/>
                <a:gd name="T94" fmla="*/ 180 w 196"/>
                <a:gd name="T95" fmla="*/ 8 h 156"/>
                <a:gd name="T96" fmla="*/ 172 w 196"/>
                <a:gd name="T97" fmla="*/ 4 h 156"/>
                <a:gd name="T98" fmla="*/ 164 w 196"/>
                <a:gd name="T99" fmla="*/ 2 h 156"/>
                <a:gd name="T100" fmla="*/ 150 w 196"/>
                <a:gd name="T10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6" h="156">
                  <a:moveTo>
                    <a:pt x="150" y="0"/>
                  </a:moveTo>
                  <a:lnTo>
                    <a:pt x="78" y="0"/>
                  </a:lnTo>
                  <a:lnTo>
                    <a:pt x="78" y="0"/>
                  </a:lnTo>
                  <a:lnTo>
                    <a:pt x="62" y="2"/>
                  </a:lnTo>
                  <a:lnTo>
                    <a:pt x="48" y="6"/>
                  </a:lnTo>
                  <a:lnTo>
                    <a:pt x="34" y="14"/>
                  </a:lnTo>
                  <a:lnTo>
                    <a:pt x="24" y="24"/>
                  </a:lnTo>
                  <a:lnTo>
                    <a:pt x="14" y="36"/>
                  </a:lnTo>
                  <a:lnTo>
                    <a:pt x="6" y="48"/>
                  </a:lnTo>
                  <a:lnTo>
                    <a:pt x="2" y="62"/>
                  </a:lnTo>
                  <a:lnTo>
                    <a:pt x="0" y="78"/>
                  </a:lnTo>
                  <a:lnTo>
                    <a:pt x="0" y="78"/>
                  </a:lnTo>
                  <a:lnTo>
                    <a:pt x="2" y="94"/>
                  </a:lnTo>
                  <a:lnTo>
                    <a:pt x="6" y="108"/>
                  </a:lnTo>
                  <a:lnTo>
                    <a:pt x="12" y="120"/>
                  </a:lnTo>
                  <a:lnTo>
                    <a:pt x="20" y="130"/>
                  </a:lnTo>
                  <a:lnTo>
                    <a:pt x="30" y="138"/>
                  </a:lnTo>
                  <a:lnTo>
                    <a:pt x="44" y="146"/>
                  </a:lnTo>
                  <a:lnTo>
                    <a:pt x="58" y="152"/>
                  </a:lnTo>
                  <a:lnTo>
                    <a:pt x="76" y="156"/>
                  </a:lnTo>
                  <a:lnTo>
                    <a:pt x="74" y="116"/>
                  </a:lnTo>
                  <a:lnTo>
                    <a:pt x="74" y="116"/>
                  </a:lnTo>
                  <a:lnTo>
                    <a:pt x="62" y="112"/>
                  </a:lnTo>
                  <a:lnTo>
                    <a:pt x="54" y="104"/>
                  </a:lnTo>
                  <a:lnTo>
                    <a:pt x="48" y="96"/>
                  </a:lnTo>
                  <a:lnTo>
                    <a:pt x="46" y="90"/>
                  </a:lnTo>
                  <a:lnTo>
                    <a:pt x="46" y="86"/>
                  </a:lnTo>
                  <a:lnTo>
                    <a:pt x="46" y="86"/>
                  </a:lnTo>
                  <a:lnTo>
                    <a:pt x="46" y="78"/>
                  </a:lnTo>
                  <a:lnTo>
                    <a:pt x="48" y="72"/>
                  </a:lnTo>
                  <a:lnTo>
                    <a:pt x="52" y="66"/>
                  </a:lnTo>
                  <a:lnTo>
                    <a:pt x="56" y="62"/>
                  </a:lnTo>
                  <a:lnTo>
                    <a:pt x="60" y="58"/>
                  </a:lnTo>
                  <a:lnTo>
                    <a:pt x="66" y="54"/>
                  </a:lnTo>
                  <a:lnTo>
                    <a:pt x="72" y="54"/>
                  </a:lnTo>
                  <a:lnTo>
                    <a:pt x="78" y="52"/>
                  </a:lnTo>
                  <a:lnTo>
                    <a:pt x="126" y="52"/>
                  </a:lnTo>
                  <a:lnTo>
                    <a:pt x="176" y="52"/>
                  </a:lnTo>
                  <a:lnTo>
                    <a:pt x="176" y="52"/>
                  </a:lnTo>
                  <a:lnTo>
                    <a:pt x="184" y="52"/>
                  </a:lnTo>
                  <a:lnTo>
                    <a:pt x="190" y="46"/>
                  </a:lnTo>
                  <a:lnTo>
                    <a:pt x="194" y="40"/>
                  </a:lnTo>
                  <a:lnTo>
                    <a:pt x="196" y="34"/>
                  </a:lnTo>
                  <a:lnTo>
                    <a:pt x="196" y="34"/>
                  </a:lnTo>
                  <a:lnTo>
                    <a:pt x="194" y="24"/>
                  </a:lnTo>
                  <a:lnTo>
                    <a:pt x="190" y="18"/>
                  </a:lnTo>
                  <a:lnTo>
                    <a:pt x="186" y="12"/>
                  </a:lnTo>
                  <a:lnTo>
                    <a:pt x="180" y="8"/>
                  </a:lnTo>
                  <a:lnTo>
                    <a:pt x="172" y="4"/>
                  </a:lnTo>
                  <a:lnTo>
                    <a:pt x="164" y="2"/>
                  </a:lnTo>
                  <a:lnTo>
                    <a:pt x="1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98" name="Freeform 92">
              <a:extLst>
                <a:ext uri="{FF2B5EF4-FFF2-40B4-BE49-F238E27FC236}">
                  <a16:creationId xmlns:a16="http://schemas.microsoft.com/office/drawing/2014/main" id="{DECB4C0C-09EA-4D18-8FAD-3C83CC38BF9C}"/>
                </a:ext>
              </a:extLst>
            </p:cNvPr>
            <p:cNvSpPr>
              <a:spLocks/>
            </p:cNvSpPr>
            <p:nvPr/>
          </p:nvSpPr>
          <p:spPr bwMode="auto">
            <a:xfrm>
              <a:off x="4451350" y="5435600"/>
              <a:ext cx="66675" cy="215900"/>
            </a:xfrm>
            <a:custGeom>
              <a:avLst/>
              <a:gdLst>
                <a:gd name="T0" fmla="*/ 42 w 42"/>
                <a:gd name="T1" fmla="*/ 0 h 136"/>
                <a:gd name="T2" fmla="*/ 0 w 42"/>
                <a:gd name="T3" fmla="*/ 0 h 136"/>
                <a:gd name="T4" fmla="*/ 8 w 42"/>
                <a:gd name="T5" fmla="*/ 136 h 136"/>
                <a:gd name="T6" fmla="*/ 34 w 42"/>
                <a:gd name="T7" fmla="*/ 124 h 136"/>
                <a:gd name="T8" fmla="*/ 42 w 42"/>
                <a:gd name="T9" fmla="*/ 0 h 136"/>
              </a:gdLst>
              <a:ahLst/>
              <a:cxnLst>
                <a:cxn ang="0">
                  <a:pos x="T0" y="T1"/>
                </a:cxn>
                <a:cxn ang="0">
                  <a:pos x="T2" y="T3"/>
                </a:cxn>
                <a:cxn ang="0">
                  <a:pos x="T4" y="T5"/>
                </a:cxn>
                <a:cxn ang="0">
                  <a:pos x="T6" y="T7"/>
                </a:cxn>
                <a:cxn ang="0">
                  <a:pos x="T8" y="T9"/>
                </a:cxn>
              </a:cxnLst>
              <a:rect l="0" t="0" r="r" b="b"/>
              <a:pathLst>
                <a:path w="42" h="136">
                  <a:moveTo>
                    <a:pt x="42" y="0"/>
                  </a:moveTo>
                  <a:lnTo>
                    <a:pt x="0" y="0"/>
                  </a:lnTo>
                  <a:lnTo>
                    <a:pt x="8" y="136"/>
                  </a:lnTo>
                  <a:lnTo>
                    <a:pt x="34" y="124"/>
                  </a:ln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grpSp>
        <p:nvGrpSpPr>
          <p:cNvPr id="473" name="Gruppieren 422">
            <a:extLst>
              <a:ext uri="{FF2B5EF4-FFF2-40B4-BE49-F238E27FC236}">
                <a16:creationId xmlns:a16="http://schemas.microsoft.com/office/drawing/2014/main" id="{89DC4224-1B4F-4693-8802-F511693F58E1}"/>
              </a:ext>
            </a:extLst>
          </p:cNvPr>
          <p:cNvGrpSpPr/>
          <p:nvPr/>
        </p:nvGrpSpPr>
        <p:grpSpPr>
          <a:xfrm>
            <a:off x="10787313" y="3147220"/>
            <a:ext cx="401618" cy="366727"/>
            <a:chOff x="2533650" y="7019925"/>
            <a:chExt cx="1717675" cy="1568450"/>
          </a:xfrm>
        </p:grpSpPr>
        <p:sp>
          <p:nvSpPr>
            <p:cNvPr id="483" name="Freeform 9">
              <a:extLst>
                <a:ext uri="{FF2B5EF4-FFF2-40B4-BE49-F238E27FC236}">
                  <a16:creationId xmlns:a16="http://schemas.microsoft.com/office/drawing/2014/main" id="{9E5A6ED5-A744-4532-A464-5771B2C88601}"/>
                </a:ext>
              </a:extLst>
            </p:cNvPr>
            <p:cNvSpPr>
              <a:spLocks/>
            </p:cNvSpPr>
            <p:nvPr/>
          </p:nvSpPr>
          <p:spPr bwMode="auto">
            <a:xfrm>
              <a:off x="2533650" y="7019925"/>
              <a:ext cx="1717675" cy="1568450"/>
            </a:xfrm>
            <a:custGeom>
              <a:avLst/>
              <a:gdLst>
                <a:gd name="T0" fmla="*/ 564 w 1082"/>
                <a:gd name="T1" fmla="*/ 0 h 988"/>
                <a:gd name="T2" fmla="*/ 1082 w 1082"/>
                <a:gd name="T3" fmla="*/ 0 h 988"/>
                <a:gd name="T4" fmla="*/ 1082 w 1082"/>
                <a:gd name="T5" fmla="*/ 988 h 988"/>
                <a:gd name="T6" fmla="*/ 0 w 1082"/>
                <a:gd name="T7" fmla="*/ 988 h 988"/>
                <a:gd name="T8" fmla="*/ 0 w 1082"/>
                <a:gd name="T9" fmla="*/ 430 h 988"/>
                <a:gd name="T10" fmla="*/ 292 w 1082"/>
                <a:gd name="T11" fmla="*/ 430 h 988"/>
                <a:gd name="T12" fmla="*/ 292 w 1082"/>
                <a:gd name="T13" fmla="*/ 130 h 988"/>
                <a:gd name="T14" fmla="*/ 568 w 1082"/>
                <a:gd name="T15" fmla="*/ 130 h 988"/>
                <a:gd name="T16" fmla="*/ 564 w 1082"/>
                <a:gd name="T17" fmla="*/ 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2" h="988">
                  <a:moveTo>
                    <a:pt x="564" y="0"/>
                  </a:moveTo>
                  <a:lnTo>
                    <a:pt x="1082" y="0"/>
                  </a:lnTo>
                  <a:lnTo>
                    <a:pt x="1082" y="988"/>
                  </a:lnTo>
                  <a:lnTo>
                    <a:pt x="0" y="988"/>
                  </a:lnTo>
                  <a:lnTo>
                    <a:pt x="0" y="430"/>
                  </a:lnTo>
                  <a:lnTo>
                    <a:pt x="292" y="430"/>
                  </a:lnTo>
                  <a:lnTo>
                    <a:pt x="292" y="130"/>
                  </a:lnTo>
                  <a:lnTo>
                    <a:pt x="568" y="130"/>
                  </a:lnTo>
                  <a:lnTo>
                    <a:pt x="5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84" name="Rectangle 10">
              <a:extLst>
                <a:ext uri="{FF2B5EF4-FFF2-40B4-BE49-F238E27FC236}">
                  <a16:creationId xmlns:a16="http://schemas.microsoft.com/office/drawing/2014/main" id="{BCC4AE38-97EE-4D71-81FB-473CAFDA755C}"/>
                </a:ext>
              </a:extLst>
            </p:cNvPr>
            <p:cNvSpPr>
              <a:spLocks noChangeArrowheads="1"/>
            </p:cNvSpPr>
            <p:nvPr/>
          </p:nvSpPr>
          <p:spPr bwMode="auto">
            <a:xfrm>
              <a:off x="3717925" y="8143875"/>
              <a:ext cx="200025" cy="35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85" name="Rectangle 11">
              <a:extLst>
                <a:ext uri="{FF2B5EF4-FFF2-40B4-BE49-F238E27FC236}">
                  <a16:creationId xmlns:a16="http://schemas.microsoft.com/office/drawing/2014/main" id="{71DDCD2A-DB34-410E-B08E-AF855EFEC7A1}"/>
                </a:ext>
              </a:extLst>
            </p:cNvPr>
            <p:cNvSpPr>
              <a:spLocks noChangeArrowheads="1"/>
            </p:cNvSpPr>
            <p:nvPr/>
          </p:nvSpPr>
          <p:spPr bwMode="auto">
            <a:xfrm>
              <a:off x="3121025" y="7334250"/>
              <a:ext cx="1397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86" name="Rectangle 12">
              <a:extLst>
                <a:ext uri="{FF2B5EF4-FFF2-40B4-BE49-F238E27FC236}">
                  <a16:creationId xmlns:a16="http://schemas.microsoft.com/office/drawing/2014/main" id="{544A22D0-22AA-4DBA-9EF9-FC34D33C104E}"/>
                </a:ext>
              </a:extLst>
            </p:cNvPr>
            <p:cNvSpPr>
              <a:spLocks noChangeArrowheads="1"/>
            </p:cNvSpPr>
            <p:nvPr/>
          </p:nvSpPr>
          <p:spPr bwMode="auto">
            <a:xfrm>
              <a:off x="3429000" y="7334250"/>
              <a:ext cx="1397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87" name="Rectangle 13">
              <a:extLst>
                <a:ext uri="{FF2B5EF4-FFF2-40B4-BE49-F238E27FC236}">
                  <a16:creationId xmlns:a16="http://schemas.microsoft.com/office/drawing/2014/main" id="{72380AEA-D1C9-446D-A6DD-AC01DF5AAA93}"/>
                </a:ext>
              </a:extLst>
            </p:cNvPr>
            <p:cNvSpPr>
              <a:spLocks noChangeArrowheads="1"/>
            </p:cNvSpPr>
            <p:nvPr/>
          </p:nvSpPr>
          <p:spPr bwMode="auto">
            <a:xfrm>
              <a:off x="3121025" y="7581900"/>
              <a:ext cx="1397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88" name="Rectangle 14">
              <a:extLst>
                <a:ext uri="{FF2B5EF4-FFF2-40B4-BE49-F238E27FC236}">
                  <a16:creationId xmlns:a16="http://schemas.microsoft.com/office/drawing/2014/main" id="{385074BE-7055-41FE-9B65-748328C95B33}"/>
                </a:ext>
              </a:extLst>
            </p:cNvPr>
            <p:cNvSpPr>
              <a:spLocks noChangeArrowheads="1"/>
            </p:cNvSpPr>
            <p:nvPr/>
          </p:nvSpPr>
          <p:spPr bwMode="auto">
            <a:xfrm>
              <a:off x="3429000" y="7581900"/>
              <a:ext cx="1397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89" name="Rectangle 15">
              <a:extLst>
                <a:ext uri="{FF2B5EF4-FFF2-40B4-BE49-F238E27FC236}">
                  <a16:creationId xmlns:a16="http://schemas.microsoft.com/office/drawing/2014/main" id="{92D0C42F-D482-4DCA-8C60-2B0957BCF11A}"/>
                </a:ext>
              </a:extLst>
            </p:cNvPr>
            <p:cNvSpPr>
              <a:spLocks noChangeArrowheads="1"/>
            </p:cNvSpPr>
            <p:nvPr/>
          </p:nvSpPr>
          <p:spPr bwMode="auto">
            <a:xfrm>
              <a:off x="2587625" y="7981950"/>
              <a:ext cx="1397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90" name="Rectangle 16">
              <a:extLst>
                <a:ext uri="{FF2B5EF4-FFF2-40B4-BE49-F238E27FC236}">
                  <a16:creationId xmlns:a16="http://schemas.microsoft.com/office/drawing/2014/main" id="{61B2B312-14EF-47BE-970D-F5F08EE1478F}"/>
                </a:ext>
              </a:extLst>
            </p:cNvPr>
            <p:cNvSpPr>
              <a:spLocks noChangeArrowheads="1"/>
            </p:cNvSpPr>
            <p:nvPr/>
          </p:nvSpPr>
          <p:spPr bwMode="auto">
            <a:xfrm>
              <a:off x="2854325" y="7981950"/>
              <a:ext cx="142875"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91" name="Rectangle 17">
              <a:extLst>
                <a:ext uri="{FF2B5EF4-FFF2-40B4-BE49-F238E27FC236}">
                  <a16:creationId xmlns:a16="http://schemas.microsoft.com/office/drawing/2014/main" id="{C69C454D-4BC8-4F52-9EC0-ABE26D249111}"/>
                </a:ext>
              </a:extLst>
            </p:cNvPr>
            <p:cNvSpPr>
              <a:spLocks noChangeArrowheads="1"/>
            </p:cNvSpPr>
            <p:nvPr/>
          </p:nvSpPr>
          <p:spPr bwMode="auto">
            <a:xfrm>
              <a:off x="2587625" y="8226425"/>
              <a:ext cx="1397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92" name="Rectangle 18">
              <a:extLst>
                <a:ext uri="{FF2B5EF4-FFF2-40B4-BE49-F238E27FC236}">
                  <a16:creationId xmlns:a16="http://schemas.microsoft.com/office/drawing/2014/main" id="{93A3080B-E1C0-493C-93A2-FA58651C5922}"/>
                </a:ext>
              </a:extLst>
            </p:cNvPr>
            <p:cNvSpPr>
              <a:spLocks noChangeArrowheads="1"/>
            </p:cNvSpPr>
            <p:nvPr/>
          </p:nvSpPr>
          <p:spPr bwMode="auto">
            <a:xfrm>
              <a:off x="2854325" y="8226425"/>
              <a:ext cx="142875"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93" name="Rectangle 19">
              <a:extLst>
                <a:ext uri="{FF2B5EF4-FFF2-40B4-BE49-F238E27FC236}">
                  <a16:creationId xmlns:a16="http://schemas.microsoft.com/office/drawing/2014/main" id="{00F01A4F-2492-4633-A9E1-6C0971D31FAB}"/>
                </a:ext>
              </a:extLst>
            </p:cNvPr>
            <p:cNvSpPr>
              <a:spLocks noChangeArrowheads="1"/>
            </p:cNvSpPr>
            <p:nvPr/>
          </p:nvSpPr>
          <p:spPr bwMode="auto">
            <a:xfrm>
              <a:off x="3121025" y="7981950"/>
              <a:ext cx="142875"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94" name="Rectangle 20">
              <a:extLst>
                <a:ext uri="{FF2B5EF4-FFF2-40B4-BE49-F238E27FC236}">
                  <a16:creationId xmlns:a16="http://schemas.microsoft.com/office/drawing/2014/main" id="{046BFE76-AFC7-4867-AD33-C1BCC11E0485}"/>
                </a:ext>
              </a:extLst>
            </p:cNvPr>
            <p:cNvSpPr>
              <a:spLocks noChangeArrowheads="1"/>
            </p:cNvSpPr>
            <p:nvPr/>
          </p:nvSpPr>
          <p:spPr bwMode="auto">
            <a:xfrm>
              <a:off x="3429000" y="7981950"/>
              <a:ext cx="1397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95" name="Rectangle 21">
              <a:extLst>
                <a:ext uri="{FF2B5EF4-FFF2-40B4-BE49-F238E27FC236}">
                  <a16:creationId xmlns:a16="http://schemas.microsoft.com/office/drawing/2014/main" id="{2FCCFDF7-323A-4EBF-917C-498A8692A6A3}"/>
                </a:ext>
              </a:extLst>
            </p:cNvPr>
            <p:cNvSpPr>
              <a:spLocks noChangeArrowheads="1"/>
            </p:cNvSpPr>
            <p:nvPr/>
          </p:nvSpPr>
          <p:spPr bwMode="auto">
            <a:xfrm>
              <a:off x="3121025" y="8226425"/>
              <a:ext cx="142875"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96" name="Rectangle 22">
              <a:extLst>
                <a:ext uri="{FF2B5EF4-FFF2-40B4-BE49-F238E27FC236}">
                  <a16:creationId xmlns:a16="http://schemas.microsoft.com/office/drawing/2014/main" id="{97220973-ADB0-4E6C-938F-547285A467C6}"/>
                </a:ext>
              </a:extLst>
            </p:cNvPr>
            <p:cNvSpPr>
              <a:spLocks noChangeArrowheads="1"/>
            </p:cNvSpPr>
            <p:nvPr/>
          </p:nvSpPr>
          <p:spPr bwMode="auto">
            <a:xfrm>
              <a:off x="3429000" y="8226425"/>
              <a:ext cx="1397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97" name="Freeform 23">
              <a:extLst>
                <a:ext uri="{FF2B5EF4-FFF2-40B4-BE49-F238E27FC236}">
                  <a16:creationId xmlns:a16="http://schemas.microsoft.com/office/drawing/2014/main" id="{8E69A389-69F3-409C-B3A1-0BAB5894836E}"/>
                </a:ext>
              </a:extLst>
            </p:cNvPr>
            <p:cNvSpPr>
              <a:spLocks/>
            </p:cNvSpPr>
            <p:nvPr/>
          </p:nvSpPr>
          <p:spPr bwMode="auto">
            <a:xfrm>
              <a:off x="3851275" y="7086600"/>
              <a:ext cx="98425" cy="73025"/>
            </a:xfrm>
            <a:custGeom>
              <a:avLst/>
              <a:gdLst>
                <a:gd name="T0" fmla="*/ 62 w 62"/>
                <a:gd name="T1" fmla="*/ 46 h 46"/>
                <a:gd name="T2" fmla="*/ 62 w 62"/>
                <a:gd name="T3" fmla="*/ 32 h 46"/>
                <a:gd name="T4" fmla="*/ 62 w 62"/>
                <a:gd name="T5" fmla="*/ 32 h 46"/>
                <a:gd name="T6" fmla="*/ 62 w 62"/>
                <a:gd name="T7" fmla="*/ 24 h 46"/>
                <a:gd name="T8" fmla="*/ 60 w 62"/>
                <a:gd name="T9" fmla="*/ 20 h 46"/>
                <a:gd name="T10" fmla="*/ 52 w 62"/>
                <a:gd name="T11" fmla="*/ 10 h 46"/>
                <a:gd name="T12" fmla="*/ 42 w 62"/>
                <a:gd name="T13" fmla="*/ 2 h 46"/>
                <a:gd name="T14" fmla="*/ 38 w 62"/>
                <a:gd name="T15" fmla="*/ 0 h 46"/>
                <a:gd name="T16" fmla="*/ 30 w 62"/>
                <a:gd name="T17" fmla="*/ 0 h 46"/>
                <a:gd name="T18" fmla="*/ 30 w 62"/>
                <a:gd name="T19" fmla="*/ 0 h 46"/>
                <a:gd name="T20" fmla="*/ 24 w 62"/>
                <a:gd name="T21" fmla="*/ 0 h 46"/>
                <a:gd name="T22" fmla="*/ 18 w 62"/>
                <a:gd name="T23" fmla="*/ 2 h 46"/>
                <a:gd name="T24" fmla="*/ 8 w 62"/>
                <a:gd name="T25" fmla="*/ 10 h 46"/>
                <a:gd name="T26" fmla="*/ 2 w 62"/>
                <a:gd name="T27" fmla="*/ 20 h 46"/>
                <a:gd name="T28" fmla="*/ 0 w 62"/>
                <a:gd name="T29" fmla="*/ 24 h 46"/>
                <a:gd name="T30" fmla="*/ 0 w 62"/>
                <a:gd name="T31" fmla="*/ 32 h 46"/>
                <a:gd name="T32" fmla="*/ 0 w 62"/>
                <a:gd name="T33" fmla="*/ 46 h 46"/>
                <a:gd name="T34" fmla="*/ 62 w 62"/>
                <a:gd name="T3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46">
                  <a:moveTo>
                    <a:pt x="62" y="46"/>
                  </a:moveTo>
                  <a:lnTo>
                    <a:pt x="62" y="32"/>
                  </a:lnTo>
                  <a:lnTo>
                    <a:pt x="62" y="32"/>
                  </a:lnTo>
                  <a:lnTo>
                    <a:pt x="62" y="24"/>
                  </a:lnTo>
                  <a:lnTo>
                    <a:pt x="60" y="20"/>
                  </a:lnTo>
                  <a:lnTo>
                    <a:pt x="52" y="10"/>
                  </a:lnTo>
                  <a:lnTo>
                    <a:pt x="42" y="2"/>
                  </a:lnTo>
                  <a:lnTo>
                    <a:pt x="38" y="0"/>
                  </a:lnTo>
                  <a:lnTo>
                    <a:pt x="30" y="0"/>
                  </a:lnTo>
                  <a:lnTo>
                    <a:pt x="30" y="0"/>
                  </a:lnTo>
                  <a:lnTo>
                    <a:pt x="24" y="0"/>
                  </a:lnTo>
                  <a:lnTo>
                    <a:pt x="18" y="2"/>
                  </a:lnTo>
                  <a:lnTo>
                    <a:pt x="8" y="10"/>
                  </a:lnTo>
                  <a:lnTo>
                    <a:pt x="2" y="20"/>
                  </a:lnTo>
                  <a:lnTo>
                    <a:pt x="0" y="24"/>
                  </a:lnTo>
                  <a:lnTo>
                    <a:pt x="0" y="32"/>
                  </a:lnTo>
                  <a:lnTo>
                    <a:pt x="0" y="46"/>
                  </a:lnTo>
                  <a:lnTo>
                    <a:pt x="62"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98" name="Freeform 24">
              <a:extLst>
                <a:ext uri="{FF2B5EF4-FFF2-40B4-BE49-F238E27FC236}">
                  <a16:creationId xmlns:a16="http://schemas.microsoft.com/office/drawing/2014/main" id="{ABA29B0B-E11E-49A8-8697-3B65F0120569}"/>
                </a:ext>
              </a:extLst>
            </p:cNvPr>
            <p:cNvSpPr>
              <a:spLocks/>
            </p:cNvSpPr>
            <p:nvPr/>
          </p:nvSpPr>
          <p:spPr bwMode="auto">
            <a:xfrm>
              <a:off x="3883025" y="7670800"/>
              <a:ext cx="34925" cy="111125"/>
            </a:xfrm>
            <a:custGeom>
              <a:avLst/>
              <a:gdLst>
                <a:gd name="T0" fmla="*/ 2 w 22"/>
                <a:gd name="T1" fmla="*/ 70 h 70"/>
                <a:gd name="T2" fmla="*/ 18 w 22"/>
                <a:gd name="T3" fmla="*/ 64 h 70"/>
                <a:gd name="T4" fmla="*/ 22 w 22"/>
                <a:gd name="T5" fmla="*/ 0 h 70"/>
                <a:gd name="T6" fmla="*/ 0 w 22"/>
                <a:gd name="T7" fmla="*/ 8 h 70"/>
                <a:gd name="T8" fmla="*/ 2 w 22"/>
                <a:gd name="T9" fmla="*/ 70 h 70"/>
              </a:gdLst>
              <a:ahLst/>
              <a:cxnLst>
                <a:cxn ang="0">
                  <a:pos x="T0" y="T1"/>
                </a:cxn>
                <a:cxn ang="0">
                  <a:pos x="T2" y="T3"/>
                </a:cxn>
                <a:cxn ang="0">
                  <a:pos x="T4" y="T5"/>
                </a:cxn>
                <a:cxn ang="0">
                  <a:pos x="T6" y="T7"/>
                </a:cxn>
                <a:cxn ang="0">
                  <a:pos x="T8" y="T9"/>
                </a:cxn>
              </a:cxnLst>
              <a:rect l="0" t="0" r="r" b="b"/>
              <a:pathLst>
                <a:path w="22" h="70">
                  <a:moveTo>
                    <a:pt x="2" y="70"/>
                  </a:moveTo>
                  <a:lnTo>
                    <a:pt x="18" y="64"/>
                  </a:lnTo>
                  <a:lnTo>
                    <a:pt x="22" y="0"/>
                  </a:lnTo>
                  <a:lnTo>
                    <a:pt x="0" y="8"/>
                  </a:lnTo>
                  <a:lnTo>
                    <a:pt x="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99" name="Freeform 25">
              <a:extLst>
                <a:ext uri="{FF2B5EF4-FFF2-40B4-BE49-F238E27FC236}">
                  <a16:creationId xmlns:a16="http://schemas.microsoft.com/office/drawing/2014/main" id="{363A0689-1764-483E-A98E-F7A069227BD7}"/>
                </a:ext>
              </a:extLst>
            </p:cNvPr>
            <p:cNvSpPr>
              <a:spLocks/>
            </p:cNvSpPr>
            <p:nvPr/>
          </p:nvSpPr>
          <p:spPr bwMode="auto">
            <a:xfrm>
              <a:off x="3800475" y="7432675"/>
              <a:ext cx="247650" cy="307975"/>
            </a:xfrm>
            <a:custGeom>
              <a:avLst/>
              <a:gdLst>
                <a:gd name="T0" fmla="*/ 100 w 156"/>
                <a:gd name="T1" fmla="*/ 0 h 194"/>
                <a:gd name="T2" fmla="*/ 96 w 156"/>
                <a:gd name="T3" fmla="*/ 50 h 194"/>
                <a:gd name="T4" fmla="*/ 96 w 156"/>
                <a:gd name="T5" fmla="*/ 50 h 194"/>
                <a:gd name="T6" fmla="*/ 106 w 156"/>
                <a:gd name="T7" fmla="*/ 58 h 194"/>
                <a:gd name="T8" fmla="*/ 108 w 156"/>
                <a:gd name="T9" fmla="*/ 62 h 194"/>
                <a:gd name="T10" fmla="*/ 110 w 156"/>
                <a:gd name="T11" fmla="*/ 66 h 194"/>
                <a:gd name="T12" fmla="*/ 110 w 156"/>
                <a:gd name="T13" fmla="*/ 66 h 194"/>
                <a:gd name="T14" fmla="*/ 110 w 156"/>
                <a:gd name="T15" fmla="*/ 70 h 194"/>
                <a:gd name="T16" fmla="*/ 106 w 156"/>
                <a:gd name="T17" fmla="*/ 74 h 194"/>
                <a:gd name="T18" fmla="*/ 104 w 156"/>
                <a:gd name="T19" fmla="*/ 78 h 194"/>
                <a:gd name="T20" fmla="*/ 98 w 156"/>
                <a:gd name="T21" fmla="*/ 82 h 194"/>
                <a:gd name="T22" fmla="*/ 98 w 156"/>
                <a:gd name="T23" fmla="*/ 82 h 194"/>
                <a:gd name="T24" fmla="*/ 30 w 156"/>
                <a:gd name="T25" fmla="*/ 112 h 194"/>
                <a:gd name="T26" fmla="*/ 30 w 156"/>
                <a:gd name="T27" fmla="*/ 112 h 194"/>
                <a:gd name="T28" fmla="*/ 18 w 156"/>
                <a:gd name="T29" fmla="*/ 120 h 194"/>
                <a:gd name="T30" fmla="*/ 8 w 156"/>
                <a:gd name="T31" fmla="*/ 128 h 194"/>
                <a:gd name="T32" fmla="*/ 2 w 156"/>
                <a:gd name="T33" fmla="*/ 138 h 194"/>
                <a:gd name="T34" fmla="*/ 0 w 156"/>
                <a:gd name="T35" fmla="*/ 144 h 194"/>
                <a:gd name="T36" fmla="*/ 0 w 156"/>
                <a:gd name="T37" fmla="*/ 150 h 194"/>
                <a:gd name="T38" fmla="*/ 0 w 156"/>
                <a:gd name="T39" fmla="*/ 150 h 194"/>
                <a:gd name="T40" fmla="*/ 2 w 156"/>
                <a:gd name="T41" fmla="*/ 162 h 194"/>
                <a:gd name="T42" fmla="*/ 4 w 156"/>
                <a:gd name="T43" fmla="*/ 170 h 194"/>
                <a:gd name="T44" fmla="*/ 8 w 156"/>
                <a:gd name="T45" fmla="*/ 174 h 194"/>
                <a:gd name="T46" fmla="*/ 20 w 156"/>
                <a:gd name="T47" fmla="*/ 186 h 194"/>
                <a:gd name="T48" fmla="*/ 38 w 156"/>
                <a:gd name="T49" fmla="*/ 194 h 194"/>
                <a:gd name="T50" fmla="*/ 36 w 156"/>
                <a:gd name="T51" fmla="*/ 174 h 194"/>
                <a:gd name="T52" fmla="*/ 36 w 156"/>
                <a:gd name="T53" fmla="*/ 174 h 194"/>
                <a:gd name="T54" fmla="*/ 32 w 156"/>
                <a:gd name="T55" fmla="*/ 168 h 194"/>
                <a:gd name="T56" fmla="*/ 30 w 156"/>
                <a:gd name="T57" fmla="*/ 164 h 194"/>
                <a:gd name="T58" fmla="*/ 28 w 156"/>
                <a:gd name="T59" fmla="*/ 160 h 194"/>
                <a:gd name="T60" fmla="*/ 28 w 156"/>
                <a:gd name="T61" fmla="*/ 160 h 194"/>
                <a:gd name="T62" fmla="*/ 30 w 156"/>
                <a:gd name="T63" fmla="*/ 156 h 194"/>
                <a:gd name="T64" fmla="*/ 32 w 156"/>
                <a:gd name="T65" fmla="*/ 152 h 194"/>
                <a:gd name="T66" fmla="*/ 36 w 156"/>
                <a:gd name="T67" fmla="*/ 148 h 194"/>
                <a:gd name="T68" fmla="*/ 42 w 156"/>
                <a:gd name="T69" fmla="*/ 146 h 194"/>
                <a:gd name="T70" fmla="*/ 42 w 156"/>
                <a:gd name="T71" fmla="*/ 146 h 194"/>
                <a:gd name="T72" fmla="*/ 112 w 156"/>
                <a:gd name="T73" fmla="*/ 120 h 194"/>
                <a:gd name="T74" fmla="*/ 112 w 156"/>
                <a:gd name="T75" fmla="*/ 120 h 194"/>
                <a:gd name="T76" fmla="*/ 132 w 156"/>
                <a:gd name="T77" fmla="*/ 110 h 194"/>
                <a:gd name="T78" fmla="*/ 140 w 156"/>
                <a:gd name="T79" fmla="*/ 104 h 194"/>
                <a:gd name="T80" fmla="*/ 146 w 156"/>
                <a:gd name="T81" fmla="*/ 98 h 194"/>
                <a:gd name="T82" fmla="*/ 150 w 156"/>
                <a:gd name="T83" fmla="*/ 92 h 194"/>
                <a:gd name="T84" fmla="*/ 154 w 156"/>
                <a:gd name="T85" fmla="*/ 84 h 194"/>
                <a:gd name="T86" fmla="*/ 156 w 156"/>
                <a:gd name="T87" fmla="*/ 74 h 194"/>
                <a:gd name="T88" fmla="*/ 156 w 156"/>
                <a:gd name="T89" fmla="*/ 64 h 194"/>
                <a:gd name="T90" fmla="*/ 156 w 156"/>
                <a:gd name="T91" fmla="*/ 64 h 194"/>
                <a:gd name="T92" fmla="*/ 156 w 156"/>
                <a:gd name="T93" fmla="*/ 54 h 194"/>
                <a:gd name="T94" fmla="*/ 152 w 156"/>
                <a:gd name="T95" fmla="*/ 44 h 194"/>
                <a:gd name="T96" fmla="*/ 148 w 156"/>
                <a:gd name="T97" fmla="*/ 34 h 194"/>
                <a:gd name="T98" fmla="*/ 142 w 156"/>
                <a:gd name="T99" fmla="*/ 26 h 194"/>
                <a:gd name="T100" fmla="*/ 132 w 156"/>
                <a:gd name="T101" fmla="*/ 18 h 194"/>
                <a:gd name="T102" fmla="*/ 124 w 156"/>
                <a:gd name="T103" fmla="*/ 12 h 194"/>
                <a:gd name="T104" fmla="*/ 112 w 156"/>
                <a:gd name="T105" fmla="*/ 6 h 194"/>
                <a:gd name="T106" fmla="*/ 100 w 156"/>
                <a:gd name="T10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194">
                  <a:moveTo>
                    <a:pt x="100" y="0"/>
                  </a:moveTo>
                  <a:lnTo>
                    <a:pt x="96" y="50"/>
                  </a:lnTo>
                  <a:lnTo>
                    <a:pt x="96" y="50"/>
                  </a:lnTo>
                  <a:lnTo>
                    <a:pt x="106" y="58"/>
                  </a:lnTo>
                  <a:lnTo>
                    <a:pt x="108" y="62"/>
                  </a:lnTo>
                  <a:lnTo>
                    <a:pt x="110" y="66"/>
                  </a:lnTo>
                  <a:lnTo>
                    <a:pt x="110" y="66"/>
                  </a:lnTo>
                  <a:lnTo>
                    <a:pt x="110" y="70"/>
                  </a:lnTo>
                  <a:lnTo>
                    <a:pt x="106" y="74"/>
                  </a:lnTo>
                  <a:lnTo>
                    <a:pt x="104" y="78"/>
                  </a:lnTo>
                  <a:lnTo>
                    <a:pt x="98" y="82"/>
                  </a:lnTo>
                  <a:lnTo>
                    <a:pt x="98" y="82"/>
                  </a:lnTo>
                  <a:lnTo>
                    <a:pt x="30" y="112"/>
                  </a:lnTo>
                  <a:lnTo>
                    <a:pt x="30" y="112"/>
                  </a:lnTo>
                  <a:lnTo>
                    <a:pt x="18" y="120"/>
                  </a:lnTo>
                  <a:lnTo>
                    <a:pt x="8" y="128"/>
                  </a:lnTo>
                  <a:lnTo>
                    <a:pt x="2" y="138"/>
                  </a:lnTo>
                  <a:lnTo>
                    <a:pt x="0" y="144"/>
                  </a:lnTo>
                  <a:lnTo>
                    <a:pt x="0" y="150"/>
                  </a:lnTo>
                  <a:lnTo>
                    <a:pt x="0" y="150"/>
                  </a:lnTo>
                  <a:lnTo>
                    <a:pt x="2" y="162"/>
                  </a:lnTo>
                  <a:lnTo>
                    <a:pt x="4" y="170"/>
                  </a:lnTo>
                  <a:lnTo>
                    <a:pt x="8" y="174"/>
                  </a:lnTo>
                  <a:lnTo>
                    <a:pt x="20" y="186"/>
                  </a:lnTo>
                  <a:lnTo>
                    <a:pt x="38" y="194"/>
                  </a:lnTo>
                  <a:lnTo>
                    <a:pt x="36" y="174"/>
                  </a:lnTo>
                  <a:lnTo>
                    <a:pt x="36" y="174"/>
                  </a:lnTo>
                  <a:lnTo>
                    <a:pt x="32" y="168"/>
                  </a:lnTo>
                  <a:lnTo>
                    <a:pt x="30" y="164"/>
                  </a:lnTo>
                  <a:lnTo>
                    <a:pt x="28" y="160"/>
                  </a:lnTo>
                  <a:lnTo>
                    <a:pt x="28" y="160"/>
                  </a:lnTo>
                  <a:lnTo>
                    <a:pt x="30" y="156"/>
                  </a:lnTo>
                  <a:lnTo>
                    <a:pt x="32" y="152"/>
                  </a:lnTo>
                  <a:lnTo>
                    <a:pt x="36" y="148"/>
                  </a:lnTo>
                  <a:lnTo>
                    <a:pt x="42" y="146"/>
                  </a:lnTo>
                  <a:lnTo>
                    <a:pt x="42" y="146"/>
                  </a:lnTo>
                  <a:lnTo>
                    <a:pt x="112" y="120"/>
                  </a:lnTo>
                  <a:lnTo>
                    <a:pt x="112" y="120"/>
                  </a:lnTo>
                  <a:lnTo>
                    <a:pt x="132" y="110"/>
                  </a:lnTo>
                  <a:lnTo>
                    <a:pt x="140" y="104"/>
                  </a:lnTo>
                  <a:lnTo>
                    <a:pt x="146" y="98"/>
                  </a:lnTo>
                  <a:lnTo>
                    <a:pt x="150" y="92"/>
                  </a:lnTo>
                  <a:lnTo>
                    <a:pt x="154" y="84"/>
                  </a:lnTo>
                  <a:lnTo>
                    <a:pt x="156" y="74"/>
                  </a:lnTo>
                  <a:lnTo>
                    <a:pt x="156" y="64"/>
                  </a:lnTo>
                  <a:lnTo>
                    <a:pt x="156" y="64"/>
                  </a:lnTo>
                  <a:lnTo>
                    <a:pt x="156" y="54"/>
                  </a:lnTo>
                  <a:lnTo>
                    <a:pt x="152" y="44"/>
                  </a:lnTo>
                  <a:lnTo>
                    <a:pt x="148" y="34"/>
                  </a:lnTo>
                  <a:lnTo>
                    <a:pt x="142" y="26"/>
                  </a:lnTo>
                  <a:lnTo>
                    <a:pt x="132" y="18"/>
                  </a:lnTo>
                  <a:lnTo>
                    <a:pt x="124" y="12"/>
                  </a:lnTo>
                  <a:lnTo>
                    <a:pt x="112" y="6"/>
                  </a:lnTo>
                  <a:lnTo>
                    <a:pt x="1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00" name="Freeform 26">
              <a:extLst>
                <a:ext uri="{FF2B5EF4-FFF2-40B4-BE49-F238E27FC236}">
                  <a16:creationId xmlns:a16="http://schemas.microsoft.com/office/drawing/2014/main" id="{73E9A7B5-972E-4B18-AF00-992F5579279C}"/>
                </a:ext>
              </a:extLst>
            </p:cNvPr>
            <p:cNvSpPr>
              <a:spLocks/>
            </p:cNvSpPr>
            <p:nvPr/>
          </p:nvSpPr>
          <p:spPr bwMode="auto">
            <a:xfrm>
              <a:off x="3800475" y="7432675"/>
              <a:ext cx="247650" cy="307975"/>
            </a:xfrm>
            <a:custGeom>
              <a:avLst/>
              <a:gdLst>
                <a:gd name="T0" fmla="*/ 100 w 156"/>
                <a:gd name="T1" fmla="*/ 0 h 194"/>
                <a:gd name="T2" fmla="*/ 96 w 156"/>
                <a:gd name="T3" fmla="*/ 50 h 194"/>
                <a:gd name="T4" fmla="*/ 96 w 156"/>
                <a:gd name="T5" fmla="*/ 50 h 194"/>
                <a:gd name="T6" fmla="*/ 106 w 156"/>
                <a:gd name="T7" fmla="*/ 58 h 194"/>
                <a:gd name="T8" fmla="*/ 108 w 156"/>
                <a:gd name="T9" fmla="*/ 62 h 194"/>
                <a:gd name="T10" fmla="*/ 110 w 156"/>
                <a:gd name="T11" fmla="*/ 66 h 194"/>
                <a:gd name="T12" fmla="*/ 110 w 156"/>
                <a:gd name="T13" fmla="*/ 66 h 194"/>
                <a:gd name="T14" fmla="*/ 110 w 156"/>
                <a:gd name="T15" fmla="*/ 70 h 194"/>
                <a:gd name="T16" fmla="*/ 106 w 156"/>
                <a:gd name="T17" fmla="*/ 74 h 194"/>
                <a:gd name="T18" fmla="*/ 104 w 156"/>
                <a:gd name="T19" fmla="*/ 78 h 194"/>
                <a:gd name="T20" fmla="*/ 98 w 156"/>
                <a:gd name="T21" fmla="*/ 82 h 194"/>
                <a:gd name="T22" fmla="*/ 98 w 156"/>
                <a:gd name="T23" fmla="*/ 82 h 194"/>
                <a:gd name="T24" fmla="*/ 30 w 156"/>
                <a:gd name="T25" fmla="*/ 112 h 194"/>
                <a:gd name="T26" fmla="*/ 30 w 156"/>
                <a:gd name="T27" fmla="*/ 112 h 194"/>
                <a:gd name="T28" fmla="*/ 18 w 156"/>
                <a:gd name="T29" fmla="*/ 120 h 194"/>
                <a:gd name="T30" fmla="*/ 8 w 156"/>
                <a:gd name="T31" fmla="*/ 128 h 194"/>
                <a:gd name="T32" fmla="*/ 2 w 156"/>
                <a:gd name="T33" fmla="*/ 138 h 194"/>
                <a:gd name="T34" fmla="*/ 0 w 156"/>
                <a:gd name="T35" fmla="*/ 144 h 194"/>
                <a:gd name="T36" fmla="*/ 0 w 156"/>
                <a:gd name="T37" fmla="*/ 150 h 194"/>
                <a:gd name="T38" fmla="*/ 0 w 156"/>
                <a:gd name="T39" fmla="*/ 150 h 194"/>
                <a:gd name="T40" fmla="*/ 2 w 156"/>
                <a:gd name="T41" fmla="*/ 162 h 194"/>
                <a:gd name="T42" fmla="*/ 4 w 156"/>
                <a:gd name="T43" fmla="*/ 170 h 194"/>
                <a:gd name="T44" fmla="*/ 8 w 156"/>
                <a:gd name="T45" fmla="*/ 174 h 194"/>
                <a:gd name="T46" fmla="*/ 20 w 156"/>
                <a:gd name="T47" fmla="*/ 186 h 194"/>
                <a:gd name="T48" fmla="*/ 38 w 156"/>
                <a:gd name="T49" fmla="*/ 194 h 194"/>
                <a:gd name="T50" fmla="*/ 36 w 156"/>
                <a:gd name="T51" fmla="*/ 174 h 194"/>
                <a:gd name="T52" fmla="*/ 36 w 156"/>
                <a:gd name="T53" fmla="*/ 174 h 194"/>
                <a:gd name="T54" fmla="*/ 32 w 156"/>
                <a:gd name="T55" fmla="*/ 168 h 194"/>
                <a:gd name="T56" fmla="*/ 30 w 156"/>
                <a:gd name="T57" fmla="*/ 164 h 194"/>
                <a:gd name="T58" fmla="*/ 28 w 156"/>
                <a:gd name="T59" fmla="*/ 160 h 194"/>
                <a:gd name="T60" fmla="*/ 28 w 156"/>
                <a:gd name="T61" fmla="*/ 160 h 194"/>
                <a:gd name="T62" fmla="*/ 30 w 156"/>
                <a:gd name="T63" fmla="*/ 156 h 194"/>
                <a:gd name="T64" fmla="*/ 32 w 156"/>
                <a:gd name="T65" fmla="*/ 152 h 194"/>
                <a:gd name="T66" fmla="*/ 36 w 156"/>
                <a:gd name="T67" fmla="*/ 148 h 194"/>
                <a:gd name="T68" fmla="*/ 42 w 156"/>
                <a:gd name="T69" fmla="*/ 146 h 194"/>
                <a:gd name="T70" fmla="*/ 42 w 156"/>
                <a:gd name="T71" fmla="*/ 146 h 194"/>
                <a:gd name="T72" fmla="*/ 112 w 156"/>
                <a:gd name="T73" fmla="*/ 120 h 194"/>
                <a:gd name="T74" fmla="*/ 112 w 156"/>
                <a:gd name="T75" fmla="*/ 120 h 194"/>
                <a:gd name="T76" fmla="*/ 132 w 156"/>
                <a:gd name="T77" fmla="*/ 110 h 194"/>
                <a:gd name="T78" fmla="*/ 140 w 156"/>
                <a:gd name="T79" fmla="*/ 104 h 194"/>
                <a:gd name="T80" fmla="*/ 146 w 156"/>
                <a:gd name="T81" fmla="*/ 98 h 194"/>
                <a:gd name="T82" fmla="*/ 150 w 156"/>
                <a:gd name="T83" fmla="*/ 92 h 194"/>
                <a:gd name="T84" fmla="*/ 154 w 156"/>
                <a:gd name="T85" fmla="*/ 84 h 194"/>
                <a:gd name="T86" fmla="*/ 156 w 156"/>
                <a:gd name="T87" fmla="*/ 74 h 194"/>
                <a:gd name="T88" fmla="*/ 156 w 156"/>
                <a:gd name="T89" fmla="*/ 64 h 194"/>
                <a:gd name="T90" fmla="*/ 156 w 156"/>
                <a:gd name="T91" fmla="*/ 64 h 194"/>
                <a:gd name="T92" fmla="*/ 156 w 156"/>
                <a:gd name="T93" fmla="*/ 54 h 194"/>
                <a:gd name="T94" fmla="*/ 152 w 156"/>
                <a:gd name="T95" fmla="*/ 44 h 194"/>
                <a:gd name="T96" fmla="*/ 148 w 156"/>
                <a:gd name="T97" fmla="*/ 34 h 194"/>
                <a:gd name="T98" fmla="*/ 142 w 156"/>
                <a:gd name="T99" fmla="*/ 26 h 194"/>
                <a:gd name="T100" fmla="*/ 132 w 156"/>
                <a:gd name="T101" fmla="*/ 18 h 194"/>
                <a:gd name="T102" fmla="*/ 124 w 156"/>
                <a:gd name="T103" fmla="*/ 12 h 194"/>
                <a:gd name="T104" fmla="*/ 112 w 156"/>
                <a:gd name="T105" fmla="*/ 6 h 194"/>
                <a:gd name="T106" fmla="*/ 100 w 156"/>
                <a:gd name="T10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194">
                  <a:moveTo>
                    <a:pt x="100" y="0"/>
                  </a:moveTo>
                  <a:lnTo>
                    <a:pt x="96" y="50"/>
                  </a:lnTo>
                  <a:lnTo>
                    <a:pt x="96" y="50"/>
                  </a:lnTo>
                  <a:lnTo>
                    <a:pt x="106" y="58"/>
                  </a:lnTo>
                  <a:lnTo>
                    <a:pt x="108" y="62"/>
                  </a:lnTo>
                  <a:lnTo>
                    <a:pt x="110" y="66"/>
                  </a:lnTo>
                  <a:lnTo>
                    <a:pt x="110" y="66"/>
                  </a:lnTo>
                  <a:lnTo>
                    <a:pt x="110" y="70"/>
                  </a:lnTo>
                  <a:lnTo>
                    <a:pt x="106" y="74"/>
                  </a:lnTo>
                  <a:lnTo>
                    <a:pt x="104" y="78"/>
                  </a:lnTo>
                  <a:lnTo>
                    <a:pt x="98" y="82"/>
                  </a:lnTo>
                  <a:lnTo>
                    <a:pt x="98" y="82"/>
                  </a:lnTo>
                  <a:lnTo>
                    <a:pt x="30" y="112"/>
                  </a:lnTo>
                  <a:lnTo>
                    <a:pt x="30" y="112"/>
                  </a:lnTo>
                  <a:lnTo>
                    <a:pt x="18" y="120"/>
                  </a:lnTo>
                  <a:lnTo>
                    <a:pt x="8" y="128"/>
                  </a:lnTo>
                  <a:lnTo>
                    <a:pt x="2" y="138"/>
                  </a:lnTo>
                  <a:lnTo>
                    <a:pt x="0" y="144"/>
                  </a:lnTo>
                  <a:lnTo>
                    <a:pt x="0" y="150"/>
                  </a:lnTo>
                  <a:lnTo>
                    <a:pt x="0" y="150"/>
                  </a:lnTo>
                  <a:lnTo>
                    <a:pt x="2" y="162"/>
                  </a:lnTo>
                  <a:lnTo>
                    <a:pt x="4" y="170"/>
                  </a:lnTo>
                  <a:lnTo>
                    <a:pt x="8" y="174"/>
                  </a:lnTo>
                  <a:lnTo>
                    <a:pt x="20" y="186"/>
                  </a:lnTo>
                  <a:lnTo>
                    <a:pt x="38" y="194"/>
                  </a:lnTo>
                  <a:lnTo>
                    <a:pt x="36" y="174"/>
                  </a:lnTo>
                  <a:lnTo>
                    <a:pt x="36" y="174"/>
                  </a:lnTo>
                  <a:lnTo>
                    <a:pt x="32" y="168"/>
                  </a:lnTo>
                  <a:lnTo>
                    <a:pt x="30" y="164"/>
                  </a:lnTo>
                  <a:lnTo>
                    <a:pt x="28" y="160"/>
                  </a:lnTo>
                  <a:lnTo>
                    <a:pt x="28" y="160"/>
                  </a:lnTo>
                  <a:lnTo>
                    <a:pt x="30" y="156"/>
                  </a:lnTo>
                  <a:lnTo>
                    <a:pt x="32" y="152"/>
                  </a:lnTo>
                  <a:lnTo>
                    <a:pt x="36" y="148"/>
                  </a:lnTo>
                  <a:lnTo>
                    <a:pt x="42" y="146"/>
                  </a:lnTo>
                  <a:lnTo>
                    <a:pt x="42" y="146"/>
                  </a:lnTo>
                  <a:lnTo>
                    <a:pt x="112" y="120"/>
                  </a:lnTo>
                  <a:lnTo>
                    <a:pt x="112" y="120"/>
                  </a:lnTo>
                  <a:lnTo>
                    <a:pt x="132" y="110"/>
                  </a:lnTo>
                  <a:lnTo>
                    <a:pt x="140" y="104"/>
                  </a:lnTo>
                  <a:lnTo>
                    <a:pt x="146" y="98"/>
                  </a:lnTo>
                  <a:lnTo>
                    <a:pt x="150" y="92"/>
                  </a:lnTo>
                  <a:lnTo>
                    <a:pt x="154" y="84"/>
                  </a:lnTo>
                  <a:lnTo>
                    <a:pt x="156" y="74"/>
                  </a:lnTo>
                  <a:lnTo>
                    <a:pt x="156" y="64"/>
                  </a:lnTo>
                  <a:lnTo>
                    <a:pt x="156" y="64"/>
                  </a:lnTo>
                  <a:lnTo>
                    <a:pt x="156" y="54"/>
                  </a:lnTo>
                  <a:lnTo>
                    <a:pt x="152" y="44"/>
                  </a:lnTo>
                  <a:lnTo>
                    <a:pt x="148" y="34"/>
                  </a:lnTo>
                  <a:lnTo>
                    <a:pt x="142" y="26"/>
                  </a:lnTo>
                  <a:lnTo>
                    <a:pt x="132" y="18"/>
                  </a:lnTo>
                  <a:lnTo>
                    <a:pt x="124" y="12"/>
                  </a:lnTo>
                  <a:lnTo>
                    <a:pt x="112" y="6"/>
                  </a:lnTo>
                  <a:lnTo>
                    <a:pt x="1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01" name="Freeform 27">
              <a:extLst>
                <a:ext uri="{FF2B5EF4-FFF2-40B4-BE49-F238E27FC236}">
                  <a16:creationId xmlns:a16="http://schemas.microsoft.com/office/drawing/2014/main" id="{0241FACB-589E-46FD-A239-9C038C892A5A}"/>
                </a:ext>
              </a:extLst>
            </p:cNvPr>
            <p:cNvSpPr>
              <a:spLocks/>
            </p:cNvSpPr>
            <p:nvPr/>
          </p:nvSpPr>
          <p:spPr bwMode="auto">
            <a:xfrm>
              <a:off x="3702050" y="7185025"/>
              <a:ext cx="371475" cy="298450"/>
            </a:xfrm>
            <a:custGeom>
              <a:avLst/>
              <a:gdLst>
                <a:gd name="T0" fmla="*/ 180 w 234"/>
                <a:gd name="T1" fmla="*/ 0 h 188"/>
                <a:gd name="T2" fmla="*/ 94 w 234"/>
                <a:gd name="T3" fmla="*/ 0 h 188"/>
                <a:gd name="T4" fmla="*/ 94 w 234"/>
                <a:gd name="T5" fmla="*/ 0 h 188"/>
                <a:gd name="T6" fmla="*/ 74 w 234"/>
                <a:gd name="T7" fmla="*/ 2 h 188"/>
                <a:gd name="T8" fmla="*/ 56 w 234"/>
                <a:gd name="T9" fmla="*/ 8 h 188"/>
                <a:gd name="T10" fmla="*/ 40 w 234"/>
                <a:gd name="T11" fmla="*/ 16 h 188"/>
                <a:gd name="T12" fmla="*/ 28 w 234"/>
                <a:gd name="T13" fmla="*/ 28 h 188"/>
                <a:gd name="T14" fmla="*/ 16 w 234"/>
                <a:gd name="T15" fmla="*/ 42 h 188"/>
                <a:gd name="T16" fmla="*/ 6 w 234"/>
                <a:gd name="T17" fmla="*/ 58 h 188"/>
                <a:gd name="T18" fmla="*/ 2 w 234"/>
                <a:gd name="T19" fmla="*/ 76 h 188"/>
                <a:gd name="T20" fmla="*/ 0 w 234"/>
                <a:gd name="T21" fmla="*/ 94 h 188"/>
                <a:gd name="T22" fmla="*/ 0 w 234"/>
                <a:gd name="T23" fmla="*/ 94 h 188"/>
                <a:gd name="T24" fmla="*/ 2 w 234"/>
                <a:gd name="T25" fmla="*/ 112 h 188"/>
                <a:gd name="T26" fmla="*/ 6 w 234"/>
                <a:gd name="T27" fmla="*/ 130 h 188"/>
                <a:gd name="T28" fmla="*/ 12 w 234"/>
                <a:gd name="T29" fmla="*/ 144 h 188"/>
                <a:gd name="T30" fmla="*/ 24 w 234"/>
                <a:gd name="T31" fmla="*/ 156 h 188"/>
                <a:gd name="T32" fmla="*/ 36 w 234"/>
                <a:gd name="T33" fmla="*/ 168 h 188"/>
                <a:gd name="T34" fmla="*/ 52 w 234"/>
                <a:gd name="T35" fmla="*/ 176 h 188"/>
                <a:gd name="T36" fmla="*/ 70 w 234"/>
                <a:gd name="T37" fmla="*/ 182 h 188"/>
                <a:gd name="T38" fmla="*/ 90 w 234"/>
                <a:gd name="T39" fmla="*/ 188 h 188"/>
                <a:gd name="T40" fmla="*/ 88 w 234"/>
                <a:gd name="T41" fmla="*/ 138 h 188"/>
                <a:gd name="T42" fmla="*/ 88 w 234"/>
                <a:gd name="T43" fmla="*/ 138 h 188"/>
                <a:gd name="T44" fmla="*/ 74 w 234"/>
                <a:gd name="T45" fmla="*/ 134 h 188"/>
                <a:gd name="T46" fmla="*/ 64 w 234"/>
                <a:gd name="T47" fmla="*/ 126 h 188"/>
                <a:gd name="T48" fmla="*/ 60 w 234"/>
                <a:gd name="T49" fmla="*/ 122 h 188"/>
                <a:gd name="T50" fmla="*/ 56 w 234"/>
                <a:gd name="T51" fmla="*/ 116 h 188"/>
                <a:gd name="T52" fmla="*/ 54 w 234"/>
                <a:gd name="T53" fmla="*/ 110 h 188"/>
                <a:gd name="T54" fmla="*/ 54 w 234"/>
                <a:gd name="T55" fmla="*/ 102 h 188"/>
                <a:gd name="T56" fmla="*/ 54 w 234"/>
                <a:gd name="T57" fmla="*/ 102 h 188"/>
                <a:gd name="T58" fmla="*/ 56 w 234"/>
                <a:gd name="T59" fmla="*/ 94 h 188"/>
                <a:gd name="T60" fmla="*/ 58 w 234"/>
                <a:gd name="T61" fmla="*/ 86 h 188"/>
                <a:gd name="T62" fmla="*/ 62 w 234"/>
                <a:gd name="T63" fmla="*/ 80 h 188"/>
                <a:gd name="T64" fmla="*/ 66 w 234"/>
                <a:gd name="T65" fmla="*/ 74 h 188"/>
                <a:gd name="T66" fmla="*/ 72 w 234"/>
                <a:gd name="T67" fmla="*/ 70 h 188"/>
                <a:gd name="T68" fmla="*/ 78 w 234"/>
                <a:gd name="T69" fmla="*/ 66 h 188"/>
                <a:gd name="T70" fmla="*/ 86 w 234"/>
                <a:gd name="T71" fmla="*/ 64 h 188"/>
                <a:gd name="T72" fmla="*/ 94 w 234"/>
                <a:gd name="T73" fmla="*/ 64 h 188"/>
                <a:gd name="T74" fmla="*/ 150 w 234"/>
                <a:gd name="T75" fmla="*/ 64 h 188"/>
                <a:gd name="T76" fmla="*/ 210 w 234"/>
                <a:gd name="T77" fmla="*/ 64 h 188"/>
                <a:gd name="T78" fmla="*/ 210 w 234"/>
                <a:gd name="T79" fmla="*/ 64 h 188"/>
                <a:gd name="T80" fmla="*/ 220 w 234"/>
                <a:gd name="T81" fmla="*/ 62 h 188"/>
                <a:gd name="T82" fmla="*/ 228 w 234"/>
                <a:gd name="T83" fmla="*/ 56 h 188"/>
                <a:gd name="T84" fmla="*/ 232 w 234"/>
                <a:gd name="T85" fmla="*/ 48 h 188"/>
                <a:gd name="T86" fmla="*/ 234 w 234"/>
                <a:gd name="T87" fmla="*/ 40 h 188"/>
                <a:gd name="T88" fmla="*/ 234 w 234"/>
                <a:gd name="T89" fmla="*/ 40 h 188"/>
                <a:gd name="T90" fmla="*/ 232 w 234"/>
                <a:gd name="T91" fmla="*/ 30 h 188"/>
                <a:gd name="T92" fmla="*/ 230 w 234"/>
                <a:gd name="T93" fmla="*/ 20 h 188"/>
                <a:gd name="T94" fmla="*/ 224 w 234"/>
                <a:gd name="T95" fmla="*/ 14 h 188"/>
                <a:gd name="T96" fmla="*/ 216 w 234"/>
                <a:gd name="T97" fmla="*/ 8 h 188"/>
                <a:gd name="T98" fmla="*/ 206 w 234"/>
                <a:gd name="T99" fmla="*/ 4 h 188"/>
                <a:gd name="T100" fmla="*/ 198 w 234"/>
                <a:gd name="T101" fmla="*/ 2 h 188"/>
                <a:gd name="T102" fmla="*/ 180 w 234"/>
                <a:gd name="T10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4" h="188">
                  <a:moveTo>
                    <a:pt x="180" y="0"/>
                  </a:moveTo>
                  <a:lnTo>
                    <a:pt x="94" y="0"/>
                  </a:lnTo>
                  <a:lnTo>
                    <a:pt x="94" y="0"/>
                  </a:lnTo>
                  <a:lnTo>
                    <a:pt x="74" y="2"/>
                  </a:lnTo>
                  <a:lnTo>
                    <a:pt x="56" y="8"/>
                  </a:lnTo>
                  <a:lnTo>
                    <a:pt x="40" y="16"/>
                  </a:lnTo>
                  <a:lnTo>
                    <a:pt x="28" y="28"/>
                  </a:lnTo>
                  <a:lnTo>
                    <a:pt x="16" y="42"/>
                  </a:lnTo>
                  <a:lnTo>
                    <a:pt x="6" y="58"/>
                  </a:lnTo>
                  <a:lnTo>
                    <a:pt x="2" y="76"/>
                  </a:lnTo>
                  <a:lnTo>
                    <a:pt x="0" y="94"/>
                  </a:lnTo>
                  <a:lnTo>
                    <a:pt x="0" y="94"/>
                  </a:lnTo>
                  <a:lnTo>
                    <a:pt x="2" y="112"/>
                  </a:lnTo>
                  <a:lnTo>
                    <a:pt x="6" y="130"/>
                  </a:lnTo>
                  <a:lnTo>
                    <a:pt x="12" y="144"/>
                  </a:lnTo>
                  <a:lnTo>
                    <a:pt x="24" y="156"/>
                  </a:lnTo>
                  <a:lnTo>
                    <a:pt x="36" y="168"/>
                  </a:lnTo>
                  <a:lnTo>
                    <a:pt x="52" y="176"/>
                  </a:lnTo>
                  <a:lnTo>
                    <a:pt x="70" y="182"/>
                  </a:lnTo>
                  <a:lnTo>
                    <a:pt x="90" y="188"/>
                  </a:lnTo>
                  <a:lnTo>
                    <a:pt x="88" y="138"/>
                  </a:lnTo>
                  <a:lnTo>
                    <a:pt x="88" y="138"/>
                  </a:lnTo>
                  <a:lnTo>
                    <a:pt x="74" y="134"/>
                  </a:lnTo>
                  <a:lnTo>
                    <a:pt x="64" y="126"/>
                  </a:lnTo>
                  <a:lnTo>
                    <a:pt x="60" y="122"/>
                  </a:lnTo>
                  <a:lnTo>
                    <a:pt x="56" y="116"/>
                  </a:lnTo>
                  <a:lnTo>
                    <a:pt x="54" y="110"/>
                  </a:lnTo>
                  <a:lnTo>
                    <a:pt x="54" y="102"/>
                  </a:lnTo>
                  <a:lnTo>
                    <a:pt x="54" y="102"/>
                  </a:lnTo>
                  <a:lnTo>
                    <a:pt x="56" y="94"/>
                  </a:lnTo>
                  <a:lnTo>
                    <a:pt x="58" y="86"/>
                  </a:lnTo>
                  <a:lnTo>
                    <a:pt x="62" y="80"/>
                  </a:lnTo>
                  <a:lnTo>
                    <a:pt x="66" y="74"/>
                  </a:lnTo>
                  <a:lnTo>
                    <a:pt x="72" y="70"/>
                  </a:lnTo>
                  <a:lnTo>
                    <a:pt x="78" y="66"/>
                  </a:lnTo>
                  <a:lnTo>
                    <a:pt x="86" y="64"/>
                  </a:lnTo>
                  <a:lnTo>
                    <a:pt x="94" y="64"/>
                  </a:lnTo>
                  <a:lnTo>
                    <a:pt x="150" y="64"/>
                  </a:lnTo>
                  <a:lnTo>
                    <a:pt x="210" y="64"/>
                  </a:lnTo>
                  <a:lnTo>
                    <a:pt x="210" y="64"/>
                  </a:lnTo>
                  <a:lnTo>
                    <a:pt x="220" y="62"/>
                  </a:lnTo>
                  <a:lnTo>
                    <a:pt x="228" y="56"/>
                  </a:lnTo>
                  <a:lnTo>
                    <a:pt x="232" y="48"/>
                  </a:lnTo>
                  <a:lnTo>
                    <a:pt x="234" y="40"/>
                  </a:lnTo>
                  <a:lnTo>
                    <a:pt x="234" y="40"/>
                  </a:lnTo>
                  <a:lnTo>
                    <a:pt x="232" y="30"/>
                  </a:lnTo>
                  <a:lnTo>
                    <a:pt x="230" y="20"/>
                  </a:lnTo>
                  <a:lnTo>
                    <a:pt x="224" y="14"/>
                  </a:lnTo>
                  <a:lnTo>
                    <a:pt x="216" y="8"/>
                  </a:lnTo>
                  <a:lnTo>
                    <a:pt x="206" y="4"/>
                  </a:lnTo>
                  <a:lnTo>
                    <a:pt x="198" y="2"/>
                  </a:lnTo>
                  <a:lnTo>
                    <a:pt x="1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02" name="Freeform 28">
              <a:extLst>
                <a:ext uri="{FF2B5EF4-FFF2-40B4-BE49-F238E27FC236}">
                  <a16:creationId xmlns:a16="http://schemas.microsoft.com/office/drawing/2014/main" id="{85967219-474E-45E1-874B-DB0B63996D44}"/>
                </a:ext>
              </a:extLst>
            </p:cNvPr>
            <p:cNvSpPr>
              <a:spLocks/>
            </p:cNvSpPr>
            <p:nvPr/>
          </p:nvSpPr>
          <p:spPr bwMode="auto">
            <a:xfrm>
              <a:off x="3702050" y="7185025"/>
              <a:ext cx="371475" cy="298450"/>
            </a:xfrm>
            <a:custGeom>
              <a:avLst/>
              <a:gdLst>
                <a:gd name="T0" fmla="*/ 180 w 234"/>
                <a:gd name="T1" fmla="*/ 0 h 188"/>
                <a:gd name="T2" fmla="*/ 94 w 234"/>
                <a:gd name="T3" fmla="*/ 0 h 188"/>
                <a:gd name="T4" fmla="*/ 94 w 234"/>
                <a:gd name="T5" fmla="*/ 0 h 188"/>
                <a:gd name="T6" fmla="*/ 74 w 234"/>
                <a:gd name="T7" fmla="*/ 2 h 188"/>
                <a:gd name="T8" fmla="*/ 56 w 234"/>
                <a:gd name="T9" fmla="*/ 8 h 188"/>
                <a:gd name="T10" fmla="*/ 40 w 234"/>
                <a:gd name="T11" fmla="*/ 16 h 188"/>
                <a:gd name="T12" fmla="*/ 28 w 234"/>
                <a:gd name="T13" fmla="*/ 28 h 188"/>
                <a:gd name="T14" fmla="*/ 16 w 234"/>
                <a:gd name="T15" fmla="*/ 42 h 188"/>
                <a:gd name="T16" fmla="*/ 6 w 234"/>
                <a:gd name="T17" fmla="*/ 58 h 188"/>
                <a:gd name="T18" fmla="*/ 2 w 234"/>
                <a:gd name="T19" fmla="*/ 76 h 188"/>
                <a:gd name="T20" fmla="*/ 0 w 234"/>
                <a:gd name="T21" fmla="*/ 94 h 188"/>
                <a:gd name="T22" fmla="*/ 0 w 234"/>
                <a:gd name="T23" fmla="*/ 94 h 188"/>
                <a:gd name="T24" fmla="*/ 2 w 234"/>
                <a:gd name="T25" fmla="*/ 112 h 188"/>
                <a:gd name="T26" fmla="*/ 6 w 234"/>
                <a:gd name="T27" fmla="*/ 130 h 188"/>
                <a:gd name="T28" fmla="*/ 12 w 234"/>
                <a:gd name="T29" fmla="*/ 144 h 188"/>
                <a:gd name="T30" fmla="*/ 24 w 234"/>
                <a:gd name="T31" fmla="*/ 156 h 188"/>
                <a:gd name="T32" fmla="*/ 36 w 234"/>
                <a:gd name="T33" fmla="*/ 168 h 188"/>
                <a:gd name="T34" fmla="*/ 52 w 234"/>
                <a:gd name="T35" fmla="*/ 176 h 188"/>
                <a:gd name="T36" fmla="*/ 70 w 234"/>
                <a:gd name="T37" fmla="*/ 182 h 188"/>
                <a:gd name="T38" fmla="*/ 90 w 234"/>
                <a:gd name="T39" fmla="*/ 188 h 188"/>
                <a:gd name="T40" fmla="*/ 88 w 234"/>
                <a:gd name="T41" fmla="*/ 138 h 188"/>
                <a:gd name="T42" fmla="*/ 88 w 234"/>
                <a:gd name="T43" fmla="*/ 138 h 188"/>
                <a:gd name="T44" fmla="*/ 74 w 234"/>
                <a:gd name="T45" fmla="*/ 134 h 188"/>
                <a:gd name="T46" fmla="*/ 64 w 234"/>
                <a:gd name="T47" fmla="*/ 126 h 188"/>
                <a:gd name="T48" fmla="*/ 60 w 234"/>
                <a:gd name="T49" fmla="*/ 122 h 188"/>
                <a:gd name="T50" fmla="*/ 56 w 234"/>
                <a:gd name="T51" fmla="*/ 116 h 188"/>
                <a:gd name="T52" fmla="*/ 54 w 234"/>
                <a:gd name="T53" fmla="*/ 110 h 188"/>
                <a:gd name="T54" fmla="*/ 54 w 234"/>
                <a:gd name="T55" fmla="*/ 102 h 188"/>
                <a:gd name="T56" fmla="*/ 54 w 234"/>
                <a:gd name="T57" fmla="*/ 102 h 188"/>
                <a:gd name="T58" fmla="*/ 56 w 234"/>
                <a:gd name="T59" fmla="*/ 94 h 188"/>
                <a:gd name="T60" fmla="*/ 58 w 234"/>
                <a:gd name="T61" fmla="*/ 86 h 188"/>
                <a:gd name="T62" fmla="*/ 62 w 234"/>
                <a:gd name="T63" fmla="*/ 80 h 188"/>
                <a:gd name="T64" fmla="*/ 66 w 234"/>
                <a:gd name="T65" fmla="*/ 74 h 188"/>
                <a:gd name="T66" fmla="*/ 72 w 234"/>
                <a:gd name="T67" fmla="*/ 70 h 188"/>
                <a:gd name="T68" fmla="*/ 78 w 234"/>
                <a:gd name="T69" fmla="*/ 66 h 188"/>
                <a:gd name="T70" fmla="*/ 86 w 234"/>
                <a:gd name="T71" fmla="*/ 64 h 188"/>
                <a:gd name="T72" fmla="*/ 94 w 234"/>
                <a:gd name="T73" fmla="*/ 64 h 188"/>
                <a:gd name="T74" fmla="*/ 150 w 234"/>
                <a:gd name="T75" fmla="*/ 64 h 188"/>
                <a:gd name="T76" fmla="*/ 210 w 234"/>
                <a:gd name="T77" fmla="*/ 64 h 188"/>
                <a:gd name="T78" fmla="*/ 210 w 234"/>
                <a:gd name="T79" fmla="*/ 64 h 188"/>
                <a:gd name="T80" fmla="*/ 220 w 234"/>
                <a:gd name="T81" fmla="*/ 62 h 188"/>
                <a:gd name="T82" fmla="*/ 228 w 234"/>
                <a:gd name="T83" fmla="*/ 56 h 188"/>
                <a:gd name="T84" fmla="*/ 232 w 234"/>
                <a:gd name="T85" fmla="*/ 48 h 188"/>
                <a:gd name="T86" fmla="*/ 234 w 234"/>
                <a:gd name="T87" fmla="*/ 40 h 188"/>
                <a:gd name="T88" fmla="*/ 234 w 234"/>
                <a:gd name="T89" fmla="*/ 40 h 188"/>
                <a:gd name="T90" fmla="*/ 232 w 234"/>
                <a:gd name="T91" fmla="*/ 30 h 188"/>
                <a:gd name="T92" fmla="*/ 230 w 234"/>
                <a:gd name="T93" fmla="*/ 20 h 188"/>
                <a:gd name="T94" fmla="*/ 224 w 234"/>
                <a:gd name="T95" fmla="*/ 14 h 188"/>
                <a:gd name="T96" fmla="*/ 216 w 234"/>
                <a:gd name="T97" fmla="*/ 8 h 188"/>
                <a:gd name="T98" fmla="*/ 206 w 234"/>
                <a:gd name="T99" fmla="*/ 4 h 188"/>
                <a:gd name="T100" fmla="*/ 198 w 234"/>
                <a:gd name="T101" fmla="*/ 2 h 188"/>
                <a:gd name="T102" fmla="*/ 180 w 234"/>
                <a:gd name="T10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4" h="188">
                  <a:moveTo>
                    <a:pt x="180" y="0"/>
                  </a:moveTo>
                  <a:lnTo>
                    <a:pt x="94" y="0"/>
                  </a:lnTo>
                  <a:lnTo>
                    <a:pt x="94" y="0"/>
                  </a:lnTo>
                  <a:lnTo>
                    <a:pt x="74" y="2"/>
                  </a:lnTo>
                  <a:lnTo>
                    <a:pt x="56" y="8"/>
                  </a:lnTo>
                  <a:lnTo>
                    <a:pt x="40" y="16"/>
                  </a:lnTo>
                  <a:lnTo>
                    <a:pt x="28" y="28"/>
                  </a:lnTo>
                  <a:lnTo>
                    <a:pt x="16" y="42"/>
                  </a:lnTo>
                  <a:lnTo>
                    <a:pt x="6" y="58"/>
                  </a:lnTo>
                  <a:lnTo>
                    <a:pt x="2" y="76"/>
                  </a:lnTo>
                  <a:lnTo>
                    <a:pt x="0" y="94"/>
                  </a:lnTo>
                  <a:lnTo>
                    <a:pt x="0" y="94"/>
                  </a:lnTo>
                  <a:lnTo>
                    <a:pt x="2" y="112"/>
                  </a:lnTo>
                  <a:lnTo>
                    <a:pt x="6" y="130"/>
                  </a:lnTo>
                  <a:lnTo>
                    <a:pt x="12" y="144"/>
                  </a:lnTo>
                  <a:lnTo>
                    <a:pt x="24" y="156"/>
                  </a:lnTo>
                  <a:lnTo>
                    <a:pt x="36" y="168"/>
                  </a:lnTo>
                  <a:lnTo>
                    <a:pt x="52" y="176"/>
                  </a:lnTo>
                  <a:lnTo>
                    <a:pt x="70" y="182"/>
                  </a:lnTo>
                  <a:lnTo>
                    <a:pt x="90" y="188"/>
                  </a:lnTo>
                  <a:lnTo>
                    <a:pt x="88" y="138"/>
                  </a:lnTo>
                  <a:lnTo>
                    <a:pt x="88" y="138"/>
                  </a:lnTo>
                  <a:lnTo>
                    <a:pt x="74" y="134"/>
                  </a:lnTo>
                  <a:lnTo>
                    <a:pt x="64" y="126"/>
                  </a:lnTo>
                  <a:lnTo>
                    <a:pt x="60" y="122"/>
                  </a:lnTo>
                  <a:lnTo>
                    <a:pt x="56" y="116"/>
                  </a:lnTo>
                  <a:lnTo>
                    <a:pt x="54" y="110"/>
                  </a:lnTo>
                  <a:lnTo>
                    <a:pt x="54" y="102"/>
                  </a:lnTo>
                  <a:lnTo>
                    <a:pt x="54" y="102"/>
                  </a:lnTo>
                  <a:lnTo>
                    <a:pt x="56" y="94"/>
                  </a:lnTo>
                  <a:lnTo>
                    <a:pt x="58" y="86"/>
                  </a:lnTo>
                  <a:lnTo>
                    <a:pt x="62" y="80"/>
                  </a:lnTo>
                  <a:lnTo>
                    <a:pt x="66" y="74"/>
                  </a:lnTo>
                  <a:lnTo>
                    <a:pt x="72" y="70"/>
                  </a:lnTo>
                  <a:lnTo>
                    <a:pt x="78" y="66"/>
                  </a:lnTo>
                  <a:lnTo>
                    <a:pt x="86" y="64"/>
                  </a:lnTo>
                  <a:lnTo>
                    <a:pt x="94" y="64"/>
                  </a:lnTo>
                  <a:lnTo>
                    <a:pt x="150" y="64"/>
                  </a:lnTo>
                  <a:lnTo>
                    <a:pt x="210" y="64"/>
                  </a:lnTo>
                  <a:lnTo>
                    <a:pt x="210" y="64"/>
                  </a:lnTo>
                  <a:lnTo>
                    <a:pt x="220" y="62"/>
                  </a:lnTo>
                  <a:lnTo>
                    <a:pt x="228" y="56"/>
                  </a:lnTo>
                  <a:lnTo>
                    <a:pt x="232" y="48"/>
                  </a:lnTo>
                  <a:lnTo>
                    <a:pt x="234" y="40"/>
                  </a:lnTo>
                  <a:lnTo>
                    <a:pt x="234" y="40"/>
                  </a:lnTo>
                  <a:lnTo>
                    <a:pt x="232" y="30"/>
                  </a:lnTo>
                  <a:lnTo>
                    <a:pt x="230" y="20"/>
                  </a:lnTo>
                  <a:lnTo>
                    <a:pt x="224" y="14"/>
                  </a:lnTo>
                  <a:lnTo>
                    <a:pt x="216" y="8"/>
                  </a:lnTo>
                  <a:lnTo>
                    <a:pt x="206" y="4"/>
                  </a:lnTo>
                  <a:lnTo>
                    <a:pt x="198" y="2"/>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03" name="Freeform 29">
              <a:extLst>
                <a:ext uri="{FF2B5EF4-FFF2-40B4-BE49-F238E27FC236}">
                  <a16:creationId xmlns:a16="http://schemas.microsoft.com/office/drawing/2014/main" id="{8E21BA26-1435-4702-AFCC-9695EAD8FFF8}"/>
                </a:ext>
              </a:extLst>
            </p:cNvPr>
            <p:cNvSpPr>
              <a:spLocks/>
            </p:cNvSpPr>
            <p:nvPr/>
          </p:nvSpPr>
          <p:spPr bwMode="auto">
            <a:xfrm>
              <a:off x="3860800" y="7308850"/>
              <a:ext cx="79375" cy="263525"/>
            </a:xfrm>
            <a:custGeom>
              <a:avLst/>
              <a:gdLst>
                <a:gd name="T0" fmla="*/ 50 w 50"/>
                <a:gd name="T1" fmla="*/ 0 h 166"/>
                <a:gd name="T2" fmla="*/ 0 w 50"/>
                <a:gd name="T3" fmla="*/ 0 h 166"/>
                <a:gd name="T4" fmla="*/ 10 w 50"/>
                <a:gd name="T5" fmla="*/ 166 h 166"/>
                <a:gd name="T6" fmla="*/ 42 w 50"/>
                <a:gd name="T7" fmla="*/ 150 h 166"/>
                <a:gd name="T8" fmla="*/ 50 w 50"/>
                <a:gd name="T9" fmla="*/ 0 h 166"/>
              </a:gdLst>
              <a:ahLst/>
              <a:cxnLst>
                <a:cxn ang="0">
                  <a:pos x="T0" y="T1"/>
                </a:cxn>
                <a:cxn ang="0">
                  <a:pos x="T2" y="T3"/>
                </a:cxn>
                <a:cxn ang="0">
                  <a:pos x="T4" y="T5"/>
                </a:cxn>
                <a:cxn ang="0">
                  <a:pos x="T6" y="T7"/>
                </a:cxn>
                <a:cxn ang="0">
                  <a:pos x="T8" y="T9"/>
                </a:cxn>
              </a:cxnLst>
              <a:rect l="0" t="0" r="r" b="b"/>
              <a:pathLst>
                <a:path w="50" h="166">
                  <a:moveTo>
                    <a:pt x="50" y="0"/>
                  </a:moveTo>
                  <a:lnTo>
                    <a:pt x="0" y="0"/>
                  </a:lnTo>
                  <a:lnTo>
                    <a:pt x="10" y="166"/>
                  </a:lnTo>
                  <a:lnTo>
                    <a:pt x="42" y="150"/>
                  </a:lnTo>
                  <a:lnTo>
                    <a:pt x="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grpSp>
        <p:nvGrpSpPr>
          <p:cNvPr id="633" name="Gruppieren 632">
            <a:extLst>
              <a:ext uri="{FF2B5EF4-FFF2-40B4-BE49-F238E27FC236}">
                <a16:creationId xmlns:a16="http://schemas.microsoft.com/office/drawing/2014/main" id="{8591F2CE-1A02-4636-8E52-18B7DF84C698}"/>
              </a:ext>
            </a:extLst>
          </p:cNvPr>
          <p:cNvGrpSpPr/>
          <p:nvPr/>
        </p:nvGrpSpPr>
        <p:grpSpPr>
          <a:xfrm>
            <a:off x="8101948" y="3112294"/>
            <a:ext cx="545649" cy="450948"/>
            <a:chOff x="8327716" y="2636430"/>
            <a:chExt cx="678100" cy="560411"/>
          </a:xfrm>
        </p:grpSpPr>
        <p:grpSp>
          <p:nvGrpSpPr>
            <p:cNvPr id="640" name="Group 115">
              <a:extLst>
                <a:ext uri="{FF2B5EF4-FFF2-40B4-BE49-F238E27FC236}">
                  <a16:creationId xmlns:a16="http://schemas.microsoft.com/office/drawing/2014/main" id="{CC31B461-F5F9-4522-8E28-74A6EF19326C}"/>
                </a:ext>
              </a:extLst>
            </p:cNvPr>
            <p:cNvGrpSpPr>
              <a:grpSpLocks noChangeAspect="1"/>
            </p:cNvGrpSpPr>
            <p:nvPr/>
          </p:nvGrpSpPr>
          <p:grpSpPr bwMode="auto">
            <a:xfrm>
              <a:off x="8442975" y="2636430"/>
              <a:ext cx="444423" cy="526015"/>
              <a:chOff x="2346" y="400"/>
              <a:chExt cx="2974" cy="3520"/>
            </a:xfrm>
          </p:grpSpPr>
          <p:sp>
            <p:nvSpPr>
              <p:cNvPr id="648" name="AutoShape 114">
                <a:extLst>
                  <a:ext uri="{FF2B5EF4-FFF2-40B4-BE49-F238E27FC236}">
                    <a16:creationId xmlns:a16="http://schemas.microsoft.com/office/drawing/2014/main" id="{CC6DCCE7-869F-4A88-98E0-CF377BDA9FE7}"/>
                  </a:ext>
                </a:extLst>
              </p:cNvPr>
              <p:cNvSpPr>
                <a:spLocks noChangeAspect="1" noChangeArrowheads="1" noTextEdit="1"/>
              </p:cNvSpPr>
              <p:nvPr/>
            </p:nvSpPr>
            <p:spPr bwMode="auto">
              <a:xfrm>
                <a:off x="2346" y="400"/>
                <a:ext cx="2974" cy="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49" name="Freeform 116">
                <a:extLst>
                  <a:ext uri="{FF2B5EF4-FFF2-40B4-BE49-F238E27FC236}">
                    <a16:creationId xmlns:a16="http://schemas.microsoft.com/office/drawing/2014/main" id="{8C581A0A-422A-4485-8039-7D9E561E18A1}"/>
                  </a:ext>
                </a:extLst>
              </p:cNvPr>
              <p:cNvSpPr>
                <a:spLocks/>
              </p:cNvSpPr>
              <p:nvPr/>
            </p:nvSpPr>
            <p:spPr bwMode="auto">
              <a:xfrm>
                <a:off x="3262" y="510"/>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50" name="Freeform 117">
                <a:extLst>
                  <a:ext uri="{FF2B5EF4-FFF2-40B4-BE49-F238E27FC236}">
                    <a16:creationId xmlns:a16="http://schemas.microsoft.com/office/drawing/2014/main" id="{F72AB91D-33DF-4D51-BA2A-D7A6EE8BD7ED}"/>
                  </a:ext>
                </a:extLst>
              </p:cNvPr>
              <p:cNvSpPr>
                <a:spLocks/>
              </p:cNvSpPr>
              <p:nvPr/>
            </p:nvSpPr>
            <p:spPr bwMode="auto">
              <a:xfrm>
                <a:off x="3262" y="510"/>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51" name="Freeform 118">
                <a:extLst>
                  <a:ext uri="{FF2B5EF4-FFF2-40B4-BE49-F238E27FC236}">
                    <a16:creationId xmlns:a16="http://schemas.microsoft.com/office/drawing/2014/main" id="{66FF1B25-84DD-4757-8C62-D5136D2A128C}"/>
                  </a:ext>
                </a:extLst>
              </p:cNvPr>
              <p:cNvSpPr>
                <a:spLocks/>
              </p:cNvSpPr>
              <p:nvPr/>
            </p:nvSpPr>
            <p:spPr bwMode="auto">
              <a:xfrm>
                <a:off x="2528" y="1992"/>
                <a:ext cx="1408" cy="1916"/>
              </a:xfrm>
              <a:custGeom>
                <a:avLst/>
                <a:gdLst>
                  <a:gd name="T0" fmla="*/ 1334 w 1408"/>
                  <a:gd name="T1" fmla="*/ 1916 h 1916"/>
                  <a:gd name="T2" fmla="*/ 320 w 1408"/>
                  <a:gd name="T3" fmla="*/ 1908 h 1916"/>
                  <a:gd name="T4" fmla="*/ 320 w 1408"/>
                  <a:gd name="T5" fmla="*/ 1908 h 1916"/>
                  <a:gd name="T6" fmla="*/ 310 w 1408"/>
                  <a:gd name="T7" fmla="*/ 1894 h 1916"/>
                  <a:gd name="T8" fmla="*/ 280 w 1408"/>
                  <a:gd name="T9" fmla="*/ 1854 h 1916"/>
                  <a:gd name="T10" fmla="*/ 240 w 1408"/>
                  <a:gd name="T11" fmla="*/ 1788 h 1916"/>
                  <a:gd name="T12" fmla="*/ 216 w 1408"/>
                  <a:gd name="T13" fmla="*/ 1748 h 1916"/>
                  <a:gd name="T14" fmla="*/ 190 w 1408"/>
                  <a:gd name="T15" fmla="*/ 1704 h 1916"/>
                  <a:gd name="T16" fmla="*/ 166 w 1408"/>
                  <a:gd name="T17" fmla="*/ 1656 h 1916"/>
                  <a:gd name="T18" fmla="*/ 140 w 1408"/>
                  <a:gd name="T19" fmla="*/ 1602 h 1916"/>
                  <a:gd name="T20" fmla="*/ 116 w 1408"/>
                  <a:gd name="T21" fmla="*/ 1546 h 1916"/>
                  <a:gd name="T22" fmla="*/ 94 w 1408"/>
                  <a:gd name="T23" fmla="*/ 1488 h 1916"/>
                  <a:gd name="T24" fmla="*/ 74 w 1408"/>
                  <a:gd name="T25" fmla="*/ 1426 h 1916"/>
                  <a:gd name="T26" fmla="*/ 58 w 1408"/>
                  <a:gd name="T27" fmla="*/ 1362 h 1916"/>
                  <a:gd name="T28" fmla="*/ 44 w 1408"/>
                  <a:gd name="T29" fmla="*/ 1298 h 1916"/>
                  <a:gd name="T30" fmla="*/ 38 w 1408"/>
                  <a:gd name="T31" fmla="*/ 1264 h 1916"/>
                  <a:gd name="T32" fmla="*/ 34 w 1408"/>
                  <a:gd name="T33" fmla="*/ 1230 h 1916"/>
                  <a:gd name="T34" fmla="*/ 34 w 1408"/>
                  <a:gd name="T35" fmla="*/ 1230 h 1916"/>
                  <a:gd name="T36" fmla="*/ 20 w 1408"/>
                  <a:gd name="T37" fmla="*/ 1096 h 1916"/>
                  <a:gd name="T38" fmla="*/ 8 w 1408"/>
                  <a:gd name="T39" fmla="*/ 964 h 1916"/>
                  <a:gd name="T40" fmla="*/ 4 w 1408"/>
                  <a:gd name="T41" fmla="*/ 898 h 1916"/>
                  <a:gd name="T42" fmla="*/ 2 w 1408"/>
                  <a:gd name="T43" fmla="*/ 836 h 1916"/>
                  <a:gd name="T44" fmla="*/ 0 w 1408"/>
                  <a:gd name="T45" fmla="*/ 774 h 1916"/>
                  <a:gd name="T46" fmla="*/ 2 w 1408"/>
                  <a:gd name="T47" fmla="*/ 714 h 1916"/>
                  <a:gd name="T48" fmla="*/ 8 w 1408"/>
                  <a:gd name="T49" fmla="*/ 658 h 1916"/>
                  <a:gd name="T50" fmla="*/ 16 w 1408"/>
                  <a:gd name="T51" fmla="*/ 604 h 1916"/>
                  <a:gd name="T52" fmla="*/ 28 w 1408"/>
                  <a:gd name="T53" fmla="*/ 552 h 1916"/>
                  <a:gd name="T54" fmla="*/ 36 w 1408"/>
                  <a:gd name="T55" fmla="*/ 528 h 1916"/>
                  <a:gd name="T56" fmla="*/ 44 w 1408"/>
                  <a:gd name="T57" fmla="*/ 504 h 1916"/>
                  <a:gd name="T58" fmla="*/ 54 w 1408"/>
                  <a:gd name="T59" fmla="*/ 482 h 1916"/>
                  <a:gd name="T60" fmla="*/ 66 w 1408"/>
                  <a:gd name="T61" fmla="*/ 460 h 1916"/>
                  <a:gd name="T62" fmla="*/ 78 w 1408"/>
                  <a:gd name="T63" fmla="*/ 440 h 1916"/>
                  <a:gd name="T64" fmla="*/ 90 w 1408"/>
                  <a:gd name="T65" fmla="*/ 420 h 1916"/>
                  <a:gd name="T66" fmla="*/ 106 w 1408"/>
                  <a:gd name="T67" fmla="*/ 402 h 1916"/>
                  <a:gd name="T68" fmla="*/ 122 w 1408"/>
                  <a:gd name="T69" fmla="*/ 384 h 1916"/>
                  <a:gd name="T70" fmla="*/ 140 w 1408"/>
                  <a:gd name="T71" fmla="*/ 368 h 1916"/>
                  <a:gd name="T72" fmla="*/ 158 w 1408"/>
                  <a:gd name="T73" fmla="*/ 352 h 1916"/>
                  <a:gd name="T74" fmla="*/ 158 w 1408"/>
                  <a:gd name="T75" fmla="*/ 352 h 1916"/>
                  <a:gd name="T76" fmla="*/ 202 w 1408"/>
                  <a:gd name="T77" fmla="*/ 322 h 1916"/>
                  <a:gd name="T78" fmla="*/ 250 w 1408"/>
                  <a:gd name="T79" fmla="*/ 292 h 1916"/>
                  <a:gd name="T80" fmla="*/ 304 w 1408"/>
                  <a:gd name="T81" fmla="*/ 262 h 1916"/>
                  <a:gd name="T82" fmla="*/ 362 w 1408"/>
                  <a:gd name="T83" fmla="*/ 230 h 1916"/>
                  <a:gd name="T84" fmla="*/ 420 w 1408"/>
                  <a:gd name="T85" fmla="*/ 202 h 1916"/>
                  <a:gd name="T86" fmla="*/ 480 w 1408"/>
                  <a:gd name="T87" fmla="*/ 172 h 1916"/>
                  <a:gd name="T88" fmla="*/ 600 w 1408"/>
                  <a:gd name="T89" fmla="*/ 118 h 1916"/>
                  <a:gd name="T90" fmla="*/ 708 w 1408"/>
                  <a:gd name="T91" fmla="*/ 70 h 1916"/>
                  <a:gd name="T92" fmla="*/ 798 w 1408"/>
                  <a:gd name="T93" fmla="*/ 34 h 1916"/>
                  <a:gd name="T94" fmla="*/ 882 w 1408"/>
                  <a:gd name="T95" fmla="*/ 0 h 1916"/>
                  <a:gd name="T96" fmla="*/ 1324 w 1408"/>
                  <a:gd name="T97" fmla="*/ 564 h 1916"/>
                  <a:gd name="T98" fmla="*/ 1408 w 1408"/>
                  <a:gd name="T99" fmla="*/ 1310 h 1916"/>
                  <a:gd name="T100" fmla="*/ 1334 w 1408"/>
                  <a:gd name="T101" fmla="*/ 1916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8" h="1916">
                    <a:moveTo>
                      <a:pt x="1334" y="1916"/>
                    </a:moveTo>
                    <a:lnTo>
                      <a:pt x="320" y="1908"/>
                    </a:lnTo>
                    <a:lnTo>
                      <a:pt x="320" y="1908"/>
                    </a:lnTo>
                    <a:lnTo>
                      <a:pt x="310" y="1894"/>
                    </a:lnTo>
                    <a:lnTo>
                      <a:pt x="280" y="1854"/>
                    </a:lnTo>
                    <a:lnTo>
                      <a:pt x="240" y="1788"/>
                    </a:lnTo>
                    <a:lnTo>
                      <a:pt x="216" y="1748"/>
                    </a:lnTo>
                    <a:lnTo>
                      <a:pt x="190" y="1704"/>
                    </a:lnTo>
                    <a:lnTo>
                      <a:pt x="166" y="1656"/>
                    </a:lnTo>
                    <a:lnTo>
                      <a:pt x="140" y="1602"/>
                    </a:lnTo>
                    <a:lnTo>
                      <a:pt x="116" y="1546"/>
                    </a:lnTo>
                    <a:lnTo>
                      <a:pt x="94" y="1488"/>
                    </a:lnTo>
                    <a:lnTo>
                      <a:pt x="74" y="1426"/>
                    </a:lnTo>
                    <a:lnTo>
                      <a:pt x="58" y="1362"/>
                    </a:lnTo>
                    <a:lnTo>
                      <a:pt x="44" y="1298"/>
                    </a:lnTo>
                    <a:lnTo>
                      <a:pt x="38" y="1264"/>
                    </a:lnTo>
                    <a:lnTo>
                      <a:pt x="34" y="1230"/>
                    </a:lnTo>
                    <a:lnTo>
                      <a:pt x="34" y="1230"/>
                    </a:lnTo>
                    <a:lnTo>
                      <a:pt x="20" y="1096"/>
                    </a:lnTo>
                    <a:lnTo>
                      <a:pt x="8" y="964"/>
                    </a:lnTo>
                    <a:lnTo>
                      <a:pt x="4" y="898"/>
                    </a:lnTo>
                    <a:lnTo>
                      <a:pt x="2" y="836"/>
                    </a:lnTo>
                    <a:lnTo>
                      <a:pt x="0" y="774"/>
                    </a:lnTo>
                    <a:lnTo>
                      <a:pt x="2" y="714"/>
                    </a:lnTo>
                    <a:lnTo>
                      <a:pt x="8" y="658"/>
                    </a:lnTo>
                    <a:lnTo>
                      <a:pt x="16" y="604"/>
                    </a:lnTo>
                    <a:lnTo>
                      <a:pt x="28" y="552"/>
                    </a:lnTo>
                    <a:lnTo>
                      <a:pt x="36" y="528"/>
                    </a:lnTo>
                    <a:lnTo>
                      <a:pt x="44" y="504"/>
                    </a:lnTo>
                    <a:lnTo>
                      <a:pt x="54" y="482"/>
                    </a:lnTo>
                    <a:lnTo>
                      <a:pt x="66" y="460"/>
                    </a:lnTo>
                    <a:lnTo>
                      <a:pt x="78" y="440"/>
                    </a:lnTo>
                    <a:lnTo>
                      <a:pt x="90" y="420"/>
                    </a:lnTo>
                    <a:lnTo>
                      <a:pt x="106" y="402"/>
                    </a:lnTo>
                    <a:lnTo>
                      <a:pt x="122" y="384"/>
                    </a:lnTo>
                    <a:lnTo>
                      <a:pt x="140" y="368"/>
                    </a:lnTo>
                    <a:lnTo>
                      <a:pt x="158" y="352"/>
                    </a:lnTo>
                    <a:lnTo>
                      <a:pt x="158" y="352"/>
                    </a:lnTo>
                    <a:lnTo>
                      <a:pt x="202" y="322"/>
                    </a:lnTo>
                    <a:lnTo>
                      <a:pt x="250" y="292"/>
                    </a:lnTo>
                    <a:lnTo>
                      <a:pt x="304" y="262"/>
                    </a:lnTo>
                    <a:lnTo>
                      <a:pt x="362" y="230"/>
                    </a:lnTo>
                    <a:lnTo>
                      <a:pt x="420" y="202"/>
                    </a:lnTo>
                    <a:lnTo>
                      <a:pt x="480" y="172"/>
                    </a:lnTo>
                    <a:lnTo>
                      <a:pt x="600" y="118"/>
                    </a:lnTo>
                    <a:lnTo>
                      <a:pt x="708" y="70"/>
                    </a:lnTo>
                    <a:lnTo>
                      <a:pt x="798" y="34"/>
                    </a:lnTo>
                    <a:lnTo>
                      <a:pt x="882" y="0"/>
                    </a:lnTo>
                    <a:lnTo>
                      <a:pt x="1324" y="564"/>
                    </a:lnTo>
                    <a:lnTo>
                      <a:pt x="1408" y="1310"/>
                    </a:lnTo>
                    <a:lnTo>
                      <a:pt x="1334" y="1916"/>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52" name="Freeform 120">
                <a:extLst>
                  <a:ext uri="{FF2B5EF4-FFF2-40B4-BE49-F238E27FC236}">
                    <a16:creationId xmlns:a16="http://schemas.microsoft.com/office/drawing/2014/main" id="{8D6C238D-37E4-4012-9AA8-F59695959C7B}"/>
                  </a:ext>
                </a:extLst>
              </p:cNvPr>
              <p:cNvSpPr>
                <a:spLocks/>
              </p:cNvSpPr>
              <p:nvPr/>
            </p:nvSpPr>
            <p:spPr bwMode="auto">
              <a:xfrm>
                <a:off x="3356" y="438"/>
                <a:ext cx="922" cy="778"/>
              </a:xfrm>
              <a:custGeom>
                <a:avLst/>
                <a:gdLst>
                  <a:gd name="T0" fmla="*/ 48 w 922"/>
                  <a:gd name="T1" fmla="*/ 778 h 778"/>
                  <a:gd name="T2" fmla="*/ 168 w 922"/>
                  <a:gd name="T3" fmla="*/ 580 h 778"/>
                  <a:gd name="T4" fmla="*/ 148 w 922"/>
                  <a:gd name="T5" fmla="*/ 510 h 778"/>
                  <a:gd name="T6" fmla="*/ 138 w 922"/>
                  <a:gd name="T7" fmla="*/ 448 h 778"/>
                  <a:gd name="T8" fmla="*/ 136 w 922"/>
                  <a:gd name="T9" fmla="*/ 402 h 778"/>
                  <a:gd name="T10" fmla="*/ 138 w 922"/>
                  <a:gd name="T11" fmla="*/ 388 h 778"/>
                  <a:gd name="T12" fmla="*/ 146 w 922"/>
                  <a:gd name="T13" fmla="*/ 362 h 778"/>
                  <a:gd name="T14" fmla="*/ 180 w 922"/>
                  <a:gd name="T15" fmla="*/ 300 h 778"/>
                  <a:gd name="T16" fmla="*/ 194 w 922"/>
                  <a:gd name="T17" fmla="*/ 268 h 778"/>
                  <a:gd name="T18" fmla="*/ 198 w 922"/>
                  <a:gd name="T19" fmla="*/ 242 h 778"/>
                  <a:gd name="T20" fmla="*/ 198 w 922"/>
                  <a:gd name="T21" fmla="*/ 208 h 778"/>
                  <a:gd name="T22" fmla="*/ 196 w 922"/>
                  <a:gd name="T23" fmla="*/ 190 h 778"/>
                  <a:gd name="T24" fmla="*/ 236 w 922"/>
                  <a:gd name="T25" fmla="*/ 228 h 778"/>
                  <a:gd name="T26" fmla="*/ 304 w 922"/>
                  <a:gd name="T27" fmla="*/ 274 h 778"/>
                  <a:gd name="T28" fmla="*/ 350 w 922"/>
                  <a:gd name="T29" fmla="*/ 298 h 778"/>
                  <a:gd name="T30" fmla="*/ 400 w 922"/>
                  <a:gd name="T31" fmla="*/ 318 h 778"/>
                  <a:gd name="T32" fmla="*/ 456 w 922"/>
                  <a:gd name="T33" fmla="*/ 334 h 778"/>
                  <a:gd name="T34" fmla="*/ 484 w 922"/>
                  <a:gd name="T35" fmla="*/ 338 h 778"/>
                  <a:gd name="T36" fmla="*/ 538 w 922"/>
                  <a:gd name="T37" fmla="*/ 342 h 778"/>
                  <a:gd name="T38" fmla="*/ 608 w 922"/>
                  <a:gd name="T39" fmla="*/ 336 h 778"/>
                  <a:gd name="T40" fmla="*/ 686 w 922"/>
                  <a:gd name="T41" fmla="*/ 326 h 778"/>
                  <a:gd name="T42" fmla="*/ 716 w 922"/>
                  <a:gd name="T43" fmla="*/ 328 h 778"/>
                  <a:gd name="T44" fmla="*/ 740 w 922"/>
                  <a:gd name="T45" fmla="*/ 336 h 778"/>
                  <a:gd name="T46" fmla="*/ 760 w 922"/>
                  <a:gd name="T47" fmla="*/ 354 h 778"/>
                  <a:gd name="T48" fmla="*/ 766 w 922"/>
                  <a:gd name="T49" fmla="*/ 368 h 778"/>
                  <a:gd name="T50" fmla="*/ 776 w 922"/>
                  <a:gd name="T51" fmla="*/ 402 h 778"/>
                  <a:gd name="T52" fmla="*/ 780 w 922"/>
                  <a:gd name="T53" fmla="*/ 458 h 778"/>
                  <a:gd name="T54" fmla="*/ 774 w 922"/>
                  <a:gd name="T55" fmla="*/ 528 h 778"/>
                  <a:gd name="T56" fmla="*/ 764 w 922"/>
                  <a:gd name="T57" fmla="*/ 582 h 778"/>
                  <a:gd name="T58" fmla="*/ 880 w 922"/>
                  <a:gd name="T59" fmla="*/ 778 h 778"/>
                  <a:gd name="T60" fmla="*/ 900 w 922"/>
                  <a:gd name="T61" fmla="*/ 666 h 778"/>
                  <a:gd name="T62" fmla="*/ 920 w 922"/>
                  <a:gd name="T63" fmla="*/ 524 h 778"/>
                  <a:gd name="T64" fmla="*/ 922 w 922"/>
                  <a:gd name="T65" fmla="*/ 482 h 778"/>
                  <a:gd name="T66" fmla="*/ 918 w 922"/>
                  <a:gd name="T67" fmla="*/ 410 h 778"/>
                  <a:gd name="T68" fmla="*/ 908 w 922"/>
                  <a:gd name="T69" fmla="*/ 352 h 778"/>
                  <a:gd name="T70" fmla="*/ 892 w 922"/>
                  <a:gd name="T71" fmla="*/ 290 h 778"/>
                  <a:gd name="T72" fmla="*/ 866 w 922"/>
                  <a:gd name="T73" fmla="*/ 228 h 778"/>
                  <a:gd name="T74" fmla="*/ 828 w 922"/>
                  <a:gd name="T75" fmla="*/ 166 h 778"/>
                  <a:gd name="T76" fmla="*/ 776 w 922"/>
                  <a:gd name="T77" fmla="*/ 112 h 778"/>
                  <a:gd name="T78" fmla="*/ 710 w 922"/>
                  <a:gd name="T79" fmla="*/ 66 h 778"/>
                  <a:gd name="T80" fmla="*/ 672 w 922"/>
                  <a:gd name="T81" fmla="*/ 46 h 778"/>
                  <a:gd name="T82" fmla="*/ 630 w 922"/>
                  <a:gd name="T83" fmla="*/ 30 h 778"/>
                  <a:gd name="T84" fmla="*/ 554 w 922"/>
                  <a:gd name="T85" fmla="*/ 10 h 778"/>
                  <a:gd name="T86" fmla="*/ 482 w 922"/>
                  <a:gd name="T87" fmla="*/ 0 h 778"/>
                  <a:gd name="T88" fmla="*/ 416 w 922"/>
                  <a:gd name="T89" fmla="*/ 2 h 778"/>
                  <a:gd name="T90" fmla="*/ 356 w 922"/>
                  <a:gd name="T91" fmla="*/ 8 h 778"/>
                  <a:gd name="T92" fmla="*/ 304 w 922"/>
                  <a:gd name="T93" fmla="*/ 22 h 778"/>
                  <a:gd name="T94" fmla="*/ 258 w 922"/>
                  <a:gd name="T95" fmla="*/ 40 h 778"/>
                  <a:gd name="T96" fmla="*/ 206 w 922"/>
                  <a:gd name="T97" fmla="*/ 68 h 778"/>
                  <a:gd name="T98" fmla="*/ 174 w 922"/>
                  <a:gd name="T99" fmla="*/ 92 h 778"/>
                  <a:gd name="T100" fmla="*/ 138 w 922"/>
                  <a:gd name="T101" fmla="*/ 124 h 778"/>
                  <a:gd name="T102" fmla="*/ 100 w 922"/>
                  <a:gd name="T103" fmla="*/ 166 h 778"/>
                  <a:gd name="T104" fmla="*/ 66 w 922"/>
                  <a:gd name="T105" fmla="*/ 216 h 778"/>
                  <a:gd name="T106" fmla="*/ 36 w 922"/>
                  <a:gd name="T107" fmla="*/ 278 h 778"/>
                  <a:gd name="T108" fmla="*/ 12 w 922"/>
                  <a:gd name="T109" fmla="*/ 350 h 778"/>
                  <a:gd name="T110" fmla="*/ 0 w 922"/>
                  <a:gd name="T111" fmla="*/ 432 h 778"/>
                  <a:gd name="T112" fmla="*/ 2 w 922"/>
                  <a:gd name="T113" fmla="*/ 52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2" h="778">
                    <a:moveTo>
                      <a:pt x="2" y="526"/>
                    </a:moveTo>
                    <a:lnTo>
                      <a:pt x="48" y="778"/>
                    </a:lnTo>
                    <a:lnTo>
                      <a:pt x="168" y="580"/>
                    </a:lnTo>
                    <a:lnTo>
                      <a:pt x="168" y="580"/>
                    </a:lnTo>
                    <a:lnTo>
                      <a:pt x="162" y="560"/>
                    </a:lnTo>
                    <a:lnTo>
                      <a:pt x="148" y="510"/>
                    </a:lnTo>
                    <a:lnTo>
                      <a:pt x="142" y="480"/>
                    </a:lnTo>
                    <a:lnTo>
                      <a:pt x="138" y="448"/>
                    </a:lnTo>
                    <a:lnTo>
                      <a:pt x="136" y="416"/>
                    </a:lnTo>
                    <a:lnTo>
                      <a:pt x="136" y="402"/>
                    </a:lnTo>
                    <a:lnTo>
                      <a:pt x="138" y="388"/>
                    </a:lnTo>
                    <a:lnTo>
                      <a:pt x="138" y="388"/>
                    </a:lnTo>
                    <a:lnTo>
                      <a:pt x="142" y="374"/>
                    </a:lnTo>
                    <a:lnTo>
                      <a:pt x="146" y="362"/>
                    </a:lnTo>
                    <a:lnTo>
                      <a:pt x="156" y="340"/>
                    </a:lnTo>
                    <a:lnTo>
                      <a:pt x="180" y="300"/>
                    </a:lnTo>
                    <a:lnTo>
                      <a:pt x="190" y="280"/>
                    </a:lnTo>
                    <a:lnTo>
                      <a:pt x="194" y="268"/>
                    </a:lnTo>
                    <a:lnTo>
                      <a:pt x="196" y="256"/>
                    </a:lnTo>
                    <a:lnTo>
                      <a:pt x="198" y="242"/>
                    </a:lnTo>
                    <a:lnTo>
                      <a:pt x="198" y="226"/>
                    </a:lnTo>
                    <a:lnTo>
                      <a:pt x="198" y="208"/>
                    </a:lnTo>
                    <a:lnTo>
                      <a:pt x="196" y="190"/>
                    </a:lnTo>
                    <a:lnTo>
                      <a:pt x="196" y="190"/>
                    </a:lnTo>
                    <a:lnTo>
                      <a:pt x="214" y="208"/>
                    </a:lnTo>
                    <a:lnTo>
                      <a:pt x="236" y="228"/>
                    </a:lnTo>
                    <a:lnTo>
                      <a:pt x="266" y="250"/>
                    </a:lnTo>
                    <a:lnTo>
                      <a:pt x="304" y="274"/>
                    </a:lnTo>
                    <a:lnTo>
                      <a:pt x="326" y="286"/>
                    </a:lnTo>
                    <a:lnTo>
                      <a:pt x="350" y="298"/>
                    </a:lnTo>
                    <a:lnTo>
                      <a:pt x="374" y="310"/>
                    </a:lnTo>
                    <a:lnTo>
                      <a:pt x="400" y="318"/>
                    </a:lnTo>
                    <a:lnTo>
                      <a:pt x="426" y="328"/>
                    </a:lnTo>
                    <a:lnTo>
                      <a:pt x="456" y="334"/>
                    </a:lnTo>
                    <a:lnTo>
                      <a:pt x="456" y="334"/>
                    </a:lnTo>
                    <a:lnTo>
                      <a:pt x="484" y="338"/>
                    </a:lnTo>
                    <a:lnTo>
                      <a:pt x="512" y="340"/>
                    </a:lnTo>
                    <a:lnTo>
                      <a:pt x="538" y="342"/>
                    </a:lnTo>
                    <a:lnTo>
                      <a:pt x="562" y="340"/>
                    </a:lnTo>
                    <a:lnTo>
                      <a:pt x="608" y="336"/>
                    </a:lnTo>
                    <a:lnTo>
                      <a:pt x="650" y="330"/>
                    </a:lnTo>
                    <a:lnTo>
                      <a:pt x="686" y="326"/>
                    </a:lnTo>
                    <a:lnTo>
                      <a:pt x="702" y="326"/>
                    </a:lnTo>
                    <a:lnTo>
                      <a:pt x="716" y="328"/>
                    </a:lnTo>
                    <a:lnTo>
                      <a:pt x="728" y="330"/>
                    </a:lnTo>
                    <a:lnTo>
                      <a:pt x="740" y="336"/>
                    </a:lnTo>
                    <a:lnTo>
                      <a:pt x="750" y="344"/>
                    </a:lnTo>
                    <a:lnTo>
                      <a:pt x="760" y="354"/>
                    </a:lnTo>
                    <a:lnTo>
                      <a:pt x="760" y="354"/>
                    </a:lnTo>
                    <a:lnTo>
                      <a:pt x="766" y="368"/>
                    </a:lnTo>
                    <a:lnTo>
                      <a:pt x="772" y="384"/>
                    </a:lnTo>
                    <a:lnTo>
                      <a:pt x="776" y="402"/>
                    </a:lnTo>
                    <a:lnTo>
                      <a:pt x="780" y="420"/>
                    </a:lnTo>
                    <a:lnTo>
                      <a:pt x="780" y="458"/>
                    </a:lnTo>
                    <a:lnTo>
                      <a:pt x="778" y="494"/>
                    </a:lnTo>
                    <a:lnTo>
                      <a:pt x="774" y="528"/>
                    </a:lnTo>
                    <a:lnTo>
                      <a:pt x="768" y="556"/>
                    </a:lnTo>
                    <a:lnTo>
                      <a:pt x="764" y="582"/>
                    </a:lnTo>
                    <a:lnTo>
                      <a:pt x="880" y="778"/>
                    </a:lnTo>
                    <a:lnTo>
                      <a:pt x="880" y="778"/>
                    </a:lnTo>
                    <a:lnTo>
                      <a:pt x="886" y="744"/>
                    </a:lnTo>
                    <a:lnTo>
                      <a:pt x="900" y="666"/>
                    </a:lnTo>
                    <a:lnTo>
                      <a:pt x="914" y="570"/>
                    </a:lnTo>
                    <a:lnTo>
                      <a:pt x="920" y="524"/>
                    </a:lnTo>
                    <a:lnTo>
                      <a:pt x="922" y="482"/>
                    </a:lnTo>
                    <a:lnTo>
                      <a:pt x="922" y="482"/>
                    </a:lnTo>
                    <a:lnTo>
                      <a:pt x="920" y="436"/>
                    </a:lnTo>
                    <a:lnTo>
                      <a:pt x="918" y="410"/>
                    </a:lnTo>
                    <a:lnTo>
                      <a:pt x="914" y="382"/>
                    </a:lnTo>
                    <a:lnTo>
                      <a:pt x="908" y="352"/>
                    </a:lnTo>
                    <a:lnTo>
                      <a:pt x="902" y="322"/>
                    </a:lnTo>
                    <a:lnTo>
                      <a:pt x="892" y="290"/>
                    </a:lnTo>
                    <a:lnTo>
                      <a:pt x="880" y="258"/>
                    </a:lnTo>
                    <a:lnTo>
                      <a:pt x="866" y="228"/>
                    </a:lnTo>
                    <a:lnTo>
                      <a:pt x="848" y="196"/>
                    </a:lnTo>
                    <a:lnTo>
                      <a:pt x="828" y="166"/>
                    </a:lnTo>
                    <a:lnTo>
                      <a:pt x="804" y="138"/>
                    </a:lnTo>
                    <a:lnTo>
                      <a:pt x="776" y="112"/>
                    </a:lnTo>
                    <a:lnTo>
                      <a:pt x="746" y="86"/>
                    </a:lnTo>
                    <a:lnTo>
                      <a:pt x="710" y="66"/>
                    </a:lnTo>
                    <a:lnTo>
                      <a:pt x="692" y="56"/>
                    </a:lnTo>
                    <a:lnTo>
                      <a:pt x="672" y="46"/>
                    </a:lnTo>
                    <a:lnTo>
                      <a:pt x="672" y="46"/>
                    </a:lnTo>
                    <a:lnTo>
                      <a:pt x="630" y="30"/>
                    </a:lnTo>
                    <a:lnTo>
                      <a:pt x="592" y="18"/>
                    </a:lnTo>
                    <a:lnTo>
                      <a:pt x="554" y="10"/>
                    </a:lnTo>
                    <a:lnTo>
                      <a:pt x="516" y="4"/>
                    </a:lnTo>
                    <a:lnTo>
                      <a:pt x="482" y="0"/>
                    </a:lnTo>
                    <a:lnTo>
                      <a:pt x="448" y="0"/>
                    </a:lnTo>
                    <a:lnTo>
                      <a:pt x="416" y="2"/>
                    </a:lnTo>
                    <a:lnTo>
                      <a:pt x="386" y="4"/>
                    </a:lnTo>
                    <a:lnTo>
                      <a:pt x="356" y="8"/>
                    </a:lnTo>
                    <a:lnTo>
                      <a:pt x="330" y="16"/>
                    </a:lnTo>
                    <a:lnTo>
                      <a:pt x="304" y="22"/>
                    </a:lnTo>
                    <a:lnTo>
                      <a:pt x="280" y="30"/>
                    </a:lnTo>
                    <a:lnTo>
                      <a:pt x="258" y="40"/>
                    </a:lnTo>
                    <a:lnTo>
                      <a:pt x="240" y="50"/>
                    </a:lnTo>
                    <a:lnTo>
                      <a:pt x="206" y="68"/>
                    </a:lnTo>
                    <a:lnTo>
                      <a:pt x="206" y="68"/>
                    </a:lnTo>
                    <a:lnTo>
                      <a:pt x="174" y="92"/>
                    </a:lnTo>
                    <a:lnTo>
                      <a:pt x="156" y="106"/>
                    </a:lnTo>
                    <a:lnTo>
                      <a:pt x="138" y="124"/>
                    </a:lnTo>
                    <a:lnTo>
                      <a:pt x="118" y="144"/>
                    </a:lnTo>
                    <a:lnTo>
                      <a:pt x="100" y="166"/>
                    </a:lnTo>
                    <a:lnTo>
                      <a:pt x="82" y="190"/>
                    </a:lnTo>
                    <a:lnTo>
                      <a:pt x="66" y="216"/>
                    </a:lnTo>
                    <a:lnTo>
                      <a:pt x="50" y="246"/>
                    </a:lnTo>
                    <a:lnTo>
                      <a:pt x="36" y="278"/>
                    </a:lnTo>
                    <a:lnTo>
                      <a:pt x="22" y="312"/>
                    </a:lnTo>
                    <a:lnTo>
                      <a:pt x="12" y="350"/>
                    </a:lnTo>
                    <a:lnTo>
                      <a:pt x="6" y="390"/>
                    </a:lnTo>
                    <a:lnTo>
                      <a:pt x="0" y="432"/>
                    </a:lnTo>
                    <a:lnTo>
                      <a:pt x="0" y="478"/>
                    </a:lnTo>
                    <a:lnTo>
                      <a:pt x="2" y="5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53" name="Freeform 121">
                <a:extLst>
                  <a:ext uri="{FF2B5EF4-FFF2-40B4-BE49-F238E27FC236}">
                    <a16:creationId xmlns:a16="http://schemas.microsoft.com/office/drawing/2014/main" id="{3987ED4C-EB9A-4F74-A3BB-6EBB15F3F088}"/>
                  </a:ext>
                </a:extLst>
              </p:cNvPr>
              <p:cNvSpPr>
                <a:spLocks/>
              </p:cNvSpPr>
              <p:nvPr/>
            </p:nvSpPr>
            <p:spPr bwMode="auto">
              <a:xfrm>
                <a:off x="3850" y="2004"/>
                <a:ext cx="1288" cy="1916"/>
              </a:xfrm>
              <a:custGeom>
                <a:avLst/>
                <a:gdLst>
                  <a:gd name="T0" fmla="*/ 12 w 1288"/>
                  <a:gd name="T1" fmla="*/ 1904 h 1916"/>
                  <a:gd name="T2" fmla="*/ 1000 w 1288"/>
                  <a:gd name="T3" fmla="*/ 1916 h 1916"/>
                  <a:gd name="T4" fmla="*/ 1270 w 1288"/>
                  <a:gd name="T5" fmla="*/ 1218 h 1916"/>
                  <a:gd name="T6" fmla="*/ 1270 w 1288"/>
                  <a:gd name="T7" fmla="*/ 1218 h 1916"/>
                  <a:gd name="T8" fmla="*/ 1272 w 1288"/>
                  <a:gd name="T9" fmla="*/ 1186 h 1916"/>
                  <a:gd name="T10" fmla="*/ 1280 w 1288"/>
                  <a:gd name="T11" fmla="*/ 1102 h 1916"/>
                  <a:gd name="T12" fmla="*/ 1284 w 1288"/>
                  <a:gd name="T13" fmla="*/ 1046 h 1916"/>
                  <a:gd name="T14" fmla="*/ 1286 w 1288"/>
                  <a:gd name="T15" fmla="*/ 982 h 1916"/>
                  <a:gd name="T16" fmla="*/ 1288 w 1288"/>
                  <a:gd name="T17" fmla="*/ 912 h 1916"/>
                  <a:gd name="T18" fmla="*/ 1286 w 1288"/>
                  <a:gd name="T19" fmla="*/ 838 h 1916"/>
                  <a:gd name="T20" fmla="*/ 1284 w 1288"/>
                  <a:gd name="T21" fmla="*/ 762 h 1916"/>
                  <a:gd name="T22" fmla="*/ 1278 w 1288"/>
                  <a:gd name="T23" fmla="*/ 686 h 1916"/>
                  <a:gd name="T24" fmla="*/ 1268 w 1288"/>
                  <a:gd name="T25" fmla="*/ 612 h 1916"/>
                  <a:gd name="T26" fmla="*/ 1262 w 1288"/>
                  <a:gd name="T27" fmla="*/ 578 h 1916"/>
                  <a:gd name="T28" fmla="*/ 1254 w 1288"/>
                  <a:gd name="T29" fmla="*/ 544 h 1916"/>
                  <a:gd name="T30" fmla="*/ 1246 w 1288"/>
                  <a:gd name="T31" fmla="*/ 510 h 1916"/>
                  <a:gd name="T32" fmla="*/ 1236 w 1288"/>
                  <a:gd name="T33" fmla="*/ 480 h 1916"/>
                  <a:gd name="T34" fmla="*/ 1224 w 1288"/>
                  <a:gd name="T35" fmla="*/ 450 h 1916"/>
                  <a:gd name="T36" fmla="*/ 1212 w 1288"/>
                  <a:gd name="T37" fmla="*/ 422 h 1916"/>
                  <a:gd name="T38" fmla="*/ 1196 w 1288"/>
                  <a:gd name="T39" fmla="*/ 398 h 1916"/>
                  <a:gd name="T40" fmla="*/ 1182 w 1288"/>
                  <a:gd name="T41" fmla="*/ 376 h 1916"/>
                  <a:gd name="T42" fmla="*/ 1164 w 1288"/>
                  <a:gd name="T43" fmla="*/ 356 h 1916"/>
                  <a:gd name="T44" fmla="*/ 1144 w 1288"/>
                  <a:gd name="T45" fmla="*/ 340 h 1916"/>
                  <a:gd name="T46" fmla="*/ 1144 w 1288"/>
                  <a:gd name="T47" fmla="*/ 340 h 1916"/>
                  <a:gd name="T48" fmla="*/ 1102 w 1288"/>
                  <a:gd name="T49" fmla="*/ 310 h 1916"/>
                  <a:gd name="T50" fmla="*/ 1052 w 1288"/>
                  <a:gd name="T51" fmla="*/ 280 h 1916"/>
                  <a:gd name="T52" fmla="*/ 998 w 1288"/>
                  <a:gd name="T53" fmla="*/ 250 h 1916"/>
                  <a:gd name="T54" fmla="*/ 940 w 1288"/>
                  <a:gd name="T55" fmla="*/ 220 h 1916"/>
                  <a:gd name="T56" fmla="*/ 880 w 1288"/>
                  <a:gd name="T57" fmla="*/ 192 h 1916"/>
                  <a:gd name="T58" fmla="*/ 820 w 1288"/>
                  <a:gd name="T59" fmla="*/ 164 h 1916"/>
                  <a:gd name="T60" fmla="*/ 698 w 1288"/>
                  <a:gd name="T61" fmla="*/ 110 h 1916"/>
                  <a:gd name="T62" fmla="*/ 586 w 1288"/>
                  <a:gd name="T63" fmla="*/ 66 h 1916"/>
                  <a:gd name="T64" fmla="*/ 496 w 1288"/>
                  <a:gd name="T65" fmla="*/ 30 h 1916"/>
                  <a:gd name="T66" fmla="*/ 410 w 1288"/>
                  <a:gd name="T67" fmla="*/ 0 h 1916"/>
                  <a:gd name="T68" fmla="*/ 28 w 1288"/>
                  <a:gd name="T69" fmla="*/ 546 h 1916"/>
                  <a:gd name="T70" fmla="*/ 0 w 1288"/>
                  <a:gd name="T71" fmla="*/ 1258 h 1916"/>
                  <a:gd name="T72" fmla="*/ 12 w 1288"/>
                  <a:gd name="T73" fmla="*/ 1904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8" h="1916">
                    <a:moveTo>
                      <a:pt x="12" y="1904"/>
                    </a:moveTo>
                    <a:lnTo>
                      <a:pt x="1000" y="1916"/>
                    </a:lnTo>
                    <a:lnTo>
                      <a:pt x="1270" y="1218"/>
                    </a:lnTo>
                    <a:lnTo>
                      <a:pt x="1270" y="1218"/>
                    </a:lnTo>
                    <a:lnTo>
                      <a:pt x="1272" y="1186"/>
                    </a:lnTo>
                    <a:lnTo>
                      <a:pt x="1280" y="1102"/>
                    </a:lnTo>
                    <a:lnTo>
                      <a:pt x="1284" y="1046"/>
                    </a:lnTo>
                    <a:lnTo>
                      <a:pt x="1286" y="982"/>
                    </a:lnTo>
                    <a:lnTo>
                      <a:pt x="1288" y="912"/>
                    </a:lnTo>
                    <a:lnTo>
                      <a:pt x="1286" y="838"/>
                    </a:lnTo>
                    <a:lnTo>
                      <a:pt x="1284" y="762"/>
                    </a:lnTo>
                    <a:lnTo>
                      <a:pt x="1278" y="686"/>
                    </a:lnTo>
                    <a:lnTo>
                      <a:pt x="1268" y="612"/>
                    </a:lnTo>
                    <a:lnTo>
                      <a:pt x="1262" y="578"/>
                    </a:lnTo>
                    <a:lnTo>
                      <a:pt x="1254" y="544"/>
                    </a:lnTo>
                    <a:lnTo>
                      <a:pt x="1246" y="510"/>
                    </a:lnTo>
                    <a:lnTo>
                      <a:pt x="1236" y="480"/>
                    </a:lnTo>
                    <a:lnTo>
                      <a:pt x="1224" y="450"/>
                    </a:lnTo>
                    <a:lnTo>
                      <a:pt x="1212" y="422"/>
                    </a:lnTo>
                    <a:lnTo>
                      <a:pt x="1196" y="398"/>
                    </a:lnTo>
                    <a:lnTo>
                      <a:pt x="1182" y="376"/>
                    </a:lnTo>
                    <a:lnTo>
                      <a:pt x="1164" y="356"/>
                    </a:lnTo>
                    <a:lnTo>
                      <a:pt x="1144" y="340"/>
                    </a:lnTo>
                    <a:lnTo>
                      <a:pt x="1144" y="340"/>
                    </a:lnTo>
                    <a:lnTo>
                      <a:pt x="1102" y="310"/>
                    </a:lnTo>
                    <a:lnTo>
                      <a:pt x="1052" y="280"/>
                    </a:lnTo>
                    <a:lnTo>
                      <a:pt x="998" y="250"/>
                    </a:lnTo>
                    <a:lnTo>
                      <a:pt x="940" y="220"/>
                    </a:lnTo>
                    <a:lnTo>
                      <a:pt x="880" y="192"/>
                    </a:lnTo>
                    <a:lnTo>
                      <a:pt x="820" y="164"/>
                    </a:lnTo>
                    <a:lnTo>
                      <a:pt x="698" y="110"/>
                    </a:lnTo>
                    <a:lnTo>
                      <a:pt x="586" y="66"/>
                    </a:lnTo>
                    <a:lnTo>
                      <a:pt x="496" y="30"/>
                    </a:lnTo>
                    <a:lnTo>
                      <a:pt x="410" y="0"/>
                    </a:lnTo>
                    <a:lnTo>
                      <a:pt x="28" y="546"/>
                    </a:lnTo>
                    <a:lnTo>
                      <a:pt x="0" y="1258"/>
                    </a:lnTo>
                    <a:lnTo>
                      <a:pt x="12" y="1904"/>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54" name="Freeform 122">
                <a:extLst>
                  <a:ext uri="{FF2B5EF4-FFF2-40B4-BE49-F238E27FC236}">
                    <a16:creationId xmlns:a16="http://schemas.microsoft.com/office/drawing/2014/main" id="{1545085D-2A30-4A5F-BB59-50F9DE5B6964}"/>
                  </a:ext>
                </a:extLst>
              </p:cNvPr>
              <p:cNvSpPr>
                <a:spLocks/>
              </p:cNvSpPr>
              <p:nvPr/>
            </p:nvSpPr>
            <p:spPr bwMode="auto">
              <a:xfrm>
                <a:off x="3382" y="1980"/>
                <a:ext cx="910" cy="1760"/>
              </a:xfrm>
              <a:custGeom>
                <a:avLst/>
                <a:gdLst>
                  <a:gd name="T0" fmla="*/ 422 w 910"/>
                  <a:gd name="T1" fmla="*/ 424 h 1866"/>
                  <a:gd name="T2" fmla="*/ 466 w 910"/>
                  <a:gd name="T3" fmla="*/ 422 h 1866"/>
                  <a:gd name="T4" fmla="*/ 466 w 910"/>
                  <a:gd name="T5" fmla="*/ 424 h 1866"/>
                  <a:gd name="T6" fmla="*/ 500 w 910"/>
                  <a:gd name="T7" fmla="*/ 426 h 1866"/>
                  <a:gd name="T8" fmla="*/ 618 w 910"/>
                  <a:gd name="T9" fmla="*/ 1258 h 1866"/>
                  <a:gd name="T10" fmla="*/ 910 w 910"/>
                  <a:gd name="T11" fmla="*/ 112 h 1866"/>
                  <a:gd name="T12" fmla="*/ 910 w 910"/>
                  <a:gd name="T13" fmla="*/ 112 h 1866"/>
                  <a:gd name="T14" fmla="*/ 872 w 910"/>
                  <a:gd name="T15" fmla="*/ 88 h 1866"/>
                  <a:gd name="T16" fmla="*/ 840 w 910"/>
                  <a:gd name="T17" fmla="*/ 66 h 1866"/>
                  <a:gd name="T18" fmla="*/ 816 w 910"/>
                  <a:gd name="T19" fmla="*/ 48 h 1866"/>
                  <a:gd name="T20" fmla="*/ 798 w 910"/>
                  <a:gd name="T21" fmla="*/ 32 h 1866"/>
                  <a:gd name="T22" fmla="*/ 786 w 910"/>
                  <a:gd name="T23" fmla="*/ 18 h 1866"/>
                  <a:gd name="T24" fmla="*/ 778 w 910"/>
                  <a:gd name="T25" fmla="*/ 8 h 1866"/>
                  <a:gd name="T26" fmla="*/ 772 w 910"/>
                  <a:gd name="T27" fmla="*/ 0 h 1866"/>
                  <a:gd name="T28" fmla="*/ 458 w 910"/>
                  <a:gd name="T29" fmla="*/ 200 h 1866"/>
                  <a:gd name="T30" fmla="*/ 116 w 910"/>
                  <a:gd name="T31" fmla="*/ 4 h 1866"/>
                  <a:gd name="T32" fmla="*/ 116 w 910"/>
                  <a:gd name="T33" fmla="*/ 4 h 1866"/>
                  <a:gd name="T34" fmla="*/ 88 w 910"/>
                  <a:gd name="T35" fmla="*/ 42 h 1866"/>
                  <a:gd name="T36" fmla="*/ 64 w 910"/>
                  <a:gd name="T37" fmla="*/ 72 h 1866"/>
                  <a:gd name="T38" fmla="*/ 44 w 910"/>
                  <a:gd name="T39" fmla="*/ 96 h 1866"/>
                  <a:gd name="T40" fmla="*/ 28 w 910"/>
                  <a:gd name="T41" fmla="*/ 112 h 1866"/>
                  <a:gd name="T42" fmla="*/ 16 w 910"/>
                  <a:gd name="T43" fmla="*/ 122 h 1866"/>
                  <a:gd name="T44" fmla="*/ 6 w 910"/>
                  <a:gd name="T45" fmla="*/ 128 h 1866"/>
                  <a:gd name="T46" fmla="*/ 0 w 910"/>
                  <a:gd name="T47" fmla="*/ 132 h 1866"/>
                  <a:gd name="T48" fmla="*/ 462 w 910"/>
                  <a:gd name="T49" fmla="*/ 1866 h 1866"/>
                  <a:gd name="T50" fmla="*/ 304 w 910"/>
                  <a:gd name="T51" fmla="*/ 1264 h 1866"/>
                  <a:gd name="T52" fmla="*/ 422 w 910"/>
                  <a:gd name="T53" fmla="*/ 424 h 1866"/>
                  <a:gd name="connsiteX0" fmla="*/ 4637 w 10000"/>
                  <a:gd name="connsiteY0" fmla="*/ 5967 h 10000"/>
                  <a:gd name="connsiteX1" fmla="*/ 5121 w 10000"/>
                  <a:gd name="connsiteY1" fmla="*/ 2262 h 10000"/>
                  <a:gd name="connsiteX2" fmla="*/ 5121 w 10000"/>
                  <a:gd name="connsiteY2" fmla="*/ 2272 h 10000"/>
                  <a:gd name="connsiteX3" fmla="*/ 5495 w 10000"/>
                  <a:gd name="connsiteY3" fmla="*/ 2283 h 10000"/>
                  <a:gd name="connsiteX4" fmla="*/ 6791 w 10000"/>
                  <a:gd name="connsiteY4" fmla="*/ 6742 h 10000"/>
                  <a:gd name="connsiteX5" fmla="*/ 10000 w 10000"/>
                  <a:gd name="connsiteY5" fmla="*/ 600 h 10000"/>
                  <a:gd name="connsiteX6" fmla="*/ 10000 w 10000"/>
                  <a:gd name="connsiteY6" fmla="*/ 600 h 10000"/>
                  <a:gd name="connsiteX7" fmla="*/ 9582 w 10000"/>
                  <a:gd name="connsiteY7" fmla="*/ 472 h 10000"/>
                  <a:gd name="connsiteX8" fmla="*/ 9231 w 10000"/>
                  <a:gd name="connsiteY8" fmla="*/ 354 h 10000"/>
                  <a:gd name="connsiteX9" fmla="*/ 8967 w 10000"/>
                  <a:gd name="connsiteY9" fmla="*/ 257 h 10000"/>
                  <a:gd name="connsiteX10" fmla="*/ 8769 w 10000"/>
                  <a:gd name="connsiteY10" fmla="*/ 171 h 10000"/>
                  <a:gd name="connsiteX11" fmla="*/ 8637 w 10000"/>
                  <a:gd name="connsiteY11" fmla="*/ 96 h 10000"/>
                  <a:gd name="connsiteX12" fmla="*/ 8549 w 10000"/>
                  <a:gd name="connsiteY12" fmla="*/ 43 h 10000"/>
                  <a:gd name="connsiteX13" fmla="*/ 8484 w 10000"/>
                  <a:gd name="connsiteY13" fmla="*/ 0 h 10000"/>
                  <a:gd name="connsiteX14" fmla="*/ 5033 w 10000"/>
                  <a:gd name="connsiteY14" fmla="*/ 1072 h 10000"/>
                  <a:gd name="connsiteX15" fmla="*/ 1275 w 10000"/>
                  <a:gd name="connsiteY15" fmla="*/ 21 h 10000"/>
                  <a:gd name="connsiteX16" fmla="*/ 1275 w 10000"/>
                  <a:gd name="connsiteY16" fmla="*/ 21 h 10000"/>
                  <a:gd name="connsiteX17" fmla="*/ 967 w 10000"/>
                  <a:gd name="connsiteY17" fmla="*/ 225 h 10000"/>
                  <a:gd name="connsiteX18" fmla="*/ 703 w 10000"/>
                  <a:gd name="connsiteY18" fmla="*/ 386 h 10000"/>
                  <a:gd name="connsiteX19" fmla="*/ 484 w 10000"/>
                  <a:gd name="connsiteY19" fmla="*/ 514 h 10000"/>
                  <a:gd name="connsiteX20" fmla="*/ 308 w 10000"/>
                  <a:gd name="connsiteY20" fmla="*/ 600 h 10000"/>
                  <a:gd name="connsiteX21" fmla="*/ 176 w 10000"/>
                  <a:gd name="connsiteY21" fmla="*/ 654 h 10000"/>
                  <a:gd name="connsiteX22" fmla="*/ 66 w 10000"/>
                  <a:gd name="connsiteY22" fmla="*/ 686 h 10000"/>
                  <a:gd name="connsiteX23" fmla="*/ 0 w 10000"/>
                  <a:gd name="connsiteY23" fmla="*/ 707 h 10000"/>
                  <a:gd name="connsiteX24" fmla="*/ 5077 w 10000"/>
                  <a:gd name="connsiteY24" fmla="*/ 10000 h 10000"/>
                  <a:gd name="connsiteX25" fmla="*/ 3341 w 10000"/>
                  <a:gd name="connsiteY25" fmla="*/ 6774 h 10000"/>
                  <a:gd name="connsiteX26" fmla="*/ 4637 w 10000"/>
                  <a:gd name="connsiteY26" fmla="*/ 5967 h 10000"/>
                  <a:gd name="connsiteX0" fmla="*/ 4637 w 10000"/>
                  <a:gd name="connsiteY0" fmla="*/ 5967 h 10000"/>
                  <a:gd name="connsiteX1" fmla="*/ 5121 w 10000"/>
                  <a:gd name="connsiteY1" fmla="*/ 2262 h 10000"/>
                  <a:gd name="connsiteX2" fmla="*/ 5121 w 10000"/>
                  <a:gd name="connsiteY2" fmla="*/ 2272 h 10000"/>
                  <a:gd name="connsiteX3" fmla="*/ 4780 w 10000"/>
                  <a:gd name="connsiteY3" fmla="*/ 5855 h 10000"/>
                  <a:gd name="connsiteX4" fmla="*/ 6791 w 10000"/>
                  <a:gd name="connsiteY4" fmla="*/ 6742 h 10000"/>
                  <a:gd name="connsiteX5" fmla="*/ 10000 w 10000"/>
                  <a:gd name="connsiteY5" fmla="*/ 600 h 10000"/>
                  <a:gd name="connsiteX6" fmla="*/ 10000 w 10000"/>
                  <a:gd name="connsiteY6" fmla="*/ 600 h 10000"/>
                  <a:gd name="connsiteX7" fmla="*/ 9582 w 10000"/>
                  <a:gd name="connsiteY7" fmla="*/ 472 h 10000"/>
                  <a:gd name="connsiteX8" fmla="*/ 9231 w 10000"/>
                  <a:gd name="connsiteY8" fmla="*/ 354 h 10000"/>
                  <a:gd name="connsiteX9" fmla="*/ 8967 w 10000"/>
                  <a:gd name="connsiteY9" fmla="*/ 257 h 10000"/>
                  <a:gd name="connsiteX10" fmla="*/ 8769 w 10000"/>
                  <a:gd name="connsiteY10" fmla="*/ 171 h 10000"/>
                  <a:gd name="connsiteX11" fmla="*/ 8637 w 10000"/>
                  <a:gd name="connsiteY11" fmla="*/ 96 h 10000"/>
                  <a:gd name="connsiteX12" fmla="*/ 8549 w 10000"/>
                  <a:gd name="connsiteY12" fmla="*/ 43 h 10000"/>
                  <a:gd name="connsiteX13" fmla="*/ 8484 w 10000"/>
                  <a:gd name="connsiteY13" fmla="*/ 0 h 10000"/>
                  <a:gd name="connsiteX14" fmla="*/ 5033 w 10000"/>
                  <a:gd name="connsiteY14" fmla="*/ 1072 h 10000"/>
                  <a:gd name="connsiteX15" fmla="*/ 1275 w 10000"/>
                  <a:gd name="connsiteY15" fmla="*/ 21 h 10000"/>
                  <a:gd name="connsiteX16" fmla="*/ 1275 w 10000"/>
                  <a:gd name="connsiteY16" fmla="*/ 21 h 10000"/>
                  <a:gd name="connsiteX17" fmla="*/ 967 w 10000"/>
                  <a:gd name="connsiteY17" fmla="*/ 225 h 10000"/>
                  <a:gd name="connsiteX18" fmla="*/ 703 w 10000"/>
                  <a:gd name="connsiteY18" fmla="*/ 386 h 10000"/>
                  <a:gd name="connsiteX19" fmla="*/ 484 w 10000"/>
                  <a:gd name="connsiteY19" fmla="*/ 514 h 10000"/>
                  <a:gd name="connsiteX20" fmla="*/ 308 w 10000"/>
                  <a:gd name="connsiteY20" fmla="*/ 600 h 10000"/>
                  <a:gd name="connsiteX21" fmla="*/ 176 w 10000"/>
                  <a:gd name="connsiteY21" fmla="*/ 654 h 10000"/>
                  <a:gd name="connsiteX22" fmla="*/ 66 w 10000"/>
                  <a:gd name="connsiteY22" fmla="*/ 686 h 10000"/>
                  <a:gd name="connsiteX23" fmla="*/ 0 w 10000"/>
                  <a:gd name="connsiteY23" fmla="*/ 707 h 10000"/>
                  <a:gd name="connsiteX24" fmla="*/ 5077 w 10000"/>
                  <a:gd name="connsiteY24" fmla="*/ 10000 h 10000"/>
                  <a:gd name="connsiteX25" fmla="*/ 3341 w 10000"/>
                  <a:gd name="connsiteY25" fmla="*/ 6774 h 10000"/>
                  <a:gd name="connsiteX26" fmla="*/ 4637 w 10000"/>
                  <a:gd name="connsiteY26" fmla="*/ 5967 h 10000"/>
                  <a:gd name="connsiteX0" fmla="*/ 4637 w 10000"/>
                  <a:gd name="connsiteY0" fmla="*/ 5967 h 10000"/>
                  <a:gd name="connsiteX1" fmla="*/ 5121 w 10000"/>
                  <a:gd name="connsiteY1" fmla="*/ 2262 h 10000"/>
                  <a:gd name="connsiteX2" fmla="*/ 5121 w 10000"/>
                  <a:gd name="connsiteY2" fmla="*/ 2272 h 10000"/>
                  <a:gd name="connsiteX3" fmla="*/ 4780 w 10000"/>
                  <a:gd name="connsiteY3" fmla="*/ 5855 h 10000"/>
                  <a:gd name="connsiteX4" fmla="*/ 6791 w 10000"/>
                  <a:gd name="connsiteY4" fmla="*/ 6742 h 10000"/>
                  <a:gd name="connsiteX5" fmla="*/ 10000 w 10000"/>
                  <a:gd name="connsiteY5" fmla="*/ 600 h 10000"/>
                  <a:gd name="connsiteX6" fmla="*/ 10000 w 10000"/>
                  <a:gd name="connsiteY6" fmla="*/ 600 h 10000"/>
                  <a:gd name="connsiteX7" fmla="*/ 9582 w 10000"/>
                  <a:gd name="connsiteY7" fmla="*/ 472 h 10000"/>
                  <a:gd name="connsiteX8" fmla="*/ 9231 w 10000"/>
                  <a:gd name="connsiteY8" fmla="*/ 354 h 10000"/>
                  <a:gd name="connsiteX9" fmla="*/ 8967 w 10000"/>
                  <a:gd name="connsiteY9" fmla="*/ 257 h 10000"/>
                  <a:gd name="connsiteX10" fmla="*/ 8769 w 10000"/>
                  <a:gd name="connsiteY10" fmla="*/ 171 h 10000"/>
                  <a:gd name="connsiteX11" fmla="*/ 8637 w 10000"/>
                  <a:gd name="connsiteY11" fmla="*/ 96 h 10000"/>
                  <a:gd name="connsiteX12" fmla="*/ 8549 w 10000"/>
                  <a:gd name="connsiteY12" fmla="*/ 43 h 10000"/>
                  <a:gd name="connsiteX13" fmla="*/ 8484 w 10000"/>
                  <a:gd name="connsiteY13" fmla="*/ 0 h 10000"/>
                  <a:gd name="connsiteX14" fmla="*/ 5033 w 10000"/>
                  <a:gd name="connsiteY14" fmla="*/ 3166 h 10000"/>
                  <a:gd name="connsiteX15" fmla="*/ 1275 w 10000"/>
                  <a:gd name="connsiteY15" fmla="*/ 21 h 10000"/>
                  <a:gd name="connsiteX16" fmla="*/ 1275 w 10000"/>
                  <a:gd name="connsiteY16" fmla="*/ 21 h 10000"/>
                  <a:gd name="connsiteX17" fmla="*/ 967 w 10000"/>
                  <a:gd name="connsiteY17" fmla="*/ 225 h 10000"/>
                  <a:gd name="connsiteX18" fmla="*/ 703 w 10000"/>
                  <a:gd name="connsiteY18" fmla="*/ 386 h 10000"/>
                  <a:gd name="connsiteX19" fmla="*/ 484 w 10000"/>
                  <a:gd name="connsiteY19" fmla="*/ 514 h 10000"/>
                  <a:gd name="connsiteX20" fmla="*/ 308 w 10000"/>
                  <a:gd name="connsiteY20" fmla="*/ 600 h 10000"/>
                  <a:gd name="connsiteX21" fmla="*/ 176 w 10000"/>
                  <a:gd name="connsiteY21" fmla="*/ 654 h 10000"/>
                  <a:gd name="connsiteX22" fmla="*/ 66 w 10000"/>
                  <a:gd name="connsiteY22" fmla="*/ 686 h 10000"/>
                  <a:gd name="connsiteX23" fmla="*/ 0 w 10000"/>
                  <a:gd name="connsiteY23" fmla="*/ 707 h 10000"/>
                  <a:gd name="connsiteX24" fmla="*/ 5077 w 10000"/>
                  <a:gd name="connsiteY24" fmla="*/ 10000 h 10000"/>
                  <a:gd name="connsiteX25" fmla="*/ 3341 w 10000"/>
                  <a:gd name="connsiteY25" fmla="*/ 6774 h 10000"/>
                  <a:gd name="connsiteX26" fmla="*/ 4637 w 10000"/>
                  <a:gd name="connsiteY26" fmla="*/ 5967 h 10000"/>
                  <a:gd name="connsiteX0" fmla="*/ 4637 w 10000"/>
                  <a:gd name="connsiteY0" fmla="*/ 5967 h 10000"/>
                  <a:gd name="connsiteX1" fmla="*/ 5121 w 10000"/>
                  <a:gd name="connsiteY1" fmla="*/ 2262 h 10000"/>
                  <a:gd name="connsiteX2" fmla="*/ 4645 w 10000"/>
                  <a:gd name="connsiteY2" fmla="*/ 4489 h 10000"/>
                  <a:gd name="connsiteX3" fmla="*/ 4780 w 10000"/>
                  <a:gd name="connsiteY3" fmla="*/ 5855 h 10000"/>
                  <a:gd name="connsiteX4" fmla="*/ 6791 w 10000"/>
                  <a:gd name="connsiteY4" fmla="*/ 6742 h 10000"/>
                  <a:gd name="connsiteX5" fmla="*/ 10000 w 10000"/>
                  <a:gd name="connsiteY5" fmla="*/ 600 h 10000"/>
                  <a:gd name="connsiteX6" fmla="*/ 10000 w 10000"/>
                  <a:gd name="connsiteY6" fmla="*/ 600 h 10000"/>
                  <a:gd name="connsiteX7" fmla="*/ 9582 w 10000"/>
                  <a:gd name="connsiteY7" fmla="*/ 472 h 10000"/>
                  <a:gd name="connsiteX8" fmla="*/ 9231 w 10000"/>
                  <a:gd name="connsiteY8" fmla="*/ 354 h 10000"/>
                  <a:gd name="connsiteX9" fmla="*/ 8967 w 10000"/>
                  <a:gd name="connsiteY9" fmla="*/ 257 h 10000"/>
                  <a:gd name="connsiteX10" fmla="*/ 8769 w 10000"/>
                  <a:gd name="connsiteY10" fmla="*/ 171 h 10000"/>
                  <a:gd name="connsiteX11" fmla="*/ 8637 w 10000"/>
                  <a:gd name="connsiteY11" fmla="*/ 96 h 10000"/>
                  <a:gd name="connsiteX12" fmla="*/ 8549 w 10000"/>
                  <a:gd name="connsiteY12" fmla="*/ 43 h 10000"/>
                  <a:gd name="connsiteX13" fmla="*/ 8484 w 10000"/>
                  <a:gd name="connsiteY13" fmla="*/ 0 h 10000"/>
                  <a:gd name="connsiteX14" fmla="*/ 5033 w 10000"/>
                  <a:gd name="connsiteY14" fmla="*/ 3166 h 10000"/>
                  <a:gd name="connsiteX15" fmla="*/ 1275 w 10000"/>
                  <a:gd name="connsiteY15" fmla="*/ 21 h 10000"/>
                  <a:gd name="connsiteX16" fmla="*/ 1275 w 10000"/>
                  <a:gd name="connsiteY16" fmla="*/ 21 h 10000"/>
                  <a:gd name="connsiteX17" fmla="*/ 967 w 10000"/>
                  <a:gd name="connsiteY17" fmla="*/ 225 h 10000"/>
                  <a:gd name="connsiteX18" fmla="*/ 703 w 10000"/>
                  <a:gd name="connsiteY18" fmla="*/ 386 h 10000"/>
                  <a:gd name="connsiteX19" fmla="*/ 484 w 10000"/>
                  <a:gd name="connsiteY19" fmla="*/ 514 h 10000"/>
                  <a:gd name="connsiteX20" fmla="*/ 308 w 10000"/>
                  <a:gd name="connsiteY20" fmla="*/ 600 h 10000"/>
                  <a:gd name="connsiteX21" fmla="*/ 176 w 10000"/>
                  <a:gd name="connsiteY21" fmla="*/ 654 h 10000"/>
                  <a:gd name="connsiteX22" fmla="*/ 66 w 10000"/>
                  <a:gd name="connsiteY22" fmla="*/ 686 h 10000"/>
                  <a:gd name="connsiteX23" fmla="*/ 0 w 10000"/>
                  <a:gd name="connsiteY23" fmla="*/ 707 h 10000"/>
                  <a:gd name="connsiteX24" fmla="*/ 5077 w 10000"/>
                  <a:gd name="connsiteY24" fmla="*/ 10000 h 10000"/>
                  <a:gd name="connsiteX25" fmla="*/ 3341 w 10000"/>
                  <a:gd name="connsiteY25" fmla="*/ 6774 h 10000"/>
                  <a:gd name="connsiteX26" fmla="*/ 4637 w 10000"/>
                  <a:gd name="connsiteY26" fmla="*/ 5967 h 10000"/>
                  <a:gd name="connsiteX0" fmla="*/ 4637 w 10000"/>
                  <a:gd name="connsiteY0" fmla="*/ 5967 h 10000"/>
                  <a:gd name="connsiteX1" fmla="*/ 4645 w 10000"/>
                  <a:gd name="connsiteY1" fmla="*/ 4848 h 10000"/>
                  <a:gd name="connsiteX2" fmla="*/ 4645 w 10000"/>
                  <a:gd name="connsiteY2" fmla="*/ 4489 h 10000"/>
                  <a:gd name="connsiteX3" fmla="*/ 4780 w 10000"/>
                  <a:gd name="connsiteY3" fmla="*/ 5855 h 10000"/>
                  <a:gd name="connsiteX4" fmla="*/ 6791 w 10000"/>
                  <a:gd name="connsiteY4" fmla="*/ 6742 h 10000"/>
                  <a:gd name="connsiteX5" fmla="*/ 10000 w 10000"/>
                  <a:gd name="connsiteY5" fmla="*/ 600 h 10000"/>
                  <a:gd name="connsiteX6" fmla="*/ 10000 w 10000"/>
                  <a:gd name="connsiteY6" fmla="*/ 600 h 10000"/>
                  <a:gd name="connsiteX7" fmla="*/ 9582 w 10000"/>
                  <a:gd name="connsiteY7" fmla="*/ 472 h 10000"/>
                  <a:gd name="connsiteX8" fmla="*/ 9231 w 10000"/>
                  <a:gd name="connsiteY8" fmla="*/ 354 h 10000"/>
                  <a:gd name="connsiteX9" fmla="*/ 8967 w 10000"/>
                  <a:gd name="connsiteY9" fmla="*/ 257 h 10000"/>
                  <a:gd name="connsiteX10" fmla="*/ 8769 w 10000"/>
                  <a:gd name="connsiteY10" fmla="*/ 171 h 10000"/>
                  <a:gd name="connsiteX11" fmla="*/ 8637 w 10000"/>
                  <a:gd name="connsiteY11" fmla="*/ 96 h 10000"/>
                  <a:gd name="connsiteX12" fmla="*/ 8549 w 10000"/>
                  <a:gd name="connsiteY12" fmla="*/ 43 h 10000"/>
                  <a:gd name="connsiteX13" fmla="*/ 8484 w 10000"/>
                  <a:gd name="connsiteY13" fmla="*/ 0 h 10000"/>
                  <a:gd name="connsiteX14" fmla="*/ 5033 w 10000"/>
                  <a:gd name="connsiteY14" fmla="*/ 3166 h 10000"/>
                  <a:gd name="connsiteX15" fmla="*/ 1275 w 10000"/>
                  <a:gd name="connsiteY15" fmla="*/ 21 h 10000"/>
                  <a:gd name="connsiteX16" fmla="*/ 1275 w 10000"/>
                  <a:gd name="connsiteY16" fmla="*/ 21 h 10000"/>
                  <a:gd name="connsiteX17" fmla="*/ 967 w 10000"/>
                  <a:gd name="connsiteY17" fmla="*/ 225 h 10000"/>
                  <a:gd name="connsiteX18" fmla="*/ 703 w 10000"/>
                  <a:gd name="connsiteY18" fmla="*/ 386 h 10000"/>
                  <a:gd name="connsiteX19" fmla="*/ 484 w 10000"/>
                  <a:gd name="connsiteY19" fmla="*/ 514 h 10000"/>
                  <a:gd name="connsiteX20" fmla="*/ 308 w 10000"/>
                  <a:gd name="connsiteY20" fmla="*/ 600 h 10000"/>
                  <a:gd name="connsiteX21" fmla="*/ 176 w 10000"/>
                  <a:gd name="connsiteY21" fmla="*/ 654 h 10000"/>
                  <a:gd name="connsiteX22" fmla="*/ 66 w 10000"/>
                  <a:gd name="connsiteY22" fmla="*/ 686 h 10000"/>
                  <a:gd name="connsiteX23" fmla="*/ 0 w 10000"/>
                  <a:gd name="connsiteY23" fmla="*/ 707 h 10000"/>
                  <a:gd name="connsiteX24" fmla="*/ 5077 w 10000"/>
                  <a:gd name="connsiteY24" fmla="*/ 10000 h 10000"/>
                  <a:gd name="connsiteX25" fmla="*/ 3341 w 10000"/>
                  <a:gd name="connsiteY25" fmla="*/ 6774 h 10000"/>
                  <a:gd name="connsiteX26" fmla="*/ 4637 w 10000"/>
                  <a:gd name="connsiteY26" fmla="*/ 5967 h 10000"/>
                  <a:gd name="connsiteX0" fmla="*/ 4637 w 10000"/>
                  <a:gd name="connsiteY0" fmla="*/ 5967 h 10000"/>
                  <a:gd name="connsiteX1" fmla="*/ 4645 w 10000"/>
                  <a:gd name="connsiteY1" fmla="*/ 4848 h 10000"/>
                  <a:gd name="connsiteX2" fmla="*/ 4645 w 10000"/>
                  <a:gd name="connsiteY2" fmla="*/ 4489 h 10000"/>
                  <a:gd name="connsiteX3" fmla="*/ 4780 w 10000"/>
                  <a:gd name="connsiteY3" fmla="*/ 5855 h 10000"/>
                  <a:gd name="connsiteX4" fmla="*/ 6791 w 10000"/>
                  <a:gd name="connsiteY4" fmla="*/ 6742 h 10000"/>
                  <a:gd name="connsiteX5" fmla="*/ 10000 w 10000"/>
                  <a:gd name="connsiteY5" fmla="*/ 600 h 10000"/>
                  <a:gd name="connsiteX6" fmla="*/ 10000 w 10000"/>
                  <a:gd name="connsiteY6" fmla="*/ 600 h 10000"/>
                  <a:gd name="connsiteX7" fmla="*/ 9582 w 10000"/>
                  <a:gd name="connsiteY7" fmla="*/ 472 h 10000"/>
                  <a:gd name="connsiteX8" fmla="*/ 9231 w 10000"/>
                  <a:gd name="connsiteY8" fmla="*/ 354 h 10000"/>
                  <a:gd name="connsiteX9" fmla="*/ 8967 w 10000"/>
                  <a:gd name="connsiteY9" fmla="*/ 257 h 10000"/>
                  <a:gd name="connsiteX10" fmla="*/ 8769 w 10000"/>
                  <a:gd name="connsiteY10" fmla="*/ 171 h 10000"/>
                  <a:gd name="connsiteX11" fmla="*/ 8637 w 10000"/>
                  <a:gd name="connsiteY11" fmla="*/ 96 h 10000"/>
                  <a:gd name="connsiteX12" fmla="*/ 8549 w 10000"/>
                  <a:gd name="connsiteY12" fmla="*/ 43 h 10000"/>
                  <a:gd name="connsiteX13" fmla="*/ 8484 w 10000"/>
                  <a:gd name="connsiteY13" fmla="*/ 0 h 10000"/>
                  <a:gd name="connsiteX14" fmla="*/ 4318 w 10000"/>
                  <a:gd name="connsiteY14" fmla="*/ 5629 h 10000"/>
                  <a:gd name="connsiteX15" fmla="*/ 1275 w 10000"/>
                  <a:gd name="connsiteY15" fmla="*/ 21 h 10000"/>
                  <a:gd name="connsiteX16" fmla="*/ 1275 w 10000"/>
                  <a:gd name="connsiteY16" fmla="*/ 21 h 10000"/>
                  <a:gd name="connsiteX17" fmla="*/ 967 w 10000"/>
                  <a:gd name="connsiteY17" fmla="*/ 225 h 10000"/>
                  <a:gd name="connsiteX18" fmla="*/ 703 w 10000"/>
                  <a:gd name="connsiteY18" fmla="*/ 386 h 10000"/>
                  <a:gd name="connsiteX19" fmla="*/ 484 w 10000"/>
                  <a:gd name="connsiteY19" fmla="*/ 514 h 10000"/>
                  <a:gd name="connsiteX20" fmla="*/ 308 w 10000"/>
                  <a:gd name="connsiteY20" fmla="*/ 600 h 10000"/>
                  <a:gd name="connsiteX21" fmla="*/ 176 w 10000"/>
                  <a:gd name="connsiteY21" fmla="*/ 654 h 10000"/>
                  <a:gd name="connsiteX22" fmla="*/ 66 w 10000"/>
                  <a:gd name="connsiteY22" fmla="*/ 686 h 10000"/>
                  <a:gd name="connsiteX23" fmla="*/ 0 w 10000"/>
                  <a:gd name="connsiteY23" fmla="*/ 707 h 10000"/>
                  <a:gd name="connsiteX24" fmla="*/ 5077 w 10000"/>
                  <a:gd name="connsiteY24" fmla="*/ 10000 h 10000"/>
                  <a:gd name="connsiteX25" fmla="*/ 3341 w 10000"/>
                  <a:gd name="connsiteY25" fmla="*/ 6774 h 10000"/>
                  <a:gd name="connsiteX26" fmla="*/ 4637 w 10000"/>
                  <a:gd name="connsiteY26" fmla="*/ 596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00" h="10000">
                    <a:moveTo>
                      <a:pt x="4637" y="5967"/>
                    </a:moveTo>
                    <a:cubicBezTo>
                      <a:pt x="4798" y="4732"/>
                      <a:pt x="4484" y="6083"/>
                      <a:pt x="4645" y="4848"/>
                    </a:cubicBezTo>
                    <a:cubicBezTo>
                      <a:pt x="4486" y="5590"/>
                      <a:pt x="4804" y="3747"/>
                      <a:pt x="4645" y="4489"/>
                    </a:cubicBezTo>
                    <a:cubicBezTo>
                      <a:pt x="4531" y="5683"/>
                      <a:pt x="4894" y="4661"/>
                      <a:pt x="4780" y="5855"/>
                    </a:cubicBezTo>
                    <a:lnTo>
                      <a:pt x="6791" y="6742"/>
                    </a:lnTo>
                    <a:lnTo>
                      <a:pt x="10000" y="600"/>
                    </a:lnTo>
                    <a:lnTo>
                      <a:pt x="10000" y="600"/>
                    </a:lnTo>
                    <a:lnTo>
                      <a:pt x="9582" y="472"/>
                    </a:lnTo>
                    <a:lnTo>
                      <a:pt x="9231" y="354"/>
                    </a:lnTo>
                    <a:lnTo>
                      <a:pt x="8967" y="257"/>
                    </a:lnTo>
                    <a:lnTo>
                      <a:pt x="8769" y="171"/>
                    </a:lnTo>
                    <a:lnTo>
                      <a:pt x="8637" y="96"/>
                    </a:lnTo>
                    <a:cubicBezTo>
                      <a:pt x="8608" y="78"/>
                      <a:pt x="8578" y="61"/>
                      <a:pt x="8549" y="43"/>
                    </a:cubicBezTo>
                    <a:cubicBezTo>
                      <a:pt x="8527" y="29"/>
                      <a:pt x="8506" y="14"/>
                      <a:pt x="8484" y="0"/>
                    </a:cubicBezTo>
                    <a:lnTo>
                      <a:pt x="4318" y="5629"/>
                    </a:lnTo>
                    <a:lnTo>
                      <a:pt x="1275" y="21"/>
                    </a:lnTo>
                    <a:lnTo>
                      <a:pt x="1275" y="21"/>
                    </a:lnTo>
                    <a:lnTo>
                      <a:pt x="967" y="225"/>
                    </a:lnTo>
                    <a:lnTo>
                      <a:pt x="703" y="386"/>
                    </a:lnTo>
                    <a:lnTo>
                      <a:pt x="484" y="514"/>
                    </a:lnTo>
                    <a:lnTo>
                      <a:pt x="308" y="600"/>
                    </a:lnTo>
                    <a:lnTo>
                      <a:pt x="176" y="654"/>
                    </a:lnTo>
                    <a:lnTo>
                      <a:pt x="66" y="686"/>
                    </a:lnTo>
                    <a:lnTo>
                      <a:pt x="0" y="707"/>
                    </a:lnTo>
                    <a:lnTo>
                      <a:pt x="5077" y="10000"/>
                    </a:lnTo>
                    <a:lnTo>
                      <a:pt x="3341" y="6774"/>
                    </a:lnTo>
                    <a:lnTo>
                      <a:pt x="4637" y="59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55" name="Freeform 123">
                <a:extLst>
                  <a:ext uri="{FF2B5EF4-FFF2-40B4-BE49-F238E27FC236}">
                    <a16:creationId xmlns:a16="http://schemas.microsoft.com/office/drawing/2014/main" id="{523E6398-FBB5-4AB3-BB2F-22D80BCBB4F1}"/>
                  </a:ext>
                </a:extLst>
              </p:cNvPr>
              <p:cNvSpPr>
                <a:spLocks/>
              </p:cNvSpPr>
              <p:nvPr/>
            </p:nvSpPr>
            <p:spPr bwMode="auto">
              <a:xfrm>
                <a:off x="3844" y="3132"/>
                <a:ext cx="156" cy="608"/>
              </a:xfrm>
              <a:custGeom>
                <a:avLst/>
                <a:gdLst>
                  <a:gd name="T0" fmla="*/ 156 w 156"/>
                  <a:gd name="T1" fmla="*/ 0 h 608"/>
                  <a:gd name="T2" fmla="*/ 0 w 156"/>
                  <a:gd name="T3" fmla="*/ 608 h 608"/>
                  <a:gd name="T4" fmla="*/ 156 w 156"/>
                  <a:gd name="T5" fmla="*/ 0 h 608"/>
                </a:gdLst>
                <a:ahLst/>
                <a:cxnLst>
                  <a:cxn ang="0">
                    <a:pos x="T0" y="T1"/>
                  </a:cxn>
                  <a:cxn ang="0">
                    <a:pos x="T2" y="T3"/>
                  </a:cxn>
                  <a:cxn ang="0">
                    <a:pos x="T4" y="T5"/>
                  </a:cxn>
                </a:cxnLst>
                <a:rect l="0" t="0" r="r" b="b"/>
                <a:pathLst>
                  <a:path w="156" h="608">
                    <a:moveTo>
                      <a:pt x="156" y="0"/>
                    </a:moveTo>
                    <a:lnTo>
                      <a:pt x="0" y="608"/>
                    </a:lnTo>
                    <a:lnTo>
                      <a:pt x="156" y="0"/>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56" name="Line 124">
                <a:extLst>
                  <a:ext uri="{FF2B5EF4-FFF2-40B4-BE49-F238E27FC236}">
                    <a16:creationId xmlns:a16="http://schemas.microsoft.com/office/drawing/2014/main" id="{F99F4AC4-C017-4044-A799-95718DF21DCE}"/>
                  </a:ext>
                </a:extLst>
              </p:cNvPr>
              <p:cNvSpPr>
                <a:spLocks noChangeShapeType="1"/>
              </p:cNvSpPr>
              <p:nvPr/>
            </p:nvSpPr>
            <p:spPr bwMode="auto">
              <a:xfrm flipH="1">
                <a:off x="3844" y="3132"/>
                <a:ext cx="156" cy="60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57" name="Freeform 125">
                <a:extLst>
                  <a:ext uri="{FF2B5EF4-FFF2-40B4-BE49-F238E27FC236}">
                    <a16:creationId xmlns:a16="http://schemas.microsoft.com/office/drawing/2014/main" id="{BEDB397C-CDBA-4D9B-BA6C-33C875EDBB9A}"/>
                  </a:ext>
                </a:extLst>
              </p:cNvPr>
              <p:cNvSpPr>
                <a:spLocks/>
              </p:cNvSpPr>
              <p:nvPr/>
            </p:nvSpPr>
            <p:spPr bwMode="auto">
              <a:xfrm>
                <a:off x="3686" y="2296"/>
                <a:ext cx="314" cy="1444"/>
              </a:xfrm>
              <a:custGeom>
                <a:avLst/>
                <a:gdLst>
                  <a:gd name="T0" fmla="*/ 196 w 314"/>
                  <a:gd name="T1" fmla="*/ 4 h 1444"/>
                  <a:gd name="T2" fmla="*/ 162 w 314"/>
                  <a:gd name="T3" fmla="*/ 2 h 1444"/>
                  <a:gd name="T4" fmla="*/ 162 w 314"/>
                  <a:gd name="T5" fmla="*/ 0 h 1444"/>
                  <a:gd name="T6" fmla="*/ 118 w 314"/>
                  <a:gd name="T7" fmla="*/ 2 h 1444"/>
                  <a:gd name="T8" fmla="*/ 0 w 314"/>
                  <a:gd name="T9" fmla="*/ 842 h 1444"/>
                  <a:gd name="T10" fmla="*/ 158 w 314"/>
                  <a:gd name="T11" fmla="*/ 1444 h 1444"/>
                  <a:gd name="T12" fmla="*/ 314 w 314"/>
                  <a:gd name="T13" fmla="*/ 836 h 1444"/>
                  <a:gd name="T14" fmla="*/ 196 w 314"/>
                  <a:gd name="T15" fmla="*/ 4 h 1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1444">
                    <a:moveTo>
                      <a:pt x="196" y="4"/>
                    </a:moveTo>
                    <a:lnTo>
                      <a:pt x="162" y="2"/>
                    </a:lnTo>
                    <a:lnTo>
                      <a:pt x="162" y="0"/>
                    </a:lnTo>
                    <a:lnTo>
                      <a:pt x="118" y="2"/>
                    </a:lnTo>
                    <a:lnTo>
                      <a:pt x="0" y="842"/>
                    </a:lnTo>
                    <a:lnTo>
                      <a:pt x="158" y="1444"/>
                    </a:lnTo>
                    <a:lnTo>
                      <a:pt x="314" y="836"/>
                    </a:lnTo>
                    <a:lnTo>
                      <a:pt x="196" y="4"/>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sp>
          <p:nvSpPr>
            <p:cNvPr id="641" name="Rechteck 640">
              <a:extLst>
                <a:ext uri="{FF2B5EF4-FFF2-40B4-BE49-F238E27FC236}">
                  <a16:creationId xmlns:a16="http://schemas.microsoft.com/office/drawing/2014/main" id="{354CA58B-FDDA-4A87-ABF7-742F7C17DB92}"/>
                </a:ext>
              </a:extLst>
            </p:cNvPr>
            <p:cNvSpPr/>
            <p:nvPr/>
          </p:nvSpPr>
          <p:spPr>
            <a:xfrm>
              <a:off x="8517934" y="2906519"/>
              <a:ext cx="323290" cy="290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nvGrpSpPr>
            <p:cNvPr id="642" name="Gruppieren 641">
              <a:extLst>
                <a:ext uri="{FF2B5EF4-FFF2-40B4-BE49-F238E27FC236}">
                  <a16:creationId xmlns:a16="http://schemas.microsoft.com/office/drawing/2014/main" id="{A6C1EDA3-0385-40B2-A298-85D66032B00D}"/>
                </a:ext>
              </a:extLst>
            </p:cNvPr>
            <p:cNvGrpSpPr/>
            <p:nvPr/>
          </p:nvGrpSpPr>
          <p:grpSpPr>
            <a:xfrm>
              <a:off x="8676632" y="2904026"/>
              <a:ext cx="329184" cy="258419"/>
              <a:chOff x="7658059" y="2578150"/>
              <a:chExt cx="329184" cy="258419"/>
            </a:xfrm>
            <a:solidFill>
              <a:srgbClr val="808080"/>
            </a:solidFill>
          </p:grpSpPr>
          <p:sp>
            <p:nvSpPr>
              <p:cNvPr id="646" name="Rechteck 336">
                <a:extLst>
                  <a:ext uri="{FF2B5EF4-FFF2-40B4-BE49-F238E27FC236}">
                    <a16:creationId xmlns:a16="http://schemas.microsoft.com/office/drawing/2014/main" id="{81857709-A49F-487B-B0A6-5A6630A0420B}"/>
                  </a:ext>
                </a:extLst>
              </p:cNvPr>
              <p:cNvSpPr/>
              <p:nvPr/>
            </p:nvSpPr>
            <p:spPr>
              <a:xfrm>
                <a:off x="7658059" y="2578150"/>
                <a:ext cx="329184" cy="2170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sp>
            <p:nvSpPr>
              <p:cNvPr id="647" name="Gleichschenkliges Dreieck 337">
                <a:extLst>
                  <a:ext uri="{FF2B5EF4-FFF2-40B4-BE49-F238E27FC236}">
                    <a16:creationId xmlns:a16="http://schemas.microsoft.com/office/drawing/2014/main" id="{9D04A1A0-A56C-46C8-AD5D-315893AE4D4C}"/>
                  </a:ext>
                </a:extLst>
              </p:cNvPr>
              <p:cNvSpPr/>
              <p:nvPr/>
            </p:nvSpPr>
            <p:spPr>
              <a:xfrm>
                <a:off x="7767342" y="2718813"/>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grpSp>
          <p:nvGrpSpPr>
            <p:cNvPr id="643" name="Gruppieren 642">
              <a:extLst>
                <a:ext uri="{FF2B5EF4-FFF2-40B4-BE49-F238E27FC236}">
                  <a16:creationId xmlns:a16="http://schemas.microsoft.com/office/drawing/2014/main" id="{DC089771-E13A-4037-A496-8478D3956E58}"/>
                </a:ext>
              </a:extLst>
            </p:cNvPr>
            <p:cNvGrpSpPr/>
            <p:nvPr/>
          </p:nvGrpSpPr>
          <p:grpSpPr>
            <a:xfrm>
              <a:off x="8327716" y="2906519"/>
              <a:ext cx="329184" cy="258419"/>
              <a:chOff x="7658059" y="2578150"/>
              <a:chExt cx="329184" cy="258419"/>
            </a:xfrm>
            <a:solidFill>
              <a:srgbClr val="808080"/>
            </a:solidFill>
          </p:grpSpPr>
          <p:sp>
            <p:nvSpPr>
              <p:cNvPr id="644" name="Rechteck 643">
                <a:extLst>
                  <a:ext uri="{FF2B5EF4-FFF2-40B4-BE49-F238E27FC236}">
                    <a16:creationId xmlns:a16="http://schemas.microsoft.com/office/drawing/2014/main" id="{CEA1F85E-0483-4BB4-8EC6-101144BE80AD}"/>
                  </a:ext>
                </a:extLst>
              </p:cNvPr>
              <p:cNvSpPr/>
              <p:nvPr/>
            </p:nvSpPr>
            <p:spPr>
              <a:xfrm>
                <a:off x="7658059" y="2578150"/>
                <a:ext cx="329184" cy="2170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sp>
            <p:nvSpPr>
              <p:cNvPr id="645" name="Gleichschenkliges Dreieck 565">
                <a:extLst>
                  <a:ext uri="{FF2B5EF4-FFF2-40B4-BE49-F238E27FC236}">
                    <a16:creationId xmlns:a16="http://schemas.microsoft.com/office/drawing/2014/main" id="{20D47AA2-9CB1-410E-89C3-1A5C41D3D5E0}"/>
                  </a:ext>
                </a:extLst>
              </p:cNvPr>
              <p:cNvSpPr/>
              <p:nvPr/>
            </p:nvSpPr>
            <p:spPr>
              <a:xfrm>
                <a:off x="7773318" y="2718813"/>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grpSp>
      <p:sp>
        <p:nvSpPr>
          <p:cNvPr id="635" name="Freeform 12">
            <a:extLst>
              <a:ext uri="{FF2B5EF4-FFF2-40B4-BE49-F238E27FC236}">
                <a16:creationId xmlns:a16="http://schemas.microsoft.com/office/drawing/2014/main" id="{24F3657F-CEA3-46EB-A410-081F8A8C9093}"/>
              </a:ext>
            </a:extLst>
          </p:cNvPr>
          <p:cNvSpPr>
            <a:spLocks/>
          </p:cNvSpPr>
          <p:nvPr/>
        </p:nvSpPr>
        <p:spPr bwMode="auto">
          <a:xfrm flipH="1">
            <a:off x="8273434" y="3116909"/>
            <a:ext cx="190863" cy="209923"/>
          </a:xfrm>
          <a:custGeom>
            <a:avLst/>
            <a:gdLst>
              <a:gd name="T0" fmla="*/ 1231 w 1344"/>
              <a:gd name="T1" fmla="*/ 904 h 1488"/>
              <a:gd name="T2" fmla="*/ 1154 w 1344"/>
              <a:gd name="T3" fmla="*/ 605 h 1488"/>
              <a:gd name="T4" fmla="*/ 1023 w 1344"/>
              <a:gd name="T5" fmla="*/ 166 h 1488"/>
              <a:gd name="T6" fmla="*/ 683 w 1344"/>
              <a:gd name="T7" fmla="*/ 0 h 1488"/>
              <a:gd name="T8" fmla="*/ 333 w 1344"/>
              <a:gd name="T9" fmla="*/ 132 h 1488"/>
              <a:gd name="T10" fmla="*/ 168 w 1344"/>
              <a:gd name="T11" fmla="*/ 567 h 1488"/>
              <a:gd name="T12" fmla="*/ 168 w 1344"/>
              <a:gd name="T13" fmla="*/ 567 h 1488"/>
              <a:gd name="T14" fmla="*/ 113 w 1344"/>
              <a:gd name="T15" fmla="*/ 904 h 1488"/>
              <a:gd name="T16" fmla="*/ 1 w 1344"/>
              <a:gd name="T17" fmla="*/ 1225 h 1488"/>
              <a:gd name="T18" fmla="*/ 145 w 1344"/>
              <a:gd name="T19" fmla="*/ 1457 h 1488"/>
              <a:gd name="T20" fmla="*/ 280 w 1344"/>
              <a:gd name="T21" fmla="*/ 1470 h 1488"/>
              <a:gd name="T22" fmla="*/ 424 w 1344"/>
              <a:gd name="T23" fmla="*/ 1252 h 1488"/>
              <a:gd name="T24" fmla="*/ 450 w 1344"/>
              <a:gd name="T25" fmla="*/ 1059 h 1488"/>
              <a:gd name="T26" fmla="*/ 430 w 1344"/>
              <a:gd name="T27" fmla="*/ 931 h 1488"/>
              <a:gd name="T28" fmla="*/ 390 w 1344"/>
              <a:gd name="T29" fmla="*/ 811 h 1488"/>
              <a:gd name="T30" fmla="*/ 351 w 1344"/>
              <a:gd name="T31" fmla="*/ 615 h 1488"/>
              <a:gd name="T32" fmla="*/ 469 w 1344"/>
              <a:gd name="T33" fmla="*/ 280 h 1488"/>
              <a:gd name="T34" fmla="*/ 993 w 1344"/>
              <a:gd name="T35" fmla="*/ 615 h 1488"/>
              <a:gd name="T36" fmla="*/ 954 w 1344"/>
              <a:gd name="T37" fmla="*/ 811 h 1488"/>
              <a:gd name="T38" fmla="*/ 913 w 1344"/>
              <a:gd name="T39" fmla="*/ 931 h 1488"/>
              <a:gd name="T40" fmla="*/ 893 w 1344"/>
              <a:gd name="T41" fmla="*/ 1059 h 1488"/>
              <a:gd name="T42" fmla="*/ 919 w 1344"/>
              <a:gd name="T43" fmla="*/ 1252 h 1488"/>
              <a:gd name="T44" fmla="*/ 1063 w 1344"/>
              <a:gd name="T45" fmla="*/ 1470 h 1488"/>
              <a:gd name="T46" fmla="*/ 1198 w 1344"/>
              <a:gd name="T47" fmla="*/ 1457 h 1488"/>
              <a:gd name="T48" fmla="*/ 1342 w 1344"/>
              <a:gd name="T49" fmla="*/ 1225 h 1488"/>
              <a:gd name="T50" fmla="*/ 1231 w 1344"/>
              <a:gd name="T51" fmla="*/ 904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44" h="1488">
                <a:moveTo>
                  <a:pt x="1231" y="904"/>
                </a:moveTo>
                <a:cubicBezTo>
                  <a:pt x="1189" y="799"/>
                  <a:pt x="1161" y="728"/>
                  <a:pt x="1154" y="605"/>
                </a:cubicBezTo>
                <a:cubicBezTo>
                  <a:pt x="1143" y="439"/>
                  <a:pt x="1100" y="260"/>
                  <a:pt x="1023" y="166"/>
                </a:cubicBezTo>
                <a:cubicBezTo>
                  <a:pt x="982" y="115"/>
                  <a:pt x="873" y="0"/>
                  <a:pt x="683" y="0"/>
                </a:cubicBezTo>
                <a:cubicBezTo>
                  <a:pt x="447" y="0"/>
                  <a:pt x="375" y="82"/>
                  <a:pt x="333" y="132"/>
                </a:cubicBezTo>
                <a:cubicBezTo>
                  <a:pt x="258" y="226"/>
                  <a:pt x="184" y="378"/>
                  <a:pt x="168" y="567"/>
                </a:cubicBezTo>
                <a:cubicBezTo>
                  <a:pt x="168" y="567"/>
                  <a:pt x="168" y="567"/>
                  <a:pt x="168" y="567"/>
                </a:cubicBezTo>
                <a:cubicBezTo>
                  <a:pt x="160" y="690"/>
                  <a:pt x="154" y="799"/>
                  <a:pt x="113" y="904"/>
                </a:cubicBezTo>
                <a:cubicBezTo>
                  <a:pt x="42" y="1084"/>
                  <a:pt x="2" y="1159"/>
                  <a:pt x="1" y="1225"/>
                </a:cubicBezTo>
                <a:cubicBezTo>
                  <a:pt x="0" y="1319"/>
                  <a:pt x="59" y="1422"/>
                  <a:pt x="145" y="1457"/>
                </a:cubicBezTo>
                <a:cubicBezTo>
                  <a:pt x="222" y="1488"/>
                  <a:pt x="280" y="1470"/>
                  <a:pt x="280" y="1470"/>
                </a:cubicBezTo>
                <a:cubicBezTo>
                  <a:pt x="280" y="1470"/>
                  <a:pt x="373" y="1390"/>
                  <a:pt x="424" y="1252"/>
                </a:cubicBezTo>
                <a:cubicBezTo>
                  <a:pt x="464" y="1144"/>
                  <a:pt x="450" y="1059"/>
                  <a:pt x="450" y="1059"/>
                </a:cubicBezTo>
                <a:cubicBezTo>
                  <a:pt x="450" y="1059"/>
                  <a:pt x="445" y="976"/>
                  <a:pt x="430" y="931"/>
                </a:cubicBezTo>
                <a:cubicBezTo>
                  <a:pt x="415" y="886"/>
                  <a:pt x="390" y="811"/>
                  <a:pt x="390" y="811"/>
                </a:cubicBezTo>
                <a:cubicBezTo>
                  <a:pt x="390" y="811"/>
                  <a:pt x="354" y="685"/>
                  <a:pt x="351" y="615"/>
                </a:cubicBezTo>
                <a:cubicBezTo>
                  <a:pt x="469" y="280"/>
                  <a:pt x="469" y="280"/>
                  <a:pt x="469" y="280"/>
                </a:cubicBezTo>
                <a:cubicBezTo>
                  <a:pt x="993" y="615"/>
                  <a:pt x="993" y="615"/>
                  <a:pt x="993" y="615"/>
                </a:cubicBezTo>
                <a:cubicBezTo>
                  <a:pt x="990" y="685"/>
                  <a:pt x="954" y="811"/>
                  <a:pt x="954" y="811"/>
                </a:cubicBezTo>
                <a:cubicBezTo>
                  <a:pt x="954" y="811"/>
                  <a:pt x="929" y="886"/>
                  <a:pt x="913" y="931"/>
                </a:cubicBezTo>
                <a:cubicBezTo>
                  <a:pt x="898" y="976"/>
                  <a:pt x="893" y="1059"/>
                  <a:pt x="893" y="1059"/>
                </a:cubicBezTo>
                <a:cubicBezTo>
                  <a:pt x="893" y="1059"/>
                  <a:pt x="879" y="1144"/>
                  <a:pt x="919" y="1252"/>
                </a:cubicBezTo>
                <a:cubicBezTo>
                  <a:pt x="970" y="1390"/>
                  <a:pt x="1063" y="1470"/>
                  <a:pt x="1063" y="1470"/>
                </a:cubicBezTo>
                <a:cubicBezTo>
                  <a:pt x="1063" y="1470"/>
                  <a:pt x="1121" y="1488"/>
                  <a:pt x="1198" y="1457"/>
                </a:cubicBezTo>
                <a:cubicBezTo>
                  <a:pt x="1285" y="1422"/>
                  <a:pt x="1344" y="1319"/>
                  <a:pt x="1342" y="1225"/>
                </a:cubicBezTo>
                <a:cubicBezTo>
                  <a:pt x="1341" y="1159"/>
                  <a:pt x="1301" y="1084"/>
                  <a:pt x="1231" y="904"/>
                </a:cubicBezTo>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36" name="Freeform 51">
            <a:extLst>
              <a:ext uri="{FF2B5EF4-FFF2-40B4-BE49-F238E27FC236}">
                <a16:creationId xmlns:a16="http://schemas.microsoft.com/office/drawing/2014/main" id="{D5B27E63-77BA-461A-ABDA-318C23B0B779}"/>
              </a:ext>
            </a:extLst>
          </p:cNvPr>
          <p:cNvSpPr>
            <a:spLocks/>
          </p:cNvSpPr>
          <p:nvPr/>
        </p:nvSpPr>
        <p:spPr bwMode="auto">
          <a:xfrm>
            <a:off x="8285010" y="3097925"/>
            <a:ext cx="168631" cy="148566"/>
          </a:xfrm>
          <a:custGeom>
            <a:avLst/>
            <a:gdLst>
              <a:gd name="T0" fmla="*/ 259 w 2280"/>
              <a:gd name="T1" fmla="*/ 1653 h 2020"/>
              <a:gd name="T2" fmla="*/ 818 w 2280"/>
              <a:gd name="T3" fmla="*/ 1851 h 2020"/>
              <a:gd name="T4" fmla="*/ 864 w 2280"/>
              <a:gd name="T5" fmla="*/ 1805 h 2020"/>
              <a:gd name="T6" fmla="*/ 1034 w 2280"/>
              <a:gd name="T7" fmla="*/ 1729 h 2020"/>
              <a:gd name="T8" fmla="*/ 1099 w 2280"/>
              <a:gd name="T9" fmla="*/ 1896 h 2020"/>
              <a:gd name="T10" fmla="*/ 921 w 2280"/>
              <a:gd name="T11" fmla="*/ 1956 h 2020"/>
              <a:gd name="T12" fmla="*/ 865 w 2280"/>
              <a:gd name="T13" fmla="*/ 1948 h 2020"/>
              <a:gd name="T14" fmla="*/ 150 w 2280"/>
              <a:gd name="T15" fmla="*/ 1685 h 2020"/>
              <a:gd name="T16" fmla="*/ 107 w 2280"/>
              <a:gd name="T17" fmla="*/ 1653 h 2020"/>
              <a:gd name="T18" fmla="*/ 1 w 2280"/>
              <a:gd name="T19" fmla="*/ 1491 h 2020"/>
              <a:gd name="T20" fmla="*/ 1 w 2280"/>
              <a:gd name="T21" fmla="*/ 1158 h 2020"/>
              <a:gd name="T22" fmla="*/ 72 w 2280"/>
              <a:gd name="T23" fmla="*/ 1011 h 2020"/>
              <a:gd name="T24" fmla="*/ 101 w 2280"/>
              <a:gd name="T25" fmla="*/ 958 h 2020"/>
              <a:gd name="T26" fmla="*/ 1144 w 2280"/>
              <a:gd name="T27" fmla="*/ 3 h 2020"/>
              <a:gd name="T28" fmla="*/ 2179 w 2280"/>
              <a:gd name="T29" fmla="*/ 960 h 2020"/>
              <a:gd name="T30" fmla="*/ 2209 w 2280"/>
              <a:gd name="T31" fmla="*/ 1013 h 2020"/>
              <a:gd name="T32" fmla="*/ 2278 w 2280"/>
              <a:gd name="T33" fmla="*/ 1155 h 2020"/>
              <a:gd name="T34" fmla="*/ 2278 w 2280"/>
              <a:gd name="T35" fmla="*/ 1494 h 2020"/>
              <a:gd name="T36" fmla="*/ 2100 w 2280"/>
              <a:gd name="T37" fmla="*/ 1667 h 2020"/>
              <a:gd name="T38" fmla="*/ 1927 w 2280"/>
              <a:gd name="T39" fmla="*/ 1495 h 2020"/>
              <a:gd name="T40" fmla="*/ 1926 w 2280"/>
              <a:gd name="T41" fmla="*/ 1156 h 2020"/>
              <a:gd name="T42" fmla="*/ 1998 w 2280"/>
              <a:gd name="T43" fmla="*/ 1010 h 2020"/>
              <a:gd name="T44" fmla="*/ 2018 w 2280"/>
              <a:gd name="T45" fmla="*/ 960 h 2020"/>
              <a:gd name="T46" fmla="*/ 1160 w 2280"/>
              <a:gd name="T47" fmla="*/ 161 h 2020"/>
              <a:gd name="T48" fmla="*/ 269 w 2280"/>
              <a:gd name="T49" fmla="*/ 893 h 2020"/>
              <a:gd name="T50" fmla="*/ 261 w 2280"/>
              <a:gd name="T51" fmla="*/ 959 h 2020"/>
              <a:gd name="T52" fmla="*/ 286 w 2280"/>
              <a:gd name="T53" fmla="*/ 1013 h 2020"/>
              <a:gd name="T54" fmla="*/ 353 w 2280"/>
              <a:gd name="T55" fmla="*/ 1151 h 2020"/>
              <a:gd name="T56" fmla="*/ 353 w 2280"/>
              <a:gd name="T57" fmla="*/ 1495 h 2020"/>
              <a:gd name="T58" fmla="*/ 259 w 2280"/>
              <a:gd name="T59" fmla="*/ 1653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80" h="2020">
                <a:moveTo>
                  <a:pt x="259" y="1653"/>
                </a:moveTo>
                <a:cubicBezTo>
                  <a:pt x="386" y="1826"/>
                  <a:pt x="613" y="1905"/>
                  <a:pt x="818" y="1851"/>
                </a:cubicBezTo>
                <a:cubicBezTo>
                  <a:pt x="843" y="1844"/>
                  <a:pt x="856" y="1832"/>
                  <a:pt x="864" y="1805"/>
                </a:cubicBezTo>
                <a:cubicBezTo>
                  <a:pt x="888" y="1732"/>
                  <a:pt x="964" y="1699"/>
                  <a:pt x="1034" y="1729"/>
                </a:cubicBezTo>
                <a:cubicBezTo>
                  <a:pt x="1098" y="1756"/>
                  <a:pt x="1129" y="1833"/>
                  <a:pt x="1099" y="1896"/>
                </a:cubicBezTo>
                <a:cubicBezTo>
                  <a:pt x="1067" y="1965"/>
                  <a:pt x="992" y="1989"/>
                  <a:pt x="921" y="1956"/>
                </a:cubicBezTo>
                <a:cubicBezTo>
                  <a:pt x="905" y="1948"/>
                  <a:pt x="883" y="1943"/>
                  <a:pt x="865" y="1948"/>
                </a:cubicBezTo>
                <a:cubicBezTo>
                  <a:pt x="574" y="2020"/>
                  <a:pt x="328" y="1930"/>
                  <a:pt x="150" y="1685"/>
                </a:cubicBezTo>
                <a:cubicBezTo>
                  <a:pt x="140" y="1671"/>
                  <a:pt x="123" y="1661"/>
                  <a:pt x="107" y="1653"/>
                </a:cubicBezTo>
                <a:cubicBezTo>
                  <a:pt x="38" y="1620"/>
                  <a:pt x="2" y="1567"/>
                  <a:pt x="1" y="1491"/>
                </a:cubicBezTo>
                <a:cubicBezTo>
                  <a:pt x="0" y="1380"/>
                  <a:pt x="1" y="1269"/>
                  <a:pt x="1" y="1158"/>
                </a:cubicBezTo>
                <a:cubicBezTo>
                  <a:pt x="1" y="1098"/>
                  <a:pt x="24" y="1049"/>
                  <a:pt x="72" y="1011"/>
                </a:cubicBezTo>
                <a:cubicBezTo>
                  <a:pt x="87" y="1000"/>
                  <a:pt x="100" y="976"/>
                  <a:pt x="101" y="958"/>
                </a:cubicBezTo>
                <a:cubicBezTo>
                  <a:pt x="143" y="420"/>
                  <a:pt x="601" y="0"/>
                  <a:pt x="1144" y="3"/>
                </a:cubicBezTo>
                <a:cubicBezTo>
                  <a:pt x="1687" y="6"/>
                  <a:pt x="2133" y="419"/>
                  <a:pt x="2179" y="960"/>
                </a:cubicBezTo>
                <a:cubicBezTo>
                  <a:pt x="2180" y="979"/>
                  <a:pt x="2194" y="1001"/>
                  <a:pt x="2209" y="1013"/>
                </a:cubicBezTo>
                <a:cubicBezTo>
                  <a:pt x="2255" y="1050"/>
                  <a:pt x="2278" y="1097"/>
                  <a:pt x="2278" y="1155"/>
                </a:cubicBezTo>
                <a:cubicBezTo>
                  <a:pt x="2279" y="1268"/>
                  <a:pt x="2280" y="1381"/>
                  <a:pt x="2278" y="1494"/>
                </a:cubicBezTo>
                <a:cubicBezTo>
                  <a:pt x="2277" y="1592"/>
                  <a:pt x="2198" y="1668"/>
                  <a:pt x="2100" y="1667"/>
                </a:cubicBezTo>
                <a:cubicBezTo>
                  <a:pt x="2002" y="1665"/>
                  <a:pt x="1928" y="1593"/>
                  <a:pt x="1927" y="1495"/>
                </a:cubicBezTo>
                <a:cubicBezTo>
                  <a:pt x="1925" y="1382"/>
                  <a:pt x="1926" y="1269"/>
                  <a:pt x="1926" y="1156"/>
                </a:cubicBezTo>
                <a:cubicBezTo>
                  <a:pt x="1926" y="1096"/>
                  <a:pt x="1950" y="1048"/>
                  <a:pt x="1998" y="1010"/>
                </a:cubicBezTo>
                <a:cubicBezTo>
                  <a:pt x="2011" y="1000"/>
                  <a:pt x="2020" y="976"/>
                  <a:pt x="2018" y="960"/>
                </a:cubicBezTo>
                <a:cubicBezTo>
                  <a:pt x="1976" y="514"/>
                  <a:pt x="1612" y="176"/>
                  <a:pt x="1160" y="161"/>
                </a:cubicBezTo>
                <a:cubicBezTo>
                  <a:pt x="730" y="146"/>
                  <a:pt x="342" y="466"/>
                  <a:pt x="269" y="893"/>
                </a:cubicBezTo>
                <a:cubicBezTo>
                  <a:pt x="265" y="915"/>
                  <a:pt x="259" y="938"/>
                  <a:pt x="261" y="959"/>
                </a:cubicBezTo>
                <a:cubicBezTo>
                  <a:pt x="264" y="978"/>
                  <a:pt x="272" y="1001"/>
                  <a:pt x="286" y="1013"/>
                </a:cubicBezTo>
                <a:cubicBezTo>
                  <a:pt x="329" y="1050"/>
                  <a:pt x="353" y="1094"/>
                  <a:pt x="353" y="1151"/>
                </a:cubicBezTo>
                <a:cubicBezTo>
                  <a:pt x="354" y="1265"/>
                  <a:pt x="354" y="1380"/>
                  <a:pt x="353" y="1495"/>
                </a:cubicBezTo>
                <a:cubicBezTo>
                  <a:pt x="352" y="1562"/>
                  <a:pt x="333" y="1592"/>
                  <a:pt x="259" y="1653"/>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nvGrpSpPr>
          <p:cNvPr id="328" name="Gruppieren 396">
            <a:extLst>
              <a:ext uri="{FF2B5EF4-FFF2-40B4-BE49-F238E27FC236}">
                <a16:creationId xmlns:a16="http://schemas.microsoft.com/office/drawing/2014/main" id="{6247693D-E07E-4F61-925E-E280D1A425A5}"/>
              </a:ext>
            </a:extLst>
          </p:cNvPr>
          <p:cNvGrpSpPr/>
          <p:nvPr/>
        </p:nvGrpSpPr>
        <p:grpSpPr>
          <a:xfrm>
            <a:off x="10787313" y="2561719"/>
            <a:ext cx="406813" cy="319957"/>
            <a:chOff x="4200525" y="5019675"/>
            <a:chExt cx="1739900" cy="1368425"/>
          </a:xfrm>
        </p:grpSpPr>
        <p:sp>
          <p:nvSpPr>
            <p:cNvPr id="338" name="Freeform 7">
              <a:extLst>
                <a:ext uri="{FF2B5EF4-FFF2-40B4-BE49-F238E27FC236}">
                  <a16:creationId xmlns:a16="http://schemas.microsoft.com/office/drawing/2014/main" id="{9BFCAEB5-D44C-4F97-95A2-FE562BB06A6C}"/>
                </a:ext>
              </a:extLst>
            </p:cNvPr>
            <p:cNvSpPr>
              <a:spLocks/>
            </p:cNvSpPr>
            <p:nvPr/>
          </p:nvSpPr>
          <p:spPr bwMode="auto">
            <a:xfrm>
              <a:off x="4200525" y="5019675"/>
              <a:ext cx="1739900" cy="1368425"/>
            </a:xfrm>
            <a:custGeom>
              <a:avLst/>
              <a:gdLst>
                <a:gd name="T0" fmla="*/ 0 w 1096"/>
                <a:gd name="T1" fmla="*/ 858 h 862"/>
                <a:gd name="T2" fmla="*/ 0 w 1096"/>
                <a:gd name="T3" fmla="*/ 94 h 862"/>
                <a:gd name="T4" fmla="*/ 348 w 1096"/>
                <a:gd name="T5" fmla="*/ 0 h 862"/>
                <a:gd name="T6" fmla="*/ 348 w 1096"/>
                <a:gd name="T7" fmla="*/ 242 h 862"/>
                <a:gd name="T8" fmla="*/ 754 w 1096"/>
                <a:gd name="T9" fmla="*/ 242 h 862"/>
                <a:gd name="T10" fmla="*/ 754 w 1096"/>
                <a:gd name="T11" fmla="*/ 0 h 862"/>
                <a:gd name="T12" fmla="*/ 1096 w 1096"/>
                <a:gd name="T13" fmla="*/ 0 h 862"/>
                <a:gd name="T14" fmla="*/ 1096 w 1096"/>
                <a:gd name="T15" fmla="*/ 858 h 862"/>
                <a:gd name="T16" fmla="*/ 240 w 1096"/>
                <a:gd name="T17" fmla="*/ 858 h 862"/>
                <a:gd name="T18" fmla="*/ 240 w 1096"/>
                <a:gd name="T19" fmla="*/ 826 h 862"/>
                <a:gd name="T20" fmla="*/ 96 w 1096"/>
                <a:gd name="T21" fmla="*/ 826 h 862"/>
                <a:gd name="T22" fmla="*/ 96 w 1096"/>
                <a:gd name="T23" fmla="*/ 862 h 862"/>
                <a:gd name="T24" fmla="*/ 0 w 1096"/>
                <a:gd name="T25" fmla="*/ 858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6" h="862">
                  <a:moveTo>
                    <a:pt x="0" y="858"/>
                  </a:moveTo>
                  <a:lnTo>
                    <a:pt x="0" y="94"/>
                  </a:lnTo>
                  <a:lnTo>
                    <a:pt x="348" y="0"/>
                  </a:lnTo>
                  <a:lnTo>
                    <a:pt x="348" y="242"/>
                  </a:lnTo>
                  <a:lnTo>
                    <a:pt x="754" y="242"/>
                  </a:lnTo>
                  <a:lnTo>
                    <a:pt x="754" y="0"/>
                  </a:lnTo>
                  <a:lnTo>
                    <a:pt x="1096" y="0"/>
                  </a:lnTo>
                  <a:lnTo>
                    <a:pt x="1096" y="858"/>
                  </a:lnTo>
                  <a:lnTo>
                    <a:pt x="240" y="858"/>
                  </a:lnTo>
                  <a:lnTo>
                    <a:pt x="240" y="826"/>
                  </a:lnTo>
                  <a:lnTo>
                    <a:pt x="96" y="826"/>
                  </a:lnTo>
                  <a:lnTo>
                    <a:pt x="96" y="862"/>
                  </a:lnTo>
                  <a:lnTo>
                    <a:pt x="0" y="8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dirty="0">
                <a:ln>
                  <a:noFill/>
                </a:ln>
                <a:solidFill>
                  <a:srgbClr val="000000"/>
                </a:solidFill>
                <a:effectLst/>
                <a:uLnTx/>
                <a:uFillTx/>
                <a:latin typeface="Bree-SH-Text" pitchFamily="2" charset="77"/>
                <a:ea typeface="+mn-ea"/>
                <a:cs typeface="+mn-cs"/>
              </a:endParaRPr>
            </a:p>
          </p:txBody>
        </p:sp>
        <p:sp>
          <p:nvSpPr>
            <p:cNvPr id="339" name="Rectangle 69">
              <a:extLst>
                <a:ext uri="{FF2B5EF4-FFF2-40B4-BE49-F238E27FC236}">
                  <a16:creationId xmlns:a16="http://schemas.microsoft.com/office/drawing/2014/main" id="{7C034B4B-7DDE-4263-B761-C391FE8561A9}"/>
                </a:ext>
              </a:extLst>
            </p:cNvPr>
            <p:cNvSpPr>
              <a:spLocks noChangeArrowheads="1"/>
            </p:cNvSpPr>
            <p:nvPr/>
          </p:nvSpPr>
          <p:spPr bwMode="auto">
            <a:xfrm>
              <a:off x="4359275" y="5883275"/>
              <a:ext cx="222250" cy="403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40" name="Rectangle 70">
              <a:extLst>
                <a:ext uri="{FF2B5EF4-FFF2-40B4-BE49-F238E27FC236}">
                  <a16:creationId xmlns:a16="http://schemas.microsoft.com/office/drawing/2014/main" id="{DE4D6B49-C4F9-4B66-ABA3-337CD16C01C4}"/>
                </a:ext>
              </a:extLst>
            </p:cNvPr>
            <p:cNvSpPr>
              <a:spLocks noChangeArrowheads="1"/>
            </p:cNvSpPr>
            <p:nvPr/>
          </p:nvSpPr>
          <p:spPr bwMode="auto">
            <a:xfrm>
              <a:off x="5724525" y="6146800"/>
              <a:ext cx="12065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41" name="Rectangle 71">
              <a:extLst>
                <a:ext uri="{FF2B5EF4-FFF2-40B4-BE49-F238E27FC236}">
                  <a16:creationId xmlns:a16="http://schemas.microsoft.com/office/drawing/2014/main" id="{E4578A02-4873-47F0-BE6D-28F0CBDD033B}"/>
                </a:ext>
              </a:extLst>
            </p:cNvPr>
            <p:cNvSpPr>
              <a:spLocks noChangeArrowheads="1"/>
            </p:cNvSpPr>
            <p:nvPr/>
          </p:nvSpPr>
          <p:spPr bwMode="auto">
            <a:xfrm>
              <a:off x="5724525" y="5946775"/>
              <a:ext cx="12065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42" name="Rectangle 72">
              <a:extLst>
                <a:ext uri="{FF2B5EF4-FFF2-40B4-BE49-F238E27FC236}">
                  <a16:creationId xmlns:a16="http://schemas.microsoft.com/office/drawing/2014/main" id="{DDE8B043-A4A4-41AE-98A6-7948EB62B152}"/>
                </a:ext>
              </a:extLst>
            </p:cNvPr>
            <p:cNvSpPr>
              <a:spLocks noChangeArrowheads="1"/>
            </p:cNvSpPr>
            <p:nvPr/>
          </p:nvSpPr>
          <p:spPr bwMode="auto">
            <a:xfrm>
              <a:off x="5724525" y="5743575"/>
              <a:ext cx="12065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43" name="Rectangle 73">
              <a:extLst>
                <a:ext uri="{FF2B5EF4-FFF2-40B4-BE49-F238E27FC236}">
                  <a16:creationId xmlns:a16="http://schemas.microsoft.com/office/drawing/2014/main" id="{7610190E-028B-48BC-8FD5-26F10F66DE9F}"/>
                </a:ext>
              </a:extLst>
            </p:cNvPr>
            <p:cNvSpPr>
              <a:spLocks noChangeArrowheads="1"/>
            </p:cNvSpPr>
            <p:nvPr/>
          </p:nvSpPr>
          <p:spPr bwMode="auto">
            <a:xfrm>
              <a:off x="5724525" y="5543550"/>
              <a:ext cx="12065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44" name="Rectangle 74">
              <a:extLst>
                <a:ext uri="{FF2B5EF4-FFF2-40B4-BE49-F238E27FC236}">
                  <a16:creationId xmlns:a16="http://schemas.microsoft.com/office/drawing/2014/main" id="{C4A5B94A-4EEF-4F8C-93AB-EF844223E3DB}"/>
                </a:ext>
              </a:extLst>
            </p:cNvPr>
            <p:cNvSpPr>
              <a:spLocks noChangeArrowheads="1"/>
            </p:cNvSpPr>
            <p:nvPr/>
          </p:nvSpPr>
          <p:spPr bwMode="auto">
            <a:xfrm>
              <a:off x="5724525" y="5343525"/>
              <a:ext cx="12065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45" name="Rectangle 75">
              <a:extLst>
                <a:ext uri="{FF2B5EF4-FFF2-40B4-BE49-F238E27FC236}">
                  <a16:creationId xmlns:a16="http://schemas.microsoft.com/office/drawing/2014/main" id="{DCD14E00-3C91-4B77-A1EB-3AEAD5A90A6D}"/>
                </a:ext>
              </a:extLst>
            </p:cNvPr>
            <p:cNvSpPr>
              <a:spLocks noChangeArrowheads="1"/>
            </p:cNvSpPr>
            <p:nvPr/>
          </p:nvSpPr>
          <p:spPr bwMode="auto">
            <a:xfrm>
              <a:off x="5724525" y="5140325"/>
              <a:ext cx="12065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46" name="Rectangle 76">
              <a:extLst>
                <a:ext uri="{FF2B5EF4-FFF2-40B4-BE49-F238E27FC236}">
                  <a16:creationId xmlns:a16="http://schemas.microsoft.com/office/drawing/2014/main" id="{8A2982ED-754D-4A7E-A31A-E8BE597801C1}"/>
                </a:ext>
              </a:extLst>
            </p:cNvPr>
            <p:cNvSpPr>
              <a:spLocks noChangeArrowheads="1"/>
            </p:cNvSpPr>
            <p:nvPr/>
          </p:nvSpPr>
          <p:spPr bwMode="auto">
            <a:xfrm>
              <a:off x="5543550" y="5140325"/>
              <a:ext cx="120650"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47" name="Rectangle 77">
              <a:extLst>
                <a:ext uri="{FF2B5EF4-FFF2-40B4-BE49-F238E27FC236}">
                  <a16:creationId xmlns:a16="http://schemas.microsoft.com/office/drawing/2014/main" id="{CBBF1853-2A45-45CD-9722-30B3AD25CDD8}"/>
                </a:ext>
              </a:extLst>
            </p:cNvPr>
            <p:cNvSpPr>
              <a:spLocks noChangeArrowheads="1"/>
            </p:cNvSpPr>
            <p:nvPr/>
          </p:nvSpPr>
          <p:spPr bwMode="auto">
            <a:xfrm>
              <a:off x="4873625" y="6010275"/>
              <a:ext cx="180975" cy="158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48" name="Rectangle 78">
              <a:extLst>
                <a:ext uri="{FF2B5EF4-FFF2-40B4-BE49-F238E27FC236}">
                  <a16:creationId xmlns:a16="http://schemas.microsoft.com/office/drawing/2014/main" id="{83F5C1A1-934E-4F16-BEB7-C48D9DA31FDF}"/>
                </a:ext>
              </a:extLst>
            </p:cNvPr>
            <p:cNvSpPr>
              <a:spLocks noChangeArrowheads="1"/>
            </p:cNvSpPr>
            <p:nvPr/>
          </p:nvSpPr>
          <p:spPr bwMode="auto">
            <a:xfrm>
              <a:off x="5127625" y="6010275"/>
              <a:ext cx="177800" cy="158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49" name="Rectangle 79">
              <a:extLst>
                <a:ext uri="{FF2B5EF4-FFF2-40B4-BE49-F238E27FC236}">
                  <a16:creationId xmlns:a16="http://schemas.microsoft.com/office/drawing/2014/main" id="{60F22600-EDC9-4AC8-8162-FF55C18A8C3E}"/>
                </a:ext>
              </a:extLst>
            </p:cNvPr>
            <p:cNvSpPr>
              <a:spLocks noChangeArrowheads="1"/>
            </p:cNvSpPr>
            <p:nvPr/>
          </p:nvSpPr>
          <p:spPr bwMode="auto">
            <a:xfrm>
              <a:off x="5378450" y="6010275"/>
              <a:ext cx="177800" cy="158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50" name="Rectangle 80">
              <a:extLst>
                <a:ext uri="{FF2B5EF4-FFF2-40B4-BE49-F238E27FC236}">
                  <a16:creationId xmlns:a16="http://schemas.microsoft.com/office/drawing/2014/main" id="{233B9985-0854-484A-B475-241288071DA1}"/>
                </a:ext>
              </a:extLst>
            </p:cNvPr>
            <p:cNvSpPr>
              <a:spLocks noChangeArrowheads="1"/>
            </p:cNvSpPr>
            <p:nvPr/>
          </p:nvSpPr>
          <p:spPr bwMode="auto">
            <a:xfrm>
              <a:off x="4873625" y="5778500"/>
              <a:ext cx="180975" cy="158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51" name="Rectangle 81">
              <a:extLst>
                <a:ext uri="{FF2B5EF4-FFF2-40B4-BE49-F238E27FC236}">
                  <a16:creationId xmlns:a16="http://schemas.microsoft.com/office/drawing/2014/main" id="{F2E7EDC1-1A5F-45FC-8BBB-A5C7A10D222D}"/>
                </a:ext>
              </a:extLst>
            </p:cNvPr>
            <p:cNvSpPr>
              <a:spLocks noChangeArrowheads="1"/>
            </p:cNvSpPr>
            <p:nvPr/>
          </p:nvSpPr>
          <p:spPr bwMode="auto">
            <a:xfrm>
              <a:off x="5127625" y="5778500"/>
              <a:ext cx="177800" cy="158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52" name="Rectangle 82">
              <a:extLst>
                <a:ext uri="{FF2B5EF4-FFF2-40B4-BE49-F238E27FC236}">
                  <a16:creationId xmlns:a16="http://schemas.microsoft.com/office/drawing/2014/main" id="{6534E398-9AC2-448B-B8FC-B2F5A06C2245}"/>
                </a:ext>
              </a:extLst>
            </p:cNvPr>
            <p:cNvSpPr>
              <a:spLocks noChangeArrowheads="1"/>
            </p:cNvSpPr>
            <p:nvPr/>
          </p:nvSpPr>
          <p:spPr bwMode="auto">
            <a:xfrm>
              <a:off x="5378450" y="5778500"/>
              <a:ext cx="177800" cy="158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53" name="Rectangle 83">
              <a:extLst>
                <a:ext uri="{FF2B5EF4-FFF2-40B4-BE49-F238E27FC236}">
                  <a16:creationId xmlns:a16="http://schemas.microsoft.com/office/drawing/2014/main" id="{6FCF295D-1FDF-47C4-BAFB-ED8A632E364D}"/>
                </a:ext>
              </a:extLst>
            </p:cNvPr>
            <p:cNvSpPr>
              <a:spLocks noChangeArrowheads="1"/>
            </p:cNvSpPr>
            <p:nvPr/>
          </p:nvSpPr>
          <p:spPr bwMode="auto">
            <a:xfrm>
              <a:off x="4873625" y="5546725"/>
              <a:ext cx="180975"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54" name="Rectangle 84">
              <a:extLst>
                <a:ext uri="{FF2B5EF4-FFF2-40B4-BE49-F238E27FC236}">
                  <a16:creationId xmlns:a16="http://schemas.microsoft.com/office/drawing/2014/main" id="{429C7174-82F4-4B12-96A4-4AAE81B1BFDC}"/>
                </a:ext>
              </a:extLst>
            </p:cNvPr>
            <p:cNvSpPr>
              <a:spLocks noChangeArrowheads="1"/>
            </p:cNvSpPr>
            <p:nvPr/>
          </p:nvSpPr>
          <p:spPr bwMode="auto">
            <a:xfrm>
              <a:off x="5127625" y="5546725"/>
              <a:ext cx="1778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55" name="Rectangle 85">
              <a:extLst>
                <a:ext uri="{FF2B5EF4-FFF2-40B4-BE49-F238E27FC236}">
                  <a16:creationId xmlns:a16="http://schemas.microsoft.com/office/drawing/2014/main" id="{798D7607-55FD-4ACE-9EA6-13AFCC27010D}"/>
                </a:ext>
              </a:extLst>
            </p:cNvPr>
            <p:cNvSpPr>
              <a:spLocks noChangeArrowheads="1"/>
            </p:cNvSpPr>
            <p:nvPr/>
          </p:nvSpPr>
          <p:spPr bwMode="auto">
            <a:xfrm>
              <a:off x="5378450" y="5546725"/>
              <a:ext cx="1778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56" name="Freeform 86">
              <a:extLst>
                <a:ext uri="{FF2B5EF4-FFF2-40B4-BE49-F238E27FC236}">
                  <a16:creationId xmlns:a16="http://schemas.microsoft.com/office/drawing/2014/main" id="{716F0C46-0AE5-4539-BE1C-3585814837F4}"/>
                </a:ext>
              </a:extLst>
            </p:cNvPr>
            <p:cNvSpPr>
              <a:spLocks/>
            </p:cNvSpPr>
            <p:nvPr/>
          </p:nvSpPr>
          <p:spPr bwMode="auto">
            <a:xfrm>
              <a:off x="4441825" y="5248275"/>
              <a:ext cx="82550" cy="63500"/>
            </a:xfrm>
            <a:custGeom>
              <a:avLst/>
              <a:gdLst>
                <a:gd name="T0" fmla="*/ 52 w 52"/>
                <a:gd name="T1" fmla="*/ 40 h 40"/>
                <a:gd name="T2" fmla="*/ 52 w 52"/>
                <a:gd name="T3" fmla="*/ 26 h 40"/>
                <a:gd name="T4" fmla="*/ 52 w 52"/>
                <a:gd name="T5" fmla="*/ 26 h 40"/>
                <a:gd name="T6" fmla="*/ 50 w 52"/>
                <a:gd name="T7" fmla="*/ 16 h 40"/>
                <a:gd name="T8" fmla="*/ 44 w 52"/>
                <a:gd name="T9" fmla="*/ 8 h 40"/>
                <a:gd name="T10" fmla="*/ 36 w 52"/>
                <a:gd name="T11" fmla="*/ 2 h 40"/>
                <a:gd name="T12" fmla="*/ 26 w 52"/>
                <a:gd name="T13" fmla="*/ 0 h 40"/>
                <a:gd name="T14" fmla="*/ 26 w 52"/>
                <a:gd name="T15" fmla="*/ 0 h 40"/>
                <a:gd name="T16" fmla="*/ 16 w 52"/>
                <a:gd name="T17" fmla="*/ 2 h 40"/>
                <a:gd name="T18" fmla="*/ 8 w 52"/>
                <a:gd name="T19" fmla="*/ 8 h 40"/>
                <a:gd name="T20" fmla="*/ 2 w 52"/>
                <a:gd name="T21" fmla="*/ 16 h 40"/>
                <a:gd name="T22" fmla="*/ 0 w 52"/>
                <a:gd name="T23" fmla="*/ 26 h 40"/>
                <a:gd name="T24" fmla="*/ 0 w 52"/>
                <a:gd name="T25" fmla="*/ 40 h 40"/>
                <a:gd name="T26" fmla="*/ 52 w 52"/>
                <a:gd name="T2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40">
                  <a:moveTo>
                    <a:pt x="52" y="40"/>
                  </a:moveTo>
                  <a:lnTo>
                    <a:pt x="52" y="26"/>
                  </a:lnTo>
                  <a:lnTo>
                    <a:pt x="52" y="26"/>
                  </a:lnTo>
                  <a:lnTo>
                    <a:pt x="50" y="16"/>
                  </a:lnTo>
                  <a:lnTo>
                    <a:pt x="44" y="8"/>
                  </a:lnTo>
                  <a:lnTo>
                    <a:pt x="36" y="2"/>
                  </a:lnTo>
                  <a:lnTo>
                    <a:pt x="26" y="0"/>
                  </a:lnTo>
                  <a:lnTo>
                    <a:pt x="26" y="0"/>
                  </a:lnTo>
                  <a:lnTo>
                    <a:pt x="16" y="2"/>
                  </a:lnTo>
                  <a:lnTo>
                    <a:pt x="8" y="8"/>
                  </a:lnTo>
                  <a:lnTo>
                    <a:pt x="2" y="16"/>
                  </a:lnTo>
                  <a:lnTo>
                    <a:pt x="0" y="26"/>
                  </a:lnTo>
                  <a:lnTo>
                    <a:pt x="0" y="40"/>
                  </a:lnTo>
                  <a:lnTo>
                    <a:pt x="52"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57" name="Freeform 87">
              <a:extLst>
                <a:ext uri="{FF2B5EF4-FFF2-40B4-BE49-F238E27FC236}">
                  <a16:creationId xmlns:a16="http://schemas.microsoft.com/office/drawing/2014/main" id="{FC9586AA-3D52-45CB-BA08-D898D59E3BAC}"/>
                </a:ext>
              </a:extLst>
            </p:cNvPr>
            <p:cNvSpPr>
              <a:spLocks/>
            </p:cNvSpPr>
            <p:nvPr/>
          </p:nvSpPr>
          <p:spPr bwMode="auto">
            <a:xfrm>
              <a:off x="4467225" y="5734050"/>
              <a:ext cx="31750" cy="92075"/>
            </a:xfrm>
            <a:custGeom>
              <a:avLst/>
              <a:gdLst>
                <a:gd name="T0" fmla="*/ 4 w 20"/>
                <a:gd name="T1" fmla="*/ 58 h 58"/>
                <a:gd name="T2" fmla="*/ 18 w 20"/>
                <a:gd name="T3" fmla="*/ 54 h 58"/>
                <a:gd name="T4" fmla="*/ 20 w 20"/>
                <a:gd name="T5" fmla="*/ 0 h 58"/>
                <a:gd name="T6" fmla="*/ 0 w 20"/>
                <a:gd name="T7" fmla="*/ 8 h 58"/>
                <a:gd name="T8" fmla="*/ 4 w 20"/>
                <a:gd name="T9" fmla="*/ 58 h 58"/>
              </a:gdLst>
              <a:ahLst/>
              <a:cxnLst>
                <a:cxn ang="0">
                  <a:pos x="T0" y="T1"/>
                </a:cxn>
                <a:cxn ang="0">
                  <a:pos x="T2" y="T3"/>
                </a:cxn>
                <a:cxn ang="0">
                  <a:pos x="T4" y="T5"/>
                </a:cxn>
                <a:cxn ang="0">
                  <a:pos x="T6" y="T7"/>
                </a:cxn>
                <a:cxn ang="0">
                  <a:pos x="T8" y="T9"/>
                </a:cxn>
              </a:cxnLst>
              <a:rect l="0" t="0" r="r" b="b"/>
              <a:pathLst>
                <a:path w="20" h="58">
                  <a:moveTo>
                    <a:pt x="4" y="58"/>
                  </a:moveTo>
                  <a:lnTo>
                    <a:pt x="18" y="54"/>
                  </a:lnTo>
                  <a:lnTo>
                    <a:pt x="20" y="0"/>
                  </a:lnTo>
                  <a:lnTo>
                    <a:pt x="0" y="8"/>
                  </a:lnTo>
                  <a:lnTo>
                    <a:pt x="4"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58" name="Freeform 88">
              <a:extLst>
                <a:ext uri="{FF2B5EF4-FFF2-40B4-BE49-F238E27FC236}">
                  <a16:creationId xmlns:a16="http://schemas.microsoft.com/office/drawing/2014/main" id="{F8967A55-AE72-4BB4-8ADB-2126F36C3446}"/>
                </a:ext>
              </a:extLst>
            </p:cNvPr>
            <p:cNvSpPr>
              <a:spLocks/>
            </p:cNvSpPr>
            <p:nvPr/>
          </p:nvSpPr>
          <p:spPr bwMode="auto">
            <a:xfrm>
              <a:off x="4400550" y="5537200"/>
              <a:ext cx="206375" cy="254000"/>
            </a:xfrm>
            <a:custGeom>
              <a:avLst/>
              <a:gdLst>
                <a:gd name="T0" fmla="*/ 82 w 130"/>
                <a:gd name="T1" fmla="*/ 0 h 160"/>
                <a:gd name="T2" fmla="*/ 80 w 130"/>
                <a:gd name="T3" fmla="*/ 42 h 160"/>
                <a:gd name="T4" fmla="*/ 80 w 130"/>
                <a:gd name="T5" fmla="*/ 42 h 160"/>
                <a:gd name="T6" fmla="*/ 88 w 130"/>
                <a:gd name="T7" fmla="*/ 48 h 160"/>
                <a:gd name="T8" fmla="*/ 90 w 130"/>
                <a:gd name="T9" fmla="*/ 50 h 160"/>
                <a:gd name="T10" fmla="*/ 92 w 130"/>
                <a:gd name="T11" fmla="*/ 54 h 160"/>
                <a:gd name="T12" fmla="*/ 92 w 130"/>
                <a:gd name="T13" fmla="*/ 54 h 160"/>
                <a:gd name="T14" fmla="*/ 90 w 130"/>
                <a:gd name="T15" fmla="*/ 58 h 160"/>
                <a:gd name="T16" fmla="*/ 88 w 130"/>
                <a:gd name="T17" fmla="*/ 62 h 160"/>
                <a:gd name="T18" fmla="*/ 82 w 130"/>
                <a:gd name="T19" fmla="*/ 68 h 160"/>
                <a:gd name="T20" fmla="*/ 82 w 130"/>
                <a:gd name="T21" fmla="*/ 68 h 160"/>
                <a:gd name="T22" fmla="*/ 26 w 130"/>
                <a:gd name="T23" fmla="*/ 94 h 160"/>
                <a:gd name="T24" fmla="*/ 26 w 130"/>
                <a:gd name="T25" fmla="*/ 94 h 160"/>
                <a:gd name="T26" fmla="*/ 16 w 130"/>
                <a:gd name="T27" fmla="*/ 98 h 160"/>
                <a:gd name="T28" fmla="*/ 8 w 130"/>
                <a:gd name="T29" fmla="*/ 106 h 160"/>
                <a:gd name="T30" fmla="*/ 2 w 130"/>
                <a:gd name="T31" fmla="*/ 114 h 160"/>
                <a:gd name="T32" fmla="*/ 0 w 130"/>
                <a:gd name="T33" fmla="*/ 124 h 160"/>
                <a:gd name="T34" fmla="*/ 0 w 130"/>
                <a:gd name="T35" fmla="*/ 124 h 160"/>
                <a:gd name="T36" fmla="*/ 2 w 130"/>
                <a:gd name="T37" fmla="*/ 134 h 160"/>
                <a:gd name="T38" fmla="*/ 8 w 130"/>
                <a:gd name="T39" fmla="*/ 144 h 160"/>
                <a:gd name="T40" fmla="*/ 18 w 130"/>
                <a:gd name="T41" fmla="*/ 154 h 160"/>
                <a:gd name="T42" fmla="*/ 32 w 130"/>
                <a:gd name="T43" fmla="*/ 160 h 160"/>
                <a:gd name="T44" fmla="*/ 30 w 130"/>
                <a:gd name="T45" fmla="*/ 144 h 160"/>
                <a:gd name="T46" fmla="*/ 30 w 130"/>
                <a:gd name="T47" fmla="*/ 144 h 160"/>
                <a:gd name="T48" fmla="*/ 26 w 130"/>
                <a:gd name="T49" fmla="*/ 140 h 160"/>
                <a:gd name="T50" fmla="*/ 24 w 130"/>
                <a:gd name="T51" fmla="*/ 134 h 160"/>
                <a:gd name="T52" fmla="*/ 24 w 130"/>
                <a:gd name="T53" fmla="*/ 134 h 160"/>
                <a:gd name="T54" fmla="*/ 24 w 130"/>
                <a:gd name="T55" fmla="*/ 128 h 160"/>
                <a:gd name="T56" fmla="*/ 28 w 130"/>
                <a:gd name="T57" fmla="*/ 126 h 160"/>
                <a:gd name="T58" fmla="*/ 34 w 130"/>
                <a:gd name="T59" fmla="*/ 120 h 160"/>
                <a:gd name="T60" fmla="*/ 34 w 130"/>
                <a:gd name="T61" fmla="*/ 120 h 160"/>
                <a:gd name="T62" fmla="*/ 92 w 130"/>
                <a:gd name="T63" fmla="*/ 100 h 160"/>
                <a:gd name="T64" fmla="*/ 92 w 130"/>
                <a:gd name="T65" fmla="*/ 100 h 160"/>
                <a:gd name="T66" fmla="*/ 110 w 130"/>
                <a:gd name="T67" fmla="*/ 92 h 160"/>
                <a:gd name="T68" fmla="*/ 116 w 130"/>
                <a:gd name="T69" fmla="*/ 86 h 160"/>
                <a:gd name="T70" fmla="*/ 122 w 130"/>
                <a:gd name="T71" fmla="*/ 82 h 160"/>
                <a:gd name="T72" fmla="*/ 126 w 130"/>
                <a:gd name="T73" fmla="*/ 76 h 160"/>
                <a:gd name="T74" fmla="*/ 128 w 130"/>
                <a:gd name="T75" fmla="*/ 68 h 160"/>
                <a:gd name="T76" fmla="*/ 130 w 130"/>
                <a:gd name="T77" fmla="*/ 62 h 160"/>
                <a:gd name="T78" fmla="*/ 130 w 130"/>
                <a:gd name="T79" fmla="*/ 52 h 160"/>
                <a:gd name="T80" fmla="*/ 130 w 130"/>
                <a:gd name="T81" fmla="*/ 52 h 160"/>
                <a:gd name="T82" fmla="*/ 130 w 130"/>
                <a:gd name="T83" fmla="*/ 44 h 160"/>
                <a:gd name="T84" fmla="*/ 126 w 130"/>
                <a:gd name="T85" fmla="*/ 36 h 160"/>
                <a:gd name="T86" fmla="*/ 122 w 130"/>
                <a:gd name="T87" fmla="*/ 28 h 160"/>
                <a:gd name="T88" fmla="*/ 118 w 130"/>
                <a:gd name="T89" fmla="*/ 22 h 160"/>
                <a:gd name="T90" fmla="*/ 110 w 130"/>
                <a:gd name="T91" fmla="*/ 16 h 160"/>
                <a:gd name="T92" fmla="*/ 102 w 130"/>
                <a:gd name="T93" fmla="*/ 10 h 160"/>
                <a:gd name="T94" fmla="*/ 82 w 130"/>
                <a:gd name="T95"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 h="160">
                  <a:moveTo>
                    <a:pt x="82" y="0"/>
                  </a:moveTo>
                  <a:lnTo>
                    <a:pt x="80" y="42"/>
                  </a:lnTo>
                  <a:lnTo>
                    <a:pt x="80" y="42"/>
                  </a:lnTo>
                  <a:lnTo>
                    <a:pt x="88" y="48"/>
                  </a:lnTo>
                  <a:lnTo>
                    <a:pt x="90" y="50"/>
                  </a:lnTo>
                  <a:lnTo>
                    <a:pt x="92" y="54"/>
                  </a:lnTo>
                  <a:lnTo>
                    <a:pt x="92" y="54"/>
                  </a:lnTo>
                  <a:lnTo>
                    <a:pt x="90" y="58"/>
                  </a:lnTo>
                  <a:lnTo>
                    <a:pt x="88" y="62"/>
                  </a:lnTo>
                  <a:lnTo>
                    <a:pt x="82" y="68"/>
                  </a:lnTo>
                  <a:lnTo>
                    <a:pt x="82" y="68"/>
                  </a:lnTo>
                  <a:lnTo>
                    <a:pt x="26" y="94"/>
                  </a:lnTo>
                  <a:lnTo>
                    <a:pt x="26" y="94"/>
                  </a:lnTo>
                  <a:lnTo>
                    <a:pt x="16" y="98"/>
                  </a:lnTo>
                  <a:lnTo>
                    <a:pt x="8" y="106"/>
                  </a:lnTo>
                  <a:lnTo>
                    <a:pt x="2" y="114"/>
                  </a:lnTo>
                  <a:lnTo>
                    <a:pt x="0" y="124"/>
                  </a:lnTo>
                  <a:lnTo>
                    <a:pt x="0" y="124"/>
                  </a:lnTo>
                  <a:lnTo>
                    <a:pt x="2" y="134"/>
                  </a:lnTo>
                  <a:lnTo>
                    <a:pt x="8" y="144"/>
                  </a:lnTo>
                  <a:lnTo>
                    <a:pt x="18" y="154"/>
                  </a:lnTo>
                  <a:lnTo>
                    <a:pt x="32" y="160"/>
                  </a:lnTo>
                  <a:lnTo>
                    <a:pt x="30" y="144"/>
                  </a:lnTo>
                  <a:lnTo>
                    <a:pt x="30" y="144"/>
                  </a:lnTo>
                  <a:lnTo>
                    <a:pt x="26" y="140"/>
                  </a:lnTo>
                  <a:lnTo>
                    <a:pt x="24" y="134"/>
                  </a:lnTo>
                  <a:lnTo>
                    <a:pt x="24" y="134"/>
                  </a:lnTo>
                  <a:lnTo>
                    <a:pt x="24" y="128"/>
                  </a:lnTo>
                  <a:lnTo>
                    <a:pt x="28" y="126"/>
                  </a:lnTo>
                  <a:lnTo>
                    <a:pt x="34" y="120"/>
                  </a:lnTo>
                  <a:lnTo>
                    <a:pt x="34" y="120"/>
                  </a:lnTo>
                  <a:lnTo>
                    <a:pt x="92" y="100"/>
                  </a:lnTo>
                  <a:lnTo>
                    <a:pt x="92" y="100"/>
                  </a:lnTo>
                  <a:lnTo>
                    <a:pt x="110" y="92"/>
                  </a:lnTo>
                  <a:lnTo>
                    <a:pt x="116" y="86"/>
                  </a:lnTo>
                  <a:lnTo>
                    <a:pt x="122" y="82"/>
                  </a:lnTo>
                  <a:lnTo>
                    <a:pt x="126" y="76"/>
                  </a:lnTo>
                  <a:lnTo>
                    <a:pt x="128" y="68"/>
                  </a:lnTo>
                  <a:lnTo>
                    <a:pt x="130" y="62"/>
                  </a:lnTo>
                  <a:lnTo>
                    <a:pt x="130" y="52"/>
                  </a:lnTo>
                  <a:lnTo>
                    <a:pt x="130" y="52"/>
                  </a:lnTo>
                  <a:lnTo>
                    <a:pt x="130" y="44"/>
                  </a:lnTo>
                  <a:lnTo>
                    <a:pt x="126" y="36"/>
                  </a:lnTo>
                  <a:lnTo>
                    <a:pt x="122" y="28"/>
                  </a:lnTo>
                  <a:lnTo>
                    <a:pt x="118" y="22"/>
                  </a:lnTo>
                  <a:lnTo>
                    <a:pt x="110" y="16"/>
                  </a:lnTo>
                  <a:lnTo>
                    <a:pt x="102" y="10"/>
                  </a:lnTo>
                  <a:lnTo>
                    <a:pt x="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59" name="Freeform 89">
              <a:extLst>
                <a:ext uri="{FF2B5EF4-FFF2-40B4-BE49-F238E27FC236}">
                  <a16:creationId xmlns:a16="http://schemas.microsoft.com/office/drawing/2014/main" id="{7749BF74-5C43-4FA6-8914-FD6330865030}"/>
                </a:ext>
              </a:extLst>
            </p:cNvPr>
            <p:cNvSpPr>
              <a:spLocks/>
            </p:cNvSpPr>
            <p:nvPr/>
          </p:nvSpPr>
          <p:spPr bwMode="auto">
            <a:xfrm>
              <a:off x="4400550" y="5537200"/>
              <a:ext cx="206375" cy="254000"/>
            </a:xfrm>
            <a:custGeom>
              <a:avLst/>
              <a:gdLst>
                <a:gd name="T0" fmla="*/ 82 w 130"/>
                <a:gd name="T1" fmla="*/ 0 h 160"/>
                <a:gd name="T2" fmla="*/ 80 w 130"/>
                <a:gd name="T3" fmla="*/ 42 h 160"/>
                <a:gd name="T4" fmla="*/ 80 w 130"/>
                <a:gd name="T5" fmla="*/ 42 h 160"/>
                <a:gd name="T6" fmla="*/ 88 w 130"/>
                <a:gd name="T7" fmla="*/ 48 h 160"/>
                <a:gd name="T8" fmla="*/ 90 w 130"/>
                <a:gd name="T9" fmla="*/ 50 h 160"/>
                <a:gd name="T10" fmla="*/ 92 w 130"/>
                <a:gd name="T11" fmla="*/ 54 h 160"/>
                <a:gd name="T12" fmla="*/ 92 w 130"/>
                <a:gd name="T13" fmla="*/ 54 h 160"/>
                <a:gd name="T14" fmla="*/ 90 w 130"/>
                <a:gd name="T15" fmla="*/ 58 h 160"/>
                <a:gd name="T16" fmla="*/ 88 w 130"/>
                <a:gd name="T17" fmla="*/ 62 h 160"/>
                <a:gd name="T18" fmla="*/ 82 w 130"/>
                <a:gd name="T19" fmla="*/ 68 h 160"/>
                <a:gd name="T20" fmla="*/ 82 w 130"/>
                <a:gd name="T21" fmla="*/ 68 h 160"/>
                <a:gd name="T22" fmla="*/ 26 w 130"/>
                <a:gd name="T23" fmla="*/ 94 h 160"/>
                <a:gd name="T24" fmla="*/ 26 w 130"/>
                <a:gd name="T25" fmla="*/ 94 h 160"/>
                <a:gd name="T26" fmla="*/ 16 w 130"/>
                <a:gd name="T27" fmla="*/ 98 h 160"/>
                <a:gd name="T28" fmla="*/ 8 w 130"/>
                <a:gd name="T29" fmla="*/ 106 h 160"/>
                <a:gd name="T30" fmla="*/ 2 w 130"/>
                <a:gd name="T31" fmla="*/ 114 h 160"/>
                <a:gd name="T32" fmla="*/ 0 w 130"/>
                <a:gd name="T33" fmla="*/ 124 h 160"/>
                <a:gd name="T34" fmla="*/ 0 w 130"/>
                <a:gd name="T35" fmla="*/ 124 h 160"/>
                <a:gd name="T36" fmla="*/ 2 w 130"/>
                <a:gd name="T37" fmla="*/ 134 h 160"/>
                <a:gd name="T38" fmla="*/ 8 w 130"/>
                <a:gd name="T39" fmla="*/ 144 h 160"/>
                <a:gd name="T40" fmla="*/ 18 w 130"/>
                <a:gd name="T41" fmla="*/ 154 h 160"/>
                <a:gd name="T42" fmla="*/ 32 w 130"/>
                <a:gd name="T43" fmla="*/ 160 h 160"/>
                <a:gd name="T44" fmla="*/ 30 w 130"/>
                <a:gd name="T45" fmla="*/ 144 h 160"/>
                <a:gd name="T46" fmla="*/ 30 w 130"/>
                <a:gd name="T47" fmla="*/ 144 h 160"/>
                <a:gd name="T48" fmla="*/ 26 w 130"/>
                <a:gd name="T49" fmla="*/ 140 h 160"/>
                <a:gd name="T50" fmla="*/ 24 w 130"/>
                <a:gd name="T51" fmla="*/ 134 h 160"/>
                <a:gd name="T52" fmla="*/ 24 w 130"/>
                <a:gd name="T53" fmla="*/ 134 h 160"/>
                <a:gd name="T54" fmla="*/ 24 w 130"/>
                <a:gd name="T55" fmla="*/ 128 h 160"/>
                <a:gd name="T56" fmla="*/ 28 w 130"/>
                <a:gd name="T57" fmla="*/ 126 h 160"/>
                <a:gd name="T58" fmla="*/ 34 w 130"/>
                <a:gd name="T59" fmla="*/ 120 h 160"/>
                <a:gd name="T60" fmla="*/ 34 w 130"/>
                <a:gd name="T61" fmla="*/ 120 h 160"/>
                <a:gd name="T62" fmla="*/ 92 w 130"/>
                <a:gd name="T63" fmla="*/ 100 h 160"/>
                <a:gd name="T64" fmla="*/ 92 w 130"/>
                <a:gd name="T65" fmla="*/ 100 h 160"/>
                <a:gd name="T66" fmla="*/ 110 w 130"/>
                <a:gd name="T67" fmla="*/ 92 h 160"/>
                <a:gd name="T68" fmla="*/ 116 w 130"/>
                <a:gd name="T69" fmla="*/ 86 h 160"/>
                <a:gd name="T70" fmla="*/ 122 w 130"/>
                <a:gd name="T71" fmla="*/ 82 h 160"/>
                <a:gd name="T72" fmla="*/ 126 w 130"/>
                <a:gd name="T73" fmla="*/ 76 h 160"/>
                <a:gd name="T74" fmla="*/ 128 w 130"/>
                <a:gd name="T75" fmla="*/ 68 h 160"/>
                <a:gd name="T76" fmla="*/ 130 w 130"/>
                <a:gd name="T77" fmla="*/ 62 h 160"/>
                <a:gd name="T78" fmla="*/ 130 w 130"/>
                <a:gd name="T79" fmla="*/ 52 h 160"/>
                <a:gd name="T80" fmla="*/ 130 w 130"/>
                <a:gd name="T81" fmla="*/ 52 h 160"/>
                <a:gd name="T82" fmla="*/ 130 w 130"/>
                <a:gd name="T83" fmla="*/ 44 h 160"/>
                <a:gd name="T84" fmla="*/ 126 w 130"/>
                <a:gd name="T85" fmla="*/ 36 h 160"/>
                <a:gd name="T86" fmla="*/ 122 w 130"/>
                <a:gd name="T87" fmla="*/ 28 h 160"/>
                <a:gd name="T88" fmla="*/ 118 w 130"/>
                <a:gd name="T89" fmla="*/ 22 h 160"/>
                <a:gd name="T90" fmla="*/ 110 w 130"/>
                <a:gd name="T91" fmla="*/ 16 h 160"/>
                <a:gd name="T92" fmla="*/ 102 w 130"/>
                <a:gd name="T93" fmla="*/ 10 h 160"/>
                <a:gd name="T94" fmla="*/ 82 w 130"/>
                <a:gd name="T95"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 h="160">
                  <a:moveTo>
                    <a:pt x="82" y="0"/>
                  </a:moveTo>
                  <a:lnTo>
                    <a:pt x="80" y="42"/>
                  </a:lnTo>
                  <a:lnTo>
                    <a:pt x="80" y="42"/>
                  </a:lnTo>
                  <a:lnTo>
                    <a:pt x="88" y="48"/>
                  </a:lnTo>
                  <a:lnTo>
                    <a:pt x="90" y="50"/>
                  </a:lnTo>
                  <a:lnTo>
                    <a:pt x="92" y="54"/>
                  </a:lnTo>
                  <a:lnTo>
                    <a:pt x="92" y="54"/>
                  </a:lnTo>
                  <a:lnTo>
                    <a:pt x="90" y="58"/>
                  </a:lnTo>
                  <a:lnTo>
                    <a:pt x="88" y="62"/>
                  </a:lnTo>
                  <a:lnTo>
                    <a:pt x="82" y="68"/>
                  </a:lnTo>
                  <a:lnTo>
                    <a:pt x="82" y="68"/>
                  </a:lnTo>
                  <a:lnTo>
                    <a:pt x="26" y="94"/>
                  </a:lnTo>
                  <a:lnTo>
                    <a:pt x="26" y="94"/>
                  </a:lnTo>
                  <a:lnTo>
                    <a:pt x="16" y="98"/>
                  </a:lnTo>
                  <a:lnTo>
                    <a:pt x="8" y="106"/>
                  </a:lnTo>
                  <a:lnTo>
                    <a:pt x="2" y="114"/>
                  </a:lnTo>
                  <a:lnTo>
                    <a:pt x="0" y="124"/>
                  </a:lnTo>
                  <a:lnTo>
                    <a:pt x="0" y="124"/>
                  </a:lnTo>
                  <a:lnTo>
                    <a:pt x="2" y="134"/>
                  </a:lnTo>
                  <a:lnTo>
                    <a:pt x="8" y="144"/>
                  </a:lnTo>
                  <a:lnTo>
                    <a:pt x="18" y="154"/>
                  </a:lnTo>
                  <a:lnTo>
                    <a:pt x="32" y="160"/>
                  </a:lnTo>
                  <a:lnTo>
                    <a:pt x="30" y="144"/>
                  </a:lnTo>
                  <a:lnTo>
                    <a:pt x="30" y="144"/>
                  </a:lnTo>
                  <a:lnTo>
                    <a:pt x="26" y="140"/>
                  </a:lnTo>
                  <a:lnTo>
                    <a:pt x="24" y="134"/>
                  </a:lnTo>
                  <a:lnTo>
                    <a:pt x="24" y="134"/>
                  </a:lnTo>
                  <a:lnTo>
                    <a:pt x="24" y="128"/>
                  </a:lnTo>
                  <a:lnTo>
                    <a:pt x="28" y="126"/>
                  </a:lnTo>
                  <a:lnTo>
                    <a:pt x="34" y="120"/>
                  </a:lnTo>
                  <a:lnTo>
                    <a:pt x="34" y="120"/>
                  </a:lnTo>
                  <a:lnTo>
                    <a:pt x="92" y="100"/>
                  </a:lnTo>
                  <a:lnTo>
                    <a:pt x="92" y="100"/>
                  </a:lnTo>
                  <a:lnTo>
                    <a:pt x="110" y="92"/>
                  </a:lnTo>
                  <a:lnTo>
                    <a:pt x="116" y="86"/>
                  </a:lnTo>
                  <a:lnTo>
                    <a:pt x="122" y="82"/>
                  </a:lnTo>
                  <a:lnTo>
                    <a:pt x="126" y="76"/>
                  </a:lnTo>
                  <a:lnTo>
                    <a:pt x="128" y="68"/>
                  </a:lnTo>
                  <a:lnTo>
                    <a:pt x="130" y="62"/>
                  </a:lnTo>
                  <a:lnTo>
                    <a:pt x="130" y="52"/>
                  </a:lnTo>
                  <a:lnTo>
                    <a:pt x="130" y="52"/>
                  </a:lnTo>
                  <a:lnTo>
                    <a:pt x="130" y="44"/>
                  </a:lnTo>
                  <a:lnTo>
                    <a:pt x="126" y="36"/>
                  </a:lnTo>
                  <a:lnTo>
                    <a:pt x="122" y="28"/>
                  </a:lnTo>
                  <a:lnTo>
                    <a:pt x="118" y="22"/>
                  </a:lnTo>
                  <a:lnTo>
                    <a:pt x="110" y="16"/>
                  </a:lnTo>
                  <a:lnTo>
                    <a:pt x="102" y="10"/>
                  </a:lnTo>
                  <a:lnTo>
                    <a:pt x="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60" name="Freeform 90">
              <a:extLst>
                <a:ext uri="{FF2B5EF4-FFF2-40B4-BE49-F238E27FC236}">
                  <a16:creationId xmlns:a16="http://schemas.microsoft.com/office/drawing/2014/main" id="{51DBE510-529F-4D77-A3F6-24E5E85C7C5C}"/>
                </a:ext>
              </a:extLst>
            </p:cNvPr>
            <p:cNvSpPr>
              <a:spLocks/>
            </p:cNvSpPr>
            <p:nvPr/>
          </p:nvSpPr>
          <p:spPr bwMode="auto">
            <a:xfrm>
              <a:off x="4318000" y="5330825"/>
              <a:ext cx="311150" cy="247650"/>
            </a:xfrm>
            <a:custGeom>
              <a:avLst/>
              <a:gdLst>
                <a:gd name="T0" fmla="*/ 150 w 196"/>
                <a:gd name="T1" fmla="*/ 0 h 156"/>
                <a:gd name="T2" fmla="*/ 78 w 196"/>
                <a:gd name="T3" fmla="*/ 0 h 156"/>
                <a:gd name="T4" fmla="*/ 78 w 196"/>
                <a:gd name="T5" fmla="*/ 0 h 156"/>
                <a:gd name="T6" fmla="*/ 62 w 196"/>
                <a:gd name="T7" fmla="*/ 2 h 156"/>
                <a:gd name="T8" fmla="*/ 48 w 196"/>
                <a:gd name="T9" fmla="*/ 6 h 156"/>
                <a:gd name="T10" fmla="*/ 34 w 196"/>
                <a:gd name="T11" fmla="*/ 14 h 156"/>
                <a:gd name="T12" fmla="*/ 24 w 196"/>
                <a:gd name="T13" fmla="*/ 24 h 156"/>
                <a:gd name="T14" fmla="*/ 14 w 196"/>
                <a:gd name="T15" fmla="*/ 36 h 156"/>
                <a:gd name="T16" fmla="*/ 6 w 196"/>
                <a:gd name="T17" fmla="*/ 48 h 156"/>
                <a:gd name="T18" fmla="*/ 2 w 196"/>
                <a:gd name="T19" fmla="*/ 62 h 156"/>
                <a:gd name="T20" fmla="*/ 0 w 196"/>
                <a:gd name="T21" fmla="*/ 78 h 156"/>
                <a:gd name="T22" fmla="*/ 0 w 196"/>
                <a:gd name="T23" fmla="*/ 78 h 156"/>
                <a:gd name="T24" fmla="*/ 2 w 196"/>
                <a:gd name="T25" fmla="*/ 94 h 156"/>
                <a:gd name="T26" fmla="*/ 6 w 196"/>
                <a:gd name="T27" fmla="*/ 108 h 156"/>
                <a:gd name="T28" fmla="*/ 12 w 196"/>
                <a:gd name="T29" fmla="*/ 120 h 156"/>
                <a:gd name="T30" fmla="*/ 20 w 196"/>
                <a:gd name="T31" fmla="*/ 130 h 156"/>
                <a:gd name="T32" fmla="*/ 30 w 196"/>
                <a:gd name="T33" fmla="*/ 138 h 156"/>
                <a:gd name="T34" fmla="*/ 44 w 196"/>
                <a:gd name="T35" fmla="*/ 146 h 156"/>
                <a:gd name="T36" fmla="*/ 58 w 196"/>
                <a:gd name="T37" fmla="*/ 152 h 156"/>
                <a:gd name="T38" fmla="*/ 76 w 196"/>
                <a:gd name="T39" fmla="*/ 156 h 156"/>
                <a:gd name="T40" fmla="*/ 74 w 196"/>
                <a:gd name="T41" fmla="*/ 116 h 156"/>
                <a:gd name="T42" fmla="*/ 74 w 196"/>
                <a:gd name="T43" fmla="*/ 116 h 156"/>
                <a:gd name="T44" fmla="*/ 62 w 196"/>
                <a:gd name="T45" fmla="*/ 112 h 156"/>
                <a:gd name="T46" fmla="*/ 54 w 196"/>
                <a:gd name="T47" fmla="*/ 104 h 156"/>
                <a:gd name="T48" fmla="*/ 48 w 196"/>
                <a:gd name="T49" fmla="*/ 96 h 156"/>
                <a:gd name="T50" fmla="*/ 46 w 196"/>
                <a:gd name="T51" fmla="*/ 90 h 156"/>
                <a:gd name="T52" fmla="*/ 46 w 196"/>
                <a:gd name="T53" fmla="*/ 86 h 156"/>
                <a:gd name="T54" fmla="*/ 46 w 196"/>
                <a:gd name="T55" fmla="*/ 86 h 156"/>
                <a:gd name="T56" fmla="*/ 46 w 196"/>
                <a:gd name="T57" fmla="*/ 78 h 156"/>
                <a:gd name="T58" fmla="*/ 48 w 196"/>
                <a:gd name="T59" fmla="*/ 72 h 156"/>
                <a:gd name="T60" fmla="*/ 52 w 196"/>
                <a:gd name="T61" fmla="*/ 66 h 156"/>
                <a:gd name="T62" fmla="*/ 56 w 196"/>
                <a:gd name="T63" fmla="*/ 62 h 156"/>
                <a:gd name="T64" fmla="*/ 60 w 196"/>
                <a:gd name="T65" fmla="*/ 58 h 156"/>
                <a:gd name="T66" fmla="*/ 66 w 196"/>
                <a:gd name="T67" fmla="*/ 54 h 156"/>
                <a:gd name="T68" fmla="*/ 72 w 196"/>
                <a:gd name="T69" fmla="*/ 54 h 156"/>
                <a:gd name="T70" fmla="*/ 78 w 196"/>
                <a:gd name="T71" fmla="*/ 52 h 156"/>
                <a:gd name="T72" fmla="*/ 126 w 196"/>
                <a:gd name="T73" fmla="*/ 52 h 156"/>
                <a:gd name="T74" fmla="*/ 176 w 196"/>
                <a:gd name="T75" fmla="*/ 52 h 156"/>
                <a:gd name="T76" fmla="*/ 176 w 196"/>
                <a:gd name="T77" fmla="*/ 52 h 156"/>
                <a:gd name="T78" fmla="*/ 184 w 196"/>
                <a:gd name="T79" fmla="*/ 52 h 156"/>
                <a:gd name="T80" fmla="*/ 190 w 196"/>
                <a:gd name="T81" fmla="*/ 46 h 156"/>
                <a:gd name="T82" fmla="*/ 194 w 196"/>
                <a:gd name="T83" fmla="*/ 40 h 156"/>
                <a:gd name="T84" fmla="*/ 196 w 196"/>
                <a:gd name="T85" fmla="*/ 34 h 156"/>
                <a:gd name="T86" fmla="*/ 196 w 196"/>
                <a:gd name="T87" fmla="*/ 34 h 156"/>
                <a:gd name="T88" fmla="*/ 194 w 196"/>
                <a:gd name="T89" fmla="*/ 24 h 156"/>
                <a:gd name="T90" fmla="*/ 190 w 196"/>
                <a:gd name="T91" fmla="*/ 18 h 156"/>
                <a:gd name="T92" fmla="*/ 186 w 196"/>
                <a:gd name="T93" fmla="*/ 12 h 156"/>
                <a:gd name="T94" fmla="*/ 180 w 196"/>
                <a:gd name="T95" fmla="*/ 8 h 156"/>
                <a:gd name="T96" fmla="*/ 172 w 196"/>
                <a:gd name="T97" fmla="*/ 4 h 156"/>
                <a:gd name="T98" fmla="*/ 164 w 196"/>
                <a:gd name="T99" fmla="*/ 2 h 156"/>
                <a:gd name="T100" fmla="*/ 150 w 196"/>
                <a:gd name="T10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6" h="156">
                  <a:moveTo>
                    <a:pt x="150" y="0"/>
                  </a:moveTo>
                  <a:lnTo>
                    <a:pt x="78" y="0"/>
                  </a:lnTo>
                  <a:lnTo>
                    <a:pt x="78" y="0"/>
                  </a:lnTo>
                  <a:lnTo>
                    <a:pt x="62" y="2"/>
                  </a:lnTo>
                  <a:lnTo>
                    <a:pt x="48" y="6"/>
                  </a:lnTo>
                  <a:lnTo>
                    <a:pt x="34" y="14"/>
                  </a:lnTo>
                  <a:lnTo>
                    <a:pt x="24" y="24"/>
                  </a:lnTo>
                  <a:lnTo>
                    <a:pt x="14" y="36"/>
                  </a:lnTo>
                  <a:lnTo>
                    <a:pt x="6" y="48"/>
                  </a:lnTo>
                  <a:lnTo>
                    <a:pt x="2" y="62"/>
                  </a:lnTo>
                  <a:lnTo>
                    <a:pt x="0" y="78"/>
                  </a:lnTo>
                  <a:lnTo>
                    <a:pt x="0" y="78"/>
                  </a:lnTo>
                  <a:lnTo>
                    <a:pt x="2" y="94"/>
                  </a:lnTo>
                  <a:lnTo>
                    <a:pt x="6" y="108"/>
                  </a:lnTo>
                  <a:lnTo>
                    <a:pt x="12" y="120"/>
                  </a:lnTo>
                  <a:lnTo>
                    <a:pt x="20" y="130"/>
                  </a:lnTo>
                  <a:lnTo>
                    <a:pt x="30" y="138"/>
                  </a:lnTo>
                  <a:lnTo>
                    <a:pt x="44" y="146"/>
                  </a:lnTo>
                  <a:lnTo>
                    <a:pt x="58" y="152"/>
                  </a:lnTo>
                  <a:lnTo>
                    <a:pt x="76" y="156"/>
                  </a:lnTo>
                  <a:lnTo>
                    <a:pt x="74" y="116"/>
                  </a:lnTo>
                  <a:lnTo>
                    <a:pt x="74" y="116"/>
                  </a:lnTo>
                  <a:lnTo>
                    <a:pt x="62" y="112"/>
                  </a:lnTo>
                  <a:lnTo>
                    <a:pt x="54" y="104"/>
                  </a:lnTo>
                  <a:lnTo>
                    <a:pt x="48" y="96"/>
                  </a:lnTo>
                  <a:lnTo>
                    <a:pt x="46" y="90"/>
                  </a:lnTo>
                  <a:lnTo>
                    <a:pt x="46" y="86"/>
                  </a:lnTo>
                  <a:lnTo>
                    <a:pt x="46" y="86"/>
                  </a:lnTo>
                  <a:lnTo>
                    <a:pt x="46" y="78"/>
                  </a:lnTo>
                  <a:lnTo>
                    <a:pt x="48" y="72"/>
                  </a:lnTo>
                  <a:lnTo>
                    <a:pt x="52" y="66"/>
                  </a:lnTo>
                  <a:lnTo>
                    <a:pt x="56" y="62"/>
                  </a:lnTo>
                  <a:lnTo>
                    <a:pt x="60" y="58"/>
                  </a:lnTo>
                  <a:lnTo>
                    <a:pt x="66" y="54"/>
                  </a:lnTo>
                  <a:lnTo>
                    <a:pt x="72" y="54"/>
                  </a:lnTo>
                  <a:lnTo>
                    <a:pt x="78" y="52"/>
                  </a:lnTo>
                  <a:lnTo>
                    <a:pt x="126" y="52"/>
                  </a:lnTo>
                  <a:lnTo>
                    <a:pt x="176" y="52"/>
                  </a:lnTo>
                  <a:lnTo>
                    <a:pt x="176" y="52"/>
                  </a:lnTo>
                  <a:lnTo>
                    <a:pt x="184" y="52"/>
                  </a:lnTo>
                  <a:lnTo>
                    <a:pt x="190" y="46"/>
                  </a:lnTo>
                  <a:lnTo>
                    <a:pt x="194" y="40"/>
                  </a:lnTo>
                  <a:lnTo>
                    <a:pt x="196" y="34"/>
                  </a:lnTo>
                  <a:lnTo>
                    <a:pt x="196" y="34"/>
                  </a:lnTo>
                  <a:lnTo>
                    <a:pt x="194" y="24"/>
                  </a:lnTo>
                  <a:lnTo>
                    <a:pt x="190" y="18"/>
                  </a:lnTo>
                  <a:lnTo>
                    <a:pt x="186" y="12"/>
                  </a:lnTo>
                  <a:lnTo>
                    <a:pt x="180" y="8"/>
                  </a:lnTo>
                  <a:lnTo>
                    <a:pt x="172" y="4"/>
                  </a:lnTo>
                  <a:lnTo>
                    <a:pt x="164" y="2"/>
                  </a:lnTo>
                  <a:lnTo>
                    <a:pt x="1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61" name="Freeform 91">
              <a:extLst>
                <a:ext uri="{FF2B5EF4-FFF2-40B4-BE49-F238E27FC236}">
                  <a16:creationId xmlns:a16="http://schemas.microsoft.com/office/drawing/2014/main" id="{8B14FE36-316F-4B16-87C5-DCC5063E0FF3}"/>
                </a:ext>
              </a:extLst>
            </p:cNvPr>
            <p:cNvSpPr>
              <a:spLocks/>
            </p:cNvSpPr>
            <p:nvPr/>
          </p:nvSpPr>
          <p:spPr bwMode="auto">
            <a:xfrm>
              <a:off x="4318000" y="5330825"/>
              <a:ext cx="311150" cy="247650"/>
            </a:xfrm>
            <a:custGeom>
              <a:avLst/>
              <a:gdLst>
                <a:gd name="T0" fmla="*/ 150 w 196"/>
                <a:gd name="T1" fmla="*/ 0 h 156"/>
                <a:gd name="T2" fmla="*/ 78 w 196"/>
                <a:gd name="T3" fmla="*/ 0 h 156"/>
                <a:gd name="T4" fmla="*/ 78 w 196"/>
                <a:gd name="T5" fmla="*/ 0 h 156"/>
                <a:gd name="T6" fmla="*/ 62 w 196"/>
                <a:gd name="T7" fmla="*/ 2 h 156"/>
                <a:gd name="T8" fmla="*/ 48 w 196"/>
                <a:gd name="T9" fmla="*/ 6 h 156"/>
                <a:gd name="T10" fmla="*/ 34 w 196"/>
                <a:gd name="T11" fmla="*/ 14 h 156"/>
                <a:gd name="T12" fmla="*/ 24 w 196"/>
                <a:gd name="T13" fmla="*/ 24 h 156"/>
                <a:gd name="T14" fmla="*/ 14 w 196"/>
                <a:gd name="T15" fmla="*/ 36 h 156"/>
                <a:gd name="T16" fmla="*/ 6 w 196"/>
                <a:gd name="T17" fmla="*/ 48 h 156"/>
                <a:gd name="T18" fmla="*/ 2 w 196"/>
                <a:gd name="T19" fmla="*/ 62 h 156"/>
                <a:gd name="T20" fmla="*/ 0 w 196"/>
                <a:gd name="T21" fmla="*/ 78 h 156"/>
                <a:gd name="T22" fmla="*/ 0 w 196"/>
                <a:gd name="T23" fmla="*/ 78 h 156"/>
                <a:gd name="T24" fmla="*/ 2 w 196"/>
                <a:gd name="T25" fmla="*/ 94 h 156"/>
                <a:gd name="T26" fmla="*/ 6 w 196"/>
                <a:gd name="T27" fmla="*/ 108 h 156"/>
                <a:gd name="T28" fmla="*/ 12 w 196"/>
                <a:gd name="T29" fmla="*/ 120 h 156"/>
                <a:gd name="T30" fmla="*/ 20 w 196"/>
                <a:gd name="T31" fmla="*/ 130 h 156"/>
                <a:gd name="T32" fmla="*/ 30 w 196"/>
                <a:gd name="T33" fmla="*/ 138 h 156"/>
                <a:gd name="T34" fmla="*/ 44 w 196"/>
                <a:gd name="T35" fmla="*/ 146 h 156"/>
                <a:gd name="T36" fmla="*/ 58 w 196"/>
                <a:gd name="T37" fmla="*/ 152 h 156"/>
                <a:gd name="T38" fmla="*/ 76 w 196"/>
                <a:gd name="T39" fmla="*/ 156 h 156"/>
                <a:gd name="T40" fmla="*/ 74 w 196"/>
                <a:gd name="T41" fmla="*/ 116 h 156"/>
                <a:gd name="T42" fmla="*/ 74 w 196"/>
                <a:gd name="T43" fmla="*/ 116 h 156"/>
                <a:gd name="T44" fmla="*/ 62 w 196"/>
                <a:gd name="T45" fmla="*/ 112 h 156"/>
                <a:gd name="T46" fmla="*/ 54 w 196"/>
                <a:gd name="T47" fmla="*/ 104 h 156"/>
                <a:gd name="T48" fmla="*/ 48 w 196"/>
                <a:gd name="T49" fmla="*/ 96 h 156"/>
                <a:gd name="T50" fmla="*/ 46 w 196"/>
                <a:gd name="T51" fmla="*/ 90 h 156"/>
                <a:gd name="T52" fmla="*/ 46 w 196"/>
                <a:gd name="T53" fmla="*/ 86 h 156"/>
                <a:gd name="T54" fmla="*/ 46 w 196"/>
                <a:gd name="T55" fmla="*/ 86 h 156"/>
                <a:gd name="T56" fmla="*/ 46 w 196"/>
                <a:gd name="T57" fmla="*/ 78 h 156"/>
                <a:gd name="T58" fmla="*/ 48 w 196"/>
                <a:gd name="T59" fmla="*/ 72 h 156"/>
                <a:gd name="T60" fmla="*/ 52 w 196"/>
                <a:gd name="T61" fmla="*/ 66 h 156"/>
                <a:gd name="T62" fmla="*/ 56 w 196"/>
                <a:gd name="T63" fmla="*/ 62 h 156"/>
                <a:gd name="T64" fmla="*/ 60 w 196"/>
                <a:gd name="T65" fmla="*/ 58 h 156"/>
                <a:gd name="T66" fmla="*/ 66 w 196"/>
                <a:gd name="T67" fmla="*/ 54 h 156"/>
                <a:gd name="T68" fmla="*/ 72 w 196"/>
                <a:gd name="T69" fmla="*/ 54 h 156"/>
                <a:gd name="T70" fmla="*/ 78 w 196"/>
                <a:gd name="T71" fmla="*/ 52 h 156"/>
                <a:gd name="T72" fmla="*/ 126 w 196"/>
                <a:gd name="T73" fmla="*/ 52 h 156"/>
                <a:gd name="T74" fmla="*/ 176 w 196"/>
                <a:gd name="T75" fmla="*/ 52 h 156"/>
                <a:gd name="T76" fmla="*/ 176 w 196"/>
                <a:gd name="T77" fmla="*/ 52 h 156"/>
                <a:gd name="T78" fmla="*/ 184 w 196"/>
                <a:gd name="T79" fmla="*/ 52 h 156"/>
                <a:gd name="T80" fmla="*/ 190 w 196"/>
                <a:gd name="T81" fmla="*/ 46 h 156"/>
                <a:gd name="T82" fmla="*/ 194 w 196"/>
                <a:gd name="T83" fmla="*/ 40 h 156"/>
                <a:gd name="T84" fmla="*/ 196 w 196"/>
                <a:gd name="T85" fmla="*/ 34 h 156"/>
                <a:gd name="T86" fmla="*/ 196 w 196"/>
                <a:gd name="T87" fmla="*/ 34 h 156"/>
                <a:gd name="T88" fmla="*/ 194 w 196"/>
                <a:gd name="T89" fmla="*/ 24 h 156"/>
                <a:gd name="T90" fmla="*/ 190 w 196"/>
                <a:gd name="T91" fmla="*/ 18 h 156"/>
                <a:gd name="T92" fmla="*/ 186 w 196"/>
                <a:gd name="T93" fmla="*/ 12 h 156"/>
                <a:gd name="T94" fmla="*/ 180 w 196"/>
                <a:gd name="T95" fmla="*/ 8 h 156"/>
                <a:gd name="T96" fmla="*/ 172 w 196"/>
                <a:gd name="T97" fmla="*/ 4 h 156"/>
                <a:gd name="T98" fmla="*/ 164 w 196"/>
                <a:gd name="T99" fmla="*/ 2 h 156"/>
                <a:gd name="T100" fmla="*/ 150 w 196"/>
                <a:gd name="T10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6" h="156">
                  <a:moveTo>
                    <a:pt x="150" y="0"/>
                  </a:moveTo>
                  <a:lnTo>
                    <a:pt x="78" y="0"/>
                  </a:lnTo>
                  <a:lnTo>
                    <a:pt x="78" y="0"/>
                  </a:lnTo>
                  <a:lnTo>
                    <a:pt x="62" y="2"/>
                  </a:lnTo>
                  <a:lnTo>
                    <a:pt x="48" y="6"/>
                  </a:lnTo>
                  <a:lnTo>
                    <a:pt x="34" y="14"/>
                  </a:lnTo>
                  <a:lnTo>
                    <a:pt x="24" y="24"/>
                  </a:lnTo>
                  <a:lnTo>
                    <a:pt x="14" y="36"/>
                  </a:lnTo>
                  <a:lnTo>
                    <a:pt x="6" y="48"/>
                  </a:lnTo>
                  <a:lnTo>
                    <a:pt x="2" y="62"/>
                  </a:lnTo>
                  <a:lnTo>
                    <a:pt x="0" y="78"/>
                  </a:lnTo>
                  <a:lnTo>
                    <a:pt x="0" y="78"/>
                  </a:lnTo>
                  <a:lnTo>
                    <a:pt x="2" y="94"/>
                  </a:lnTo>
                  <a:lnTo>
                    <a:pt x="6" y="108"/>
                  </a:lnTo>
                  <a:lnTo>
                    <a:pt x="12" y="120"/>
                  </a:lnTo>
                  <a:lnTo>
                    <a:pt x="20" y="130"/>
                  </a:lnTo>
                  <a:lnTo>
                    <a:pt x="30" y="138"/>
                  </a:lnTo>
                  <a:lnTo>
                    <a:pt x="44" y="146"/>
                  </a:lnTo>
                  <a:lnTo>
                    <a:pt x="58" y="152"/>
                  </a:lnTo>
                  <a:lnTo>
                    <a:pt x="76" y="156"/>
                  </a:lnTo>
                  <a:lnTo>
                    <a:pt x="74" y="116"/>
                  </a:lnTo>
                  <a:lnTo>
                    <a:pt x="74" y="116"/>
                  </a:lnTo>
                  <a:lnTo>
                    <a:pt x="62" y="112"/>
                  </a:lnTo>
                  <a:lnTo>
                    <a:pt x="54" y="104"/>
                  </a:lnTo>
                  <a:lnTo>
                    <a:pt x="48" y="96"/>
                  </a:lnTo>
                  <a:lnTo>
                    <a:pt x="46" y="90"/>
                  </a:lnTo>
                  <a:lnTo>
                    <a:pt x="46" y="86"/>
                  </a:lnTo>
                  <a:lnTo>
                    <a:pt x="46" y="86"/>
                  </a:lnTo>
                  <a:lnTo>
                    <a:pt x="46" y="78"/>
                  </a:lnTo>
                  <a:lnTo>
                    <a:pt x="48" y="72"/>
                  </a:lnTo>
                  <a:lnTo>
                    <a:pt x="52" y="66"/>
                  </a:lnTo>
                  <a:lnTo>
                    <a:pt x="56" y="62"/>
                  </a:lnTo>
                  <a:lnTo>
                    <a:pt x="60" y="58"/>
                  </a:lnTo>
                  <a:lnTo>
                    <a:pt x="66" y="54"/>
                  </a:lnTo>
                  <a:lnTo>
                    <a:pt x="72" y="54"/>
                  </a:lnTo>
                  <a:lnTo>
                    <a:pt x="78" y="52"/>
                  </a:lnTo>
                  <a:lnTo>
                    <a:pt x="126" y="52"/>
                  </a:lnTo>
                  <a:lnTo>
                    <a:pt x="176" y="52"/>
                  </a:lnTo>
                  <a:lnTo>
                    <a:pt x="176" y="52"/>
                  </a:lnTo>
                  <a:lnTo>
                    <a:pt x="184" y="52"/>
                  </a:lnTo>
                  <a:lnTo>
                    <a:pt x="190" y="46"/>
                  </a:lnTo>
                  <a:lnTo>
                    <a:pt x="194" y="40"/>
                  </a:lnTo>
                  <a:lnTo>
                    <a:pt x="196" y="34"/>
                  </a:lnTo>
                  <a:lnTo>
                    <a:pt x="196" y="34"/>
                  </a:lnTo>
                  <a:lnTo>
                    <a:pt x="194" y="24"/>
                  </a:lnTo>
                  <a:lnTo>
                    <a:pt x="190" y="18"/>
                  </a:lnTo>
                  <a:lnTo>
                    <a:pt x="186" y="12"/>
                  </a:lnTo>
                  <a:lnTo>
                    <a:pt x="180" y="8"/>
                  </a:lnTo>
                  <a:lnTo>
                    <a:pt x="172" y="4"/>
                  </a:lnTo>
                  <a:lnTo>
                    <a:pt x="164" y="2"/>
                  </a:lnTo>
                  <a:lnTo>
                    <a:pt x="1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62" name="Freeform 92">
              <a:extLst>
                <a:ext uri="{FF2B5EF4-FFF2-40B4-BE49-F238E27FC236}">
                  <a16:creationId xmlns:a16="http://schemas.microsoft.com/office/drawing/2014/main" id="{4B2D9A0A-F64C-4AC0-AFB0-829F5AC804D6}"/>
                </a:ext>
              </a:extLst>
            </p:cNvPr>
            <p:cNvSpPr>
              <a:spLocks/>
            </p:cNvSpPr>
            <p:nvPr/>
          </p:nvSpPr>
          <p:spPr bwMode="auto">
            <a:xfrm>
              <a:off x="4451350" y="5435600"/>
              <a:ext cx="66675" cy="215900"/>
            </a:xfrm>
            <a:custGeom>
              <a:avLst/>
              <a:gdLst>
                <a:gd name="T0" fmla="*/ 42 w 42"/>
                <a:gd name="T1" fmla="*/ 0 h 136"/>
                <a:gd name="T2" fmla="*/ 0 w 42"/>
                <a:gd name="T3" fmla="*/ 0 h 136"/>
                <a:gd name="T4" fmla="*/ 8 w 42"/>
                <a:gd name="T5" fmla="*/ 136 h 136"/>
                <a:gd name="T6" fmla="*/ 34 w 42"/>
                <a:gd name="T7" fmla="*/ 124 h 136"/>
                <a:gd name="T8" fmla="*/ 42 w 42"/>
                <a:gd name="T9" fmla="*/ 0 h 136"/>
              </a:gdLst>
              <a:ahLst/>
              <a:cxnLst>
                <a:cxn ang="0">
                  <a:pos x="T0" y="T1"/>
                </a:cxn>
                <a:cxn ang="0">
                  <a:pos x="T2" y="T3"/>
                </a:cxn>
                <a:cxn ang="0">
                  <a:pos x="T4" y="T5"/>
                </a:cxn>
                <a:cxn ang="0">
                  <a:pos x="T6" y="T7"/>
                </a:cxn>
                <a:cxn ang="0">
                  <a:pos x="T8" y="T9"/>
                </a:cxn>
              </a:cxnLst>
              <a:rect l="0" t="0" r="r" b="b"/>
              <a:pathLst>
                <a:path w="42" h="136">
                  <a:moveTo>
                    <a:pt x="42" y="0"/>
                  </a:moveTo>
                  <a:lnTo>
                    <a:pt x="0" y="0"/>
                  </a:lnTo>
                  <a:lnTo>
                    <a:pt x="8" y="136"/>
                  </a:lnTo>
                  <a:lnTo>
                    <a:pt x="34" y="124"/>
                  </a:ln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grpSp>
        <p:nvGrpSpPr>
          <p:cNvPr id="405" name="Gruppieren 11">
            <a:extLst>
              <a:ext uri="{FF2B5EF4-FFF2-40B4-BE49-F238E27FC236}">
                <a16:creationId xmlns:a16="http://schemas.microsoft.com/office/drawing/2014/main" id="{55623CDA-ECF4-4AFC-948F-196A6DF2F500}"/>
              </a:ext>
            </a:extLst>
          </p:cNvPr>
          <p:cNvGrpSpPr/>
          <p:nvPr/>
        </p:nvGrpSpPr>
        <p:grpSpPr>
          <a:xfrm>
            <a:off x="6186433" y="2556301"/>
            <a:ext cx="370563" cy="346897"/>
            <a:chOff x="6453843" y="1844168"/>
            <a:chExt cx="922515" cy="863600"/>
          </a:xfrm>
        </p:grpSpPr>
        <p:grpSp>
          <p:nvGrpSpPr>
            <p:cNvPr id="424" name="Gruppieren 12">
              <a:extLst>
                <a:ext uri="{FF2B5EF4-FFF2-40B4-BE49-F238E27FC236}">
                  <a16:creationId xmlns:a16="http://schemas.microsoft.com/office/drawing/2014/main" id="{C8136D78-3EBC-4804-B16B-37EB7A3F8FAC}"/>
                </a:ext>
              </a:extLst>
            </p:cNvPr>
            <p:cNvGrpSpPr/>
            <p:nvPr/>
          </p:nvGrpSpPr>
          <p:grpSpPr>
            <a:xfrm>
              <a:off x="6453843" y="1844168"/>
              <a:ext cx="922515" cy="863600"/>
              <a:chOff x="6770688" y="3509963"/>
              <a:chExt cx="1019175" cy="954087"/>
            </a:xfrm>
          </p:grpSpPr>
          <p:sp>
            <p:nvSpPr>
              <p:cNvPr id="431" name="Freeform 131">
                <a:extLst>
                  <a:ext uri="{FF2B5EF4-FFF2-40B4-BE49-F238E27FC236}">
                    <a16:creationId xmlns:a16="http://schemas.microsoft.com/office/drawing/2014/main" id="{9934B709-0873-4E77-891D-F0FA0BBDB81A}"/>
                  </a:ext>
                </a:extLst>
              </p:cNvPr>
              <p:cNvSpPr>
                <a:spLocks/>
              </p:cNvSpPr>
              <p:nvPr/>
            </p:nvSpPr>
            <p:spPr bwMode="auto">
              <a:xfrm>
                <a:off x="6770688" y="3559175"/>
                <a:ext cx="1019175" cy="814388"/>
              </a:xfrm>
              <a:custGeom>
                <a:avLst/>
                <a:gdLst>
                  <a:gd name="T0" fmla="*/ 2567 w 2567"/>
                  <a:gd name="T1" fmla="*/ 0 h 2051"/>
                  <a:gd name="T2" fmla="*/ 0 w 2567"/>
                  <a:gd name="T3" fmla="*/ 0 h 2051"/>
                  <a:gd name="T4" fmla="*/ 0 w 2567"/>
                  <a:gd name="T5" fmla="*/ 1581 h 2051"/>
                  <a:gd name="T6" fmla="*/ 166 w 2567"/>
                  <a:gd name="T7" fmla="*/ 1581 h 2051"/>
                  <a:gd name="T8" fmla="*/ 166 w 2567"/>
                  <a:gd name="T9" fmla="*/ 2051 h 2051"/>
                  <a:gd name="T10" fmla="*/ 2409 w 2567"/>
                  <a:gd name="T11" fmla="*/ 2051 h 2051"/>
                  <a:gd name="T12" fmla="*/ 2409 w 2567"/>
                  <a:gd name="T13" fmla="*/ 1581 h 2051"/>
                  <a:gd name="T14" fmla="*/ 2567 w 2567"/>
                  <a:gd name="T15" fmla="*/ 1581 h 2051"/>
                  <a:gd name="T16" fmla="*/ 2567 w 2567"/>
                  <a:gd name="T17" fmla="*/ 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7" h="2051">
                    <a:moveTo>
                      <a:pt x="2567" y="0"/>
                    </a:moveTo>
                    <a:lnTo>
                      <a:pt x="0" y="0"/>
                    </a:lnTo>
                    <a:lnTo>
                      <a:pt x="0" y="1581"/>
                    </a:lnTo>
                    <a:lnTo>
                      <a:pt x="166" y="1581"/>
                    </a:lnTo>
                    <a:lnTo>
                      <a:pt x="166" y="2051"/>
                    </a:lnTo>
                    <a:lnTo>
                      <a:pt x="2409" y="2051"/>
                    </a:lnTo>
                    <a:lnTo>
                      <a:pt x="2409" y="1581"/>
                    </a:lnTo>
                    <a:lnTo>
                      <a:pt x="2567" y="1581"/>
                    </a:lnTo>
                    <a:lnTo>
                      <a:pt x="256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32" name="Freeform 132">
                <a:extLst>
                  <a:ext uri="{FF2B5EF4-FFF2-40B4-BE49-F238E27FC236}">
                    <a16:creationId xmlns:a16="http://schemas.microsoft.com/office/drawing/2014/main" id="{C6E4D8D5-C9E7-4E15-BF34-E7C3FDAE0E87}"/>
                  </a:ext>
                </a:extLst>
              </p:cNvPr>
              <p:cNvSpPr>
                <a:spLocks/>
              </p:cNvSpPr>
              <p:nvPr/>
            </p:nvSpPr>
            <p:spPr bwMode="auto">
              <a:xfrm>
                <a:off x="6772275" y="3651250"/>
                <a:ext cx="1017588" cy="812800"/>
              </a:xfrm>
              <a:custGeom>
                <a:avLst/>
                <a:gdLst>
                  <a:gd name="T0" fmla="*/ 2567 w 2567"/>
                  <a:gd name="T1" fmla="*/ 0 h 2050"/>
                  <a:gd name="T2" fmla="*/ 0 w 2567"/>
                  <a:gd name="T3" fmla="*/ 0 h 2050"/>
                  <a:gd name="T4" fmla="*/ 0 w 2567"/>
                  <a:gd name="T5" fmla="*/ 1581 h 2050"/>
                  <a:gd name="T6" fmla="*/ 166 w 2567"/>
                  <a:gd name="T7" fmla="*/ 1581 h 2050"/>
                  <a:gd name="T8" fmla="*/ 166 w 2567"/>
                  <a:gd name="T9" fmla="*/ 2050 h 2050"/>
                  <a:gd name="T10" fmla="*/ 2410 w 2567"/>
                  <a:gd name="T11" fmla="*/ 2050 h 2050"/>
                  <a:gd name="T12" fmla="*/ 2410 w 2567"/>
                  <a:gd name="T13" fmla="*/ 1581 h 2050"/>
                  <a:gd name="T14" fmla="*/ 2567 w 2567"/>
                  <a:gd name="T15" fmla="*/ 1581 h 2050"/>
                  <a:gd name="T16" fmla="*/ 2567 w 2567"/>
                  <a:gd name="T17" fmla="*/ 0 h 2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7" h="2050">
                    <a:moveTo>
                      <a:pt x="2567" y="0"/>
                    </a:moveTo>
                    <a:lnTo>
                      <a:pt x="0" y="0"/>
                    </a:lnTo>
                    <a:lnTo>
                      <a:pt x="0" y="1581"/>
                    </a:lnTo>
                    <a:lnTo>
                      <a:pt x="166" y="1581"/>
                    </a:lnTo>
                    <a:lnTo>
                      <a:pt x="166" y="2050"/>
                    </a:lnTo>
                    <a:lnTo>
                      <a:pt x="2410" y="2050"/>
                    </a:lnTo>
                    <a:lnTo>
                      <a:pt x="2410" y="1581"/>
                    </a:lnTo>
                    <a:lnTo>
                      <a:pt x="2567" y="1581"/>
                    </a:lnTo>
                    <a:lnTo>
                      <a:pt x="256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dirty="0">
                  <a:ln>
                    <a:noFill/>
                  </a:ln>
                  <a:solidFill>
                    <a:srgbClr val="000000"/>
                  </a:solidFill>
                  <a:effectLst/>
                  <a:uLnTx/>
                  <a:uFillTx/>
                  <a:latin typeface="Bree-SH-Text" pitchFamily="2" charset="77"/>
                  <a:ea typeface="+mn-ea"/>
                  <a:cs typeface="+mn-cs"/>
                </a:endParaRPr>
              </a:p>
            </p:txBody>
          </p:sp>
          <p:sp>
            <p:nvSpPr>
              <p:cNvPr id="433" name="Freeform 133">
                <a:extLst>
                  <a:ext uri="{FF2B5EF4-FFF2-40B4-BE49-F238E27FC236}">
                    <a16:creationId xmlns:a16="http://schemas.microsoft.com/office/drawing/2014/main" id="{60FB5892-A0A2-4D1E-A115-B582AF3185F6}"/>
                  </a:ext>
                </a:extLst>
              </p:cNvPr>
              <p:cNvSpPr>
                <a:spLocks/>
              </p:cNvSpPr>
              <p:nvPr/>
            </p:nvSpPr>
            <p:spPr bwMode="auto">
              <a:xfrm>
                <a:off x="6770688" y="3509963"/>
                <a:ext cx="1019175" cy="812800"/>
              </a:xfrm>
              <a:custGeom>
                <a:avLst/>
                <a:gdLst>
                  <a:gd name="T0" fmla="*/ 2566 w 2566"/>
                  <a:gd name="T1" fmla="*/ 0 h 2049"/>
                  <a:gd name="T2" fmla="*/ 0 w 2566"/>
                  <a:gd name="T3" fmla="*/ 0 h 2049"/>
                  <a:gd name="T4" fmla="*/ 0 w 2566"/>
                  <a:gd name="T5" fmla="*/ 1580 h 2049"/>
                  <a:gd name="T6" fmla="*/ 166 w 2566"/>
                  <a:gd name="T7" fmla="*/ 1580 h 2049"/>
                  <a:gd name="T8" fmla="*/ 166 w 2566"/>
                  <a:gd name="T9" fmla="*/ 2049 h 2049"/>
                  <a:gd name="T10" fmla="*/ 2408 w 2566"/>
                  <a:gd name="T11" fmla="*/ 2049 h 2049"/>
                  <a:gd name="T12" fmla="*/ 2408 w 2566"/>
                  <a:gd name="T13" fmla="*/ 1580 h 2049"/>
                  <a:gd name="T14" fmla="*/ 2566 w 2566"/>
                  <a:gd name="T15" fmla="*/ 1580 h 2049"/>
                  <a:gd name="T16" fmla="*/ 2566 w 2566"/>
                  <a:gd name="T17" fmla="*/ 0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6" h="2049">
                    <a:moveTo>
                      <a:pt x="2566" y="0"/>
                    </a:moveTo>
                    <a:lnTo>
                      <a:pt x="0" y="0"/>
                    </a:lnTo>
                    <a:lnTo>
                      <a:pt x="0" y="1580"/>
                    </a:lnTo>
                    <a:lnTo>
                      <a:pt x="166" y="1580"/>
                    </a:lnTo>
                    <a:lnTo>
                      <a:pt x="166" y="2049"/>
                    </a:lnTo>
                    <a:lnTo>
                      <a:pt x="2408" y="2049"/>
                    </a:lnTo>
                    <a:lnTo>
                      <a:pt x="2408" y="1580"/>
                    </a:lnTo>
                    <a:lnTo>
                      <a:pt x="2566" y="1580"/>
                    </a:lnTo>
                    <a:lnTo>
                      <a:pt x="256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dirty="0">
                  <a:ln>
                    <a:noFill/>
                  </a:ln>
                  <a:solidFill>
                    <a:srgbClr val="000000"/>
                  </a:solidFill>
                  <a:effectLst/>
                  <a:uLnTx/>
                  <a:uFillTx/>
                  <a:latin typeface="Bree-SH-Text" pitchFamily="2" charset="77"/>
                  <a:ea typeface="+mn-ea"/>
                  <a:cs typeface="+mn-cs"/>
                </a:endParaRPr>
              </a:p>
            </p:txBody>
          </p:sp>
          <p:sp>
            <p:nvSpPr>
              <p:cNvPr id="434" name="Rectangle 300">
                <a:extLst>
                  <a:ext uri="{FF2B5EF4-FFF2-40B4-BE49-F238E27FC236}">
                    <a16:creationId xmlns:a16="http://schemas.microsoft.com/office/drawing/2014/main" id="{35EC3A9A-D11E-4BD3-9205-620A65D19738}"/>
                  </a:ext>
                </a:extLst>
              </p:cNvPr>
              <p:cNvSpPr>
                <a:spLocks noChangeArrowheads="1"/>
              </p:cNvSpPr>
              <p:nvPr/>
            </p:nvSpPr>
            <p:spPr bwMode="auto">
              <a:xfrm>
                <a:off x="6873875" y="3709988"/>
                <a:ext cx="42863"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35" name="Rectangle 301">
                <a:extLst>
                  <a:ext uri="{FF2B5EF4-FFF2-40B4-BE49-F238E27FC236}">
                    <a16:creationId xmlns:a16="http://schemas.microsoft.com/office/drawing/2014/main" id="{44A8EFEC-9C76-4597-9EF1-8229060FACD3}"/>
                  </a:ext>
                </a:extLst>
              </p:cNvPr>
              <p:cNvSpPr>
                <a:spLocks noChangeArrowheads="1"/>
              </p:cNvSpPr>
              <p:nvPr/>
            </p:nvSpPr>
            <p:spPr bwMode="auto">
              <a:xfrm>
                <a:off x="6938963" y="3709988"/>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36" name="Rectangle 302">
                <a:extLst>
                  <a:ext uri="{FF2B5EF4-FFF2-40B4-BE49-F238E27FC236}">
                    <a16:creationId xmlns:a16="http://schemas.microsoft.com/office/drawing/2014/main" id="{0261B8EF-9FEA-4DA4-9BAB-8277664C606A}"/>
                  </a:ext>
                </a:extLst>
              </p:cNvPr>
              <p:cNvSpPr>
                <a:spLocks noChangeArrowheads="1"/>
              </p:cNvSpPr>
              <p:nvPr/>
            </p:nvSpPr>
            <p:spPr bwMode="auto">
              <a:xfrm>
                <a:off x="6938963" y="3622675"/>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37" name="Rectangle 303">
                <a:extLst>
                  <a:ext uri="{FF2B5EF4-FFF2-40B4-BE49-F238E27FC236}">
                    <a16:creationId xmlns:a16="http://schemas.microsoft.com/office/drawing/2014/main" id="{CB46EA18-D88F-4CF2-8F14-8662F26659EF}"/>
                  </a:ext>
                </a:extLst>
              </p:cNvPr>
              <p:cNvSpPr>
                <a:spLocks noChangeArrowheads="1"/>
              </p:cNvSpPr>
              <p:nvPr/>
            </p:nvSpPr>
            <p:spPr bwMode="auto">
              <a:xfrm>
                <a:off x="6873875" y="3622675"/>
                <a:ext cx="42863"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38" name="Rectangle 304">
                <a:extLst>
                  <a:ext uri="{FF2B5EF4-FFF2-40B4-BE49-F238E27FC236}">
                    <a16:creationId xmlns:a16="http://schemas.microsoft.com/office/drawing/2014/main" id="{8FD7B5C4-4D34-4F87-A414-9C0F8B09F0A8}"/>
                  </a:ext>
                </a:extLst>
              </p:cNvPr>
              <p:cNvSpPr>
                <a:spLocks noChangeArrowheads="1"/>
              </p:cNvSpPr>
              <p:nvPr/>
            </p:nvSpPr>
            <p:spPr bwMode="auto">
              <a:xfrm>
                <a:off x="7004050" y="3709988"/>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39" name="Rectangle 305">
                <a:extLst>
                  <a:ext uri="{FF2B5EF4-FFF2-40B4-BE49-F238E27FC236}">
                    <a16:creationId xmlns:a16="http://schemas.microsoft.com/office/drawing/2014/main" id="{68EE70C0-2D22-4D90-BADF-562B2BF7C19B}"/>
                  </a:ext>
                </a:extLst>
              </p:cNvPr>
              <p:cNvSpPr>
                <a:spLocks noChangeArrowheads="1"/>
              </p:cNvSpPr>
              <p:nvPr/>
            </p:nvSpPr>
            <p:spPr bwMode="auto">
              <a:xfrm>
                <a:off x="7131050" y="3709988"/>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40" name="Rectangle 306">
                <a:extLst>
                  <a:ext uri="{FF2B5EF4-FFF2-40B4-BE49-F238E27FC236}">
                    <a16:creationId xmlns:a16="http://schemas.microsoft.com/office/drawing/2014/main" id="{8E0085A8-8A07-4BDC-B94C-C3D30C793386}"/>
                  </a:ext>
                </a:extLst>
              </p:cNvPr>
              <p:cNvSpPr>
                <a:spLocks noChangeArrowheads="1"/>
              </p:cNvSpPr>
              <p:nvPr/>
            </p:nvSpPr>
            <p:spPr bwMode="auto">
              <a:xfrm>
                <a:off x="7067550" y="3709988"/>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41" name="Rectangle 307">
                <a:extLst>
                  <a:ext uri="{FF2B5EF4-FFF2-40B4-BE49-F238E27FC236}">
                    <a16:creationId xmlns:a16="http://schemas.microsoft.com/office/drawing/2014/main" id="{9EC1918E-E24D-4E5B-B207-78E60A1A812A}"/>
                  </a:ext>
                </a:extLst>
              </p:cNvPr>
              <p:cNvSpPr>
                <a:spLocks noChangeArrowheads="1"/>
              </p:cNvSpPr>
              <p:nvPr/>
            </p:nvSpPr>
            <p:spPr bwMode="auto">
              <a:xfrm>
                <a:off x="7196138" y="3709988"/>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42" name="Rectangle 308">
                <a:extLst>
                  <a:ext uri="{FF2B5EF4-FFF2-40B4-BE49-F238E27FC236}">
                    <a16:creationId xmlns:a16="http://schemas.microsoft.com/office/drawing/2014/main" id="{161F1825-A3F4-4125-BE42-06F063EE5A8E}"/>
                  </a:ext>
                </a:extLst>
              </p:cNvPr>
              <p:cNvSpPr>
                <a:spLocks noChangeArrowheads="1"/>
              </p:cNvSpPr>
              <p:nvPr/>
            </p:nvSpPr>
            <p:spPr bwMode="auto">
              <a:xfrm>
                <a:off x="7391400" y="3622675"/>
                <a:ext cx="39688"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43" name="Rectangle 309">
                <a:extLst>
                  <a:ext uri="{FF2B5EF4-FFF2-40B4-BE49-F238E27FC236}">
                    <a16:creationId xmlns:a16="http://schemas.microsoft.com/office/drawing/2014/main" id="{24EE2600-4CBF-4036-AE19-7F5D34707CAA}"/>
                  </a:ext>
                </a:extLst>
              </p:cNvPr>
              <p:cNvSpPr>
                <a:spLocks noChangeArrowheads="1"/>
              </p:cNvSpPr>
              <p:nvPr/>
            </p:nvSpPr>
            <p:spPr bwMode="auto">
              <a:xfrm>
                <a:off x="7004050" y="3622675"/>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44" name="Rectangle 310">
                <a:extLst>
                  <a:ext uri="{FF2B5EF4-FFF2-40B4-BE49-F238E27FC236}">
                    <a16:creationId xmlns:a16="http://schemas.microsoft.com/office/drawing/2014/main" id="{DC209984-65FE-4BA8-9660-AEB37239201D}"/>
                  </a:ext>
                </a:extLst>
              </p:cNvPr>
              <p:cNvSpPr>
                <a:spLocks noChangeArrowheads="1"/>
              </p:cNvSpPr>
              <p:nvPr/>
            </p:nvSpPr>
            <p:spPr bwMode="auto">
              <a:xfrm>
                <a:off x="7259638" y="3622675"/>
                <a:ext cx="44450"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45" name="Rectangle 311">
                <a:extLst>
                  <a:ext uri="{FF2B5EF4-FFF2-40B4-BE49-F238E27FC236}">
                    <a16:creationId xmlns:a16="http://schemas.microsoft.com/office/drawing/2014/main" id="{8F576856-AB6F-454B-B152-071A7BC39D0B}"/>
                  </a:ext>
                </a:extLst>
              </p:cNvPr>
              <p:cNvSpPr>
                <a:spLocks noChangeArrowheads="1"/>
              </p:cNvSpPr>
              <p:nvPr/>
            </p:nvSpPr>
            <p:spPr bwMode="auto">
              <a:xfrm>
                <a:off x="7196138" y="3622675"/>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46" name="Rectangle 312">
                <a:extLst>
                  <a:ext uri="{FF2B5EF4-FFF2-40B4-BE49-F238E27FC236}">
                    <a16:creationId xmlns:a16="http://schemas.microsoft.com/office/drawing/2014/main" id="{F095A889-33C6-4F4E-A1D1-C23171E2743F}"/>
                  </a:ext>
                </a:extLst>
              </p:cNvPr>
              <p:cNvSpPr>
                <a:spLocks noChangeArrowheads="1"/>
              </p:cNvSpPr>
              <p:nvPr/>
            </p:nvSpPr>
            <p:spPr bwMode="auto">
              <a:xfrm>
                <a:off x="7067550" y="3622675"/>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47" name="Rectangle 313">
                <a:extLst>
                  <a:ext uri="{FF2B5EF4-FFF2-40B4-BE49-F238E27FC236}">
                    <a16:creationId xmlns:a16="http://schemas.microsoft.com/office/drawing/2014/main" id="{7A8CCF66-E61F-4858-A348-A89A508D46ED}"/>
                  </a:ext>
                </a:extLst>
              </p:cNvPr>
              <p:cNvSpPr>
                <a:spLocks noChangeArrowheads="1"/>
              </p:cNvSpPr>
              <p:nvPr/>
            </p:nvSpPr>
            <p:spPr bwMode="auto">
              <a:xfrm>
                <a:off x="7131050" y="3622675"/>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48" name="Rectangle 314">
                <a:extLst>
                  <a:ext uri="{FF2B5EF4-FFF2-40B4-BE49-F238E27FC236}">
                    <a16:creationId xmlns:a16="http://schemas.microsoft.com/office/drawing/2014/main" id="{CA3C44F0-B363-4080-87B8-DBCAF61C8177}"/>
                  </a:ext>
                </a:extLst>
              </p:cNvPr>
              <p:cNvSpPr>
                <a:spLocks noChangeArrowheads="1"/>
              </p:cNvSpPr>
              <p:nvPr/>
            </p:nvSpPr>
            <p:spPr bwMode="auto">
              <a:xfrm>
                <a:off x="7327900" y="3622675"/>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49" name="Rectangle 315">
                <a:extLst>
                  <a:ext uri="{FF2B5EF4-FFF2-40B4-BE49-F238E27FC236}">
                    <a16:creationId xmlns:a16="http://schemas.microsoft.com/office/drawing/2014/main" id="{C463A23B-18D8-4570-AE97-01C55F5ED674}"/>
                  </a:ext>
                </a:extLst>
              </p:cNvPr>
              <p:cNvSpPr>
                <a:spLocks noChangeArrowheads="1"/>
              </p:cNvSpPr>
              <p:nvPr/>
            </p:nvSpPr>
            <p:spPr bwMode="auto">
              <a:xfrm>
                <a:off x="7259638" y="3709988"/>
                <a:ext cx="44450"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50" name="Rectangle 316">
                <a:extLst>
                  <a:ext uri="{FF2B5EF4-FFF2-40B4-BE49-F238E27FC236}">
                    <a16:creationId xmlns:a16="http://schemas.microsoft.com/office/drawing/2014/main" id="{B5A7BA57-5058-48BF-9348-520BC796D9D8}"/>
                  </a:ext>
                </a:extLst>
              </p:cNvPr>
              <p:cNvSpPr>
                <a:spLocks noChangeArrowheads="1"/>
              </p:cNvSpPr>
              <p:nvPr/>
            </p:nvSpPr>
            <p:spPr bwMode="auto">
              <a:xfrm>
                <a:off x="7327900" y="3709988"/>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51" name="Rectangle 317">
                <a:extLst>
                  <a:ext uri="{FF2B5EF4-FFF2-40B4-BE49-F238E27FC236}">
                    <a16:creationId xmlns:a16="http://schemas.microsoft.com/office/drawing/2014/main" id="{894F8528-3B3D-46FF-B9FA-95C9526FAD09}"/>
                  </a:ext>
                </a:extLst>
              </p:cNvPr>
              <p:cNvSpPr>
                <a:spLocks noChangeArrowheads="1"/>
              </p:cNvSpPr>
              <p:nvPr/>
            </p:nvSpPr>
            <p:spPr bwMode="auto">
              <a:xfrm>
                <a:off x="7391400" y="3709988"/>
                <a:ext cx="39688"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52" name="Rectangle 318">
                <a:extLst>
                  <a:ext uri="{FF2B5EF4-FFF2-40B4-BE49-F238E27FC236}">
                    <a16:creationId xmlns:a16="http://schemas.microsoft.com/office/drawing/2014/main" id="{85E27FF4-01DA-42AF-A8A7-0173E2EFAC8B}"/>
                  </a:ext>
                </a:extLst>
              </p:cNvPr>
              <p:cNvSpPr>
                <a:spLocks noChangeArrowheads="1"/>
              </p:cNvSpPr>
              <p:nvPr/>
            </p:nvSpPr>
            <p:spPr bwMode="auto">
              <a:xfrm>
                <a:off x="7259638" y="3981450"/>
                <a:ext cx="44450"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53" name="Rectangle 319">
                <a:extLst>
                  <a:ext uri="{FF2B5EF4-FFF2-40B4-BE49-F238E27FC236}">
                    <a16:creationId xmlns:a16="http://schemas.microsoft.com/office/drawing/2014/main" id="{EAA41C71-4E16-4AC1-A2CC-FEA5F6ADC165}"/>
                  </a:ext>
                </a:extLst>
              </p:cNvPr>
              <p:cNvSpPr>
                <a:spLocks noChangeArrowheads="1"/>
              </p:cNvSpPr>
              <p:nvPr/>
            </p:nvSpPr>
            <p:spPr bwMode="auto">
              <a:xfrm>
                <a:off x="6938963" y="3894138"/>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54" name="Rectangle 320">
                <a:extLst>
                  <a:ext uri="{FF2B5EF4-FFF2-40B4-BE49-F238E27FC236}">
                    <a16:creationId xmlns:a16="http://schemas.microsoft.com/office/drawing/2014/main" id="{6257073A-FBCE-46F7-8305-013B3C0EE6C7}"/>
                  </a:ext>
                </a:extLst>
              </p:cNvPr>
              <p:cNvSpPr>
                <a:spLocks noChangeArrowheads="1"/>
              </p:cNvSpPr>
              <p:nvPr/>
            </p:nvSpPr>
            <p:spPr bwMode="auto">
              <a:xfrm>
                <a:off x="6873875" y="3894138"/>
                <a:ext cx="42863"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55" name="Rectangle 321">
                <a:extLst>
                  <a:ext uri="{FF2B5EF4-FFF2-40B4-BE49-F238E27FC236}">
                    <a16:creationId xmlns:a16="http://schemas.microsoft.com/office/drawing/2014/main" id="{53C8E75C-3ED3-4B13-9EBC-8C0B3497F3EA}"/>
                  </a:ext>
                </a:extLst>
              </p:cNvPr>
              <p:cNvSpPr>
                <a:spLocks noChangeArrowheads="1"/>
              </p:cNvSpPr>
              <p:nvPr/>
            </p:nvSpPr>
            <p:spPr bwMode="auto">
              <a:xfrm>
                <a:off x="7067550" y="3894138"/>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56" name="Rectangle 322">
                <a:extLst>
                  <a:ext uri="{FF2B5EF4-FFF2-40B4-BE49-F238E27FC236}">
                    <a16:creationId xmlns:a16="http://schemas.microsoft.com/office/drawing/2014/main" id="{B2D3B369-231E-4E8C-8175-37C23CF4BB05}"/>
                  </a:ext>
                </a:extLst>
              </p:cNvPr>
              <p:cNvSpPr>
                <a:spLocks noChangeArrowheads="1"/>
              </p:cNvSpPr>
              <p:nvPr/>
            </p:nvSpPr>
            <p:spPr bwMode="auto">
              <a:xfrm>
                <a:off x="7004050" y="3894138"/>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57" name="Rectangle 323">
                <a:extLst>
                  <a:ext uri="{FF2B5EF4-FFF2-40B4-BE49-F238E27FC236}">
                    <a16:creationId xmlns:a16="http://schemas.microsoft.com/office/drawing/2014/main" id="{2270C204-367C-45F4-B139-B7BADF67EA7D}"/>
                  </a:ext>
                </a:extLst>
              </p:cNvPr>
              <p:cNvSpPr>
                <a:spLocks noChangeArrowheads="1"/>
              </p:cNvSpPr>
              <p:nvPr/>
            </p:nvSpPr>
            <p:spPr bwMode="auto">
              <a:xfrm>
                <a:off x="7327900" y="3981450"/>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58" name="Rectangle 324">
                <a:extLst>
                  <a:ext uri="{FF2B5EF4-FFF2-40B4-BE49-F238E27FC236}">
                    <a16:creationId xmlns:a16="http://schemas.microsoft.com/office/drawing/2014/main" id="{4822EC2B-31D0-4571-9E3A-39EA1680651E}"/>
                  </a:ext>
                </a:extLst>
              </p:cNvPr>
              <p:cNvSpPr>
                <a:spLocks noChangeArrowheads="1"/>
              </p:cNvSpPr>
              <p:nvPr/>
            </p:nvSpPr>
            <p:spPr bwMode="auto">
              <a:xfrm>
                <a:off x="7004050" y="3981450"/>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59" name="Rectangle 325">
                <a:extLst>
                  <a:ext uri="{FF2B5EF4-FFF2-40B4-BE49-F238E27FC236}">
                    <a16:creationId xmlns:a16="http://schemas.microsoft.com/office/drawing/2014/main" id="{CA1E7ED4-3C3F-4F50-8F80-A94844656653}"/>
                  </a:ext>
                </a:extLst>
              </p:cNvPr>
              <p:cNvSpPr>
                <a:spLocks noChangeArrowheads="1"/>
              </p:cNvSpPr>
              <p:nvPr/>
            </p:nvSpPr>
            <p:spPr bwMode="auto">
              <a:xfrm>
                <a:off x="6873875" y="3981450"/>
                <a:ext cx="42863"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60" name="Rectangle 326">
                <a:extLst>
                  <a:ext uri="{FF2B5EF4-FFF2-40B4-BE49-F238E27FC236}">
                    <a16:creationId xmlns:a16="http://schemas.microsoft.com/office/drawing/2014/main" id="{351E5BB2-0A0E-4FD4-8E8B-84A0AACCC1BF}"/>
                  </a:ext>
                </a:extLst>
              </p:cNvPr>
              <p:cNvSpPr>
                <a:spLocks noChangeArrowheads="1"/>
              </p:cNvSpPr>
              <p:nvPr/>
            </p:nvSpPr>
            <p:spPr bwMode="auto">
              <a:xfrm>
                <a:off x="6938963" y="3981450"/>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61" name="Rectangle 327">
                <a:extLst>
                  <a:ext uri="{FF2B5EF4-FFF2-40B4-BE49-F238E27FC236}">
                    <a16:creationId xmlns:a16="http://schemas.microsoft.com/office/drawing/2014/main" id="{2CB044A0-C56F-4BB6-B34A-1790D4766FA1}"/>
                  </a:ext>
                </a:extLst>
              </p:cNvPr>
              <p:cNvSpPr>
                <a:spLocks noChangeArrowheads="1"/>
              </p:cNvSpPr>
              <p:nvPr/>
            </p:nvSpPr>
            <p:spPr bwMode="auto">
              <a:xfrm>
                <a:off x="7196138" y="3981450"/>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62" name="Rectangle 328">
                <a:extLst>
                  <a:ext uri="{FF2B5EF4-FFF2-40B4-BE49-F238E27FC236}">
                    <a16:creationId xmlns:a16="http://schemas.microsoft.com/office/drawing/2014/main" id="{1B8DE5D2-2C56-4102-B606-73B7A31EFD6D}"/>
                  </a:ext>
                </a:extLst>
              </p:cNvPr>
              <p:cNvSpPr>
                <a:spLocks noChangeArrowheads="1"/>
              </p:cNvSpPr>
              <p:nvPr/>
            </p:nvSpPr>
            <p:spPr bwMode="auto">
              <a:xfrm>
                <a:off x="7067550" y="3981450"/>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63" name="Rectangle 329">
                <a:extLst>
                  <a:ext uri="{FF2B5EF4-FFF2-40B4-BE49-F238E27FC236}">
                    <a16:creationId xmlns:a16="http://schemas.microsoft.com/office/drawing/2014/main" id="{15FFB20D-7707-4901-BFCA-E022F2E9B3F5}"/>
                  </a:ext>
                </a:extLst>
              </p:cNvPr>
              <p:cNvSpPr>
                <a:spLocks noChangeArrowheads="1"/>
              </p:cNvSpPr>
              <p:nvPr/>
            </p:nvSpPr>
            <p:spPr bwMode="auto">
              <a:xfrm>
                <a:off x="7391400" y="3894138"/>
                <a:ext cx="39688"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64" name="Rectangle 330">
                <a:extLst>
                  <a:ext uri="{FF2B5EF4-FFF2-40B4-BE49-F238E27FC236}">
                    <a16:creationId xmlns:a16="http://schemas.microsoft.com/office/drawing/2014/main" id="{930448A1-6179-4FF0-83C1-9C75F4FE5906}"/>
                  </a:ext>
                </a:extLst>
              </p:cNvPr>
              <p:cNvSpPr>
                <a:spLocks noChangeArrowheads="1"/>
              </p:cNvSpPr>
              <p:nvPr/>
            </p:nvSpPr>
            <p:spPr bwMode="auto">
              <a:xfrm>
                <a:off x="7131050" y="3981450"/>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65" name="Rectangle 331">
                <a:extLst>
                  <a:ext uri="{FF2B5EF4-FFF2-40B4-BE49-F238E27FC236}">
                    <a16:creationId xmlns:a16="http://schemas.microsoft.com/office/drawing/2014/main" id="{9E1A4DB5-B445-4AFB-B2E8-E9EFFA16814A}"/>
                  </a:ext>
                </a:extLst>
              </p:cNvPr>
              <p:cNvSpPr>
                <a:spLocks noChangeArrowheads="1"/>
              </p:cNvSpPr>
              <p:nvPr/>
            </p:nvSpPr>
            <p:spPr bwMode="auto">
              <a:xfrm>
                <a:off x="7391400" y="3981450"/>
                <a:ext cx="39688"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66" name="Rectangle 332">
                <a:extLst>
                  <a:ext uri="{FF2B5EF4-FFF2-40B4-BE49-F238E27FC236}">
                    <a16:creationId xmlns:a16="http://schemas.microsoft.com/office/drawing/2014/main" id="{C5B47EAE-4B33-42A7-91D1-FB536253781E}"/>
                  </a:ext>
                </a:extLst>
              </p:cNvPr>
              <p:cNvSpPr>
                <a:spLocks noChangeArrowheads="1"/>
              </p:cNvSpPr>
              <p:nvPr/>
            </p:nvSpPr>
            <p:spPr bwMode="auto">
              <a:xfrm>
                <a:off x="7327900" y="3894138"/>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67" name="Rectangle 333">
                <a:extLst>
                  <a:ext uri="{FF2B5EF4-FFF2-40B4-BE49-F238E27FC236}">
                    <a16:creationId xmlns:a16="http://schemas.microsoft.com/office/drawing/2014/main" id="{4A89C403-51F2-4EB6-8C77-CDE606D7D100}"/>
                  </a:ext>
                </a:extLst>
              </p:cNvPr>
              <p:cNvSpPr>
                <a:spLocks noChangeArrowheads="1"/>
              </p:cNvSpPr>
              <p:nvPr/>
            </p:nvSpPr>
            <p:spPr bwMode="auto">
              <a:xfrm>
                <a:off x="7259638" y="3894138"/>
                <a:ext cx="44450"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68" name="Rectangle 334">
                <a:extLst>
                  <a:ext uri="{FF2B5EF4-FFF2-40B4-BE49-F238E27FC236}">
                    <a16:creationId xmlns:a16="http://schemas.microsoft.com/office/drawing/2014/main" id="{284E111D-C51E-45E3-9054-6950D7D04EED}"/>
                  </a:ext>
                </a:extLst>
              </p:cNvPr>
              <p:cNvSpPr>
                <a:spLocks noChangeArrowheads="1"/>
              </p:cNvSpPr>
              <p:nvPr/>
            </p:nvSpPr>
            <p:spPr bwMode="auto">
              <a:xfrm>
                <a:off x="7196138" y="3894138"/>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69" name="Rectangle 335">
                <a:extLst>
                  <a:ext uri="{FF2B5EF4-FFF2-40B4-BE49-F238E27FC236}">
                    <a16:creationId xmlns:a16="http://schemas.microsoft.com/office/drawing/2014/main" id="{062DB475-CA0F-487F-91BA-527661D03AB6}"/>
                  </a:ext>
                </a:extLst>
              </p:cNvPr>
              <p:cNvSpPr>
                <a:spLocks noChangeArrowheads="1"/>
              </p:cNvSpPr>
              <p:nvPr/>
            </p:nvSpPr>
            <p:spPr bwMode="auto">
              <a:xfrm>
                <a:off x="7131050" y="3894138"/>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70" name="Rectangle 336">
                <a:extLst>
                  <a:ext uri="{FF2B5EF4-FFF2-40B4-BE49-F238E27FC236}">
                    <a16:creationId xmlns:a16="http://schemas.microsoft.com/office/drawing/2014/main" id="{550BD56B-6C94-410A-9A39-7AE4B658620F}"/>
                  </a:ext>
                </a:extLst>
              </p:cNvPr>
              <p:cNvSpPr>
                <a:spLocks noChangeArrowheads="1"/>
              </p:cNvSpPr>
              <p:nvPr/>
            </p:nvSpPr>
            <p:spPr bwMode="auto">
              <a:xfrm>
                <a:off x="6880225" y="4322763"/>
                <a:ext cx="795338" cy="41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71" name="Rectangle 337">
                <a:extLst>
                  <a:ext uri="{FF2B5EF4-FFF2-40B4-BE49-F238E27FC236}">
                    <a16:creationId xmlns:a16="http://schemas.microsoft.com/office/drawing/2014/main" id="{A5CF2BEB-DA7F-4A76-A3A4-E5374DB6A2CD}"/>
                  </a:ext>
                </a:extLst>
              </p:cNvPr>
              <p:cNvSpPr>
                <a:spLocks noChangeArrowheads="1"/>
              </p:cNvSpPr>
              <p:nvPr/>
            </p:nvSpPr>
            <p:spPr bwMode="auto">
              <a:xfrm>
                <a:off x="6880225" y="4219575"/>
                <a:ext cx="795338" cy="428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grpSp>
          <p:nvGrpSpPr>
            <p:cNvPr id="425" name="Gruppieren 13">
              <a:extLst>
                <a:ext uri="{FF2B5EF4-FFF2-40B4-BE49-F238E27FC236}">
                  <a16:creationId xmlns:a16="http://schemas.microsoft.com/office/drawing/2014/main" id="{4E52BF75-CD71-4325-BD20-07CFBD6D1BF1}"/>
                </a:ext>
              </a:extLst>
            </p:cNvPr>
            <p:cNvGrpSpPr/>
            <p:nvPr/>
          </p:nvGrpSpPr>
          <p:grpSpPr>
            <a:xfrm>
              <a:off x="7158872" y="1940291"/>
              <a:ext cx="118442" cy="230957"/>
              <a:chOff x="4562476" y="762000"/>
              <a:chExt cx="2854325" cy="5327650"/>
            </a:xfrm>
          </p:grpSpPr>
          <p:sp>
            <p:nvSpPr>
              <p:cNvPr id="426" name="Freeform 170">
                <a:extLst>
                  <a:ext uri="{FF2B5EF4-FFF2-40B4-BE49-F238E27FC236}">
                    <a16:creationId xmlns:a16="http://schemas.microsoft.com/office/drawing/2014/main" id="{0B30DAD0-01EA-4269-A8C4-11025730BCD4}"/>
                  </a:ext>
                </a:extLst>
              </p:cNvPr>
              <p:cNvSpPr>
                <a:spLocks/>
              </p:cNvSpPr>
              <p:nvPr/>
            </p:nvSpPr>
            <p:spPr bwMode="auto">
              <a:xfrm>
                <a:off x="5703888" y="762000"/>
                <a:ext cx="762000" cy="569913"/>
              </a:xfrm>
              <a:custGeom>
                <a:avLst/>
                <a:gdLst>
                  <a:gd name="T0" fmla="*/ 473 w 480"/>
                  <a:gd name="T1" fmla="*/ 359 h 359"/>
                  <a:gd name="T2" fmla="*/ 480 w 480"/>
                  <a:gd name="T3" fmla="*/ 239 h 359"/>
                  <a:gd name="T4" fmla="*/ 480 w 480"/>
                  <a:gd name="T5" fmla="*/ 239 h 359"/>
                  <a:gd name="T6" fmla="*/ 479 w 480"/>
                  <a:gd name="T7" fmla="*/ 227 h 359"/>
                  <a:gd name="T8" fmla="*/ 479 w 480"/>
                  <a:gd name="T9" fmla="*/ 215 h 359"/>
                  <a:gd name="T10" fmla="*/ 475 w 480"/>
                  <a:gd name="T11" fmla="*/ 191 h 359"/>
                  <a:gd name="T12" fmla="*/ 469 w 480"/>
                  <a:gd name="T13" fmla="*/ 168 h 359"/>
                  <a:gd name="T14" fmla="*/ 461 w 480"/>
                  <a:gd name="T15" fmla="*/ 146 h 359"/>
                  <a:gd name="T16" fmla="*/ 451 w 480"/>
                  <a:gd name="T17" fmla="*/ 125 h 359"/>
                  <a:gd name="T18" fmla="*/ 439 w 480"/>
                  <a:gd name="T19" fmla="*/ 106 h 359"/>
                  <a:gd name="T20" fmla="*/ 425 w 480"/>
                  <a:gd name="T21" fmla="*/ 87 h 359"/>
                  <a:gd name="T22" fmla="*/ 410 w 480"/>
                  <a:gd name="T23" fmla="*/ 69 h 359"/>
                  <a:gd name="T24" fmla="*/ 392 w 480"/>
                  <a:gd name="T25" fmla="*/ 54 h 359"/>
                  <a:gd name="T26" fmla="*/ 374 w 480"/>
                  <a:gd name="T27" fmla="*/ 40 h 359"/>
                  <a:gd name="T28" fmla="*/ 354 w 480"/>
                  <a:gd name="T29" fmla="*/ 28 h 359"/>
                  <a:gd name="T30" fmla="*/ 333 w 480"/>
                  <a:gd name="T31" fmla="*/ 19 h 359"/>
                  <a:gd name="T32" fmla="*/ 311 w 480"/>
                  <a:gd name="T33" fmla="*/ 10 h 359"/>
                  <a:gd name="T34" fmla="*/ 289 w 480"/>
                  <a:gd name="T35" fmla="*/ 4 h 359"/>
                  <a:gd name="T36" fmla="*/ 265 w 480"/>
                  <a:gd name="T37" fmla="*/ 1 h 359"/>
                  <a:gd name="T38" fmla="*/ 252 w 480"/>
                  <a:gd name="T39" fmla="*/ 0 h 359"/>
                  <a:gd name="T40" fmla="*/ 240 w 480"/>
                  <a:gd name="T41" fmla="*/ 0 h 359"/>
                  <a:gd name="T42" fmla="*/ 240 w 480"/>
                  <a:gd name="T43" fmla="*/ 0 h 359"/>
                  <a:gd name="T44" fmla="*/ 228 w 480"/>
                  <a:gd name="T45" fmla="*/ 0 h 359"/>
                  <a:gd name="T46" fmla="*/ 215 w 480"/>
                  <a:gd name="T47" fmla="*/ 1 h 359"/>
                  <a:gd name="T48" fmla="*/ 191 w 480"/>
                  <a:gd name="T49" fmla="*/ 4 h 359"/>
                  <a:gd name="T50" fmla="*/ 169 w 480"/>
                  <a:gd name="T51" fmla="*/ 10 h 359"/>
                  <a:gd name="T52" fmla="*/ 147 w 480"/>
                  <a:gd name="T53" fmla="*/ 19 h 359"/>
                  <a:gd name="T54" fmla="*/ 126 w 480"/>
                  <a:gd name="T55" fmla="*/ 28 h 359"/>
                  <a:gd name="T56" fmla="*/ 106 w 480"/>
                  <a:gd name="T57" fmla="*/ 40 h 359"/>
                  <a:gd name="T58" fmla="*/ 88 w 480"/>
                  <a:gd name="T59" fmla="*/ 54 h 359"/>
                  <a:gd name="T60" fmla="*/ 70 w 480"/>
                  <a:gd name="T61" fmla="*/ 69 h 359"/>
                  <a:gd name="T62" fmla="*/ 55 w 480"/>
                  <a:gd name="T63" fmla="*/ 87 h 359"/>
                  <a:gd name="T64" fmla="*/ 41 w 480"/>
                  <a:gd name="T65" fmla="*/ 106 h 359"/>
                  <a:gd name="T66" fmla="*/ 29 w 480"/>
                  <a:gd name="T67" fmla="*/ 125 h 359"/>
                  <a:gd name="T68" fmla="*/ 19 w 480"/>
                  <a:gd name="T69" fmla="*/ 146 h 359"/>
                  <a:gd name="T70" fmla="*/ 11 w 480"/>
                  <a:gd name="T71" fmla="*/ 168 h 359"/>
                  <a:gd name="T72" fmla="*/ 5 w 480"/>
                  <a:gd name="T73" fmla="*/ 191 h 359"/>
                  <a:gd name="T74" fmla="*/ 1 w 480"/>
                  <a:gd name="T75" fmla="*/ 215 h 359"/>
                  <a:gd name="T76" fmla="*/ 1 w 480"/>
                  <a:gd name="T77" fmla="*/ 227 h 359"/>
                  <a:gd name="T78" fmla="*/ 0 w 480"/>
                  <a:gd name="T79" fmla="*/ 239 h 359"/>
                  <a:gd name="T80" fmla="*/ 7 w 480"/>
                  <a:gd name="T81" fmla="*/ 359 h 359"/>
                  <a:gd name="T82" fmla="*/ 473 w 480"/>
                  <a:gd name="T83"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0" h="359">
                    <a:moveTo>
                      <a:pt x="473" y="359"/>
                    </a:moveTo>
                    <a:lnTo>
                      <a:pt x="480" y="239"/>
                    </a:lnTo>
                    <a:lnTo>
                      <a:pt x="480" y="239"/>
                    </a:lnTo>
                    <a:lnTo>
                      <a:pt x="479" y="227"/>
                    </a:lnTo>
                    <a:lnTo>
                      <a:pt x="479" y="215"/>
                    </a:lnTo>
                    <a:lnTo>
                      <a:pt x="475" y="191"/>
                    </a:lnTo>
                    <a:lnTo>
                      <a:pt x="469" y="168"/>
                    </a:lnTo>
                    <a:lnTo>
                      <a:pt x="461" y="146"/>
                    </a:lnTo>
                    <a:lnTo>
                      <a:pt x="451" y="125"/>
                    </a:lnTo>
                    <a:lnTo>
                      <a:pt x="439" y="106"/>
                    </a:lnTo>
                    <a:lnTo>
                      <a:pt x="425" y="87"/>
                    </a:lnTo>
                    <a:lnTo>
                      <a:pt x="410" y="69"/>
                    </a:lnTo>
                    <a:lnTo>
                      <a:pt x="392" y="54"/>
                    </a:lnTo>
                    <a:lnTo>
                      <a:pt x="374" y="40"/>
                    </a:lnTo>
                    <a:lnTo>
                      <a:pt x="354" y="28"/>
                    </a:lnTo>
                    <a:lnTo>
                      <a:pt x="333" y="19"/>
                    </a:lnTo>
                    <a:lnTo>
                      <a:pt x="311" y="10"/>
                    </a:lnTo>
                    <a:lnTo>
                      <a:pt x="289" y="4"/>
                    </a:lnTo>
                    <a:lnTo>
                      <a:pt x="265" y="1"/>
                    </a:lnTo>
                    <a:lnTo>
                      <a:pt x="252" y="0"/>
                    </a:lnTo>
                    <a:lnTo>
                      <a:pt x="240" y="0"/>
                    </a:lnTo>
                    <a:lnTo>
                      <a:pt x="240" y="0"/>
                    </a:lnTo>
                    <a:lnTo>
                      <a:pt x="228" y="0"/>
                    </a:lnTo>
                    <a:lnTo>
                      <a:pt x="215" y="1"/>
                    </a:lnTo>
                    <a:lnTo>
                      <a:pt x="191" y="4"/>
                    </a:lnTo>
                    <a:lnTo>
                      <a:pt x="169" y="10"/>
                    </a:lnTo>
                    <a:lnTo>
                      <a:pt x="147" y="19"/>
                    </a:lnTo>
                    <a:lnTo>
                      <a:pt x="126" y="28"/>
                    </a:lnTo>
                    <a:lnTo>
                      <a:pt x="106" y="40"/>
                    </a:lnTo>
                    <a:lnTo>
                      <a:pt x="88" y="54"/>
                    </a:lnTo>
                    <a:lnTo>
                      <a:pt x="70" y="69"/>
                    </a:lnTo>
                    <a:lnTo>
                      <a:pt x="55" y="87"/>
                    </a:lnTo>
                    <a:lnTo>
                      <a:pt x="41" y="106"/>
                    </a:lnTo>
                    <a:lnTo>
                      <a:pt x="29" y="125"/>
                    </a:lnTo>
                    <a:lnTo>
                      <a:pt x="19" y="146"/>
                    </a:lnTo>
                    <a:lnTo>
                      <a:pt x="11" y="168"/>
                    </a:lnTo>
                    <a:lnTo>
                      <a:pt x="5" y="191"/>
                    </a:lnTo>
                    <a:lnTo>
                      <a:pt x="1" y="215"/>
                    </a:lnTo>
                    <a:lnTo>
                      <a:pt x="1" y="227"/>
                    </a:lnTo>
                    <a:lnTo>
                      <a:pt x="0" y="239"/>
                    </a:lnTo>
                    <a:lnTo>
                      <a:pt x="7" y="359"/>
                    </a:lnTo>
                    <a:lnTo>
                      <a:pt x="473" y="3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27" name="Freeform 171">
                <a:extLst>
                  <a:ext uri="{FF2B5EF4-FFF2-40B4-BE49-F238E27FC236}">
                    <a16:creationId xmlns:a16="http://schemas.microsoft.com/office/drawing/2014/main" id="{9AE6F0DB-F274-48ED-995D-31D81C0EBD32}"/>
                  </a:ext>
                </a:extLst>
              </p:cNvPr>
              <p:cNvSpPr>
                <a:spLocks/>
              </p:cNvSpPr>
              <p:nvPr/>
            </p:nvSpPr>
            <p:spPr bwMode="auto">
              <a:xfrm>
                <a:off x="5946776" y="5235575"/>
                <a:ext cx="282575" cy="854075"/>
              </a:xfrm>
              <a:custGeom>
                <a:avLst/>
                <a:gdLst>
                  <a:gd name="T0" fmla="*/ 27 w 178"/>
                  <a:gd name="T1" fmla="*/ 538 h 538"/>
                  <a:gd name="T2" fmla="*/ 149 w 178"/>
                  <a:gd name="T3" fmla="*/ 493 h 538"/>
                  <a:gd name="T4" fmla="*/ 178 w 178"/>
                  <a:gd name="T5" fmla="*/ 0 h 538"/>
                  <a:gd name="T6" fmla="*/ 0 w 178"/>
                  <a:gd name="T7" fmla="*/ 65 h 538"/>
                  <a:gd name="T8" fmla="*/ 27 w 178"/>
                  <a:gd name="T9" fmla="*/ 538 h 538"/>
                </a:gdLst>
                <a:ahLst/>
                <a:cxnLst>
                  <a:cxn ang="0">
                    <a:pos x="T0" y="T1"/>
                  </a:cxn>
                  <a:cxn ang="0">
                    <a:pos x="T2" y="T3"/>
                  </a:cxn>
                  <a:cxn ang="0">
                    <a:pos x="T4" y="T5"/>
                  </a:cxn>
                  <a:cxn ang="0">
                    <a:pos x="T6" y="T7"/>
                  </a:cxn>
                  <a:cxn ang="0">
                    <a:pos x="T8" y="T9"/>
                  </a:cxn>
                </a:cxnLst>
                <a:rect l="0" t="0" r="r" b="b"/>
                <a:pathLst>
                  <a:path w="178" h="538">
                    <a:moveTo>
                      <a:pt x="27" y="538"/>
                    </a:moveTo>
                    <a:lnTo>
                      <a:pt x="149" y="493"/>
                    </a:lnTo>
                    <a:lnTo>
                      <a:pt x="178" y="0"/>
                    </a:lnTo>
                    <a:lnTo>
                      <a:pt x="0" y="65"/>
                    </a:lnTo>
                    <a:lnTo>
                      <a:pt x="27" y="5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28" name="Freeform 172">
                <a:extLst>
                  <a:ext uri="{FF2B5EF4-FFF2-40B4-BE49-F238E27FC236}">
                    <a16:creationId xmlns:a16="http://schemas.microsoft.com/office/drawing/2014/main" id="{E6F08601-A9E5-4FE3-861E-7EB069DB803F}"/>
                  </a:ext>
                </a:extLst>
              </p:cNvPr>
              <p:cNvSpPr>
                <a:spLocks/>
              </p:cNvSpPr>
              <p:nvPr/>
            </p:nvSpPr>
            <p:spPr bwMode="auto">
              <a:xfrm>
                <a:off x="5324476" y="3409950"/>
                <a:ext cx="1901825" cy="2363788"/>
              </a:xfrm>
              <a:custGeom>
                <a:avLst/>
                <a:gdLst>
                  <a:gd name="T0" fmla="*/ 735 w 1198"/>
                  <a:gd name="T1" fmla="*/ 385 h 1489"/>
                  <a:gd name="T2" fmla="*/ 797 w 1198"/>
                  <a:gd name="T3" fmla="*/ 426 h 1489"/>
                  <a:gd name="T4" fmla="*/ 817 w 1198"/>
                  <a:gd name="T5" fmla="*/ 448 h 1489"/>
                  <a:gd name="T6" fmla="*/ 832 w 1198"/>
                  <a:gd name="T7" fmla="*/ 471 h 1489"/>
                  <a:gd name="T8" fmla="*/ 838 w 1198"/>
                  <a:gd name="T9" fmla="*/ 500 h 1489"/>
                  <a:gd name="T10" fmla="*/ 838 w 1198"/>
                  <a:gd name="T11" fmla="*/ 519 h 1489"/>
                  <a:gd name="T12" fmla="*/ 833 w 1198"/>
                  <a:gd name="T13" fmla="*/ 542 h 1489"/>
                  <a:gd name="T14" fmla="*/ 822 w 1198"/>
                  <a:gd name="T15" fmla="*/ 563 h 1489"/>
                  <a:gd name="T16" fmla="*/ 805 w 1198"/>
                  <a:gd name="T17" fmla="*/ 584 h 1489"/>
                  <a:gd name="T18" fmla="*/ 747 w 1198"/>
                  <a:gd name="T19" fmla="*/ 622 h 1489"/>
                  <a:gd name="T20" fmla="*/ 487 w 1198"/>
                  <a:gd name="T21" fmla="*/ 744 h 1489"/>
                  <a:gd name="T22" fmla="*/ 205 w 1198"/>
                  <a:gd name="T23" fmla="*/ 876 h 1489"/>
                  <a:gd name="T24" fmla="*/ 138 w 1198"/>
                  <a:gd name="T25" fmla="*/ 915 h 1489"/>
                  <a:gd name="T26" fmla="*/ 81 w 1198"/>
                  <a:gd name="T27" fmla="*/ 962 h 1489"/>
                  <a:gd name="T28" fmla="*/ 37 w 1198"/>
                  <a:gd name="T29" fmla="*/ 1015 h 1489"/>
                  <a:gd name="T30" fmla="*/ 9 w 1198"/>
                  <a:gd name="T31" fmla="*/ 1078 h 1489"/>
                  <a:gd name="T32" fmla="*/ 0 w 1198"/>
                  <a:gd name="T33" fmla="*/ 1148 h 1489"/>
                  <a:gd name="T34" fmla="*/ 3 w 1198"/>
                  <a:gd name="T35" fmla="*/ 1200 h 1489"/>
                  <a:gd name="T36" fmla="*/ 25 w 1198"/>
                  <a:gd name="T37" fmla="*/ 1272 h 1489"/>
                  <a:gd name="T38" fmla="*/ 66 w 1198"/>
                  <a:gd name="T39" fmla="*/ 1339 h 1489"/>
                  <a:gd name="T40" fmla="*/ 129 w 1198"/>
                  <a:gd name="T41" fmla="*/ 1401 h 1489"/>
                  <a:gd name="T42" fmla="*/ 216 w 1198"/>
                  <a:gd name="T43" fmla="*/ 1456 h 1489"/>
                  <a:gd name="T44" fmla="*/ 278 w 1198"/>
                  <a:gd name="T45" fmla="*/ 1332 h 1489"/>
                  <a:gd name="T46" fmla="*/ 258 w 1198"/>
                  <a:gd name="T47" fmla="*/ 1313 h 1489"/>
                  <a:gd name="T48" fmla="*/ 231 w 1198"/>
                  <a:gd name="T49" fmla="*/ 1277 h 1489"/>
                  <a:gd name="T50" fmla="*/ 221 w 1198"/>
                  <a:gd name="T51" fmla="*/ 1248 h 1489"/>
                  <a:gd name="T52" fmla="*/ 219 w 1198"/>
                  <a:gd name="T53" fmla="*/ 1232 h 1489"/>
                  <a:gd name="T54" fmla="*/ 225 w 1198"/>
                  <a:gd name="T55" fmla="*/ 1200 h 1489"/>
                  <a:gd name="T56" fmla="*/ 237 w 1198"/>
                  <a:gd name="T57" fmla="*/ 1173 h 1489"/>
                  <a:gd name="T58" fmla="*/ 256 w 1198"/>
                  <a:gd name="T59" fmla="*/ 1151 h 1489"/>
                  <a:gd name="T60" fmla="*/ 279 w 1198"/>
                  <a:gd name="T61" fmla="*/ 1133 h 1489"/>
                  <a:gd name="T62" fmla="*/ 316 w 1198"/>
                  <a:gd name="T63" fmla="*/ 1115 h 1489"/>
                  <a:gd name="T64" fmla="*/ 852 w 1198"/>
                  <a:gd name="T65" fmla="*/ 920 h 1489"/>
                  <a:gd name="T66" fmla="*/ 934 w 1198"/>
                  <a:gd name="T67" fmla="*/ 886 h 1489"/>
                  <a:gd name="T68" fmla="*/ 1006 w 1198"/>
                  <a:gd name="T69" fmla="*/ 848 h 1489"/>
                  <a:gd name="T70" fmla="*/ 1051 w 1198"/>
                  <a:gd name="T71" fmla="*/ 816 h 1489"/>
                  <a:gd name="T72" fmla="*/ 1090 w 1198"/>
                  <a:gd name="T73" fmla="*/ 781 h 1489"/>
                  <a:gd name="T74" fmla="*/ 1123 w 1198"/>
                  <a:gd name="T75" fmla="*/ 742 h 1489"/>
                  <a:gd name="T76" fmla="*/ 1151 w 1198"/>
                  <a:gd name="T77" fmla="*/ 700 h 1489"/>
                  <a:gd name="T78" fmla="*/ 1172 w 1198"/>
                  <a:gd name="T79" fmla="*/ 653 h 1489"/>
                  <a:gd name="T80" fmla="*/ 1187 w 1198"/>
                  <a:gd name="T81" fmla="*/ 604 h 1489"/>
                  <a:gd name="T82" fmla="*/ 1195 w 1198"/>
                  <a:gd name="T83" fmla="*/ 549 h 1489"/>
                  <a:gd name="T84" fmla="*/ 1198 w 1198"/>
                  <a:gd name="T85" fmla="*/ 489 h 1489"/>
                  <a:gd name="T86" fmla="*/ 1196 w 1198"/>
                  <a:gd name="T87" fmla="*/ 450 h 1489"/>
                  <a:gd name="T88" fmla="*/ 1187 w 1198"/>
                  <a:gd name="T89" fmla="*/ 392 h 1489"/>
                  <a:gd name="T90" fmla="*/ 1168 w 1198"/>
                  <a:gd name="T91" fmla="*/ 337 h 1489"/>
                  <a:gd name="T92" fmla="*/ 1141 w 1198"/>
                  <a:gd name="T93" fmla="*/ 284 h 1489"/>
                  <a:gd name="T94" fmla="*/ 1107 w 1198"/>
                  <a:gd name="T95" fmla="*/ 234 h 1489"/>
                  <a:gd name="T96" fmla="*/ 1066 w 1198"/>
                  <a:gd name="T97" fmla="*/ 188 h 1489"/>
                  <a:gd name="T98" fmla="*/ 1017 w 1198"/>
                  <a:gd name="T99" fmla="*/ 143 h 1489"/>
                  <a:gd name="T100" fmla="*/ 961 w 1198"/>
                  <a:gd name="T101" fmla="*/ 103 h 1489"/>
                  <a:gd name="T102" fmla="*/ 899 w 1198"/>
                  <a:gd name="T103" fmla="*/ 65 h 1489"/>
                  <a:gd name="T104" fmla="*/ 807 w 1198"/>
                  <a:gd name="T105" fmla="*/ 19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98" h="1489">
                    <a:moveTo>
                      <a:pt x="757" y="0"/>
                    </a:moveTo>
                    <a:lnTo>
                      <a:pt x="735" y="385"/>
                    </a:lnTo>
                    <a:lnTo>
                      <a:pt x="735" y="385"/>
                    </a:lnTo>
                    <a:lnTo>
                      <a:pt x="758" y="399"/>
                    </a:lnTo>
                    <a:lnTo>
                      <a:pt x="779" y="411"/>
                    </a:lnTo>
                    <a:lnTo>
                      <a:pt x="797" y="426"/>
                    </a:lnTo>
                    <a:lnTo>
                      <a:pt x="804" y="432"/>
                    </a:lnTo>
                    <a:lnTo>
                      <a:pt x="811" y="439"/>
                    </a:lnTo>
                    <a:lnTo>
                      <a:pt x="817" y="448"/>
                    </a:lnTo>
                    <a:lnTo>
                      <a:pt x="823" y="455"/>
                    </a:lnTo>
                    <a:lnTo>
                      <a:pt x="828" y="463"/>
                    </a:lnTo>
                    <a:lnTo>
                      <a:pt x="832" y="471"/>
                    </a:lnTo>
                    <a:lnTo>
                      <a:pt x="835" y="481"/>
                    </a:lnTo>
                    <a:lnTo>
                      <a:pt x="837" y="490"/>
                    </a:lnTo>
                    <a:lnTo>
                      <a:pt x="838" y="500"/>
                    </a:lnTo>
                    <a:lnTo>
                      <a:pt x="838" y="511"/>
                    </a:lnTo>
                    <a:lnTo>
                      <a:pt x="838" y="511"/>
                    </a:lnTo>
                    <a:lnTo>
                      <a:pt x="838" y="519"/>
                    </a:lnTo>
                    <a:lnTo>
                      <a:pt x="837" y="527"/>
                    </a:lnTo>
                    <a:lnTo>
                      <a:pt x="835" y="534"/>
                    </a:lnTo>
                    <a:lnTo>
                      <a:pt x="833" y="542"/>
                    </a:lnTo>
                    <a:lnTo>
                      <a:pt x="830" y="550"/>
                    </a:lnTo>
                    <a:lnTo>
                      <a:pt x="827" y="557"/>
                    </a:lnTo>
                    <a:lnTo>
                      <a:pt x="822" y="563"/>
                    </a:lnTo>
                    <a:lnTo>
                      <a:pt x="817" y="571"/>
                    </a:lnTo>
                    <a:lnTo>
                      <a:pt x="811" y="578"/>
                    </a:lnTo>
                    <a:lnTo>
                      <a:pt x="805" y="584"/>
                    </a:lnTo>
                    <a:lnTo>
                      <a:pt x="788" y="598"/>
                    </a:lnTo>
                    <a:lnTo>
                      <a:pt x="770" y="610"/>
                    </a:lnTo>
                    <a:lnTo>
                      <a:pt x="747" y="622"/>
                    </a:lnTo>
                    <a:lnTo>
                      <a:pt x="747" y="622"/>
                    </a:lnTo>
                    <a:lnTo>
                      <a:pt x="643" y="672"/>
                    </a:lnTo>
                    <a:lnTo>
                      <a:pt x="487" y="744"/>
                    </a:lnTo>
                    <a:lnTo>
                      <a:pt x="230" y="863"/>
                    </a:lnTo>
                    <a:lnTo>
                      <a:pt x="230" y="863"/>
                    </a:lnTo>
                    <a:lnTo>
                      <a:pt x="205" y="876"/>
                    </a:lnTo>
                    <a:lnTo>
                      <a:pt x="181" y="888"/>
                    </a:lnTo>
                    <a:lnTo>
                      <a:pt x="159" y="902"/>
                    </a:lnTo>
                    <a:lnTo>
                      <a:pt x="138" y="915"/>
                    </a:lnTo>
                    <a:lnTo>
                      <a:pt x="117" y="931"/>
                    </a:lnTo>
                    <a:lnTo>
                      <a:pt x="98" y="946"/>
                    </a:lnTo>
                    <a:lnTo>
                      <a:pt x="81" y="962"/>
                    </a:lnTo>
                    <a:lnTo>
                      <a:pt x="64" y="979"/>
                    </a:lnTo>
                    <a:lnTo>
                      <a:pt x="50" y="997"/>
                    </a:lnTo>
                    <a:lnTo>
                      <a:pt x="37" y="1015"/>
                    </a:lnTo>
                    <a:lnTo>
                      <a:pt x="26" y="1035"/>
                    </a:lnTo>
                    <a:lnTo>
                      <a:pt x="17" y="1056"/>
                    </a:lnTo>
                    <a:lnTo>
                      <a:pt x="9" y="1078"/>
                    </a:lnTo>
                    <a:lnTo>
                      <a:pt x="4" y="1100"/>
                    </a:lnTo>
                    <a:lnTo>
                      <a:pt x="1" y="1124"/>
                    </a:lnTo>
                    <a:lnTo>
                      <a:pt x="0" y="1148"/>
                    </a:lnTo>
                    <a:lnTo>
                      <a:pt x="0" y="1148"/>
                    </a:lnTo>
                    <a:lnTo>
                      <a:pt x="0" y="1175"/>
                    </a:lnTo>
                    <a:lnTo>
                      <a:pt x="3" y="1200"/>
                    </a:lnTo>
                    <a:lnTo>
                      <a:pt x="8" y="1224"/>
                    </a:lnTo>
                    <a:lnTo>
                      <a:pt x="16" y="1249"/>
                    </a:lnTo>
                    <a:lnTo>
                      <a:pt x="25" y="1272"/>
                    </a:lnTo>
                    <a:lnTo>
                      <a:pt x="36" y="1296"/>
                    </a:lnTo>
                    <a:lnTo>
                      <a:pt x="50" y="1318"/>
                    </a:lnTo>
                    <a:lnTo>
                      <a:pt x="66" y="1339"/>
                    </a:lnTo>
                    <a:lnTo>
                      <a:pt x="85" y="1361"/>
                    </a:lnTo>
                    <a:lnTo>
                      <a:pt x="106" y="1381"/>
                    </a:lnTo>
                    <a:lnTo>
                      <a:pt x="129" y="1401"/>
                    </a:lnTo>
                    <a:lnTo>
                      <a:pt x="155" y="1420"/>
                    </a:lnTo>
                    <a:lnTo>
                      <a:pt x="184" y="1439"/>
                    </a:lnTo>
                    <a:lnTo>
                      <a:pt x="216" y="1456"/>
                    </a:lnTo>
                    <a:lnTo>
                      <a:pt x="250" y="1473"/>
                    </a:lnTo>
                    <a:lnTo>
                      <a:pt x="288" y="1489"/>
                    </a:lnTo>
                    <a:lnTo>
                      <a:pt x="278" y="1332"/>
                    </a:lnTo>
                    <a:lnTo>
                      <a:pt x="278" y="1332"/>
                    </a:lnTo>
                    <a:lnTo>
                      <a:pt x="268" y="1324"/>
                    </a:lnTo>
                    <a:lnTo>
                      <a:pt x="258" y="1313"/>
                    </a:lnTo>
                    <a:lnTo>
                      <a:pt x="248" y="1302"/>
                    </a:lnTo>
                    <a:lnTo>
                      <a:pt x="239" y="1291"/>
                    </a:lnTo>
                    <a:lnTo>
                      <a:pt x="231" y="1277"/>
                    </a:lnTo>
                    <a:lnTo>
                      <a:pt x="226" y="1263"/>
                    </a:lnTo>
                    <a:lnTo>
                      <a:pt x="222" y="1255"/>
                    </a:lnTo>
                    <a:lnTo>
                      <a:pt x="221" y="1248"/>
                    </a:lnTo>
                    <a:lnTo>
                      <a:pt x="220" y="1240"/>
                    </a:lnTo>
                    <a:lnTo>
                      <a:pt x="219" y="1232"/>
                    </a:lnTo>
                    <a:lnTo>
                      <a:pt x="219" y="1232"/>
                    </a:lnTo>
                    <a:lnTo>
                      <a:pt x="220" y="1220"/>
                    </a:lnTo>
                    <a:lnTo>
                      <a:pt x="221" y="1210"/>
                    </a:lnTo>
                    <a:lnTo>
                      <a:pt x="225" y="1200"/>
                    </a:lnTo>
                    <a:lnTo>
                      <a:pt x="228" y="1190"/>
                    </a:lnTo>
                    <a:lnTo>
                      <a:pt x="232" y="1181"/>
                    </a:lnTo>
                    <a:lnTo>
                      <a:pt x="237" y="1173"/>
                    </a:lnTo>
                    <a:lnTo>
                      <a:pt x="242" y="1165"/>
                    </a:lnTo>
                    <a:lnTo>
                      <a:pt x="248" y="1158"/>
                    </a:lnTo>
                    <a:lnTo>
                      <a:pt x="256" y="1151"/>
                    </a:lnTo>
                    <a:lnTo>
                      <a:pt x="263" y="1145"/>
                    </a:lnTo>
                    <a:lnTo>
                      <a:pt x="271" y="1139"/>
                    </a:lnTo>
                    <a:lnTo>
                      <a:pt x="279" y="1133"/>
                    </a:lnTo>
                    <a:lnTo>
                      <a:pt x="297" y="1123"/>
                    </a:lnTo>
                    <a:lnTo>
                      <a:pt x="316" y="1115"/>
                    </a:lnTo>
                    <a:lnTo>
                      <a:pt x="316" y="1115"/>
                    </a:lnTo>
                    <a:lnTo>
                      <a:pt x="402" y="1083"/>
                    </a:lnTo>
                    <a:lnTo>
                      <a:pt x="548" y="1030"/>
                    </a:lnTo>
                    <a:lnTo>
                      <a:pt x="852" y="920"/>
                    </a:lnTo>
                    <a:lnTo>
                      <a:pt x="852" y="920"/>
                    </a:lnTo>
                    <a:lnTo>
                      <a:pt x="895" y="904"/>
                    </a:lnTo>
                    <a:lnTo>
                      <a:pt x="934" y="886"/>
                    </a:lnTo>
                    <a:lnTo>
                      <a:pt x="971" y="868"/>
                    </a:lnTo>
                    <a:lnTo>
                      <a:pt x="989" y="857"/>
                    </a:lnTo>
                    <a:lnTo>
                      <a:pt x="1006" y="848"/>
                    </a:lnTo>
                    <a:lnTo>
                      <a:pt x="1022" y="838"/>
                    </a:lnTo>
                    <a:lnTo>
                      <a:pt x="1037" y="826"/>
                    </a:lnTo>
                    <a:lnTo>
                      <a:pt x="1051" y="816"/>
                    </a:lnTo>
                    <a:lnTo>
                      <a:pt x="1066" y="804"/>
                    </a:lnTo>
                    <a:lnTo>
                      <a:pt x="1078" y="792"/>
                    </a:lnTo>
                    <a:lnTo>
                      <a:pt x="1090" y="781"/>
                    </a:lnTo>
                    <a:lnTo>
                      <a:pt x="1103" y="768"/>
                    </a:lnTo>
                    <a:lnTo>
                      <a:pt x="1113" y="755"/>
                    </a:lnTo>
                    <a:lnTo>
                      <a:pt x="1123" y="742"/>
                    </a:lnTo>
                    <a:lnTo>
                      <a:pt x="1134" y="728"/>
                    </a:lnTo>
                    <a:lnTo>
                      <a:pt x="1142" y="714"/>
                    </a:lnTo>
                    <a:lnTo>
                      <a:pt x="1151" y="700"/>
                    </a:lnTo>
                    <a:lnTo>
                      <a:pt x="1159" y="684"/>
                    </a:lnTo>
                    <a:lnTo>
                      <a:pt x="1166" y="670"/>
                    </a:lnTo>
                    <a:lnTo>
                      <a:pt x="1172" y="653"/>
                    </a:lnTo>
                    <a:lnTo>
                      <a:pt x="1177" y="638"/>
                    </a:lnTo>
                    <a:lnTo>
                      <a:pt x="1182" y="620"/>
                    </a:lnTo>
                    <a:lnTo>
                      <a:pt x="1187" y="604"/>
                    </a:lnTo>
                    <a:lnTo>
                      <a:pt x="1190" y="586"/>
                    </a:lnTo>
                    <a:lnTo>
                      <a:pt x="1193" y="568"/>
                    </a:lnTo>
                    <a:lnTo>
                      <a:pt x="1195" y="549"/>
                    </a:lnTo>
                    <a:lnTo>
                      <a:pt x="1197" y="529"/>
                    </a:lnTo>
                    <a:lnTo>
                      <a:pt x="1198" y="510"/>
                    </a:lnTo>
                    <a:lnTo>
                      <a:pt x="1198" y="489"/>
                    </a:lnTo>
                    <a:lnTo>
                      <a:pt x="1198" y="489"/>
                    </a:lnTo>
                    <a:lnTo>
                      <a:pt x="1198" y="469"/>
                    </a:lnTo>
                    <a:lnTo>
                      <a:pt x="1196" y="450"/>
                    </a:lnTo>
                    <a:lnTo>
                      <a:pt x="1194" y="430"/>
                    </a:lnTo>
                    <a:lnTo>
                      <a:pt x="1191" y="410"/>
                    </a:lnTo>
                    <a:lnTo>
                      <a:pt x="1187" y="392"/>
                    </a:lnTo>
                    <a:lnTo>
                      <a:pt x="1180" y="373"/>
                    </a:lnTo>
                    <a:lnTo>
                      <a:pt x="1174" y="354"/>
                    </a:lnTo>
                    <a:lnTo>
                      <a:pt x="1168" y="337"/>
                    </a:lnTo>
                    <a:lnTo>
                      <a:pt x="1160" y="318"/>
                    </a:lnTo>
                    <a:lnTo>
                      <a:pt x="1150" y="302"/>
                    </a:lnTo>
                    <a:lnTo>
                      <a:pt x="1141" y="284"/>
                    </a:lnTo>
                    <a:lnTo>
                      <a:pt x="1131" y="268"/>
                    </a:lnTo>
                    <a:lnTo>
                      <a:pt x="1119" y="251"/>
                    </a:lnTo>
                    <a:lnTo>
                      <a:pt x="1107" y="234"/>
                    </a:lnTo>
                    <a:lnTo>
                      <a:pt x="1093" y="218"/>
                    </a:lnTo>
                    <a:lnTo>
                      <a:pt x="1080" y="202"/>
                    </a:lnTo>
                    <a:lnTo>
                      <a:pt x="1066" y="188"/>
                    </a:lnTo>
                    <a:lnTo>
                      <a:pt x="1050" y="172"/>
                    </a:lnTo>
                    <a:lnTo>
                      <a:pt x="1033" y="158"/>
                    </a:lnTo>
                    <a:lnTo>
                      <a:pt x="1017" y="143"/>
                    </a:lnTo>
                    <a:lnTo>
                      <a:pt x="998" y="130"/>
                    </a:lnTo>
                    <a:lnTo>
                      <a:pt x="981" y="116"/>
                    </a:lnTo>
                    <a:lnTo>
                      <a:pt x="961" y="103"/>
                    </a:lnTo>
                    <a:lnTo>
                      <a:pt x="941" y="90"/>
                    </a:lnTo>
                    <a:lnTo>
                      <a:pt x="921" y="77"/>
                    </a:lnTo>
                    <a:lnTo>
                      <a:pt x="899" y="65"/>
                    </a:lnTo>
                    <a:lnTo>
                      <a:pt x="877" y="53"/>
                    </a:lnTo>
                    <a:lnTo>
                      <a:pt x="855" y="42"/>
                    </a:lnTo>
                    <a:lnTo>
                      <a:pt x="807" y="19"/>
                    </a:lnTo>
                    <a:lnTo>
                      <a:pt x="75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29" name="Freeform 174">
                <a:extLst>
                  <a:ext uri="{FF2B5EF4-FFF2-40B4-BE49-F238E27FC236}">
                    <a16:creationId xmlns:a16="http://schemas.microsoft.com/office/drawing/2014/main" id="{F71A7A41-0260-442F-8526-4122618B0D45}"/>
                  </a:ext>
                </a:extLst>
              </p:cNvPr>
              <p:cNvSpPr>
                <a:spLocks/>
              </p:cNvSpPr>
              <p:nvPr/>
            </p:nvSpPr>
            <p:spPr bwMode="auto">
              <a:xfrm>
                <a:off x="4562476" y="1522413"/>
                <a:ext cx="2854325" cy="2276475"/>
              </a:xfrm>
              <a:custGeom>
                <a:avLst/>
                <a:gdLst>
                  <a:gd name="T0" fmla="*/ 719 w 1798"/>
                  <a:gd name="T1" fmla="*/ 0 h 1434"/>
                  <a:gd name="T2" fmla="*/ 609 w 1798"/>
                  <a:gd name="T3" fmla="*/ 8 h 1434"/>
                  <a:gd name="T4" fmla="*/ 506 w 1798"/>
                  <a:gd name="T5" fmla="*/ 32 h 1434"/>
                  <a:gd name="T6" fmla="*/ 408 w 1798"/>
                  <a:gd name="T7" fmla="*/ 71 h 1434"/>
                  <a:gd name="T8" fmla="*/ 318 w 1798"/>
                  <a:gd name="T9" fmla="*/ 123 h 1434"/>
                  <a:gd name="T10" fmla="*/ 236 w 1798"/>
                  <a:gd name="T11" fmla="*/ 187 h 1434"/>
                  <a:gd name="T12" fmla="*/ 165 w 1798"/>
                  <a:gd name="T13" fmla="*/ 262 h 1434"/>
                  <a:gd name="T14" fmla="*/ 105 w 1798"/>
                  <a:gd name="T15" fmla="*/ 347 h 1434"/>
                  <a:gd name="T16" fmla="*/ 57 w 1798"/>
                  <a:gd name="T17" fmla="*/ 440 h 1434"/>
                  <a:gd name="T18" fmla="*/ 23 w 1798"/>
                  <a:gd name="T19" fmla="*/ 539 h 1434"/>
                  <a:gd name="T20" fmla="*/ 4 w 1798"/>
                  <a:gd name="T21" fmla="*/ 645 h 1434"/>
                  <a:gd name="T22" fmla="*/ 0 w 1798"/>
                  <a:gd name="T23" fmla="*/ 719 h 1434"/>
                  <a:gd name="T24" fmla="*/ 6 w 1798"/>
                  <a:gd name="T25" fmla="*/ 825 h 1434"/>
                  <a:gd name="T26" fmla="*/ 26 w 1798"/>
                  <a:gd name="T27" fmla="*/ 923 h 1434"/>
                  <a:gd name="T28" fmla="*/ 58 w 1798"/>
                  <a:gd name="T29" fmla="*/ 1014 h 1434"/>
                  <a:gd name="T30" fmla="*/ 102 w 1798"/>
                  <a:gd name="T31" fmla="*/ 1095 h 1434"/>
                  <a:gd name="T32" fmla="*/ 158 w 1798"/>
                  <a:gd name="T33" fmla="*/ 1170 h 1434"/>
                  <a:gd name="T34" fmla="*/ 228 w 1798"/>
                  <a:gd name="T35" fmla="*/ 1236 h 1434"/>
                  <a:gd name="T36" fmla="*/ 307 w 1798"/>
                  <a:gd name="T37" fmla="*/ 1294 h 1434"/>
                  <a:gd name="T38" fmla="*/ 398 w 1798"/>
                  <a:gd name="T39" fmla="*/ 1344 h 1434"/>
                  <a:gd name="T40" fmla="*/ 502 w 1798"/>
                  <a:gd name="T41" fmla="*/ 1384 h 1434"/>
                  <a:gd name="T42" fmla="*/ 615 w 1798"/>
                  <a:gd name="T43" fmla="*/ 1417 h 1434"/>
                  <a:gd name="T44" fmla="*/ 676 w 1798"/>
                  <a:gd name="T45" fmla="*/ 1059 h 1434"/>
                  <a:gd name="T46" fmla="*/ 624 w 1798"/>
                  <a:gd name="T47" fmla="*/ 1042 h 1434"/>
                  <a:gd name="T48" fmla="*/ 555 w 1798"/>
                  <a:gd name="T49" fmla="*/ 1007 h 1434"/>
                  <a:gd name="T50" fmla="*/ 496 w 1798"/>
                  <a:gd name="T51" fmla="*/ 960 h 1434"/>
                  <a:gd name="T52" fmla="*/ 451 w 1798"/>
                  <a:gd name="T53" fmla="*/ 902 h 1434"/>
                  <a:gd name="T54" fmla="*/ 436 w 1798"/>
                  <a:gd name="T55" fmla="*/ 869 h 1434"/>
                  <a:gd name="T56" fmla="*/ 425 w 1798"/>
                  <a:gd name="T57" fmla="*/ 833 h 1434"/>
                  <a:gd name="T58" fmla="*/ 420 w 1798"/>
                  <a:gd name="T59" fmla="*/ 793 h 1434"/>
                  <a:gd name="T60" fmla="*/ 420 w 1798"/>
                  <a:gd name="T61" fmla="*/ 762 h 1434"/>
                  <a:gd name="T62" fmla="*/ 426 w 1798"/>
                  <a:gd name="T63" fmla="*/ 715 h 1434"/>
                  <a:gd name="T64" fmla="*/ 439 w 1798"/>
                  <a:gd name="T65" fmla="*/ 670 h 1434"/>
                  <a:gd name="T66" fmla="*/ 456 w 1798"/>
                  <a:gd name="T67" fmla="*/ 630 h 1434"/>
                  <a:gd name="T68" fmla="*/ 480 w 1798"/>
                  <a:gd name="T69" fmla="*/ 594 h 1434"/>
                  <a:gd name="T70" fmla="*/ 509 w 1798"/>
                  <a:gd name="T71" fmla="*/ 562 h 1434"/>
                  <a:gd name="T72" fmla="*/ 542 w 1798"/>
                  <a:gd name="T73" fmla="*/ 535 h 1434"/>
                  <a:gd name="T74" fmla="*/ 578 w 1798"/>
                  <a:gd name="T75" fmla="*/ 513 h 1434"/>
                  <a:gd name="T76" fmla="*/ 618 w 1798"/>
                  <a:gd name="T77" fmla="*/ 497 h 1434"/>
                  <a:gd name="T78" fmla="*/ 660 w 1798"/>
                  <a:gd name="T79" fmla="*/ 485 h 1434"/>
                  <a:gd name="T80" fmla="*/ 705 w 1798"/>
                  <a:gd name="T81" fmla="*/ 480 h 1434"/>
                  <a:gd name="T82" fmla="*/ 1618 w 1798"/>
                  <a:gd name="T83" fmla="*/ 479 h 1434"/>
                  <a:gd name="T84" fmla="*/ 1654 w 1798"/>
                  <a:gd name="T85" fmla="*/ 476 h 1434"/>
                  <a:gd name="T86" fmla="*/ 1704 w 1798"/>
                  <a:gd name="T87" fmla="*/ 457 h 1434"/>
                  <a:gd name="T88" fmla="*/ 1745 w 1798"/>
                  <a:gd name="T89" fmla="*/ 427 h 1434"/>
                  <a:gd name="T90" fmla="*/ 1776 w 1798"/>
                  <a:gd name="T91" fmla="*/ 385 h 1434"/>
                  <a:gd name="T92" fmla="*/ 1795 w 1798"/>
                  <a:gd name="T93" fmla="*/ 336 h 1434"/>
                  <a:gd name="T94" fmla="*/ 1798 w 1798"/>
                  <a:gd name="T95" fmla="*/ 300 h 1434"/>
                  <a:gd name="T96" fmla="*/ 1792 w 1798"/>
                  <a:gd name="T97" fmla="*/ 238 h 1434"/>
                  <a:gd name="T98" fmla="*/ 1774 w 1798"/>
                  <a:gd name="T99" fmla="*/ 185 h 1434"/>
                  <a:gd name="T100" fmla="*/ 1747 w 1798"/>
                  <a:gd name="T101" fmla="*/ 140 h 1434"/>
                  <a:gd name="T102" fmla="*/ 1711 w 1798"/>
                  <a:gd name="T103" fmla="*/ 101 h 1434"/>
                  <a:gd name="T104" fmla="*/ 1670 w 1798"/>
                  <a:gd name="T105" fmla="*/ 70 h 1434"/>
                  <a:gd name="T106" fmla="*/ 1622 w 1798"/>
                  <a:gd name="T107" fmla="*/ 45 h 1434"/>
                  <a:gd name="T108" fmla="*/ 1571 w 1798"/>
                  <a:gd name="T109" fmla="*/ 27 h 1434"/>
                  <a:gd name="T110" fmla="*/ 1482 w 1798"/>
                  <a:gd name="T111" fmla="*/ 7 h 1434"/>
                  <a:gd name="T112" fmla="*/ 1379 w 1798"/>
                  <a:gd name="T113"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8" h="1434">
                    <a:moveTo>
                      <a:pt x="1379" y="0"/>
                    </a:moveTo>
                    <a:lnTo>
                      <a:pt x="719" y="0"/>
                    </a:lnTo>
                    <a:lnTo>
                      <a:pt x="719" y="0"/>
                    </a:lnTo>
                    <a:lnTo>
                      <a:pt x="683" y="1"/>
                    </a:lnTo>
                    <a:lnTo>
                      <a:pt x="646" y="4"/>
                    </a:lnTo>
                    <a:lnTo>
                      <a:pt x="609" y="8"/>
                    </a:lnTo>
                    <a:lnTo>
                      <a:pt x="574" y="14"/>
                    </a:lnTo>
                    <a:lnTo>
                      <a:pt x="540" y="23"/>
                    </a:lnTo>
                    <a:lnTo>
                      <a:pt x="506" y="32"/>
                    </a:lnTo>
                    <a:lnTo>
                      <a:pt x="472" y="43"/>
                    </a:lnTo>
                    <a:lnTo>
                      <a:pt x="440" y="57"/>
                    </a:lnTo>
                    <a:lnTo>
                      <a:pt x="408" y="71"/>
                    </a:lnTo>
                    <a:lnTo>
                      <a:pt x="377" y="87"/>
                    </a:lnTo>
                    <a:lnTo>
                      <a:pt x="347" y="104"/>
                    </a:lnTo>
                    <a:lnTo>
                      <a:pt x="318" y="123"/>
                    </a:lnTo>
                    <a:lnTo>
                      <a:pt x="289" y="143"/>
                    </a:lnTo>
                    <a:lnTo>
                      <a:pt x="262" y="164"/>
                    </a:lnTo>
                    <a:lnTo>
                      <a:pt x="236" y="187"/>
                    </a:lnTo>
                    <a:lnTo>
                      <a:pt x="211" y="211"/>
                    </a:lnTo>
                    <a:lnTo>
                      <a:pt x="187" y="236"/>
                    </a:lnTo>
                    <a:lnTo>
                      <a:pt x="165" y="262"/>
                    </a:lnTo>
                    <a:lnTo>
                      <a:pt x="143" y="289"/>
                    </a:lnTo>
                    <a:lnTo>
                      <a:pt x="123" y="317"/>
                    </a:lnTo>
                    <a:lnTo>
                      <a:pt x="105" y="347"/>
                    </a:lnTo>
                    <a:lnTo>
                      <a:pt x="87" y="377"/>
                    </a:lnTo>
                    <a:lnTo>
                      <a:pt x="71" y="408"/>
                    </a:lnTo>
                    <a:lnTo>
                      <a:pt x="57" y="440"/>
                    </a:lnTo>
                    <a:lnTo>
                      <a:pt x="43" y="472"/>
                    </a:lnTo>
                    <a:lnTo>
                      <a:pt x="32" y="505"/>
                    </a:lnTo>
                    <a:lnTo>
                      <a:pt x="23" y="539"/>
                    </a:lnTo>
                    <a:lnTo>
                      <a:pt x="15" y="574"/>
                    </a:lnTo>
                    <a:lnTo>
                      <a:pt x="8" y="609"/>
                    </a:lnTo>
                    <a:lnTo>
                      <a:pt x="4" y="645"/>
                    </a:lnTo>
                    <a:lnTo>
                      <a:pt x="1" y="682"/>
                    </a:lnTo>
                    <a:lnTo>
                      <a:pt x="0" y="719"/>
                    </a:lnTo>
                    <a:lnTo>
                      <a:pt x="0" y="719"/>
                    </a:lnTo>
                    <a:lnTo>
                      <a:pt x="1" y="755"/>
                    </a:lnTo>
                    <a:lnTo>
                      <a:pt x="3" y="790"/>
                    </a:lnTo>
                    <a:lnTo>
                      <a:pt x="6" y="825"/>
                    </a:lnTo>
                    <a:lnTo>
                      <a:pt x="11" y="859"/>
                    </a:lnTo>
                    <a:lnTo>
                      <a:pt x="18" y="892"/>
                    </a:lnTo>
                    <a:lnTo>
                      <a:pt x="26" y="923"/>
                    </a:lnTo>
                    <a:lnTo>
                      <a:pt x="35" y="954"/>
                    </a:lnTo>
                    <a:lnTo>
                      <a:pt x="46" y="985"/>
                    </a:lnTo>
                    <a:lnTo>
                      <a:pt x="58" y="1014"/>
                    </a:lnTo>
                    <a:lnTo>
                      <a:pt x="71" y="1042"/>
                    </a:lnTo>
                    <a:lnTo>
                      <a:pt x="86" y="1070"/>
                    </a:lnTo>
                    <a:lnTo>
                      <a:pt x="102" y="1095"/>
                    </a:lnTo>
                    <a:lnTo>
                      <a:pt x="120" y="1121"/>
                    </a:lnTo>
                    <a:lnTo>
                      <a:pt x="139" y="1146"/>
                    </a:lnTo>
                    <a:lnTo>
                      <a:pt x="158" y="1170"/>
                    </a:lnTo>
                    <a:lnTo>
                      <a:pt x="180" y="1193"/>
                    </a:lnTo>
                    <a:lnTo>
                      <a:pt x="203" y="1214"/>
                    </a:lnTo>
                    <a:lnTo>
                      <a:pt x="228" y="1236"/>
                    </a:lnTo>
                    <a:lnTo>
                      <a:pt x="252" y="1256"/>
                    </a:lnTo>
                    <a:lnTo>
                      <a:pt x="279" y="1275"/>
                    </a:lnTo>
                    <a:lnTo>
                      <a:pt x="307" y="1294"/>
                    </a:lnTo>
                    <a:lnTo>
                      <a:pt x="336" y="1312"/>
                    </a:lnTo>
                    <a:lnTo>
                      <a:pt x="367" y="1328"/>
                    </a:lnTo>
                    <a:lnTo>
                      <a:pt x="398" y="1344"/>
                    </a:lnTo>
                    <a:lnTo>
                      <a:pt x="431" y="1358"/>
                    </a:lnTo>
                    <a:lnTo>
                      <a:pt x="466" y="1372"/>
                    </a:lnTo>
                    <a:lnTo>
                      <a:pt x="502" y="1384"/>
                    </a:lnTo>
                    <a:lnTo>
                      <a:pt x="538" y="1397"/>
                    </a:lnTo>
                    <a:lnTo>
                      <a:pt x="576" y="1407"/>
                    </a:lnTo>
                    <a:lnTo>
                      <a:pt x="615" y="1417"/>
                    </a:lnTo>
                    <a:lnTo>
                      <a:pt x="655" y="1427"/>
                    </a:lnTo>
                    <a:lnTo>
                      <a:pt x="696" y="1434"/>
                    </a:lnTo>
                    <a:lnTo>
                      <a:pt x="676" y="1059"/>
                    </a:lnTo>
                    <a:lnTo>
                      <a:pt x="676" y="1059"/>
                    </a:lnTo>
                    <a:lnTo>
                      <a:pt x="650" y="1051"/>
                    </a:lnTo>
                    <a:lnTo>
                      <a:pt x="624" y="1042"/>
                    </a:lnTo>
                    <a:lnTo>
                      <a:pt x="600" y="1031"/>
                    </a:lnTo>
                    <a:lnTo>
                      <a:pt x="576" y="1019"/>
                    </a:lnTo>
                    <a:lnTo>
                      <a:pt x="555" y="1007"/>
                    </a:lnTo>
                    <a:lnTo>
                      <a:pt x="533" y="992"/>
                    </a:lnTo>
                    <a:lnTo>
                      <a:pt x="513" y="977"/>
                    </a:lnTo>
                    <a:lnTo>
                      <a:pt x="496" y="960"/>
                    </a:lnTo>
                    <a:lnTo>
                      <a:pt x="479" y="942"/>
                    </a:lnTo>
                    <a:lnTo>
                      <a:pt x="463" y="923"/>
                    </a:lnTo>
                    <a:lnTo>
                      <a:pt x="451" y="902"/>
                    </a:lnTo>
                    <a:lnTo>
                      <a:pt x="445" y="892"/>
                    </a:lnTo>
                    <a:lnTo>
                      <a:pt x="440" y="880"/>
                    </a:lnTo>
                    <a:lnTo>
                      <a:pt x="436" y="869"/>
                    </a:lnTo>
                    <a:lnTo>
                      <a:pt x="431" y="858"/>
                    </a:lnTo>
                    <a:lnTo>
                      <a:pt x="428" y="845"/>
                    </a:lnTo>
                    <a:lnTo>
                      <a:pt x="425" y="833"/>
                    </a:lnTo>
                    <a:lnTo>
                      <a:pt x="422" y="819"/>
                    </a:lnTo>
                    <a:lnTo>
                      <a:pt x="421" y="807"/>
                    </a:lnTo>
                    <a:lnTo>
                      <a:pt x="420" y="793"/>
                    </a:lnTo>
                    <a:lnTo>
                      <a:pt x="420" y="779"/>
                    </a:lnTo>
                    <a:lnTo>
                      <a:pt x="420" y="779"/>
                    </a:lnTo>
                    <a:lnTo>
                      <a:pt x="420" y="762"/>
                    </a:lnTo>
                    <a:lnTo>
                      <a:pt x="421" y="746"/>
                    </a:lnTo>
                    <a:lnTo>
                      <a:pt x="423" y="730"/>
                    </a:lnTo>
                    <a:lnTo>
                      <a:pt x="426" y="715"/>
                    </a:lnTo>
                    <a:lnTo>
                      <a:pt x="429" y="699"/>
                    </a:lnTo>
                    <a:lnTo>
                      <a:pt x="433" y="685"/>
                    </a:lnTo>
                    <a:lnTo>
                      <a:pt x="439" y="670"/>
                    </a:lnTo>
                    <a:lnTo>
                      <a:pt x="444" y="657"/>
                    </a:lnTo>
                    <a:lnTo>
                      <a:pt x="450" y="643"/>
                    </a:lnTo>
                    <a:lnTo>
                      <a:pt x="456" y="630"/>
                    </a:lnTo>
                    <a:lnTo>
                      <a:pt x="463" y="618"/>
                    </a:lnTo>
                    <a:lnTo>
                      <a:pt x="472" y="605"/>
                    </a:lnTo>
                    <a:lnTo>
                      <a:pt x="480" y="594"/>
                    </a:lnTo>
                    <a:lnTo>
                      <a:pt x="489" y="582"/>
                    </a:lnTo>
                    <a:lnTo>
                      <a:pt x="499" y="572"/>
                    </a:lnTo>
                    <a:lnTo>
                      <a:pt x="509" y="562"/>
                    </a:lnTo>
                    <a:lnTo>
                      <a:pt x="519" y="552"/>
                    </a:lnTo>
                    <a:lnTo>
                      <a:pt x="531" y="543"/>
                    </a:lnTo>
                    <a:lnTo>
                      <a:pt x="542" y="535"/>
                    </a:lnTo>
                    <a:lnTo>
                      <a:pt x="553" y="527"/>
                    </a:lnTo>
                    <a:lnTo>
                      <a:pt x="566" y="519"/>
                    </a:lnTo>
                    <a:lnTo>
                      <a:pt x="578" y="513"/>
                    </a:lnTo>
                    <a:lnTo>
                      <a:pt x="591" y="507"/>
                    </a:lnTo>
                    <a:lnTo>
                      <a:pt x="604" y="501"/>
                    </a:lnTo>
                    <a:lnTo>
                      <a:pt x="618" y="497"/>
                    </a:lnTo>
                    <a:lnTo>
                      <a:pt x="632" y="491"/>
                    </a:lnTo>
                    <a:lnTo>
                      <a:pt x="646" y="488"/>
                    </a:lnTo>
                    <a:lnTo>
                      <a:pt x="660" y="485"/>
                    </a:lnTo>
                    <a:lnTo>
                      <a:pt x="675" y="482"/>
                    </a:lnTo>
                    <a:lnTo>
                      <a:pt x="689" y="481"/>
                    </a:lnTo>
                    <a:lnTo>
                      <a:pt x="705" y="480"/>
                    </a:lnTo>
                    <a:lnTo>
                      <a:pt x="719" y="479"/>
                    </a:lnTo>
                    <a:lnTo>
                      <a:pt x="1159" y="479"/>
                    </a:lnTo>
                    <a:lnTo>
                      <a:pt x="1618" y="479"/>
                    </a:lnTo>
                    <a:lnTo>
                      <a:pt x="1618" y="479"/>
                    </a:lnTo>
                    <a:lnTo>
                      <a:pt x="1637" y="479"/>
                    </a:lnTo>
                    <a:lnTo>
                      <a:pt x="1654" y="476"/>
                    </a:lnTo>
                    <a:lnTo>
                      <a:pt x="1672" y="472"/>
                    </a:lnTo>
                    <a:lnTo>
                      <a:pt x="1688" y="465"/>
                    </a:lnTo>
                    <a:lnTo>
                      <a:pt x="1704" y="457"/>
                    </a:lnTo>
                    <a:lnTo>
                      <a:pt x="1718" y="449"/>
                    </a:lnTo>
                    <a:lnTo>
                      <a:pt x="1733" y="439"/>
                    </a:lnTo>
                    <a:lnTo>
                      <a:pt x="1745" y="427"/>
                    </a:lnTo>
                    <a:lnTo>
                      <a:pt x="1757" y="414"/>
                    </a:lnTo>
                    <a:lnTo>
                      <a:pt x="1767" y="400"/>
                    </a:lnTo>
                    <a:lnTo>
                      <a:pt x="1776" y="385"/>
                    </a:lnTo>
                    <a:lnTo>
                      <a:pt x="1783" y="369"/>
                    </a:lnTo>
                    <a:lnTo>
                      <a:pt x="1790" y="353"/>
                    </a:lnTo>
                    <a:lnTo>
                      <a:pt x="1795" y="336"/>
                    </a:lnTo>
                    <a:lnTo>
                      <a:pt x="1797" y="318"/>
                    </a:lnTo>
                    <a:lnTo>
                      <a:pt x="1798" y="300"/>
                    </a:lnTo>
                    <a:lnTo>
                      <a:pt x="1798" y="300"/>
                    </a:lnTo>
                    <a:lnTo>
                      <a:pt x="1797" y="278"/>
                    </a:lnTo>
                    <a:lnTo>
                      <a:pt x="1795" y="258"/>
                    </a:lnTo>
                    <a:lnTo>
                      <a:pt x="1792" y="238"/>
                    </a:lnTo>
                    <a:lnTo>
                      <a:pt x="1788" y="219"/>
                    </a:lnTo>
                    <a:lnTo>
                      <a:pt x="1781" y="202"/>
                    </a:lnTo>
                    <a:lnTo>
                      <a:pt x="1774" y="185"/>
                    </a:lnTo>
                    <a:lnTo>
                      <a:pt x="1766" y="169"/>
                    </a:lnTo>
                    <a:lnTo>
                      <a:pt x="1758" y="153"/>
                    </a:lnTo>
                    <a:lnTo>
                      <a:pt x="1747" y="140"/>
                    </a:lnTo>
                    <a:lnTo>
                      <a:pt x="1736" y="126"/>
                    </a:lnTo>
                    <a:lnTo>
                      <a:pt x="1725" y="114"/>
                    </a:lnTo>
                    <a:lnTo>
                      <a:pt x="1711" y="101"/>
                    </a:lnTo>
                    <a:lnTo>
                      <a:pt x="1699" y="90"/>
                    </a:lnTo>
                    <a:lnTo>
                      <a:pt x="1684" y="80"/>
                    </a:lnTo>
                    <a:lnTo>
                      <a:pt x="1670" y="70"/>
                    </a:lnTo>
                    <a:lnTo>
                      <a:pt x="1654" y="62"/>
                    </a:lnTo>
                    <a:lnTo>
                      <a:pt x="1639" y="54"/>
                    </a:lnTo>
                    <a:lnTo>
                      <a:pt x="1622" y="45"/>
                    </a:lnTo>
                    <a:lnTo>
                      <a:pt x="1606" y="39"/>
                    </a:lnTo>
                    <a:lnTo>
                      <a:pt x="1588" y="33"/>
                    </a:lnTo>
                    <a:lnTo>
                      <a:pt x="1571" y="27"/>
                    </a:lnTo>
                    <a:lnTo>
                      <a:pt x="1554" y="22"/>
                    </a:lnTo>
                    <a:lnTo>
                      <a:pt x="1518" y="13"/>
                    </a:lnTo>
                    <a:lnTo>
                      <a:pt x="1482" y="7"/>
                    </a:lnTo>
                    <a:lnTo>
                      <a:pt x="1447" y="3"/>
                    </a:lnTo>
                    <a:lnTo>
                      <a:pt x="1412" y="1"/>
                    </a:lnTo>
                    <a:lnTo>
                      <a:pt x="137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30" name="Freeform 176">
                <a:extLst>
                  <a:ext uri="{FF2B5EF4-FFF2-40B4-BE49-F238E27FC236}">
                    <a16:creationId xmlns:a16="http://schemas.microsoft.com/office/drawing/2014/main" id="{3E2726DD-B4D0-4CBE-B738-C95F6724943E}"/>
                  </a:ext>
                </a:extLst>
              </p:cNvPr>
              <p:cNvSpPr>
                <a:spLocks/>
              </p:cNvSpPr>
              <p:nvPr/>
            </p:nvSpPr>
            <p:spPr bwMode="auto">
              <a:xfrm>
                <a:off x="5783263" y="2473325"/>
                <a:ext cx="606425" cy="2000250"/>
              </a:xfrm>
              <a:custGeom>
                <a:avLst/>
                <a:gdLst>
                  <a:gd name="T0" fmla="*/ 382 w 382"/>
                  <a:gd name="T1" fmla="*/ 0 h 1260"/>
                  <a:gd name="T2" fmla="*/ 0 w 382"/>
                  <a:gd name="T3" fmla="*/ 0 h 1260"/>
                  <a:gd name="T4" fmla="*/ 72 w 382"/>
                  <a:gd name="T5" fmla="*/ 1260 h 1260"/>
                  <a:gd name="T6" fmla="*/ 316 w 382"/>
                  <a:gd name="T7" fmla="*/ 1146 h 1260"/>
                  <a:gd name="T8" fmla="*/ 382 w 382"/>
                  <a:gd name="T9" fmla="*/ 0 h 1260"/>
                </a:gdLst>
                <a:ahLst/>
                <a:cxnLst>
                  <a:cxn ang="0">
                    <a:pos x="T0" y="T1"/>
                  </a:cxn>
                  <a:cxn ang="0">
                    <a:pos x="T2" y="T3"/>
                  </a:cxn>
                  <a:cxn ang="0">
                    <a:pos x="T4" y="T5"/>
                  </a:cxn>
                  <a:cxn ang="0">
                    <a:pos x="T6" y="T7"/>
                  </a:cxn>
                  <a:cxn ang="0">
                    <a:pos x="T8" y="T9"/>
                  </a:cxn>
                </a:cxnLst>
                <a:rect l="0" t="0" r="r" b="b"/>
                <a:pathLst>
                  <a:path w="382" h="1260">
                    <a:moveTo>
                      <a:pt x="382" y="0"/>
                    </a:moveTo>
                    <a:lnTo>
                      <a:pt x="0" y="0"/>
                    </a:lnTo>
                    <a:lnTo>
                      <a:pt x="72" y="1260"/>
                    </a:lnTo>
                    <a:lnTo>
                      <a:pt x="316" y="1146"/>
                    </a:lnTo>
                    <a:lnTo>
                      <a:pt x="3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grpSp>
      <p:sp>
        <p:nvSpPr>
          <p:cNvPr id="416" name="AutoShape 98">
            <a:extLst>
              <a:ext uri="{FF2B5EF4-FFF2-40B4-BE49-F238E27FC236}">
                <a16:creationId xmlns:a16="http://schemas.microsoft.com/office/drawing/2014/main" id="{64E29A0E-61C3-4CA0-8268-49936A9DA86E}"/>
              </a:ext>
            </a:extLst>
          </p:cNvPr>
          <p:cNvSpPr>
            <a:spLocks noChangeAspect="1" noChangeArrowheads="1" noTextEdit="1"/>
          </p:cNvSpPr>
          <p:nvPr/>
        </p:nvSpPr>
        <p:spPr bwMode="auto">
          <a:xfrm>
            <a:off x="6609109" y="2513114"/>
            <a:ext cx="417167" cy="41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nvGrpSpPr>
          <p:cNvPr id="301" name="Gruppieren 300">
            <a:extLst>
              <a:ext uri="{FF2B5EF4-FFF2-40B4-BE49-F238E27FC236}">
                <a16:creationId xmlns:a16="http://schemas.microsoft.com/office/drawing/2014/main" id="{E82ADDBD-7A9C-4D6A-9069-0F0C9C53CCBE}"/>
              </a:ext>
            </a:extLst>
          </p:cNvPr>
          <p:cNvGrpSpPr/>
          <p:nvPr/>
        </p:nvGrpSpPr>
        <p:grpSpPr>
          <a:xfrm>
            <a:off x="8101948" y="2503409"/>
            <a:ext cx="545649" cy="450947"/>
            <a:chOff x="8327716" y="2636430"/>
            <a:chExt cx="678100" cy="560410"/>
          </a:xfrm>
        </p:grpSpPr>
        <p:grpSp>
          <p:nvGrpSpPr>
            <p:cNvPr id="307" name="Group 115">
              <a:extLst>
                <a:ext uri="{FF2B5EF4-FFF2-40B4-BE49-F238E27FC236}">
                  <a16:creationId xmlns:a16="http://schemas.microsoft.com/office/drawing/2014/main" id="{6C685486-9AA4-4B22-9C8B-024AAC7531FA}"/>
                </a:ext>
              </a:extLst>
            </p:cNvPr>
            <p:cNvGrpSpPr>
              <a:grpSpLocks noChangeAspect="1"/>
            </p:cNvGrpSpPr>
            <p:nvPr/>
          </p:nvGrpSpPr>
          <p:grpSpPr bwMode="auto">
            <a:xfrm>
              <a:off x="8442975" y="2636430"/>
              <a:ext cx="444423" cy="526015"/>
              <a:chOff x="2346" y="400"/>
              <a:chExt cx="2974" cy="3520"/>
            </a:xfrm>
          </p:grpSpPr>
          <p:sp>
            <p:nvSpPr>
              <p:cNvPr id="315" name="AutoShape 114">
                <a:extLst>
                  <a:ext uri="{FF2B5EF4-FFF2-40B4-BE49-F238E27FC236}">
                    <a16:creationId xmlns:a16="http://schemas.microsoft.com/office/drawing/2014/main" id="{3792C71A-36CB-4F38-BE30-5FC1FCB4876B}"/>
                  </a:ext>
                </a:extLst>
              </p:cNvPr>
              <p:cNvSpPr>
                <a:spLocks noChangeAspect="1" noChangeArrowheads="1" noTextEdit="1"/>
              </p:cNvSpPr>
              <p:nvPr/>
            </p:nvSpPr>
            <p:spPr bwMode="auto">
              <a:xfrm>
                <a:off x="2346" y="400"/>
                <a:ext cx="2974" cy="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16" name="Freeform 116">
                <a:extLst>
                  <a:ext uri="{FF2B5EF4-FFF2-40B4-BE49-F238E27FC236}">
                    <a16:creationId xmlns:a16="http://schemas.microsoft.com/office/drawing/2014/main" id="{3EAEA399-02F8-4D13-A5A4-7F7299F73598}"/>
                  </a:ext>
                </a:extLst>
              </p:cNvPr>
              <p:cNvSpPr>
                <a:spLocks/>
              </p:cNvSpPr>
              <p:nvPr/>
            </p:nvSpPr>
            <p:spPr bwMode="auto">
              <a:xfrm>
                <a:off x="3262" y="510"/>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17" name="Freeform 117">
                <a:extLst>
                  <a:ext uri="{FF2B5EF4-FFF2-40B4-BE49-F238E27FC236}">
                    <a16:creationId xmlns:a16="http://schemas.microsoft.com/office/drawing/2014/main" id="{8D89BAF3-E80F-4961-BBBF-7C7B0DA1BD13}"/>
                  </a:ext>
                </a:extLst>
              </p:cNvPr>
              <p:cNvSpPr>
                <a:spLocks/>
              </p:cNvSpPr>
              <p:nvPr/>
            </p:nvSpPr>
            <p:spPr bwMode="auto">
              <a:xfrm>
                <a:off x="3262" y="510"/>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18" name="Freeform 118">
                <a:extLst>
                  <a:ext uri="{FF2B5EF4-FFF2-40B4-BE49-F238E27FC236}">
                    <a16:creationId xmlns:a16="http://schemas.microsoft.com/office/drawing/2014/main" id="{308DDC1A-78D5-4FEF-B2F8-4179FEA3368F}"/>
                  </a:ext>
                </a:extLst>
              </p:cNvPr>
              <p:cNvSpPr>
                <a:spLocks/>
              </p:cNvSpPr>
              <p:nvPr/>
            </p:nvSpPr>
            <p:spPr bwMode="auto">
              <a:xfrm>
                <a:off x="2528" y="1992"/>
                <a:ext cx="1408" cy="1916"/>
              </a:xfrm>
              <a:custGeom>
                <a:avLst/>
                <a:gdLst>
                  <a:gd name="T0" fmla="*/ 1334 w 1408"/>
                  <a:gd name="T1" fmla="*/ 1916 h 1916"/>
                  <a:gd name="T2" fmla="*/ 320 w 1408"/>
                  <a:gd name="T3" fmla="*/ 1908 h 1916"/>
                  <a:gd name="T4" fmla="*/ 320 w 1408"/>
                  <a:gd name="T5" fmla="*/ 1908 h 1916"/>
                  <a:gd name="T6" fmla="*/ 310 w 1408"/>
                  <a:gd name="T7" fmla="*/ 1894 h 1916"/>
                  <a:gd name="T8" fmla="*/ 280 w 1408"/>
                  <a:gd name="T9" fmla="*/ 1854 h 1916"/>
                  <a:gd name="T10" fmla="*/ 240 w 1408"/>
                  <a:gd name="T11" fmla="*/ 1788 h 1916"/>
                  <a:gd name="T12" fmla="*/ 216 w 1408"/>
                  <a:gd name="T13" fmla="*/ 1748 h 1916"/>
                  <a:gd name="T14" fmla="*/ 190 w 1408"/>
                  <a:gd name="T15" fmla="*/ 1704 h 1916"/>
                  <a:gd name="T16" fmla="*/ 166 w 1408"/>
                  <a:gd name="T17" fmla="*/ 1656 h 1916"/>
                  <a:gd name="T18" fmla="*/ 140 w 1408"/>
                  <a:gd name="T19" fmla="*/ 1602 h 1916"/>
                  <a:gd name="T20" fmla="*/ 116 w 1408"/>
                  <a:gd name="T21" fmla="*/ 1546 h 1916"/>
                  <a:gd name="T22" fmla="*/ 94 w 1408"/>
                  <a:gd name="T23" fmla="*/ 1488 h 1916"/>
                  <a:gd name="T24" fmla="*/ 74 w 1408"/>
                  <a:gd name="T25" fmla="*/ 1426 h 1916"/>
                  <a:gd name="T26" fmla="*/ 58 w 1408"/>
                  <a:gd name="T27" fmla="*/ 1362 h 1916"/>
                  <a:gd name="T28" fmla="*/ 44 w 1408"/>
                  <a:gd name="T29" fmla="*/ 1298 h 1916"/>
                  <a:gd name="T30" fmla="*/ 38 w 1408"/>
                  <a:gd name="T31" fmla="*/ 1264 h 1916"/>
                  <a:gd name="T32" fmla="*/ 34 w 1408"/>
                  <a:gd name="T33" fmla="*/ 1230 h 1916"/>
                  <a:gd name="T34" fmla="*/ 34 w 1408"/>
                  <a:gd name="T35" fmla="*/ 1230 h 1916"/>
                  <a:gd name="T36" fmla="*/ 20 w 1408"/>
                  <a:gd name="T37" fmla="*/ 1096 h 1916"/>
                  <a:gd name="T38" fmla="*/ 8 w 1408"/>
                  <a:gd name="T39" fmla="*/ 964 h 1916"/>
                  <a:gd name="T40" fmla="*/ 4 w 1408"/>
                  <a:gd name="T41" fmla="*/ 898 h 1916"/>
                  <a:gd name="T42" fmla="*/ 2 w 1408"/>
                  <a:gd name="T43" fmla="*/ 836 h 1916"/>
                  <a:gd name="T44" fmla="*/ 0 w 1408"/>
                  <a:gd name="T45" fmla="*/ 774 h 1916"/>
                  <a:gd name="T46" fmla="*/ 2 w 1408"/>
                  <a:gd name="T47" fmla="*/ 714 h 1916"/>
                  <a:gd name="T48" fmla="*/ 8 w 1408"/>
                  <a:gd name="T49" fmla="*/ 658 h 1916"/>
                  <a:gd name="T50" fmla="*/ 16 w 1408"/>
                  <a:gd name="T51" fmla="*/ 604 h 1916"/>
                  <a:gd name="T52" fmla="*/ 28 w 1408"/>
                  <a:gd name="T53" fmla="*/ 552 h 1916"/>
                  <a:gd name="T54" fmla="*/ 36 w 1408"/>
                  <a:gd name="T55" fmla="*/ 528 h 1916"/>
                  <a:gd name="T56" fmla="*/ 44 w 1408"/>
                  <a:gd name="T57" fmla="*/ 504 h 1916"/>
                  <a:gd name="T58" fmla="*/ 54 w 1408"/>
                  <a:gd name="T59" fmla="*/ 482 h 1916"/>
                  <a:gd name="T60" fmla="*/ 66 w 1408"/>
                  <a:gd name="T61" fmla="*/ 460 h 1916"/>
                  <a:gd name="T62" fmla="*/ 78 w 1408"/>
                  <a:gd name="T63" fmla="*/ 440 h 1916"/>
                  <a:gd name="T64" fmla="*/ 90 w 1408"/>
                  <a:gd name="T65" fmla="*/ 420 h 1916"/>
                  <a:gd name="T66" fmla="*/ 106 w 1408"/>
                  <a:gd name="T67" fmla="*/ 402 h 1916"/>
                  <a:gd name="T68" fmla="*/ 122 w 1408"/>
                  <a:gd name="T69" fmla="*/ 384 h 1916"/>
                  <a:gd name="T70" fmla="*/ 140 w 1408"/>
                  <a:gd name="T71" fmla="*/ 368 h 1916"/>
                  <a:gd name="T72" fmla="*/ 158 w 1408"/>
                  <a:gd name="T73" fmla="*/ 352 h 1916"/>
                  <a:gd name="T74" fmla="*/ 158 w 1408"/>
                  <a:gd name="T75" fmla="*/ 352 h 1916"/>
                  <a:gd name="T76" fmla="*/ 202 w 1408"/>
                  <a:gd name="T77" fmla="*/ 322 h 1916"/>
                  <a:gd name="T78" fmla="*/ 250 w 1408"/>
                  <a:gd name="T79" fmla="*/ 292 h 1916"/>
                  <a:gd name="T80" fmla="*/ 304 w 1408"/>
                  <a:gd name="T81" fmla="*/ 262 h 1916"/>
                  <a:gd name="T82" fmla="*/ 362 w 1408"/>
                  <a:gd name="T83" fmla="*/ 230 h 1916"/>
                  <a:gd name="T84" fmla="*/ 420 w 1408"/>
                  <a:gd name="T85" fmla="*/ 202 h 1916"/>
                  <a:gd name="T86" fmla="*/ 480 w 1408"/>
                  <a:gd name="T87" fmla="*/ 172 h 1916"/>
                  <a:gd name="T88" fmla="*/ 600 w 1408"/>
                  <a:gd name="T89" fmla="*/ 118 h 1916"/>
                  <a:gd name="T90" fmla="*/ 708 w 1408"/>
                  <a:gd name="T91" fmla="*/ 70 h 1916"/>
                  <a:gd name="T92" fmla="*/ 798 w 1408"/>
                  <a:gd name="T93" fmla="*/ 34 h 1916"/>
                  <a:gd name="T94" fmla="*/ 882 w 1408"/>
                  <a:gd name="T95" fmla="*/ 0 h 1916"/>
                  <a:gd name="T96" fmla="*/ 1324 w 1408"/>
                  <a:gd name="T97" fmla="*/ 564 h 1916"/>
                  <a:gd name="T98" fmla="*/ 1408 w 1408"/>
                  <a:gd name="T99" fmla="*/ 1310 h 1916"/>
                  <a:gd name="T100" fmla="*/ 1334 w 1408"/>
                  <a:gd name="T101" fmla="*/ 1916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8" h="1916">
                    <a:moveTo>
                      <a:pt x="1334" y="1916"/>
                    </a:moveTo>
                    <a:lnTo>
                      <a:pt x="320" y="1908"/>
                    </a:lnTo>
                    <a:lnTo>
                      <a:pt x="320" y="1908"/>
                    </a:lnTo>
                    <a:lnTo>
                      <a:pt x="310" y="1894"/>
                    </a:lnTo>
                    <a:lnTo>
                      <a:pt x="280" y="1854"/>
                    </a:lnTo>
                    <a:lnTo>
                      <a:pt x="240" y="1788"/>
                    </a:lnTo>
                    <a:lnTo>
                      <a:pt x="216" y="1748"/>
                    </a:lnTo>
                    <a:lnTo>
                      <a:pt x="190" y="1704"/>
                    </a:lnTo>
                    <a:lnTo>
                      <a:pt x="166" y="1656"/>
                    </a:lnTo>
                    <a:lnTo>
                      <a:pt x="140" y="1602"/>
                    </a:lnTo>
                    <a:lnTo>
                      <a:pt x="116" y="1546"/>
                    </a:lnTo>
                    <a:lnTo>
                      <a:pt x="94" y="1488"/>
                    </a:lnTo>
                    <a:lnTo>
                      <a:pt x="74" y="1426"/>
                    </a:lnTo>
                    <a:lnTo>
                      <a:pt x="58" y="1362"/>
                    </a:lnTo>
                    <a:lnTo>
                      <a:pt x="44" y="1298"/>
                    </a:lnTo>
                    <a:lnTo>
                      <a:pt x="38" y="1264"/>
                    </a:lnTo>
                    <a:lnTo>
                      <a:pt x="34" y="1230"/>
                    </a:lnTo>
                    <a:lnTo>
                      <a:pt x="34" y="1230"/>
                    </a:lnTo>
                    <a:lnTo>
                      <a:pt x="20" y="1096"/>
                    </a:lnTo>
                    <a:lnTo>
                      <a:pt x="8" y="964"/>
                    </a:lnTo>
                    <a:lnTo>
                      <a:pt x="4" y="898"/>
                    </a:lnTo>
                    <a:lnTo>
                      <a:pt x="2" y="836"/>
                    </a:lnTo>
                    <a:lnTo>
                      <a:pt x="0" y="774"/>
                    </a:lnTo>
                    <a:lnTo>
                      <a:pt x="2" y="714"/>
                    </a:lnTo>
                    <a:lnTo>
                      <a:pt x="8" y="658"/>
                    </a:lnTo>
                    <a:lnTo>
                      <a:pt x="16" y="604"/>
                    </a:lnTo>
                    <a:lnTo>
                      <a:pt x="28" y="552"/>
                    </a:lnTo>
                    <a:lnTo>
                      <a:pt x="36" y="528"/>
                    </a:lnTo>
                    <a:lnTo>
                      <a:pt x="44" y="504"/>
                    </a:lnTo>
                    <a:lnTo>
                      <a:pt x="54" y="482"/>
                    </a:lnTo>
                    <a:lnTo>
                      <a:pt x="66" y="460"/>
                    </a:lnTo>
                    <a:lnTo>
                      <a:pt x="78" y="440"/>
                    </a:lnTo>
                    <a:lnTo>
                      <a:pt x="90" y="420"/>
                    </a:lnTo>
                    <a:lnTo>
                      <a:pt x="106" y="402"/>
                    </a:lnTo>
                    <a:lnTo>
                      <a:pt x="122" y="384"/>
                    </a:lnTo>
                    <a:lnTo>
                      <a:pt x="140" y="368"/>
                    </a:lnTo>
                    <a:lnTo>
                      <a:pt x="158" y="352"/>
                    </a:lnTo>
                    <a:lnTo>
                      <a:pt x="158" y="352"/>
                    </a:lnTo>
                    <a:lnTo>
                      <a:pt x="202" y="322"/>
                    </a:lnTo>
                    <a:lnTo>
                      <a:pt x="250" y="292"/>
                    </a:lnTo>
                    <a:lnTo>
                      <a:pt x="304" y="262"/>
                    </a:lnTo>
                    <a:lnTo>
                      <a:pt x="362" y="230"/>
                    </a:lnTo>
                    <a:lnTo>
                      <a:pt x="420" y="202"/>
                    </a:lnTo>
                    <a:lnTo>
                      <a:pt x="480" y="172"/>
                    </a:lnTo>
                    <a:lnTo>
                      <a:pt x="600" y="118"/>
                    </a:lnTo>
                    <a:lnTo>
                      <a:pt x="708" y="70"/>
                    </a:lnTo>
                    <a:lnTo>
                      <a:pt x="798" y="34"/>
                    </a:lnTo>
                    <a:lnTo>
                      <a:pt x="882" y="0"/>
                    </a:lnTo>
                    <a:lnTo>
                      <a:pt x="1324" y="564"/>
                    </a:lnTo>
                    <a:lnTo>
                      <a:pt x="1408" y="1310"/>
                    </a:lnTo>
                    <a:lnTo>
                      <a:pt x="1334" y="1916"/>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19" name="Freeform 119">
                <a:extLst>
                  <a:ext uri="{FF2B5EF4-FFF2-40B4-BE49-F238E27FC236}">
                    <a16:creationId xmlns:a16="http://schemas.microsoft.com/office/drawing/2014/main" id="{A03BEE65-0724-4BC3-BBBC-301FF07929B1}"/>
                  </a:ext>
                </a:extLst>
              </p:cNvPr>
              <p:cNvSpPr>
                <a:spLocks/>
              </p:cNvSpPr>
              <p:nvPr/>
            </p:nvSpPr>
            <p:spPr bwMode="auto">
              <a:xfrm>
                <a:off x="3356" y="438"/>
                <a:ext cx="922" cy="778"/>
              </a:xfrm>
              <a:custGeom>
                <a:avLst/>
                <a:gdLst>
                  <a:gd name="T0" fmla="*/ 48 w 922"/>
                  <a:gd name="T1" fmla="*/ 778 h 778"/>
                  <a:gd name="T2" fmla="*/ 168 w 922"/>
                  <a:gd name="T3" fmla="*/ 580 h 778"/>
                  <a:gd name="T4" fmla="*/ 148 w 922"/>
                  <a:gd name="T5" fmla="*/ 510 h 778"/>
                  <a:gd name="T6" fmla="*/ 138 w 922"/>
                  <a:gd name="T7" fmla="*/ 448 h 778"/>
                  <a:gd name="T8" fmla="*/ 136 w 922"/>
                  <a:gd name="T9" fmla="*/ 402 h 778"/>
                  <a:gd name="T10" fmla="*/ 138 w 922"/>
                  <a:gd name="T11" fmla="*/ 388 h 778"/>
                  <a:gd name="T12" fmla="*/ 146 w 922"/>
                  <a:gd name="T13" fmla="*/ 362 h 778"/>
                  <a:gd name="T14" fmla="*/ 180 w 922"/>
                  <a:gd name="T15" fmla="*/ 300 h 778"/>
                  <a:gd name="T16" fmla="*/ 194 w 922"/>
                  <a:gd name="T17" fmla="*/ 268 h 778"/>
                  <a:gd name="T18" fmla="*/ 198 w 922"/>
                  <a:gd name="T19" fmla="*/ 242 h 778"/>
                  <a:gd name="T20" fmla="*/ 198 w 922"/>
                  <a:gd name="T21" fmla="*/ 208 h 778"/>
                  <a:gd name="T22" fmla="*/ 196 w 922"/>
                  <a:gd name="T23" fmla="*/ 190 h 778"/>
                  <a:gd name="T24" fmla="*/ 236 w 922"/>
                  <a:gd name="T25" fmla="*/ 228 h 778"/>
                  <a:gd name="T26" fmla="*/ 304 w 922"/>
                  <a:gd name="T27" fmla="*/ 274 h 778"/>
                  <a:gd name="T28" fmla="*/ 350 w 922"/>
                  <a:gd name="T29" fmla="*/ 298 h 778"/>
                  <a:gd name="T30" fmla="*/ 400 w 922"/>
                  <a:gd name="T31" fmla="*/ 318 h 778"/>
                  <a:gd name="T32" fmla="*/ 456 w 922"/>
                  <a:gd name="T33" fmla="*/ 334 h 778"/>
                  <a:gd name="T34" fmla="*/ 484 w 922"/>
                  <a:gd name="T35" fmla="*/ 338 h 778"/>
                  <a:gd name="T36" fmla="*/ 538 w 922"/>
                  <a:gd name="T37" fmla="*/ 342 h 778"/>
                  <a:gd name="T38" fmla="*/ 608 w 922"/>
                  <a:gd name="T39" fmla="*/ 336 h 778"/>
                  <a:gd name="T40" fmla="*/ 686 w 922"/>
                  <a:gd name="T41" fmla="*/ 326 h 778"/>
                  <a:gd name="T42" fmla="*/ 716 w 922"/>
                  <a:gd name="T43" fmla="*/ 328 h 778"/>
                  <a:gd name="T44" fmla="*/ 740 w 922"/>
                  <a:gd name="T45" fmla="*/ 336 h 778"/>
                  <a:gd name="T46" fmla="*/ 760 w 922"/>
                  <a:gd name="T47" fmla="*/ 354 h 778"/>
                  <a:gd name="T48" fmla="*/ 766 w 922"/>
                  <a:gd name="T49" fmla="*/ 368 h 778"/>
                  <a:gd name="T50" fmla="*/ 776 w 922"/>
                  <a:gd name="T51" fmla="*/ 402 h 778"/>
                  <a:gd name="T52" fmla="*/ 780 w 922"/>
                  <a:gd name="T53" fmla="*/ 458 h 778"/>
                  <a:gd name="T54" fmla="*/ 774 w 922"/>
                  <a:gd name="T55" fmla="*/ 528 h 778"/>
                  <a:gd name="T56" fmla="*/ 764 w 922"/>
                  <a:gd name="T57" fmla="*/ 582 h 778"/>
                  <a:gd name="T58" fmla="*/ 880 w 922"/>
                  <a:gd name="T59" fmla="*/ 778 h 778"/>
                  <a:gd name="T60" fmla="*/ 900 w 922"/>
                  <a:gd name="T61" fmla="*/ 666 h 778"/>
                  <a:gd name="T62" fmla="*/ 920 w 922"/>
                  <a:gd name="T63" fmla="*/ 524 h 778"/>
                  <a:gd name="T64" fmla="*/ 922 w 922"/>
                  <a:gd name="T65" fmla="*/ 482 h 778"/>
                  <a:gd name="T66" fmla="*/ 918 w 922"/>
                  <a:gd name="T67" fmla="*/ 410 h 778"/>
                  <a:gd name="T68" fmla="*/ 908 w 922"/>
                  <a:gd name="T69" fmla="*/ 352 h 778"/>
                  <a:gd name="T70" fmla="*/ 892 w 922"/>
                  <a:gd name="T71" fmla="*/ 290 h 778"/>
                  <a:gd name="T72" fmla="*/ 866 w 922"/>
                  <a:gd name="T73" fmla="*/ 228 h 778"/>
                  <a:gd name="T74" fmla="*/ 828 w 922"/>
                  <a:gd name="T75" fmla="*/ 166 h 778"/>
                  <a:gd name="T76" fmla="*/ 776 w 922"/>
                  <a:gd name="T77" fmla="*/ 112 h 778"/>
                  <a:gd name="T78" fmla="*/ 710 w 922"/>
                  <a:gd name="T79" fmla="*/ 66 h 778"/>
                  <a:gd name="T80" fmla="*/ 672 w 922"/>
                  <a:gd name="T81" fmla="*/ 46 h 778"/>
                  <a:gd name="T82" fmla="*/ 630 w 922"/>
                  <a:gd name="T83" fmla="*/ 30 h 778"/>
                  <a:gd name="T84" fmla="*/ 554 w 922"/>
                  <a:gd name="T85" fmla="*/ 10 h 778"/>
                  <a:gd name="T86" fmla="*/ 482 w 922"/>
                  <a:gd name="T87" fmla="*/ 0 h 778"/>
                  <a:gd name="T88" fmla="*/ 416 w 922"/>
                  <a:gd name="T89" fmla="*/ 2 h 778"/>
                  <a:gd name="T90" fmla="*/ 356 w 922"/>
                  <a:gd name="T91" fmla="*/ 8 h 778"/>
                  <a:gd name="T92" fmla="*/ 304 w 922"/>
                  <a:gd name="T93" fmla="*/ 22 h 778"/>
                  <a:gd name="T94" fmla="*/ 258 w 922"/>
                  <a:gd name="T95" fmla="*/ 40 h 778"/>
                  <a:gd name="T96" fmla="*/ 206 w 922"/>
                  <a:gd name="T97" fmla="*/ 68 h 778"/>
                  <a:gd name="T98" fmla="*/ 174 w 922"/>
                  <a:gd name="T99" fmla="*/ 92 h 778"/>
                  <a:gd name="T100" fmla="*/ 138 w 922"/>
                  <a:gd name="T101" fmla="*/ 124 h 778"/>
                  <a:gd name="T102" fmla="*/ 100 w 922"/>
                  <a:gd name="T103" fmla="*/ 166 h 778"/>
                  <a:gd name="T104" fmla="*/ 66 w 922"/>
                  <a:gd name="T105" fmla="*/ 216 h 778"/>
                  <a:gd name="T106" fmla="*/ 36 w 922"/>
                  <a:gd name="T107" fmla="*/ 278 h 778"/>
                  <a:gd name="T108" fmla="*/ 12 w 922"/>
                  <a:gd name="T109" fmla="*/ 350 h 778"/>
                  <a:gd name="T110" fmla="*/ 0 w 922"/>
                  <a:gd name="T111" fmla="*/ 432 h 778"/>
                  <a:gd name="T112" fmla="*/ 2 w 922"/>
                  <a:gd name="T113" fmla="*/ 52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2" h="778">
                    <a:moveTo>
                      <a:pt x="2" y="526"/>
                    </a:moveTo>
                    <a:lnTo>
                      <a:pt x="48" y="778"/>
                    </a:lnTo>
                    <a:lnTo>
                      <a:pt x="168" y="580"/>
                    </a:lnTo>
                    <a:lnTo>
                      <a:pt x="168" y="580"/>
                    </a:lnTo>
                    <a:lnTo>
                      <a:pt x="162" y="560"/>
                    </a:lnTo>
                    <a:lnTo>
                      <a:pt x="148" y="510"/>
                    </a:lnTo>
                    <a:lnTo>
                      <a:pt x="142" y="480"/>
                    </a:lnTo>
                    <a:lnTo>
                      <a:pt x="138" y="448"/>
                    </a:lnTo>
                    <a:lnTo>
                      <a:pt x="136" y="416"/>
                    </a:lnTo>
                    <a:lnTo>
                      <a:pt x="136" y="402"/>
                    </a:lnTo>
                    <a:lnTo>
                      <a:pt x="138" y="388"/>
                    </a:lnTo>
                    <a:lnTo>
                      <a:pt x="138" y="388"/>
                    </a:lnTo>
                    <a:lnTo>
                      <a:pt x="142" y="374"/>
                    </a:lnTo>
                    <a:lnTo>
                      <a:pt x="146" y="362"/>
                    </a:lnTo>
                    <a:lnTo>
                      <a:pt x="156" y="340"/>
                    </a:lnTo>
                    <a:lnTo>
                      <a:pt x="180" y="300"/>
                    </a:lnTo>
                    <a:lnTo>
                      <a:pt x="190" y="280"/>
                    </a:lnTo>
                    <a:lnTo>
                      <a:pt x="194" y="268"/>
                    </a:lnTo>
                    <a:lnTo>
                      <a:pt x="196" y="256"/>
                    </a:lnTo>
                    <a:lnTo>
                      <a:pt x="198" y="242"/>
                    </a:lnTo>
                    <a:lnTo>
                      <a:pt x="198" y="226"/>
                    </a:lnTo>
                    <a:lnTo>
                      <a:pt x="198" y="208"/>
                    </a:lnTo>
                    <a:lnTo>
                      <a:pt x="196" y="190"/>
                    </a:lnTo>
                    <a:lnTo>
                      <a:pt x="196" y="190"/>
                    </a:lnTo>
                    <a:lnTo>
                      <a:pt x="214" y="208"/>
                    </a:lnTo>
                    <a:lnTo>
                      <a:pt x="236" y="228"/>
                    </a:lnTo>
                    <a:lnTo>
                      <a:pt x="266" y="250"/>
                    </a:lnTo>
                    <a:lnTo>
                      <a:pt x="304" y="274"/>
                    </a:lnTo>
                    <a:lnTo>
                      <a:pt x="326" y="286"/>
                    </a:lnTo>
                    <a:lnTo>
                      <a:pt x="350" y="298"/>
                    </a:lnTo>
                    <a:lnTo>
                      <a:pt x="374" y="310"/>
                    </a:lnTo>
                    <a:lnTo>
                      <a:pt x="400" y="318"/>
                    </a:lnTo>
                    <a:lnTo>
                      <a:pt x="426" y="328"/>
                    </a:lnTo>
                    <a:lnTo>
                      <a:pt x="456" y="334"/>
                    </a:lnTo>
                    <a:lnTo>
                      <a:pt x="456" y="334"/>
                    </a:lnTo>
                    <a:lnTo>
                      <a:pt x="484" y="338"/>
                    </a:lnTo>
                    <a:lnTo>
                      <a:pt x="512" y="340"/>
                    </a:lnTo>
                    <a:lnTo>
                      <a:pt x="538" y="342"/>
                    </a:lnTo>
                    <a:lnTo>
                      <a:pt x="562" y="340"/>
                    </a:lnTo>
                    <a:lnTo>
                      <a:pt x="608" y="336"/>
                    </a:lnTo>
                    <a:lnTo>
                      <a:pt x="650" y="330"/>
                    </a:lnTo>
                    <a:lnTo>
                      <a:pt x="686" y="326"/>
                    </a:lnTo>
                    <a:lnTo>
                      <a:pt x="702" y="326"/>
                    </a:lnTo>
                    <a:lnTo>
                      <a:pt x="716" y="328"/>
                    </a:lnTo>
                    <a:lnTo>
                      <a:pt x="728" y="330"/>
                    </a:lnTo>
                    <a:lnTo>
                      <a:pt x="740" y="336"/>
                    </a:lnTo>
                    <a:lnTo>
                      <a:pt x="750" y="344"/>
                    </a:lnTo>
                    <a:lnTo>
                      <a:pt x="760" y="354"/>
                    </a:lnTo>
                    <a:lnTo>
                      <a:pt x="760" y="354"/>
                    </a:lnTo>
                    <a:lnTo>
                      <a:pt x="766" y="368"/>
                    </a:lnTo>
                    <a:lnTo>
                      <a:pt x="772" y="384"/>
                    </a:lnTo>
                    <a:lnTo>
                      <a:pt x="776" y="402"/>
                    </a:lnTo>
                    <a:lnTo>
                      <a:pt x="780" y="420"/>
                    </a:lnTo>
                    <a:lnTo>
                      <a:pt x="780" y="458"/>
                    </a:lnTo>
                    <a:lnTo>
                      <a:pt x="778" y="494"/>
                    </a:lnTo>
                    <a:lnTo>
                      <a:pt x="774" y="528"/>
                    </a:lnTo>
                    <a:lnTo>
                      <a:pt x="768" y="556"/>
                    </a:lnTo>
                    <a:lnTo>
                      <a:pt x="764" y="582"/>
                    </a:lnTo>
                    <a:lnTo>
                      <a:pt x="880" y="778"/>
                    </a:lnTo>
                    <a:lnTo>
                      <a:pt x="880" y="778"/>
                    </a:lnTo>
                    <a:lnTo>
                      <a:pt x="886" y="744"/>
                    </a:lnTo>
                    <a:lnTo>
                      <a:pt x="900" y="666"/>
                    </a:lnTo>
                    <a:lnTo>
                      <a:pt x="914" y="570"/>
                    </a:lnTo>
                    <a:lnTo>
                      <a:pt x="920" y="524"/>
                    </a:lnTo>
                    <a:lnTo>
                      <a:pt x="922" y="482"/>
                    </a:lnTo>
                    <a:lnTo>
                      <a:pt x="922" y="482"/>
                    </a:lnTo>
                    <a:lnTo>
                      <a:pt x="920" y="436"/>
                    </a:lnTo>
                    <a:lnTo>
                      <a:pt x="918" y="410"/>
                    </a:lnTo>
                    <a:lnTo>
                      <a:pt x="914" y="382"/>
                    </a:lnTo>
                    <a:lnTo>
                      <a:pt x="908" y="352"/>
                    </a:lnTo>
                    <a:lnTo>
                      <a:pt x="902" y="322"/>
                    </a:lnTo>
                    <a:lnTo>
                      <a:pt x="892" y="290"/>
                    </a:lnTo>
                    <a:lnTo>
                      <a:pt x="880" y="258"/>
                    </a:lnTo>
                    <a:lnTo>
                      <a:pt x="866" y="228"/>
                    </a:lnTo>
                    <a:lnTo>
                      <a:pt x="848" y="196"/>
                    </a:lnTo>
                    <a:lnTo>
                      <a:pt x="828" y="166"/>
                    </a:lnTo>
                    <a:lnTo>
                      <a:pt x="804" y="138"/>
                    </a:lnTo>
                    <a:lnTo>
                      <a:pt x="776" y="112"/>
                    </a:lnTo>
                    <a:lnTo>
                      <a:pt x="746" y="86"/>
                    </a:lnTo>
                    <a:lnTo>
                      <a:pt x="710" y="66"/>
                    </a:lnTo>
                    <a:lnTo>
                      <a:pt x="692" y="56"/>
                    </a:lnTo>
                    <a:lnTo>
                      <a:pt x="672" y="46"/>
                    </a:lnTo>
                    <a:lnTo>
                      <a:pt x="672" y="46"/>
                    </a:lnTo>
                    <a:lnTo>
                      <a:pt x="630" y="30"/>
                    </a:lnTo>
                    <a:lnTo>
                      <a:pt x="592" y="18"/>
                    </a:lnTo>
                    <a:lnTo>
                      <a:pt x="554" y="10"/>
                    </a:lnTo>
                    <a:lnTo>
                      <a:pt x="516" y="4"/>
                    </a:lnTo>
                    <a:lnTo>
                      <a:pt x="482" y="0"/>
                    </a:lnTo>
                    <a:lnTo>
                      <a:pt x="448" y="0"/>
                    </a:lnTo>
                    <a:lnTo>
                      <a:pt x="416" y="2"/>
                    </a:lnTo>
                    <a:lnTo>
                      <a:pt x="386" y="4"/>
                    </a:lnTo>
                    <a:lnTo>
                      <a:pt x="356" y="8"/>
                    </a:lnTo>
                    <a:lnTo>
                      <a:pt x="330" y="16"/>
                    </a:lnTo>
                    <a:lnTo>
                      <a:pt x="304" y="22"/>
                    </a:lnTo>
                    <a:lnTo>
                      <a:pt x="280" y="30"/>
                    </a:lnTo>
                    <a:lnTo>
                      <a:pt x="258" y="40"/>
                    </a:lnTo>
                    <a:lnTo>
                      <a:pt x="240" y="50"/>
                    </a:lnTo>
                    <a:lnTo>
                      <a:pt x="206" y="68"/>
                    </a:lnTo>
                    <a:lnTo>
                      <a:pt x="206" y="68"/>
                    </a:lnTo>
                    <a:lnTo>
                      <a:pt x="174" y="92"/>
                    </a:lnTo>
                    <a:lnTo>
                      <a:pt x="156" y="106"/>
                    </a:lnTo>
                    <a:lnTo>
                      <a:pt x="138" y="124"/>
                    </a:lnTo>
                    <a:lnTo>
                      <a:pt x="118" y="144"/>
                    </a:lnTo>
                    <a:lnTo>
                      <a:pt x="100" y="166"/>
                    </a:lnTo>
                    <a:lnTo>
                      <a:pt x="82" y="190"/>
                    </a:lnTo>
                    <a:lnTo>
                      <a:pt x="66" y="216"/>
                    </a:lnTo>
                    <a:lnTo>
                      <a:pt x="50" y="246"/>
                    </a:lnTo>
                    <a:lnTo>
                      <a:pt x="36" y="278"/>
                    </a:lnTo>
                    <a:lnTo>
                      <a:pt x="22" y="312"/>
                    </a:lnTo>
                    <a:lnTo>
                      <a:pt x="12" y="350"/>
                    </a:lnTo>
                    <a:lnTo>
                      <a:pt x="6" y="390"/>
                    </a:lnTo>
                    <a:lnTo>
                      <a:pt x="0" y="432"/>
                    </a:lnTo>
                    <a:lnTo>
                      <a:pt x="0" y="478"/>
                    </a:lnTo>
                    <a:lnTo>
                      <a:pt x="2" y="52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20" name="Freeform 120">
                <a:extLst>
                  <a:ext uri="{FF2B5EF4-FFF2-40B4-BE49-F238E27FC236}">
                    <a16:creationId xmlns:a16="http://schemas.microsoft.com/office/drawing/2014/main" id="{273C1AD7-0F65-45B9-9F34-C89DCC5987E9}"/>
                  </a:ext>
                </a:extLst>
              </p:cNvPr>
              <p:cNvSpPr>
                <a:spLocks/>
              </p:cNvSpPr>
              <p:nvPr/>
            </p:nvSpPr>
            <p:spPr bwMode="auto">
              <a:xfrm>
                <a:off x="3356" y="438"/>
                <a:ext cx="922" cy="778"/>
              </a:xfrm>
              <a:custGeom>
                <a:avLst/>
                <a:gdLst>
                  <a:gd name="T0" fmla="*/ 48 w 922"/>
                  <a:gd name="T1" fmla="*/ 778 h 778"/>
                  <a:gd name="T2" fmla="*/ 168 w 922"/>
                  <a:gd name="T3" fmla="*/ 580 h 778"/>
                  <a:gd name="T4" fmla="*/ 148 w 922"/>
                  <a:gd name="T5" fmla="*/ 510 h 778"/>
                  <a:gd name="T6" fmla="*/ 138 w 922"/>
                  <a:gd name="T7" fmla="*/ 448 h 778"/>
                  <a:gd name="T8" fmla="*/ 136 w 922"/>
                  <a:gd name="T9" fmla="*/ 402 h 778"/>
                  <a:gd name="T10" fmla="*/ 138 w 922"/>
                  <a:gd name="T11" fmla="*/ 388 h 778"/>
                  <a:gd name="T12" fmla="*/ 146 w 922"/>
                  <a:gd name="T13" fmla="*/ 362 h 778"/>
                  <a:gd name="T14" fmla="*/ 180 w 922"/>
                  <a:gd name="T15" fmla="*/ 300 h 778"/>
                  <a:gd name="T16" fmla="*/ 194 w 922"/>
                  <a:gd name="T17" fmla="*/ 268 h 778"/>
                  <a:gd name="T18" fmla="*/ 198 w 922"/>
                  <a:gd name="T19" fmla="*/ 242 h 778"/>
                  <a:gd name="T20" fmla="*/ 198 w 922"/>
                  <a:gd name="T21" fmla="*/ 208 h 778"/>
                  <a:gd name="T22" fmla="*/ 196 w 922"/>
                  <a:gd name="T23" fmla="*/ 190 h 778"/>
                  <a:gd name="T24" fmla="*/ 236 w 922"/>
                  <a:gd name="T25" fmla="*/ 228 h 778"/>
                  <a:gd name="T26" fmla="*/ 304 w 922"/>
                  <a:gd name="T27" fmla="*/ 274 h 778"/>
                  <a:gd name="T28" fmla="*/ 350 w 922"/>
                  <a:gd name="T29" fmla="*/ 298 h 778"/>
                  <a:gd name="T30" fmla="*/ 400 w 922"/>
                  <a:gd name="T31" fmla="*/ 318 h 778"/>
                  <a:gd name="T32" fmla="*/ 456 w 922"/>
                  <a:gd name="T33" fmla="*/ 334 h 778"/>
                  <a:gd name="T34" fmla="*/ 484 w 922"/>
                  <a:gd name="T35" fmla="*/ 338 h 778"/>
                  <a:gd name="T36" fmla="*/ 538 w 922"/>
                  <a:gd name="T37" fmla="*/ 342 h 778"/>
                  <a:gd name="T38" fmla="*/ 608 w 922"/>
                  <a:gd name="T39" fmla="*/ 336 h 778"/>
                  <a:gd name="T40" fmla="*/ 686 w 922"/>
                  <a:gd name="T41" fmla="*/ 326 h 778"/>
                  <a:gd name="T42" fmla="*/ 716 w 922"/>
                  <a:gd name="T43" fmla="*/ 328 h 778"/>
                  <a:gd name="T44" fmla="*/ 740 w 922"/>
                  <a:gd name="T45" fmla="*/ 336 h 778"/>
                  <a:gd name="T46" fmla="*/ 760 w 922"/>
                  <a:gd name="T47" fmla="*/ 354 h 778"/>
                  <a:gd name="T48" fmla="*/ 766 w 922"/>
                  <a:gd name="T49" fmla="*/ 368 h 778"/>
                  <a:gd name="T50" fmla="*/ 776 w 922"/>
                  <a:gd name="T51" fmla="*/ 402 h 778"/>
                  <a:gd name="T52" fmla="*/ 780 w 922"/>
                  <a:gd name="T53" fmla="*/ 458 h 778"/>
                  <a:gd name="T54" fmla="*/ 774 w 922"/>
                  <a:gd name="T55" fmla="*/ 528 h 778"/>
                  <a:gd name="T56" fmla="*/ 764 w 922"/>
                  <a:gd name="T57" fmla="*/ 582 h 778"/>
                  <a:gd name="T58" fmla="*/ 880 w 922"/>
                  <a:gd name="T59" fmla="*/ 778 h 778"/>
                  <a:gd name="T60" fmla="*/ 900 w 922"/>
                  <a:gd name="T61" fmla="*/ 666 h 778"/>
                  <a:gd name="T62" fmla="*/ 920 w 922"/>
                  <a:gd name="T63" fmla="*/ 524 h 778"/>
                  <a:gd name="T64" fmla="*/ 922 w 922"/>
                  <a:gd name="T65" fmla="*/ 482 h 778"/>
                  <a:gd name="T66" fmla="*/ 918 w 922"/>
                  <a:gd name="T67" fmla="*/ 410 h 778"/>
                  <a:gd name="T68" fmla="*/ 908 w 922"/>
                  <a:gd name="T69" fmla="*/ 352 h 778"/>
                  <a:gd name="T70" fmla="*/ 892 w 922"/>
                  <a:gd name="T71" fmla="*/ 290 h 778"/>
                  <a:gd name="T72" fmla="*/ 866 w 922"/>
                  <a:gd name="T73" fmla="*/ 228 h 778"/>
                  <a:gd name="T74" fmla="*/ 828 w 922"/>
                  <a:gd name="T75" fmla="*/ 166 h 778"/>
                  <a:gd name="T76" fmla="*/ 776 w 922"/>
                  <a:gd name="T77" fmla="*/ 112 h 778"/>
                  <a:gd name="T78" fmla="*/ 710 w 922"/>
                  <a:gd name="T79" fmla="*/ 66 h 778"/>
                  <a:gd name="T80" fmla="*/ 672 w 922"/>
                  <a:gd name="T81" fmla="*/ 46 h 778"/>
                  <a:gd name="T82" fmla="*/ 630 w 922"/>
                  <a:gd name="T83" fmla="*/ 30 h 778"/>
                  <a:gd name="T84" fmla="*/ 554 w 922"/>
                  <a:gd name="T85" fmla="*/ 10 h 778"/>
                  <a:gd name="T86" fmla="*/ 482 w 922"/>
                  <a:gd name="T87" fmla="*/ 0 h 778"/>
                  <a:gd name="T88" fmla="*/ 416 w 922"/>
                  <a:gd name="T89" fmla="*/ 2 h 778"/>
                  <a:gd name="T90" fmla="*/ 356 w 922"/>
                  <a:gd name="T91" fmla="*/ 8 h 778"/>
                  <a:gd name="T92" fmla="*/ 304 w 922"/>
                  <a:gd name="T93" fmla="*/ 22 h 778"/>
                  <a:gd name="T94" fmla="*/ 258 w 922"/>
                  <a:gd name="T95" fmla="*/ 40 h 778"/>
                  <a:gd name="T96" fmla="*/ 206 w 922"/>
                  <a:gd name="T97" fmla="*/ 68 h 778"/>
                  <a:gd name="T98" fmla="*/ 174 w 922"/>
                  <a:gd name="T99" fmla="*/ 92 h 778"/>
                  <a:gd name="T100" fmla="*/ 138 w 922"/>
                  <a:gd name="T101" fmla="*/ 124 h 778"/>
                  <a:gd name="T102" fmla="*/ 100 w 922"/>
                  <a:gd name="T103" fmla="*/ 166 h 778"/>
                  <a:gd name="T104" fmla="*/ 66 w 922"/>
                  <a:gd name="T105" fmla="*/ 216 h 778"/>
                  <a:gd name="T106" fmla="*/ 36 w 922"/>
                  <a:gd name="T107" fmla="*/ 278 h 778"/>
                  <a:gd name="T108" fmla="*/ 12 w 922"/>
                  <a:gd name="T109" fmla="*/ 350 h 778"/>
                  <a:gd name="T110" fmla="*/ 0 w 922"/>
                  <a:gd name="T111" fmla="*/ 432 h 778"/>
                  <a:gd name="T112" fmla="*/ 2 w 922"/>
                  <a:gd name="T113" fmla="*/ 52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2" h="778">
                    <a:moveTo>
                      <a:pt x="2" y="526"/>
                    </a:moveTo>
                    <a:lnTo>
                      <a:pt x="48" y="778"/>
                    </a:lnTo>
                    <a:lnTo>
                      <a:pt x="168" y="580"/>
                    </a:lnTo>
                    <a:lnTo>
                      <a:pt x="168" y="580"/>
                    </a:lnTo>
                    <a:lnTo>
                      <a:pt x="162" y="560"/>
                    </a:lnTo>
                    <a:lnTo>
                      <a:pt x="148" y="510"/>
                    </a:lnTo>
                    <a:lnTo>
                      <a:pt x="142" y="480"/>
                    </a:lnTo>
                    <a:lnTo>
                      <a:pt x="138" y="448"/>
                    </a:lnTo>
                    <a:lnTo>
                      <a:pt x="136" y="416"/>
                    </a:lnTo>
                    <a:lnTo>
                      <a:pt x="136" y="402"/>
                    </a:lnTo>
                    <a:lnTo>
                      <a:pt x="138" y="388"/>
                    </a:lnTo>
                    <a:lnTo>
                      <a:pt x="138" y="388"/>
                    </a:lnTo>
                    <a:lnTo>
                      <a:pt x="142" y="374"/>
                    </a:lnTo>
                    <a:lnTo>
                      <a:pt x="146" y="362"/>
                    </a:lnTo>
                    <a:lnTo>
                      <a:pt x="156" y="340"/>
                    </a:lnTo>
                    <a:lnTo>
                      <a:pt x="180" y="300"/>
                    </a:lnTo>
                    <a:lnTo>
                      <a:pt x="190" y="280"/>
                    </a:lnTo>
                    <a:lnTo>
                      <a:pt x="194" y="268"/>
                    </a:lnTo>
                    <a:lnTo>
                      <a:pt x="196" y="256"/>
                    </a:lnTo>
                    <a:lnTo>
                      <a:pt x="198" y="242"/>
                    </a:lnTo>
                    <a:lnTo>
                      <a:pt x="198" y="226"/>
                    </a:lnTo>
                    <a:lnTo>
                      <a:pt x="198" y="208"/>
                    </a:lnTo>
                    <a:lnTo>
                      <a:pt x="196" y="190"/>
                    </a:lnTo>
                    <a:lnTo>
                      <a:pt x="196" y="190"/>
                    </a:lnTo>
                    <a:lnTo>
                      <a:pt x="214" y="208"/>
                    </a:lnTo>
                    <a:lnTo>
                      <a:pt x="236" y="228"/>
                    </a:lnTo>
                    <a:lnTo>
                      <a:pt x="266" y="250"/>
                    </a:lnTo>
                    <a:lnTo>
                      <a:pt x="304" y="274"/>
                    </a:lnTo>
                    <a:lnTo>
                      <a:pt x="326" y="286"/>
                    </a:lnTo>
                    <a:lnTo>
                      <a:pt x="350" y="298"/>
                    </a:lnTo>
                    <a:lnTo>
                      <a:pt x="374" y="310"/>
                    </a:lnTo>
                    <a:lnTo>
                      <a:pt x="400" y="318"/>
                    </a:lnTo>
                    <a:lnTo>
                      <a:pt x="426" y="328"/>
                    </a:lnTo>
                    <a:lnTo>
                      <a:pt x="456" y="334"/>
                    </a:lnTo>
                    <a:lnTo>
                      <a:pt x="456" y="334"/>
                    </a:lnTo>
                    <a:lnTo>
                      <a:pt x="484" y="338"/>
                    </a:lnTo>
                    <a:lnTo>
                      <a:pt x="512" y="340"/>
                    </a:lnTo>
                    <a:lnTo>
                      <a:pt x="538" y="342"/>
                    </a:lnTo>
                    <a:lnTo>
                      <a:pt x="562" y="340"/>
                    </a:lnTo>
                    <a:lnTo>
                      <a:pt x="608" y="336"/>
                    </a:lnTo>
                    <a:lnTo>
                      <a:pt x="650" y="330"/>
                    </a:lnTo>
                    <a:lnTo>
                      <a:pt x="686" y="326"/>
                    </a:lnTo>
                    <a:lnTo>
                      <a:pt x="702" y="326"/>
                    </a:lnTo>
                    <a:lnTo>
                      <a:pt x="716" y="328"/>
                    </a:lnTo>
                    <a:lnTo>
                      <a:pt x="728" y="330"/>
                    </a:lnTo>
                    <a:lnTo>
                      <a:pt x="740" y="336"/>
                    </a:lnTo>
                    <a:lnTo>
                      <a:pt x="750" y="344"/>
                    </a:lnTo>
                    <a:lnTo>
                      <a:pt x="760" y="354"/>
                    </a:lnTo>
                    <a:lnTo>
                      <a:pt x="760" y="354"/>
                    </a:lnTo>
                    <a:lnTo>
                      <a:pt x="766" y="368"/>
                    </a:lnTo>
                    <a:lnTo>
                      <a:pt x="772" y="384"/>
                    </a:lnTo>
                    <a:lnTo>
                      <a:pt x="776" y="402"/>
                    </a:lnTo>
                    <a:lnTo>
                      <a:pt x="780" y="420"/>
                    </a:lnTo>
                    <a:lnTo>
                      <a:pt x="780" y="458"/>
                    </a:lnTo>
                    <a:lnTo>
                      <a:pt x="778" y="494"/>
                    </a:lnTo>
                    <a:lnTo>
                      <a:pt x="774" y="528"/>
                    </a:lnTo>
                    <a:lnTo>
                      <a:pt x="768" y="556"/>
                    </a:lnTo>
                    <a:lnTo>
                      <a:pt x="764" y="582"/>
                    </a:lnTo>
                    <a:lnTo>
                      <a:pt x="880" y="778"/>
                    </a:lnTo>
                    <a:lnTo>
                      <a:pt x="880" y="778"/>
                    </a:lnTo>
                    <a:lnTo>
                      <a:pt x="886" y="744"/>
                    </a:lnTo>
                    <a:lnTo>
                      <a:pt x="900" y="666"/>
                    </a:lnTo>
                    <a:lnTo>
                      <a:pt x="914" y="570"/>
                    </a:lnTo>
                    <a:lnTo>
                      <a:pt x="920" y="524"/>
                    </a:lnTo>
                    <a:lnTo>
                      <a:pt x="922" y="482"/>
                    </a:lnTo>
                    <a:lnTo>
                      <a:pt x="922" y="482"/>
                    </a:lnTo>
                    <a:lnTo>
                      <a:pt x="920" y="436"/>
                    </a:lnTo>
                    <a:lnTo>
                      <a:pt x="918" y="410"/>
                    </a:lnTo>
                    <a:lnTo>
                      <a:pt x="914" y="382"/>
                    </a:lnTo>
                    <a:lnTo>
                      <a:pt x="908" y="352"/>
                    </a:lnTo>
                    <a:lnTo>
                      <a:pt x="902" y="322"/>
                    </a:lnTo>
                    <a:lnTo>
                      <a:pt x="892" y="290"/>
                    </a:lnTo>
                    <a:lnTo>
                      <a:pt x="880" y="258"/>
                    </a:lnTo>
                    <a:lnTo>
                      <a:pt x="866" y="228"/>
                    </a:lnTo>
                    <a:lnTo>
                      <a:pt x="848" y="196"/>
                    </a:lnTo>
                    <a:lnTo>
                      <a:pt x="828" y="166"/>
                    </a:lnTo>
                    <a:lnTo>
                      <a:pt x="804" y="138"/>
                    </a:lnTo>
                    <a:lnTo>
                      <a:pt x="776" y="112"/>
                    </a:lnTo>
                    <a:lnTo>
                      <a:pt x="746" y="86"/>
                    </a:lnTo>
                    <a:lnTo>
                      <a:pt x="710" y="66"/>
                    </a:lnTo>
                    <a:lnTo>
                      <a:pt x="692" y="56"/>
                    </a:lnTo>
                    <a:lnTo>
                      <a:pt x="672" y="46"/>
                    </a:lnTo>
                    <a:lnTo>
                      <a:pt x="672" y="46"/>
                    </a:lnTo>
                    <a:lnTo>
                      <a:pt x="630" y="30"/>
                    </a:lnTo>
                    <a:lnTo>
                      <a:pt x="592" y="18"/>
                    </a:lnTo>
                    <a:lnTo>
                      <a:pt x="554" y="10"/>
                    </a:lnTo>
                    <a:lnTo>
                      <a:pt x="516" y="4"/>
                    </a:lnTo>
                    <a:lnTo>
                      <a:pt x="482" y="0"/>
                    </a:lnTo>
                    <a:lnTo>
                      <a:pt x="448" y="0"/>
                    </a:lnTo>
                    <a:lnTo>
                      <a:pt x="416" y="2"/>
                    </a:lnTo>
                    <a:lnTo>
                      <a:pt x="386" y="4"/>
                    </a:lnTo>
                    <a:lnTo>
                      <a:pt x="356" y="8"/>
                    </a:lnTo>
                    <a:lnTo>
                      <a:pt x="330" y="16"/>
                    </a:lnTo>
                    <a:lnTo>
                      <a:pt x="304" y="22"/>
                    </a:lnTo>
                    <a:lnTo>
                      <a:pt x="280" y="30"/>
                    </a:lnTo>
                    <a:lnTo>
                      <a:pt x="258" y="40"/>
                    </a:lnTo>
                    <a:lnTo>
                      <a:pt x="240" y="50"/>
                    </a:lnTo>
                    <a:lnTo>
                      <a:pt x="206" y="68"/>
                    </a:lnTo>
                    <a:lnTo>
                      <a:pt x="206" y="68"/>
                    </a:lnTo>
                    <a:lnTo>
                      <a:pt x="174" y="92"/>
                    </a:lnTo>
                    <a:lnTo>
                      <a:pt x="156" y="106"/>
                    </a:lnTo>
                    <a:lnTo>
                      <a:pt x="138" y="124"/>
                    </a:lnTo>
                    <a:lnTo>
                      <a:pt x="118" y="144"/>
                    </a:lnTo>
                    <a:lnTo>
                      <a:pt x="100" y="166"/>
                    </a:lnTo>
                    <a:lnTo>
                      <a:pt x="82" y="190"/>
                    </a:lnTo>
                    <a:lnTo>
                      <a:pt x="66" y="216"/>
                    </a:lnTo>
                    <a:lnTo>
                      <a:pt x="50" y="246"/>
                    </a:lnTo>
                    <a:lnTo>
                      <a:pt x="36" y="278"/>
                    </a:lnTo>
                    <a:lnTo>
                      <a:pt x="22" y="312"/>
                    </a:lnTo>
                    <a:lnTo>
                      <a:pt x="12" y="350"/>
                    </a:lnTo>
                    <a:lnTo>
                      <a:pt x="6" y="390"/>
                    </a:lnTo>
                    <a:lnTo>
                      <a:pt x="0" y="432"/>
                    </a:lnTo>
                    <a:lnTo>
                      <a:pt x="0" y="478"/>
                    </a:lnTo>
                    <a:lnTo>
                      <a:pt x="2" y="5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21" name="Freeform 121">
                <a:extLst>
                  <a:ext uri="{FF2B5EF4-FFF2-40B4-BE49-F238E27FC236}">
                    <a16:creationId xmlns:a16="http://schemas.microsoft.com/office/drawing/2014/main" id="{4EA178E0-6BA9-422B-9592-6D0EF50C9E31}"/>
                  </a:ext>
                </a:extLst>
              </p:cNvPr>
              <p:cNvSpPr>
                <a:spLocks/>
              </p:cNvSpPr>
              <p:nvPr/>
            </p:nvSpPr>
            <p:spPr bwMode="auto">
              <a:xfrm>
                <a:off x="3850" y="2004"/>
                <a:ext cx="1288" cy="1916"/>
              </a:xfrm>
              <a:custGeom>
                <a:avLst/>
                <a:gdLst>
                  <a:gd name="T0" fmla="*/ 12 w 1288"/>
                  <a:gd name="T1" fmla="*/ 1904 h 1916"/>
                  <a:gd name="T2" fmla="*/ 1000 w 1288"/>
                  <a:gd name="T3" fmla="*/ 1916 h 1916"/>
                  <a:gd name="T4" fmla="*/ 1270 w 1288"/>
                  <a:gd name="T5" fmla="*/ 1218 h 1916"/>
                  <a:gd name="T6" fmla="*/ 1270 w 1288"/>
                  <a:gd name="T7" fmla="*/ 1218 h 1916"/>
                  <a:gd name="T8" fmla="*/ 1272 w 1288"/>
                  <a:gd name="T9" fmla="*/ 1186 h 1916"/>
                  <a:gd name="T10" fmla="*/ 1280 w 1288"/>
                  <a:gd name="T11" fmla="*/ 1102 h 1916"/>
                  <a:gd name="T12" fmla="*/ 1284 w 1288"/>
                  <a:gd name="T13" fmla="*/ 1046 h 1916"/>
                  <a:gd name="T14" fmla="*/ 1286 w 1288"/>
                  <a:gd name="T15" fmla="*/ 982 h 1916"/>
                  <a:gd name="T16" fmla="*/ 1288 w 1288"/>
                  <a:gd name="T17" fmla="*/ 912 h 1916"/>
                  <a:gd name="T18" fmla="*/ 1286 w 1288"/>
                  <a:gd name="T19" fmla="*/ 838 h 1916"/>
                  <a:gd name="T20" fmla="*/ 1284 w 1288"/>
                  <a:gd name="T21" fmla="*/ 762 h 1916"/>
                  <a:gd name="T22" fmla="*/ 1278 w 1288"/>
                  <a:gd name="T23" fmla="*/ 686 h 1916"/>
                  <a:gd name="T24" fmla="*/ 1268 w 1288"/>
                  <a:gd name="T25" fmla="*/ 612 h 1916"/>
                  <a:gd name="T26" fmla="*/ 1262 w 1288"/>
                  <a:gd name="T27" fmla="*/ 578 h 1916"/>
                  <a:gd name="T28" fmla="*/ 1254 w 1288"/>
                  <a:gd name="T29" fmla="*/ 544 h 1916"/>
                  <a:gd name="T30" fmla="*/ 1246 w 1288"/>
                  <a:gd name="T31" fmla="*/ 510 h 1916"/>
                  <a:gd name="T32" fmla="*/ 1236 w 1288"/>
                  <a:gd name="T33" fmla="*/ 480 h 1916"/>
                  <a:gd name="T34" fmla="*/ 1224 w 1288"/>
                  <a:gd name="T35" fmla="*/ 450 h 1916"/>
                  <a:gd name="T36" fmla="*/ 1212 w 1288"/>
                  <a:gd name="T37" fmla="*/ 422 h 1916"/>
                  <a:gd name="T38" fmla="*/ 1196 w 1288"/>
                  <a:gd name="T39" fmla="*/ 398 h 1916"/>
                  <a:gd name="T40" fmla="*/ 1182 w 1288"/>
                  <a:gd name="T41" fmla="*/ 376 h 1916"/>
                  <a:gd name="T42" fmla="*/ 1164 w 1288"/>
                  <a:gd name="T43" fmla="*/ 356 h 1916"/>
                  <a:gd name="T44" fmla="*/ 1144 w 1288"/>
                  <a:gd name="T45" fmla="*/ 340 h 1916"/>
                  <a:gd name="T46" fmla="*/ 1144 w 1288"/>
                  <a:gd name="T47" fmla="*/ 340 h 1916"/>
                  <a:gd name="T48" fmla="*/ 1102 w 1288"/>
                  <a:gd name="T49" fmla="*/ 310 h 1916"/>
                  <a:gd name="T50" fmla="*/ 1052 w 1288"/>
                  <a:gd name="T51" fmla="*/ 280 h 1916"/>
                  <a:gd name="T52" fmla="*/ 998 w 1288"/>
                  <a:gd name="T53" fmla="*/ 250 h 1916"/>
                  <a:gd name="T54" fmla="*/ 940 w 1288"/>
                  <a:gd name="T55" fmla="*/ 220 h 1916"/>
                  <a:gd name="T56" fmla="*/ 880 w 1288"/>
                  <a:gd name="T57" fmla="*/ 192 h 1916"/>
                  <a:gd name="T58" fmla="*/ 820 w 1288"/>
                  <a:gd name="T59" fmla="*/ 164 h 1916"/>
                  <a:gd name="T60" fmla="*/ 698 w 1288"/>
                  <a:gd name="T61" fmla="*/ 110 h 1916"/>
                  <a:gd name="T62" fmla="*/ 586 w 1288"/>
                  <a:gd name="T63" fmla="*/ 66 h 1916"/>
                  <a:gd name="T64" fmla="*/ 496 w 1288"/>
                  <a:gd name="T65" fmla="*/ 30 h 1916"/>
                  <a:gd name="T66" fmla="*/ 410 w 1288"/>
                  <a:gd name="T67" fmla="*/ 0 h 1916"/>
                  <a:gd name="T68" fmla="*/ 28 w 1288"/>
                  <a:gd name="T69" fmla="*/ 546 h 1916"/>
                  <a:gd name="T70" fmla="*/ 0 w 1288"/>
                  <a:gd name="T71" fmla="*/ 1258 h 1916"/>
                  <a:gd name="T72" fmla="*/ 12 w 1288"/>
                  <a:gd name="T73" fmla="*/ 1904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8" h="1916">
                    <a:moveTo>
                      <a:pt x="12" y="1904"/>
                    </a:moveTo>
                    <a:lnTo>
                      <a:pt x="1000" y="1916"/>
                    </a:lnTo>
                    <a:lnTo>
                      <a:pt x="1270" y="1218"/>
                    </a:lnTo>
                    <a:lnTo>
                      <a:pt x="1270" y="1218"/>
                    </a:lnTo>
                    <a:lnTo>
                      <a:pt x="1272" y="1186"/>
                    </a:lnTo>
                    <a:lnTo>
                      <a:pt x="1280" y="1102"/>
                    </a:lnTo>
                    <a:lnTo>
                      <a:pt x="1284" y="1046"/>
                    </a:lnTo>
                    <a:lnTo>
                      <a:pt x="1286" y="982"/>
                    </a:lnTo>
                    <a:lnTo>
                      <a:pt x="1288" y="912"/>
                    </a:lnTo>
                    <a:lnTo>
                      <a:pt x="1286" y="838"/>
                    </a:lnTo>
                    <a:lnTo>
                      <a:pt x="1284" y="762"/>
                    </a:lnTo>
                    <a:lnTo>
                      <a:pt x="1278" y="686"/>
                    </a:lnTo>
                    <a:lnTo>
                      <a:pt x="1268" y="612"/>
                    </a:lnTo>
                    <a:lnTo>
                      <a:pt x="1262" y="578"/>
                    </a:lnTo>
                    <a:lnTo>
                      <a:pt x="1254" y="544"/>
                    </a:lnTo>
                    <a:lnTo>
                      <a:pt x="1246" y="510"/>
                    </a:lnTo>
                    <a:lnTo>
                      <a:pt x="1236" y="480"/>
                    </a:lnTo>
                    <a:lnTo>
                      <a:pt x="1224" y="450"/>
                    </a:lnTo>
                    <a:lnTo>
                      <a:pt x="1212" y="422"/>
                    </a:lnTo>
                    <a:lnTo>
                      <a:pt x="1196" y="398"/>
                    </a:lnTo>
                    <a:lnTo>
                      <a:pt x="1182" y="376"/>
                    </a:lnTo>
                    <a:lnTo>
                      <a:pt x="1164" y="356"/>
                    </a:lnTo>
                    <a:lnTo>
                      <a:pt x="1144" y="340"/>
                    </a:lnTo>
                    <a:lnTo>
                      <a:pt x="1144" y="340"/>
                    </a:lnTo>
                    <a:lnTo>
                      <a:pt x="1102" y="310"/>
                    </a:lnTo>
                    <a:lnTo>
                      <a:pt x="1052" y="280"/>
                    </a:lnTo>
                    <a:lnTo>
                      <a:pt x="998" y="250"/>
                    </a:lnTo>
                    <a:lnTo>
                      <a:pt x="940" y="220"/>
                    </a:lnTo>
                    <a:lnTo>
                      <a:pt x="880" y="192"/>
                    </a:lnTo>
                    <a:lnTo>
                      <a:pt x="820" y="164"/>
                    </a:lnTo>
                    <a:lnTo>
                      <a:pt x="698" y="110"/>
                    </a:lnTo>
                    <a:lnTo>
                      <a:pt x="586" y="66"/>
                    </a:lnTo>
                    <a:lnTo>
                      <a:pt x="496" y="30"/>
                    </a:lnTo>
                    <a:lnTo>
                      <a:pt x="410" y="0"/>
                    </a:lnTo>
                    <a:lnTo>
                      <a:pt x="28" y="546"/>
                    </a:lnTo>
                    <a:lnTo>
                      <a:pt x="0" y="1258"/>
                    </a:lnTo>
                    <a:lnTo>
                      <a:pt x="12" y="1904"/>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22" name="Freeform 122">
                <a:extLst>
                  <a:ext uri="{FF2B5EF4-FFF2-40B4-BE49-F238E27FC236}">
                    <a16:creationId xmlns:a16="http://schemas.microsoft.com/office/drawing/2014/main" id="{573132BE-3495-45AA-9BEA-F2EC2A52B413}"/>
                  </a:ext>
                </a:extLst>
              </p:cNvPr>
              <p:cNvSpPr>
                <a:spLocks/>
              </p:cNvSpPr>
              <p:nvPr/>
            </p:nvSpPr>
            <p:spPr bwMode="auto">
              <a:xfrm>
                <a:off x="3382" y="1874"/>
                <a:ext cx="910" cy="1866"/>
              </a:xfrm>
              <a:custGeom>
                <a:avLst/>
                <a:gdLst>
                  <a:gd name="T0" fmla="*/ 422 w 910"/>
                  <a:gd name="T1" fmla="*/ 424 h 1866"/>
                  <a:gd name="T2" fmla="*/ 466 w 910"/>
                  <a:gd name="T3" fmla="*/ 422 h 1866"/>
                  <a:gd name="T4" fmla="*/ 466 w 910"/>
                  <a:gd name="T5" fmla="*/ 424 h 1866"/>
                  <a:gd name="T6" fmla="*/ 500 w 910"/>
                  <a:gd name="T7" fmla="*/ 426 h 1866"/>
                  <a:gd name="T8" fmla="*/ 618 w 910"/>
                  <a:gd name="T9" fmla="*/ 1258 h 1866"/>
                  <a:gd name="T10" fmla="*/ 910 w 910"/>
                  <a:gd name="T11" fmla="*/ 112 h 1866"/>
                  <a:gd name="T12" fmla="*/ 910 w 910"/>
                  <a:gd name="T13" fmla="*/ 112 h 1866"/>
                  <a:gd name="T14" fmla="*/ 872 w 910"/>
                  <a:gd name="T15" fmla="*/ 88 h 1866"/>
                  <a:gd name="T16" fmla="*/ 840 w 910"/>
                  <a:gd name="T17" fmla="*/ 66 h 1866"/>
                  <a:gd name="T18" fmla="*/ 816 w 910"/>
                  <a:gd name="T19" fmla="*/ 48 h 1866"/>
                  <a:gd name="T20" fmla="*/ 798 w 910"/>
                  <a:gd name="T21" fmla="*/ 32 h 1866"/>
                  <a:gd name="T22" fmla="*/ 786 w 910"/>
                  <a:gd name="T23" fmla="*/ 18 h 1866"/>
                  <a:gd name="T24" fmla="*/ 778 w 910"/>
                  <a:gd name="T25" fmla="*/ 8 h 1866"/>
                  <a:gd name="T26" fmla="*/ 772 w 910"/>
                  <a:gd name="T27" fmla="*/ 0 h 1866"/>
                  <a:gd name="T28" fmla="*/ 458 w 910"/>
                  <a:gd name="T29" fmla="*/ 200 h 1866"/>
                  <a:gd name="T30" fmla="*/ 116 w 910"/>
                  <a:gd name="T31" fmla="*/ 4 h 1866"/>
                  <a:gd name="T32" fmla="*/ 116 w 910"/>
                  <a:gd name="T33" fmla="*/ 4 h 1866"/>
                  <a:gd name="T34" fmla="*/ 88 w 910"/>
                  <a:gd name="T35" fmla="*/ 42 h 1866"/>
                  <a:gd name="T36" fmla="*/ 64 w 910"/>
                  <a:gd name="T37" fmla="*/ 72 h 1866"/>
                  <a:gd name="T38" fmla="*/ 44 w 910"/>
                  <a:gd name="T39" fmla="*/ 96 h 1866"/>
                  <a:gd name="T40" fmla="*/ 28 w 910"/>
                  <a:gd name="T41" fmla="*/ 112 h 1866"/>
                  <a:gd name="T42" fmla="*/ 16 w 910"/>
                  <a:gd name="T43" fmla="*/ 122 h 1866"/>
                  <a:gd name="T44" fmla="*/ 6 w 910"/>
                  <a:gd name="T45" fmla="*/ 128 h 1866"/>
                  <a:gd name="T46" fmla="*/ 0 w 910"/>
                  <a:gd name="T47" fmla="*/ 132 h 1866"/>
                  <a:gd name="T48" fmla="*/ 462 w 910"/>
                  <a:gd name="T49" fmla="*/ 1866 h 1866"/>
                  <a:gd name="T50" fmla="*/ 304 w 910"/>
                  <a:gd name="T51" fmla="*/ 1264 h 1866"/>
                  <a:gd name="T52" fmla="*/ 422 w 910"/>
                  <a:gd name="T53" fmla="*/ 424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10" h="1866">
                    <a:moveTo>
                      <a:pt x="422" y="424"/>
                    </a:moveTo>
                    <a:lnTo>
                      <a:pt x="466" y="422"/>
                    </a:lnTo>
                    <a:lnTo>
                      <a:pt x="466" y="424"/>
                    </a:lnTo>
                    <a:lnTo>
                      <a:pt x="500" y="426"/>
                    </a:lnTo>
                    <a:lnTo>
                      <a:pt x="618" y="1258"/>
                    </a:lnTo>
                    <a:lnTo>
                      <a:pt x="910" y="112"/>
                    </a:lnTo>
                    <a:lnTo>
                      <a:pt x="910" y="112"/>
                    </a:lnTo>
                    <a:lnTo>
                      <a:pt x="872" y="88"/>
                    </a:lnTo>
                    <a:lnTo>
                      <a:pt x="840" y="66"/>
                    </a:lnTo>
                    <a:lnTo>
                      <a:pt x="816" y="48"/>
                    </a:lnTo>
                    <a:lnTo>
                      <a:pt x="798" y="32"/>
                    </a:lnTo>
                    <a:lnTo>
                      <a:pt x="786" y="18"/>
                    </a:lnTo>
                    <a:lnTo>
                      <a:pt x="778" y="8"/>
                    </a:lnTo>
                    <a:lnTo>
                      <a:pt x="772" y="0"/>
                    </a:lnTo>
                    <a:lnTo>
                      <a:pt x="458" y="200"/>
                    </a:lnTo>
                    <a:lnTo>
                      <a:pt x="116" y="4"/>
                    </a:lnTo>
                    <a:lnTo>
                      <a:pt x="116" y="4"/>
                    </a:lnTo>
                    <a:lnTo>
                      <a:pt x="88" y="42"/>
                    </a:lnTo>
                    <a:lnTo>
                      <a:pt x="64" y="72"/>
                    </a:lnTo>
                    <a:lnTo>
                      <a:pt x="44" y="96"/>
                    </a:lnTo>
                    <a:lnTo>
                      <a:pt x="28" y="112"/>
                    </a:lnTo>
                    <a:lnTo>
                      <a:pt x="16" y="122"/>
                    </a:lnTo>
                    <a:lnTo>
                      <a:pt x="6" y="128"/>
                    </a:lnTo>
                    <a:lnTo>
                      <a:pt x="0" y="132"/>
                    </a:lnTo>
                    <a:lnTo>
                      <a:pt x="462" y="1866"/>
                    </a:lnTo>
                    <a:lnTo>
                      <a:pt x="304" y="1264"/>
                    </a:lnTo>
                    <a:lnTo>
                      <a:pt x="422" y="4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23" name="Freeform 123">
                <a:extLst>
                  <a:ext uri="{FF2B5EF4-FFF2-40B4-BE49-F238E27FC236}">
                    <a16:creationId xmlns:a16="http://schemas.microsoft.com/office/drawing/2014/main" id="{43944CA9-0C77-44EC-9122-7862D4F93964}"/>
                  </a:ext>
                </a:extLst>
              </p:cNvPr>
              <p:cNvSpPr>
                <a:spLocks/>
              </p:cNvSpPr>
              <p:nvPr/>
            </p:nvSpPr>
            <p:spPr bwMode="auto">
              <a:xfrm>
                <a:off x="3844" y="3132"/>
                <a:ext cx="156" cy="608"/>
              </a:xfrm>
              <a:custGeom>
                <a:avLst/>
                <a:gdLst>
                  <a:gd name="T0" fmla="*/ 156 w 156"/>
                  <a:gd name="T1" fmla="*/ 0 h 608"/>
                  <a:gd name="T2" fmla="*/ 0 w 156"/>
                  <a:gd name="T3" fmla="*/ 608 h 608"/>
                  <a:gd name="T4" fmla="*/ 156 w 156"/>
                  <a:gd name="T5" fmla="*/ 0 h 608"/>
                </a:gdLst>
                <a:ahLst/>
                <a:cxnLst>
                  <a:cxn ang="0">
                    <a:pos x="T0" y="T1"/>
                  </a:cxn>
                  <a:cxn ang="0">
                    <a:pos x="T2" y="T3"/>
                  </a:cxn>
                  <a:cxn ang="0">
                    <a:pos x="T4" y="T5"/>
                  </a:cxn>
                </a:cxnLst>
                <a:rect l="0" t="0" r="r" b="b"/>
                <a:pathLst>
                  <a:path w="156" h="608">
                    <a:moveTo>
                      <a:pt x="156" y="0"/>
                    </a:moveTo>
                    <a:lnTo>
                      <a:pt x="0" y="608"/>
                    </a:lnTo>
                    <a:lnTo>
                      <a:pt x="156" y="0"/>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24" name="Line 124">
                <a:extLst>
                  <a:ext uri="{FF2B5EF4-FFF2-40B4-BE49-F238E27FC236}">
                    <a16:creationId xmlns:a16="http://schemas.microsoft.com/office/drawing/2014/main" id="{37FCF2AE-E26A-4E59-9A12-CB1DC5204E5A}"/>
                  </a:ext>
                </a:extLst>
              </p:cNvPr>
              <p:cNvSpPr>
                <a:spLocks noChangeShapeType="1"/>
              </p:cNvSpPr>
              <p:nvPr/>
            </p:nvSpPr>
            <p:spPr bwMode="auto">
              <a:xfrm flipH="1">
                <a:off x="3844" y="3132"/>
                <a:ext cx="156" cy="60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25" name="Freeform 125">
                <a:extLst>
                  <a:ext uri="{FF2B5EF4-FFF2-40B4-BE49-F238E27FC236}">
                    <a16:creationId xmlns:a16="http://schemas.microsoft.com/office/drawing/2014/main" id="{BE464B9D-BE4C-4B32-B9CD-4218E793E76F}"/>
                  </a:ext>
                </a:extLst>
              </p:cNvPr>
              <p:cNvSpPr>
                <a:spLocks/>
              </p:cNvSpPr>
              <p:nvPr/>
            </p:nvSpPr>
            <p:spPr bwMode="auto">
              <a:xfrm>
                <a:off x="3686" y="2296"/>
                <a:ext cx="314" cy="1444"/>
              </a:xfrm>
              <a:custGeom>
                <a:avLst/>
                <a:gdLst>
                  <a:gd name="T0" fmla="*/ 196 w 314"/>
                  <a:gd name="T1" fmla="*/ 4 h 1444"/>
                  <a:gd name="T2" fmla="*/ 162 w 314"/>
                  <a:gd name="T3" fmla="*/ 2 h 1444"/>
                  <a:gd name="T4" fmla="*/ 162 w 314"/>
                  <a:gd name="T5" fmla="*/ 0 h 1444"/>
                  <a:gd name="T6" fmla="*/ 118 w 314"/>
                  <a:gd name="T7" fmla="*/ 2 h 1444"/>
                  <a:gd name="T8" fmla="*/ 0 w 314"/>
                  <a:gd name="T9" fmla="*/ 842 h 1444"/>
                  <a:gd name="T10" fmla="*/ 158 w 314"/>
                  <a:gd name="T11" fmla="*/ 1444 h 1444"/>
                  <a:gd name="T12" fmla="*/ 314 w 314"/>
                  <a:gd name="T13" fmla="*/ 836 h 1444"/>
                  <a:gd name="T14" fmla="*/ 196 w 314"/>
                  <a:gd name="T15" fmla="*/ 4 h 1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1444">
                    <a:moveTo>
                      <a:pt x="196" y="4"/>
                    </a:moveTo>
                    <a:lnTo>
                      <a:pt x="162" y="2"/>
                    </a:lnTo>
                    <a:lnTo>
                      <a:pt x="162" y="0"/>
                    </a:lnTo>
                    <a:lnTo>
                      <a:pt x="118" y="2"/>
                    </a:lnTo>
                    <a:lnTo>
                      <a:pt x="0" y="842"/>
                    </a:lnTo>
                    <a:lnTo>
                      <a:pt x="158" y="1444"/>
                    </a:lnTo>
                    <a:lnTo>
                      <a:pt x="314" y="836"/>
                    </a:lnTo>
                    <a:lnTo>
                      <a:pt x="196" y="4"/>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sp>
          <p:nvSpPr>
            <p:cNvPr id="308" name="Rechteck 307">
              <a:extLst>
                <a:ext uri="{FF2B5EF4-FFF2-40B4-BE49-F238E27FC236}">
                  <a16:creationId xmlns:a16="http://schemas.microsoft.com/office/drawing/2014/main" id="{ED7269A7-DB10-4E74-BC28-2A86E68ACB64}"/>
                </a:ext>
              </a:extLst>
            </p:cNvPr>
            <p:cNvSpPr/>
            <p:nvPr/>
          </p:nvSpPr>
          <p:spPr>
            <a:xfrm>
              <a:off x="8517934" y="2906518"/>
              <a:ext cx="323290" cy="290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nvGrpSpPr>
            <p:cNvPr id="309" name="Gruppieren 308">
              <a:extLst>
                <a:ext uri="{FF2B5EF4-FFF2-40B4-BE49-F238E27FC236}">
                  <a16:creationId xmlns:a16="http://schemas.microsoft.com/office/drawing/2014/main" id="{93E5825A-5DD5-48A2-846D-46BFD94EA2D2}"/>
                </a:ext>
              </a:extLst>
            </p:cNvPr>
            <p:cNvGrpSpPr/>
            <p:nvPr/>
          </p:nvGrpSpPr>
          <p:grpSpPr>
            <a:xfrm>
              <a:off x="8676632" y="2904026"/>
              <a:ext cx="329184" cy="261928"/>
              <a:chOff x="7658059" y="2578150"/>
              <a:chExt cx="329184" cy="261928"/>
            </a:xfrm>
            <a:solidFill>
              <a:srgbClr val="808080"/>
            </a:solidFill>
          </p:grpSpPr>
          <p:sp>
            <p:nvSpPr>
              <p:cNvPr id="313" name="Rechteck 336">
                <a:extLst>
                  <a:ext uri="{FF2B5EF4-FFF2-40B4-BE49-F238E27FC236}">
                    <a16:creationId xmlns:a16="http://schemas.microsoft.com/office/drawing/2014/main" id="{4C038908-FDE6-4E47-B20C-305DB769FD61}"/>
                  </a:ext>
                </a:extLst>
              </p:cNvPr>
              <p:cNvSpPr/>
              <p:nvPr/>
            </p:nvSpPr>
            <p:spPr>
              <a:xfrm>
                <a:off x="7658059" y="2578150"/>
                <a:ext cx="329184" cy="21921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sp>
            <p:nvSpPr>
              <p:cNvPr id="314" name="Gleichschenkliges Dreieck 337">
                <a:extLst>
                  <a:ext uri="{FF2B5EF4-FFF2-40B4-BE49-F238E27FC236}">
                    <a16:creationId xmlns:a16="http://schemas.microsoft.com/office/drawing/2014/main" id="{F9FDA7EC-F886-4101-B6CA-B5EB7AF2730D}"/>
                  </a:ext>
                </a:extLst>
              </p:cNvPr>
              <p:cNvSpPr/>
              <p:nvPr/>
            </p:nvSpPr>
            <p:spPr>
              <a:xfrm>
                <a:off x="7767342" y="2722322"/>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grpSp>
          <p:nvGrpSpPr>
            <p:cNvPr id="310" name="Gruppieren 309">
              <a:extLst>
                <a:ext uri="{FF2B5EF4-FFF2-40B4-BE49-F238E27FC236}">
                  <a16:creationId xmlns:a16="http://schemas.microsoft.com/office/drawing/2014/main" id="{B971E512-1E5E-4C8E-BB0C-307A67E446B2}"/>
                </a:ext>
              </a:extLst>
            </p:cNvPr>
            <p:cNvGrpSpPr/>
            <p:nvPr/>
          </p:nvGrpSpPr>
          <p:grpSpPr>
            <a:xfrm>
              <a:off x="8327716" y="2906519"/>
              <a:ext cx="329184" cy="258419"/>
              <a:chOff x="7658059" y="2578150"/>
              <a:chExt cx="329184" cy="258419"/>
            </a:xfrm>
            <a:solidFill>
              <a:srgbClr val="808080"/>
            </a:solidFill>
          </p:grpSpPr>
          <p:sp>
            <p:nvSpPr>
              <p:cNvPr id="311" name="Rechteck 310">
                <a:extLst>
                  <a:ext uri="{FF2B5EF4-FFF2-40B4-BE49-F238E27FC236}">
                    <a16:creationId xmlns:a16="http://schemas.microsoft.com/office/drawing/2014/main" id="{0C9D09B0-5D9B-4047-B14D-9F55285AEC5F}"/>
                  </a:ext>
                </a:extLst>
              </p:cNvPr>
              <p:cNvSpPr/>
              <p:nvPr/>
            </p:nvSpPr>
            <p:spPr>
              <a:xfrm>
                <a:off x="7658059" y="2578150"/>
                <a:ext cx="329184" cy="2170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sp>
            <p:nvSpPr>
              <p:cNvPr id="312" name="Gleichschenkliges Dreieck 565">
                <a:extLst>
                  <a:ext uri="{FF2B5EF4-FFF2-40B4-BE49-F238E27FC236}">
                    <a16:creationId xmlns:a16="http://schemas.microsoft.com/office/drawing/2014/main" id="{60674CF9-7252-4C1C-A155-4515C5C16279}"/>
                  </a:ext>
                </a:extLst>
              </p:cNvPr>
              <p:cNvSpPr/>
              <p:nvPr/>
            </p:nvSpPr>
            <p:spPr>
              <a:xfrm>
                <a:off x="7773318" y="2718813"/>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grpSp>
      <p:sp>
        <p:nvSpPr>
          <p:cNvPr id="302" name="Freeform 51">
            <a:extLst>
              <a:ext uri="{FF2B5EF4-FFF2-40B4-BE49-F238E27FC236}">
                <a16:creationId xmlns:a16="http://schemas.microsoft.com/office/drawing/2014/main" id="{8E2C08EF-C55D-43FF-8061-CE398A728EE2}"/>
              </a:ext>
            </a:extLst>
          </p:cNvPr>
          <p:cNvSpPr>
            <a:spLocks/>
          </p:cNvSpPr>
          <p:nvPr/>
        </p:nvSpPr>
        <p:spPr bwMode="auto">
          <a:xfrm>
            <a:off x="8285010" y="2489039"/>
            <a:ext cx="168631" cy="148566"/>
          </a:xfrm>
          <a:custGeom>
            <a:avLst/>
            <a:gdLst>
              <a:gd name="T0" fmla="*/ 259 w 2280"/>
              <a:gd name="T1" fmla="*/ 1653 h 2020"/>
              <a:gd name="T2" fmla="*/ 818 w 2280"/>
              <a:gd name="T3" fmla="*/ 1851 h 2020"/>
              <a:gd name="T4" fmla="*/ 864 w 2280"/>
              <a:gd name="T5" fmla="*/ 1805 h 2020"/>
              <a:gd name="T6" fmla="*/ 1034 w 2280"/>
              <a:gd name="T7" fmla="*/ 1729 h 2020"/>
              <a:gd name="T8" fmla="*/ 1099 w 2280"/>
              <a:gd name="T9" fmla="*/ 1896 h 2020"/>
              <a:gd name="T10" fmla="*/ 921 w 2280"/>
              <a:gd name="T11" fmla="*/ 1956 h 2020"/>
              <a:gd name="T12" fmla="*/ 865 w 2280"/>
              <a:gd name="T13" fmla="*/ 1948 h 2020"/>
              <a:gd name="T14" fmla="*/ 150 w 2280"/>
              <a:gd name="T15" fmla="*/ 1685 h 2020"/>
              <a:gd name="T16" fmla="*/ 107 w 2280"/>
              <a:gd name="T17" fmla="*/ 1653 h 2020"/>
              <a:gd name="T18" fmla="*/ 1 w 2280"/>
              <a:gd name="T19" fmla="*/ 1491 h 2020"/>
              <a:gd name="T20" fmla="*/ 1 w 2280"/>
              <a:gd name="T21" fmla="*/ 1158 h 2020"/>
              <a:gd name="T22" fmla="*/ 72 w 2280"/>
              <a:gd name="T23" fmla="*/ 1011 h 2020"/>
              <a:gd name="T24" fmla="*/ 101 w 2280"/>
              <a:gd name="T25" fmla="*/ 958 h 2020"/>
              <a:gd name="T26" fmla="*/ 1144 w 2280"/>
              <a:gd name="T27" fmla="*/ 3 h 2020"/>
              <a:gd name="T28" fmla="*/ 2179 w 2280"/>
              <a:gd name="T29" fmla="*/ 960 h 2020"/>
              <a:gd name="T30" fmla="*/ 2209 w 2280"/>
              <a:gd name="T31" fmla="*/ 1013 h 2020"/>
              <a:gd name="T32" fmla="*/ 2278 w 2280"/>
              <a:gd name="T33" fmla="*/ 1155 h 2020"/>
              <a:gd name="T34" fmla="*/ 2278 w 2280"/>
              <a:gd name="T35" fmla="*/ 1494 h 2020"/>
              <a:gd name="T36" fmla="*/ 2100 w 2280"/>
              <a:gd name="T37" fmla="*/ 1667 h 2020"/>
              <a:gd name="T38" fmla="*/ 1927 w 2280"/>
              <a:gd name="T39" fmla="*/ 1495 h 2020"/>
              <a:gd name="T40" fmla="*/ 1926 w 2280"/>
              <a:gd name="T41" fmla="*/ 1156 h 2020"/>
              <a:gd name="T42" fmla="*/ 1998 w 2280"/>
              <a:gd name="T43" fmla="*/ 1010 h 2020"/>
              <a:gd name="T44" fmla="*/ 2018 w 2280"/>
              <a:gd name="T45" fmla="*/ 960 h 2020"/>
              <a:gd name="T46" fmla="*/ 1160 w 2280"/>
              <a:gd name="T47" fmla="*/ 161 h 2020"/>
              <a:gd name="T48" fmla="*/ 269 w 2280"/>
              <a:gd name="T49" fmla="*/ 893 h 2020"/>
              <a:gd name="T50" fmla="*/ 261 w 2280"/>
              <a:gd name="T51" fmla="*/ 959 h 2020"/>
              <a:gd name="T52" fmla="*/ 286 w 2280"/>
              <a:gd name="T53" fmla="*/ 1013 h 2020"/>
              <a:gd name="T54" fmla="*/ 353 w 2280"/>
              <a:gd name="T55" fmla="*/ 1151 h 2020"/>
              <a:gd name="T56" fmla="*/ 353 w 2280"/>
              <a:gd name="T57" fmla="*/ 1495 h 2020"/>
              <a:gd name="T58" fmla="*/ 259 w 2280"/>
              <a:gd name="T59" fmla="*/ 1653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80" h="2020">
                <a:moveTo>
                  <a:pt x="259" y="1653"/>
                </a:moveTo>
                <a:cubicBezTo>
                  <a:pt x="386" y="1826"/>
                  <a:pt x="613" y="1905"/>
                  <a:pt x="818" y="1851"/>
                </a:cubicBezTo>
                <a:cubicBezTo>
                  <a:pt x="843" y="1844"/>
                  <a:pt x="856" y="1832"/>
                  <a:pt x="864" y="1805"/>
                </a:cubicBezTo>
                <a:cubicBezTo>
                  <a:pt x="888" y="1732"/>
                  <a:pt x="964" y="1699"/>
                  <a:pt x="1034" y="1729"/>
                </a:cubicBezTo>
                <a:cubicBezTo>
                  <a:pt x="1098" y="1756"/>
                  <a:pt x="1129" y="1833"/>
                  <a:pt x="1099" y="1896"/>
                </a:cubicBezTo>
                <a:cubicBezTo>
                  <a:pt x="1067" y="1965"/>
                  <a:pt x="992" y="1989"/>
                  <a:pt x="921" y="1956"/>
                </a:cubicBezTo>
                <a:cubicBezTo>
                  <a:pt x="905" y="1948"/>
                  <a:pt x="883" y="1943"/>
                  <a:pt x="865" y="1948"/>
                </a:cubicBezTo>
                <a:cubicBezTo>
                  <a:pt x="574" y="2020"/>
                  <a:pt x="328" y="1930"/>
                  <a:pt x="150" y="1685"/>
                </a:cubicBezTo>
                <a:cubicBezTo>
                  <a:pt x="140" y="1671"/>
                  <a:pt x="123" y="1661"/>
                  <a:pt x="107" y="1653"/>
                </a:cubicBezTo>
                <a:cubicBezTo>
                  <a:pt x="38" y="1620"/>
                  <a:pt x="2" y="1567"/>
                  <a:pt x="1" y="1491"/>
                </a:cubicBezTo>
                <a:cubicBezTo>
                  <a:pt x="0" y="1380"/>
                  <a:pt x="1" y="1269"/>
                  <a:pt x="1" y="1158"/>
                </a:cubicBezTo>
                <a:cubicBezTo>
                  <a:pt x="1" y="1098"/>
                  <a:pt x="24" y="1049"/>
                  <a:pt x="72" y="1011"/>
                </a:cubicBezTo>
                <a:cubicBezTo>
                  <a:pt x="87" y="1000"/>
                  <a:pt x="100" y="976"/>
                  <a:pt x="101" y="958"/>
                </a:cubicBezTo>
                <a:cubicBezTo>
                  <a:pt x="143" y="420"/>
                  <a:pt x="601" y="0"/>
                  <a:pt x="1144" y="3"/>
                </a:cubicBezTo>
                <a:cubicBezTo>
                  <a:pt x="1687" y="6"/>
                  <a:pt x="2133" y="419"/>
                  <a:pt x="2179" y="960"/>
                </a:cubicBezTo>
                <a:cubicBezTo>
                  <a:pt x="2180" y="979"/>
                  <a:pt x="2194" y="1001"/>
                  <a:pt x="2209" y="1013"/>
                </a:cubicBezTo>
                <a:cubicBezTo>
                  <a:pt x="2255" y="1050"/>
                  <a:pt x="2278" y="1097"/>
                  <a:pt x="2278" y="1155"/>
                </a:cubicBezTo>
                <a:cubicBezTo>
                  <a:pt x="2279" y="1268"/>
                  <a:pt x="2280" y="1381"/>
                  <a:pt x="2278" y="1494"/>
                </a:cubicBezTo>
                <a:cubicBezTo>
                  <a:pt x="2277" y="1592"/>
                  <a:pt x="2198" y="1668"/>
                  <a:pt x="2100" y="1667"/>
                </a:cubicBezTo>
                <a:cubicBezTo>
                  <a:pt x="2002" y="1665"/>
                  <a:pt x="1928" y="1593"/>
                  <a:pt x="1927" y="1495"/>
                </a:cubicBezTo>
                <a:cubicBezTo>
                  <a:pt x="1925" y="1382"/>
                  <a:pt x="1926" y="1269"/>
                  <a:pt x="1926" y="1156"/>
                </a:cubicBezTo>
                <a:cubicBezTo>
                  <a:pt x="1926" y="1096"/>
                  <a:pt x="1950" y="1048"/>
                  <a:pt x="1998" y="1010"/>
                </a:cubicBezTo>
                <a:cubicBezTo>
                  <a:pt x="2011" y="1000"/>
                  <a:pt x="2020" y="976"/>
                  <a:pt x="2018" y="960"/>
                </a:cubicBezTo>
                <a:cubicBezTo>
                  <a:pt x="1976" y="514"/>
                  <a:pt x="1612" y="176"/>
                  <a:pt x="1160" y="161"/>
                </a:cubicBezTo>
                <a:cubicBezTo>
                  <a:pt x="730" y="146"/>
                  <a:pt x="342" y="466"/>
                  <a:pt x="269" y="893"/>
                </a:cubicBezTo>
                <a:cubicBezTo>
                  <a:pt x="265" y="915"/>
                  <a:pt x="259" y="938"/>
                  <a:pt x="261" y="959"/>
                </a:cubicBezTo>
                <a:cubicBezTo>
                  <a:pt x="264" y="978"/>
                  <a:pt x="272" y="1001"/>
                  <a:pt x="286" y="1013"/>
                </a:cubicBezTo>
                <a:cubicBezTo>
                  <a:pt x="329" y="1050"/>
                  <a:pt x="353" y="1094"/>
                  <a:pt x="353" y="1151"/>
                </a:cubicBezTo>
                <a:cubicBezTo>
                  <a:pt x="354" y="1265"/>
                  <a:pt x="354" y="1380"/>
                  <a:pt x="353" y="1495"/>
                </a:cubicBezTo>
                <a:cubicBezTo>
                  <a:pt x="352" y="1562"/>
                  <a:pt x="333" y="1592"/>
                  <a:pt x="259" y="1653"/>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nvGrpSpPr>
          <p:cNvPr id="607" name="Gruppieren 606">
            <a:extLst>
              <a:ext uri="{FF2B5EF4-FFF2-40B4-BE49-F238E27FC236}">
                <a16:creationId xmlns:a16="http://schemas.microsoft.com/office/drawing/2014/main" id="{53AE6258-B7FD-49EE-AE54-12CF5DB9E12A}"/>
              </a:ext>
            </a:extLst>
          </p:cNvPr>
          <p:cNvGrpSpPr/>
          <p:nvPr/>
        </p:nvGrpSpPr>
        <p:grpSpPr>
          <a:xfrm>
            <a:off x="8761804" y="2503408"/>
            <a:ext cx="545649" cy="450948"/>
            <a:chOff x="8327716" y="2636430"/>
            <a:chExt cx="678100" cy="560411"/>
          </a:xfrm>
        </p:grpSpPr>
        <p:grpSp>
          <p:nvGrpSpPr>
            <p:cNvPr id="614" name="Group 115">
              <a:extLst>
                <a:ext uri="{FF2B5EF4-FFF2-40B4-BE49-F238E27FC236}">
                  <a16:creationId xmlns:a16="http://schemas.microsoft.com/office/drawing/2014/main" id="{A4075264-2111-4223-B75C-07B57BED772F}"/>
                </a:ext>
              </a:extLst>
            </p:cNvPr>
            <p:cNvGrpSpPr>
              <a:grpSpLocks noChangeAspect="1"/>
            </p:cNvGrpSpPr>
            <p:nvPr/>
          </p:nvGrpSpPr>
          <p:grpSpPr bwMode="auto">
            <a:xfrm>
              <a:off x="8442975" y="2636430"/>
              <a:ext cx="444423" cy="526015"/>
              <a:chOff x="2346" y="400"/>
              <a:chExt cx="2974" cy="3520"/>
            </a:xfrm>
          </p:grpSpPr>
          <p:sp>
            <p:nvSpPr>
              <p:cNvPr id="622" name="AutoShape 114">
                <a:extLst>
                  <a:ext uri="{FF2B5EF4-FFF2-40B4-BE49-F238E27FC236}">
                    <a16:creationId xmlns:a16="http://schemas.microsoft.com/office/drawing/2014/main" id="{53CEEF5E-BDDF-4B2E-B87B-FD82E959C2AC}"/>
                  </a:ext>
                </a:extLst>
              </p:cNvPr>
              <p:cNvSpPr>
                <a:spLocks noChangeAspect="1" noChangeArrowheads="1" noTextEdit="1"/>
              </p:cNvSpPr>
              <p:nvPr/>
            </p:nvSpPr>
            <p:spPr bwMode="auto">
              <a:xfrm>
                <a:off x="2346" y="400"/>
                <a:ext cx="2974" cy="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23" name="Freeform 116">
                <a:extLst>
                  <a:ext uri="{FF2B5EF4-FFF2-40B4-BE49-F238E27FC236}">
                    <a16:creationId xmlns:a16="http://schemas.microsoft.com/office/drawing/2014/main" id="{8E8E9B3E-135A-4646-90F5-DB844CAEDFF9}"/>
                  </a:ext>
                </a:extLst>
              </p:cNvPr>
              <p:cNvSpPr>
                <a:spLocks/>
              </p:cNvSpPr>
              <p:nvPr/>
            </p:nvSpPr>
            <p:spPr bwMode="auto">
              <a:xfrm>
                <a:off x="3262" y="510"/>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24" name="Freeform 117">
                <a:extLst>
                  <a:ext uri="{FF2B5EF4-FFF2-40B4-BE49-F238E27FC236}">
                    <a16:creationId xmlns:a16="http://schemas.microsoft.com/office/drawing/2014/main" id="{D6E5C37E-EAFE-4FA1-A5B7-0287C3657600}"/>
                  </a:ext>
                </a:extLst>
              </p:cNvPr>
              <p:cNvSpPr>
                <a:spLocks/>
              </p:cNvSpPr>
              <p:nvPr/>
            </p:nvSpPr>
            <p:spPr bwMode="auto">
              <a:xfrm>
                <a:off x="3262" y="510"/>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25" name="Freeform 118">
                <a:extLst>
                  <a:ext uri="{FF2B5EF4-FFF2-40B4-BE49-F238E27FC236}">
                    <a16:creationId xmlns:a16="http://schemas.microsoft.com/office/drawing/2014/main" id="{B789B64F-0663-4547-ADB9-214D15E00581}"/>
                  </a:ext>
                </a:extLst>
              </p:cNvPr>
              <p:cNvSpPr>
                <a:spLocks/>
              </p:cNvSpPr>
              <p:nvPr/>
            </p:nvSpPr>
            <p:spPr bwMode="auto">
              <a:xfrm>
                <a:off x="2528" y="1992"/>
                <a:ext cx="1408" cy="1916"/>
              </a:xfrm>
              <a:custGeom>
                <a:avLst/>
                <a:gdLst>
                  <a:gd name="T0" fmla="*/ 1334 w 1408"/>
                  <a:gd name="T1" fmla="*/ 1916 h 1916"/>
                  <a:gd name="T2" fmla="*/ 320 w 1408"/>
                  <a:gd name="T3" fmla="*/ 1908 h 1916"/>
                  <a:gd name="T4" fmla="*/ 320 w 1408"/>
                  <a:gd name="T5" fmla="*/ 1908 h 1916"/>
                  <a:gd name="T6" fmla="*/ 310 w 1408"/>
                  <a:gd name="T7" fmla="*/ 1894 h 1916"/>
                  <a:gd name="T8" fmla="*/ 280 w 1408"/>
                  <a:gd name="T9" fmla="*/ 1854 h 1916"/>
                  <a:gd name="T10" fmla="*/ 240 w 1408"/>
                  <a:gd name="T11" fmla="*/ 1788 h 1916"/>
                  <a:gd name="T12" fmla="*/ 216 w 1408"/>
                  <a:gd name="T13" fmla="*/ 1748 h 1916"/>
                  <a:gd name="T14" fmla="*/ 190 w 1408"/>
                  <a:gd name="T15" fmla="*/ 1704 h 1916"/>
                  <a:gd name="T16" fmla="*/ 166 w 1408"/>
                  <a:gd name="T17" fmla="*/ 1656 h 1916"/>
                  <a:gd name="T18" fmla="*/ 140 w 1408"/>
                  <a:gd name="T19" fmla="*/ 1602 h 1916"/>
                  <a:gd name="T20" fmla="*/ 116 w 1408"/>
                  <a:gd name="T21" fmla="*/ 1546 h 1916"/>
                  <a:gd name="T22" fmla="*/ 94 w 1408"/>
                  <a:gd name="T23" fmla="*/ 1488 h 1916"/>
                  <a:gd name="T24" fmla="*/ 74 w 1408"/>
                  <a:gd name="T25" fmla="*/ 1426 h 1916"/>
                  <a:gd name="T26" fmla="*/ 58 w 1408"/>
                  <a:gd name="T27" fmla="*/ 1362 h 1916"/>
                  <a:gd name="T28" fmla="*/ 44 w 1408"/>
                  <a:gd name="T29" fmla="*/ 1298 h 1916"/>
                  <a:gd name="T30" fmla="*/ 38 w 1408"/>
                  <a:gd name="T31" fmla="*/ 1264 h 1916"/>
                  <a:gd name="T32" fmla="*/ 34 w 1408"/>
                  <a:gd name="T33" fmla="*/ 1230 h 1916"/>
                  <a:gd name="T34" fmla="*/ 34 w 1408"/>
                  <a:gd name="T35" fmla="*/ 1230 h 1916"/>
                  <a:gd name="T36" fmla="*/ 20 w 1408"/>
                  <a:gd name="T37" fmla="*/ 1096 h 1916"/>
                  <a:gd name="T38" fmla="*/ 8 w 1408"/>
                  <a:gd name="T39" fmla="*/ 964 h 1916"/>
                  <a:gd name="T40" fmla="*/ 4 w 1408"/>
                  <a:gd name="T41" fmla="*/ 898 h 1916"/>
                  <a:gd name="T42" fmla="*/ 2 w 1408"/>
                  <a:gd name="T43" fmla="*/ 836 h 1916"/>
                  <a:gd name="T44" fmla="*/ 0 w 1408"/>
                  <a:gd name="T45" fmla="*/ 774 h 1916"/>
                  <a:gd name="T46" fmla="*/ 2 w 1408"/>
                  <a:gd name="T47" fmla="*/ 714 h 1916"/>
                  <a:gd name="T48" fmla="*/ 8 w 1408"/>
                  <a:gd name="T49" fmla="*/ 658 h 1916"/>
                  <a:gd name="T50" fmla="*/ 16 w 1408"/>
                  <a:gd name="T51" fmla="*/ 604 h 1916"/>
                  <a:gd name="T52" fmla="*/ 28 w 1408"/>
                  <a:gd name="T53" fmla="*/ 552 h 1916"/>
                  <a:gd name="T54" fmla="*/ 36 w 1408"/>
                  <a:gd name="T55" fmla="*/ 528 h 1916"/>
                  <a:gd name="T56" fmla="*/ 44 w 1408"/>
                  <a:gd name="T57" fmla="*/ 504 h 1916"/>
                  <a:gd name="T58" fmla="*/ 54 w 1408"/>
                  <a:gd name="T59" fmla="*/ 482 h 1916"/>
                  <a:gd name="T60" fmla="*/ 66 w 1408"/>
                  <a:gd name="T61" fmla="*/ 460 h 1916"/>
                  <a:gd name="T62" fmla="*/ 78 w 1408"/>
                  <a:gd name="T63" fmla="*/ 440 h 1916"/>
                  <a:gd name="T64" fmla="*/ 90 w 1408"/>
                  <a:gd name="T65" fmla="*/ 420 h 1916"/>
                  <a:gd name="T66" fmla="*/ 106 w 1408"/>
                  <a:gd name="T67" fmla="*/ 402 h 1916"/>
                  <a:gd name="T68" fmla="*/ 122 w 1408"/>
                  <a:gd name="T69" fmla="*/ 384 h 1916"/>
                  <a:gd name="T70" fmla="*/ 140 w 1408"/>
                  <a:gd name="T71" fmla="*/ 368 h 1916"/>
                  <a:gd name="T72" fmla="*/ 158 w 1408"/>
                  <a:gd name="T73" fmla="*/ 352 h 1916"/>
                  <a:gd name="T74" fmla="*/ 158 w 1408"/>
                  <a:gd name="T75" fmla="*/ 352 h 1916"/>
                  <a:gd name="T76" fmla="*/ 202 w 1408"/>
                  <a:gd name="T77" fmla="*/ 322 h 1916"/>
                  <a:gd name="T78" fmla="*/ 250 w 1408"/>
                  <a:gd name="T79" fmla="*/ 292 h 1916"/>
                  <a:gd name="T80" fmla="*/ 304 w 1408"/>
                  <a:gd name="T81" fmla="*/ 262 h 1916"/>
                  <a:gd name="T82" fmla="*/ 362 w 1408"/>
                  <a:gd name="T83" fmla="*/ 230 h 1916"/>
                  <a:gd name="T84" fmla="*/ 420 w 1408"/>
                  <a:gd name="T85" fmla="*/ 202 h 1916"/>
                  <a:gd name="T86" fmla="*/ 480 w 1408"/>
                  <a:gd name="T87" fmla="*/ 172 h 1916"/>
                  <a:gd name="T88" fmla="*/ 600 w 1408"/>
                  <a:gd name="T89" fmla="*/ 118 h 1916"/>
                  <a:gd name="T90" fmla="*/ 708 w 1408"/>
                  <a:gd name="T91" fmla="*/ 70 h 1916"/>
                  <a:gd name="T92" fmla="*/ 798 w 1408"/>
                  <a:gd name="T93" fmla="*/ 34 h 1916"/>
                  <a:gd name="T94" fmla="*/ 882 w 1408"/>
                  <a:gd name="T95" fmla="*/ 0 h 1916"/>
                  <a:gd name="T96" fmla="*/ 1324 w 1408"/>
                  <a:gd name="T97" fmla="*/ 564 h 1916"/>
                  <a:gd name="T98" fmla="*/ 1408 w 1408"/>
                  <a:gd name="T99" fmla="*/ 1310 h 1916"/>
                  <a:gd name="T100" fmla="*/ 1334 w 1408"/>
                  <a:gd name="T101" fmla="*/ 1916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8" h="1916">
                    <a:moveTo>
                      <a:pt x="1334" y="1916"/>
                    </a:moveTo>
                    <a:lnTo>
                      <a:pt x="320" y="1908"/>
                    </a:lnTo>
                    <a:lnTo>
                      <a:pt x="320" y="1908"/>
                    </a:lnTo>
                    <a:lnTo>
                      <a:pt x="310" y="1894"/>
                    </a:lnTo>
                    <a:lnTo>
                      <a:pt x="280" y="1854"/>
                    </a:lnTo>
                    <a:lnTo>
                      <a:pt x="240" y="1788"/>
                    </a:lnTo>
                    <a:lnTo>
                      <a:pt x="216" y="1748"/>
                    </a:lnTo>
                    <a:lnTo>
                      <a:pt x="190" y="1704"/>
                    </a:lnTo>
                    <a:lnTo>
                      <a:pt x="166" y="1656"/>
                    </a:lnTo>
                    <a:lnTo>
                      <a:pt x="140" y="1602"/>
                    </a:lnTo>
                    <a:lnTo>
                      <a:pt x="116" y="1546"/>
                    </a:lnTo>
                    <a:lnTo>
                      <a:pt x="94" y="1488"/>
                    </a:lnTo>
                    <a:lnTo>
                      <a:pt x="74" y="1426"/>
                    </a:lnTo>
                    <a:lnTo>
                      <a:pt x="58" y="1362"/>
                    </a:lnTo>
                    <a:lnTo>
                      <a:pt x="44" y="1298"/>
                    </a:lnTo>
                    <a:lnTo>
                      <a:pt x="38" y="1264"/>
                    </a:lnTo>
                    <a:lnTo>
                      <a:pt x="34" y="1230"/>
                    </a:lnTo>
                    <a:lnTo>
                      <a:pt x="34" y="1230"/>
                    </a:lnTo>
                    <a:lnTo>
                      <a:pt x="20" y="1096"/>
                    </a:lnTo>
                    <a:lnTo>
                      <a:pt x="8" y="964"/>
                    </a:lnTo>
                    <a:lnTo>
                      <a:pt x="4" y="898"/>
                    </a:lnTo>
                    <a:lnTo>
                      <a:pt x="2" y="836"/>
                    </a:lnTo>
                    <a:lnTo>
                      <a:pt x="0" y="774"/>
                    </a:lnTo>
                    <a:lnTo>
                      <a:pt x="2" y="714"/>
                    </a:lnTo>
                    <a:lnTo>
                      <a:pt x="8" y="658"/>
                    </a:lnTo>
                    <a:lnTo>
                      <a:pt x="16" y="604"/>
                    </a:lnTo>
                    <a:lnTo>
                      <a:pt x="28" y="552"/>
                    </a:lnTo>
                    <a:lnTo>
                      <a:pt x="36" y="528"/>
                    </a:lnTo>
                    <a:lnTo>
                      <a:pt x="44" y="504"/>
                    </a:lnTo>
                    <a:lnTo>
                      <a:pt x="54" y="482"/>
                    </a:lnTo>
                    <a:lnTo>
                      <a:pt x="66" y="460"/>
                    </a:lnTo>
                    <a:lnTo>
                      <a:pt x="78" y="440"/>
                    </a:lnTo>
                    <a:lnTo>
                      <a:pt x="90" y="420"/>
                    </a:lnTo>
                    <a:lnTo>
                      <a:pt x="106" y="402"/>
                    </a:lnTo>
                    <a:lnTo>
                      <a:pt x="122" y="384"/>
                    </a:lnTo>
                    <a:lnTo>
                      <a:pt x="140" y="368"/>
                    </a:lnTo>
                    <a:lnTo>
                      <a:pt x="158" y="352"/>
                    </a:lnTo>
                    <a:lnTo>
                      <a:pt x="158" y="352"/>
                    </a:lnTo>
                    <a:lnTo>
                      <a:pt x="202" y="322"/>
                    </a:lnTo>
                    <a:lnTo>
                      <a:pt x="250" y="292"/>
                    </a:lnTo>
                    <a:lnTo>
                      <a:pt x="304" y="262"/>
                    </a:lnTo>
                    <a:lnTo>
                      <a:pt x="362" y="230"/>
                    </a:lnTo>
                    <a:lnTo>
                      <a:pt x="420" y="202"/>
                    </a:lnTo>
                    <a:lnTo>
                      <a:pt x="480" y="172"/>
                    </a:lnTo>
                    <a:lnTo>
                      <a:pt x="600" y="118"/>
                    </a:lnTo>
                    <a:lnTo>
                      <a:pt x="708" y="70"/>
                    </a:lnTo>
                    <a:lnTo>
                      <a:pt x="798" y="34"/>
                    </a:lnTo>
                    <a:lnTo>
                      <a:pt x="882" y="0"/>
                    </a:lnTo>
                    <a:lnTo>
                      <a:pt x="1324" y="564"/>
                    </a:lnTo>
                    <a:lnTo>
                      <a:pt x="1408" y="1310"/>
                    </a:lnTo>
                    <a:lnTo>
                      <a:pt x="1334" y="1916"/>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26" name="Freeform 120">
                <a:extLst>
                  <a:ext uri="{FF2B5EF4-FFF2-40B4-BE49-F238E27FC236}">
                    <a16:creationId xmlns:a16="http://schemas.microsoft.com/office/drawing/2014/main" id="{F228F328-C15A-4E0F-BA7C-CD243662115C}"/>
                  </a:ext>
                </a:extLst>
              </p:cNvPr>
              <p:cNvSpPr>
                <a:spLocks/>
              </p:cNvSpPr>
              <p:nvPr/>
            </p:nvSpPr>
            <p:spPr bwMode="auto">
              <a:xfrm>
                <a:off x="3356" y="438"/>
                <a:ext cx="922" cy="778"/>
              </a:xfrm>
              <a:custGeom>
                <a:avLst/>
                <a:gdLst>
                  <a:gd name="T0" fmla="*/ 48 w 922"/>
                  <a:gd name="T1" fmla="*/ 778 h 778"/>
                  <a:gd name="T2" fmla="*/ 168 w 922"/>
                  <a:gd name="T3" fmla="*/ 580 h 778"/>
                  <a:gd name="T4" fmla="*/ 148 w 922"/>
                  <a:gd name="T5" fmla="*/ 510 h 778"/>
                  <a:gd name="T6" fmla="*/ 138 w 922"/>
                  <a:gd name="T7" fmla="*/ 448 h 778"/>
                  <a:gd name="T8" fmla="*/ 136 w 922"/>
                  <a:gd name="T9" fmla="*/ 402 h 778"/>
                  <a:gd name="T10" fmla="*/ 138 w 922"/>
                  <a:gd name="T11" fmla="*/ 388 h 778"/>
                  <a:gd name="T12" fmla="*/ 146 w 922"/>
                  <a:gd name="T13" fmla="*/ 362 h 778"/>
                  <a:gd name="T14" fmla="*/ 180 w 922"/>
                  <a:gd name="T15" fmla="*/ 300 h 778"/>
                  <a:gd name="T16" fmla="*/ 194 w 922"/>
                  <a:gd name="T17" fmla="*/ 268 h 778"/>
                  <a:gd name="T18" fmla="*/ 198 w 922"/>
                  <a:gd name="T19" fmla="*/ 242 h 778"/>
                  <a:gd name="T20" fmla="*/ 198 w 922"/>
                  <a:gd name="T21" fmla="*/ 208 h 778"/>
                  <a:gd name="T22" fmla="*/ 196 w 922"/>
                  <a:gd name="T23" fmla="*/ 190 h 778"/>
                  <a:gd name="T24" fmla="*/ 236 w 922"/>
                  <a:gd name="T25" fmla="*/ 228 h 778"/>
                  <a:gd name="T26" fmla="*/ 304 w 922"/>
                  <a:gd name="T27" fmla="*/ 274 h 778"/>
                  <a:gd name="T28" fmla="*/ 350 w 922"/>
                  <a:gd name="T29" fmla="*/ 298 h 778"/>
                  <a:gd name="T30" fmla="*/ 400 w 922"/>
                  <a:gd name="T31" fmla="*/ 318 h 778"/>
                  <a:gd name="T32" fmla="*/ 456 w 922"/>
                  <a:gd name="T33" fmla="*/ 334 h 778"/>
                  <a:gd name="T34" fmla="*/ 484 w 922"/>
                  <a:gd name="T35" fmla="*/ 338 h 778"/>
                  <a:gd name="T36" fmla="*/ 538 w 922"/>
                  <a:gd name="T37" fmla="*/ 342 h 778"/>
                  <a:gd name="T38" fmla="*/ 608 w 922"/>
                  <a:gd name="T39" fmla="*/ 336 h 778"/>
                  <a:gd name="T40" fmla="*/ 686 w 922"/>
                  <a:gd name="T41" fmla="*/ 326 h 778"/>
                  <a:gd name="T42" fmla="*/ 716 w 922"/>
                  <a:gd name="T43" fmla="*/ 328 h 778"/>
                  <a:gd name="T44" fmla="*/ 740 w 922"/>
                  <a:gd name="T45" fmla="*/ 336 h 778"/>
                  <a:gd name="T46" fmla="*/ 760 w 922"/>
                  <a:gd name="T47" fmla="*/ 354 h 778"/>
                  <a:gd name="T48" fmla="*/ 766 w 922"/>
                  <a:gd name="T49" fmla="*/ 368 h 778"/>
                  <a:gd name="T50" fmla="*/ 776 w 922"/>
                  <a:gd name="T51" fmla="*/ 402 h 778"/>
                  <a:gd name="T52" fmla="*/ 780 w 922"/>
                  <a:gd name="T53" fmla="*/ 458 h 778"/>
                  <a:gd name="T54" fmla="*/ 774 w 922"/>
                  <a:gd name="T55" fmla="*/ 528 h 778"/>
                  <a:gd name="T56" fmla="*/ 764 w 922"/>
                  <a:gd name="T57" fmla="*/ 582 h 778"/>
                  <a:gd name="T58" fmla="*/ 880 w 922"/>
                  <a:gd name="T59" fmla="*/ 778 h 778"/>
                  <a:gd name="T60" fmla="*/ 900 w 922"/>
                  <a:gd name="T61" fmla="*/ 666 h 778"/>
                  <a:gd name="T62" fmla="*/ 920 w 922"/>
                  <a:gd name="T63" fmla="*/ 524 h 778"/>
                  <a:gd name="T64" fmla="*/ 922 w 922"/>
                  <a:gd name="T65" fmla="*/ 482 h 778"/>
                  <a:gd name="T66" fmla="*/ 918 w 922"/>
                  <a:gd name="T67" fmla="*/ 410 h 778"/>
                  <a:gd name="T68" fmla="*/ 908 w 922"/>
                  <a:gd name="T69" fmla="*/ 352 h 778"/>
                  <a:gd name="T70" fmla="*/ 892 w 922"/>
                  <a:gd name="T71" fmla="*/ 290 h 778"/>
                  <a:gd name="T72" fmla="*/ 866 w 922"/>
                  <a:gd name="T73" fmla="*/ 228 h 778"/>
                  <a:gd name="T74" fmla="*/ 828 w 922"/>
                  <a:gd name="T75" fmla="*/ 166 h 778"/>
                  <a:gd name="T76" fmla="*/ 776 w 922"/>
                  <a:gd name="T77" fmla="*/ 112 h 778"/>
                  <a:gd name="T78" fmla="*/ 710 w 922"/>
                  <a:gd name="T79" fmla="*/ 66 h 778"/>
                  <a:gd name="T80" fmla="*/ 672 w 922"/>
                  <a:gd name="T81" fmla="*/ 46 h 778"/>
                  <a:gd name="T82" fmla="*/ 630 w 922"/>
                  <a:gd name="T83" fmla="*/ 30 h 778"/>
                  <a:gd name="T84" fmla="*/ 554 w 922"/>
                  <a:gd name="T85" fmla="*/ 10 h 778"/>
                  <a:gd name="T86" fmla="*/ 482 w 922"/>
                  <a:gd name="T87" fmla="*/ 0 h 778"/>
                  <a:gd name="T88" fmla="*/ 416 w 922"/>
                  <a:gd name="T89" fmla="*/ 2 h 778"/>
                  <a:gd name="T90" fmla="*/ 356 w 922"/>
                  <a:gd name="T91" fmla="*/ 8 h 778"/>
                  <a:gd name="T92" fmla="*/ 304 w 922"/>
                  <a:gd name="T93" fmla="*/ 22 h 778"/>
                  <a:gd name="T94" fmla="*/ 258 w 922"/>
                  <a:gd name="T95" fmla="*/ 40 h 778"/>
                  <a:gd name="T96" fmla="*/ 206 w 922"/>
                  <a:gd name="T97" fmla="*/ 68 h 778"/>
                  <a:gd name="T98" fmla="*/ 174 w 922"/>
                  <a:gd name="T99" fmla="*/ 92 h 778"/>
                  <a:gd name="T100" fmla="*/ 138 w 922"/>
                  <a:gd name="T101" fmla="*/ 124 h 778"/>
                  <a:gd name="T102" fmla="*/ 100 w 922"/>
                  <a:gd name="T103" fmla="*/ 166 h 778"/>
                  <a:gd name="T104" fmla="*/ 66 w 922"/>
                  <a:gd name="T105" fmla="*/ 216 h 778"/>
                  <a:gd name="T106" fmla="*/ 36 w 922"/>
                  <a:gd name="T107" fmla="*/ 278 h 778"/>
                  <a:gd name="T108" fmla="*/ 12 w 922"/>
                  <a:gd name="T109" fmla="*/ 350 h 778"/>
                  <a:gd name="T110" fmla="*/ 0 w 922"/>
                  <a:gd name="T111" fmla="*/ 432 h 778"/>
                  <a:gd name="T112" fmla="*/ 2 w 922"/>
                  <a:gd name="T113" fmla="*/ 52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2" h="778">
                    <a:moveTo>
                      <a:pt x="2" y="526"/>
                    </a:moveTo>
                    <a:lnTo>
                      <a:pt x="48" y="778"/>
                    </a:lnTo>
                    <a:lnTo>
                      <a:pt x="168" y="580"/>
                    </a:lnTo>
                    <a:lnTo>
                      <a:pt x="168" y="580"/>
                    </a:lnTo>
                    <a:lnTo>
                      <a:pt x="162" y="560"/>
                    </a:lnTo>
                    <a:lnTo>
                      <a:pt x="148" y="510"/>
                    </a:lnTo>
                    <a:lnTo>
                      <a:pt x="142" y="480"/>
                    </a:lnTo>
                    <a:lnTo>
                      <a:pt x="138" y="448"/>
                    </a:lnTo>
                    <a:lnTo>
                      <a:pt x="136" y="416"/>
                    </a:lnTo>
                    <a:lnTo>
                      <a:pt x="136" y="402"/>
                    </a:lnTo>
                    <a:lnTo>
                      <a:pt x="138" y="388"/>
                    </a:lnTo>
                    <a:lnTo>
                      <a:pt x="138" y="388"/>
                    </a:lnTo>
                    <a:lnTo>
                      <a:pt x="142" y="374"/>
                    </a:lnTo>
                    <a:lnTo>
                      <a:pt x="146" y="362"/>
                    </a:lnTo>
                    <a:lnTo>
                      <a:pt x="156" y="340"/>
                    </a:lnTo>
                    <a:lnTo>
                      <a:pt x="180" y="300"/>
                    </a:lnTo>
                    <a:lnTo>
                      <a:pt x="190" y="280"/>
                    </a:lnTo>
                    <a:lnTo>
                      <a:pt x="194" y="268"/>
                    </a:lnTo>
                    <a:lnTo>
                      <a:pt x="196" y="256"/>
                    </a:lnTo>
                    <a:lnTo>
                      <a:pt x="198" y="242"/>
                    </a:lnTo>
                    <a:lnTo>
                      <a:pt x="198" y="226"/>
                    </a:lnTo>
                    <a:lnTo>
                      <a:pt x="198" y="208"/>
                    </a:lnTo>
                    <a:lnTo>
                      <a:pt x="196" y="190"/>
                    </a:lnTo>
                    <a:lnTo>
                      <a:pt x="196" y="190"/>
                    </a:lnTo>
                    <a:lnTo>
                      <a:pt x="214" y="208"/>
                    </a:lnTo>
                    <a:lnTo>
                      <a:pt x="236" y="228"/>
                    </a:lnTo>
                    <a:lnTo>
                      <a:pt x="266" y="250"/>
                    </a:lnTo>
                    <a:lnTo>
                      <a:pt x="304" y="274"/>
                    </a:lnTo>
                    <a:lnTo>
                      <a:pt x="326" y="286"/>
                    </a:lnTo>
                    <a:lnTo>
                      <a:pt x="350" y="298"/>
                    </a:lnTo>
                    <a:lnTo>
                      <a:pt x="374" y="310"/>
                    </a:lnTo>
                    <a:lnTo>
                      <a:pt x="400" y="318"/>
                    </a:lnTo>
                    <a:lnTo>
                      <a:pt x="426" y="328"/>
                    </a:lnTo>
                    <a:lnTo>
                      <a:pt x="456" y="334"/>
                    </a:lnTo>
                    <a:lnTo>
                      <a:pt x="456" y="334"/>
                    </a:lnTo>
                    <a:lnTo>
                      <a:pt x="484" y="338"/>
                    </a:lnTo>
                    <a:lnTo>
                      <a:pt x="512" y="340"/>
                    </a:lnTo>
                    <a:lnTo>
                      <a:pt x="538" y="342"/>
                    </a:lnTo>
                    <a:lnTo>
                      <a:pt x="562" y="340"/>
                    </a:lnTo>
                    <a:lnTo>
                      <a:pt x="608" y="336"/>
                    </a:lnTo>
                    <a:lnTo>
                      <a:pt x="650" y="330"/>
                    </a:lnTo>
                    <a:lnTo>
                      <a:pt x="686" y="326"/>
                    </a:lnTo>
                    <a:lnTo>
                      <a:pt x="702" y="326"/>
                    </a:lnTo>
                    <a:lnTo>
                      <a:pt x="716" y="328"/>
                    </a:lnTo>
                    <a:lnTo>
                      <a:pt x="728" y="330"/>
                    </a:lnTo>
                    <a:lnTo>
                      <a:pt x="740" y="336"/>
                    </a:lnTo>
                    <a:lnTo>
                      <a:pt x="750" y="344"/>
                    </a:lnTo>
                    <a:lnTo>
                      <a:pt x="760" y="354"/>
                    </a:lnTo>
                    <a:lnTo>
                      <a:pt x="760" y="354"/>
                    </a:lnTo>
                    <a:lnTo>
                      <a:pt x="766" y="368"/>
                    </a:lnTo>
                    <a:lnTo>
                      <a:pt x="772" y="384"/>
                    </a:lnTo>
                    <a:lnTo>
                      <a:pt x="776" y="402"/>
                    </a:lnTo>
                    <a:lnTo>
                      <a:pt x="780" y="420"/>
                    </a:lnTo>
                    <a:lnTo>
                      <a:pt x="780" y="458"/>
                    </a:lnTo>
                    <a:lnTo>
                      <a:pt x="778" y="494"/>
                    </a:lnTo>
                    <a:lnTo>
                      <a:pt x="774" y="528"/>
                    </a:lnTo>
                    <a:lnTo>
                      <a:pt x="768" y="556"/>
                    </a:lnTo>
                    <a:lnTo>
                      <a:pt x="764" y="582"/>
                    </a:lnTo>
                    <a:lnTo>
                      <a:pt x="880" y="778"/>
                    </a:lnTo>
                    <a:lnTo>
                      <a:pt x="880" y="778"/>
                    </a:lnTo>
                    <a:lnTo>
                      <a:pt x="886" y="744"/>
                    </a:lnTo>
                    <a:lnTo>
                      <a:pt x="900" y="666"/>
                    </a:lnTo>
                    <a:lnTo>
                      <a:pt x="914" y="570"/>
                    </a:lnTo>
                    <a:lnTo>
                      <a:pt x="920" y="524"/>
                    </a:lnTo>
                    <a:lnTo>
                      <a:pt x="922" y="482"/>
                    </a:lnTo>
                    <a:lnTo>
                      <a:pt x="922" y="482"/>
                    </a:lnTo>
                    <a:lnTo>
                      <a:pt x="920" y="436"/>
                    </a:lnTo>
                    <a:lnTo>
                      <a:pt x="918" y="410"/>
                    </a:lnTo>
                    <a:lnTo>
                      <a:pt x="914" y="382"/>
                    </a:lnTo>
                    <a:lnTo>
                      <a:pt x="908" y="352"/>
                    </a:lnTo>
                    <a:lnTo>
                      <a:pt x="902" y="322"/>
                    </a:lnTo>
                    <a:lnTo>
                      <a:pt x="892" y="290"/>
                    </a:lnTo>
                    <a:lnTo>
                      <a:pt x="880" y="258"/>
                    </a:lnTo>
                    <a:lnTo>
                      <a:pt x="866" y="228"/>
                    </a:lnTo>
                    <a:lnTo>
                      <a:pt x="848" y="196"/>
                    </a:lnTo>
                    <a:lnTo>
                      <a:pt x="828" y="166"/>
                    </a:lnTo>
                    <a:lnTo>
                      <a:pt x="804" y="138"/>
                    </a:lnTo>
                    <a:lnTo>
                      <a:pt x="776" y="112"/>
                    </a:lnTo>
                    <a:lnTo>
                      <a:pt x="746" y="86"/>
                    </a:lnTo>
                    <a:lnTo>
                      <a:pt x="710" y="66"/>
                    </a:lnTo>
                    <a:lnTo>
                      <a:pt x="692" y="56"/>
                    </a:lnTo>
                    <a:lnTo>
                      <a:pt x="672" y="46"/>
                    </a:lnTo>
                    <a:lnTo>
                      <a:pt x="672" y="46"/>
                    </a:lnTo>
                    <a:lnTo>
                      <a:pt x="630" y="30"/>
                    </a:lnTo>
                    <a:lnTo>
                      <a:pt x="592" y="18"/>
                    </a:lnTo>
                    <a:lnTo>
                      <a:pt x="554" y="10"/>
                    </a:lnTo>
                    <a:lnTo>
                      <a:pt x="516" y="4"/>
                    </a:lnTo>
                    <a:lnTo>
                      <a:pt x="482" y="0"/>
                    </a:lnTo>
                    <a:lnTo>
                      <a:pt x="448" y="0"/>
                    </a:lnTo>
                    <a:lnTo>
                      <a:pt x="416" y="2"/>
                    </a:lnTo>
                    <a:lnTo>
                      <a:pt x="386" y="4"/>
                    </a:lnTo>
                    <a:lnTo>
                      <a:pt x="356" y="8"/>
                    </a:lnTo>
                    <a:lnTo>
                      <a:pt x="330" y="16"/>
                    </a:lnTo>
                    <a:lnTo>
                      <a:pt x="304" y="22"/>
                    </a:lnTo>
                    <a:lnTo>
                      <a:pt x="280" y="30"/>
                    </a:lnTo>
                    <a:lnTo>
                      <a:pt x="258" y="40"/>
                    </a:lnTo>
                    <a:lnTo>
                      <a:pt x="240" y="50"/>
                    </a:lnTo>
                    <a:lnTo>
                      <a:pt x="206" y="68"/>
                    </a:lnTo>
                    <a:lnTo>
                      <a:pt x="206" y="68"/>
                    </a:lnTo>
                    <a:lnTo>
                      <a:pt x="174" y="92"/>
                    </a:lnTo>
                    <a:lnTo>
                      <a:pt x="156" y="106"/>
                    </a:lnTo>
                    <a:lnTo>
                      <a:pt x="138" y="124"/>
                    </a:lnTo>
                    <a:lnTo>
                      <a:pt x="118" y="144"/>
                    </a:lnTo>
                    <a:lnTo>
                      <a:pt x="100" y="166"/>
                    </a:lnTo>
                    <a:lnTo>
                      <a:pt x="82" y="190"/>
                    </a:lnTo>
                    <a:lnTo>
                      <a:pt x="66" y="216"/>
                    </a:lnTo>
                    <a:lnTo>
                      <a:pt x="50" y="246"/>
                    </a:lnTo>
                    <a:lnTo>
                      <a:pt x="36" y="278"/>
                    </a:lnTo>
                    <a:lnTo>
                      <a:pt x="22" y="312"/>
                    </a:lnTo>
                    <a:lnTo>
                      <a:pt x="12" y="350"/>
                    </a:lnTo>
                    <a:lnTo>
                      <a:pt x="6" y="390"/>
                    </a:lnTo>
                    <a:lnTo>
                      <a:pt x="0" y="432"/>
                    </a:lnTo>
                    <a:lnTo>
                      <a:pt x="0" y="478"/>
                    </a:lnTo>
                    <a:lnTo>
                      <a:pt x="2" y="5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27" name="Freeform 121">
                <a:extLst>
                  <a:ext uri="{FF2B5EF4-FFF2-40B4-BE49-F238E27FC236}">
                    <a16:creationId xmlns:a16="http://schemas.microsoft.com/office/drawing/2014/main" id="{316274C4-3E48-4C2C-BDD6-78B883D9BA57}"/>
                  </a:ext>
                </a:extLst>
              </p:cNvPr>
              <p:cNvSpPr>
                <a:spLocks/>
              </p:cNvSpPr>
              <p:nvPr/>
            </p:nvSpPr>
            <p:spPr bwMode="auto">
              <a:xfrm>
                <a:off x="3850" y="2004"/>
                <a:ext cx="1288" cy="1916"/>
              </a:xfrm>
              <a:custGeom>
                <a:avLst/>
                <a:gdLst>
                  <a:gd name="T0" fmla="*/ 12 w 1288"/>
                  <a:gd name="T1" fmla="*/ 1904 h 1916"/>
                  <a:gd name="T2" fmla="*/ 1000 w 1288"/>
                  <a:gd name="T3" fmla="*/ 1916 h 1916"/>
                  <a:gd name="T4" fmla="*/ 1270 w 1288"/>
                  <a:gd name="T5" fmla="*/ 1218 h 1916"/>
                  <a:gd name="T6" fmla="*/ 1270 w 1288"/>
                  <a:gd name="T7" fmla="*/ 1218 h 1916"/>
                  <a:gd name="T8" fmla="*/ 1272 w 1288"/>
                  <a:gd name="T9" fmla="*/ 1186 h 1916"/>
                  <a:gd name="T10" fmla="*/ 1280 w 1288"/>
                  <a:gd name="T11" fmla="*/ 1102 h 1916"/>
                  <a:gd name="T12" fmla="*/ 1284 w 1288"/>
                  <a:gd name="T13" fmla="*/ 1046 h 1916"/>
                  <a:gd name="T14" fmla="*/ 1286 w 1288"/>
                  <a:gd name="T15" fmla="*/ 982 h 1916"/>
                  <a:gd name="T16" fmla="*/ 1288 w 1288"/>
                  <a:gd name="T17" fmla="*/ 912 h 1916"/>
                  <a:gd name="T18" fmla="*/ 1286 w 1288"/>
                  <a:gd name="T19" fmla="*/ 838 h 1916"/>
                  <a:gd name="T20" fmla="*/ 1284 w 1288"/>
                  <a:gd name="T21" fmla="*/ 762 h 1916"/>
                  <a:gd name="T22" fmla="*/ 1278 w 1288"/>
                  <a:gd name="T23" fmla="*/ 686 h 1916"/>
                  <a:gd name="T24" fmla="*/ 1268 w 1288"/>
                  <a:gd name="T25" fmla="*/ 612 h 1916"/>
                  <a:gd name="T26" fmla="*/ 1262 w 1288"/>
                  <a:gd name="T27" fmla="*/ 578 h 1916"/>
                  <a:gd name="T28" fmla="*/ 1254 w 1288"/>
                  <a:gd name="T29" fmla="*/ 544 h 1916"/>
                  <a:gd name="T30" fmla="*/ 1246 w 1288"/>
                  <a:gd name="T31" fmla="*/ 510 h 1916"/>
                  <a:gd name="T32" fmla="*/ 1236 w 1288"/>
                  <a:gd name="T33" fmla="*/ 480 h 1916"/>
                  <a:gd name="T34" fmla="*/ 1224 w 1288"/>
                  <a:gd name="T35" fmla="*/ 450 h 1916"/>
                  <a:gd name="T36" fmla="*/ 1212 w 1288"/>
                  <a:gd name="T37" fmla="*/ 422 h 1916"/>
                  <a:gd name="T38" fmla="*/ 1196 w 1288"/>
                  <a:gd name="T39" fmla="*/ 398 h 1916"/>
                  <a:gd name="T40" fmla="*/ 1182 w 1288"/>
                  <a:gd name="T41" fmla="*/ 376 h 1916"/>
                  <a:gd name="T42" fmla="*/ 1164 w 1288"/>
                  <a:gd name="T43" fmla="*/ 356 h 1916"/>
                  <a:gd name="T44" fmla="*/ 1144 w 1288"/>
                  <a:gd name="T45" fmla="*/ 340 h 1916"/>
                  <a:gd name="T46" fmla="*/ 1144 w 1288"/>
                  <a:gd name="T47" fmla="*/ 340 h 1916"/>
                  <a:gd name="T48" fmla="*/ 1102 w 1288"/>
                  <a:gd name="T49" fmla="*/ 310 h 1916"/>
                  <a:gd name="T50" fmla="*/ 1052 w 1288"/>
                  <a:gd name="T51" fmla="*/ 280 h 1916"/>
                  <a:gd name="T52" fmla="*/ 998 w 1288"/>
                  <a:gd name="T53" fmla="*/ 250 h 1916"/>
                  <a:gd name="T54" fmla="*/ 940 w 1288"/>
                  <a:gd name="T55" fmla="*/ 220 h 1916"/>
                  <a:gd name="T56" fmla="*/ 880 w 1288"/>
                  <a:gd name="T57" fmla="*/ 192 h 1916"/>
                  <a:gd name="T58" fmla="*/ 820 w 1288"/>
                  <a:gd name="T59" fmla="*/ 164 h 1916"/>
                  <a:gd name="T60" fmla="*/ 698 w 1288"/>
                  <a:gd name="T61" fmla="*/ 110 h 1916"/>
                  <a:gd name="T62" fmla="*/ 586 w 1288"/>
                  <a:gd name="T63" fmla="*/ 66 h 1916"/>
                  <a:gd name="T64" fmla="*/ 496 w 1288"/>
                  <a:gd name="T65" fmla="*/ 30 h 1916"/>
                  <a:gd name="T66" fmla="*/ 410 w 1288"/>
                  <a:gd name="T67" fmla="*/ 0 h 1916"/>
                  <a:gd name="T68" fmla="*/ 28 w 1288"/>
                  <a:gd name="T69" fmla="*/ 546 h 1916"/>
                  <a:gd name="T70" fmla="*/ 0 w 1288"/>
                  <a:gd name="T71" fmla="*/ 1258 h 1916"/>
                  <a:gd name="T72" fmla="*/ 12 w 1288"/>
                  <a:gd name="T73" fmla="*/ 1904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8" h="1916">
                    <a:moveTo>
                      <a:pt x="12" y="1904"/>
                    </a:moveTo>
                    <a:lnTo>
                      <a:pt x="1000" y="1916"/>
                    </a:lnTo>
                    <a:lnTo>
                      <a:pt x="1270" y="1218"/>
                    </a:lnTo>
                    <a:lnTo>
                      <a:pt x="1270" y="1218"/>
                    </a:lnTo>
                    <a:lnTo>
                      <a:pt x="1272" y="1186"/>
                    </a:lnTo>
                    <a:lnTo>
                      <a:pt x="1280" y="1102"/>
                    </a:lnTo>
                    <a:lnTo>
                      <a:pt x="1284" y="1046"/>
                    </a:lnTo>
                    <a:lnTo>
                      <a:pt x="1286" y="982"/>
                    </a:lnTo>
                    <a:lnTo>
                      <a:pt x="1288" y="912"/>
                    </a:lnTo>
                    <a:lnTo>
                      <a:pt x="1286" y="838"/>
                    </a:lnTo>
                    <a:lnTo>
                      <a:pt x="1284" y="762"/>
                    </a:lnTo>
                    <a:lnTo>
                      <a:pt x="1278" y="686"/>
                    </a:lnTo>
                    <a:lnTo>
                      <a:pt x="1268" y="612"/>
                    </a:lnTo>
                    <a:lnTo>
                      <a:pt x="1262" y="578"/>
                    </a:lnTo>
                    <a:lnTo>
                      <a:pt x="1254" y="544"/>
                    </a:lnTo>
                    <a:lnTo>
                      <a:pt x="1246" y="510"/>
                    </a:lnTo>
                    <a:lnTo>
                      <a:pt x="1236" y="480"/>
                    </a:lnTo>
                    <a:lnTo>
                      <a:pt x="1224" y="450"/>
                    </a:lnTo>
                    <a:lnTo>
                      <a:pt x="1212" y="422"/>
                    </a:lnTo>
                    <a:lnTo>
                      <a:pt x="1196" y="398"/>
                    </a:lnTo>
                    <a:lnTo>
                      <a:pt x="1182" y="376"/>
                    </a:lnTo>
                    <a:lnTo>
                      <a:pt x="1164" y="356"/>
                    </a:lnTo>
                    <a:lnTo>
                      <a:pt x="1144" y="340"/>
                    </a:lnTo>
                    <a:lnTo>
                      <a:pt x="1144" y="340"/>
                    </a:lnTo>
                    <a:lnTo>
                      <a:pt x="1102" y="310"/>
                    </a:lnTo>
                    <a:lnTo>
                      <a:pt x="1052" y="280"/>
                    </a:lnTo>
                    <a:lnTo>
                      <a:pt x="998" y="250"/>
                    </a:lnTo>
                    <a:lnTo>
                      <a:pt x="940" y="220"/>
                    </a:lnTo>
                    <a:lnTo>
                      <a:pt x="880" y="192"/>
                    </a:lnTo>
                    <a:lnTo>
                      <a:pt x="820" y="164"/>
                    </a:lnTo>
                    <a:lnTo>
                      <a:pt x="698" y="110"/>
                    </a:lnTo>
                    <a:lnTo>
                      <a:pt x="586" y="66"/>
                    </a:lnTo>
                    <a:lnTo>
                      <a:pt x="496" y="30"/>
                    </a:lnTo>
                    <a:lnTo>
                      <a:pt x="410" y="0"/>
                    </a:lnTo>
                    <a:lnTo>
                      <a:pt x="28" y="546"/>
                    </a:lnTo>
                    <a:lnTo>
                      <a:pt x="0" y="1258"/>
                    </a:lnTo>
                    <a:lnTo>
                      <a:pt x="12" y="1904"/>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28" name="Freeform 122">
                <a:extLst>
                  <a:ext uri="{FF2B5EF4-FFF2-40B4-BE49-F238E27FC236}">
                    <a16:creationId xmlns:a16="http://schemas.microsoft.com/office/drawing/2014/main" id="{C4C9BC2E-4653-4929-9650-05DEC70C9149}"/>
                  </a:ext>
                </a:extLst>
              </p:cNvPr>
              <p:cNvSpPr>
                <a:spLocks/>
              </p:cNvSpPr>
              <p:nvPr/>
            </p:nvSpPr>
            <p:spPr bwMode="auto">
              <a:xfrm>
                <a:off x="3382" y="1980"/>
                <a:ext cx="910" cy="1760"/>
              </a:xfrm>
              <a:custGeom>
                <a:avLst/>
                <a:gdLst>
                  <a:gd name="T0" fmla="*/ 422 w 910"/>
                  <a:gd name="T1" fmla="*/ 424 h 1866"/>
                  <a:gd name="T2" fmla="*/ 466 w 910"/>
                  <a:gd name="T3" fmla="*/ 422 h 1866"/>
                  <a:gd name="T4" fmla="*/ 466 w 910"/>
                  <a:gd name="T5" fmla="*/ 424 h 1866"/>
                  <a:gd name="T6" fmla="*/ 500 w 910"/>
                  <a:gd name="T7" fmla="*/ 426 h 1866"/>
                  <a:gd name="T8" fmla="*/ 618 w 910"/>
                  <a:gd name="T9" fmla="*/ 1258 h 1866"/>
                  <a:gd name="T10" fmla="*/ 910 w 910"/>
                  <a:gd name="T11" fmla="*/ 112 h 1866"/>
                  <a:gd name="T12" fmla="*/ 910 w 910"/>
                  <a:gd name="T13" fmla="*/ 112 h 1866"/>
                  <a:gd name="T14" fmla="*/ 872 w 910"/>
                  <a:gd name="T15" fmla="*/ 88 h 1866"/>
                  <a:gd name="T16" fmla="*/ 840 w 910"/>
                  <a:gd name="T17" fmla="*/ 66 h 1866"/>
                  <a:gd name="T18" fmla="*/ 816 w 910"/>
                  <a:gd name="T19" fmla="*/ 48 h 1866"/>
                  <a:gd name="T20" fmla="*/ 798 w 910"/>
                  <a:gd name="T21" fmla="*/ 32 h 1866"/>
                  <a:gd name="T22" fmla="*/ 786 w 910"/>
                  <a:gd name="T23" fmla="*/ 18 h 1866"/>
                  <a:gd name="T24" fmla="*/ 778 w 910"/>
                  <a:gd name="T25" fmla="*/ 8 h 1866"/>
                  <a:gd name="T26" fmla="*/ 772 w 910"/>
                  <a:gd name="T27" fmla="*/ 0 h 1866"/>
                  <a:gd name="T28" fmla="*/ 458 w 910"/>
                  <a:gd name="T29" fmla="*/ 200 h 1866"/>
                  <a:gd name="T30" fmla="*/ 116 w 910"/>
                  <a:gd name="T31" fmla="*/ 4 h 1866"/>
                  <a:gd name="T32" fmla="*/ 116 w 910"/>
                  <a:gd name="T33" fmla="*/ 4 h 1866"/>
                  <a:gd name="T34" fmla="*/ 88 w 910"/>
                  <a:gd name="T35" fmla="*/ 42 h 1866"/>
                  <a:gd name="T36" fmla="*/ 64 w 910"/>
                  <a:gd name="T37" fmla="*/ 72 h 1866"/>
                  <a:gd name="T38" fmla="*/ 44 w 910"/>
                  <a:gd name="T39" fmla="*/ 96 h 1866"/>
                  <a:gd name="T40" fmla="*/ 28 w 910"/>
                  <a:gd name="T41" fmla="*/ 112 h 1866"/>
                  <a:gd name="T42" fmla="*/ 16 w 910"/>
                  <a:gd name="T43" fmla="*/ 122 h 1866"/>
                  <a:gd name="T44" fmla="*/ 6 w 910"/>
                  <a:gd name="T45" fmla="*/ 128 h 1866"/>
                  <a:gd name="T46" fmla="*/ 0 w 910"/>
                  <a:gd name="T47" fmla="*/ 132 h 1866"/>
                  <a:gd name="T48" fmla="*/ 462 w 910"/>
                  <a:gd name="T49" fmla="*/ 1866 h 1866"/>
                  <a:gd name="T50" fmla="*/ 304 w 910"/>
                  <a:gd name="T51" fmla="*/ 1264 h 1866"/>
                  <a:gd name="T52" fmla="*/ 422 w 910"/>
                  <a:gd name="T53" fmla="*/ 424 h 1866"/>
                  <a:gd name="connsiteX0" fmla="*/ 4637 w 10000"/>
                  <a:gd name="connsiteY0" fmla="*/ 5967 h 10000"/>
                  <a:gd name="connsiteX1" fmla="*/ 5121 w 10000"/>
                  <a:gd name="connsiteY1" fmla="*/ 2262 h 10000"/>
                  <a:gd name="connsiteX2" fmla="*/ 5121 w 10000"/>
                  <a:gd name="connsiteY2" fmla="*/ 2272 h 10000"/>
                  <a:gd name="connsiteX3" fmla="*/ 5495 w 10000"/>
                  <a:gd name="connsiteY3" fmla="*/ 2283 h 10000"/>
                  <a:gd name="connsiteX4" fmla="*/ 6791 w 10000"/>
                  <a:gd name="connsiteY4" fmla="*/ 6742 h 10000"/>
                  <a:gd name="connsiteX5" fmla="*/ 10000 w 10000"/>
                  <a:gd name="connsiteY5" fmla="*/ 600 h 10000"/>
                  <a:gd name="connsiteX6" fmla="*/ 10000 w 10000"/>
                  <a:gd name="connsiteY6" fmla="*/ 600 h 10000"/>
                  <a:gd name="connsiteX7" fmla="*/ 9582 w 10000"/>
                  <a:gd name="connsiteY7" fmla="*/ 472 h 10000"/>
                  <a:gd name="connsiteX8" fmla="*/ 9231 w 10000"/>
                  <a:gd name="connsiteY8" fmla="*/ 354 h 10000"/>
                  <a:gd name="connsiteX9" fmla="*/ 8967 w 10000"/>
                  <a:gd name="connsiteY9" fmla="*/ 257 h 10000"/>
                  <a:gd name="connsiteX10" fmla="*/ 8769 w 10000"/>
                  <a:gd name="connsiteY10" fmla="*/ 171 h 10000"/>
                  <a:gd name="connsiteX11" fmla="*/ 8637 w 10000"/>
                  <a:gd name="connsiteY11" fmla="*/ 96 h 10000"/>
                  <a:gd name="connsiteX12" fmla="*/ 8549 w 10000"/>
                  <a:gd name="connsiteY12" fmla="*/ 43 h 10000"/>
                  <a:gd name="connsiteX13" fmla="*/ 8484 w 10000"/>
                  <a:gd name="connsiteY13" fmla="*/ 0 h 10000"/>
                  <a:gd name="connsiteX14" fmla="*/ 5033 w 10000"/>
                  <a:gd name="connsiteY14" fmla="*/ 1072 h 10000"/>
                  <a:gd name="connsiteX15" fmla="*/ 1275 w 10000"/>
                  <a:gd name="connsiteY15" fmla="*/ 21 h 10000"/>
                  <a:gd name="connsiteX16" fmla="*/ 1275 w 10000"/>
                  <a:gd name="connsiteY16" fmla="*/ 21 h 10000"/>
                  <a:gd name="connsiteX17" fmla="*/ 967 w 10000"/>
                  <a:gd name="connsiteY17" fmla="*/ 225 h 10000"/>
                  <a:gd name="connsiteX18" fmla="*/ 703 w 10000"/>
                  <a:gd name="connsiteY18" fmla="*/ 386 h 10000"/>
                  <a:gd name="connsiteX19" fmla="*/ 484 w 10000"/>
                  <a:gd name="connsiteY19" fmla="*/ 514 h 10000"/>
                  <a:gd name="connsiteX20" fmla="*/ 308 w 10000"/>
                  <a:gd name="connsiteY20" fmla="*/ 600 h 10000"/>
                  <a:gd name="connsiteX21" fmla="*/ 176 w 10000"/>
                  <a:gd name="connsiteY21" fmla="*/ 654 h 10000"/>
                  <a:gd name="connsiteX22" fmla="*/ 66 w 10000"/>
                  <a:gd name="connsiteY22" fmla="*/ 686 h 10000"/>
                  <a:gd name="connsiteX23" fmla="*/ 0 w 10000"/>
                  <a:gd name="connsiteY23" fmla="*/ 707 h 10000"/>
                  <a:gd name="connsiteX24" fmla="*/ 5077 w 10000"/>
                  <a:gd name="connsiteY24" fmla="*/ 10000 h 10000"/>
                  <a:gd name="connsiteX25" fmla="*/ 3341 w 10000"/>
                  <a:gd name="connsiteY25" fmla="*/ 6774 h 10000"/>
                  <a:gd name="connsiteX26" fmla="*/ 4637 w 10000"/>
                  <a:gd name="connsiteY26" fmla="*/ 5967 h 10000"/>
                  <a:gd name="connsiteX0" fmla="*/ 4637 w 10000"/>
                  <a:gd name="connsiteY0" fmla="*/ 5967 h 10000"/>
                  <a:gd name="connsiteX1" fmla="*/ 5121 w 10000"/>
                  <a:gd name="connsiteY1" fmla="*/ 2262 h 10000"/>
                  <a:gd name="connsiteX2" fmla="*/ 5121 w 10000"/>
                  <a:gd name="connsiteY2" fmla="*/ 2272 h 10000"/>
                  <a:gd name="connsiteX3" fmla="*/ 4780 w 10000"/>
                  <a:gd name="connsiteY3" fmla="*/ 5855 h 10000"/>
                  <a:gd name="connsiteX4" fmla="*/ 6791 w 10000"/>
                  <a:gd name="connsiteY4" fmla="*/ 6742 h 10000"/>
                  <a:gd name="connsiteX5" fmla="*/ 10000 w 10000"/>
                  <a:gd name="connsiteY5" fmla="*/ 600 h 10000"/>
                  <a:gd name="connsiteX6" fmla="*/ 10000 w 10000"/>
                  <a:gd name="connsiteY6" fmla="*/ 600 h 10000"/>
                  <a:gd name="connsiteX7" fmla="*/ 9582 w 10000"/>
                  <a:gd name="connsiteY7" fmla="*/ 472 h 10000"/>
                  <a:gd name="connsiteX8" fmla="*/ 9231 w 10000"/>
                  <a:gd name="connsiteY8" fmla="*/ 354 h 10000"/>
                  <a:gd name="connsiteX9" fmla="*/ 8967 w 10000"/>
                  <a:gd name="connsiteY9" fmla="*/ 257 h 10000"/>
                  <a:gd name="connsiteX10" fmla="*/ 8769 w 10000"/>
                  <a:gd name="connsiteY10" fmla="*/ 171 h 10000"/>
                  <a:gd name="connsiteX11" fmla="*/ 8637 w 10000"/>
                  <a:gd name="connsiteY11" fmla="*/ 96 h 10000"/>
                  <a:gd name="connsiteX12" fmla="*/ 8549 w 10000"/>
                  <a:gd name="connsiteY12" fmla="*/ 43 h 10000"/>
                  <a:gd name="connsiteX13" fmla="*/ 8484 w 10000"/>
                  <a:gd name="connsiteY13" fmla="*/ 0 h 10000"/>
                  <a:gd name="connsiteX14" fmla="*/ 5033 w 10000"/>
                  <a:gd name="connsiteY14" fmla="*/ 1072 h 10000"/>
                  <a:gd name="connsiteX15" fmla="*/ 1275 w 10000"/>
                  <a:gd name="connsiteY15" fmla="*/ 21 h 10000"/>
                  <a:gd name="connsiteX16" fmla="*/ 1275 w 10000"/>
                  <a:gd name="connsiteY16" fmla="*/ 21 h 10000"/>
                  <a:gd name="connsiteX17" fmla="*/ 967 w 10000"/>
                  <a:gd name="connsiteY17" fmla="*/ 225 h 10000"/>
                  <a:gd name="connsiteX18" fmla="*/ 703 w 10000"/>
                  <a:gd name="connsiteY18" fmla="*/ 386 h 10000"/>
                  <a:gd name="connsiteX19" fmla="*/ 484 w 10000"/>
                  <a:gd name="connsiteY19" fmla="*/ 514 h 10000"/>
                  <a:gd name="connsiteX20" fmla="*/ 308 w 10000"/>
                  <a:gd name="connsiteY20" fmla="*/ 600 h 10000"/>
                  <a:gd name="connsiteX21" fmla="*/ 176 w 10000"/>
                  <a:gd name="connsiteY21" fmla="*/ 654 h 10000"/>
                  <a:gd name="connsiteX22" fmla="*/ 66 w 10000"/>
                  <a:gd name="connsiteY22" fmla="*/ 686 h 10000"/>
                  <a:gd name="connsiteX23" fmla="*/ 0 w 10000"/>
                  <a:gd name="connsiteY23" fmla="*/ 707 h 10000"/>
                  <a:gd name="connsiteX24" fmla="*/ 5077 w 10000"/>
                  <a:gd name="connsiteY24" fmla="*/ 10000 h 10000"/>
                  <a:gd name="connsiteX25" fmla="*/ 3341 w 10000"/>
                  <a:gd name="connsiteY25" fmla="*/ 6774 h 10000"/>
                  <a:gd name="connsiteX26" fmla="*/ 4637 w 10000"/>
                  <a:gd name="connsiteY26" fmla="*/ 5967 h 10000"/>
                  <a:gd name="connsiteX0" fmla="*/ 4637 w 10000"/>
                  <a:gd name="connsiteY0" fmla="*/ 5967 h 10000"/>
                  <a:gd name="connsiteX1" fmla="*/ 5121 w 10000"/>
                  <a:gd name="connsiteY1" fmla="*/ 2262 h 10000"/>
                  <a:gd name="connsiteX2" fmla="*/ 5121 w 10000"/>
                  <a:gd name="connsiteY2" fmla="*/ 2272 h 10000"/>
                  <a:gd name="connsiteX3" fmla="*/ 4780 w 10000"/>
                  <a:gd name="connsiteY3" fmla="*/ 5855 h 10000"/>
                  <a:gd name="connsiteX4" fmla="*/ 6791 w 10000"/>
                  <a:gd name="connsiteY4" fmla="*/ 6742 h 10000"/>
                  <a:gd name="connsiteX5" fmla="*/ 10000 w 10000"/>
                  <a:gd name="connsiteY5" fmla="*/ 600 h 10000"/>
                  <a:gd name="connsiteX6" fmla="*/ 10000 w 10000"/>
                  <a:gd name="connsiteY6" fmla="*/ 600 h 10000"/>
                  <a:gd name="connsiteX7" fmla="*/ 9582 w 10000"/>
                  <a:gd name="connsiteY7" fmla="*/ 472 h 10000"/>
                  <a:gd name="connsiteX8" fmla="*/ 9231 w 10000"/>
                  <a:gd name="connsiteY8" fmla="*/ 354 h 10000"/>
                  <a:gd name="connsiteX9" fmla="*/ 8967 w 10000"/>
                  <a:gd name="connsiteY9" fmla="*/ 257 h 10000"/>
                  <a:gd name="connsiteX10" fmla="*/ 8769 w 10000"/>
                  <a:gd name="connsiteY10" fmla="*/ 171 h 10000"/>
                  <a:gd name="connsiteX11" fmla="*/ 8637 w 10000"/>
                  <a:gd name="connsiteY11" fmla="*/ 96 h 10000"/>
                  <a:gd name="connsiteX12" fmla="*/ 8549 w 10000"/>
                  <a:gd name="connsiteY12" fmla="*/ 43 h 10000"/>
                  <a:gd name="connsiteX13" fmla="*/ 8484 w 10000"/>
                  <a:gd name="connsiteY13" fmla="*/ 0 h 10000"/>
                  <a:gd name="connsiteX14" fmla="*/ 5033 w 10000"/>
                  <a:gd name="connsiteY14" fmla="*/ 3166 h 10000"/>
                  <a:gd name="connsiteX15" fmla="*/ 1275 w 10000"/>
                  <a:gd name="connsiteY15" fmla="*/ 21 h 10000"/>
                  <a:gd name="connsiteX16" fmla="*/ 1275 w 10000"/>
                  <a:gd name="connsiteY16" fmla="*/ 21 h 10000"/>
                  <a:gd name="connsiteX17" fmla="*/ 967 w 10000"/>
                  <a:gd name="connsiteY17" fmla="*/ 225 h 10000"/>
                  <a:gd name="connsiteX18" fmla="*/ 703 w 10000"/>
                  <a:gd name="connsiteY18" fmla="*/ 386 h 10000"/>
                  <a:gd name="connsiteX19" fmla="*/ 484 w 10000"/>
                  <a:gd name="connsiteY19" fmla="*/ 514 h 10000"/>
                  <a:gd name="connsiteX20" fmla="*/ 308 w 10000"/>
                  <a:gd name="connsiteY20" fmla="*/ 600 h 10000"/>
                  <a:gd name="connsiteX21" fmla="*/ 176 w 10000"/>
                  <a:gd name="connsiteY21" fmla="*/ 654 h 10000"/>
                  <a:gd name="connsiteX22" fmla="*/ 66 w 10000"/>
                  <a:gd name="connsiteY22" fmla="*/ 686 h 10000"/>
                  <a:gd name="connsiteX23" fmla="*/ 0 w 10000"/>
                  <a:gd name="connsiteY23" fmla="*/ 707 h 10000"/>
                  <a:gd name="connsiteX24" fmla="*/ 5077 w 10000"/>
                  <a:gd name="connsiteY24" fmla="*/ 10000 h 10000"/>
                  <a:gd name="connsiteX25" fmla="*/ 3341 w 10000"/>
                  <a:gd name="connsiteY25" fmla="*/ 6774 h 10000"/>
                  <a:gd name="connsiteX26" fmla="*/ 4637 w 10000"/>
                  <a:gd name="connsiteY26" fmla="*/ 5967 h 10000"/>
                  <a:gd name="connsiteX0" fmla="*/ 4637 w 10000"/>
                  <a:gd name="connsiteY0" fmla="*/ 5967 h 10000"/>
                  <a:gd name="connsiteX1" fmla="*/ 5121 w 10000"/>
                  <a:gd name="connsiteY1" fmla="*/ 2262 h 10000"/>
                  <a:gd name="connsiteX2" fmla="*/ 4645 w 10000"/>
                  <a:gd name="connsiteY2" fmla="*/ 4489 h 10000"/>
                  <a:gd name="connsiteX3" fmla="*/ 4780 w 10000"/>
                  <a:gd name="connsiteY3" fmla="*/ 5855 h 10000"/>
                  <a:gd name="connsiteX4" fmla="*/ 6791 w 10000"/>
                  <a:gd name="connsiteY4" fmla="*/ 6742 h 10000"/>
                  <a:gd name="connsiteX5" fmla="*/ 10000 w 10000"/>
                  <a:gd name="connsiteY5" fmla="*/ 600 h 10000"/>
                  <a:gd name="connsiteX6" fmla="*/ 10000 w 10000"/>
                  <a:gd name="connsiteY6" fmla="*/ 600 h 10000"/>
                  <a:gd name="connsiteX7" fmla="*/ 9582 w 10000"/>
                  <a:gd name="connsiteY7" fmla="*/ 472 h 10000"/>
                  <a:gd name="connsiteX8" fmla="*/ 9231 w 10000"/>
                  <a:gd name="connsiteY8" fmla="*/ 354 h 10000"/>
                  <a:gd name="connsiteX9" fmla="*/ 8967 w 10000"/>
                  <a:gd name="connsiteY9" fmla="*/ 257 h 10000"/>
                  <a:gd name="connsiteX10" fmla="*/ 8769 w 10000"/>
                  <a:gd name="connsiteY10" fmla="*/ 171 h 10000"/>
                  <a:gd name="connsiteX11" fmla="*/ 8637 w 10000"/>
                  <a:gd name="connsiteY11" fmla="*/ 96 h 10000"/>
                  <a:gd name="connsiteX12" fmla="*/ 8549 w 10000"/>
                  <a:gd name="connsiteY12" fmla="*/ 43 h 10000"/>
                  <a:gd name="connsiteX13" fmla="*/ 8484 w 10000"/>
                  <a:gd name="connsiteY13" fmla="*/ 0 h 10000"/>
                  <a:gd name="connsiteX14" fmla="*/ 5033 w 10000"/>
                  <a:gd name="connsiteY14" fmla="*/ 3166 h 10000"/>
                  <a:gd name="connsiteX15" fmla="*/ 1275 w 10000"/>
                  <a:gd name="connsiteY15" fmla="*/ 21 h 10000"/>
                  <a:gd name="connsiteX16" fmla="*/ 1275 w 10000"/>
                  <a:gd name="connsiteY16" fmla="*/ 21 h 10000"/>
                  <a:gd name="connsiteX17" fmla="*/ 967 w 10000"/>
                  <a:gd name="connsiteY17" fmla="*/ 225 h 10000"/>
                  <a:gd name="connsiteX18" fmla="*/ 703 w 10000"/>
                  <a:gd name="connsiteY18" fmla="*/ 386 h 10000"/>
                  <a:gd name="connsiteX19" fmla="*/ 484 w 10000"/>
                  <a:gd name="connsiteY19" fmla="*/ 514 h 10000"/>
                  <a:gd name="connsiteX20" fmla="*/ 308 w 10000"/>
                  <a:gd name="connsiteY20" fmla="*/ 600 h 10000"/>
                  <a:gd name="connsiteX21" fmla="*/ 176 w 10000"/>
                  <a:gd name="connsiteY21" fmla="*/ 654 h 10000"/>
                  <a:gd name="connsiteX22" fmla="*/ 66 w 10000"/>
                  <a:gd name="connsiteY22" fmla="*/ 686 h 10000"/>
                  <a:gd name="connsiteX23" fmla="*/ 0 w 10000"/>
                  <a:gd name="connsiteY23" fmla="*/ 707 h 10000"/>
                  <a:gd name="connsiteX24" fmla="*/ 5077 w 10000"/>
                  <a:gd name="connsiteY24" fmla="*/ 10000 h 10000"/>
                  <a:gd name="connsiteX25" fmla="*/ 3341 w 10000"/>
                  <a:gd name="connsiteY25" fmla="*/ 6774 h 10000"/>
                  <a:gd name="connsiteX26" fmla="*/ 4637 w 10000"/>
                  <a:gd name="connsiteY26" fmla="*/ 5967 h 10000"/>
                  <a:gd name="connsiteX0" fmla="*/ 4637 w 10000"/>
                  <a:gd name="connsiteY0" fmla="*/ 5967 h 10000"/>
                  <a:gd name="connsiteX1" fmla="*/ 4645 w 10000"/>
                  <a:gd name="connsiteY1" fmla="*/ 4848 h 10000"/>
                  <a:gd name="connsiteX2" fmla="*/ 4645 w 10000"/>
                  <a:gd name="connsiteY2" fmla="*/ 4489 h 10000"/>
                  <a:gd name="connsiteX3" fmla="*/ 4780 w 10000"/>
                  <a:gd name="connsiteY3" fmla="*/ 5855 h 10000"/>
                  <a:gd name="connsiteX4" fmla="*/ 6791 w 10000"/>
                  <a:gd name="connsiteY4" fmla="*/ 6742 h 10000"/>
                  <a:gd name="connsiteX5" fmla="*/ 10000 w 10000"/>
                  <a:gd name="connsiteY5" fmla="*/ 600 h 10000"/>
                  <a:gd name="connsiteX6" fmla="*/ 10000 w 10000"/>
                  <a:gd name="connsiteY6" fmla="*/ 600 h 10000"/>
                  <a:gd name="connsiteX7" fmla="*/ 9582 w 10000"/>
                  <a:gd name="connsiteY7" fmla="*/ 472 h 10000"/>
                  <a:gd name="connsiteX8" fmla="*/ 9231 w 10000"/>
                  <a:gd name="connsiteY8" fmla="*/ 354 h 10000"/>
                  <a:gd name="connsiteX9" fmla="*/ 8967 w 10000"/>
                  <a:gd name="connsiteY9" fmla="*/ 257 h 10000"/>
                  <a:gd name="connsiteX10" fmla="*/ 8769 w 10000"/>
                  <a:gd name="connsiteY10" fmla="*/ 171 h 10000"/>
                  <a:gd name="connsiteX11" fmla="*/ 8637 w 10000"/>
                  <a:gd name="connsiteY11" fmla="*/ 96 h 10000"/>
                  <a:gd name="connsiteX12" fmla="*/ 8549 w 10000"/>
                  <a:gd name="connsiteY12" fmla="*/ 43 h 10000"/>
                  <a:gd name="connsiteX13" fmla="*/ 8484 w 10000"/>
                  <a:gd name="connsiteY13" fmla="*/ 0 h 10000"/>
                  <a:gd name="connsiteX14" fmla="*/ 5033 w 10000"/>
                  <a:gd name="connsiteY14" fmla="*/ 3166 h 10000"/>
                  <a:gd name="connsiteX15" fmla="*/ 1275 w 10000"/>
                  <a:gd name="connsiteY15" fmla="*/ 21 h 10000"/>
                  <a:gd name="connsiteX16" fmla="*/ 1275 w 10000"/>
                  <a:gd name="connsiteY16" fmla="*/ 21 h 10000"/>
                  <a:gd name="connsiteX17" fmla="*/ 967 w 10000"/>
                  <a:gd name="connsiteY17" fmla="*/ 225 h 10000"/>
                  <a:gd name="connsiteX18" fmla="*/ 703 w 10000"/>
                  <a:gd name="connsiteY18" fmla="*/ 386 h 10000"/>
                  <a:gd name="connsiteX19" fmla="*/ 484 w 10000"/>
                  <a:gd name="connsiteY19" fmla="*/ 514 h 10000"/>
                  <a:gd name="connsiteX20" fmla="*/ 308 w 10000"/>
                  <a:gd name="connsiteY20" fmla="*/ 600 h 10000"/>
                  <a:gd name="connsiteX21" fmla="*/ 176 w 10000"/>
                  <a:gd name="connsiteY21" fmla="*/ 654 h 10000"/>
                  <a:gd name="connsiteX22" fmla="*/ 66 w 10000"/>
                  <a:gd name="connsiteY22" fmla="*/ 686 h 10000"/>
                  <a:gd name="connsiteX23" fmla="*/ 0 w 10000"/>
                  <a:gd name="connsiteY23" fmla="*/ 707 h 10000"/>
                  <a:gd name="connsiteX24" fmla="*/ 5077 w 10000"/>
                  <a:gd name="connsiteY24" fmla="*/ 10000 h 10000"/>
                  <a:gd name="connsiteX25" fmla="*/ 3341 w 10000"/>
                  <a:gd name="connsiteY25" fmla="*/ 6774 h 10000"/>
                  <a:gd name="connsiteX26" fmla="*/ 4637 w 10000"/>
                  <a:gd name="connsiteY26" fmla="*/ 5967 h 10000"/>
                  <a:gd name="connsiteX0" fmla="*/ 4637 w 10000"/>
                  <a:gd name="connsiteY0" fmla="*/ 5967 h 10000"/>
                  <a:gd name="connsiteX1" fmla="*/ 4645 w 10000"/>
                  <a:gd name="connsiteY1" fmla="*/ 4848 h 10000"/>
                  <a:gd name="connsiteX2" fmla="*/ 4645 w 10000"/>
                  <a:gd name="connsiteY2" fmla="*/ 4489 h 10000"/>
                  <a:gd name="connsiteX3" fmla="*/ 4780 w 10000"/>
                  <a:gd name="connsiteY3" fmla="*/ 5855 h 10000"/>
                  <a:gd name="connsiteX4" fmla="*/ 6791 w 10000"/>
                  <a:gd name="connsiteY4" fmla="*/ 6742 h 10000"/>
                  <a:gd name="connsiteX5" fmla="*/ 10000 w 10000"/>
                  <a:gd name="connsiteY5" fmla="*/ 600 h 10000"/>
                  <a:gd name="connsiteX6" fmla="*/ 10000 w 10000"/>
                  <a:gd name="connsiteY6" fmla="*/ 600 h 10000"/>
                  <a:gd name="connsiteX7" fmla="*/ 9582 w 10000"/>
                  <a:gd name="connsiteY7" fmla="*/ 472 h 10000"/>
                  <a:gd name="connsiteX8" fmla="*/ 9231 w 10000"/>
                  <a:gd name="connsiteY8" fmla="*/ 354 h 10000"/>
                  <a:gd name="connsiteX9" fmla="*/ 8967 w 10000"/>
                  <a:gd name="connsiteY9" fmla="*/ 257 h 10000"/>
                  <a:gd name="connsiteX10" fmla="*/ 8769 w 10000"/>
                  <a:gd name="connsiteY10" fmla="*/ 171 h 10000"/>
                  <a:gd name="connsiteX11" fmla="*/ 8637 w 10000"/>
                  <a:gd name="connsiteY11" fmla="*/ 96 h 10000"/>
                  <a:gd name="connsiteX12" fmla="*/ 8549 w 10000"/>
                  <a:gd name="connsiteY12" fmla="*/ 43 h 10000"/>
                  <a:gd name="connsiteX13" fmla="*/ 8484 w 10000"/>
                  <a:gd name="connsiteY13" fmla="*/ 0 h 10000"/>
                  <a:gd name="connsiteX14" fmla="*/ 4318 w 10000"/>
                  <a:gd name="connsiteY14" fmla="*/ 5629 h 10000"/>
                  <a:gd name="connsiteX15" fmla="*/ 1275 w 10000"/>
                  <a:gd name="connsiteY15" fmla="*/ 21 h 10000"/>
                  <a:gd name="connsiteX16" fmla="*/ 1275 w 10000"/>
                  <a:gd name="connsiteY16" fmla="*/ 21 h 10000"/>
                  <a:gd name="connsiteX17" fmla="*/ 967 w 10000"/>
                  <a:gd name="connsiteY17" fmla="*/ 225 h 10000"/>
                  <a:gd name="connsiteX18" fmla="*/ 703 w 10000"/>
                  <a:gd name="connsiteY18" fmla="*/ 386 h 10000"/>
                  <a:gd name="connsiteX19" fmla="*/ 484 w 10000"/>
                  <a:gd name="connsiteY19" fmla="*/ 514 h 10000"/>
                  <a:gd name="connsiteX20" fmla="*/ 308 w 10000"/>
                  <a:gd name="connsiteY20" fmla="*/ 600 h 10000"/>
                  <a:gd name="connsiteX21" fmla="*/ 176 w 10000"/>
                  <a:gd name="connsiteY21" fmla="*/ 654 h 10000"/>
                  <a:gd name="connsiteX22" fmla="*/ 66 w 10000"/>
                  <a:gd name="connsiteY22" fmla="*/ 686 h 10000"/>
                  <a:gd name="connsiteX23" fmla="*/ 0 w 10000"/>
                  <a:gd name="connsiteY23" fmla="*/ 707 h 10000"/>
                  <a:gd name="connsiteX24" fmla="*/ 5077 w 10000"/>
                  <a:gd name="connsiteY24" fmla="*/ 10000 h 10000"/>
                  <a:gd name="connsiteX25" fmla="*/ 3341 w 10000"/>
                  <a:gd name="connsiteY25" fmla="*/ 6774 h 10000"/>
                  <a:gd name="connsiteX26" fmla="*/ 4637 w 10000"/>
                  <a:gd name="connsiteY26" fmla="*/ 596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00" h="10000">
                    <a:moveTo>
                      <a:pt x="4637" y="5967"/>
                    </a:moveTo>
                    <a:cubicBezTo>
                      <a:pt x="4798" y="4732"/>
                      <a:pt x="4484" y="6083"/>
                      <a:pt x="4645" y="4848"/>
                    </a:cubicBezTo>
                    <a:cubicBezTo>
                      <a:pt x="4486" y="5590"/>
                      <a:pt x="4804" y="3747"/>
                      <a:pt x="4645" y="4489"/>
                    </a:cubicBezTo>
                    <a:cubicBezTo>
                      <a:pt x="4531" y="5683"/>
                      <a:pt x="4894" y="4661"/>
                      <a:pt x="4780" y="5855"/>
                    </a:cubicBezTo>
                    <a:lnTo>
                      <a:pt x="6791" y="6742"/>
                    </a:lnTo>
                    <a:lnTo>
                      <a:pt x="10000" y="600"/>
                    </a:lnTo>
                    <a:lnTo>
                      <a:pt x="10000" y="600"/>
                    </a:lnTo>
                    <a:lnTo>
                      <a:pt x="9582" y="472"/>
                    </a:lnTo>
                    <a:lnTo>
                      <a:pt x="9231" y="354"/>
                    </a:lnTo>
                    <a:lnTo>
                      <a:pt x="8967" y="257"/>
                    </a:lnTo>
                    <a:lnTo>
                      <a:pt x="8769" y="171"/>
                    </a:lnTo>
                    <a:lnTo>
                      <a:pt x="8637" y="96"/>
                    </a:lnTo>
                    <a:cubicBezTo>
                      <a:pt x="8608" y="78"/>
                      <a:pt x="8578" y="61"/>
                      <a:pt x="8549" y="43"/>
                    </a:cubicBezTo>
                    <a:cubicBezTo>
                      <a:pt x="8527" y="29"/>
                      <a:pt x="8506" y="14"/>
                      <a:pt x="8484" y="0"/>
                    </a:cubicBezTo>
                    <a:lnTo>
                      <a:pt x="4318" y="5629"/>
                    </a:lnTo>
                    <a:lnTo>
                      <a:pt x="1275" y="21"/>
                    </a:lnTo>
                    <a:lnTo>
                      <a:pt x="1275" y="21"/>
                    </a:lnTo>
                    <a:lnTo>
                      <a:pt x="967" y="225"/>
                    </a:lnTo>
                    <a:lnTo>
                      <a:pt x="703" y="386"/>
                    </a:lnTo>
                    <a:lnTo>
                      <a:pt x="484" y="514"/>
                    </a:lnTo>
                    <a:lnTo>
                      <a:pt x="308" y="600"/>
                    </a:lnTo>
                    <a:lnTo>
                      <a:pt x="176" y="654"/>
                    </a:lnTo>
                    <a:lnTo>
                      <a:pt x="66" y="686"/>
                    </a:lnTo>
                    <a:lnTo>
                      <a:pt x="0" y="707"/>
                    </a:lnTo>
                    <a:lnTo>
                      <a:pt x="5077" y="10000"/>
                    </a:lnTo>
                    <a:lnTo>
                      <a:pt x="3341" y="6774"/>
                    </a:lnTo>
                    <a:lnTo>
                      <a:pt x="4637" y="59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29" name="Freeform 123">
                <a:extLst>
                  <a:ext uri="{FF2B5EF4-FFF2-40B4-BE49-F238E27FC236}">
                    <a16:creationId xmlns:a16="http://schemas.microsoft.com/office/drawing/2014/main" id="{6A72F7F9-8D56-4653-861D-C7B730F016C1}"/>
                  </a:ext>
                </a:extLst>
              </p:cNvPr>
              <p:cNvSpPr>
                <a:spLocks/>
              </p:cNvSpPr>
              <p:nvPr/>
            </p:nvSpPr>
            <p:spPr bwMode="auto">
              <a:xfrm>
                <a:off x="3844" y="3132"/>
                <a:ext cx="156" cy="608"/>
              </a:xfrm>
              <a:custGeom>
                <a:avLst/>
                <a:gdLst>
                  <a:gd name="T0" fmla="*/ 156 w 156"/>
                  <a:gd name="T1" fmla="*/ 0 h 608"/>
                  <a:gd name="T2" fmla="*/ 0 w 156"/>
                  <a:gd name="T3" fmla="*/ 608 h 608"/>
                  <a:gd name="T4" fmla="*/ 156 w 156"/>
                  <a:gd name="T5" fmla="*/ 0 h 608"/>
                </a:gdLst>
                <a:ahLst/>
                <a:cxnLst>
                  <a:cxn ang="0">
                    <a:pos x="T0" y="T1"/>
                  </a:cxn>
                  <a:cxn ang="0">
                    <a:pos x="T2" y="T3"/>
                  </a:cxn>
                  <a:cxn ang="0">
                    <a:pos x="T4" y="T5"/>
                  </a:cxn>
                </a:cxnLst>
                <a:rect l="0" t="0" r="r" b="b"/>
                <a:pathLst>
                  <a:path w="156" h="608">
                    <a:moveTo>
                      <a:pt x="156" y="0"/>
                    </a:moveTo>
                    <a:lnTo>
                      <a:pt x="0" y="608"/>
                    </a:lnTo>
                    <a:lnTo>
                      <a:pt x="156" y="0"/>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30" name="Line 124">
                <a:extLst>
                  <a:ext uri="{FF2B5EF4-FFF2-40B4-BE49-F238E27FC236}">
                    <a16:creationId xmlns:a16="http://schemas.microsoft.com/office/drawing/2014/main" id="{C2F0ADE0-C904-4222-92FA-5F676B0670EE}"/>
                  </a:ext>
                </a:extLst>
              </p:cNvPr>
              <p:cNvSpPr>
                <a:spLocks noChangeShapeType="1"/>
              </p:cNvSpPr>
              <p:nvPr/>
            </p:nvSpPr>
            <p:spPr bwMode="auto">
              <a:xfrm flipH="1">
                <a:off x="3844" y="3132"/>
                <a:ext cx="156" cy="60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31" name="Freeform 125">
                <a:extLst>
                  <a:ext uri="{FF2B5EF4-FFF2-40B4-BE49-F238E27FC236}">
                    <a16:creationId xmlns:a16="http://schemas.microsoft.com/office/drawing/2014/main" id="{7F3D3B3C-EA33-4FCE-BDF4-0907E3685D92}"/>
                  </a:ext>
                </a:extLst>
              </p:cNvPr>
              <p:cNvSpPr>
                <a:spLocks/>
              </p:cNvSpPr>
              <p:nvPr/>
            </p:nvSpPr>
            <p:spPr bwMode="auto">
              <a:xfrm>
                <a:off x="3686" y="2296"/>
                <a:ext cx="314" cy="1444"/>
              </a:xfrm>
              <a:custGeom>
                <a:avLst/>
                <a:gdLst>
                  <a:gd name="T0" fmla="*/ 196 w 314"/>
                  <a:gd name="T1" fmla="*/ 4 h 1444"/>
                  <a:gd name="T2" fmla="*/ 162 w 314"/>
                  <a:gd name="T3" fmla="*/ 2 h 1444"/>
                  <a:gd name="T4" fmla="*/ 162 w 314"/>
                  <a:gd name="T5" fmla="*/ 0 h 1444"/>
                  <a:gd name="T6" fmla="*/ 118 w 314"/>
                  <a:gd name="T7" fmla="*/ 2 h 1444"/>
                  <a:gd name="T8" fmla="*/ 0 w 314"/>
                  <a:gd name="T9" fmla="*/ 842 h 1444"/>
                  <a:gd name="T10" fmla="*/ 158 w 314"/>
                  <a:gd name="T11" fmla="*/ 1444 h 1444"/>
                  <a:gd name="T12" fmla="*/ 314 w 314"/>
                  <a:gd name="T13" fmla="*/ 836 h 1444"/>
                  <a:gd name="T14" fmla="*/ 196 w 314"/>
                  <a:gd name="T15" fmla="*/ 4 h 1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1444">
                    <a:moveTo>
                      <a:pt x="196" y="4"/>
                    </a:moveTo>
                    <a:lnTo>
                      <a:pt x="162" y="2"/>
                    </a:lnTo>
                    <a:lnTo>
                      <a:pt x="162" y="0"/>
                    </a:lnTo>
                    <a:lnTo>
                      <a:pt x="118" y="2"/>
                    </a:lnTo>
                    <a:lnTo>
                      <a:pt x="0" y="842"/>
                    </a:lnTo>
                    <a:lnTo>
                      <a:pt x="158" y="1444"/>
                    </a:lnTo>
                    <a:lnTo>
                      <a:pt x="314" y="836"/>
                    </a:lnTo>
                    <a:lnTo>
                      <a:pt x="196" y="4"/>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sp>
          <p:nvSpPr>
            <p:cNvPr id="615" name="Rechteck 614">
              <a:extLst>
                <a:ext uri="{FF2B5EF4-FFF2-40B4-BE49-F238E27FC236}">
                  <a16:creationId xmlns:a16="http://schemas.microsoft.com/office/drawing/2014/main" id="{859629E2-6322-45F8-ADAD-025EAF351F69}"/>
                </a:ext>
              </a:extLst>
            </p:cNvPr>
            <p:cNvSpPr/>
            <p:nvPr/>
          </p:nvSpPr>
          <p:spPr>
            <a:xfrm>
              <a:off x="8517934" y="2906519"/>
              <a:ext cx="323290" cy="290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nvGrpSpPr>
            <p:cNvPr id="616" name="Gruppieren 615">
              <a:extLst>
                <a:ext uri="{FF2B5EF4-FFF2-40B4-BE49-F238E27FC236}">
                  <a16:creationId xmlns:a16="http://schemas.microsoft.com/office/drawing/2014/main" id="{34D80C9B-754F-4DA4-94A9-3EA84EBBF13C}"/>
                </a:ext>
              </a:extLst>
            </p:cNvPr>
            <p:cNvGrpSpPr/>
            <p:nvPr/>
          </p:nvGrpSpPr>
          <p:grpSpPr>
            <a:xfrm>
              <a:off x="8676632" y="2904026"/>
              <a:ext cx="329184" cy="258419"/>
              <a:chOff x="7658059" y="2578150"/>
              <a:chExt cx="329184" cy="258419"/>
            </a:xfrm>
            <a:solidFill>
              <a:srgbClr val="808080"/>
            </a:solidFill>
          </p:grpSpPr>
          <p:sp>
            <p:nvSpPr>
              <p:cNvPr id="620" name="Rechteck 336">
                <a:extLst>
                  <a:ext uri="{FF2B5EF4-FFF2-40B4-BE49-F238E27FC236}">
                    <a16:creationId xmlns:a16="http://schemas.microsoft.com/office/drawing/2014/main" id="{8E6AF65C-E877-46CF-AED0-05E035956454}"/>
                  </a:ext>
                </a:extLst>
              </p:cNvPr>
              <p:cNvSpPr/>
              <p:nvPr/>
            </p:nvSpPr>
            <p:spPr>
              <a:xfrm>
                <a:off x="7658059" y="2578150"/>
                <a:ext cx="329184" cy="21921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sp>
            <p:nvSpPr>
              <p:cNvPr id="621" name="Gleichschenkliges Dreieck 337">
                <a:extLst>
                  <a:ext uri="{FF2B5EF4-FFF2-40B4-BE49-F238E27FC236}">
                    <a16:creationId xmlns:a16="http://schemas.microsoft.com/office/drawing/2014/main" id="{9CF259F2-292F-4C23-AE59-5BEB2B803426}"/>
                  </a:ext>
                </a:extLst>
              </p:cNvPr>
              <p:cNvSpPr/>
              <p:nvPr/>
            </p:nvSpPr>
            <p:spPr>
              <a:xfrm>
                <a:off x="7767342" y="2718813"/>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grpSp>
          <p:nvGrpSpPr>
            <p:cNvPr id="617" name="Gruppieren 616">
              <a:extLst>
                <a:ext uri="{FF2B5EF4-FFF2-40B4-BE49-F238E27FC236}">
                  <a16:creationId xmlns:a16="http://schemas.microsoft.com/office/drawing/2014/main" id="{FA3D1200-BB53-4946-A68B-42A5143079C4}"/>
                </a:ext>
              </a:extLst>
            </p:cNvPr>
            <p:cNvGrpSpPr/>
            <p:nvPr/>
          </p:nvGrpSpPr>
          <p:grpSpPr>
            <a:xfrm>
              <a:off x="8327716" y="2906519"/>
              <a:ext cx="329184" cy="258419"/>
              <a:chOff x="7658059" y="2578150"/>
              <a:chExt cx="329184" cy="258419"/>
            </a:xfrm>
            <a:solidFill>
              <a:srgbClr val="808080"/>
            </a:solidFill>
          </p:grpSpPr>
          <p:sp>
            <p:nvSpPr>
              <p:cNvPr id="618" name="Rechteck 617">
                <a:extLst>
                  <a:ext uri="{FF2B5EF4-FFF2-40B4-BE49-F238E27FC236}">
                    <a16:creationId xmlns:a16="http://schemas.microsoft.com/office/drawing/2014/main" id="{CE870CF6-CC5E-47A0-92C7-E006B99353AA}"/>
                  </a:ext>
                </a:extLst>
              </p:cNvPr>
              <p:cNvSpPr/>
              <p:nvPr/>
            </p:nvSpPr>
            <p:spPr>
              <a:xfrm>
                <a:off x="7658059" y="2578150"/>
                <a:ext cx="329184" cy="2170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sp>
            <p:nvSpPr>
              <p:cNvPr id="619" name="Gleichschenkliges Dreieck 565">
                <a:extLst>
                  <a:ext uri="{FF2B5EF4-FFF2-40B4-BE49-F238E27FC236}">
                    <a16:creationId xmlns:a16="http://schemas.microsoft.com/office/drawing/2014/main" id="{5C78D8C1-E5DB-4AF3-B624-E19EB2073C77}"/>
                  </a:ext>
                </a:extLst>
              </p:cNvPr>
              <p:cNvSpPr/>
              <p:nvPr/>
            </p:nvSpPr>
            <p:spPr>
              <a:xfrm>
                <a:off x="7773318" y="2718813"/>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grpSp>
      <p:sp>
        <p:nvSpPr>
          <p:cNvPr id="609" name="Freeform 12">
            <a:extLst>
              <a:ext uri="{FF2B5EF4-FFF2-40B4-BE49-F238E27FC236}">
                <a16:creationId xmlns:a16="http://schemas.microsoft.com/office/drawing/2014/main" id="{651BFB26-516B-4157-8650-75CC3AA3CFEC}"/>
              </a:ext>
            </a:extLst>
          </p:cNvPr>
          <p:cNvSpPr>
            <a:spLocks/>
          </p:cNvSpPr>
          <p:nvPr/>
        </p:nvSpPr>
        <p:spPr bwMode="auto">
          <a:xfrm flipH="1">
            <a:off x="8933290" y="2508023"/>
            <a:ext cx="190863" cy="209923"/>
          </a:xfrm>
          <a:custGeom>
            <a:avLst/>
            <a:gdLst>
              <a:gd name="T0" fmla="*/ 1231 w 1344"/>
              <a:gd name="T1" fmla="*/ 904 h 1488"/>
              <a:gd name="T2" fmla="*/ 1154 w 1344"/>
              <a:gd name="T3" fmla="*/ 605 h 1488"/>
              <a:gd name="T4" fmla="*/ 1023 w 1344"/>
              <a:gd name="T5" fmla="*/ 166 h 1488"/>
              <a:gd name="T6" fmla="*/ 683 w 1344"/>
              <a:gd name="T7" fmla="*/ 0 h 1488"/>
              <a:gd name="T8" fmla="*/ 333 w 1344"/>
              <a:gd name="T9" fmla="*/ 132 h 1488"/>
              <a:gd name="T10" fmla="*/ 168 w 1344"/>
              <a:gd name="T11" fmla="*/ 567 h 1488"/>
              <a:gd name="T12" fmla="*/ 168 w 1344"/>
              <a:gd name="T13" fmla="*/ 567 h 1488"/>
              <a:gd name="T14" fmla="*/ 113 w 1344"/>
              <a:gd name="T15" fmla="*/ 904 h 1488"/>
              <a:gd name="T16" fmla="*/ 1 w 1344"/>
              <a:gd name="T17" fmla="*/ 1225 h 1488"/>
              <a:gd name="T18" fmla="*/ 145 w 1344"/>
              <a:gd name="T19" fmla="*/ 1457 h 1488"/>
              <a:gd name="T20" fmla="*/ 280 w 1344"/>
              <a:gd name="T21" fmla="*/ 1470 h 1488"/>
              <a:gd name="T22" fmla="*/ 424 w 1344"/>
              <a:gd name="T23" fmla="*/ 1252 h 1488"/>
              <a:gd name="T24" fmla="*/ 450 w 1344"/>
              <a:gd name="T25" fmla="*/ 1059 h 1488"/>
              <a:gd name="T26" fmla="*/ 430 w 1344"/>
              <a:gd name="T27" fmla="*/ 931 h 1488"/>
              <a:gd name="T28" fmla="*/ 390 w 1344"/>
              <a:gd name="T29" fmla="*/ 811 h 1488"/>
              <a:gd name="T30" fmla="*/ 351 w 1344"/>
              <a:gd name="T31" fmla="*/ 615 h 1488"/>
              <a:gd name="T32" fmla="*/ 469 w 1344"/>
              <a:gd name="T33" fmla="*/ 280 h 1488"/>
              <a:gd name="T34" fmla="*/ 993 w 1344"/>
              <a:gd name="T35" fmla="*/ 615 h 1488"/>
              <a:gd name="T36" fmla="*/ 954 w 1344"/>
              <a:gd name="T37" fmla="*/ 811 h 1488"/>
              <a:gd name="T38" fmla="*/ 913 w 1344"/>
              <a:gd name="T39" fmla="*/ 931 h 1488"/>
              <a:gd name="T40" fmla="*/ 893 w 1344"/>
              <a:gd name="T41" fmla="*/ 1059 h 1488"/>
              <a:gd name="T42" fmla="*/ 919 w 1344"/>
              <a:gd name="T43" fmla="*/ 1252 h 1488"/>
              <a:gd name="T44" fmla="*/ 1063 w 1344"/>
              <a:gd name="T45" fmla="*/ 1470 h 1488"/>
              <a:gd name="T46" fmla="*/ 1198 w 1344"/>
              <a:gd name="T47" fmla="*/ 1457 h 1488"/>
              <a:gd name="T48" fmla="*/ 1342 w 1344"/>
              <a:gd name="T49" fmla="*/ 1225 h 1488"/>
              <a:gd name="T50" fmla="*/ 1231 w 1344"/>
              <a:gd name="T51" fmla="*/ 904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44" h="1488">
                <a:moveTo>
                  <a:pt x="1231" y="904"/>
                </a:moveTo>
                <a:cubicBezTo>
                  <a:pt x="1189" y="799"/>
                  <a:pt x="1161" y="728"/>
                  <a:pt x="1154" y="605"/>
                </a:cubicBezTo>
                <a:cubicBezTo>
                  <a:pt x="1143" y="439"/>
                  <a:pt x="1100" y="260"/>
                  <a:pt x="1023" y="166"/>
                </a:cubicBezTo>
                <a:cubicBezTo>
                  <a:pt x="982" y="115"/>
                  <a:pt x="873" y="0"/>
                  <a:pt x="683" y="0"/>
                </a:cubicBezTo>
                <a:cubicBezTo>
                  <a:pt x="447" y="0"/>
                  <a:pt x="375" y="82"/>
                  <a:pt x="333" y="132"/>
                </a:cubicBezTo>
                <a:cubicBezTo>
                  <a:pt x="258" y="226"/>
                  <a:pt x="184" y="378"/>
                  <a:pt x="168" y="567"/>
                </a:cubicBezTo>
                <a:cubicBezTo>
                  <a:pt x="168" y="567"/>
                  <a:pt x="168" y="567"/>
                  <a:pt x="168" y="567"/>
                </a:cubicBezTo>
                <a:cubicBezTo>
                  <a:pt x="160" y="690"/>
                  <a:pt x="154" y="799"/>
                  <a:pt x="113" y="904"/>
                </a:cubicBezTo>
                <a:cubicBezTo>
                  <a:pt x="42" y="1084"/>
                  <a:pt x="2" y="1159"/>
                  <a:pt x="1" y="1225"/>
                </a:cubicBezTo>
                <a:cubicBezTo>
                  <a:pt x="0" y="1319"/>
                  <a:pt x="59" y="1422"/>
                  <a:pt x="145" y="1457"/>
                </a:cubicBezTo>
                <a:cubicBezTo>
                  <a:pt x="222" y="1488"/>
                  <a:pt x="280" y="1470"/>
                  <a:pt x="280" y="1470"/>
                </a:cubicBezTo>
                <a:cubicBezTo>
                  <a:pt x="280" y="1470"/>
                  <a:pt x="373" y="1390"/>
                  <a:pt x="424" y="1252"/>
                </a:cubicBezTo>
                <a:cubicBezTo>
                  <a:pt x="464" y="1144"/>
                  <a:pt x="450" y="1059"/>
                  <a:pt x="450" y="1059"/>
                </a:cubicBezTo>
                <a:cubicBezTo>
                  <a:pt x="450" y="1059"/>
                  <a:pt x="445" y="976"/>
                  <a:pt x="430" y="931"/>
                </a:cubicBezTo>
                <a:cubicBezTo>
                  <a:pt x="415" y="886"/>
                  <a:pt x="390" y="811"/>
                  <a:pt x="390" y="811"/>
                </a:cubicBezTo>
                <a:cubicBezTo>
                  <a:pt x="390" y="811"/>
                  <a:pt x="354" y="685"/>
                  <a:pt x="351" y="615"/>
                </a:cubicBezTo>
                <a:cubicBezTo>
                  <a:pt x="469" y="280"/>
                  <a:pt x="469" y="280"/>
                  <a:pt x="469" y="280"/>
                </a:cubicBezTo>
                <a:cubicBezTo>
                  <a:pt x="993" y="615"/>
                  <a:pt x="993" y="615"/>
                  <a:pt x="993" y="615"/>
                </a:cubicBezTo>
                <a:cubicBezTo>
                  <a:pt x="990" y="685"/>
                  <a:pt x="954" y="811"/>
                  <a:pt x="954" y="811"/>
                </a:cubicBezTo>
                <a:cubicBezTo>
                  <a:pt x="954" y="811"/>
                  <a:pt x="929" y="886"/>
                  <a:pt x="913" y="931"/>
                </a:cubicBezTo>
                <a:cubicBezTo>
                  <a:pt x="898" y="976"/>
                  <a:pt x="893" y="1059"/>
                  <a:pt x="893" y="1059"/>
                </a:cubicBezTo>
                <a:cubicBezTo>
                  <a:pt x="893" y="1059"/>
                  <a:pt x="879" y="1144"/>
                  <a:pt x="919" y="1252"/>
                </a:cubicBezTo>
                <a:cubicBezTo>
                  <a:pt x="970" y="1390"/>
                  <a:pt x="1063" y="1470"/>
                  <a:pt x="1063" y="1470"/>
                </a:cubicBezTo>
                <a:cubicBezTo>
                  <a:pt x="1063" y="1470"/>
                  <a:pt x="1121" y="1488"/>
                  <a:pt x="1198" y="1457"/>
                </a:cubicBezTo>
                <a:cubicBezTo>
                  <a:pt x="1285" y="1422"/>
                  <a:pt x="1344" y="1319"/>
                  <a:pt x="1342" y="1225"/>
                </a:cubicBezTo>
                <a:cubicBezTo>
                  <a:pt x="1341" y="1159"/>
                  <a:pt x="1301" y="1084"/>
                  <a:pt x="1231" y="904"/>
                </a:cubicBezTo>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10" name="Freeform 51">
            <a:extLst>
              <a:ext uri="{FF2B5EF4-FFF2-40B4-BE49-F238E27FC236}">
                <a16:creationId xmlns:a16="http://schemas.microsoft.com/office/drawing/2014/main" id="{F1CE84F0-BE4F-4648-BE06-3D2FA23F5F54}"/>
              </a:ext>
            </a:extLst>
          </p:cNvPr>
          <p:cNvSpPr>
            <a:spLocks/>
          </p:cNvSpPr>
          <p:nvPr/>
        </p:nvSpPr>
        <p:spPr bwMode="auto">
          <a:xfrm>
            <a:off x="8944866" y="2489039"/>
            <a:ext cx="168631" cy="148566"/>
          </a:xfrm>
          <a:custGeom>
            <a:avLst/>
            <a:gdLst>
              <a:gd name="T0" fmla="*/ 259 w 2280"/>
              <a:gd name="T1" fmla="*/ 1653 h 2020"/>
              <a:gd name="T2" fmla="*/ 818 w 2280"/>
              <a:gd name="T3" fmla="*/ 1851 h 2020"/>
              <a:gd name="T4" fmla="*/ 864 w 2280"/>
              <a:gd name="T5" fmla="*/ 1805 h 2020"/>
              <a:gd name="T6" fmla="*/ 1034 w 2280"/>
              <a:gd name="T7" fmla="*/ 1729 h 2020"/>
              <a:gd name="T8" fmla="*/ 1099 w 2280"/>
              <a:gd name="T9" fmla="*/ 1896 h 2020"/>
              <a:gd name="T10" fmla="*/ 921 w 2280"/>
              <a:gd name="T11" fmla="*/ 1956 h 2020"/>
              <a:gd name="T12" fmla="*/ 865 w 2280"/>
              <a:gd name="T13" fmla="*/ 1948 h 2020"/>
              <a:gd name="T14" fmla="*/ 150 w 2280"/>
              <a:gd name="T15" fmla="*/ 1685 h 2020"/>
              <a:gd name="T16" fmla="*/ 107 w 2280"/>
              <a:gd name="T17" fmla="*/ 1653 h 2020"/>
              <a:gd name="T18" fmla="*/ 1 w 2280"/>
              <a:gd name="T19" fmla="*/ 1491 h 2020"/>
              <a:gd name="T20" fmla="*/ 1 w 2280"/>
              <a:gd name="T21" fmla="*/ 1158 h 2020"/>
              <a:gd name="T22" fmla="*/ 72 w 2280"/>
              <a:gd name="T23" fmla="*/ 1011 h 2020"/>
              <a:gd name="T24" fmla="*/ 101 w 2280"/>
              <a:gd name="T25" fmla="*/ 958 h 2020"/>
              <a:gd name="T26" fmla="*/ 1144 w 2280"/>
              <a:gd name="T27" fmla="*/ 3 h 2020"/>
              <a:gd name="T28" fmla="*/ 2179 w 2280"/>
              <a:gd name="T29" fmla="*/ 960 h 2020"/>
              <a:gd name="T30" fmla="*/ 2209 w 2280"/>
              <a:gd name="T31" fmla="*/ 1013 h 2020"/>
              <a:gd name="T32" fmla="*/ 2278 w 2280"/>
              <a:gd name="T33" fmla="*/ 1155 h 2020"/>
              <a:gd name="T34" fmla="*/ 2278 w 2280"/>
              <a:gd name="T35" fmla="*/ 1494 h 2020"/>
              <a:gd name="T36" fmla="*/ 2100 w 2280"/>
              <a:gd name="T37" fmla="*/ 1667 h 2020"/>
              <a:gd name="T38" fmla="*/ 1927 w 2280"/>
              <a:gd name="T39" fmla="*/ 1495 h 2020"/>
              <a:gd name="T40" fmla="*/ 1926 w 2280"/>
              <a:gd name="T41" fmla="*/ 1156 h 2020"/>
              <a:gd name="T42" fmla="*/ 1998 w 2280"/>
              <a:gd name="T43" fmla="*/ 1010 h 2020"/>
              <a:gd name="T44" fmla="*/ 2018 w 2280"/>
              <a:gd name="T45" fmla="*/ 960 h 2020"/>
              <a:gd name="T46" fmla="*/ 1160 w 2280"/>
              <a:gd name="T47" fmla="*/ 161 h 2020"/>
              <a:gd name="T48" fmla="*/ 269 w 2280"/>
              <a:gd name="T49" fmla="*/ 893 h 2020"/>
              <a:gd name="T50" fmla="*/ 261 w 2280"/>
              <a:gd name="T51" fmla="*/ 959 h 2020"/>
              <a:gd name="T52" fmla="*/ 286 w 2280"/>
              <a:gd name="T53" fmla="*/ 1013 h 2020"/>
              <a:gd name="T54" fmla="*/ 353 w 2280"/>
              <a:gd name="T55" fmla="*/ 1151 h 2020"/>
              <a:gd name="T56" fmla="*/ 353 w 2280"/>
              <a:gd name="T57" fmla="*/ 1495 h 2020"/>
              <a:gd name="T58" fmla="*/ 259 w 2280"/>
              <a:gd name="T59" fmla="*/ 1653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80" h="2020">
                <a:moveTo>
                  <a:pt x="259" y="1653"/>
                </a:moveTo>
                <a:cubicBezTo>
                  <a:pt x="386" y="1826"/>
                  <a:pt x="613" y="1905"/>
                  <a:pt x="818" y="1851"/>
                </a:cubicBezTo>
                <a:cubicBezTo>
                  <a:pt x="843" y="1844"/>
                  <a:pt x="856" y="1832"/>
                  <a:pt x="864" y="1805"/>
                </a:cubicBezTo>
                <a:cubicBezTo>
                  <a:pt x="888" y="1732"/>
                  <a:pt x="964" y="1699"/>
                  <a:pt x="1034" y="1729"/>
                </a:cubicBezTo>
                <a:cubicBezTo>
                  <a:pt x="1098" y="1756"/>
                  <a:pt x="1129" y="1833"/>
                  <a:pt x="1099" y="1896"/>
                </a:cubicBezTo>
                <a:cubicBezTo>
                  <a:pt x="1067" y="1965"/>
                  <a:pt x="992" y="1989"/>
                  <a:pt x="921" y="1956"/>
                </a:cubicBezTo>
                <a:cubicBezTo>
                  <a:pt x="905" y="1948"/>
                  <a:pt x="883" y="1943"/>
                  <a:pt x="865" y="1948"/>
                </a:cubicBezTo>
                <a:cubicBezTo>
                  <a:pt x="574" y="2020"/>
                  <a:pt x="328" y="1930"/>
                  <a:pt x="150" y="1685"/>
                </a:cubicBezTo>
                <a:cubicBezTo>
                  <a:pt x="140" y="1671"/>
                  <a:pt x="123" y="1661"/>
                  <a:pt x="107" y="1653"/>
                </a:cubicBezTo>
                <a:cubicBezTo>
                  <a:pt x="38" y="1620"/>
                  <a:pt x="2" y="1567"/>
                  <a:pt x="1" y="1491"/>
                </a:cubicBezTo>
                <a:cubicBezTo>
                  <a:pt x="0" y="1380"/>
                  <a:pt x="1" y="1269"/>
                  <a:pt x="1" y="1158"/>
                </a:cubicBezTo>
                <a:cubicBezTo>
                  <a:pt x="1" y="1098"/>
                  <a:pt x="24" y="1049"/>
                  <a:pt x="72" y="1011"/>
                </a:cubicBezTo>
                <a:cubicBezTo>
                  <a:pt x="87" y="1000"/>
                  <a:pt x="100" y="976"/>
                  <a:pt x="101" y="958"/>
                </a:cubicBezTo>
                <a:cubicBezTo>
                  <a:pt x="143" y="420"/>
                  <a:pt x="601" y="0"/>
                  <a:pt x="1144" y="3"/>
                </a:cubicBezTo>
                <a:cubicBezTo>
                  <a:pt x="1687" y="6"/>
                  <a:pt x="2133" y="419"/>
                  <a:pt x="2179" y="960"/>
                </a:cubicBezTo>
                <a:cubicBezTo>
                  <a:pt x="2180" y="979"/>
                  <a:pt x="2194" y="1001"/>
                  <a:pt x="2209" y="1013"/>
                </a:cubicBezTo>
                <a:cubicBezTo>
                  <a:pt x="2255" y="1050"/>
                  <a:pt x="2278" y="1097"/>
                  <a:pt x="2278" y="1155"/>
                </a:cubicBezTo>
                <a:cubicBezTo>
                  <a:pt x="2279" y="1268"/>
                  <a:pt x="2280" y="1381"/>
                  <a:pt x="2278" y="1494"/>
                </a:cubicBezTo>
                <a:cubicBezTo>
                  <a:pt x="2277" y="1592"/>
                  <a:pt x="2198" y="1668"/>
                  <a:pt x="2100" y="1667"/>
                </a:cubicBezTo>
                <a:cubicBezTo>
                  <a:pt x="2002" y="1665"/>
                  <a:pt x="1928" y="1593"/>
                  <a:pt x="1927" y="1495"/>
                </a:cubicBezTo>
                <a:cubicBezTo>
                  <a:pt x="1925" y="1382"/>
                  <a:pt x="1926" y="1269"/>
                  <a:pt x="1926" y="1156"/>
                </a:cubicBezTo>
                <a:cubicBezTo>
                  <a:pt x="1926" y="1096"/>
                  <a:pt x="1950" y="1048"/>
                  <a:pt x="1998" y="1010"/>
                </a:cubicBezTo>
                <a:cubicBezTo>
                  <a:pt x="2011" y="1000"/>
                  <a:pt x="2020" y="976"/>
                  <a:pt x="2018" y="960"/>
                </a:cubicBezTo>
                <a:cubicBezTo>
                  <a:pt x="1976" y="514"/>
                  <a:pt x="1612" y="176"/>
                  <a:pt x="1160" y="161"/>
                </a:cubicBezTo>
                <a:cubicBezTo>
                  <a:pt x="730" y="146"/>
                  <a:pt x="342" y="466"/>
                  <a:pt x="269" y="893"/>
                </a:cubicBezTo>
                <a:cubicBezTo>
                  <a:pt x="265" y="915"/>
                  <a:pt x="259" y="938"/>
                  <a:pt x="261" y="959"/>
                </a:cubicBezTo>
                <a:cubicBezTo>
                  <a:pt x="264" y="978"/>
                  <a:pt x="272" y="1001"/>
                  <a:pt x="286" y="1013"/>
                </a:cubicBezTo>
                <a:cubicBezTo>
                  <a:pt x="329" y="1050"/>
                  <a:pt x="353" y="1094"/>
                  <a:pt x="353" y="1151"/>
                </a:cubicBezTo>
                <a:cubicBezTo>
                  <a:pt x="354" y="1265"/>
                  <a:pt x="354" y="1380"/>
                  <a:pt x="353" y="1495"/>
                </a:cubicBezTo>
                <a:cubicBezTo>
                  <a:pt x="352" y="1562"/>
                  <a:pt x="333" y="1592"/>
                  <a:pt x="259" y="1653"/>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nvGrpSpPr>
          <p:cNvPr id="364" name="Gruppieren 348">
            <a:extLst>
              <a:ext uri="{FF2B5EF4-FFF2-40B4-BE49-F238E27FC236}">
                <a16:creationId xmlns:a16="http://schemas.microsoft.com/office/drawing/2014/main" id="{7F3F10F3-54A1-4068-A433-9ACB18F21E0F}"/>
              </a:ext>
            </a:extLst>
          </p:cNvPr>
          <p:cNvGrpSpPr/>
          <p:nvPr/>
        </p:nvGrpSpPr>
        <p:grpSpPr>
          <a:xfrm>
            <a:off x="6186433" y="3742600"/>
            <a:ext cx="401618" cy="366727"/>
            <a:chOff x="2533650" y="7019925"/>
            <a:chExt cx="1717675" cy="1568450"/>
          </a:xfrm>
        </p:grpSpPr>
        <p:sp>
          <p:nvSpPr>
            <p:cNvPr id="383" name="Freeform 9">
              <a:extLst>
                <a:ext uri="{FF2B5EF4-FFF2-40B4-BE49-F238E27FC236}">
                  <a16:creationId xmlns:a16="http://schemas.microsoft.com/office/drawing/2014/main" id="{F69F0366-186E-4A05-973D-C82C1876BED4}"/>
                </a:ext>
              </a:extLst>
            </p:cNvPr>
            <p:cNvSpPr>
              <a:spLocks/>
            </p:cNvSpPr>
            <p:nvPr/>
          </p:nvSpPr>
          <p:spPr bwMode="auto">
            <a:xfrm>
              <a:off x="2533650" y="7019925"/>
              <a:ext cx="1717675" cy="1568450"/>
            </a:xfrm>
            <a:custGeom>
              <a:avLst/>
              <a:gdLst>
                <a:gd name="T0" fmla="*/ 564 w 1082"/>
                <a:gd name="T1" fmla="*/ 0 h 988"/>
                <a:gd name="T2" fmla="*/ 1082 w 1082"/>
                <a:gd name="T3" fmla="*/ 0 h 988"/>
                <a:gd name="T4" fmla="*/ 1082 w 1082"/>
                <a:gd name="T5" fmla="*/ 988 h 988"/>
                <a:gd name="T6" fmla="*/ 0 w 1082"/>
                <a:gd name="T7" fmla="*/ 988 h 988"/>
                <a:gd name="T8" fmla="*/ 0 w 1082"/>
                <a:gd name="T9" fmla="*/ 430 h 988"/>
                <a:gd name="T10" fmla="*/ 292 w 1082"/>
                <a:gd name="T11" fmla="*/ 430 h 988"/>
                <a:gd name="T12" fmla="*/ 292 w 1082"/>
                <a:gd name="T13" fmla="*/ 130 h 988"/>
                <a:gd name="T14" fmla="*/ 568 w 1082"/>
                <a:gd name="T15" fmla="*/ 130 h 988"/>
                <a:gd name="T16" fmla="*/ 564 w 1082"/>
                <a:gd name="T17" fmla="*/ 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2" h="988">
                  <a:moveTo>
                    <a:pt x="564" y="0"/>
                  </a:moveTo>
                  <a:lnTo>
                    <a:pt x="1082" y="0"/>
                  </a:lnTo>
                  <a:lnTo>
                    <a:pt x="1082" y="988"/>
                  </a:lnTo>
                  <a:lnTo>
                    <a:pt x="0" y="988"/>
                  </a:lnTo>
                  <a:lnTo>
                    <a:pt x="0" y="430"/>
                  </a:lnTo>
                  <a:lnTo>
                    <a:pt x="292" y="430"/>
                  </a:lnTo>
                  <a:lnTo>
                    <a:pt x="292" y="130"/>
                  </a:lnTo>
                  <a:lnTo>
                    <a:pt x="568" y="130"/>
                  </a:lnTo>
                  <a:lnTo>
                    <a:pt x="5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84" name="Rectangle 10">
              <a:extLst>
                <a:ext uri="{FF2B5EF4-FFF2-40B4-BE49-F238E27FC236}">
                  <a16:creationId xmlns:a16="http://schemas.microsoft.com/office/drawing/2014/main" id="{C409A537-69FF-44A1-995F-448513F9D720}"/>
                </a:ext>
              </a:extLst>
            </p:cNvPr>
            <p:cNvSpPr>
              <a:spLocks noChangeArrowheads="1"/>
            </p:cNvSpPr>
            <p:nvPr/>
          </p:nvSpPr>
          <p:spPr bwMode="auto">
            <a:xfrm>
              <a:off x="3717925" y="8143875"/>
              <a:ext cx="200025" cy="358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85" name="Rectangle 11">
              <a:extLst>
                <a:ext uri="{FF2B5EF4-FFF2-40B4-BE49-F238E27FC236}">
                  <a16:creationId xmlns:a16="http://schemas.microsoft.com/office/drawing/2014/main" id="{D407D894-9042-4B7B-8664-0BB3C2A3F036}"/>
                </a:ext>
              </a:extLst>
            </p:cNvPr>
            <p:cNvSpPr>
              <a:spLocks noChangeArrowheads="1"/>
            </p:cNvSpPr>
            <p:nvPr/>
          </p:nvSpPr>
          <p:spPr bwMode="auto">
            <a:xfrm>
              <a:off x="3121025" y="7334250"/>
              <a:ext cx="1397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86" name="Rectangle 12">
              <a:extLst>
                <a:ext uri="{FF2B5EF4-FFF2-40B4-BE49-F238E27FC236}">
                  <a16:creationId xmlns:a16="http://schemas.microsoft.com/office/drawing/2014/main" id="{C122FB74-7E84-4669-A06E-4B0551A8281F}"/>
                </a:ext>
              </a:extLst>
            </p:cNvPr>
            <p:cNvSpPr>
              <a:spLocks noChangeArrowheads="1"/>
            </p:cNvSpPr>
            <p:nvPr/>
          </p:nvSpPr>
          <p:spPr bwMode="auto">
            <a:xfrm>
              <a:off x="3429000" y="7334250"/>
              <a:ext cx="1397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87" name="Rectangle 13">
              <a:extLst>
                <a:ext uri="{FF2B5EF4-FFF2-40B4-BE49-F238E27FC236}">
                  <a16:creationId xmlns:a16="http://schemas.microsoft.com/office/drawing/2014/main" id="{A7788CB2-14EE-4A90-B577-1ECBCD062F34}"/>
                </a:ext>
              </a:extLst>
            </p:cNvPr>
            <p:cNvSpPr>
              <a:spLocks noChangeArrowheads="1"/>
            </p:cNvSpPr>
            <p:nvPr/>
          </p:nvSpPr>
          <p:spPr bwMode="auto">
            <a:xfrm>
              <a:off x="3121025" y="7581900"/>
              <a:ext cx="1397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88" name="Rectangle 14">
              <a:extLst>
                <a:ext uri="{FF2B5EF4-FFF2-40B4-BE49-F238E27FC236}">
                  <a16:creationId xmlns:a16="http://schemas.microsoft.com/office/drawing/2014/main" id="{C0CDD50B-CB34-4B21-BF78-83F187E73F18}"/>
                </a:ext>
              </a:extLst>
            </p:cNvPr>
            <p:cNvSpPr>
              <a:spLocks noChangeArrowheads="1"/>
            </p:cNvSpPr>
            <p:nvPr/>
          </p:nvSpPr>
          <p:spPr bwMode="auto">
            <a:xfrm>
              <a:off x="3429000" y="7581900"/>
              <a:ext cx="1397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89" name="Rectangle 15">
              <a:extLst>
                <a:ext uri="{FF2B5EF4-FFF2-40B4-BE49-F238E27FC236}">
                  <a16:creationId xmlns:a16="http://schemas.microsoft.com/office/drawing/2014/main" id="{98435D29-FDB8-446D-A8D4-8292B35A2F97}"/>
                </a:ext>
              </a:extLst>
            </p:cNvPr>
            <p:cNvSpPr>
              <a:spLocks noChangeArrowheads="1"/>
            </p:cNvSpPr>
            <p:nvPr/>
          </p:nvSpPr>
          <p:spPr bwMode="auto">
            <a:xfrm>
              <a:off x="2587625" y="7981950"/>
              <a:ext cx="1397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90" name="Rectangle 16">
              <a:extLst>
                <a:ext uri="{FF2B5EF4-FFF2-40B4-BE49-F238E27FC236}">
                  <a16:creationId xmlns:a16="http://schemas.microsoft.com/office/drawing/2014/main" id="{CF0088D8-3D9D-4217-9D5F-7C97D201373E}"/>
                </a:ext>
              </a:extLst>
            </p:cNvPr>
            <p:cNvSpPr>
              <a:spLocks noChangeArrowheads="1"/>
            </p:cNvSpPr>
            <p:nvPr/>
          </p:nvSpPr>
          <p:spPr bwMode="auto">
            <a:xfrm>
              <a:off x="2854325" y="7981950"/>
              <a:ext cx="142875"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91" name="Rectangle 17">
              <a:extLst>
                <a:ext uri="{FF2B5EF4-FFF2-40B4-BE49-F238E27FC236}">
                  <a16:creationId xmlns:a16="http://schemas.microsoft.com/office/drawing/2014/main" id="{1A6E22B3-710C-4D9A-8822-39C21018E357}"/>
                </a:ext>
              </a:extLst>
            </p:cNvPr>
            <p:cNvSpPr>
              <a:spLocks noChangeArrowheads="1"/>
            </p:cNvSpPr>
            <p:nvPr/>
          </p:nvSpPr>
          <p:spPr bwMode="auto">
            <a:xfrm>
              <a:off x="2587625" y="8226425"/>
              <a:ext cx="1397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92" name="Rectangle 18">
              <a:extLst>
                <a:ext uri="{FF2B5EF4-FFF2-40B4-BE49-F238E27FC236}">
                  <a16:creationId xmlns:a16="http://schemas.microsoft.com/office/drawing/2014/main" id="{BBFE1E9A-34F3-4BDF-8F24-E79C1CE1C7B9}"/>
                </a:ext>
              </a:extLst>
            </p:cNvPr>
            <p:cNvSpPr>
              <a:spLocks noChangeArrowheads="1"/>
            </p:cNvSpPr>
            <p:nvPr/>
          </p:nvSpPr>
          <p:spPr bwMode="auto">
            <a:xfrm>
              <a:off x="2854325" y="8226425"/>
              <a:ext cx="142875"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93" name="Rectangle 19">
              <a:extLst>
                <a:ext uri="{FF2B5EF4-FFF2-40B4-BE49-F238E27FC236}">
                  <a16:creationId xmlns:a16="http://schemas.microsoft.com/office/drawing/2014/main" id="{AB2516C0-EDBC-4265-B49D-156AD63BC22F}"/>
                </a:ext>
              </a:extLst>
            </p:cNvPr>
            <p:cNvSpPr>
              <a:spLocks noChangeArrowheads="1"/>
            </p:cNvSpPr>
            <p:nvPr/>
          </p:nvSpPr>
          <p:spPr bwMode="auto">
            <a:xfrm>
              <a:off x="3121025" y="7981950"/>
              <a:ext cx="142875"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94" name="Rectangle 20">
              <a:extLst>
                <a:ext uri="{FF2B5EF4-FFF2-40B4-BE49-F238E27FC236}">
                  <a16:creationId xmlns:a16="http://schemas.microsoft.com/office/drawing/2014/main" id="{01939BFA-6F90-45E3-862B-C178BDFFBD7E}"/>
                </a:ext>
              </a:extLst>
            </p:cNvPr>
            <p:cNvSpPr>
              <a:spLocks noChangeArrowheads="1"/>
            </p:cNvSpPr>
            <p:nvPr/>
          </p:nvSpPr>
          <p:spPr bwMode="auto">
            <a:xfrm>
              <a:off x="3429000" y="7981950"/>
              <a:ext cx="1397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95" name="Rectangle 21">
              <a:extLst>
                <a:ext uri="{FF2B5EF4-FFF2-40B4-BE49-F238E27FC236}">
                  <a16:creationId xmlns:a16="http://schemas.microsoft.com/office/drawing/2014/main" id="{57A2815D-1D47-455C-93B5-67EC389AF916}"/>
                </a:ext>
              </a:extLst>
            </p:cNvPr>
            <p:cNvSpPr>
              <a:spLocks noChangeArrowheads="1"/>
            </p:cNvSpPr>
            <p:nvPr/>
          </p:nvSpPr>
          <p:spPr bwMode="auto">
            <a:xfrm>
              <a:off x="3121025" y="8226425"/>
              <a:ext cx="142875"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96" name="Rectangle 22">
              <a:extLst>
                <a:ext uri="{FF2B5EF4-FFF2-40B4-BE49-F238E27FC236}">
                  <a16:creationId xmlns:a16="http://schemas.microsoft.com/office/drawing/2014/main" id="{1FE95AC3-A990-4E8E-97A2-C02F445F0373}"/>
                </a:ext>
              </a:extLst>
            </p:cNvPr>
            <p:cNvSpPr>
              <a:spLocks noChangeArrowheads="1"/>
            </p:cNvSpPr>
            <p:nvPr/>
          </p:nvSpPr>
          <p:spPr bwMode="auto">
            <a:xfrm>
              <a:off x="3429000" y="8226425"/>
              <a:ext cx="1397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97" name="Freeform 23">
              <a:extLst>
                <a:ext uri="{FF2B5EF4-FFF2-40B4-BE49-F238E27FC236}">
                  <a16:creationId xmlns:a16="http://schemas.microsoft.com/office/drawing/2014/main" id="{3587E1FF-DFBB-4FE1-BA5C-A078F7E65CCE}"/>
                </a:ext>
              </a:extLst>
            </p:cNvPr>
            <p:cNvSpPr>
              <a:spLocks/>
            </p:cNvSpPr>
            <p:nvPr/>
          </p:nvSpPr>
          <p:spPr bwMode="auto">
            <a:xfrm>
              <a:off x="3851275" y="7086600"/>
              <a:ext cx="98425" cy="73025"/>
            </a:xfrm>
            <a:custGeom>
              <a:avLst/>
              <a:gdLst>
                <a:gd name="T0" fmla="*/ 62 w 62"/>
                <a:gd name="T1" fmla="*/ 46 h 46"/>
                <a:gd name="T2" fmla="*/ 62 w 62"/>
                <a:gd name="T3" fmla="*/ 32 h 46"/>
                <a:gd name="T4" fmla="*/ 62 w 62"/>
                <a:gd name="T5" fmla="*/ 32 h 46"/>
                <a:gd name="T6" fmla="*/ 62 w 62"/>
                <a:gd name="T7" fmla="*/ 24 h 46"/>
                <a:gd name="T8" fmla="*/ 60 w 62"/>
                <a:gd name="T9" fmla="*/ 20 h 46"/>
                <a:gd name="T10" fmla="*/ 52 w 62"/>
                <a:gd name="T11" fmla="*/ 10 h 46"/>
                <a:gd name="T12" fmla="*/ 42 w 62"/>
                <a:gd name="T13" fmla="*/ 2 h 46"/>
                <a:gd name="T14" fmla="*/ 38 w 62"/>
                <a:gd name="T15" fmla="*/ 0 h 46"/>
                <a:gd name="T16" fmla="*/ 30 w 62"/>
                <a:gd name="T17" fmla="*/ 0 h 46"/>
                <a:gd name="T18" fmla="*/ 30 w 62"/>
                <a:gd name="T19" fmla="*/ 0 h 46"/>
                <a:gd name="T20" fmla="*/ 24 w 62"/>
                <a:gd name="T21" fmla="*/ 0 h 46"/>
                <a:gd name="T22" fmla="*/ 18 w 62"/>
                <a:gd name="T23" fmla="*/ 2 h 46"/>
                <a:gd name="T24" fmla="*/ 8 w 62"/>
                <a:gd name="T25" fmla="*/ 10 h 46"/>
                <a:gd name="T26" fmla="*/ 2 w 62"/>
                <a:gd name="T27" fmla="*/ 20 h 46"/>
                <a:gd name="T28" fmla="*/ 0 w 62"/>
                <a:gd name="T29" fmla="*/ 24 h 46"/>
                <a:gd name="T30" fmla="*/ 0 w 62"/>
                <a:gd name="T31" fmla="*/ 32 h 46"/>
                <a:gd name="T32" fmla="*/ 0 w 62"/>
                <a:gd name="T33" fmla="*/ 46 h 46"/>
                <a:gd name="T34" fmla="*/ 62 w 62"/>
                <a:gd name="T3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46">
                  <a:moveTo>
                    <a:pt x="62" y="46"/>
                  </a:moveTo>
                  <a:lnTo>
                    <a:pt x="62" y="32"/>
                  </a:lnTo>
                  <a:lnTo>
                    <a:pt x="62" y="32"/>
                  </a:lnTo>
                  <a:lnTo>
                    <a:pt x="62" y="24"/>
                  </a:lnTo>
                  <a:lnTo>
                    <a:pt x="60" y="20"/>
                  </a:lnTo>
                  <a:lnTo>
                    <a:pt x="52" y="10"/>
                  </a:lnTo>
                  <a:lnTo>
                    <a:pt x="42" y="2"/>
                  </a:lnTo>
                  <a:lnTo>
                    <a:pt x="38" y="0"/>
                  </a:lnTo>
                  <a:lnTo>
                    <a:pt x="30" y="0"/>
                  </a:lnTo>
                  <a:lnTo>
                    <a:pt x="30" y="0"/>
                  </a:lnTo>
                  <a:lnTo>
                    <a:pt x="24" y="0"/>
                  </a:lnTo>
                  <a:lnTo>
                    <a:pt x="18" y="2"/>
                  </a:lnTo>
                  <a:lnTo>
                    <a:pt x="8" y="10"/>
                  </a:lnTo>
                  <a:lnTo>
                    <a:pt x="2" y="20"/>
                  </a:lnTo>
                  <a:lnTo>
                    <a:pt x="0" y="24"/>
                  </a:lnTo>
                  <a:lnTo>
                    <a:pt x="0" y="32"/>
                  </a:lnTo>
                  <a:lnTo>
                    <a:pt x="0" y="46"/>
                  </a:lnTo>
                  <a:lnTo>
                    <a:pt x="62"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98" name="Freeform 24">
              <a:extLst>
                <a:ext uri="{FF2B5EF4-FFF2-40B4-BE49-F238E27FC236}">
                  <a16:creationId xmlns:a16="http://schemas.microsoft.com/office/drawing/2014/main" id="{9EBB7D91-4022-4533-B898-13FDD180BA71}"/>
                </a:ext>
              </a:extLst>
            </p:cNvPr>
            <p:cNvSpPr>
              <a:spLocks/>
            </p:cNvSpPr>
            <p:nvPr/>
          </p:nvSpPr>
          <p:spPr bwMode="auto">
            <a:xfrm>
              <a:off x="3883025" y="7670800"/>
              <a:ext cx="34925" cy="111125"/>
            </a:xfrm>
            <a:custGeom>
              <a:avLst/>
              <a:gdLst>
                <a:gd name="T0" fmla="*/ 2 w 22"/>
                <a:gd name="T1" fmla="*/ 70 h 70"/>
                <a:gd name="T2" fmla="*/ 18 w 22"/>
                <a:gd name="T3" fmla="*/ 64 h 70"/>
                <a:gd name="T4" fmla="*/ 22 w 22"/>
                <a:gd name="T5" fmla="*/ 0 h 70"/>
                <a:gd name="T6" fmla="*/ 0 w 22"/>
                <a:gd name="T7" fmla="*/ 8 h 70"/>
                <a:gd name="T8" fmla="*/ 2 w 22"/>
                <a:gd name="T9" fmla="*/ 70 h 70"/>
              </a:gdLst>
              <a:ahLst/>
              <a:cxnLst>
                <a:cxn ang="0">
                  <a:pos x="T0" y="T1"/>
                </a:cxn>
                <a:cxn ang="0">
                  <a:pos x="T2" y="T3"/>
                </a:cxn>
                <a:cxn ang="0">
                  <a:pos x="T4" y="T5"/>
                </a:cxn>
                <a:cxn ang="0">
                  <a:pos x="T6" y="T7"/>
                </a:cxn>
                <a:cxn ang="0">
                  <a:pos x="T8" y="T9"/>
                </a:cxn>
              </a:cxnLst>
              <a:rect l="0" t="0" r="r" b="b"/>
              <a:pathLst>
                <a:path w="22" h="70">
                  <a:moveTo>
                    <a:pt x="2" y="70"/>
                  </a:moveTo>
                  <a:lnTo>
                    <a:pt x="18" y="64"/>
                  </a:lnTo>
                  <a:lnTo>
                    <a:pt x="22" y="0"/>
                  </a:lnTo>
                  <a:lnTo>
                    <a:pt x="0" y="8"/>
                  </a:lnTo>
                  <a:lnTo>
                    <a:pt x="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399" name="Freeform 25">
              <a:extLst>
                <a:ext uri="{FF2B5EF4-FFF2-40B4-BE49-F238E27FC236}">
                  <a16:creationId xmlns:a16="http://schemas.microsoft.com/office/drawing/2014/main" id="{916C960D-F509-463B-A07D-CAFED979BAAE}"/>
                </a:ext>
              </a:extLst>
            </p:cNvPr>
            <p:cNvSpPr>
              <a:spLocks/>
            </p:cNvSpPr>
            <p:nvPr/>
          </p:nvSpPr>
          <p:spPr bwMode="auto">
            <a:xfrm>
              <a:off x="3800475" y="7432675"/>
              <a:ext cx="247650" cy="307975"/>
            </a:xfrm>
            <a:custGeom>
              <a:avLst/>
              <a:gdLst>
                <a:gd name="T0" fmla="*/ 100 w 156"/>
                <a:gd name="T1" fmla="*/ 0 h 194"/>
                <a:gd name="T2" fmla="*/ 96 w 156"/>
                <a:gd name="T3" fmla="*/ 50 h 194"/>
                <a:gd name="T4" fmla="*/ 96 w 156"/>
                <a:gd name="T5" fmla="*/ 50 h 194"/>
                <a:gd name="T6" fmla="*/ 106 w 156"/>
                <a:gd name="T7" fmla="*/ 58 h 194"/>
                <a:gd name="T8" fmla="*/ 108 w 156"/>
                <a:gd name="T9" fmla="*/ 62 h 194"/>
                <a:gd name="T10" fmla="*/ 110 w 156"/>
                <a:gd name="T11" fmla="*/ 66 h 194"/>
                <a:gd name="T12" fmla="*/ 110 w 156"/>
                <a:gd name="T13" fmla="*/ 66 h 194"/>
                <a:gd name="T14" fmla="*/ 110 w 156"/>
                <a:gd name="T15" fmla="*/ 70 h 194"/>
                <a:gd name="T16" fmla="*/ 106 w 156"/>
                <a:gd name="T17" fmla="*/ 74 h 194"/>
                <a:gd name="T18" fmla="*/ 104 w 156"/>
                <a:gd name="T19" fmla="*/ 78 h 194"/>
                <a:gd name="T20" fmla="*/ 98 w 156"/>
                <a:gd name="T21" fmla="*/ 82 h 194"/>
                <a:gd name="T22" fmla="*/ 98 w 156"/>
                <a:gd name="T23" fmla="*/ 82 h 194"/>
                <a:gd name="T24" fmla="*/ 30 w 156"/>
                <a:gd name="T25" fmla="*/ 112 h 194"/>
                <a:gd name="T26" fmla="*/ 30 w 156"/>
                <a:gd name="T27" fmla="*/ 112 h 194"/>
                <a:gd name="T28" fmla="*/ 18 w 156"/>
                <a:gd name="T29" fmla="*/ 120 h 194"/>
                <a:gd name="T30" fmla="*/ 8 w 156"/>
                <a:gd name="T31" fmla="*/ 128 h 194"/>
                <a:gd name="T32" fmla="*/ 2 w 156"/>
                <a:gd name="T33" fmla="*/ 138 h 194"/>
                <a:gd name="T34" fmla="*/ 0 w 156"/>
                <a:gd name="T35" fmla="*/ 144 h 194"/>
                <a:gd name="T36" fmla="*/ 0 w 156"/>
                <a:gd name="T37" fmla="*/ 150 h 194"/>
                <a:gd name="T38" fmla="*/ 0 w 156"/>
                <a:gd name="T39" fmla="*/ 150 h 194"/>
                <a:gd name="T40" fmla="*/ 2 w 156"/>
                <a:gd name="T41" fmla="*/ 162 h 194"/>
                <a:gd name="T42" fmla="*/ 4 w 156"/>
                <a:gd name="T43" fmla="*/ 170 h 194"/>
                <a:gd name="T44" fmla="*/ 8 w 156"/>
                <a:gd name="T45" fmla="*/ 174 h 194"/>
                <a:gd name="T46" fmla="*/ 20 w 156"/>
                <a:gd name="T47" fmla="*/ 186 h 194"/>
                <a:gd name="T48" fmla="*/ 38 w 156"/>
                <a:gd name="T49" fmla="*/ 194 h 194"/>
                <a:gd name="T50" fmla="*/ 36 w 156"/>
                <a:gd name="T51" fmla="*/ 174 h 194"/>
                <a:gd name="T52" fmla="*/ 36 w 156"/>
                <a:gd name="T53" fmla="*/ 174 h 194"/>
                <a:gd name="T54" fmla="*/ 32 w 156"/>
                <a:gd name="T55" fmla="*/ 168 h 194"/>
                <a:gd name="T56" fmla="*/ 30 w 156"/>
                <a:gd name="T57" fmla="*/ 164 h 194"/>
                <a:gd name="T58" fmla="*/ 28 w 156"/>
                <a:gd name="T59" fmla="*/ 160 h 194"/>
                <a:gd name="T60" fmla="*/ 28 w 156"/>
                <a:gd name="T61" fmla="*/ 160 h 194"/>
                <a:gd name="T62" fmla="*/ 30 w 156"/>
                <a:gd name="T63" fmla="*/ 156 h 194"/>
                <a:gd name="T64" fmla="*/ 32 w 156"/>
                <a:gd name="T65" fmla="*/ 152 h 194"/>
                <a:gd name="T66" fmla="*/ 36 w 156"/>
                <a:gd name="T67" fmla="*/ 148 h 194"/>
                <a:gd name="T68" fmla="*/ 42 w 156"/>
                <a:gd name="T69" fmla="*/ 146 h 194"/>
                <a:gd name="T70" fmla="*/ 42 w 156"/>
                <a:gd name="T71" fmla="*/ 146 h 194"/>
                <a:gd name="T72" fmla="*/ 112 w 156"/>
                <a:gd name="T73" fmla="*/ 120 h 194"/>
                <a:gd name="T74" fmla="*/ 112 w 156"/>
                <a:gd name="T75" fmla="*/ 120 h 194"/>
                <a:gd name="T76" fmla="*/ 132 w 156"/>
                <a:gd name="T77" fmla="*/ 110 h 194"/>
                <a:gd name="T78" fmla="*/ 140 w 156"/>
                <a:gd name="T79" fmla="*/ 104 h 194"/>
                <a:gd name="T80" fmla="*/ 146 w 156"/>
                <a:gd name="T81" fmla="*/ 98 h 194"/>
                <a:gd name="T82" fmla="*/ 150 w 156"/>
                <a:gd name="T83" fmla="*/ 92 h 194"/>
                <a:gd name="T84" fmla="*/ 154 w 156"/>
                <a:gd name="T85" fmla="*/ 84 h 194"/>
                <a:gd name="T86" fmla="*/ 156 w 156"/>
                <a:gd name="T87" fmla="*/ 74 h 194"/>
                <a:gd name="T88" fmla="*/ 156 w 156"/>
                <a:gd name="T89" fmla="*/ 64 h 194"/>
                <a:gd name="T90" fmla="*/ 156 w 156"/>
                <a:gd name="T91" fmla="*/ 64 h 194"/>
                <a:gd name="T92" fmla="*/ 156 w 156"/>
                <a:gd name="T93" fmla="*/ 54 h 194"/>
                <a:gd name="T94" fmla="*/ 152 w 156"/>
                <a:gd name="T95" fmla="*/ 44 h 194"/>
                <a:gd name="T96" fmla="*/ 148 w 156"/>
                <a:gd name="T97" fmla="*/ 34 h 194"/>
                <a:gd name="T98" fmla="*/ 142 w 156"/>
                <a:gd name="T99" fmla="*/ 26 h 194"/>
                <a:gd name="T100" fmla="*/ 132 w 156"/>
                <a:gd name="T101" fmla="*/ 18 h 194"/>
                <a:gd name="T102" fmla="*/ 124 w 156"/>
                <a:gd name="T103" fmla="*/ 12 h 194"/>
                <a:gd name="T104" fmla="*/ 112 w 156"/>
                <a:gd name="T105" fmla="*/ 6 h 194"/>
                <a:gd name="T106" fmla="*/ 100 w 156"/>
                <a:gd name="T10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194">
                  <a:moveTo>
                    <a:pt x="100" y="0"/>
                  </a:moveTo>
                  <a:lnTo>
                    <a:pt x="96" y="50"/>
                  </a:lnTo>
                  <a:lnTo>
                    <a:pt x="96" y="50"/>
                  </a:lnTo>
                  <a:lnTo>
                    <a:pt x="106" y="58"/>
                  </a:lnTo>
                  <a:lnTo>
                    <a:pt x="108" y="62"/>
                  </a:lnTo>
                  <a:lnTo>
                    <a:pt x="110" y="66"/>
                  </a:lnTo>
                  <a:lnTo>
                    <a:pt x="110" y="66"/>
                  </a:lnTo>
                  <a:lnTo>
                    <a:pt x="110" y="70"/>
                  </a:lnTo>
                  <a:lnTo>
                    <a:pt x="106" y="74"/>
                  </a:lnTo>
                  <a:lnTo>
                    <a:pt x="104" y="78"/>
                  </a:lnTo>
                  <a:lnTo>
                    <a:pt x="98" y="82"/>
                  </a:lnTo>
                  <a:lnTo>
                    <a:pt x="98" y="82"/>
                  </a:lnTo>
                  <a:lnTo>
                    <a:pt x="30" y="112"/>
                  </a:lnTo>
                  <a:lnTo>
                    <a:pt x="30" y="112"/>
                  </a:lnTo>
                  <a:lnTo>
                    <a:pt x="18" y="120"/>
                  </a:lnTo>
                  <a:lnTo>
                    <a:pt x="8" y="128"/>
                  </a:lnTo>
                  <a:lnTo>
                    <a:pt x="2" y="138"/>
                  </a:lnTo>
                  <a:lnTo>
                    <a:pt x="0" y="144"/>
                  </a:lnTo>
                  <a:lnTo>
                    <a:pt x="0" y="150"/>
                  </a:lnTo>
                  <a:lnTo>
                    <a:pt x="0" y="150"/>
                  </a:lnTo>
                  <a:lnTo>
                    <a:pt x="2" y="162"/>
                  </a:lnTo>
                  <a:lnTo>
                    <a:pt x="4" y="170"/>
                  </a:lnTo>
                  <a:lnTo>
                    <a:pt x="8" y="174"/>
                  </a:lnTo>
                  <a:lnTo>
                    <a:pt x="20" y="186"/>
                  </a:lnTo>
                  <a:lnTo>
                    <a:pt x="38" y="194"/>
                  </a:lnTo>
                  <a:lnTo>
                    <a:pt x="36" y="174"/>
                  </a:lnTo>
                  <a:lnTo>
                    <a:pt x="36" y="174"/>
                  </a:lnTo>
                  <a:lnTo>
                    <a:pt x="32" y="168"/>
                  </a:lnTo>
                  <a:lnTo>
                    <a:pt x="30" y="164"/>
                  </a:lnTo>
                  <a:lnTo>
                    <a:pt x="28" y="160"/>
                  </a:lnTo>
                  <a:lnTo>
                    <a:pt x="28" y="160"/>
                  </a:lnTo>
                  <a:lnTo>
                    <a:pt x="30" y="156"/>
                  </a:lnTo>
                  <a:lnTo>
                    <a:pt x="32" y="152"/>
                  </a:lnTo>
                  <a:lnTo>
                    <a:pt x="36" y="148"/>
                  </a:lnTo>
                  <a:lnTo>
                    <a:pt x="42" y="146"/>
                  </a:lnTo>
                  <a:lnTo>
                    <a:pt x="42" y="146"/>
                  </a:lnTo>
                  <a:lnTo>
                    <a:pt x="112" y="120"/>
                  </a:lnTo>
                  <a:lnTo>
                    <a:pt x="112" y="120"/>
                  </a:lnTo>
                  <a:lnTo>
                    <a:pt x="132" y="110"/>
                  </a:lnTo>
                  <a:lnTo>
                    <a:pt x="140" y="104"/>
                  </a:lnTo>
                  <a:lnTo>
                    <a:pt x="146" y="98"/>
                  </a:lnTo>
                  <a:lnTo>
                    <a:pt x="150" y="92"/>
                  </a:lnTo>
                  <a:lnTo>
                    <a:pt x="154" y="84"/>
                  </a:lnTo>
                  <a:lnTo>
                    <a:pt x="156" y="74"/>
                  </a:lnTo>
                  <a:lnTo>
                    <a:pt x="156" y="64"/>
                  </a:lnTo>
                  <a:lnTo>
                    <a:pt x="156" y="64"/>
                  </a:lnTo>
                  <a:lnTo>
                    <a:pt x="156" y="54"/>
                  </a:lnTo>
                  <a:lnTo>
                    <a:pt x="152" y="44"/>
                  </a:lnTo>
                  <a:lnTo>
                    <a:pt x="148" y="34"/>
                  </a:lnTo>
                  <a:lnTo>
                    <a:pt x="142" y="26"/>
                  </a:lnTo>
                  <a:lnTo>
                    <a:pt x="132" y="18"/>
                  </a:lnTo>
                  <a:lnTo>
                    <a:pt x="124" y="12"/>
                  </a:lnTo>
                  <a:lnTo>
                    <a:pt x="112" y="6"/>
                  </a:lnTo>
                  <a:lnTo>
                    <a:pt x="1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00" name="Freeform 26">
              <a:extLst>
                <a:ext uri="{FF2B5EF4-FFF2-40B4-BE49-F238E27FC236}">
                  <a16:creationId xmlns:a16="http://schemas.microsoft.com/office/drawing/2014/main" id="{2DBFBFCE-DE8A-4AC5-A7D5-F12799134D72}"/>
                </a:ext>
              </a:extLst>
            </p:cNvPr>
            <p:cNvSpPr>
              <a:spLocks/>
            </p:cNvSpPr>
            <p:nvPr/>
          </p:nvSpPr>
          <p:spPr bwMode="auto">
            <a:xfrm>
              <a:off x="3800475" y="7432675"/>
              <a:ext cx="247650" cy="307975"/>
            </a:xfrm>
            <a:custGeom>
              <a:avLst/>
              <a:gdLst>
                <a:gd name="T0" fmla="*/ 100 w 156"/>
                <a:gd name="T1" fmla="*/ 0 h 194"/>
                <a:gd name="T2" fmla="*/ 96 w 156"/>
                <a:gd name="T3" fmla="*/ 50 h 194"/>
                <a:gd name="T4" fmla="*/ 96 w 156"/>
                <a:gd name="T5" fmla="*/ 50 h 194"/>
                <a:gd name="T6" fmla="*/ 106 w 156"/>
                <a:gd name="T7" fmla="*/ 58 h 194"/>
                <a:gd name="T8" fmla="*/ 108 w 156"/>
                <a:gd name="T9" fmla="*/ 62 h 194"/>
                <a:gd name="T10" fmla="*/ 110 w 156"/>
                <a:gd name="T11" fmla="*/ 66 h 194"/>
                <a:gd name="T12" fmla="*/ 110 w 156"/>
                <a:gd name="T13" fmla="*/ 66 h 194"/>
                <a:gd name="T14" fmla="*/ 110 w 156"/>
                <a:gd name="T15" fmla="*/ 70 h 194"/>
                <a:gd name="T16" fmla="*/ 106 w 156"/>
                <a:gd name="T17" fmla="*/ 74 h 194"/>
                <a:gd name="T18" fmla="*/ 104 w 156"/>
                <a:gd name="T19" fmla="*/ 78 h 194"/>
                <a:gd name="T20" fmla="*/ 98 w 156"/>
                <a:gd name="T21" fmla="*/ 82 h 194"/>
                <a:gd name="T22" fmla="*/ 98 w 156"/>
                <a:gd name="T23" fmla="*/ 82 h 194"/>
                <a:gd name="T24" fmla="*/ 30 w 156"/>
                <a:gd name="T25" fmla="*/ 112 h 194"/>
                <a:gd name="T26" fmla="*/ 30 w 156"/>
                <a:gd name="T27" fmla="*/ 112 h 194"/>
                <a:gd name="T28" fmla="*/ 18 w 156"/>
                <a:gd name="T29" fmla="*/ 120 h 194"/>
                <a:gd name="T30" fmla="*/ 8 w 156"/>
                <a:gd name="T31" fmla="*/ 128 h 194"/>
                <a:gd name="T32" fmla="*/ 2 w 156"/>
                <a:gd name="T33" fmla="*/ 138 h 194"/>
                <a:gd name="T34" fmla="*/ 0 w 156"/>
                <a:gd name="T35" fmla="*/ 144 h 194"/>
                <a:gd name="T36" fmla="*/ 0 w 156"/>
                <a:gd name="T37" fmla="*/ 150 h 194"/>
                <a:gd name="T38" fmla="*/ 0 w 156"/>
                <a:gd name="T39" fmla="*/ 150 h 194"/>
                <a:gd name="T40" fmla="*/ 2 w 156"/>
                <a:gd name="T41" fmla="*/ 162 h 194"/>
                <a:gd name="T42" fmla="*/ 4 w 156"/>
                <a:gd name="T43" fmla="*/ 170 h 194"/>
                <a:gd name="T44" fmla="*/ 8 w 156"/>
                <a:gd name="T45" fmla="*/ 174 h 194"/>
                <a:gd name="T46" fmla="*/ 20 w 156"/>
                <a:gd name="T47" fmla="*/ 186 h 194"/>
                <a:gd name="T48" fmla="*/ 38 w 156"/>
                <a:gd name="T49" fmla="*/ 194 h 194"/>
                <a:gd name="T50" fmla="*/ 36 w 156"/>
                <a:gd name="T51" fmla="*/ 174 h 194"/>
                <a:gd name="T52" fmla="*/ 36 w 156"/>
                <a:gd name="T53" fmla="*/ 174 h 194"/>
                <a:gd name="T54" fmla="*/ 32 w 156"/>
                <a:gd name="T55" fmla="*/ 168 h 194"/>
                <a:gd name="T56" fmla="*/ 30 w 156"/>
                <a:gd name="T57" fmla="*/ 164 h 194"/>
                <a:gd name="T58" fmla="*/ 28 w 156"/>
                <a:gd name="T59" fmla="*/ 160 h 194"/>
                <a:gd name="T60" fmla="*/ 28 w 156"/>
                <a:gd name="T61" fmla="*/ 160 h 194"/>
                <a:gd name="T62" fmla="*/ 30 w 156"/>
                <a:gd name="T63" fmla="*/ 156 h 194"/>
                <a:gd name="T64" fmla="*/ 32 w 156"/>
                <a:gd name="T65" fmla="*/ 152 h 194"/>
                <a:gd name="T66" fmla="*/ 36 w 156"/>
                <a:gd name="T67" fmla="*/ 148 h 194"/>
                <a:gd name="T68" fmla="*/ 42 w 156"/>
                <a:gd name="T69" fmla="*/ 146 h 194"/>
                <a:gd name="T70" fmla="*/ 42 w 156"/>
                <a:gd name="T71" fmla="*/ 146 h 194"/>
                <a:gd name="T72" fmla="*/ 112 w 156"/>
                <a:gd name="T73" fmla="*/ 120 h 194"/>
                <a:gd name="T74" fmla="*/ 112 w 156"/>
                <a:gd name="T75" fmla="*/ 120 h 194"/>
                <a:gd name="T76" fmla="*/ 132 w 156"/>
                <a:gd name="T77" fmla="*/ 110 h 194"/>
                <a:gd name="T78" fmla="*/ 140 w 156"/>
                <a:gd name="T79" fmla="*/ 104 h 194"/>
                <a:gd name="T80" fmla="*/ 146 w 156"/>
                <a:gd name="T81" fmla="*/ 98 h 194"/>
                <a:gd name="T82" fmla="*/ 150 w 156"/>
                <a:gd name="T83" fmla="*/ 92 h 194"/>
                <a:gd name="T84" fmla="*/ 154 w 156"/>
                <a:gd name="T85" fmla="*/ 84 h 194"/>
                <a:gd name="T86" fmla="*/ 156 w 156"/>
                <a:gd name="T87" fmla="*/ 74 h 194"/>
                <a:gd name="T88" fmla="*/ 156 w 156"/>
                <a:gd name="T89" fmla="*/ 64 h 194"/>
                <a:gd name="T90" fmla="*/ 156 w 156"/>
                <a:gd name="T91" fmla="*/ 64 h 194"/>
                <a:gd name="T92" fmla="*/ 156 w 156"/>
                <a:gd name="T93" fmla="*/ 54 h 194"/>
                <a:gd name="T94" fmla="*/ 152 w 156"/>
                <a:gd name="T95" fmla="*/ 44 h 194"/>
                <a:gd name="T96" fmla="*/ 148 w 156"/>
                <a:gd name="T97" fmla="*/ 34 h 194"/>
                <a:gd name="T98" fmla="*/ 142 w 156"/>
                <a:gd name="T99" fmla="*/ 26 h 194"/>
                <a:gd name="T100" fmla="*/ 132 w 156"/>
                <a:gd name="T101" fmla="*/ 18 h 194"/>
                <a:gd name="T102" fmla="*/ 124 w 156"/>
                <a:gd name="T103" fmla="*/ 12 h 194"/>
                <a:gd name="T104" fmla="*/ 112 w 156"/>
                <a:gd name="T105" fmla="*/ 6 h 194"/>
                <a:gd name="T106" fmla="*/ 100 w 156"/>
                <a:gd name="T10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194">
                  <a:moveTo>
                    <a:pt x="100" y="0"/>
                  </a:moveTo>
                  <a:lnTo>
                    <a:pt x="96" y="50"/>
                  </a:lnTo>
                  <a:lnTo>
                    <a:pt x="96" y="50"/>
                  </a:lnTo>
                  <a:lnTo>
                    <a:pt x="106" y="58"/>
                  </a:lnTo>
                  <a:lnTo>
                    <a:pt x="108" y="62"/>
                  </a:lnTo>
                  <a:lnTo>
                    <a:pt x="110" y="66"/>
                  </a:lnTo>
                  <a:lnTo>
                    <a:pt x="110" y="66"/>
                  </a:lnTo>
                  <a:lnTo>
                    <a:pt x="110" y="70"/>
                  </a:lnTo>
                  <a:lnTo>
                    <a:pt x="106" y="74"/>
                  </a:lnTo>
                  <a:lnTo>
                    <a:pt x="104" y="78"/>
                  </a:lnTo>
                  <a:lnTo>
                    <a:pt x="98" y="82"/>
                  </a:lnTo>
                  <a:lnTo>
                    <a:pt x="98" y="82"/>
                  </a:lnTo>
                  <a:lnTo>
                    <a:pt x="30" y="112"/>
                  </a:lnTo>
                  <a:lnTo>
                    <a:pt x="30" y="112"/>
                  </a:lnTo>
                  <a:lnTo>
                    <a:pt x="18" y="120"/>
                  </a:lnTo>
                  <a:lnTo>
                    <a:pt x="8" y="128"/>
                  </a:lnTo>
                  <a:lnTo>
                    <a:pt x="2" y="138"/>
                  </a:lnTo>
                  <a:lnTo>
                    <a:pt x="0" y="144"/>
                  </a:lnTo>
                  <a:lnTo>
                    <a:pt x="0" y="150"/>
                  </a:lnTo>
                  <a:lnTo>
                    <a:pt x="0" y="150"/>
                  </a:lnTo>
                  <a:lnTo>
                    <a:pt x="2" y="162"/>
                  </a:lnTo>
                  <a:lnTo>
                    <a:pt x="4" y="170"/>
                  </a:lnTo>
                  <a:lnTo>
                    <a:pt x="8" y="174"/>
                  </a:lnTo>
                  <a:lnTo>
                    <a:pt x="20" y="186"/>
                  </a:lnTo>
                  <a:lnTo>
                    <a:pt x="38" y="194"/>
                  </a:lnTo>
                  <a:lnTo>
                    <a:pt x="36" y="174"/>
                  </a:lnTo>
                  <a:lnTo>
                    <a:pt x="36" y="174"/>
                  </a:lnTo>
                  <a:lnTo>
                    <a:pt x="32" y="168"/>
                  </a:lnTo>
                  <a:lnTo>
                    <a:pt x="30" y="164"/>
                  </a:lnTo>
                  <a:lnTo>
                    <a:pt x="28" y="160"/>
                  </a:lnTo>
                  <a:lnTo>
                    <a:pt x="28" y="160"/>
                  </a:lnTo>
                  <a:lnTo>
                    <a:pt x="30" y="156"/>
                  </a:lnTo>
                  <a:lnTo>
                    <a:pt x="32" y="152"/>
                  </a:lnTo>
                  <a:lnTo>
                    <a:pt x="36" y="148"/>
                  </a:lnTo>
                  <a:lnTo>
                    <a:pt x="42" y="146"/>
                  </a:lnTo>
                  <a:lnTo>
                    <a:pt x="42" y="146"/>
                  </a:lnTo>
                  <a:lnTo>
                    <a:pt x="112" y="120"/>
                  </a:lnTo>
                  <a:lnTo>
                    <a:pt x="112" y="120"/>
                  </a:lnTo>
                  <a:lnTo>
                    <a:pt x="132" y="110"/>
                  </a:lnTo>
                  <a:lnTo>
                    <a:pt x="140" y="104"/>
                  </a:lnTo>
                  <a:lnTo>
                    <a:pt x="146" y="98"/>
                  </a:lnTo>
                  <a:lnTo>
                    <a:pt x="150" y="92"/>
                  </a:lnTo>
                  <a:lnTo>
                    <a:pt x="154" y="84"/>
                  </a:lnTo>
                  <a:lnTo>
                    <a:pt x="156" y="74"/>
                  </a:lnTo>
                  <a:lnTo>
                    <a:pt x="156" y="64"/>
                  </a:lnTo>
                  <a:lnTo>
                    <a:pt x="156" y="64"/>
                  </a:lnTo>
                  <a:lnTo>
                    <a:pt x="156" y="54"/>
                  </a:lnTo>
                  <a:lnTo>
                    <a:pt x="152" y="44"/>
                  </a:lnTo>
                  <a:lnTo>
                    <a:pt x="148" y="34"/>
                  </a:lnTo>
                  <a:lnTo>
                    <a:pt x="142" y="26"/>
                  </a:lnTo>
                  <a:lnTo>
                    <a:pt x="132" y="18"/>
                  </a:lnTo>
                  <a:lnTo>
                    <a:pt x="124" y="12"/>
                  </a:lnTo>
                  <a:lnTo>
                    <a:pt x="112" y="6"/>
                  </a:lnTo>
                  <a:lnTo>
                    <a:pt x="1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01" name="Freeform 27">
              <a:extLst>
                <a:ext uri="{FF2B5EF4-FFF2-40B4-BE49-F238E27FC236}">
                  <a16:creationId xmlns:a16="http://schemas.microsoft.com/office/drawing/2014/main" id="{8A78C315-342C-4D29-9B38-1760E83A6A3C}"/>
                </a:ext>
              </a:extLst>
            </p:cNvPr>
            <p:cNvSpPr>
              <a:spLocks/>
            </p:cNvSpPr>
            <p:nvPr/>
          </p:nvSpPr>
          <p:spPr bwMode="auto">
            <a:xfrm>
              <a:off x="3702050" y="7185025"/>
              <a:ext cx="371475" cy="298450"/>
            </a:xfrm>
            <a:custGeom>
              <a:avLst/>
              <a:gdLst>
                <a:gd name="T0" fmla="*/ 180 w 234"/>
                <a:gd name="T1" fmla="*/ 0 h 188"/>
                <a:gd name="T2" fmla="*/ 94 w 234"/>
                <a:gd name="T3" fmla="*/ 0 h 188"/>
                <a:gd name="T4" fmla="*/ 94 w 234"/>
                <a:gd name="T5" fmla="*/ 0 h 188"/>
                <a:gd name="T6" fmla="*/ 74 w 234"/>
                <a:gd name="T7" fmla="*/ 2 h 188"/>
                <a:gd name="T8" fmla="*/ 56 w 234"/>
                <a:gd name="T9" fmla="*/ 8 h 188"/>
                <a:gd name="T10" fmla="*/ 40 w 234"/>
                <a:gd name="T11" fmla="*/ 16 h 188"/>
                <a:gd name="T12" fmla="*/ 28 w 234"/>
                <a:gd name="T13" fmla="*/ 28 h 188"/>
                <a:gd name="T14" fmla="*/ 16 w 234"/>
                <a:gd name="T15" fmla="*/ 42 h 188"/>
                <a:gd name="T16" fmla="*/ 6 w 234"/>
                <a:gd name="T17" fmla="*/ 58 h 188"/>
                <a:gd name="T18" fmla="*/ 2 w 234"/>
                <a:gd name="T19" fmla="*/ 76 h 188"/>
                <a:gd name="T20" fmla="*/ 0 w 234"/>
                <a:gd name="T21" fmla="*/ 94 h 188"/>
                <a:gd name="T22" fmla="*/ 0 w 234"/>
                <a:gd name="T23" fmla="*/ 94 h 188"/>
                <a:gd name="T24" fmla="*/ 2 w 234"/>
                <a:gd name="T25" fmla="*/ 112 h 188"/>
                <a:gd name="T26" fmla="*/ 6 w 234"/>
                <a:gd name="T27" fmla="*/ 130 h 188"/>
                <a:gd name="T28" fmla="*/ 12 w 234"/>
                <a:gd name="T29" fmla="*/ 144 h 188"/>
                <a:gd name="T30" fmla="*/ 24 w 234"/>
                <a:gd name="T31" fmla="*/ 156 h 188"/>
                <a:gd name="T32" fmla="*/ 36 w 234"/>
                <a:gd name="T33" fmla="*/ 168 h 188"/>
                <a:gd name="T34" fmla="*/ 52 w 234"/>
                <a:gd name="T35" fmla="*/ 176 h 188"/>
                <a:gd name="T36" fmla="*/ 70 w 234"/>
                <a:gd name="T37" fmla="*/ 182 h 188"/>
                <a:gd name="T38" fmla="*/ 90 w 234"/>
                <a:gd name="T39" fmla="*/ 188 h 188"/>
                <a:gd name="T40" fmla="*/ 88 w 234"/>
                <a:gd name="T41" fmla="*/ 138 h 188"/>
                <a:gd name="T42" fmla="*/ 88 w 234"/>
                <a:gd name="T43" fmla="*/ 138 h 188"/>
                <a:gd name="T44" fmla="*/ 74 w 234"/>
                <a:gd name="T45" fmla="*/ 134 h 188"/>
                <a:gd name="T46" fmla="*/ 64 w 234"/>
                <a:gd name="T47" fmla="*/ 126 h 188"/>
                <a:gd name="T48" fmla="*/ 60 w 234"/>
                <a:gd name="T49" fmla="*/ 122 h 188"/>
                <a:gd name="T50" fmla="*/ 56 w 234"/>
                <a:gd name="T51" fmla="*/ 116 h 188"/>
                <a:gd name="T52" fmla="*/ 54 w 234"/>
                <a:gd name="T53" fmla="*/ 110 h 188"/>
                <a:gd name="T54" fmla="*/ 54 w 234"/>
                <a:gd name="T55" fmla="*/ 102 h 188"/>
                <a:gd name="T56" fmla="*/ 54 w 234"/>
                <a:gd name="T57" fmla="*/ 102 h 188"/>
                <a:gd name="T58" fmla="*/ 56 w 234"/>
                <a:gd name="T59" fmla="*/ 94 h 188"/>
                <a:gd name="T60" fmla="*/ 58 w 234"/>
                <a:gd name="T61" fmla="*/ 86 h 188"/>
                <a:gd name="T62" fmla="*/ 62 w 234"/>
                <a:gd name="T63" fmla="*/ 80 h 188"/>
                <a:gd name="T64" fmla="*/ 66 w 234"/>
                <a:gd name="T65" fmla="*/ 74 h 188"/>
                <a:gd name="T66" fmla="*/ 72 w 234"/>
                <a:gd name="T67" fmla="*/ 70 h 188"/>
                <a:gd name="T68" fmla="*/ 78 w 234"/>
                <a:gd name="T69" fmla="*/ 66 h 188"/>
                <a:gd name="T70" fmla="*/ 86 w 234"/>
                <a:gd name="T71" fmla="*/ 64 h 188"/>
                <a:gd name="T72" fmla="*/ 94 w 234"/>
                <a:gd name="T73" fmla="*/ 64 h 188"/>
                <a:gd name="T74" fmla="*/ 150 w 234"/>
                <a:gd name="T75" fmla="*/ 64 h 188"/>
                <a:gd name="T76" fmla="*/ 210 w 234"/>
                <a:gd name="T77" fmla="*/ 64 h 188"/>
                <a:gd name="T78" fmla="*/ 210 w 234"/>
                <a:gd name="T79" fmla="*/ 64 h 188"/>
                <a:gd name="T80" fmla="*/ 220 w 234"/>
                <a:gd name="T81" fmla="*/ 62 h 188"/>
                <a:gd name="T82" fmla="*/ 228 w 234"/>
                <a:gd name="T83" fmla="*/ 56 h 188"/>
                <a:gd name="T84" fmla="*/ 232 w 234"/>
                <a:gd name="T85" fmla="*/ 48 h 188"/>
                <a:gd name="T86" fmla="*/ 234 w 234"/>
                <a:gd name="T87" fmla="*/ 40 h 188"/>
                <a:gd name="T88" fmla="*/ 234 w 234"/>
                <a:gd name="T89" fmla="*/ 40 h 188"/>
                <a:gd name="T90" fmla="*/ 232 w 234"/>
                <a:gd name="T91" fmla="*/ 30 h 188"/>
                <a:gd name="T92" fmla="*/ 230 w 234"/>
                <a:gd name="T93" fmla="*/ 20 h 188"/>
                <a:gd name="T94" fmla="*/ 224 w 234"/>
                <a:gd name="T95" fmla="*/ 14 h 188"/>
                <a:gd name="T96" fmla="*/ 216 w 234"/>
                <a:gd name="T97" fmla="*/ 8 h 188"/>
                <a:gd name="T98" fmla="*/ 206 w 234"/>
                <a:gd name="T99" fmla="*/ 4 h 188"/>
                <a:gd name="T100" fmla="*/ 198 w 234"/>
                <a:gd name="T101" fmla="*/ 2 h 188"/>
                <a:gd name="T102" fmla="*/ 180 w 234"/>
                <a:gd name="T10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4" h="188">
                  <a:moveTo>
                    <a:pt x="180" y="0"/>
                  </a:moveTo>
                  <a:lnTo>
                    <a:pt x="94" y="0"/>
                  </a:lnTo>
                  <a:lnTo>
                    <a:pt x="94" y="0"/>
                  </a:lnTo>
                  <a:lnTo>
                    <a:pt x="74" y="2"/>
                  </a:lnTo>
                  <a:lnTo>
                    <a:pt x="56" y="8"/>
                  </a:lnTo>
                  <a:lnTo>
                    <a:pt x="40" y="16"/>
                  </a:lnTo>
                  <a:lnTo>
                    <a:pt x="28" y="28"/>
                  </a:lnTo>
                  <a:lnTo>
                    <a:pt x="16" y="42"/>
                  </a:lnTo>
                  <a:lnTo>
                    <a:pt x="6" y="58"/>
                  </a:lnTo>
                  <a:lnTo>
                    <a:pt x="2" y="76"/>
                  </a:lnTo>
                  <a:lnTo>
                    <a:pt x="0" y="94"/>
                  </a:lnTo>
                  <a:lnTo>
                    <a:pt x="0" y="94"/>
                  </a:lnTo>
                  <a:lnTo>
                    <a:pt x="2" y="112"/>
                  </a:lnTo>
                  <a:lnTo>
                    <a:pt x="6" y="130"/>
                  </a:lnTo>
                  <a:lnTo>
                    <a:pt x="12" y="144"/>
                  </a:lnTo>
                  <a:lnTo>
                    <a:pt x="24" y="156"/>
                  </a:lnTo>
                  <a:lnTo>
                    <a:pt x="36" y="168"/>
                  </a:lnTo>
                  <a:lnTo>
                    <a:pt x="52" y="176"/>
                  </a:lnTo>
                  <a:lnTo>
                    <a:pt x="70" y="182"/>
                  </a:lnTo>
                  <a:lnTo>
                    <a:pt x="90" y="188"/>
                  </a:lnTo>
                  <a:lnTo>
                    <a:pt x="88" y="138"/>
                  </a:lnTo>
                  <a:lnTo>
                    <a:pt x="88" y="138"/>
                  </a:lnTo>
                  <a:lnTo>
                    <a:pt x="74" y="134"/>
                  </a:lnTo>
                  <a:lnTo>
                    <a:pt x="64" y="126"/>
                  </a:lnTo>
                  <a:lnTo>
                    <a:pt x="60" y="122"/>
                  </a:lnTo>
                  <a:lnTo>
                    <a:pt x="56" y="116"/>
                  </a:lnTo>
                  <a:lnTo>
                    <a:pt x="54" y="110"/>
                  </a:lnTo>
                  <a:lnTo>
                    <a:pt x="54" y="102"/>
                  </a:lnTo>
                  <a:lnTo>
                    <a:pt x="54" y="102"/>
                  </a:lnTo>
                  <a:lnTo>
                    <a:pt x="56" y="94"/>
                  </a:lnTo>
                  <a:lnTo>
                    <a:pt x="58" y="86"/>
                  </a:lnTo>
                  <a:lnTo>
                    <a:pt x="62" y="80"/>
                  </a:lnTo>
                  <a:lnTo>
                    <a:pt x="66" y="74"/>
                  </a:lnTo>
                  <a:lnTo>
                    <a:pt x="72" y="70"/>
                  </a:lnTo>
                  <a:lnTo>
                    <a:pt x="78" y="66"/>
                  </a:lnTo>
                  <a:lnTo>
                    <a:pt x="86" y="64"/>
                  </a:lnTo>
                  <a:lnTo>
                    <a:pt x="94" y="64"/>
                  </a:lnTo>
                  <a:lnTo>
                    <a:pt x="150" y="64"/>
                  </a:lnTo>
                  <a:lnTo>
                    <a:pt x="210" y="64"/>
                  </a:lnTo>
                  <a:lnTo>
                    <a:pt x="210" y="64"/>
                  </a:lnTo>
                  <a:lnTo>
                    <a:pt x="220" y="62"/>
                  </a:lnTo>
                  <a:lnTo>
                    <a:pt x="228" y="56"/>
                  </a:lnTo>
                  <a:lnTo>
                    <a:pt x="232" y="48"/>
                  </a:lnTo>
                  <a:lnTo>
                    <a:pt x="234" y="40"/>
                  </a:lnTo>
                  <a:lnTo>
                    <a:pt x="234" y="40"/>
                  </a:lnTo>
                  <a:lnTo>
                    <a:pt x="232" y="30"/>
                  </a:lnTo>
                  <a:lnTo>
                    <a:pt x="230" y="20"/>
                  </a:lnTo>
                  <a:lnTo>
                    <a:pt x="224" y="14"/>
                  </a:lnTo>
                  <a:lnTo>
                    <a:pt x="216" y="8"/>
                  </a:lnTo>
                  <a:lnTo>
                    <a:pt x="206" y="4"/>
                  </a:lnTo>
                  <a:lnTo>
                    <a:pt x="198" y="2"/>
                  </a:lnTo>
                  <a:lnTo>
                    <a:pt x="1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02" name="Freeform 28">
              <a:extLst>
                <a:ext uri="{FF2B5EF4-FFF2-40B4-BE49-F238E27FC236}">
                  <a16:creationId xmlns:a16="http://schemas.microsoft.com/office/drawing/2014/main" id="{B362BBBB-611D-435E-A35E-8F6457E5FBE1}"/>
                </a:ext>
              </a:extLst>
            </p:cNvPr>
            <p:cNvSpPr>
              <a:spLocks/>
            </p:cNvSpPr>
            <p:nvPr/>
          </p:nvSpPr>
          <p:spPr bwMode="auto">
            <a:xfrm>
              <a:off x="3702050" y="7185025"/>
              <a:ext cx="371475" cy="298450"/>
            </a:xfrm>
            <a:custGeom>
              <a:avLst/>
              <a:gdLst>
                <a:gd name="T0" fmla="*/ 180 w 234"/>
                <a:gd name="T1" fmla="*/ 0 h 188"/>
                <a:gd name="T2" fmla="*/ 94 w 234"/>
                <a:gd name="T3" fmla="*/ 0 h 188"/>
                <a:gd name="T4" fmla="*/ 94 w 234"/>
                <a:gd name="T5" fmla="*/ 0 h 188"/>
                <a:gd name="T6" fmla="*/ 74 w 234"/>
                <a:gd name="T7" fmla="*/ 2 h 188"/>
                <a:gd name="T8" fmla="*/ 56 w 234"/>
                <a:gd name="T9" fmla="*/ 8 h 188"/>
                <a:gd name="T10" fmla="*/ 40 w 234"/>
                <a:gd name="T11" fmla="*/ 16 h 188"/>
                <a:gd name="T12" fmla="*/ 28 w 234"/>
                <a:gd name="T13" fmla="*/ 28 h 188"/>
                <a:gd name="T14" fmla="*/ 16 w 234"/>
                <a:gd name="T15" fmla="*/ 42 h 188"/>
                <a:gd name="T16" fmla="*/ 6 w 234"/>
                <a:gd name="T17" fmla="*/ 58 h 188"/>
                <a:gd name="T18" fmla="*/ 2 w 234"/>
                <a:gd name="T19" fmla="*/ 76 h 188"/>
                <a:gd name="T20" fmla="*/ 0 w 234"/>
                <a:gd name="T21" fmla="*/ 94 h 188"/>
                <a:gd name="T22" fmla="*/ 0 w 234"/>
                <a:gd name="T23" fmla="*/ 94 h 188"/>
                <a:gd name="T24" fmla="*/ 2 w 234"/>
                <a:gd name="T25" fmla="*/ 112 h 188"/>
                <a:gd name="T26" fmla="*/ 6 w 234"/>
                <a:gd name="T27" fmla="*/ 130 h 188"/>
                <a:gd name="T28" fmla="*/ 12 w 234"/>
                <a:gd name="T29" fmla="*/ 144 h 188"/>
                <a:gd name="T30" fmla="*/ 24 w 234"/>
                <a:gd name="T31" fmla="*/ 156 h 188"/>
                <a:gd name="T32" fmla="*/ 36 w 234"/>
                <a:gd name="T33" fmla="*/ 168 h 188"/>
                <a:gd name="T34" fmla="*/ 52 w 234"/>
                <a:gd name="T35" fmla="*/ 176 h 188"/>
                <a:gd name="T36" fmla="*/ 70 w 234"/>
                <a:gd name="T37" fmla="*/ 182 h 188"/>
                <a:gd name="T38" fmla="*/ 90 w 234"/>
                <a:gd name="T39" fmla="*/ 188 h 188"/>
                <a:gd name="T40" fmla="*/ 88 w 234"/>
                <a:gd name="T41" fmla="*/ 138 h 188"/>
                <a:gd name="T42" fmla="*/ 88 w 234"/>
                <a:gd name="T43" fmla="*/ 138 h 188"/>
                <a:gd name="T44" fmla="*/ 74 w 234"/>
                <a:gd name="T45" fmla="*/ 134 h 188"/>
                <a:gd name="T46" fmla="*/ 64 w 234"/>
                <a:gd name="T47" fmla="*/ 126 h 188"/>
                <a:gd name="T48" fmla="*/ 60 w 234"/>
                <a:gd name="T49" fmla="*/ 122 h 188"/>
                <a:gd name="T50" fmla="*/ 56 w 234"/>
                <a:gd name="T51" fmla="*/ 116 h 188"/>
                <a:gd name="T52" fmla="*/ 54 w 234"/>
                <a:gd name="T53" fmla="*/ 110 h 188"/>
                <a:gd name="T54" fmla="*/ 54 w 234"/>
                <a:gd name="T55" fmla="*/ 102 h 188"/>
                <a:gd name="T56" fmla="*/ 54 w 234"/>
                <a:gd name="T57" fmla="*/ 102 h 188"/>
                <a:gd name="T58" fmla="*/ 56 w 234"/>
                <a:gd name="T59" fmla="*/ 94 h 188"/>
                <a:gd name="T60" fmla="*/ 58 w 234"/>
                <a:gd name="T61" fmla="*/ 86 h 188"/>
                <a:gd name="T62" fmla="*/ 62 w 234"/>
                <a:gd name="T63" fmla="*/ 80 h 188"/>
                <a:gd name="T64" fmla="*/ 66 w 234"/>
                <a:gd name="T65" fmla="*/ 74 h 188"/>
                <a:gd name="T66" fmla="*/ 72 w 234"/>
                <a:gd name="T67" fmla="*/ 70 h 188"/>
                <a:gd name="T68" fmla="*/ 78 w 234"/>
                <a:gd name="T69" fmla="*/ 66 h 188"/>
                <a:gd name="T70" fmla="*/ 86 w 234"/>
                <a:gd name="T71" fmla="*/ 64 h 188"/>
                <a:gd name="T72" fmla="*/ 94 w 234"/>
                <a:gd name="T73" fmla="*/ 64 h 188"/>
                <a:gd name="T74" fmla="*/ 150 w 234"/>
                <a:gd name="T75" fmla="*/ 64 h 188"/>
                <a:gd name="T76" fmla="*/ 210 w 234"/>
                <a:gd name="T77" fmla="*/ 64 h 188"/>
                <a:gd name="T78" fmla="*/ 210 w 234"/>
                <a:gd name="T79" fmla="*/ 64 h 188"/>
                <a:gd name="T80" fmla="*/ 220 w 234"/>
                <a:gd name="T81" fmla="*/ 62 h 188"/>
                <a:gd name="T82" fmla="*/ 228 w 234"/>
                <a:gd name="T83" fmla="*/ 56 h 188"/>
                <a:gd name="T84" fmla="*/ 232 w 234"/>
                <a:gd name="T85" fmla="*/ 48 h 188"/>
                <a:gd name="T86" fmla="*/ 234 w 234"/>
                <a:gd name="T87" fmla="*/ 40 h 188"/>
                <a:gd name="T88" fmla="*/ 234 w 234"/>
                <a:gd name="T89" fmla="*/ 40 h 188"/>
                <a:gd name="T90" fmla="*/ 232 w 234"/>
                <a:gd name="T91" fmla="*/ 30 h 188"/>
                <a:gd name="T92" fmla="*/ 230 w 234"/>
                <a:gd name="T93" fmla="*/ 20 h 188"/>
                <a:gd name="T94" fmla="*/ 224 w 234"/>
                <a:gd name="T95" fmla="*/ 14 h 188"/>
                <a:gd name="T96" fmla="*/ 216 w 234"/>
                <a:gd name="T97" fmla="*/ 8 h 188"/>
                <a:gd name="T98" fmla="*/ 206 w 234"/>
                <a:gd name="T99" fmla="*/ 4 h 188"/>
                <a:gd name="T100" fmla="*/ 198 w 234"/>
                <a:gd name="T101" fmla="*/ 2 h 188"/>
                <a:gd name="T102" fmla="*/ 180 w 234"/>
                <a:gd name="T10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4" h="188">
                  <a:moveTo>
                    <a:pt x="180" y="0"/>
                  </a:moveTo>
                  <a:lnTo>
                    <a:pt x="94" y="0"/>
                  </a:lnTo>
                  <a:lnTo>
                    <a:pt x="94" y="0"/>
                  </a:lnTo>
                  <a:lnTo>
                    <a:pt x="74" y="2"/>
                  </a:lnTo>
                  <a:lnTo>
                    <a:pt x="56" y="8"/>
                  </a:lnTo>
                  <a:lnTo>
                    <a:pt x="40" y="16"/>
                  </a:lnTo>
                  <a:lnTo>
                    <a:pt x="28" y="28"/>
                  </a:lnTo>
                  <a:lnTo>
                    <a:pt x="16" y="42"/>
                  </a:lnTo>
                  <a:lnTo>
                    <a:pt x="6" y="58"/>
                  </a:lnTo>
                  <a:lnTo>
                    <a:pt x="2" y="76"/>
                  </a:lnTo>
                  <a:lnTo>
                    <a:pt x="0" y="94"/>
                  </a:lnTo>
                  <a:lnTo>
                    <a:pt x="0" y="94"/>
                  </a:lnTo>
                  <a:lnTo>
                    <a:pt x="2" y="112"/>
                  </a:lnTo>
                  <a:lnTo>
                    <a:pt x="6" y="130"/>
                  </a:lnTo>
                  <a:lnTo>
                    <a:pt x="12" y="144"/>
                  </a:lnTo>
                  <a:lnTo>
                    <a:pt x="24" y="156"/>
                  </a:lnTo>
                  <a:lnTo>
                    <a:pt x="36" y="168"/>
                  </a:lnTo>
                  <a:lnTo>
                    <a:pt x="52" y="176"/>
                  </a:lnTo>
                  <a:lnTo>
                    <a:pt x="70" y="182"/>
                  </a:lnTo>
                  <a:lnTo>
                    <a:pt x="90" y="188"/>
                  </a:lnTo>
                  <a:lnTo>
                    <a:pt x="88" y="138"/>
                  </a:lnTo>
                  <a:lnTo>
                    <a:pt x="88" y="138"/>
                  </a:lnTo>
                  <a:lnTo>
                    <a:pt x="74" y="134"/>
                  </a:lnTo>
                  <a:lnTo>
                    <a:pt x="64" y="126"/>
                  </a:lnTo>
                  <a:lnTo>
                    <a:pt x="60" y="122"/>
                  </a:lnTo>
                  <a:lnTo>
                    <a:pt x="56" y="116"/>
                  </a:lnTo>
                  <a:lnTo>
                    <a:pt x="54" y="110"/>
                  </a:lnTo>
                  <a:lnTo>
                    <a:pt x="54" y="102"/>
                  </a:lnTo>
                  <a:lnTo>
                    <a:pt x="54" y="102"/>
                  </a:lnTo>
                  <a:lnTo>
                    <a:pt x="56" y="94"/>
                  </a:lnTo>
                  <a:lnTo>
                    <a:pt x="58" y="86"/>
                  </a:lnTo>
                  <a:lnTo>
                    <a:pt x="62" y="80"/>
                  </a:lnTo>
                  <a:lnTo>
                    <a:pt x="66" y="74"/>
                  </a:lnTo>
                  <a:lnTo>
                    <a:pt x="72" y="70"/>
                  </a:lnTo>
                  <a:lnTo>
                    <a:pt x="78" y="66"/>
                  </a:lnTo>
                  <a:lnTo>
                    <a:pt x="86" y="64"/>
                  </a:lnTo>
                  <a:lnTo>
                    <a:pt x="94" y="64"/>
                  </a:lnTo>
                  <a:lnTo>
                    <a:pt x="150" y="64"/>
                  </a:lnTo>
                  <a:lnTo>
                    <a:pt x="210" y="64"/>
                  </a:lnTo>
                  <a:lnTo>
                    <a:pt x="210" y="64"/>
                  </a:lnTo>
                  <a:lnTo>
                    <a:pt x="220" y="62"/>
                  </a:lnTo>
                  <a:lnTo>
                    <a:pt x="228" y="56"/>
                  </a:lnTo>
                  <a:lnTo>
                    <a:pt x="232" y="48"/>
                  </a:lnTo>
                  <a:lnTo>
                    <a:pt x="234" y="40"/>
                  </a:lnTo>
                  <a:lnTo>
                    <a:pt x="234" y="40"/>
                  </a:lnTo>
                  <a:lnTo>
                    <a:pt x="232" y="30"/>
                  </a:lnTo>
                  <a:lnTo>
                    <a:pt x="230" y="20"/>
                  </a:lnTo>
                  <a:lnTo>
                    <a:pt x="224" y="14"/>
                  </a:lnTo>
                  <a:lnTo>
                    <a:pt x="216" y="8"/>
                  </a:lnTo>
                  <a:lnTo>
                    <a:pt x="206" y="4"/>
                  </a:lnTo>
                  <a:lnTo>
                    <a:pt x="198" y="2"/>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403" name="Freeform 29">
              <a:extLst>
                <a:ext uri="{FF2B5EF4-FFF2-40B4-BE49-F238E27FC236}">
                  <a16:creationId xmlns:a16="http://schemas.microsoft.com/office/drawing/2014/main" id="{54A6E9B4-B8DA-47E3-9550-DB53B80D9FA5}"/>
                </a:ext>
              </a:extLst>
            </p:cNvPr>
            <p:cNvSpPr>
              <a:spLocks/>
            </p:cNvSpPr>
            <p:nvPr/>
          </p:nvSpPr>
          <p:spPr bwMode="auto">
            <a:xfrm>
              <a:off x="3860800" y="7308850"/>
              <a:ext cx="79375" cy="263525"/>
            </a:xfrm>
            <a:custGeom>
              <a:avLst/>
              <a:gdLst>
                <a:gd name="T0" fmla="*/ 50 w 50"/>
                <a:gd name="T1" fmla="*/ 0 h 166"/>
                <a:gd name="T2" fmla="*/ 0 w 50"/>
                <a:gd name="T3" fmla="*/ 0 h 166"/>
                <a:gd name="T4" fmla="*/ 10 w 50"/>
                <a:gd name="T5" fmla="*/ 166 h 166"/>
                <a:gd name="T6" fmla="*/ 42 w 50"/>
                <a:gd name="T7" fmla="*/ 150 h 166"/>
                <a:gd name="T8" fmla="*/ 50 w 50"/>
                <a:gd name="T9" fmla="*/ 0 h 166"/>
              </a:gdLst>
              <a:ahLst/>
              <a:cxnLst>
                <a:cxn ang="0">
                  <a:pos x="T0" y="T1"/>
                </a:cxn>
                <a:cxn ang="0">
                  <a:pos x="T2" y="T3"/>
                </a:cxn>
                <a:cxn ang="0">
                  <a:pos x="T4" y="T5"/>
                </a:cxn>
                <a:cxn ang="0">
                  <a:pos x="T6" y="T7"/>
                </a:cxn>
                <a:cxn ang="0">
                  <a:pos x="T8" y="T9"/>
                </a:cxn>
              </a:cxnLst>
              <a:rect l="0" t="0" r="r" b="b"/>
              <a:pathLst>
                <a:path w="50" h="166">
                  <a:moveTo>
                    <a:pt x="50" y="0"/>
                  </a:moveTo>
                  <a:lnTo>
                    <a:pt x="0" y="0"/>
                  </a:lnTo>
                  <a:lnTo>
                    <a:pt x="10" y="166"/>
                  </a:lnTo>
                  <a:lnTo>
                    <a:pt x="42" y="150"/>
                  </a:lnTo>
                  <a:lnTo>
                    <a:pt x="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grpSp>
        <p:nvGrpSpPr>
          <p:cNvPr id="505" name="Gruppieren 130">
            <a:extLst>
              <a:ext uri="{FF2B5EF4-FFF2-40B4-BE49-F238E27FC236}">
                <a16:creationId xmlns:a16="http://schemas.microsoft.com/office/drawing/2014/main" id="{F6747FB0-E79E-4DE7-A0AA-D4DB169DD354}"/>
              </a:ext>
            </a:extLst>
          </p:cNvPr>
          <p:cNvGrpSpPr/>
          <p:nvPr/>
        </p:nvGrpSpPr>
        <p:grpSpPr>
          <a:xfrm>
            <a:off x="10807749" y="3766020"/>
            <a:ext cx="370563" cy="346897"/>
            <a:chOff x="6453843" y="1844168"/>
            <a:chExt cx="922515" cy="863600"/>
          </a:xfrm>
        </p:grpSpPr>
        <p:grpSp>
          <p:nvGrpSpPr>
            <p:cNvPr id="515" name="Gruppieren 131">
              <a:extLst>
                <a:ext uri="{FF2B5EF4-FFF2-40B4-BE49-F238E27FC236}">
                  <a16:creationId xmlns:a16="http://schemas.microsoft.com/office/drawing/2014/main" id="{6028182E-2A0E-4BB3-A5C6-D5D83BC3C162}"/>
                </a:ext>
              </a:extLst>
            </p:cNvPr>
            <p:cNvGrpSpPr/>
            <p:nvPr/>
          </p:nvGrpSpPr>
          <p:grpSpPr>
            <a:xfrm>
              <a:off x="6453843" y="1844168"/>
              <a:ext cx="922515" cy="863600"/>
              <a:chOff x="6770688" y="3509963"/>
              <a:chExt cx="1019175" cy="954087"/>
            </a:xfrm>
          </p:grpSpPr>
          <p:sp>
            <p:nvSpPr>
              <p:cNvPr id="522" name="Freeform 131">
                <a:extLst>
                  <a:ext uri="{FF2B5EF4-FFF2-40B4-BE49-F238E27FC236}">
                    <a16:creationId xmlns:a16="http://schemas.microsoft.com/office/drawing/2014/main" id="{37DECFF9-0AF6-4888-ACDD-DA9F073F5935}"/>
                  </a:ext>
                </a:extLst>
              </p:cNvPr>
              <p:cNvSpPr>
                <a:spLocks/>
              </p:cNvSpPr>
              <p:nvPr/>
            </p:nvSpPr>
            <p:spPr bwMode="auto">
              <a:xfrm>
                <a:off x="6770688" y="3559175"/>
                <a:ext cx="1019175" cy="814388"/>
              </a:xfrm>
              <a:custGeom>
                <a:avLst/>
                <a:gdLst>
                  <a:gd name="T0" fmla="*/ 2567 w 2567"/>
                  <a:gd name="T1" fmla="*/ 0 h 2051"/>
                  <a:gd name="T2" fmla="*/ 0 w 2567"/>
                  <a:gd name="T3" fmla="*/ 0 h 2051"/>
                  <a:gd name="T4" fmla="*/ 0 w 2567"/>
                  <a:gd name="T5" fmla="*/ 1581 h 2051"/>
                  <a:gd name="T6" fmla="*/ 166 w 2567"/>
                  <a:gd name="T7" fmla="*/ 1581 h 2051"/>
                  <a:gd name="T8" fmla="*/ 166 w 2567"/>
                  <a:gd name="T9" fmla="*/ 2051 h 2051"/>
                  <a:gd name="T10" fmla="*/ 2409 w 2567"/>
                  <a:gd name="T11" fmla="*/ 2051 h 2051"/>
                  <a:gd name="T12" fmla="*/ 2409 w 2567"/>
                  <a:gd name="T13" fmla="*/ 1581 h 2051"/>
                  <a:gd name="T14" fmla="*/ 2567 w 2567"/>
                  <a:gd name="T15" fmla="*/ 1581 h 2051"/>
                  <a:gd name="T16" fmla="*/ 2567 w 2567"/>
                  <a:gd name="T17" fmla="*/ 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7" h="2051">
                    <a:moveTo>
                      <a:pt x="2567" y="0"/>
                    </a:moveTo>
                    <a:lnTo>
                      <a:pt x="0" y="0"/>
                    </a:lnTo>
                    <a:lnTo>
                      <a:pt x="0" y="1581"/>
                    </a:lnTo>
                    <a:lnTo>
                      <a:pt x="166" y="1581"/>
                    </a:lnTo>
                    <a:lnTo>
                      <a:pt x="166" y="2051"/>
                    </a:lnTo>
                    <a:lnTo>
                      <a:pt x="2409" y="2051"/>
                    </a:lnTo>
                    <a:lnTo>
                      <a:pt x="2409" y="1581"/>
                    </a:lnTo>
                    <a:lnTo>
                      <a:pt x="2567" y="1581"/>
                    </a:lnTo>
                    <a:lnTo>
                      <a:pt x="256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23" name="Freeform 132">
                <a:extLst>
                  <a:ext uri="{FF2B5EF4-FFF2-40B4-BE49-F238E27FC236}">
                    <a16:creationId xmlns:a16="http://schemas.microsoft.com/office/drawing/2014/main" id="{CA90C377-CD2A-4CD3-BC55-9BBC41AB3592}"/>
                  </a:ext>
                </a:extLst>
              </p:cNvPr>
              <p:cNvSpPr>
                <a:spLocks/>
              </p:cNvSpPr>
              <p:nvPr/>
            </p:nvSpPr>
            <p:spPr bwMode="auto">
              <a:xfrm>
                <a:off x="6772275" y="3651250"/>
                <a:ext cx="1017588" cy="812800"/>
              </a:xfrm>
              <a:custGeom>
                <a:avLst/>
                <a:gdLst>
                  <a:gd name="T0" fmla="*/ 2567 w 2567"/>
                  <a:gd name="T1" fmla="*/ 0 h 2050"/>
                  <a:gd name="T2" fmla="*/ 0 w 2567"/>
                  <a:gd name="T3" fmla="*/ 0 h 2050"/>
                  <a:gd name="T4" fmla="*/ 0 w 2567"/>
                  <a:gd name="T5" fmla="*/ 1581 h 2050"/>
                  <a:gd name="T6" fmla="*/ 166 w 2567"/>
                  <a:gd name="T7" fmla="*/ 1581 h 2050"/>
                  <a:gd name="T8" fmla="*/ 166 w 2567"/>
                  <a:gd name="T9" fmla="*/ 2050 h 2050"/>
                  <a:gd name="T10" fmla="*/ 2410 w 2567"/>
                  <a:gd name="T11" fmla="*/ 2050 h 2050"/>
                  <a:gd name="T12" fmla="*/ 2410 w 2567"/>
                  <a:gd name="T13" fmla="*/ 1581 h 2050"/>
                  <a:gd name="T14" fmla="*/ 2567 w 2567"/>
                  <a:gd name="T15" fmla="*/ 1581 h 2050"/>
                  <a:gd name="T16" fmla="*/ 2567 w 2567"/>
                  <a:gd name="T17" fmla="*/ 0 h 2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7" h="2050">
                    <a:moveTo>
                      <a:pt x="2567" y="0"/>
                    </a:moveTo>
                    <a:lnTo>
                      <a:pt x="0" y="0"/>
                    </a:lnTo>
                    <a:lnTo>
                      <a:pt x="0" y="1581"/>
                    </a:lnTo>
                    <a:lnTo>
                      <a:pt x="166" y="1581"/>
                    </a:lnTo>
                    <a:lnTo>
                      <a:pt x="166" y="2050"/>
                    </a:lnTo>
                    <a:lnTo>
                      <a:pt x="2410" y="2050"/>
                    </a:lnTo>
                    <a:lnTo>
                      <a:pt x="2410" y="1581"/>
                    </a:lnTo>
                    <a:lnTo>
                      <a:pt x="2567" y="1581"/>
                    </a:lnTo>
                    <a:lnTo>
                      <a:pt x="256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24" name="Freeform 133">
                <a:extLst>
                  <a:ext uri="{FF2B5EF4-FFF2-40B4-BE49-F238E27FC236}">
                    <a16:creationId xmlns:a16="http://schemas.microsoft.com/office/drawing/2014/main" id="{2D761D03-F8F8-4FD7-A7EA-70728EBEB97B}"/>
                  </a:ext>
                </a:extLst>
              </p:cNvPr>
              <p:cNvSpPr>
                <a:spLocks/>
              </p:cNvSpPr>
              <p:nvPr/>
            </p:nvSpPr>
            <p:spPr bwMode="auto">
              <a:xfrm>
                <a:off x="6770688" y="3509963"/>
                <a:ext cx="1019175" cy="812800"/>
              </a:xfrm>
              <a:custGeom>
                <a:avLst/>
                <a:gdLst>
                  <a:gd name="T0" fmla="*/ 2566 w 2566"/>
                  <a:gd name="T1" fmla="*/ 0 h 2049"/>
                  <a:gd name="T2" fmla="*/ 0 w 2566"/>
                  <a:gd name="T3" fmla="*/ 0 h 2049"/>
                  <a:gd name="T4" fmla="*/ 0 w 2566"/>
                  <a:gd name="T5" fmla="*/ 1580 h 2049"/>
                  <a:gd name="T6" fmla="*/ 166 w 2566"/>
                  <a:gd name="T7" fmla="*/ 1580 h 2049"/>
                  <a:gd name="T8" fmla="*/ 166 w 2566"/>
                  <a:gd name="T9" fmla="*/ 2049 h 2049"/>
                  <a:gd name="T10" fmla="*/ 2408 w 2566"/>
                  <a:gd name="T11" fmla="*/ 2049 h 2049"/>
                  <a:gd name="T12" fmla="*/ 2408 w 2566"/>
                  <a:gd name="T13" fmla="*/ 1580 h 2049"/>
                  <a:gd name="T14" fmla="*/ 2566 w 2566"/>
                  <a:gd name="T15" fmla="*/ 1580 h 2049"/>
                  <a:gd name="T16" fmla="*/ 2566 w 2566"/>
                  <a:gd name="T17" fmla="*/ 0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6" h="2049">
                    <a:moveTo>
                      <a:pt x="2566" y="0"/>
                    </a:moveTo>
                    <a:lnTo>
                      <a:pt x="0" y="0"/>
                    </a:lnTo>
                    <a:lnTo>
                      <a:pt x="0" y="1580"/>
                    </a:lnTo>
                    <a:lnTo>
                      <a:pt x="166" y="1580"/>
                    </a:lnTo>
                    <a:lnTo>
                      <a:pt x="166" y="2049"/>
                    </a:lnTo>
                    <a:lnTo>
                      <a:pt x="2408" y="2049"/>
                    </a:lnTo>
                    <a:lnTo>
                      <a:pt x="2408" y="1580"/>
                    </a:lnTo>
                    <a:lnTo>
                      <a:pt x="2566" y="1580"/>
                    </a:lnTo>
                    <a:lnTo>
                      <a:pt x="256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25" name="Rectangle 300">
                <a:extLst>
                  <a:ext uri="{FF2B5EF4-FFF2-40B4-BE49-F238E27FC236}">
                    <a16:creationId xmlns:a16="http://schemas.microsoft.com/office/drawing/2014/main" id="{0144E7F0-F367-4D6A-A84D-2CB03CE833A5}"/>
                  </a:ext>
                </a:extLst>
              </p:cNvPr>
              <p:cNvSpPr>
                <a:spLocks noChangeArrowheads="1"/>
              </p:cNvSpPr>
              <p:nvPr/>
            </p:nvSpPr>
            <p:spPr bwMode="auto">
              <a:xfrm>
                <a:off x="6873875" y="3709988"/>
                <a:ext cx="42863"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26" name="Rectangle 301">
                <a:extLst>
                  <a:ext uri="{FF2B5EF4-FFF2-40B4-BE49-F238E27FC236}">
                    <a16:creationId xmlns:a16="http://schemas.microsoft.com/office/drawing/2014/main" id="{7EBD31B9-2211-405F-A36D-643837707B54}"/>
                  </a:ext>
                </a:extLst>
              </p:cNvPr>
              <p:cNvSpPr>
                <a:spLocks noChangeArrowheads="1"/>
              </p:cNvSpPr>
              <p:nvPr/>
            </p:nvSpPr>
            <p:spPr bwMode="auto">
              <a:xfrm>
                <a:off x="6938963" y="3709988"/>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27" name="Rectangle 302">
                <a:extLst>
                  <a:ext uri="{FF2B5EF4-FFF2-40B4-BE49-F238E27FC236}">
                    <a16:creationId xmlns:a16="http://schemas.microsoft.com/office/drawing/2014/main" id="{923E508B-41B1-4872-A039-E3205A541C85}"/>
                  </a:ext>
                </a:extLst>
              </p:cNvPr>
              <p:cNvSpPr>
                <a:spLocks noChangeArrowheads="1"/>
              </p:cNvSpPr>
              <p:nvPr/>
            </p:nvSpPr>
            <p:spPr bwMode="auto">
              <a:xfrm>
                <a:off x="6938963" y="3622675"/>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28" name="Rectangle 303">
                <a:extLst>
                  <a:ext uri="{FF2B5EF4-FFF2-40B4-BE49-F238E27FC236}">
                    <a16:creationId xmlns:a16="http://schemas.microsoft.com/office/drawing/2014/main" id="{C06B0B67-E741-40BE-8B63-D633FEA20A73}"/>
                  </a:ext>
                </a:extLst>
              </p:cNvPr>
              <p:cNvSpPr>
                <a:spLocks noChangeArrowheads="1"/>
              </p:cNvSpPr>
              <p:nvPr/>
            </p:nvSpPr>
            <p:spPr bwMode="auto">
              <a:xfrm>
                <a:off x="6873875" y="3622675"/>
                <a:ext cx="42863"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29" name="Rectangle 304">
                <a:extLst>
                  <a:ext uri="{FF2B5EF4-FFF2-40B4-BE49-F238E27FC236}">
                    <a16:creationId xmlns:a16="http://schemas.microsoft.com/office/drawing/2014/main" id="{C9DBE846-2640-4635-BA0C-39065C70661E}"/>
                  </a:ext>
                </a:extLst>
              </p:cNvPr>
              <p:cNvSpPr>
                <a:spLocks noChangeArrowheads="1"/>
              </p:cNvSpPr>
              <p:nvPr/>
            </p:nvSpPr>
            <p:spPr bwMode="auto">
              <a:xfrm>
                <a:off x="7004050" y="3709988"/>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30" name="Rectangle 305">
                <a:extLst>
                  <a:ext uri="{FF2B5EF4-FFF2-40B4-BE49-F238E27FC236}">
                    <a16:creationId xmlns:a16="http://schemas.microsoft.com/office/drawing/2014/main" id="{82DE09C7-767D-42C3-AFD1-9A4E42E5E99F}"/>
                  </a:ext>
                </a:extLst>
              </p:cNvPr>
              <p:cNvSpPr>
                <a:spLocks noChangeArrowheads="1"/>
              </p:cNvSpPr>
              <p:nvPr/>
            </p:nvSpPr>
            <p:spPr bwMode="auto">
              <a:xfrm>
                <a:off x="7131050" y="3709988"/>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31" name="Rectangle 306">
                <a:extLst>
                  <a:ext uri="{FF2B5EF4-FFF2-40B4-BE49-F238E27FC236}">
                    <a16:creationId xmlns:a16="http://schemas.microsoft.com/office/drawing/2014/main" id="{A6D45B8D-B92E-45C3-8169-AF8BB488E5B8}"/>
                  </a:ext>
                </a:extLst>
              </p:cNvPr>
              <p:cNvSpPr>
                <a:spLocks noChangeArrowheads="1"/>
              </p:cNvSpPr>
              <p:nvPr/>
            </p:nvSpPr>
            <p:spPr bwMode="auto">
              <a:xfrm>
                <a:off x="7067550" y="3709988"/>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32" name="Rectangle 307">
                <a:extLst>
                  <a:ext uri="{FF2B5EF4-FFF2-40B4-BE49-F238E27FC236}">
                    <a16:creationId xmlns:a16="http://schemas.microsoft.com/office/drawing/2014/main" id="{113F5152-C5B1-4902-A621-F0972A818D95}"/>
                  </a:ext>
                </a:extLst>
              </p:cNvPr>
              <p:cNvSpPr>
                <a:spLocks noChangeArrowheads="1"/>
              </p:cNvSpPr>
              <p:nvPr/>
            </p:nvSpPr>
            <p:spPr bwMode="auto">
              <a:xfrm>
                <a:off x="7196138" y="3709988"/>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33" name="Rectangle 308">
                <a:extLst>
                  <a:ext uri="{FF2B5EF4-FFF2-40B4-BE49-F238E27FC236}">
                    <a16:creationId xmlns:a16="http://schemas.microsoft.com/office/drawing/2014/main" id="{FC9AE8BD-25FA-43FA-B758-770F4ABD98C9}"/>
                  </a:ext>
                </a:extLst>
              </p:cNvPr>
              <p:cNvSpPr>
                <a:spLocks noChangeArrowheads="1"/>
              </p:cNvSpPr>
              <p:nvPr/>
            </p:nvSpPr>
            <p:spPr bwMode="auto">
              <a:xfrm>
                <a:off x="7391400" y="3622675"/>
                <a:ext cx="39688"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34" name="Rectangle 309">
                <a:extLst>
                  <a:ext uri="{FF2B5EF4-FFF2-40B4-BE49-F238E27FC236}">
                    <a16:creationId xmlns:a16="http://schemas.microsoft.com/office/drawing/2014/main" id="{066C1CCE-BD42-4F3E-9B08-659EF652BFED}"/>
                  </a:ext>
                </a:extLst>
              </p:cNvPr>
              <p:cNvSpPr>
                <a:spLocks noChangeArrowheads="1"/>
              </p:cNvSpPr>
              <p:nvPr/>
            </p:nvSpPr>
            <p:spPr bwMode="auto">
              <a:xfrm>
                <a:off x="7004050" y="3622675"/>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35" name="Rectangle 310">
                <a:extLst>
                  <a:ext uri="{FF2B5EF4-FFF2-40B4-BE49-F238E27FC236}">
                    <a16:creationId xmlns:a16="http://schemas.microsoft.com/office/drawing/2014/main" id="{7CE76FE7-7AB3-45B3-B047-A9D5DE7970A7}"/>
                  </a:ext>
                </a:extLst>
              </p:cNvPr>
              <p:cNvSpPr>
                <a:spLocks noChangeArrowheads="1"/>
              </p:cNvSpPr>
              <p:nvPr/>
            </p:nvSpPr>
            <p:spPr bwMode="auto">
              <a:xfrm>
                <a:off x="7259638" y="3622675"/>
                <a:ext cx="44450"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36" name="Rectangle 311">
                <a:extLst>
                  <a:ext uri="{FF2B5EF4-FFF2-40B4-BE49-F238E27FC236}">
                    <a16:creationId xmlns:a16="http://schemas.microsoft.com/office/drawing/2014/main" id="{59DA240B-7FEA-4AC5-89BB-1D5E2AF8FEA3}"/>
                  </a:ext>
                </a:extLst>
              </p:cNvPr>
              <p:cNvSpPr>
                <a:spLocks noChangeArrowheads="1"/>
              </p:cNvSpPr>
              <p:nvPr/>
            </p:nvSpPr>
            <p:spPr bwMode="auto">
              <a:xfrm>
                <a:off x="7196138" y="3622675"/>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37" name="Rectangle 312">
                <a:extLst>
                  <a:ext uri="{FF2B5EF4-FFF2-40B4-BE49-F238E27FC236}">
                    <a16:creationId xmlns:a16="http://schemas.microsoft.com/office/drawing/2014/main" id="{6CAEB161-C462-48B5-B1D3-60E5B3B36C02}"/>
                  </a:ext>
                </a:extLst>
              </p:cNvPr>
              <p:cNvSpPr>
                <a:spLocks noChangeArrowheads="1"/>
              </p:cNvSpPr>
              <p:nvPr/>
            </p:nvSpPr>
            <p:spPr bwMode="auto">
              <a:xfrm>
                <a:off x="7067550" y="3622675"/>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38" name="Rectangle 313">
                <a:extLst>
                  <a:ext uri="{FF2B5EF4-FFF2-40B4-BE49-F238E27FC236}">
                    <a16:creationId xmlns:a16="http://schemas.microsoft.com/office/drawing/2014/main" id="{DE471F9C-EDCB-46D1-8B37-51F3C515AC26}"/>
                  </a:ext>
                </a:extLst>
              </p:cNvPr>
              <p:cNvSpPr>
                <a:spLocks noChangeArrowheads="1"/>
              </p:cNvSpPr>
              <p:nvPr/>
            </p:nvSpPr>
            <p:spPr bwMode="auto">
              <a:xfrm>
                <a:off x="7131050" y="3622675"/>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39" name="Rectangle 314">
                <a:extLst>
                  <a:ext uri="{FF2B5EF4-FFF2-40B4-BE49-F238E27FC236}">
                    <a16:creationId xmlns:a16="http://schemas.microsoft.com/office/drawing/2014/main" id="{93717E49-D85A-410B-8DB1-1082FA4AD155}"/>
                  </a:ext>
                </a:extLst>
              </p:cNvPr>
              <p:cNvSpPr>
                <a:spLocks noChangeArrowheads="1"/>
              </p:cNvSpPr>
              <p:nvPr/>
            </p:nvSpPr>
            <p:spPr bwMode="auto">
              <a:xfrm>
                <a:off x="7327900" y="3622675"/>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40" name="Rectangle 315">
                <a:extLst>
                  <a:ext uri="{FF2B5EF4-FFF2-40B4-BE49-F238E27FC236}">
                    <a16:creationId xmlns:a16="http://schemas.microsoft.com/office/drawing/2014/main" id="{B3C1FB79-1D07-4F3F-ADAB-48D53525DD6A}"/>
                  </a:ext>
                </a:extLst>
              </p:cNvPr>
              <p:cNvSpPr>
                <a:spLocks noChangeArrowheads="1"/>
              </p:cNvSpPr>
              <p:nvPr/>
            </p:nvSpPr>
            <p:spPr bwMode="auto">
              <a:xfrm>
                <a:off x="7259638" y="3709988"/>
                <a:ext cx="44450"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41" name="Rectangle 316">
                <a:extLst>
                  <a:ext uri="{FF2B5EF4-FFF2-40B4-BE49-F238E27FC236}">
                    <a16:creationId xmlns:a16="http://schemas.microsoft.com/office/drawing/2014/main" id="{C0B3786D-9827-4B15-BF10-1141C4BA495F}"/>
                  </a:ext>
                </a:extLst>
              </p:cNvPr>
              <p:cNvSpPr>
                <a:spLocks noChangeArrowheads="1"/>
              </p:cNvSpPr>
              <p:nvPr/>
            </p:nvSpPr>
            <p:spPr bwMode="auto">
              <a:xfrm>
                <a:off x="7327900" y="3709988"/>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42" name="Rectangle 317">
                <a:extLst>
                  <a:ext uri="{FF2B5EF4-FFF2-40B4-BE49-F238E27FC236}">
                    <a16:creationId xmlns:a16="http://schemas.microsoft.com/office/drawing/2014/main" id="{42E87486-214F-42F7-8FC7-B05FEE667E26}"/>
                  </a:ext>
                </a:extLst>
              </p:cNvPr>
              <p:cNvSpPr>
                <a:spLocks noChangeArrowheads="1"/>
              </p:cNvSpPr>
              <p:nvPr/>
            </p:nvSpPr>
            <p:spPr bwMode="auto">
              <a:xfrm>
                <a:off x="7391400" y="3709988"/>
                <a:ext cx="39688"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43" name="Rectangle 318">
                <a:extLst>
                  <a:ext uri="{FF2B5EF4-FFF2-40B4-BE49-F238E27FC236}">
                    <a16:creationId xmlns:a16="http://schemas.microsoft.com/office/drawing/2014/main" id="{44194FC2-D159-4CA7-8A0C-7DB0115AD01F}"/>
                  </a:ext>
                </a:extLst>
              </p:cNvPr>
              <p:cNvSpPr>
                <a:spLocks noChangeArrowheads="1"/>
              </p:cNvSpPr>
              <p:nvPr/>
            </p:nvSpPr>
            <p:spPr bwMode="auto">
              <a:xfrm>
                <a:off x="7259638" y="3981450"/>
                <a:ext cx="44450"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44" name="Rectangle 319">
                <a:extLst>
                  <a:ext uri="{FF2B5EF4-FFF2-40B4-BE49-F238E27FC236}">
                    <a16:creationId xmlns:a16="http://schemas.microsoft.com/office/drawing/2014/main" id="{6BE2D398-4B26-40E0-961C-2DEC951F52C9}"/>
                  </a:ext>
                </a:extLst>
              </p:cNvPr>
              <p:cNvSpPr>
                <a:spLocks noChangeArrowheads="1"/>
              </p:cNvSpPr>
              <p:nvPr/>
            </p:nvSpPr>
            <p:spPr bwMode="auto">
              <a:xfrm>
                <a:off x="6938963" y="3894138"/>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45" name="Rectangle 320">
                <a:extLst>
                  <a:ext uri="{FF2B5EF4-FFF2-40B4-BE49-F238E27FC236}">
                    <a16:creationId xmlns:a16="http://schemas.microsoft.com/office/drawing/2014/main" id="{95B55875-9B34-4EEA-BECC-4B505C080B94}"/>
                  </a:ext>
                </a:extLst>
              </p:cNvPr>
              <p:cNvSpPr>
                <a:spLocks noChangeArrowheads="1"/>
              </p:cNvSpPr>
              <p:nvPr/>
            </p:nvSpPr>
            <p:spPr bwMode="auto">
              <a:xfrm>
                <a:off x="6873875" y="3894138"/>
                <a:ext cx="42863"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46" name="Rectangle 321">
                <a:extLst>
                  <a:ext uri="{FF2B5EF4-FFF2-40B4-BE49-F238E27FC236}">
                    <a16:creationId xmlns:a16="http://schemas.microsoft.com/office/drawing/2014/main" id="{803BE82D-4752-449D-8377-37CE92F90D17}"/>
                  </a:ext>
                </a:extLst>
              </p:cNvPr>
              <p:cNvSpPr>
                <a:spLocks noChangeArrowheads="1"/>
              </p:cNvSpPr>
              <p:nvPr/>
            </p:nvSpPr>
            <p:spPr bwMode="auto">
              <a:xfrm>
                <a:off x="7067550" y="3894138"/>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47" name="Rectangle 322">
                <a:extLst>
                  <a:ext uri="{FF2B5EF4-FFF2-40B4-BE49-F238E27FC236}">
                    <a16:creationId xmlns:a16="http://schemas.microsoft.com/office/drawing/2014/main" id="{E4034889-A823-4FB8-B737-67282782D609}"/>
                  </a:ext>
                </a:extLst>
              </p:cNvPr>
              <p:cNvSpPr>
                <a:spLocks noChangeArrowheads="1"/>
              </p:cNvSpPr>
              <p:nvPr/>
            </p:nvSpPr>
            <p:spPr bwMode="auto">
              <a:xfrm>
                <a:off x="7004050" y="3894138"/>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48" name="Rectangle 323">
                <a:extLst>
                  <a:ext uri="{FF2B5EF4-FFF2-40B4-BE49-F238E27FC236}">
                    <a16:creationId xmlns:a16="http://schemas.microsoft.com/office/drawing/2014/main" id="{0965DB2C-63B6-4F84-AB89-396CD370D115}"/>
                  </a:ext>
                </a:extLst>
              </p:cNvPr>
              <p:cNvSpPr>
                <a:spLocks noChangeArrowheads="1"/>
              </p:cNvSpPr>
              <p:nvPr/>
            </p:nvSpPr>
            <p:spPr bwMode="auto">
              <a:xfrm>
                <a:off x="7327900" y="3981450"/>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49" name="Rectangle 324">
                <a:extLst>
                  <a:ext uri="{FF2B5EF4-FFF2-40B4-BE49-F238E27FC236}">
                    <a16:creationId xmlns:a16="http://schemas.microsoft.com/office/drawing/2014/main" id="{3E8809AF-8CC9-45ED-842A-DC567DF23051}"/>
                  </a:ext>
                </a:extLst>
              </p:cNvPr>
              <p:cNvSpPr>
                <a:spLocks noChangeArrowheads="1"/>
              </p:cNvSpPr>
              <p:nvPr/>
            </p:nvSpPr>
            <p:spPr bwMode="auto">
              <a:xfrm>
                <a:off x="7004050" y="3981450"/>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50" name="Rectangle 325">
                <a:extLst>
                  <a:ext uri="{FF2B5EF4-FFF2-40B4-BE49-F238E27FC236}">
                    <a16:creationId xmlns:a16="http://schemas.microsoft.com/office/drawing/2014/main" id="{C346B644-60D8-476B-9602-B7065B3149FC}"/>
                  </a:ext>
                </a:extLst>
              </p:cNvPr>
              <p:cNvSpPr>
                <a:spLocks noChangeArrowheads="1"/>
              </p:cNvSpPr>
              <p:nvPr/>
            </p:nvSpPr>
            <p:spPr bwMode="auto">
              <a:xfrm>
                <a:off x="6873875" y="3981450"/>
                <a:ext cx="42863"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51" name="Rectangle 326">
                <a:extLst>
                  <a:ext uri="{FF2B5EF4-FFF2-40B4-BE49-F238E27FC236}">
                    <a16:creationId xmlns:a16="http://schemas.microsoft.com/office/drawing/2014/main" id="{233624E7-B74A-4A68-A34C-5551127498DE}"/>
                  </a:ext>
                </a:extLst>
              </p:cNvPr>
              <p:cNvSpPr>
                <a:spLocks noChangeArrowheads="1"/>
              </p:cNvSpPr>
              <p:nvPr/>
            </p:nvSpPr>
            <p:spPr bwMode="auto">
              <a:xfrm>
                <a:off x="6938963" y="3981450"/>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52" name="Rectangle 327">
                <a:extLst>
                  <a:ext uri="{FF2B5EF4-FFF2-40B4-BE49-F238E27FC236}">
                    <a16:creationId xmlns:a16="http://schemas.microsoft.com/office/drawing/2014/main" id="{0DABB9D6-A3A7-4F88-8247-8000E793F3C1}"/>
                  </a:ext>
                </a:extLst>
              </p:cNvPr>
              <p:cNvSpPr>
                <a:spLocks noChangeArrowheads="1"/>
              </p:cNvSpPr>
              <p:nvPr/>
            </p:nvSpPr>
            <p:spPr bwMode="auto">
              <a:xfrm>
                <a:off x="7196138" y="3981450"/>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53" name="Rectangle 328">
                <a:extLst>
                  <a:ext uri="{FF2B5EF4-FFF2-40B4-BE49-F238E27FC236}">
                    <a16:creationId xmlns:a16="http://schemas.microsoft.com/office/drawing/2014/main" id="{C2B2EE82-5A99-45BD-B0A9-9927CEF0CE26}"/>
                  </a:ext>
                </a:extLst>
              </p:cNvPr>
              <p:cNvSpPr>
                <a:spLocks noChangeArrowheads="1"/>
              </p:cNvSpPr>
              <p:nvPr/>
            </p:nvSpPr>
            <p:spPr bwMode="auto">
              <a:xfrm>
                <a:off x="7067550" y="3981450"/>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54" name="Rectangle 329">
                <a:extLst>
                  <a:ext uri="{FF2B5EF4-FFF2-40B4-BE49-F238E27FC236}">
                    <a16:creationId xmlns:a16="http://schemas.microsoft.com/office/drawing/2014/main" id="{B9CCE0A3-0527-4EDE-BBAF-17D61B8AD30D}"/>
                  </a:ext>
                </a:extLst>
              </p:cNvPr>
              <p:cNvSpPr>
                <a:spLocks noChangeArrowheads="1"/>
              </p:cNvSpPr>
              <p:nvPr/>
            </p:nvSpPr>
            <p:spPr bwMode="auto">
              <a:xfrm>
                <a:off x="7391400" y="3894138"/>
                <a:ext cx="39688"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55" name="Rectangle 330">
                <a:extLst>
                  <a:ext uri="{FF2B5EF4-FFF2-40B4-BE49-F238E27FC236}">
                    <a16:creationId xmlns:a16="http://schemas.microsoft.com/office/drawing/2014/main" id="{DA8B188A-B151-4320-8E4F-8B249717BBB2}"/>
                  </a:ext>
                </a:extLst>
              </p:cNvPr>
              <p:cNvSpPr>
                <a:spLocks noChangeArrowheads="1"/>
              </p:cNvSpPr>
              <p:nvPr/>
            </p:nvSpPr>
            <p:spPr bwMode="auto">
              <a:xfrm>
                <a:off x="7131050" y="3981450"/>
                <a:ext cx="41275"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56" name="Rectangle 331">
                <a:extLst>
                  <a:ext uri="{FF2B5EF4-FFF2-40B4-BE49-F238E27FC236}">
                    <a16:creationId xmlns:a16="http://schemas.microsoft.com/office/drawing/2014/main" id="{8B8BB27A-6456-4B34-966D-3DFED09E3A43}"/>
                  </a:ext>
                </a:extLst>
              </p:cNvPr>
              <p:cNvSpPr>
                <a:spLocks noChangeArrowheads="1"/>
              </p:cNvSpPr>
              <p:nvPr/>
            </p:nvSpPr>
            <p:spPr bwMode="auto">
              <a:xfrm>
                <a:off x="7391400" y="3981450"/>
                <a:ext cx="39688"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57" name="Rectangle 332">
                <a:extLst>
                  <a:ext uri="{FF2B5EF4-FFF2-40B4-BE49-F238E27FC236}">
                    <a16:creationId xmlns:a16="http://schemas.microsoft.com/office/drawing/2014/main" id="{7B6F2726-7E09-4075-8A11-9D75FEC3BB64}"/>
                  </a:ext>
                </a:extLst>
              </p:cNvPr>
              <p:cNvSpPr>
                <a:spLocks noChangeArrowheads="1"/>
              </p:cNvSpPr>
              <p:nvPr/>
            </p:nvSpPr>
            <p:spPr bwMode="auto">
              <a:xfrm>
                <a:off x="7327900" y="3894138"/>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58" name="Rectangle 333">
                <a:extLst>
                  <a:ext uri="{FF2B5EF4-FFF2-40B4-BE49-F238E27FC236}">
                    <a16:creationId xmlns:a16="http://schemas.microsoft.com/office/drawing/2014/main" id="{8B002614-35FA-49CC-9E0F-4C62D8A3278D}"/>
                  </a:ext>
                </a:extLst>
              </p:cNvPr>
              <p:cNvSpPr>
                <a:spLocks noChangeArrowheads="1"/>
              </p:cNvSpPr>
              <p:nvPr/>
            </p:nvSpPr>
            <p:spPr bwMode="auto">
              <a:xfrm>
                <a:off x="7259638" y="3894138"/>
                <a:ext cx="44450"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59" name="Rectangle 334">
                <a:extLst>
                  <a:ext uri="{FF2B5EF4-FFF2-40B4-BE49-F238E27FC236}">
                    <a16:creationId xmlns:a16="http://schemas.microsoft.com/office/drawing/2014/main" id="{04714F43-B77E-41C9-AEFA-221C5EF382D9}"/>
                  </a:ext>
                </a:extLst>
              </p:cNvPr>
              <p:cNvSpPr>
                <a:spLocks noChangeArrowheads="1"/>
              </p:cNvSpPr>
              <p:nvPr/>
            </p:nvSpPr>
            <p:spPr bwMode="auto">
              <a:xfrm>
                <a:off x="7196138" y="3894138"/>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60" name="Rectangle 335">
                <a:extLst>
                  <a:ext uri="{FF2B5EF4-FFF2-40B4-BE49-F238E27FC236}">
                    <a16:creationId xmlns:a16="http://schemas.microsoft.com/office/drawing/2014/main" id="{012E287C-AC80-459A-9483-72C693B5478D}"/>
                  </a:ext>
                </a:extLst>
              </p:cNvPr>
              <p:cNvSpPr>
                <a:spLocks noChangeArrowheads="1"/>
              </p:cNvSpPr>
              <p:nvPr/>
            </p:nvSpPr>
            <p:spPr bwMode="auto">
              <a:xfrm>
                <a:off x="7131050" y="3894138"/>
                <a:ext cx="412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61" name="Rectangle 336">
                <a:extLst>
                  <a:ext uri="{FF2B5EF4-FFF2-40B4-BE49-F238E27FC236}">
                    <a16:creationId xmlns:a16="http://schemas.microsoft.com/office/drawing/2014/main" id="{5C68270E-3BDB-49C4-8B5F-A7916ACDC8E2}"/>
                  </a:ext>
                </a:extLst>
              </p:cNvPr>
              <p:cNvSpPr>
                <a:spLocks noChangeArrowheads="1"/>
              </p:cNvSpPr>
              <p:nvPr/>
            </p:nvSpPr>
            <p:spPr bwMode="auto">
              <a:xfrm>
                <a:off x="6880225" y="4322763"/>
                <a:ext cx="795338" cy="41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62" name="Rectangle 337">
                <a:extLst>
                  <a:ext uri="{FF2B5EF4-FFF2-40B4-BE49-F238E27FC236}">
                    <a16:creationId xmlns:a16="http://schemas.microsoft.com/office/drawing/2014/main" id="{CE68ABC5-CC3C-4D30-8D50-4D1CC2EA22BD}"/>
                  </a:ext>
                </a:extLst>
              </p:cNvPr>
              <p:cNvSpPr>
                <a:spLocks noChangeArrowheads="1"/>
              </p:cNvSpPr>
              <p:nvPr/>
            </p:nvSpPr>
            <p:spPr bwMode="auto">
              <a:xfrm>
                <a:off x="6880225" y="4219575"/>
                <a:ext cx="795338" cy="428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grpSp>
          <p:nvGrpSpPr>
            <p:cNvPr id="516" name="Gruppieren 132">
              <a:extLst>
                <a:ext uri="{FF2B5EF4-FFF2-40B4-BE49-F238E27FC236}">
                  <a16:creationId xmlns:a16="http://schemas.microsoft.com/office/drawing/2014/main" id="{C86A065C-41BE-45C7-ABC5-5463E34A0B76}"/>
                </a:ext>
              </a:extLst>
            </p:cNvPr>
            <p:cNvGrpSpPr/>
            <p:nvPr/>
          </p:nvGrpSpPr>
          <p:grpSpPr>
            <a:xfrm>
              <a:off x="7158872" y="1940291"/>
              <a:ext cx="118442" cy="230957"/>
              <a:chOff x="4562476" y="762000"/>
              <a:chExt cx="2854325" cy="5327650"/>
            </a:xfrm>
          </p:grpSpPr>
          <p:sp>
            <p:nvSpPr>
              <p:cNvPr id="517" name="Freeform 170">
                <a:extLst>
                  <a:ext uri="{FF2B5EF4-FFF2-40B4-BE49-F238E27FC236}">
                    <a16:creationId xmlns:a16="http://schemas.microsoft.com/office/drawing/2014/main" id="{4A657ED2-AC9F-4C56-853C-71839ADC3A0C}"/>
                  </a:ext>
                </a:extLst>
              </p:cNvPr>
              <p:cNvSpPr>
                <a:spLocks/>
              </p:cNvSpPr>
              <p:nvPr/>
            </p:nvSpPr>
            <p:spPr bwMode="auto">
              <a:xfrm>
                <a:off x="5703888" y="762000"/>
                <a:ext cx="762000" cy="569913"/>
              </a:xfrm>
              <a:custGeom>
                <a:avLst/>
                <a:gdLst>
                  <a:gd name="T0" fmla="*/ 473 w 480"/>
                  <a:gd name="T1" fmla="*/ 359 h 359"/>
                  <a:gd name="T2" fmla="*/ 480 w 480"/>
                  <a:gd name="T3" fmla="*/ 239 h 359"/>
                  <a:gd name="T4" fmla="*/ 480 w 480"/>
                  <a:gd name="T5" fmla="*/ 239 h 359"/>
                  <a:gd name="T6" fmla="*/ 479 w 480"/>
                  <a:gd name="T7" fmla="*/ 227 h 359"/>
                  <a:gd name="T8" fmla="*/ 479 w 480"/>
                  <a:gd name="T9" fmla="*/ 215 h 359"/>
                  <a:gd name="T10" fmla="*/ 475 w 480"/>
                  <a:gd name="T11" fmla="*/ 191 h 359"/>
                  <a:gd name="T12" fmla="*/ 469 w 480"/>
                  <a:gd name="T13" fmla="*/ 168 h 359"/>
                  <a:gd name="T14" fmla="*/ 461 w 480"/>
                  <a:gd name="T15" fmla="*/ 146 h 359"/>
                  <a:gd name="T16" fmla="*/ 451 w 480"/>
                  <a:gd name="T17" fmla="*/ 125 h 359"/>
                  <a:gd name="T18" fmla="*/ 439 w 480"/>
                  <a:gd name="T19" fmla="*/ 106 h 359"/>
                  <a:gd name="T20" fmla="*/ 425 w 480"/>
                  <a:gd name="T21" fmla="*/ 87 h 359"/>
                  <a:gd name="T22" fmla="*/ 410 w 480"/>
                  <a:gd name="T23" fmla="*/ 69 h 359"/>
                  <a:gd name="T24" fmla="*/ 392 w 480"/>
                  <a:gd name="T25" fmla="*/ 54 h 359"/>
                  <a:gd name="T26" fmla="*/ 374 w 480"/>
                  <a:gd name="T27" fmla="*/ 40 h 359"/>
                  <a:gd name="T28" fmla="*/ 354 w 480"/>
                  <a:gd name="T29" fmla="*/ 28 h 359"/>
                  <a:gd name="T30" fmla="*/ 333 w 480"/>
                  <a:gd name="T31" fmla="*/ 19 h 359"/>
                  <a:gd name="T32" fmla="*/ 311 w 480"/>
                  <a:gd name="T33" fmla="*/ 10 h 359"/>
                  <a:gd name="T34" fmla="*/ 289 w 480"/>
                  <a:gd name="T35" fmla="*/ 4 h 359"/>
                  <a:gd name="T36" fmla="*/ 265 w 480"/>
                  <a:gd name="T37" fmla="*/ 1 h 359"/>
                  <a:gd name="T38" fmla="*/ 252 w 480"/>
                  <a:gd name="T39" fmla="*/ 0 h 359"/>
                  <a:gd name="T40" fmla="*/ 240 w 480"/>
                  <a:gd name="T41" fmla="*/ 0 h 359"/>
                  <a:gd name="T42" fmla="*/ 240 w 480"/>
                  <a:gd name="T43" fmla="*/ 0 h 359"/>
                  <a:gd name="T44" fmla="*/ 228 w 480"/>
                  <a:gd name="T45" fmla="*/ 0 h 359"/>
                  <a:gd name="T46" fmla="*/ 215 w 480"/>
                  <a:gd name="T47" fmla="*/ 1 h 359"/>
                  <a:gd name="T48" fmla="*/ 191 w 480"/>
                  <a:gd name="T49" fmla="*/ 4 h 359"/>
                  <a:gd name="T50" fmla="*/ 169 w 480"/>
                  <a:gd name="T51" fmla="*/ 10 h 359"/>
                  <a:gd name="T52" fmla="*/ 147 w 480"/>
                  <a:gd name="T53" fmla="*/ 19 h 359"/>
                  <a:gd name="T54" fmla="*/ 126 w 480"/>
                  <a:gd name="T55" fmla="*/ 28 h 359"/>
                  <a:gd name="T56" fmla="*/ 106 w 480"/>
                  <a:gd name="T57" fmla="*/ 40 h 359"/>
                  <a:gd name="T58" fmla="*/ 88 w 480"/>
                  <a:gd name="T59" fmla="*/ 54 h 359"/>
                  <a:gd name="T60" fmla="*/ 70 w 480"/>
                  <a:gd name="T61" fmla="*/ 69 h 359"/>
                  <a:gd name="T62" fmla="*/ 55 w 480"/>
                  <a:gd name="T63" fmla="*/ 87 h 359"/>
                  <a:gd name="T64" fmla="*/ 41 w 480"/>
                  <a:gd name="T65" fmla="*/ 106 h 359"/>
                  <a:gd name="T66" fmla="*/ 29 w 480"/>
                  <a:gd name="T67" fmla="*/ 125 h 359"/>
                  <a:gd name="T68" fmla="*/ 19 w 480"/>
                  <a:gd name="T69" fmla="*/ 146 h 359"/>
                  <a:gd name="T70" fmla="*/ 11 w 480"/>
                  <a:gd name="T71" fmla="*/ 168 h 359"/>
                  <a:gd name="T72" fmla="*/ 5 w 480"/>
                  <a:gd name="T73" fmla="*/ 191 h 359"/>
                  <a:gd name="T74" fmla="*/ 1 w 480"/>
                  <a:gd name="T75" fmla="*/ 215 h 359"/>
                  <a:gd name="T76" fmla="*/ 1 w 480"/>
                  <a:gd name="T77" fmla="*/ 227 h 359"/>
                  <a:gd name="T78" fmla="*/ 0 w 480"/>
                  <a:gd name="T79" fmla="*/ 239 h 359"/>
                  <a:gd name="T80" fmla="*/ 7 w 480"/>
                  <a:gd name="T81" fmla="*/ 359 h 359"/>
                  <a:gd name="T82" fmla="*/ 473 w 480"/>
                  <a:gd name="T83"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0" h="359">
                    <a:moveTo>
                      <a:pt x="473" y="359"/>
                    </a:moveTo>
                    <a:lnTo>
                      <a:pt x="480" y="239"/>
                    </a:lnTo>
                    <a:lnTo>
                      <a:pt x="480" y="239"/>
                    </a:lnTo>
                    <a:lnTo>
                      <a:pt x="479" y="227"/>
                    </a:lnTo>
                    <a:lnTo>
                      <a:pt x="479" y="215"/>
                    </a:lnTo>
                    <a:lnTo>
                      <a:pt x="475" y="191"/>
                    </a:lnTo>
                    <a:lnTo>
                      <a:pt x="469" y="168"/>
                    </a:lnTo>
                    <a:lnTo>
                      <a:pt x="461" y="146"/>
                    </a:lnTo>
                    <a:lnTo>
                      <a:pt x="451" y="125"/>
                    </a:lnTo>
                    <a:lnTo>
                      <a:pt x="439" y="106"/>
                    </a:lnTo>
                    <a:lnTo>
                      <a:pt x="425" y="87"/>
                    </a:lnTo>
                    <a:lnTo>
                      <a:pt x="410" y="69"/>
                    </a:lnTo>
                    <a:lnTo>
                      <a:pt x="392" y="54"/>
                    </a:lnTo>
                    <a:lnTo>
                      <a:pt x="374" y="40"/>
                    </a:lnTo>
                    <a:lnTo>
                      <a:pt x="354" y="28"/>
                    </a:lnTo>
                    <a:lnTo>
                      <a:pt x="333" y="19"/>
                    </a:lnTo>
                    <a:lnTo>
                      <a:pt x="311" y="10"/>
                    </a:lnTo>
                    <a:lnTo>
                      <a:pt x="289" y="4"/>
                    </a:lnTo>
                    <a:lnTo>
                      <a:pt x="265" y="1"/>
                    </a:lnTo>
                    <a:lnTo>
                      <a:pt x="252" y="0"/>
                    </a:lnTo>
                    <a:lnTo>
                      <a:pt x="240" y="0"/>
                    </a:lnTo>
                    <a:lnTo>
                      <a:pt x="240" y="0"/>
                    </a:lnTo>
                    <a:lnTo>
                      <a:pt x="228" y="0"/>
                    </a:lnTo>
                    <a:lnTo>
                      <a:pt x="215" y="1"/>
                    </a:lnTo>
                    <a:lnTo>
                      <a:pt x="191" y="4"/>
                    </a:lnTo>
                    <a:lnTo>
                      <a:pt x="169" y="10"/>
                    </a:lnTo>
                    <a:lnTo>
                      <a:pt x="147" y="19"/>
                    </a:lnTo>
                    <a:lnTo>
                      <a:pt x="126" y="28"/>
                    </a:lnTo>
                    <a:lnTo>
                      <a:pt x="106" y="40"/>
                    </a:lnTo>
                    <a:lnTo>
                      <a:pt x="88" y="54"/>
                    </a:lnTo>
                    <a:lnTo>
                      <a:pt x="70" y="69"/>
                    </a:lnTo>
                    <a:lnTo>
                      <a:pt x="55" y="87"/>
                    </a:lnTo>
                    <a:lnTo>
                      <a:pt x="41" y="106"/>
                    </a:lnTo>
                    <a:lnTo>
                      <a:pt x="29" y="125"/>
                    </a:lnTo>
                    <a:lnTo>
                      <a:pt x="19" y="146"/>
                    </a:lnTo>
                    <a:lnTo>
                      <a:pt x="11" y="168"/>
                    </a:lnTo>
                    <a:lnTo>
                      <a:pt x="5" y="191"/>
                    </a:lnTo>
                    <a:lnTo>
                      <a:pt x="1" y="215"/>
                    </a:lnTo>
                    <a:lnTo>
                      <a:pt x="1" y="227"/>
                    </a:lnTo>
                    <a:lnTo>
                      <a:pt x="0" y="239"/>
                    </a:lnTo>
                    <a:lnTo>
                      <a:pt x="7" y="359"/>
                    </a:lnTo>
                    <a:lnTo>
                      <a:pt x="473" y="3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18" name="Freeform 171">
                <a:extLst>
                  <a:ext uri="{FF2B5EF4-FFF2-40B4-BE49-F238E27FC236}">
                    <a16:creationId xmlns:a16="http://schemas.microsoft.com/office/drawing/2014/main" id="{3F82C001-3AF4-48D5-88BC-F75792739307}"/>
                  </a:ext>
                </a:extLst>
              </p:cNvPr>
              <p:cNvSpPr>
                <a:spLocks/>
              </p:cNvSpPr>
              <p:nvPr/>
            </p:nvSpPr>
            <p:spPr bwMode="auto">
              <a:xfrm>
                <a:off x="5946776" y="5235575"/>
                <a:ext cx="282575" cy="854075"/>
              </a:xfrm>
              <a:custGeom>
                <a:avLst/>
                <a:gdLst>
                  <a:gd name="T0" fmla="*/ 27 w 178"/>
                  <a:gd name="T1" fmla="*/ 538 h 538"/>
                  <a:gd name="T2" fmla="*/ 149 w 178"/>
                  <a:gd name="T3" fmla="*/ 493 h 538"/>
                  <a:gd name="T4" fmla="*/ 178 w 178"/>
                  <a:gd name="T5" fmla="*/ 0 h 538"/>
                  <a:gd name="T6" fmla="*/ 0 w 178"/>
                  <a:gd name="T7" fmla="*/ 65 h 538"/>
                  <a:gd name="T8" fmla="*/ 27 w 178"/>
                  <a:gd name="T9" fmla="*/ 538 h 538"/>
                </a:gdLst>
                <a:ahLst/>
                <a:cxnLst>
                  <a:cxn ang="0">
                    <a:pos x="T0" y="T1"/>
                  </a:cxn>
                  <a:cxn ang="0">
                    <a:pos x="T2" y="T3"/>
                  </a:cxn>
                  <a:cxn ang="0">
                    <a:pos x="T4" y="T5"/>
                  </a:cxn>
                  <a:cxn ang="0">
                    <a:pos x="T6" y="T7"/>
                  </a:cxn>
                  <a:cxn ang="0">
                    <a:pos x="T8" y="T9"/>
                  </a:cxn>
                </a:cxnLst>
                <a:rect l="0" t="0" r="r" b="b"/>
                <a:pathLst>
                  <a:path w="178" h="538">
                    <a:moveTo>
                      <a:pt x="27" y="538"/>
                    </a:moveTo>
                    <a:lnTo>
                      <a:pt x="149" y="493"/>
                    </a:lnTo>
                    <a:lnTo>
                      <a:pt x="178" y="0"/>
                    </a:lnTo>
                    <a:lnTo>
                      <a:pt x="0" y="65"/>
                    </a:lnTo>
                    <a:lnTo>
                      <a:pt x="27" y="5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19" name="Freeform 172">
                <a:extLst>
                  <a:ext uri="{FF2B5EF4-FFF2-40B4-BE49-F238E27FC236}">
                    <a16:creationId xmlns:a16="http://schemas.microsoft.com/office/drawing/2014/main" id="{E1B64159-A2D5-4AB6-BCD5-B8AA23F9CF14}"/>
                  </a:ext>
                </a:extLst>
              </p:cNvPr>
              <p:cNvSpPr>
                <a:spLocks/>
              </p:cNvSpPr>
              <p:nvPr/>
            </p:nvSpPr>
            <p:spPr bwMode="auto">
              <a:xfrm>
                <a:off x="5324476" y="3409950"/>
                <a:ext cx="1901825" cy="2363788"/>
              </a:xfrm>
              <a:custGeom>
                <a:avLst/>
                <a:gdLst>
                  <a:gd name="T0" fmla="*/ 735 w 1198"/>
                  <a:gd name="T1" fmla="*/ 385 h 1489"/>
                  <a:gd name="T2" fmla="*/ 797 w 1198"/>
                  <a:gd name="T3" fmla="*/ 426 h 1489"/>
                  <a:gd name="T4" fmla="*/ 817 w 1198"/>
                  <a:gd name="T5" fmla="*/ 448 h 1489"/>
                  <a:gd name="T6" fmla="*/ 832 w 1198"/>
                  <a:gd name="T7" fmla="*/ 471 h 1489"/>
                  <a:gd name="T8" fmla="*/ 838 w 1198"/>
                  <a:gd name="T9" fmla="*/ 500 h 1489"/>
                  <a:gd name="T10" fmla="*/ 838 w 1198"/>
                  <a:gd name="T11" fmla="*/ 519 h 1489"/>
                  <a:gd name="T12" fmla="*/ 833 w 1198"/>
                  <a:gd name="T13" fmla="*/ 542 h 1489"/>
                  <a:gd name="T14" fmla="*/ 822 w 1198"/>
                  <a:gd name="T15" fmla="*/ 563 h 1489"/>
                  <a:gd name="T16" fmla="*/ 805 w 1198"/>
                  <a:gd name="T17" fmla="*/ 584 h 1489"/>
                  <a:gd name="T18" fmla="*/ 747 w 1198"/>
                  <a:gd name="T19" fmla="*/ 622 h 1489"/>
                  <a:gd name="T20" fmla="*/ 487 w 1198"/>
                  <a:gd name="T21" fmla="*/ 744 h 1489"/>
                  <a:gd name="T22" fmla="*/ 205 w 1198"/>
                  <a:gd name="T23" fmla="*/ 876 h 1489"/>
                  <a:gd name="T24" fmla="*/ 138 w 1198"/>
                  <a:gd name="T25" fmla="*/ 915 h 1489"/>
                  <a:gd name="T26" fmla="*/ 81 w 1198"/>
                  <a:gd name="T27" fmla="*/ 962 h 1489"/>
                  <a:gd name="T28" fmla="*/ 37 w 1198"/>
                  <a:gd name="T29" fmla="*/ 1015 h 1489"/>
                  <a:gd name="T30" fmla="*/ 9 w 1198"/>
                  <a:gd name="T31" fmla="*/ 1078 h 1489"/>
                  <a:gd name="T32" fmla="*/ 0 w 1198"/>
                  <a:gd name="T33" fmla="*/ 1148 h 1489"/>
                  <a:gd name="T34" fmla="*/ 3 w 1198"/>
                  <a:gd name="T35" fmla="*/ 1200 h 1489"/>
                  <a:gd name="T36" fmla="*/ 25 w 1198"/>
                  <a:gd name="T37" fmla="*/ 1272 h 1489"/>
                  <a:gd name="T38" fmla="*/ 66 w 1198"/>
                  <a:gd name="T39" fmla="*/ 1339 h 1489"/>
                  <a:gd name="T40" fmla="*/ 129 w 1198"/>
                  <a:gd name="T41" fmla="*/ 1401 h 1489"/>
                  <a:gd name="T42" fmla="*/ 216 w 1198"/>
                  <a:gd name="T43" fmla="*/ 1456 h 1489"/>
                  <a:gd name="T44" fmla="*/ 278 w 1198"/>
                  <a:gd name="T45" fmla="*/ 1332 h 1489"/>
                  <a:gd name="T46" fmla="*/ 258 w 1198"/>
                  <a:gd name="T47" fmla="*/ 1313 h 1489"/>
                  <a:gd name="T48" fmla="*/ 231 w 1198"/>
                  <a:gd name="T49" fmla="*/ 1277 h 1489"/>
                  <a:gd name="T50" fmla="*/ 221 w 1198"/>
                  <a:gd name="T51" fmla="*/ 1248 h 1489"/>
                  <a:gd name="T52" fmla="*/ 219 w 1198"/>
                  <a:gd name="T53" fmla="*/ 1232 h 1489"/>
                  <a:gd name="T54" fmla="*/ 225 w 1198"/>
                  <a:gd name="T55" fmla="*/ 1200 h 1489"/>
                  <a:gd name="T56" fmla="*/ 237 w 1198"/>
                  <a:gd name="T57" fmla="*/ 1173 h 1489"/>
                  <a:gd name="T58" fmla="*/ 256 w 1198"/>
                  <a:gd name="T59" fmla="*/ 1151 h 1489"/>
                  <a:gd name="T60" fmla="*/ 279 w 1198"/>
                  <a:gd name="T61" fmla="*/ 1133 h 1489"/>
                  <a:gd name="T62" fmla="*/ 316 w 1198"/>
                  <a:gd name="T63" fmla="*/ 1115 h 1489"/>
                  <a:gd name="T64" fmla="*/ 852 w 1198"/>
                  <a:gd name="T65" fmla="*/ 920 h 1489"/>
                  <a:gd name="T66" fmla="*/ 934 w 1198"/>
                  <a:gd name="T67" fmla="*/ 886 h 1489"/>
                  <a:gd name="T68" fmla="*/ 1006 w 1198"/>
                  <a:gd name="T69" fmla="*/ 848 h 1489"/>
                  <a:gd name="T70" fmla="*/ 1051 w 1198"/>
                  <a:gd name="T71" fmla="*/ 816 h 1489"/>
                  <a:gd name="T72" fmla="*/ 1090 w 1198"/>
                  <a:gd name="T73" fmla="*/ 781 h 1489"/>
                  <a:gd name="T74" fmla="*/ 1123 w 1198"/>
                  <a:gd name="T75" fmla="*/ 742 h 1489"/>
                  <a:gd name="T76" fmla="*/ 1151 w 1198"/>
                  <a:gd name="T77" fmla="*/ 700 h 1489"/>
                  <a:gd name="T78" fmla="*/ 1172 w 1198"/>
                  <a:gd name="T79" fmla="*/ 653 h 1489"/>
                  <a:gd name="T80" fmla="*/ 1187 w 1198"/>
                  <a:gd name="T81" fmla="*/ 604 h 1489"/>
                  <a:gd name="T82" fmla="*/ 1195 w 1198"/>
                  <a:gd name="T83" fmla="*/ 549 h 1489"/>
                  <a:gd name="T84" fmla="*/ 1198 w 1198"/>
                  <a:gd name="T85" fmla="*/ 489 h 1489"/>
                  <a:gd name="T86" fmla="*/ 1196 w 1198"/>
                  <a:gd name="T87" fmla="*/ 450 h 1489"/>
                  <a:gd name="T88" fmla="*/ 1187 w 1198"/>
                  <a:gd name="T89" fmla="*/ 392 h 1489"/>
                  <a:gd name="T90" fmla="*/ 1168 w 1198"/>
                  <a:gd name="T91" fmla="*/ 337 h 1489"/>
                  <a:gd name="T92" fmla="*/ 1141 w 1198"/>
                  <a:gd name="T93" fmla="*/ 284 h 1489"/>
                  <a:gd name="T94" fmla="*/ 1107 w 1198"/>
                  <a:gd name="T95" fmla="*/ 234 h 1489"/>
                  <a:gd name="T96" fmla="*/ 1066 w 1198"/>
                  <a:gd name="T97" fmla="*/ 188 h 1489"/>
                  <a:gd name="T98" fmla="*/ 1017 w 1198"/>
                  <a:gd name="T99" fmla="*/ 143 h 1489"/>
                  <a:gd name="T100" fmla="*/ 961 w 1198"/>
                  <a:gd name="T101" fmla="*/ 103 h 1489"/>
                  <a:gd name="T102" fmla="*/ 899 w 1198"/>
                  <a:gd name="T103" fmla="*/ 65 h 1489"/>
                  <a:gd name="T104" fmla="*/ 807 w 1198"/>
                  <a:gd name="T105" fmla="*/ 19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98" h="1489">
                    <a:moveTo>
                      <a:pt x="757" y="0"/>
                    </a:moveTo>
                    <a:lnTo>
                      <a:pt x="735" y="385"/>
                    </a:lnTo>
                    <a:lnTo>
                      <a:pt x="735" y="385"/>
                    </a:lnTo>
                    <a:lnTo>
                      <a:pt x="758" y="399"/>
                    </a:lnTo>
                    <a:lnTo>
                      <a:pt x="779" y="411"/>
                    </a:lnTo>
                    <a:lnTo>
                      <a:pt x="797" y="426"/>
                    </a:lnTo>
                    <a:lnTo>
                      <a:pt x="804" y="432"/>
                    </a:lnTo>
                    <a:lnTo>
                      <a:pt x="811" y="439"/>
                    </a:lnTo>
                    <a:lnTo>
                      <a:pt x="817" y="448"/>
                    </a:lnTo>
                    <a:lnTo>
                      <a:pt x="823" y="455"/>
                    </a:lnTo>
                    <a:lnTo>
                      <a:pt x="828" y="463"/>
                    </a:lnTo>
                    <a:lnTo>
                      <a:pt x="832" y="471"/>
                    </a:lnTo>
                    <a:lnTo>
                      <a:pt x="835" y="481"/>
                    </a:lnTo>
                    <a:lnTo>
                      <a:pt x="837" y="490"/>
                    </a:lnTo>
                    <a:lnTo>
                      <a:pt x="838" y="500"/>
                    </a:lnTo>
                    <a:lnTo>
                      <a:pt x="838" y="511"/>
                    </a:lnTo>
                    <a:lnTo>
                      <a:pt x="838" y="511"/>
                    </a:lnTo>
                    <a:lnTo>
                      <a:pt x="838" y="519"/>
                    </a:lnTo>
                    <a:lnTo>
                      <a:pt x="837" y="527"/>
                    </a:lnTo>
                    <a:lnTo>
                      <a:pt x="835" y="534"/>
                    </a:lnTo>
                    <a:lnTo>
                      <a:pt x="833" y="542"/>
                    </a:lnTo>
                    <a:lnTo>
                      <a:pt x="830" y="550"/>
                    </a:lnTo>
                    <a:lnTo>
                      <a:pt x="827" y="557"/>
                    </a:lnTo>
                    <a:lnTo>
                      <a:pt x="822" y="563"/>
                    </a:lnTo>
                    <a:lnTo>
                      <a:pt x="817" y="571"/>
                    </a:lnTo>
                    <a:lnTo>
                      <a:pt x="811" y="578"/>
                    </a:lnTo>
                    <a:lnTo>
                      <a:pt x="805" y="584"/>
                    </a:lnTo>
                    <a:lnTo>
                      <a:pt x="788" y="598"/>
                    </a:lnTo>
                    <a:lnTo>
                      <a:pt x="770" y="610"/>
                    </a:lnTo>
                    <a:lnTo>
                      <a:pt x="747" y="622"/>
                    </a:lnTo>
                    <a:lnTo>
                      <a:pt x="747" y="622"/>
                    </a:lnTo>
                    <a:lnTo>
                      <a:pt x="643" y="672"/>
                    </a:lnTo>
                    <a:lnTo>
                      <a:pt x="487" y="744"/>
                    </a:lnTo>
                    <a:lnTo>
                      <a:pt x="230" y="863"/>
                    </a:lnTo>
                    <a:lnTo>
                      <a:pt x="230" y="863"/>
                    </a:lnTo>
                    <a:lnTo>
                      <a:pt x="205" y="876"/>
                    </a:lnTo>
                    <a:lnTo>
                      <a:pt x="181" y="888"/>
                    </a:lnTo>
                    <a:lnTo>
                      <a:pt x="159" y="902"/>
                    </a:lnTo>
                    <a:lnTo>
                      <a:pt x="138" y="915"/>
                    </a:lnTo>
                    <a:lnTo>
                      <a:pt x="117" y="931"/>
                    </a:lnTo>
                    <a:lnTo>
                      <a:pt x="98" y="946"/>
                    </a:lnTo>
                    <a:lnTo>
                      <a:pt x="81" y="962"/>
                    </a:lnTo>
                    <a:lnTo>
                      <a:pt x="64" y="979"/>
                    </a:lnTo>
                    <a:lnTo>
                      <a:pt x="50" y="997"/>
                    </a:lnTo>
                    <a:lnTo>
                      <a:pt x="37" y="1015"/>
                    </a:lnTo>
                    <a:lnTo>
                      <a:pt x="26" y="1035"/>
                    </a:lnTo>
                    <a:lnTo>
                      <a:pt x="17" y="1056"/>
                    </a:lnTo>
                    <a:lnTo>
                      <a:pt x="9" y="1078"/>
                    </a:lnTo>
                    <a:lnTo>
                      <a:pt x="4" y="1100"/>
                    </a:lnTo>
                    <a:lnTo>
                      <a:pt x="1" y="1124"/>
                    </a:lnTo>
                    <a:lnTo>
                      <a:pt x="0" y="1148"/>
                    </a:lnTo>
                    <a:lnTo>
                      <a:pt x="0" y="1148"/>
                    </a:lnTo>
                    <a:lnTo>
                      <a:pt x="0" y="1175"/>
                    </a:lnTo>
                    <a:lnTo>
                      <a:pt x="3" y="1200"/>
                    </a:lnTo>
                    <a:lnTo>
                      <a:pt x="8" y="1224"/>
                    </a:lnTo>
                    <a:lnTo>
                      <a:pt x="16" y="1249"/>
                    </a:lnTo>
                    <a:lnTo>
                      <a:pt x="25" y="1272"/>
                    </a:lnTo>
                    <a:lnTo>
                      <a:pt x="36" y="1296"/>
                    </a:lnTo>
                    <a:lnTo>
                      <a:pt x="50" y="1318"/>
                    </a:lnTo>
                    <a:lnTo>
                      <a:pt x="66" y="1339"/>
                    </a:lnTo>
                    <a:lnTo>
                      <a:pt x="85" y="1361"/>
                    </a:lnTo>
                    <a:lnTo>
                      <a:pt x="106" y="1381"/>
                    </a:lnTo>
                    <a:lnTo>
                      <a:pt x="129" y="1401"/>
                    </a:lnTo>
                    <a:lnTo>
                      <a:pt x="155" y="1420"/>
                    </a:lnTo>
                    <a:lnTo>
                      <a:pt x="184" y="1439"/>
                    </a:lnTo>
                    <a:lnTo>
                      <a:pt x="216" y="1456"/>
                    </a:lnTo>
                    <a:lnTo>
                      <a:pt x="250" y="1473"/>
                    </a:lnTo>
                    <a:lnTo>
                      <a:pt x="288" y="1489"/>
                    </a:lnTo>
                    <a:lnTo>
                      <a:pt x="278" y="1332"/>
                    </a:lnTo>
                    <a:lnTo>
                      <a:pt x="278" y="1332"/>
                    </a:lnTo>
                    <a:lnTo>
                      <a:pt x="268" y="1324"/>
                    </a:lnTo>
                    <a:lnTo>
                      <a:pt x="258" y="1313"/>
                    </a:lnTo>
                    <a:lnTo>
                      <a:pt x="248" y="1302"/>
                    </a:lnTo>
                    <a:lnTo>
                      <a:pt x="239" y="1291"/>
                    </a:lnTo>
                    <a:lnTo>
                      <a:pt x="231" y="1277"/>
                    </a:lnTo>
                    <a:lnTo>
                      <a:pt x="226" y="1263"/>
                    </a:lnTo>
                    <a:lnTo>
                      <a:pt x="222" y="1255"/>
                    </a:lnTo>
                    <a:lnTo>
                      <a:pt x="221" y="1248"/>
                    </a:lnTo>
                    <a:lnTo>
                      <a:pt x="220" y="1240"/>
                    </a:lnTo>
                    <a:lnTo>
                      <a:pt x="219" y="1232"/>
                    </a:lnTo>
                    <a:lnTo>
                      <a:pt x="219" y="1232"/>
                    </a:lnTo>
                    <a:lnTo>
                      <a:pt x="220" y="1220"/>
                    </a:lnTo>
                    <a:lnTo>
                      <a:pt x="221" y="1210"/>
                    </a:lnTo>
                    <a:lnTo>
                      <a:pt x="225" y="1200"/>
                    </a:lnTo>
                    <a:lnTo>
                      <a:pt x="228" y="1190"/>
                    </a:lnTo>
                    <a:lnTo>
                      <a:pt x="232" y="1181"/>
                    </a:lnTo>
                    <a:lnTo>
                      <a:pt x="237" y="1173"/>
                    </a:lnTo>
                    <a:lnTo>
                      <a:pt x="242" y="1165"/>
                    </a:lnTo>
                    <a:lnTo>
                      <a:pt x="248" y="1158"/>
                    </a:lnTo>
                    <a:lnTo>
                      <a:pt x="256" y="1151"/>
                    </a:lnTo>
                    <a:lnTo>
                      <a:pt x="263" y="1145"/>
                    </a:lnTo>
                    <a:lnTo>
                      <a:pt x="271" y="1139"/>
                    </a:lnTo>
                    <a:lnTo>
                      <a:pt x="279" y="1133"/>
                    </a:lnTo>
                    <a:lnTo>
                      <a:pt x="297" y="1123"/>
                    </a:lnTo>
                    <a:lnTo>
                      <a:pt x="316" y="1115"/>
                    </a:lnTo>
                    <a:lnTo>
                      <a:pt x="316" y="1115"/>
                    </a:lnTo>
                    <a:lnTo>
                      <a:pt x="402" y="1083"/>
                    </a:lnTo>
                    <a:lnTo>
                      <a:pt x="548" y="1030"/>
                    </a:lnTo>
                    <a:lnTo>
                      <a:pt x="852" y="920"/>
                    </a:lnTo>
                    <a:lnTo>
                      <a:pt x="852" y="920"/>
                    </a:lnTo>
                    <a:lnTo>
                      <a:pt x="895" y="904"/>
                    </a:lnTo>
                    <a:lnTo>
                      <a:pt x="934" y="886"/>
                    </a:lnTo>
                    <a:lnTo>
                      <a:pt x="971" y="868"/>
                    </a:lnTo>
                    <a:lnTo>
                      <a:pt x="989" y="857"/>
                    </a:lnTo>
                    <a:lnTo>
                      <a:pt x="1006" y="848"/>
                    </a:lnTo>
                    <a:lnTo>
                      <a:pt x="1022" y="838"/>
                    </a:lnTo>
                    <a:lnTo>
                      <a:pt x="1037" y="826"/>
                    </a:lnTo>
                    <a:lnTo>
                      <a:pt x="1051" y="816"/>
                    </a:lnTo>
                    <a:lnTo>
                      <a:pt x="1066" y="804"/>
                    </a:lnTo>
                    <a:lnTo>
                      <a:pt x="1078" y="792"/>
                    </a:lnTo>
                    <a:lnTo>
                      <a:pt x="1090" y="781"/>
                    </a:lnTo>
                    <a:lnTo>
                      <a:pt x="1103" y="768"/>
                    </a:lnTo>
                    <a:lnTo>
                      <a:pt x="1113" y="755"/>
                    </a:lnTo>
                    <a:lnTo>
                      <a:pt x="1123" y="742"/>
                    </a:lnTo>
                    <a:lnTo>
                      <a:pt x="1134" y="728"/>
                    </a:lnTo>
                    <a:lnTo>
                      <a:pt x="1142" y="714"/>
                    </a:lnTo>
                    <a:lnTo>
                      <a:pt x="1151" y="700"/>
                    </a:lnTo>
                    <a:lnTo>
                      <a:pt x="1159" y="684"/>
                    </a:lnTo>
                    <a:lnTo>
                      <a:pt x="1166" y="670"/>
                    </a:lnTo>
                    <a:lnTo>
                      <a:pt x="1172" y="653"/>
                    </a:lnTo>
                    <a:lnTo>
                      <a:pt x="1177" y="638"/>
                    </a:lnTo>
                    <a:lnTo>
                      <a:pt x="1182" y="620"/>
                    </a:lnTo>
                    <a:lnTo>
                      <a:pt x="1187" y="604"/>
                    </a:lnTo>
                    <a:lnTo>
                      <a:pt x="1190" y="586"/>
                    </a:lnTo>
                    <a:lnTo>
                      <a:pt x="1193" y="568"/>
                    </a:lnTo>
                    <a:lnTo>
                      <a:pt x="1195" y="549"/>
                    </a:lnTo>
                    <a:lnTo>
                      <a:pt x="1197" y="529"/>
                    </a:lnTo>
                    <a:lnTo>
                      <a:pt x="1198" y="510"/>
                    </a:lnTo>
                    <a:lnTo>
                      <a:pt x="1198" y="489"/>
                    </a:lnTo>
                    <a:lnTo>
                      <a:pt x="1198" y="489"/>
                    </a:lnTo>
                    <a:lnTo>
                      <a:pt x="1198" y="469"/>
                    </a:lnTo>
                    <a:lnTo>
                      <a:pt x="1196" y="450"/>
                    </a:lnTo>
                    <a:lnTo>
                      <a:pt x="1194" y="430"/>
                    </a:lnTo>
                    <a:lnTo>
                      <a:pt x="1191" y="410"/>
                    </a:lnTo>
                    <a:lnTo>
                      <a:pt x="1187" y="392"/>
                    </a:lnTo>
                    <a:lnTo>
                      <a:pt x="1180" y="373"/>
                    </a:lnTo>
                    <a:lnTo>
                      <a:pt x="1174" y="354"/>
                    </a:lnTo>
                    <a:lnTo>
                      <a:pt x="1168" y="337"/>
                    </a:lnTo>
                    <a:lnTo>
                      <a:pt x="1160" y="318"/>
                    </a:lnTo>
                    <a:lnTo>
                      <a:pt x="1150" y="302"/>
                    </a:lnTo>
                    <a:lnTo>
                      <a:pt x="1141" y="284"/>
                    </a:lnTo>
                    <a:lnTo>
                      <a:pt x="1131" y="268"/>
                    </a:lnTo>
                    <a:lnTo>
                      <a:pt x="1119" y="251"/>
                    </a:lnTo>
                    <a:lnTo>
                      <a:pt x="1107" y="234"/>
                    </a:lnTo>
                    <a:lnTo>
                      <a:pt x="1093" y="218"/>
                    </a:lnTo>
                    <a:lnTo>
                      <a:pt x="1080" y="202"/>
                    </a:lnTo>
                    <a:lnTo>
                      <a:pt x="1066" y="188"/>
                    </a:lnTo>
                    <a:lnTo>
                      <a:pt x="1050" y="172"/>
                    </a:lnTo>
                    <a:lnTo>
                      <a:pt x="1033" y="158"/>
                    </a:lnTo>
                    <a:lnTo>
                      <a:pt x="1017" y="143"/>
                    </a:lnTo>
                    <a:lnTo>
                      <a:pt x="998" y="130"/>
                    </a:lnTo>
                    <a:lnTo>
                      <a:pt x="981" y="116"/>
                    </a:lnTo>
                    <a:lnTo>
                      <a:pt x="961" y="103"/>
                    </a:lnTo>
                    <a:lnTo>
                      <a:pt x="941" y="90"/>
                    </a:lnTo>
                    <a:lnTo>
                      <a:pt x="921" y="77"/>
                    </a:lnTo>
                    <a:lnTo>
                      <a:pt x="899" y="65"/>
                    </a:lnTo>
                    <a:lnTo>
                      <a:pt x="877" y="53"/>
                    </a:lnTo>
                    <a:lnTo>
                      <a:pt x="855" y="42"/>
                    </a:lnTo>
                    <a:lnTo>
                      <a:pt x="807" y="19"/>
                    </a:lnTo>
                    <a:lnTo>
                      <a:pt x="75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20" name="Freeform 174">
                <a:extLst>
                  <a:ext uri="{FF2B5EF4-FFF2-40B4-BE49-F238E27FC236}">
                    <a16:creationId xmlns:a16="http://schemas.microsoft.com/office/drawing/2014/main" id="{05D62026-D8D0-4656-91E2-2B314D8408A7}"/>
                  </a:ext>
                </a:extLst>
              </p:cNvPr>
              <p:cNvSpPr>
                <a:spLocks/>
              </p:cNvSpPr>
              <p:nvPr/>
            </p:nvSpPr>
            <p:spPr bwMode="auto">
              <a:xfrm>
                <a:off x="4562476" y="1522413"/>
                <a:ext cx="2854325" cy="2276475"/>
              </a:xfrm>
              <a:custGeom>
                <a:avLst/>
                <a:gdLst>
                  <a:gd name="T0" fmla="*/ 719 w 1798"/>
                  <a:gd name="T1" fmla="*/ 0 h 1434"/>
                  <a:gd name="T2" fmla="*/ 609 w 1798"/>
                  <a:gd name="T3" fmla="*/ 8 h 1434"/>
                  <a:gd name="T4" fmla="*/ 506 w 1798"/>
                  <a:gd name="T5" fmla="*/ 32 h 1434"/>
                  <a:gd name="T6" fmla="*/ 408 w 1798"/>
                  <a:gd name="T7" fmla="*/ 71 h 1434"/>
                  <a:gd name="T8" fmla="*/ 318 w 1798"/>
                  <a:gd name="T9" fmla="*/ 123 h 1434"/>
                  <a:gd name="T10" fmla="*/ 236 w 1798"/>
                  <a:gd name="T11" fmla="*/ 187 h 1434"/>
                  <a:gd name="T12" fmla="*/ 165 w 1798"/>
                  <a:gd name="T13" fmla="*/ 262 h 1434"/>
                  <a:gd name="T14" fmla="*/ 105 w 1798"/>
                  <a:gd name="T15" fmla="*/ 347 h 1434"/>
                  <a:gd name="T16" fmla="*/ 57 w 1798"/>
                  <a:gd name="T17" fmla="*/ 440 h 1434"/>
                  <a:gd name="T18" fmla="*/ 23 w 1798"/>
                  <a:gd name="T19" fmla="*/ 539 h 1434"/>
                  <a:gd name="T20" fmla="*/ 4 w 1798"/>
                  <a:gd name="T21" fmla="*/ 645 h 1434"/>
                  <a:gd name="T22" fmla="*/ 0 w 1798"/>
                  <a:gd name="T23" fmla="*/ 719 h 1434"/>
                  <a:gd name="T24" fmla="*/ 6 w 1798"/>
                  <a:gd name="T25" fmla="*/ 825 h 1434"/>
                  <a:gd name="T26" fmla="*/ 26 w 1798"/>
                  <a:gd name="T27" fmla="*/ 923 h 1434"/>
                  <a:gd name="T28" fmla="*/ 58 w 1798"/>
                  <a:gd name="T29" fmla="*/ 1014 h 1434"/>
                  <a:gd name="T30" fmla="*/ 102 w 1798"/>
                  <a:gd name="T31" fmla="*/ 1095 h 1434"/>
                  <a:gd name="T32" fmla="*/ 158 w 1798"/>
                  <a:gd name="T33" fmla="*/ 1170 h 1434"/>
                  <a:gd name="T34" fmla="*/ 228 w 1798"/>
                  <a:gd name="T35" fmla="*/ 1236 h 1434"/>
                  <a:gd name="T36" fmla="*/ 307 w 1798"/>
                  <a:gd name="T37" fmla="*/ 1294 h 1434"/>
                  <a:gd name="T38" fmla="*/ 398 w 1798"/>
                  <a:gd name="T39" fmla="*/ 1344 h 1434"/>
                  <a:gd name="T40" fmla="*/ 502 w 1798"/>
                  <a:gd name="T41" fmla="*/ 1384 h 1434"/>
                  <a:gd name="T42" fmla="*/ 615 w 1798"/>
                  <a:gd name="T43" fmla="*/ 1417 h 1434"/>
                  <a:gd name="T44" fmla="*/ 676 w 1798"/>
                  <a:gd name="T45" fmla="*/ 1059 h 1434"/>
                  <a:gd name="T46" fmla="*/ 624 w 1798"/>
                  <a:gd name="T47" fmla="*/ 1042 h 1434"/>
                  <a:gd name="T48" fmla="*/ 555 w 1798"/>
                  <a:gd name="T49" fmla="*/ 1007 h 1434"/>
                  <a:gd name="T50" fmla="*/ 496 w 1798"/>
                  <a:gd name="T51" fmla="*/ 960 h 1434"/>
                  <a:gd name="T52" fmla="*/ 451 w 1798"/>
                  <a:gd name="T53" fmla="*/ 902 h 1434"/>
                  <a:gd name="T54" fmla="*/ 436 w 1798"/>
                  <a:gd name="T55" fmla="*/ 869 h 1434"/>
                  <a:gd name="T56" fmla="*/ 425 w 1798"/>
                  <a:gd name="T57" fmla="*/ 833 h 1434"/>
                  <a:gd name="T58" fmla="*/ 420 w 1798"/>
                  <a:gd name="T59" fmla="*/ 793 h 1434"/>
                  <a:gd name="T60" fmla="*/ 420 w 1798"/>
                  <a:gd name="T61" fmla="*/ 762 h 1434"/>
                  <a:gd name="T62" fmla="*/ 426 w 1798"/>
                  <a:gd name="T63" fmla="*/ 715 h 1434"/>
                  <a:gd name="T64" fmla="*/ 439 w 1798"/>
                  <a:gd name="T65" fmla="*/ 670 h 1434"/>
                  <a:gd name="T66" fmla="*/ 456 w 1798"/>
                  <a:gd name="T67" fmla="*/ 630 h 1434"/>
                  <a:gd name="T68" fmla="*/ 480 w 1798"/>
                  <a:gd name="T69" fmla="*/ 594 h 1434"/>
                  <a:gd name="T70" fmla="*/ 509 w 1798"/>
                  <a:gd name="T71" fmla="*/ 562 h 1434"/>
                  <a:gd name="T72" fmla="*/ 542 w 1798"/>
                  <a:gd name="T73" fmla="*/ 535 h 1434"/>
                  <a:gd name="T74" fmla="*/ 578 w 1798"/>
                  <a:gd name="T75" fmla="*/ 513 h 1434"/>
                  <a:gd name="T76" fmla="*/ 618 w 1798"/>
                  <a:gd name="T77" fmla="*/ 497 h 1434"/>
                  <a:gd name="T78" fmla="*/ 660 w 1798"/>
                  <a:gd name="T79" fmla="*/ 485 h 1434"/>
                  <a:gd name="T80" fmla="*/ 705 w 1798"/>
                  <a:gd name="T81" fmla="*/ 480 h 1434"/>
                  <a:gd name="T82" fmla="*/ 1618 w 1798"/>
                  <a:gd name="T83" fmla="*/ 479 h 1434"/>
                  <a:gd name="T84" fmla="*/ 1654 w 1798"/>
                  <a:gd name="T85" fmla="*/ 476 h 1434"/>
                  <a:gd name="T86" fmla="*/ 1704 w 1798"/>
                  <a:gd name="T87" fmla="*/ 457 h 1434"/>
                  <a:gd name="T88" fmla="*/ 1745 w 1798"/>
                  <a:gd name="T89" fmla="*/ 427 h 1434"/>
                  <a:gd name="T90" fmla="*/ 1776 w 1798"/>
                  <a:gd name="T91" fmla="*/ 385 h 1434"/>
                  <a:gd name="T92" fmla="*/ 1795 w 1798"/>
                  <a:gd name="T93" fmla="*/ 336 h 1434"/>
                  <a:gd name="T94" fmla="*/ 1798 w 1798"/>
                  <a:gd name="T95" fmla="*/ 300 h 1434"/>
                  <a:gd name="T96" fmla="*/ 1792 w 1798"/>
                  <a:gd name="T97" fmla="*/ 238 h 1434"/>
                  <a:gd name="T98" fmla="*/ 1774 w 1798"/>
                  <a:gd name="T99" fmla="*/ 185 h 1434"/>
                  <a:gd name="T100" fmla="*/ 1747 w 1798"/>
                  <a:gd name="T101" fmla="*/ 140 h 1434"/>
                  <a:gd name="T102" fmla="*/ 1711 w 1798"/>
                  <a:gd name="T103" fmla="*/ 101 h 1434"/>
                  <a:gd name="T104" fmla="*/ 1670 w 1798"/>
                  <a:gd name="T105" fmla="*/ 70 h 1434"/>
                  <a:gd name="T106" fmla="*/ 1622 w 1798"/>
                  <a:gd name="T107" fmla="*/ 45 h 1434"/>
                  <a:gd name="T108" fmla="*/ 1571 w 1798"/>
                  <a:gd name="T109" fmla="*/ 27 h 1434"/>
                  <a:gd name="T110" fmla="*/ 1482 w 1798"/>
                  <a:gd name="T111" fmla="*/ 7 h 1434"/>
                  <a:gd name="T112" fmla="*/ 1379 w 1798"/>
                  <a:gd name="T113"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8" h="1434">
                    <a:moveTo>
                      <a:pt x="1379" y="0"/>
                    </a:moveTo>
                    <a:lnTo>
                      <a:pt x="719" y="0"/>
                    </a:lnTo>
                    <a:lnTo>
                      <a:pt x="719" y="0"/>
                    </a:lnTo>
                    <a:lnTo>
                      <a:pt x="683" y="1"/>
                    </a:lnTo>
                    <a:lnTo>
                      <a:pt x="646" y="4"/>
                    </a:lnTo>
                    <a:lnTo>
                      <a:pt x="609" y="8"/>
                    </a:lnTo>
                    <a:lnTo>
                      <a:pt x="574" y="14"/>
                    </a:lnTo>
                    <a:lnTo>
                      <a:pt x="540" y="23"/>
                    </a:lnTo>
                    <a:lnTo>
                      <a:pt x="506" y="32"/>
                    </a:lnTo>
                    <a:lnTo>
                      <a:pt x="472" y="43"/>
                    </a:lnTo>
                    <a:lnTo>
                      <a:pt x="440" y="57"/>
                    </a:lnTo>
                    <a:lnTo>
                      <a:pt x="408" y="71"/>
                    </a:lnTo>
                    <a:lnTo>
                      <a:pt x="377" y="87"/>
                    </a:lnTo>
                    <a:lnTo>
                      <a:pt x="347" y="104"/>
                    </a:lnTo>
                    <a:lnTo>
                      <a:pt x="318" y="123"/>
                    </a:lnTo>
                    <a:lnTo>
                      <a:pt x="289" y="143"/>
                    </a:lnTo>
                    <a:lnTo>
                      <a:pt x="262" y="164"/>
                    </a:lnTo>
                    <a:lnTo>
                      <a:pt x="236" y="187"/>
                    </a:lnTo>
                    <a:lnTo>
                      <a:pt x="211" y="211"/>
                    </a:lnTo>
                    <a:lnTo>
                      <a:pt x="187" y="236"/>
                    </a:lnTo>
                    <a:lnTo>
                      <a:pt x="165" y="262"/>
                    </a:lnTo>
                    <a:lnTo>
                      <a:pt x="143" y="289"/>
                    </a:lnTo>
                    <a:lnTo>
                      <a:pt x="123" y="317"/>
                    </a:lnTo>
                    <a:lnTo>
                      <a:pt x="105" y="347"/>
                    </a:lnTo>
                    <a:lnTo>
                      <a:pt x="87" y="377"/>
                    </a:lnTo>
                    <a:lnTo>
                      <a:pt x="71" y="408"/>
                    </a:lnTo>
                    <a:lnTo>
                      <a:pt x="57" y="440"/>
                    </a:lnTo>
                    <a:lnTo>
                      <a:pt x="43" y="472"/>
                    </a:lnTo>
                    <a:lnTo>
                      <a:pt x="32" y="505"/>
                    </a:lnTo>
                    <a:lnTo>
                      <a:pt x="23" y="539"/>
                    </a:lnTo>
                    <a:lnTo>
                      <a:pt x="15" y="574"/>
                    </a:lnTo>
                    <a:lnTo>
                      <a:pt x="8" y="609"/>
                    </a:lnTo>
                    <a:lnTo>
                      <a:pt x="4" y="645"/>
                    </a:lnTo>
                    <a:lnTo>
                      <a:pt x="1" y="682"/>
                    </a:lnTo>
                    <a:lnTo>
                      <a:pt x="0" y="719"/>
                    </a:lnTo>
                    <a:lnTo>
                      <a:pt x="0" y="719"/>
                    </a:lnTo>
                    <a:lnTo>
                      <a:pt x="1" y="755"/>
                    </a:lnTo>
                    <a:lnTo>
                      <a:pt x="3" y="790"/>
                    </a:lnTo>
                    <a:lnTo>
                      <a:pt x="6" y="825"/>
                    </a:lnTo>
                    <a:lnTo>
                      <a:pt x="11" y="859"/>
                    </a:lnTo>
                    <a:lnTo>
                      <a:pt x="18" y="892"/>
                    </a:lnTo>
                    <a:lnTo>
                      <a:pt x="26" y="923"/>
                    </a:lnTo>
                    <a:lnTo>
                      <a:pt x="35" y="954"/>
                    </a:lnTo>
                    <a:lnTo>
                      <a:pt x="46" y="985"/>
                    </a:lnTo>
                    <a:lnTo>
                      <a:pt x="58" y="1014"/>
                    </a:lnTo>
                    <a:lnTo>
                      <a:pt x="71" y="1042"/>
                    </a:lnTo>
                    <a:lnTo>
                      <a:pt x="86" y="1070"/>
                    </a:lnTo>
                    <a:lnTo>
                      <a:pt x="102" y="1095"/>
                    </a:lnTo>
                    <a:lnTo>
                      <a:pt x="120" y="1121"/>
                    </a:lnTo>
                    <a:lnTo>
                      <a:pt x="139" y="1146"/>
                    </a:lnTo>
                    <a:lnTo>
                      <a:pt x="158" y="1170"/>
                    </a:lnTo>
                    <a:lnTo>
                      <a:pt x="180" y="1193"/>
                    </a:lnTo>
                    <a:lnTo>
                      <a:pt x="203" y="1214"/>
                    </a:lnTo>
                    <a:lnTo>
                      <a:pt x="228" y="1236"/>
                    </a:lnTo>
                    <a:lnTo>
                      <a:pt x="252" y="1256"/>
                    </a:lnTo>
                    <a:lnTo>
                      <a:pt x="279" y="1275"/>
                    </a:lnTo>
                    <a:lnTo>
                      <a:pt x="307" y="1294"/>
                    </a:lnTo>
                    <a:lnTo>
                      <a:pt x="336" y="1312"/>
                    </a:lnTo>
                    <a:lnTo>
                      <a:pt x="367" y="1328"/>
                    </a:lnTo>
                    <a:lnTo>
                      <a:pt x="398" y="1344"/>
                    </a:lnTo>
                    <a:lnTo>
                      <a:pt x="431" y="1358"/>
                    </a:lnTo>
                    <a:lnTo>
                      <a:pt x="466" y="1372"/>
                    </a:lnTo>
                    <a:lnTo>
                      <a:pt x="502" y="1384"/>
                    </a:lnTo>
                    <a:lnTo>
                      <a:pt x="538" y="1397"/>
                    </a:lnTo>
                    <a:lnTo>
                      <a:pt x="576" y="1407"/>
                    </a:lnTo>
                    <a:lnTo>
                      <a:pt x="615" y="1417"/>
                    </a:lnTo>
                    <a:lnTo>
                      <a:pt x="655" y="1427"/>
                    </a:lnTo>
                    <a:lnTo>
                      <a:pt x="696" y="1434"/>
                    </a:lnTo>
                    <a:lnTo>
                      <a:pt x="676" y="1059"/>
                    </a:lnTo>
                    <a:lnTo>
                      <a:pt x="676" y="1059"/>
                    </a:lnTo>
                    <a:lnTo>
                      <a:pt x="650" y="1051"/>
                    </a:lnTo>
                    <a:lnTo>
                      <a:pt x="624" y="1042"/>
                    </a:lnTo>
                    <a:lnTo>
                      <a:pt x="600" y="1031"/>
                    </a:lnTo>
                    <a:lnTo>
                      <a:pt x="576" y="1019"/>
                    </a:lnTo>
                    <a:lnTo>
                      <a:pt x="555" y="1007"/>
                    </a:lnTo>
                    <a:lnTo>
                      <a:pt x="533" y="992"/>
                    </a:lnTo>
                    <a:lnTo>
                      <a:pt x="513" y="977"/>
                    </a:lnTo>
                    <a:lnTo>
                      <a:pt x="496" y="960"/>
                    </a:lnTo>
                    <a:lnTo>
                      <a:pt x="479" y="942"/>
                    </a:lnTo>
                    <a:lnTo>
                      <a:pt x="463" y="923"/>
                    </a:lnTo>
                    <a:lnTo>
                      <a:pt x="451" y="902"/>
                    </a:lnTo>
                    <a:lnTo>
                      <a:pt x="445" y="892"/>
                    </a:lnTo>
                    <a:lnTo>
                      <a:pt x="440" y="880"/>
                    </a:lnTo>
                    <a:lnTo>
                      <a:pt x="436" y="869"/>
                    </a:lnTo>
                    <a:lnTo>
                      <a:pt x="431" y="858"/>
                    </a:lnTo>
                    <a:lnTo>
                      <a:pt x="428" y="845"/>
                    </a:lnTo>
                    <a:lnTo>
                      <a:pt x="425" y="833"/>
                    </a:lnTo>
                    <a:lnTo>
                      <a:pt x="422" y="819"/>
                    </a:lnTo>
                    <a:lnTo>
                      <a:pt x="421" y="807"/>
                    </a:lnTo>
                    <a:lnTo>
                      <a:pt x="420" y="793"/>
                    </a:lnTo>
                    <a:lnTo>
                      <a:pt x="420" y="779"/>
                    </a:lnTo>
                    <a:lnTo>
                      <a:pt x="420" y="779"/>
                    </a:lnTo>
                    <a:lnTo>
                      <a:pt x="420" y="762"/>
                    </a:lnTo>
                    <a:lnTo>
                      <a:pt x="421" y="746"/>
                    </a:lnTo>
                    <a:lnTo>
                      <a:pt x="423" y="730"/>
                    </a:lnTo>
                    <a:lnTo>
                      <a:pt x="426" y="715"/>
                    </a:lnTo>
                    <a:lnTo>
                      <a:pt x="429" y="699"/>
                    </a:lnTo>
                    <a:lnTo>
                      <a:pt x="433" y="685"/>
                    </a:lnTo>
                    <a:lnTo>
                      <a:pt x="439" y="670"/>
                    </a:lnTo>
                    <a:lnTo>
                      <a:pt x="444" y="657"/>
                    </a:lnTo>
                    <a:lnTo>
                      <a:pt x="450" y="643"/>
                    </a:lnTo>
                    <a:lnTo>
                      <a:pt x="456" y="630"/>
                    </a:lnTo>
                    <a:lnTo>
                      <a:pt x="463" y="618"/>
                    </a:lnTo>
                    <a:lnTo>
                      <a:pt x="472" y="605"/>
                    </a:lnTo>
                    <a:lnTo>
                      <a:pt x="480" y="594"/>
                    </a:lnTo>
                    <a:lnTo>
                      <a:pt x="489" y="582"/>
                    </a:lnTo>
                    <a:lnTo>
                      <a:pt x="499" y="572"/>
                    </a:lnTo>
                    <a:lnTo>
                      <a:pt x="509" y="562"/>
                    </a:lnTo>
                    <a:lnTo>
                      <a:pt x="519" y="552"/>
                    </a:lnTo>
                    <a:lnTo>
                      <a:pt x="531" y="543"/>
                    </a:lnTo>
                    <a:lnTo>
                      <a:pt x="542" y="535"/>
                    </a:lnTo>
                    <a:lnTo>
                      <a:pt x="553" y="527"/>
                    </a:lnTo>
                    <a:lnTo>
                      <a:pt x="566" y="519"/>
                    </a:lnTo>
                    <a:lnTo>
                      <a:pt x="578" y="513"/>
                    </a:lnTo>
                    <a:lnTo>
                      <a:pt x="591" y="507"/>
                    </a:lnTo>
                    <a:lnTo>
                      <a:pt x="604" y="501"/>
                    </a:lnTo>
                    <a:lnTo>
                      <a:pt x="618" y="497"/>
                    </a:lnTo>
                    <a:lnTo>
                      <a:pt x="632" y="491"/>
                    </a:lnTo>
                    <a:lnTo>
                      <a:pt x="646" y="488"/>
                    </a:lnTo>
                    <a:lnTo>
                      <a:pt x="660" y="485"/>
                    </a:lnTo>
                    <a:lnTo>
                      <a:pt x="675" y="482"/>
                    </a:lnTo>
                    <a:lnTo>
                      <a:pt x="689" y="481"/>
                    </a:lnTo>
                    <a:lnTo>
                      <a:pt x="705" y="480"/>
                    </a:lnTo>
                    <a:lnTo>
                      <a:pt x="719" y="479"/>
                    </a:lnTo>
                    <a:lnTo>
                      <a:pt x="1159" y="479"/>
                    </a:lnTo>
                    <a:lnTo>
                      <a:pt x="1618" y="479"/>
                    </a:lnTo>
                    <a:lnTo>
                      <a:pt x="1618" y="479"/>
                    </a:lnTo>
                    <a:lnTo>
                      <a:pt x="1637" y="479"/>
                    </a:lnTo>
                    <a:lnTo>
                      <a:pt x="1654" y="476"/>
                    </a:lnTo>
                    <a:lnTo>
                      <a:pt x="1672" y="472"/>
                    </a:lnTo>
                    <a:lnTo>
                      <a:pt x="1688" y="465"/>
                    </a:lnTo>
                    <a:lnTo>
                      <a:pt x="1704" y="457"/>
                    </a:lnTo>
                    <a:lnTo>
                      <a:pt x="1718" y="449"/>
                    </a:lnTo>
                    <a:lnTo>
                      <a:pt x="1733" y="439"/>
                    </a:lnTo>
                    <a:lnTo>
                      <a:pt x="1745" y="427"/>
                    </a:lnTo>
                    <a:lnTo>
                      <a:pt x="1757" y="414"/>
                    </a:lnTo>
                    <a:lnTo>
                      <a:pt x="1767" y="400"/>
                    </a:lnTo>
                    <a:lnTo>
                      <a:pt x="1776" y="385"/>
                    </a:lnTo>
                    <a:lnTo>
                      <a:pt x="1783" y="369"/>
                    </a:lnTo>
                    <a:lnTo>
                      <a:pt x="1790" y="353"/>
                    </a:lnTo>
                    <a:lnTo>
                      <a:pt x="1795" y="336"/>
                    </a:lnTo>
                    <a:lnTo>
                      <a:pt x="1797" y="318"/>
                    </a:lnTo>
                    <a:lnTo>
                      <a:pt x="1798" y="300"/>
                    </a:lnTo>
                    <a:lnTo>
                      <a:pt x="1798" y="300"/>
                    </a:lnTo>
                    <a:lnTo>
                      <a:pt x="1797" y="278"/>
                    </a:lnTo>
                    <a:lnTo>
                      <a:pt x="1795" y="258"/>
                    </a:lnTo>
                    <a:lnTo>
                      <a:pt x="1792" y="238"/>
                    </a:lnTo>
                    <a:lnTo>
                      <a:pt x="1788" y="219"/>
                    </a:lnTo>
                    <a:lnTo>
                      <a:pt x="1781" y="202"/>
                    </a:lnTo>
                    <a:lnTo>
                      <a:pt x="1774" y="185"/>
                    </a:lnTo>
                    <a:lnTo>
                      <a:pt x="1766" y="169"/>
                    </a:lnTo>
                    <a:lnTo>
                      <a:pt x="1758" y="153"/>
                    </a:lnTo>
                    <a:lnTo>
                      <a:pt x="1747" y="140"/>
                    </a:lnTo>
                    <a:lnTo>
                      <a:pt x="1736" y="126"/>
                    </a:lnTo>
                    <a:lnTo>
                      <a:pt x="1725" y="114"/>
                    </a:lnTo>
                    <a:lnTo>
                      <a:pt x="1711" y="101"/>
                    </a:lnTo>
                    <a:lnTo>
                      <a:pt x="1699" y="90"/>
                    </a:lnTo>
                    <a:lnTo>
                      <a:pt x="1684" y="80"/>
                    </a:lnTo>
                    <a:lnTo>
                      <a:pt x="1670" y="70"/>
                    </a:lnTo>
                    <a:lnTo>
                      <a:pt x="1654" y="62"/>
                    </a:lnTo>
                    <a:lnTo>
                      <a:pt x="1639" y="54"/>
                    </a:lnTo>
                    <a:lnTo>
                      <a:pt x="1622" y="45"/>
                    </a:lnTo>
                    <a:lnTo>
                      <a:pt x="1606" y="39"/>
                    </a:lnTo>
                    <a:lnTo>
                      <a:pt x="1588" y="33"/>
                    </a:lnTo>
                    <a:lnTo>
                      <a:pt x="1571" y="27"/>
                    </a:lnTo>
                    <a:lnTo>
                      <a:pt x="1554" y="22"/>
                    </a:lnTo>
                    <a:lnTo>
                      <a:pt x="1518" y="13"/>
                    </a:lnTo>
                    <a:lnTo>
                      <a:pt x="1482" y="7"/>
                    </a:lnTo>
                    <a:lnTo>
                      <a:pt x="1447" y="3"/>
                    </a:lnTo>
                    <a:lnTo>
                      <a:pt x="1412" y="1"/>
                    </a:lnTo>
                    <a:lnTo>
                      <a:pt x="137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521" name="Freeform 176">
                <a:extLst>
                  <a:ext uri="{FF2B5EF4-FFF2-40B4-BE49-F238E27FC236}">
                    <a16:creationId xmlns:a16="http://schemas.microsoft.com/office/drawing/2014/main" id="{BF70CACF-9BAC-438F-8BF0-AA5EDEC6C03B}"/>
                  </a:ext>
                </a:extLst>
              </p:cNvPr>
              <p:cNvSpPr>
                <a:spLocks/>
              </p:cNvSpPr>
              <p:nvPr/>
            </p:nvSpPr>
            <p:spPr bwMode="auto">
              <a:xfrm>
                <a:off x="5783263" y="2473325"/>
                <a:ext cx="606425" cy="2000250"/>
              </a:xfrm>
              <a:custGeom>
                <a:avLst/>
                <a:gdLst>
                  <a:gd name="T0" fmla="*/ 382 w 382"/>
                  <a:gd name="T1" fmla="*/ 0 h 1260"/>
                  <a:gd name="T2" fmla="*/ 0 w 382"/>
                  <a:gd name="T3" fmla="*/ 0 h 1260"/>
                  <a:gd name="T4" fmla="*/ 72 w 382"/>
                  <a:gd name="T5" fmla="*/ 1260 h 1260"/>
                  <a:gd name="T6" fmla="*/ 316 w 382"/>
                  <a:gd name="T7" fmla="*/ 1146 h 1260"/>
                  <a:gd name="T8" fmla="*/ 382 w 382"/>
                  <a:gd name="T9" fmla="*/ 0 h 1260"/>
                </a:gdLst>
                <a:ahLst/>
                <a:cxnLst>
                  <a:cxn ang="0">
                    <a:pos x="T0" y="T1"/>
                  </a:cxn>
                  <a:cxn ang="0">
                    <a:pos x="T2" y="T3"/>
                  </a:cxn>
                  <a:cxn ang="0">
                    <a:pos x="T4" y="T5"/>
                  </a:cxn>
                  <a:cxn ang="0">
                    <a:pos x="T6" y="T7"/>
                  </a:cxn>
                  <a:cxn ang="0">
                    <a:pos x="T8" y="T9"/>
                  </a:cxn>
                </a:cxnLst>
                <a:rect l="0" t="0" r="r" b="b"/>
                <a:pathLst>
                  <a:path w="382" h="1260">
                    <a:moveTo>
                      <a:pt x="382" y="0"/>
                    </a:moveTo>
                    <a:lnTo>
                      <a:pt x="0" y="0"/>
                    </a:lnTo>
                    <a:lnTo>
                      <a:pt x="72" y="1260"/>
                    </a:lnTo>
                    <a:lnTo>
                      <a:pt x="316" y="1146"/>
                    </a:lnTo>
                    <a:lnTo>
                      <a:pt x="3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grpSp>
      <p:grpSp>
        <p:nvGrpSpPr>
          <p:cNvPr id="249" name="Gruppieren 248">
            <a:extLst>
              <a:ext uri="{FF2B5EF4-FFF2-40B4-BE49-F238E27FC236}">
                <a16:creationId xmlns:a16="http://schemas.microsoft.com/office/drawing/2014/main" id="{1EB2FA99-7CCC-4EB0-A864-54639F505E91}"/>
              </a:ext>
            </a:extLst>
          </p:cNvPr>
          <p:cNvGrpSpPr/>
          <p:nvPr/>
        </p:nvGrpSpPr>
        <p:grpSpPr>
          <a:xfrm>
            <a:off x="8761804" y="3721179"/>
            <a:ext cx="545649" cy="450948"/>
            <a:chOff x="8327716" y="2636430"/>
            <a:chExt cx="678100" cy="560411"/>
          </a:xfrm>
        </p:grpSpPr>
        <p:grpSp>
          <p:nvGrpSpPr>
            <p:cNvPr id="255" name="Group 115">
              <a:extLst>
                <a:ext uri="{FF2B5EF4-FFF2-40B4-BE49-F238E27FC236}">
                  <a16:creationId xmlns:a16="http://schemas.microsoft.com/office/drawing/2014/main" id="{DF0DC038-9163-42FD-B78B-4ED31E478BC1}"/>
                </a:ext>
              </a:extLst>
            </p:cNvPr>
            <p:cNvGrpSpPr>
              <a:grpSpLocks noChangeAspect="1"/>
            </p:cNvGrpSpPr>
            <p:nvPr/>
          </p:nvGrpSpPr>
          <p:grpSpPr bwMode="auto">
            <a:xfrm>
              <a:off x="8442975" y="2636430"/>
              <a:ext cx="444423" cy="526015"/>
              <a:chOff x="2346" y="400"/>
              <a:chExt cx="2974" cy="3520"/>
            </a:xfrm>
          </p:grpSpPr>
          <p:sp>
            <p:nvSpPr>
              <p:cNvPr id="263" name="AutoShape 114">
                <a:extLst>
                  <a:ext uri="{FF2B5EF4-FFF2-40B4-BE49-F238E27FC236}">
                    <a16:creationId xmlns:a16="http://schemas.microsoft.com/office/drawing/2014/main" id="{A8E08DF9-5DCC-4BDB-BE27-FB6008C99EEA}"/>
                  </a:ext>
                </a:extLst>
              </p:cNvPr>
              <p:cNvSpPr>
                <a:spLocks noChangeAspect="1" noChangeArrowheads="1" noTextEdit="1"/>
              </p:cNvSpPr>
              <p:nvPr/>
            </p:nvSpPr>
            <p:spPr bwMode="auto">
              <a:xfrm>
                <a:off x="2346" y="400"/>
                <a:ext cx="2974" cy="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264" name="Freeform 116">
                <a:extLst>
                  <a:ext uri="{FF2B5EF4-FFF2-40B4-BE49-F238E27FC236}">
                    <a16:creationId xmlns:a16="http://schemas.microsoft.com/office/drawing/2014/main" id="{35A8F5A0-AA50-478D-B5D1-E3867E1159F0}"/>
                  </a:ext>
                </a:extLst>
              </p:cNvPr>
              <p:cNvSpPr>
                <a:spLocks/>
              </p:cNvSpPr>
              <p:nvPr/>
            </p:nvSpPr>
            <p:spPr bwMode="auto">
              <a:xfrm>
                <a:off x="3262" y="510"/>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265" name="Freeform 117">
                <a:extLst>
                  <a:ext uri="{FF2B5EF4-FFF2-40B4-BE49-F238E27FC236}">
                    <a16:creationId xmlns:a16="http://schemas.microsoft.com/office/drawing/2014/main" id="{84D8569C-072A-4CC7-AAF6-267C046069F7}"/>
                  </a:ext>
                </a:extLst>
              </p:cNvPr>
              <p:cNvSpPr>
                <a:spLocks/>
              </p:cNvSpPr>
              <p:nvPr/>
            </p:nvSpPr>
            <p:spPr bwMode="auto">
              <a:xfrm>
                <a:off x="3262" y="510"/>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266" name="Freeform 118">
                <a:extLst>
                  <a:ext uri="{FF2B5EF4-FFF2-40B4-BE49-F238E27FC236}">
                    <a16:creationId xmlns:a16="http://schemas.microsoft.com/office/drawing/2014/main" id="{7A9A52B6-6526-4504-BCCC-5A1E1B1D05F9}"/>
                  </a:ext>
                </a:extLst>
              </p:cNvPr>
              <p:cNvSpPr>
                <a:spLocks/>
              </p:cNvSpPr>
              <p:nvPr/>
            </p:nvSpPr>
            <p:spPr bwMode="auto">
              <a:xfrm>
                <a:off x="2528" y="1992"/>
                <a:ext cx="1408" cy="1916"/>
              </a:xfrm>
              <a:custGeom>
                <a:avLst/>
                <a:gdLst>
                  <a:gd name="T0" fmla="*/ 1334 w 1408"/>
                  <a:gd name="T1" fmla="*/ 1916 h 1916"/>
                  <a:gd name="T2" fmla="*/ 320 w 1408"/>
                  <a:gd name="T3" fmla="*/ 1908 h 1916"/>
                  <a:gd name="T4" fmla="*/ 320 w 1408"/>
                  <a:gd name="T5" fmla="*/ 1908 h 1916"/>
                  <a:gd name="T6" fmla="*/ 310 w 1408"/>
                  <a:gd name="T7" fmla="*/ 1894 h 1916"/>
                  <a:gd name="T8" fmla="*/ 280 w 1408"/>
                  <a:gd name="T9" fmla="*/ 1854 h 1916"/>
                  <a:gd name="T10" fmla="*/ 240 w 1408"/>
                  <a:gd name="T11" fmla="*/ 1788 h 1916"/>
                  <a:gd name="T12" fmla="*/ 216 w 1408"/>
                  <a:gd name="T13" fmla="*/ 1748 h 1916"/>
                  <a:gd name="T14" fmla="*/ 190 w 1408"/>
                  <a:gd name="T15" fmla="*/ 1704 h 1916"/>
                  <a:gd name="T16" fmla="*/ 166 w 1408"/>
                  <a:gd name="T17" fmla="*/ 1656 h 1916"/>
                  <a:gd name="T18" fmla="*/ 140 w 1408"/>
                  <a:gd name="T19" fmla="*/ 1602 h 1916"/>
                  <a:gd name="T20" fmla="*/ 116 w 1408"/>
                  <a:gd name="T21" fmla="*/ 1546 h 1916"/>
                  <a:gd name="T22" fmla="*/ 94 w 1408"/>
                  <a:gd name="T23" fmla="*/ 1488 h 1916"/>
                  <a:gd name="T24" fmla="*/ 74 w 1408"/>
                  <a:gd name="T25" fmla="*/ 1426 h 1916"/>
                  <a:gd name="T26" fmla="*/ 58 w 1408"/>
                  <a:gd name="T27" fmla="*/ 1362 h 1916"/>
                  <a:gd name="T28" fmla="*/ 44 w 1408"/>
                  <a:gd name="T29" fmla="*/ 1298 h 1916"/>
                  <a:gd name="T30" fmla="*/ 38 w 1408"/>
                  <a:gd name="T31" fmla="*/ 1264 h 1916"/>
                  <a:gd name="T32" fmla="*/ 34 w 1408"/>
                  <a:gd name="T33" fmla="*/ 1230 h 1916"/>
                  <a:gd name="T34" fmla="*/ 34 w 1408"/>
                  <a:gd name="T35" fmla="*/ 1230 h 1916"/>
                  <a:gd name="T36" fmla="*/ 20 w 1408"/>
                  <a:gd name="T37" fmla="*/ 1096 h 1916"/>
                  <a:gd name="T38" fmla="*/ 8 w 1408"/>
                  <a:gd name="T39" fmla="*/ 964 h 1916"/>
                  <a:gd name="T40" fmla="*/ 4 w 1408"/>
                  <a:gd name="T41" fmla="*/ 898 h 1916"/>
                  <a:gd name="T42" fmla="*/ 2 w 1408"/>
                  <a:gd name="T43" fmla="*/ 836 h 1916"/>
                  <a:gd name="T44" fmla="*/ 0 w 1408"/>
                  <a:gd name="T45" fmla="*/ 774 h 1916"/>
                  <a:gd name="T46" fmla="*/ 2 w 1408"/>
                  <a:gd name="T47" fmla="*/ 714 h 1916"/>
                  <a:gd name="T48" fmla="*/ 8 w 1408"/>
                  <a:gd name="T49" fmla="*/ 658 h 1916"/>
                  <a:gd name="T50" fmla="*/ 16 w 1408"/>
                  <a:gd name="T51" fmla="*/ 604 h 1916"/>
                  <a:gd name="T52" fmla="*/ 28 w 1408"/>
                  <a:gd name="T53" fmla="*/ 552 h 1916"/>
                  <a:gd name="T54" fmla="*/ 36 w 1408"/>
                  <a:gd name="T55" fmla="*/ 528 h 1916"/>
                  <a:gd name="T56" fmla="*/ 44 w 1408"/>
                  <a:gd name="T57" fmla="*/ 504 h 1916"/>
                  <a:gd name="T58" fmla="*/ 54 w 1408"/>
                  <a:gd name="T59" fmla="*/ 482 h 1916"/>
                  <a:gd name="T60" fmla="*/ 66 w 1408"/>
                  <a:gd name="T61" fmla="*/ 460 h 1916"/>
                  <a:gd name="T62" fmla="*/ 78 w 1408"/>
                  <a:gd name="T63" fmla="*/ 440 h 1916"/>
                  <a:gd name="T64" fmla="*/ 90 w 1408"/>
                  <a:gd name="T65" fmla="*/ 420 h 1916"/>
                  <a:gd name="T66" fmla="*/ 106 w 1408"/>
                  <a:gd name="T67" fmla="*/ 402 h 1916"/>
                  <a:gd name="T68" fmla="*/ 122 w 1408"/>
                  <a:gd name="T69" fmla="*/ 384 h 1916"/>
                  <a:gd name="T70" fmla="*/ 140 w 1408"/>
                  <a:gd name="T71" fmla="*/ 368 h 1916"/>
                  <a:gd name="T72" fmla="*/ 158 w 1408"/>
                  <a:gd name="T73" fmla="*/ 352 h 1916"/>
                  <a:gd name="T74" fmla="*/ 158 w 1408"/>
                  <a:gd name="T75" fmla="*/ 352 h 1916"/>
                  <a:gd name="T76" fmla="*/ 202 w 1408"/>
                  <a:gd name="T77" fmla="*/ 322 h 1916"/>
                  <a:gd name="T78" fmla="*/ 250 w 1408"/>
                  <a:gd name="T79" fmla="*/ 292 h 1916"/>
                  <a:gd name="T80" fmla="*/ 304 w 1408"/>
                  <a:gd name="T81" fmla="*/ 262 h 1916"/>
                  <a:gd name="T82" fmla="*/ 362 w 1408"/>
                  <a:gd name="T83" fmla="*/ 230 h 1916"/>
                  <a:gd name="T84" fmla="*/ 420 w 1408"/>
                  <a:gd name="T85" fmla="*/ 202 h 1916"/>
                  <a:gd name="T86" fmla="*/ 480 w 1408"/>
                  <a:gd name="T87" fmla="*/ 172 h 1916"/>
                  <a:gd name="T88" fmla="*/ 600 w 1408"/>
                  <a:gd name="T89" fmla="*/ 118 h 1916"/>
                  <a:gd name="T90" fmla="*/ 708 w 1408"/>
                  <a:gd name="T91" fmla="*/ 70 h 1916"/>
                  <a:gd name="T92" fmla="*/ 798 w 1408"/>
                  <a:gd name="T93" fmla="*/ 34 h 1916"/>
                  <a:gd name="T94" fmla="*/ 882 w 1408"/>
                  <a:gd name="T95" fmla="*/ 0 h 1916"/>
                  <a:gd name="T96" fmla="*/ 1324 w 1408"/>
                  <a:gd name="T97" fmla="*/ 564 h 1916"/>
                  <a:gd name="T98" fmla="*/ 1408 w 1408"/>
                  <a:gd name="T99" fmla="*/ 1310 h 1916"/>
                  <a:gd name="T100" fmla="*/ 1334 w 1408"/>
                  <a:gd name="T101" fmla="*/ 1916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8" h="1916">
                    <a:moveTo>
                      <a:pt x="1334" y="1916"/>
                    </a:moveTo>
                    <a:lnTo>
                      <a:pt x="320" y="1908"/>
                    </a:lnTo>
                    <a:lnTo>
                      <a:pt x="320" y="1908"/>
                    </a:lnTo>
                    <a:lnTo>
                      <a:pt x="310" y="1894"/>
                    </a:lnTo>
                    <a:lnTo>
                      <a:pt x="280" y="1854"/>
                    </a:lnTo>
                    <a:lnTo>
                      <a:pt x="240" y="1788"/>
                    </a:lnTo>
                    <a:lnTo>
                      <a:pt x="216" y="1748"/>
                    </a:lnTo>
                    <a:lnTo>
                      <a:pt x="190" y="1704"/>
                    </a:lnTo>
                    <a:lnTo>
                      <a:pt x="166" y="1656"/>
                    </a:lnTo>
                    <a:lnTo>
                      <a:pt x="140" y="1602"/>
                    </a:lnTo>
                    <a:lnTo>
                      <a:pt x="116" y="1546"/>
                    </a:lnTo>
                    <a:lnTo>
                      <a:pt x="94" y="1488"/>
                    </a:lnTo>
                    <a:lnTo>
                      <a:pt x="74" y="1426"/>
                    </a:lnTo>
                    <a:lnTo>
                      <a:pt x="58" y="1362"/>
                    </a:lnTo>
                    <a:lnTo>
                      <a:pt x="44" y="1298"/>
                    </a:lnTo>
                    <a:lnTo>
                      <a:pt x="38" y="1264"/>
                    </a:lnTo>
                    <a:lnTo>
                      <a:pt x="34" y="1230"/>
                    </a:lnTo>
                    <a:lnTo>
                      <a:pt x="34" y="1230"/>
                    </a:lnTo>
                    <a:lnTo>
                      <a:pt x="20" y="1096"/>
                    </a:lnTo>
                    <a:lnTo>
                      <a:pt x="8" y="964"/>
                    </a:lnTo>
                    <a:lnTo>
                      <a:pt x="4" y="898"/>
                    </a:lnTo>
                    <a:lnTo>
                      <a:pt x="2" y="836"/>
                    </a:lnTo>
                    <a:lnTo>
                      <a:pt x="0" y="774"/>
                    </a:lnTo>
                    <a:lnTo>
                      <a:pt x="2" y="714"/>
                    </a:lnTo>
                    <a:lnTo>
                      <a:pt x="8" y="658"/>
                    </a:lnTo>
                    <a:lnTo>
                      <a:pt x="16" y="604"/>
                    </a:lnTo>
                    <a:lnTo>
                      <a:pt x="28" y="552"/>
                    </a:lnTo>
                    <a:lnTo>
                      <a:pt x="36" y="528"/>
                    </a:lnTo>
                    <a:lnTo>
                      <a:pt x="44" y="504"/>
                    </a:lnTo>
                    <a:lnTo>
                      <a:pt x="54" y="482"/>
                    </a:lnTo>
                    <a:lnTo>
                      <a:pt x="66" y="460"/>
                    </a:lnTo>
                    <a:lnTo>
                      <a:pt x="78" y="440"/>
                    </a:lnTo>
                    <a:lnTo>
                      <a:pt x="90" y="420"/>
                    </a:lnTo>
                    <a:lnTo>
                      <a:pt x="106" y="402"/>
                    </a:lnTo>
                    <a:lnTo>
                      <a:pt x="122" y="384"/>
                    </a:lnTo>
                    <a:lnTo>
                      <a:pt x="140" y="368"/>
                    </a:lnTo>
                    <a:lnTo>
                      <a:pt x="158" y="352"/>
                    </a:lnTo>
                    <a:lnTo>
                      <a:pt x="158" y="352"/>
                    </a:lnTo>
                    <a:lnTo>
                      <a:pt x="202" y="322"/>
                    </a:lnTo>
                    <a:lnTo>
                      <a:pt x="250" y="292"/>
                    </a:lnTo>
                    <a:lnTo>
                      <a:pt x="304" y="262"/>
                    </a:lnTo>
                    <a:lnTo>
                      <a:pt x="362" y="230"/>
                    </a:lnTo>
                    <a:lnTo>
                      <a:pt x="420" y="202"/>
                    </a:lnTo>
                    <a:lnTo>
                      <a:pt x="480" y="172"/>
                    </a:lnTo>
                    <a:lnTo>
                      <a:pt x="600" y="118"/>
                    </a:lnTo>
                    <a:lnTo>
                      <a:pt x="708" y="70"/>
                    </a:lnTo>
                    <a:lnTo>
                      <a:pt x="798" y="34"/>
                    </a:lnTo>
                    <a:lnTo>
                      <a:pt x="882" y="0"/>
                    </a:lnTo>
                    <a:lnTo>
                      <a:pt x="1324" y="564"/>
                    </a:lnTo>
                    <a:lnTo>
                      <a:pt x="1408" y="1310"/>
                    </a:lnTo>
                    <a:lnTo>
                      <a:pt x="1334" y="1916"/>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267" name="Freeform 119">
                <a:extLst>
                  <a:ext uri="{FF2B5EF4-FFF2-40B4-BE49-F238E27FC236}">
                    <a16:creationId xmlns:a16="http://schemas.microsoft.com/office/drawing/2014/main" id="{32B6F2F8-6712-46E7-AC59-894F71C813AD}"/>
                  </a:ext>
                </a:extLst>
              </p:cNvPr>
              <p:cNvSpPr>
                <a:spLocks/>
              </p:cNvSpPr>
              <p:nvPr/>
            </p:nvSpPr>
            <p:spPr bwMode="auto">
              <a:xfrm>
                <a:off x="3356" y="438"/>
                <a:ext cx="922" cy="778"/>
              </a:xfrm>
              <a:custGeom>
                <a:avLst/>
                <a:gdLst>
                  <a:gd name="T0" fmla="*/ 48 w 922"/>
                  <a:gd name="T1" fmla="*/ 778 h 778"/>
                  <a:gd name="T2" fmla="*/ 168 w 922"/>
                  <a:gd name="T3" fmla="*/ 580 h 778"/>
                  <a:gd name="T4" fmla="*/ 148 w 922"/>
                  <a:gd name="T5" fmla="*/ 510 h 778"/>
                  <a:gd name="T6" fmla="*/ 138 w 922"/>
                  <a:gd name="T7" fmla="*/ 448 h 778"/>
                  <a:gd name="T8" fmla="*/ 136 w 922"/>
                  <a:gd name="T9" fmla="*/ 402 h 778"/>
                  <a:gd name="T10" fmla="*/ 138 w 922"/>
                  <a:gd name="T11" fmla="*/ 388 h 778"/>
                  <a:gd name="T12" fmla="*/ 146 w 922"/>
                  <a:gd name="T13" fmla="*/ 362 h 778"/>
                  <a:gd name="T14" fmla="*/ 180 w 922"/>
                  <a:gd name="T15" fmla="*/ 300 h 778"/>
                  <a:gd name="T16" fmla="*/ 194 w 922"/>
                  <a:gd name="T17" fmla="*/ 268 h 778"/>
                  <a:gd name="T18" fmla="*/ 198 w 922"/>
                  <a:gd name="T19" fmla="*/ 242 h 778"/>
                  <a:gd name="T20" fmla="*/ 198 w 922"/>
                  <a:gd name="T21" fmla="*/ 208 h 778"/>
                  <a:gd name="T22" fmla="*/ 196 w 922"/>
                  <a:gd name="T23" fmla="*/ 190 h 778"/>
                  <a:gd name="T24" fmla="*/ 236 w 922"/>
                  <a:gd name="T25" fmla="*/ 228 h 778"/>
                  <a:gd name="T26" fmla="*/ 304 w 922"/>
                  <a:gd name="T27" fmla="*/ 274 h 778"/>
                  <a:gd name="T28" fmla="*/ 350 w 922"/>
                  <a:gd name="T29" fmla="*/ 298 h 778"/>
                  <a:gd name="T30" fmla="*/ 400 w 922"/>
                  <a:gd name="T31" fmla="*/ 318 h 778"/>
                  <a:gd name="T32" fmla="*/ 456 w 922"/>
                  <a:gd name="T33" fmla="*/ 334 h 778"/>
                  <a:gd name="T34" fmla="*/ 484 w 922"/>
                  <a:gd name="T35" fmla="*/ 338 h 778"/>
                  <a:gd name="T36" fmla="*/ 538 w 922"/>
                  <a:gd name="T37" fmla="*/ 342 h 778"/>
                  <a:gd name="T38" fmla="*/ 608 w 922"/>
                  <a:gd name="T39" fmla="*/ 336 h 778"/>
                  <a:gd name="T40" fmla="*/ 686 w 922"/>
                  <a:gd name="T41" fmla="*/ 326 h 778"/>
                  <a:gd name="T42" fmla="*/ 716 w 922"/>
                  <a:gd name="T43" fmla="*/ 328 h 778"/>
                  <a:gd name="T44" fmla="*/ 740 w 922"/>
                  <a:gd name="T45" fmla="*/ 336 h 778"/>
                  <a:gd name="T46" fmla="*/ 760 w 922"/>
                  <a:gd name="T47" fmla="*/ 354 h 778"/>
                  <a:gd name="T48" fmla="*/ 766 w 922"/>
                  <a:gd name="T49" fmla="*/ 368 h 778"/>
                  <a:gd name="T50" fmla="*/ 776 w 922"/>
                  <a:gd name="T51" fmla="*/ 402 h 778"/>
                  <a:gd name="T52" fmla="*/ 780 w 922"/>
                  <a:gd name="T53" fmla="*/ 458 h 778"/>
                  <a:gd name="T54" fmla="*/ 774 w 922"/>
                  <a:gd name="T55" fmla="*/ 528 h 778"/>
                  <a:gd name="T56" fmla="*/ 764 w 922"/>
                  <a:gd name="T57" fmla="*/ 582 h 778"/>
                  <a:gd name="T58" fmla="*/ 880 w 922"/>
                  <a:gd name="T59" fmla="*/ 778 h 778"/>
                  <a:gd name="T60" fmla="*/ 900 w 922"/>
                  <a:gd name="T61" fmla="*/ 666 h 778"/>
                  <a:gd name="T62" fmla="*/ 920 w 922"/>
                  <a:gd name="T63" fmla="*/ 524 h 778"/>
                  <a:gd name="T64" fmla="*/ 922 w 922"/>
                  <a:gd name="T65" fmla="*/ 482 h 778"/>
                  <a:gd name="T66" fmla="*/ 918 w 922"/>
                  <a:gd name="T67" fmla="*/ 410 h 778"/>
                  <a:gd name="T68" fmla="*/ 908 w 922"/>
                  <a:gd name="T69" fmla="*/ 352 h 778"/>
                  <a:gd name="T70" fmla="*/ 892 w 922"/>
                  <a:gd name="T71" fmla="*/ 290 h 778"/>
                  <a:gd name="T72" fmla="*/ 866 w 922"/>
                  <a:gd name="T73" fmla="*/ 228 h 778"/>
                  <a:gd name="T74" fmla="*/ 828 w 922"/>
                  <a:gd name="T75" fmla="*/ 166 h 778"/>
                  <a:gd name="T76" fmla="*/ 776 w 922"/>
                  <a:gd name="T77" fmla="*/ 112 h 778"/>
                  <a:gd name="T78" fmla="*/ 710 w 922"/>
                  <a:gd name="T79" fmla="*/ 66 h 778"/>
                  <a:gd name="T80" fmla="*/ 672 w 922"/>
                  <a:gd name="T81" fmla="*/ 46 h 778"/>
                  <a:gd name="T82" fmla="*/ 630 w 922"/>
                  <a:gd name="T83" fmla="*/ 30 h 778"/>
                  <a:gd name="T84" fmla="*/ 554 w 922"/>
                  <a:gd name="T85" fmla="*/ 10 h 778"/>
                  <a:gd name="T86" fmla="*/ 482 w 922"/>
                  <a:gd name="T87" fmla="*/ 0 h 778"/>
                  <a:gd name="T88" fmla="*/ 416 w 922"/>
                  <a:gd name="T89" fmla="*/ 2 h 778"/>
                  <a:gd name="T90" fmla="*/ 356 w 922"/>
                  <a:gd name="T91" fmla="*/ 8 h 778"/>
                  <a:gd name="T92" fmla="*/ 304 w 922"/>
                  <a:gd name="T93" fmla="*/ 22 h 778"/>
                  <a:gd name="T94" fmla="*/ 258 w 922"/>
                  <a:gd name="T95" fmla="*/ 40 h 778"/>
                  <a:gd name="T96" fmla="*/ 206 w 922"/>
                  <a:gd name="T97" fmla="*/ 68 h 778"/>
                  <a:gd name="T98" fmla="*/ 174 w 922"/>
                  <a:gd name="T99" fmla="*/ 92 h 778"/>
                  <a:gd name="T100" fmla="*/ 138 w 922"/>
                  <a:gd name="T101" fmla="*/ 124 h 778"/>
                  <a:gd name="T102" fmla="*/ 100 w 922"/>
                  <a:gd name="T103" fmla="*/ 166 h 778"/>
                  <a:gd name="T104" fmla="*/ 66 w 922"/>
                  <a:gd name="T105" fmla="*/ 216 h 778"/>
                  <a:gd name="T106" fmla="*/ 36 w 922"/>
                  <a:gd name="T107" fmla="*/ 278 h 778"/>
                  <a:gd name="T108" fmla="*/ 12 w 922"/>
                  <a:gd name="T109" fmla="*/ 350 h 778"/>
                  <a:gd name="T110" fmla="*/ 0 w 922"/>
                  <a:gd name="T111" fmla="*/ 432 h 778"/>
                  <a:gd name="T112" fmla="*/ 2 w 922"/>
                  <a:gd name="T113" fmla="*/ 52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2" h="778">
                    <a:moveTo>
                      <a:pt x="2" y="526"/>
                    </a:moveTo>
                    <a:lnTo>
                      <a:pt x="48" y="778"/>
                    </a:lnTo>
                    <a:lnTo>
                      <a:pt x="168" y="580"/>
                    </a:lnTo>
                    <a:lnTo>
                      <a:pt x="168" y="580"/>
                    </a:lnTo>
                    <a:lnTo>
                      <a:pt x="162" y="560"/>
                    </a:lnTo>
                    <a:lnTo>
                      <a:pt x="148" y="510"/>
                    </a:lnTo>
                    <a:lnTo>
                      <a:pt x="142" y="480"/>
                    </a:lnTo>
                    <a:lnTo>
                      <a:pt x="138" y="448"/>
                    </a:lnTo>
                    <a:lnTo>
                      <a:pt x="136" y="416"/>
                    </a:lnTo>
                    <a:lnTo>
                      <a:pt x="136" y="402"/>
                    </a:lnTo>
                    <a:lnTo>
                      <a:pt x="138" y="388"/>
                    </a:lnTo>
                    <a:lnTo>
                      <a:pt x="138" y="388"/>
                    </a:lnTo>
                    <a:lnTo>
                      <a:pt x="142" y="374"/>
                    </a:lnTo>
                    <a:lnTo>
                      <a:pt x="146" y="362"/>
                    </a:lnTo>
                    <a:lnTo>
                      <a:pt x="156" y="340"/>
                    </a:lnTo>
                    <a:lnTo>
                      <a:pt x="180" y="300"/>
                    </a:lnTo>
                    <a:lnTo>
                      <a:pt x="190" y="280"/>
                    </a:lnTo>
                    <a:lnTo>
                      <a:pt x="194" y="268"/>
                    </a:lnTo>
                    <a:lnTo>
                      <a:pt x="196" y="256"/>
                    </a:lnTo>
                    <a:lnTo>
                      <a:pt x="198" y="242"/>
                    </a:lnTo>
                    <a:lnTo>
                      <a:pt x="198" y="226"/>
                    </a:lnTo>
                    <a:lnTo>
                      <a:pt x="198" y="208"/>
                    </a:lnTo>
                    <a:lnTo>
                      <a:pt x="196" y="190"/>
                    </a:lnTo>
                    <a:lnTo>
                      <a:pt x="196" y="190"/>
                    </a:lnTo>
                    <a:lnTo>
                      <a:pt x="214" y="208"/>
                    </a:lnTo>
                    <a:lnTo>
                      <a:pt x="236" y="228"/>
                    </a:lnTo>
                    <a:lnTo>
                      <a:pt x="266" y="250"/>
                    </a:lnTo>
                    <a:lnTo>
                      <a:pt x="304" y="274"/>
                    </a:lnTo>
                    <a:lnTo>
                      <a:pt x="326" y="286"/>
                    </a:lnTo>
                    <a:lnTo>
                      <a:pt x="350" y="298"/>
                    </a:lnTo>
                    <a:lnTo>
                      <a:pt x="374" y="310"/>
                    </a:lnTo>
                    <a:lnTo>
                      <a:pt x="400" y="318"/>
                    </a:lnTo>
                    <a:lnTo>
                      <a:pt x="426" y="328"/>
                    </a:lnTo>
                    <a:lnTo>
                      <a:pt x="456" y="334"/>
                    </a:lnTo>
                    <a:lnTo>
                      <a:pt x="456" y="334"/>
                    </a:lnTo>
                    <a:lnTo>
                      <a:pt x="484" y="338"/>
                    </a:lnTo>
                    <a:lnTo>
                      <a:pt x="512" y="340"/>
                    </a:lnTo>
                    <a:lnTo>
                      <a:pt x="538" y="342"/>
                    </a:lnTo>
                    <a:lnTo>
                      <a:pt x="562" y="340"/>
                    </a:lnTo>
                    <a:lnTo>
                      <a:pt x="608" y="336"/>
                    </a:lnTo>
                    <a:lnTo>
                      <a:pt x="650" y="330"/>
                    </a:lnTo>
                    <a:lnTo>
                      <a:pt x="686" y="326"/>
                    </a:lnTo>
                    <a:lnTo>
                      <a:pt x="702" y="326"/>
                    </a:lnTo>
                    <a:lnTo>
                      <a:pt x="716" y="328"/>
                    </a:lnTo>
                    <a:lnTo>
                      <a:pt x="728" y="330"/>
                    </a:lnTo>
                    <a:lnTo>
                      <a:pt x="740" y="336"/>
                    </a:lnTo>
                    <a:lnTo>
                      <a:pt x="750" y="344"/>
                    </a:lnTo>
                    <a:lnTo>
                      <a:pt x="760" y="354"/>
                    </a:lnTo>
                    <a:lnTo>
                      <a:pt x="760" y="354"/>
                    </a:lnTo>
                    <a:lnTo>
                      <a:pt x="766" y="368"/>
                    </a:lnTo>
                    <a:lnTo>
                      <a:pt x="772" y="384"/>
                    </a:lnTo>
                    <a:lnTo>
                      <a:pt x="776" y="402"/>
                    </a:lnTo>
                    <a:lnTo>
                      <a:pt x="780" y="420"/>
                    </a:lnTo>
                    <a:lnTo>
                      <a:pt x="780" y="458"/>
                    </a:lnTo>
                    <a:lnTo>
                      <a:pt x="778" y="494"/>
                    </a:lnTo>
                    <a:lnTo>
                      <a:pt x="774" y="528"/>
                    </a:lnTo>
                    <a:lnTo>
                      <a:pt x="768" y="556"/>
                    </a:lnTo>
                    <a:lnTo>
                      <a:pt x="764" y="582"/>
                    </a:lnTo>
                    <a:lnTo>
                      <a:pt x="880" y="778"/>
                    </a:lnTo>
                    <a:lnTo>
                      <a:pt x="880" y="778"/>
                    </a:lnTo>
                    <a:lnTo>
                      <a:pt x="886" y="744"/>
                    </a:lnTo>
                    <a:lnTo>
                      <a:pt x="900" y="666"/>
                    </a:lnTo>
                    <a:lnTo>
                      <a:pt x="914" y="570"/>
                    </a:lnTo>
                    <a:lnTo>
                      <a:pt x="920" y="524"/>
                    </a:lnTo>
                    <a:lnTo>
                      <a:pt x="922" y="482"/>
                    </a:lnTo>
                    <a:lnTo>
                      <a:pt x="922" y="482"/>
                    </a:lnTo>
                    <a:lnTo>
                      <a:pt x="920" y="436"/>
                    </a:lnTo>
                    <a:lnTo>
                      <a:pt x="918" y="410"/>
                    </a:lnTo>
                    <a:lnTo>
                      <a:pt x="914" y="382"/>
                    </a:lnTo>
                    <a:lnTo>
                      <a:pt x="908" y="352"/>
                    </a:lnTo>
                    <a:lnTo>
                      <a:pt x="902" y="322"/>
                    </a:lnTo>
                    <a:lnTo>
                      <a:pt x="892" y="290"/>
                    </a:lnTo>
                    <a:lnTo>
                      <a:pt x="880" y="258"/>
                    </a:lnTo>
                    <a:lnTo>
                      <a:pt x="866" y="228"/>
                    </a:lnTo>
                    <a:lnTo>
                      <a:pt x="848" y="196"/>
                    </a:lnTo>
                    <a:lnTo>
                      <a:pt x="828" y="166"/>
                    </a:lnTo>
                    <a:lnTo>
                      <a:pt x="804" y="138"/>
                    </a:lnTo>
                    <a:lnTo>
                      <a:pt x="776" y="112"/>
                    </a:lnTo>
                    <a:lnTo>
                      <a:pt x="746" y="86"/>
                    </a:lnTo>
                    <a:lnTo>
                      <a:pt x="710" y="66"/>
                    </a:lnTo>
                    <a:lnTo>
                      <a:pt x="692" y="56"/>
                    </a:lnTo>
                    <a:lnTo>
                      <a:pt x="672" y="46"/>
                    </a:lnTo>
                    <a:lnTo>
                      <a:pt x="672" y="46"/>
                    </a:lnTo>
                    <a:lnTo>
                      <a:pt x="630" y="30"/>
                    </a:lnTo>
                    <a:lnTo>
                      <a:pt x="592" y="18"/>
                    </a:lnTo>
                    <a:lnTo>
                      <a:pt x="554" y="10"/>
                    </a:lnTo>
                    <a:lnTo>
                      <a:pt x="516" y="4"/>
                    </a:lnTo>
                    <a:lnTo>
                      <a:pt x="482" y="0"/>
                    </a:lnTo>
                    <a:lnTo>
                      <a:pt x="448" y="0"/>
                    </a:lnTo>
                    <a:lnTo>
                      <a:pt x="416" y="2"/>
                    </a:lnTo>
                    <a:lnTo>
                      <a:pt x="386" y="4"/>
                    </a:lnTo>
                    <a:lnTo>
                      <a:pt x="356" y="8"/>
                    </a:lnTo>
                    <a:lnTo>
                      <a:pt x="330" y="16"/>
                    </a:lnTo>
                    <a:lnTo>
                      <a:pt x="304" y="22"/>
                    </a:lnTo>
                    <a:lnTo>
                      <a:pt x="280" y="30"/>
                    </a:lnTo>
                    <a:lnTo>
                      <a:pt x="258" y="40"/>
                    </a:lnTo>
                    <a:lnTo>
                      <a:pt x="240" y="50"/>
                    </a:lnTo>
                    <a:lnTo>
                      <a:pt x="206" y="68"/>
                    </a:lnTo>
                    <a:lnTo>
                      <a:pt x="206" y="68"/>
                    </a:lnTo>
                    <a:lnTo>
                      <a:pt x="174" y="92"/>
                    </a:lnTo>
                    <a:lnTo>
                      <a:pt x="156" y="106"/>
                    </a:lnTo>
                    <a:lnTo>
                      <a:pt x="138" y="124"/>
                    </a:lnTo>
                    <a:lnTo>
                      <a:pt x="118" y="144"/>
                    </a:lnTo>
                    <a:lnTo>
                      <a:pt x="100" y="166"/>
                    </a:lnTo>
                    <a:lnTo>
                      <a:pt x="82" y="190"/>
                    </a:lnTo>
                    <a:lnTo>
                      <a:pt x="66" y="216"/>
                    </a:lnTo>
                    <a:lnTo>
                      <a:pt x="50" y="246"/>
                    </a:lnTo>
                    <a:lnTo>
                      <a:pt x="36" y="278"/>
                    </a:lnTo>
                    <a:lnTo>
                      <a:pt x="22" y="312"/>
                    </a:lnTo>
                    <a:lnTo>
                      <a:pt x="12" y="350"/>
                    </a:lnTo>
                    <a:lnTo>
                      <a:pt x="6" y="390"/>
                    </a:lnTo>
                    <a:lnTo>
                      <a:pt x="0" y="432"/>
                    </a:lnTo>
                    <a:lnTo>
                      <a:pt x="0" y="478"/>
                    </a:lnTo>
                    <a:lnTo>
                      <a:pt x="2" y="52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268" name="Freeform 120">
                <a:extLst>
                  <a:ext uri="{FF2B5EF4-FFF2-40B4-BE49-F238E27FC236}">
                    <a16:creationId xmlns:a16="http://schemas.microsoft.com/office/drawing/2014/main" id="{3ADE0A0E-BD36-451C-8768-6965FCDCBA50}"/>
                  </a:ext>
                </a:extLst>
              </p:cNvPr>
              <p:cNvSpPr>
                <a:spLocks/>
              </p:cNvSpPr>
              <p:nvPr/>
            </p:nvSpPr>
            <p:spPr bwMode="auto">
              <a:xfrm>
                <a:off x="3356" y="438"/>
                <a:ext cx="922" cy="778"/>
              </a:xfrm>
              <a:custGeom>
                <a:avLst/>
                <a:gdLst>
                  <a:gd name="T0" fmla="*/ 48 w 922"/>
                  <a:gd name="T1" fmla="*/ 778 h 778"/>
                  <a:gd name="T2" fmla="*/ 168 w 922"/>
                  <a:gd name="T3" fmla="*/ 580 h 778"/>
                  <a:gd name="T4" fmla="*/ 148 w 922"/>
                  <a:gd name="T5" fmla="*/ 510 h 778"/>
                  <a:gd name="T6" fmla="*/ 138 w 922"/>
                  <a:gd name="T7" fmla="*/ 448 h 778"/>
                  <a:gd name="T8" fmla="*/ 136 w 922"/>
                  <a:gd name="T9" fmla="*/ 402 h 778"/>
                  <a:gd name="T10" fmla="*/ 138 w 922"/>
                  <a:gd name="T11" fmla="*/ 388 h 778"/>
                  <a:gd name="T12" fmla="*/ 146 w 922"/>
                  <a:gd name="T13" fmla="*/ 362 h 778"/>
                  <a:gd name="T14" fmla="*/ 180 w 922"/>
                  <a:gd name="T15" fmla="*/ 300 h 778"/>
                  <a:gd name="T16" fmla="*/ 194 w 922"/>
                  <a:gd name="T17" fmla="*/ 268 h 778"/>
                  <a:gd name="T18" fmla="*/ 198 w 922"/>
                  <a:gd name="T19" fmla="*/ 242 h 778"/>
                  <a:gd name="T20" fmla="*/ 198 w 922"/>
                  <a:gd name="T21" fmla="*/ 208 h 778"/>
                  <a:gd name="T22" fmla="*/ 196 w 922"/>
                  <a:gd name="T23" fmla="*/ 190 h 778"/>
                  <a:gd name="T24" fmla="*/ 236 w 922"/>
                  <a:gd name="T25" fmla="*/ 228 h 778"/>
                  <a:gd name="T26" fmla="*/ 304 w 922"/>
                  <a:gd name="T27" fmla="*/ 274 h 778"/>
                  <a:gd name="T28" fmla="*/ 350 w 922"/>
                  <a:gd name="T29" fmla="*/ 298 h 778"/>
                  <a:gd name="T30" fmla="*/ 400 w 922"/>
                  <a:gd name="T31" fmla="*/ 318 h 778"/>
                  <a:gd name="T32" fmla="*/ 456 w 922"/>
                  <a:gd name="T33" fmla="*/ 334 h 778"/>
                  <a:gd name="T34" fmla="*/ 484 w 922"/>
                  <a:gd name="T35" fmla="*/ 338 h 778"/>
                  <a:gd name="T36" fmla="*/ 538 w 922"/>
                  <a:gd name="T37" fmla="*/ 342 h 778"/>
                  <a:gd name="T38" fmla="*/ 608 w 922"/>
                  <a:gd name="T39" fmla="*/ 336 h 778"/>
                  <a:gd name="T40" fmla="*/ 686 w 922"/>
                  <a:gd name="T41" fmla="*/ 326 h 778"/>
                  <a:gd name="T42" fmla="*/ 716 w 922"/>
                  <a:gd name="T43" fmla="*/ 328 h 778"/>
                  <a:gd name="T44" fmla="*/ 740 w 922"/>
                  <a:gd name="T45" fmla="*/ 336 h 778"/>
                  <a:gd name="T46" fmla="*/ 760 w 922"/>
                  <a:gd name="T47" fmla="*/ 354 h 778"/>
                  <a:gd name="T48" fmla="*/ 766 w 922"/>
                  <a:gd name="T49" fmla="*/ 368 h 778"/>
                  <a:gd name="T50" fmla="*/ 776 w 922"/>
                  <a:gd name="T51" fmla="*/ 402 h 778"/>
                  <a:gd name="T52" fmla="*/ 780 w 922"/>
                  <a:gd name="T53" fmla="*/ 458 h 778"/>
                  <a:gd name="T54" fmla="*/ 774 w 922"/>
                  <a:gd name="T55" fmla="*/ 528 h 778"/>
                  <a:gd name="T56" fmla="*/ 764 w 922"/>
                  <a:gd name="T57" fmla="*/ 582 h 778"/>
                  <a:gd name="T58" fmla="*/ 880 w 922"/>
                  <a:gd name="T59" fmla="*/ 778 h 778"/>
                  <a:gd name="T60" fmla="*/ 900 w 922"/>
                  <a:gd name="T61" fmla="*/ 666 h 778"/>
                  <a:gd name="T62" fmla="*/ 920 w 922"/>
                  <a:gd name="T63" fmla="*/ 524 h 778"/>
                  <a:gd name="T64" fmla="*/ 922 w 922"/>
                  <a:gd name="T65" fmla="*/ 482 h 778"/>
                  <a:gd name="T66" fmla="*/ 918 w 922"/>
                  <a:gd name="T67" fmla="*/ 410 h 778"/>
                  <a:gd name="T68" fmla="*/ 908 w 922"/>
                  <a:gd name="T69" fmla="*/ 352 h 778"/>
                  <a:gd name="T70" fmla="*/ 892 w 922"/>
                  <a:gd name="T71" fmla="*/ 290 h 778"/>
                  <a:gd name="T72" fmla="*/ 866 w 922"/>
                  <a:gd name="T73" fmla="*/ 228 h 778"/>
                  <a:gd name="T74" fmla="*/ 828 w 922"/>
                  <a:gd name="T75" fmla="*/ 166 h 778"/>
                  <a:gd name="T76" fmla="*/ 776 w 922"/>
                  <a:gd name="T77" fmla="*/ 112 h 778"/>
                  <a:gd name="T78" fmla="*/ 710 w 922"/>
                  <a:gd name="T79" fmla="*/ 66 h 778"/>
                  <a:gd name="T80" fmla="*/ 672 w 922"/>
                  <a:gd name="T81" fmla="*/ 46 h 778"/>
                  <a:gd name="T82" fmla="*/ 630 w 922"/>
                  <a:gd name="T83" fmla="*/ 30 h 778"/>
                  <a:gd name="T84" fmla="*/ 554 w 922"/>
                  <a:gd name="T85" fmla="*/ 10 h 778"/>
                  <a:gd name="T86" fmla="*/ 482 w 922"/>
                  <a:gd name="T87" fmla="*/ 0 h 778"/>
                  <a:gd name="T88" fmla="*/ 416 w 922"/>
                  <a:gd name="T89" fmla="*/ 2 h 778"/>
                  <a:gd name="T90" fmla="*/ 356 w 922"/>
                  <a:gd name="T91" fmla="*/ 8 h 778"/>
                  <a:gd name="T92" fmla="*/ 304 w 922"/>
                  <a:gd name="T93" fmla="*/ 22 h 778"/>
                  <a:gd name="T94" fmla="*/ 258 w 922"/>
                  <a:gd name="T95" fmla="*/ 40 h 778"/>
                  <a:gd name="T96" fmla="*/ 206 w 922"/>
                  <a:gd name="T97" fmla="*/ 68 h 778"/>
                  <a:gd name="T98" fmla="*/ 174 w 922"/>
                  <a:gd name="T99" fmla="*/ 92 h 778"/>
                  <a:gd name="T100" fmla="*/ 138 w 922"/>
                  <a:gd name="T101" fmla="*/ 124 h 778"/>
                  <a:gd name="T102" fmla="*/ 100 w 922"/>
                  <a:gd name="T103" fmla="*/ 166 h 778"/>
                  <a:gd name="T104" fmla="*/ 66 w 922"/>
                  <a:gd name="T105" fmla="*/ 216 h 778"/>
                  <a:gd name="T106" fmla="*/ 36 w 922"/>
                  <a:gd name="T107" fmla="*/ 278 h 778"/>
                  <a:gd name="T108" fmla="*/ 12 w 922"/>
                  <a:gd name="T109" fmla="*/ 350 h 778"/>
                  <a:gd name="T110" fmla="*/ 0 w 922"/>
                  <a:gd name="T111" fmla="*/ 432 h 778"/>
                  <a:gd name="T112" fmla="*/ 2 w 922"/>
                  <a:gd name="T113" fmla="*/ 52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2" h="778">
                    <a:moveTo>
                      <a:pt x="2" y="526"/>
                    </a:moveTo>
                    <a:lnTo>
                      <a:pt x="48" y="778"/>
                    </a:lnTo>
                    <a:lnTo>
                      <a:pt x="168" y="580"/>
                    </a:lnTo>
                    <a:lnTo>
                      <a:pt x="168" y="580"/>
                    </a:lnTo>
                    <a:lnTo>
                      <a:pt x="162" y="560"/>
                    </a:lnTo>
                    <a:lnTo>
                      <a:pt x="148" y="510"/>
                    </a:lnTo>
                    <a:lnTo>
                      <a:pt x="142" y="480"/>
                    </a:lnTo>
                    <a:lnTo>
                      <a:pt x="138" y="448"/>
                    </a:lnTo>
                    <a:lnTo>
                      <a:pt x="136" y="416"/>
                    </a:lnTo>
                    <a:lnTo>
                      <a:pt x="136" y="402"/>
                    </a:lnTo>
                    <a:lnTo>
                      <a:pt x="138" y="388"/>
                    </a:lnTo>
                    <a:lnTo>
                      <a:pt x="138" y="388"/>
                    </a:lnTo>
                    <a:lnTo>
                      <a:pt x="142" y="374"/>
                    </a:lnTo>
                    <a:lnTo>
                      <a:pt x="146" y="362"/>
                    </a:lnTo>
                    <a:lnTo>
                      <a:pt x="156" y="340"/>
                    </a:lnTo>
                    <a:lnTo>
                      <a:pt x="180" y="300"/>
                    </a:lnTo>
                    <a:lnTo>
                      <a:pt x="190" y="280"/>
                    </a:lnTo>
                    <a:lnTo>
                      <a:pt x="194" y="268"/>
                    </a:lnTo>
                    <a:lnTo>
                      <a:pt x="196" y="256"/>
                    </a:lnTo>
                    <a:lnTo>
                      <a:pt x="198" y="242"/>
                    </a:lnTo>
                    <a:lnTo>
                      <a:pt x="198" y="226"/>
                    </a:lnTo>
                    <a:lnTo>
                      <a:pt x="198" y="208"/>
                    </a:lnTo>
                    <a:lnTo>
                      <a:pt x="196" y="190"/>
                    </a:lnTo>
                    <a:lnTo>
                      <a:pt x="196" y="190"/>
                    </a:lnTo>
                    <a:lnTo>
                      <a:pt x="214" y="208"/>
                    </a:lnTo>
                    <a:lnTo>
                      <a:pt x="236" y="228"/>
                    </a:lnTo>
                    <a:lnTo>
                      <a:pt x="266" y="250"/>
                    </a:lnTo>
                    <a:lnTo>
                      <a:pt x="304" y="274"/>
                    </a:lnTo>
                    <a:lnTo>
                      <a:pt x="326" y="286"/>
                    </a:lnTo>
                    <a:lnTo>
                      <a:pt x="350" y="298"/>
                    </a:lnTo>
                    <a:lnTo>
                      <a:pt x="374" y="310"/>
                    </a:lnTo>
                    <a:lnTo>
                      <a:pt x="400" y="318"/>
                    </a:lnTo>
                    <a:lnTo>
                      <a:pt x="426" y="328"/>
                    </a:lnTo>
                    <a:lnTo>
                      <a:pt x="456" y="334"/>
                    </a:lnTo>
                    <a:lnTo>
                      <a:pt x="456" y="334"/>
                    </a:lnTo>
                    <a:lnTo>
                      <a:pt x="484" y="338"/>
                    </a:lnTo>
                    <a:lnTo>
                      <a:pt x="512" y="340"/>
                    </a:lnTo>
                    <a:lnTo>
                      <a:pt x="538" y="342"/>
                    </a:lnTo>
                    <a:lnTo>
                      <a:pt x="562" y="340"/>
                    </a:lnTo>
                    <a:lnTo>
                      <a:pt x="608" y="336"/>
                    </a:lnTo>
                    <a:lnTo>
                      <a:pt x="650" y="330"/>
                    </a:lnTo>
                    <a:lnTo>
                      <a:pt x="686" y="326"/>
                    </a:lnTo>
                    <a:lnTo>
                      <a:pt x="702" y="326"/>
                    </a:lnTo>
                    <a:lnTo>
                      <a:pt x="716" y="328"/>
                    </a:lnTo>
                    <a:lnTo>
                      <a:pt x="728" y="330"/>
                    </a:lnTo>
                    <a:lnTo>
                      <a:pt x="740" y="336"/>
                    </a:lnTo>
                    <a:lnTo>
                      <a:pt x="750" y="344"/>
                    </a:lnTo>
                    <a:lnTo>
                      <a:pt x="760" y="354"/>
                    </a:lnTo>
                    <a:lnTo>
                      <a:pt x="760" y="354"/>
                    </a:lnTo>
                    <a:lnTo>
                      <a:pt x="766" y="368"/>
                    </a:lnTo>
                    <a:lnTo>
                      <a:pt x="772" y="384"/>
                    </a:lnTo>
                    <a:lnTo>
                      <a:pt x="776" y="402"/>
                    </a:lnTo>
                    <a:lnTo>
                      <a:pt x="780" y="420"/>
                    </a:lnTo>
                    <a:lnTo>
                      <a:pt x="780" y="458"/>
                    </a:lnTo>
                    <a:lnTo>
                      <a:pt x="778" y="494"/>
                    </a:lnTo>
                    <a:lnTo>
                      <a:pt x="774" y="528"/>
                    </a:lnTo>
                    <a:lnTo>
                      <a:pt x="768" y="556"/>
                    </a:lnTo>
                    <a:lnTo>
                      <a:pt x="764" y="582"/>
                    </a:lnTo>
                    <a:lnTo>
                      <a:pt x="880" y="778"/>
                    </a:lnTo>
                    <a:lnTo>
                      <a:pt x="880" y="778"/>
                    </a:lnTo>
                    <a:lnTo>
                      <a:pt x="886" y="744"/>
                    </a:lnTo>
                    <a:lnTo>
                      <a:pt x="900" y="666"/>
                    </a:lnTo>
                    <a:lnTo>
                      <a:pt x="914" y="570"/>
                    </a:lnTo>
                    <a:lnTo>
                      <a:pt x="920" y="524"/>
                    </a:lnTo>
                    <a:lnTo>
                      <a:pt x="922" y="482"/>
                    </a:lnTo>
                    <a:lnTo>
                      <a:pt x="922" y="482"/>
                    </a:lnTo>
                    <a:lnTo>
                      <a:pt x="920" y="436"/>
                    </a:lnTo>
                    <a:lnTo>
                      <a:pt x="918" y="410"/>
                    </a:lnTo>
                    <a:lnTo>
                      <a:pt x="914" y="382"/>
                    </a:lnTo>
                    <a:lnTo>
                      <a:pt x="908" y="352"/>
                    </a:lnTo>
                    <a:lnTo>
                      <a:pt x="902" y="322"/>
                    </a:lnTo>
                    <a:lnTo>
                      <a:pt x="892" y="290"/>
                    </a:lnTo>
                    <a:lnTo>
                      <a:pt x="880" y="258"/>
                    </a:lnTo>
                    <a:lnTo>
                      <a:pt x="866" y="228"/>
                    </a:lnTo>
                    <a:lnTo>
                      <a:pt x="848" y="196"/>
                    </a:lnTo>
                    <a:lnTo>
                      <a:pt x="828" y="166"/>
                    </a:lnTo>
                    <a:lnTo>
                      <a:pt x="804" y="138"/>
                    </a:lnTo>
                    <a:lnTo>
                      <a:pt x="776" y="112"/>
                    </a:lnTo>
                    <a:lnTo>
                      <a:pt x="746" y="86"/>
                    </a:lnTo>
                    <a:lnTo>
                      <a:pt x="710" y="66"/>
                    </a:lnTo>
                    <a:lnTo>
                      <a:pt x="692" y="56"/>
                    </a:lnTo>
                    <a:lnTo>
                      <a:pt x="672" y="46"/>
                    </a:lnTo>
                    <a:lnTo>
                      <a:pt x="672" y="46"/>
                    </a:lnTo>
                    <a:lnTo>
                      <a:pt x="630" y="30"/>
                    </a:lnTo>
                    <a:lnTo>
                      <a:pt x="592" y="18"/>
                    </a:lnTo>
                    <a:lnTo>
                      <a:pt x="554" y="10"/>
                    </a:lnTo>
                    <a:lnTo>
                      <a:pt x="516" y="4"/>
                    </a:lnTo>
                    <a:lnTo>
                      <a:pt x="482" y="0"/>
                    </a:lnTo>
                    <a:lnTo>
                      <a:pt x="448" y="0"/>
                    </a:lnTo>
                    <a:lnTo>
                      <a:pt x="416" y="2"/>
                    </a:lnTo>
                    <a:lnTo>
                      <a:pt x="386" y="4"/>
                    </a:lnTo>
                    <a:lnTo>
                      <a:pt x="356" y="8"/>
                    </a:lnTo>
                    <a:lnTo>
                      <a:pt x="330" y="16"/>
                    </a:lnTo>
                    <a:lnTo>
                      <a:pt x="304" y="22"/>
                    </a:lnTo>
                    <a:lnTo>
                      <a:pt x="280" y="30"/>
                    </a:lnTo>
                    <a:lnTo>
                      <a:pt x="258" y="40"/>
                    </a:lnTo>
                    <a:lnTo>
                      <a:pt x="240" y="50"/>
                    </a:lnTo>
                    <a:lnTo>
                      <a:pt x="206" y="68"/>
                    </a:lnTo>
                    <a:lnTo>
                      <a:pt x="206" y="68"/>
                    </a:lnTo>
                    <a:lnTo>
                      <a:pt x="174" y="92"/>
                    </a:lnTo>
                    <a:lnTo>
                      <a:pt x="156" y="106"/>
                    </a:lnTo>
                    <a:lnTo>
                      <a:pt x="138" y="124"/>
                    </a:lnTo>
                    <a:lnTo>
                      <a:pt x="118" y="144"/>
                    </a:lnTo>
                    <a:lnTo>
                      <a:pt x="100" y="166"/>
                    </a:lnTo>
                    <a:lnTo>
                      <a:pt x="82" y="190"/>
                    </a:lnTo>
                    <a:lnTo>
                      <a:pt x="66" y="216"/>
                    </a:lnTo>
                    <a:lnTo>
                      <a:pt x="50" y="246"/>
                    </a:lnTo>
                    <a:lnTo>
                      <a:pt x="36" y="278"/>
                    </a:lnTo>
                    <a:lnTo>
                      <a:pt x="22" y="312"/>
                    </a:lnTo>
                    <a:lnTo>
                      <a:pt x="12" y="350"/>
                    </a:lnTo>
                    <a:lnTo>
                      <a:pt x="6" y="390"/>
                    </a:lnTo>
                    <a:lnTo>
                      <a:pt x="0" y="432"/>
                    </a:lnTo>
                    <a:lnTo>
                      <a:pt x="0" y="478"/>
                    </a:lnTo>
                    <a:lnTo>
                      <a:pt x="2" y="5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269" name="Freeform 121">
                <a:extLst>
                  <a:ext uri="{FF2B5EF4-FFF2-40B4-BE49-F238E27FC236}">
                    <a16:creationId xmlns:a16="http://schemas.microsoft.com/office/drawing/2014/main" id="{709ED32A-C44D-4786-BF66-0C40FC321C86}"/>
                  </a:ext>
                </a:extLst>
              </p:cNvPr>
              <p:cNvSpPr>
                <a:spLocks/>
              </p:cNvSpPr>
              <p:nvPr/>
            </p:nvSpPr>
            <p:spPr bwMode="auto">
              <a:xfrm>
                <a:off x="3850" y="2004"/>
                <a:ext cx="1288" cy="1916"/>
              </a:xfrm>
              <a:custGeom>
                <a:avLst/>
                <a:gdLst>
                  <a:gd name="T0" fmla="*/ 12 w 1288"/>
                  <a:gd name="T1" fmla="*/ 1904 h 1916"/>
                  <a:gd name="T2" fmla="*/ 1000 w 1288"/>
                  <a:gd name="T3" fmla="*/ 1916 h 1916"/>
                  <a:gd name="T4" fmla="*/ 1270 w 1288"/>
                  <a:gd name="T5" fmla="*/ 1218 h 1916"/>
                  <a:gd name="T6" fmla="*/ 1270 w 1288"/>
                  <a:gd name="T7" fmla="*/ 1218 h 1916"/>
                  <a:gd name="T8" fmla="*/ 1272 w 1288"/>
                  <a:gd name="T9" fmla="*/ 1186 h 1916"/>
                  <a:gd name="T10" fmla="*/ 1280 w 1288"/>
                  <a:gd name="T11" fmla="*/ 1102 h 1916"/>
                  <a:gd name="T12" fmla="*/ 1284 w 1288"/>
                  <a:gd name="T13" fmla="*/ 1046 h 1916"/>
                  <a:gd name="T14" fmla="*/ 1286 w 1288"/>
                  <a:gd name="T15" fmla="*/ 982 h 1916"/>
                  <a:gd name="T16" fmla="*/ 1288 w 1288"/>
                  <a:gd name="T17" fmla="*/ 912 h 1916"/>
                  <a:gd name="T18" fmla="*/ 1286 w 1288"/>
                  <a:gd name="T19" fmla="*/ 838 h 1916"/>
                  <a:gd name="T20" fmla="*/ 1284 w 1288"/>
                  <a:gd name="T21" fmla="*/ 762 h 1916"/>
                  <a:gd name="T22" fmla="*/ 1278 w 1288"/>
                  <a:gd name="T23" fmla="*/ 686 h 1916"/>
                  <a:gd name="T24" fmla="*/ 1268 w 1288"/>
                  <a:gd name="T25" fmla="*/ 612 h 1916"/>
                  <a:gd name="T26" fmla="*/ 1262 w 1288"/>
                  <a:gd name="T27" fmla="*/ 578 h 1916"/>
                  <a:gd name="T28" fmla="*/ 1254 w 1288"/>
                  <a:gd name="T29" fmla="*/ 544 h 1916"/>
                  <a:gd name="T30" fmla="*/ 1246 w 1288"/>
                  <a:gd name="T31" fmla="*/ 510 h 1916"/>
                  <a:gd name="T32" fmla="*/ 1236 w 1288"/>
                  <a:gd name="T33" fmla="*/ 480 h 1916"/>
                  <a:gd name="T34" fmla="*/ 1224 w 1288"/>
                  <a:gd name="T35" fmla="*/ 450 h 1916"/>
                  <a:gd name="T36" fmla="*/ 1212 w 1288"/>
                  <a:gd name="T37" fmla="*/ 422 h 1916"/>
                  <a:gd name="T38" fmla="*/ 1196 w 1288"/>
                  <a:gd name="T39" fmla="*/ 398 h 1916"/>
                  <a:gd name="T40" fmla="*/ 1182 w 1288"/>
                  <a:gd name="T41" fmla="*/ 376 h 1916"/>
                  <a:gd name="T42" fmla="*/ 1164 w 1288"/>
                  <a:gd name="T43" fmla="*/ 356 h 1916"/>
                  <a:gd name="T44" fmla="*/ 1144 w 1288"/>
                  <a:gd name="T45" fmla="*/ 340 h 1916"/>
                  <a:gd name="T46" fmla="*/ 1144 w 1288"/>
                  <a:gd name="T47" fmla="*/ 340 h 1916"/>
                  <a:gd name="T48" fmla="*/ 1102 w 1288"/>
                  <a:gd name="T49" fmla="*/ 310 h 1916"/>
                  <a:gd name="T50" fmla="*/ 1052 w 1288"/>
                  <a:gd name="T51" fmla="*/ 280 h 1916"/>
                  <a:gd name="T52" fmla="*/ 998 w 1288"/>
                  <a:gd name="T53" fmla="*/ 250 h 1916"/>
                  <a:gd name="T54" fmla="*/ 940 w 1288"/>
                  <a:gd name="T55" fmla="*/ 220 h 1916"/>
                  <a:gd name="T56" fmla="*/ 880 w 1288"/>
                  <a:gd name="T57" fmla="*/ 192 h 1916"/>
                  <a:gd name="T58" fmla="*/ 820 w 1288"/>
                  <a:gd name="T59" fmla="*/ 164 h 1916"/>
                  <a:gd name="T60" fmla="*/ 698 w 1288"/>
                  <a:gd name="T61" fmla="*/ 110 h 1916"/>
                  <a:gd name="T62" fmla="*/ 586 w 1288"/>
                  <a:gd name="T63" fmla="*/ 66 h 1916"/>
                  <a:gd name="T64" fmla="*/ 496 w 1288"/>
                  <a:gd name="T65" fmla="*/ 30 h 1916"/>
                  <a:gd name="T66" fmla="*/ 410 w 1288"/>
                  <a:gd name="T67" fmla="*/ 0 h 1916"/>
                  <a:gd name="T68" fmla="*/ 28 w 1288"/>
                  <a:gd name="T69" fmla="*/ 546 h 1916"/>
                  <a:gd name="T70" fmla="*/ 0 w 1288"/>
                  <a:gd name="T71" fmla="*/ 1258 h 1916"/>
                  <a:gd name="T72" fmla="*/ 12 w 1288"/>
                  <a:gd name="T73" fmla="*/ 1904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8" h="1916">
                    <a:moveTo>
                      <a:pt x="12" y="1904"/>
                    </a:moveTo>
                    <a:lnTo>
                      <a:pt x="1000" y="1916"/>
                    </a:lnTo>
                    <a:lnTo>
                      <a:pt x="1270" y="1218"/>
                    </a:lnTo>
                    <a:lnTo>
                      <a:pt x="1270" y="1218"/>
                    </a:lnTo>
                    <a:lnTo>
                      <a:pt x="1272" y="1186"/>
                    </a:lnTo>
                    <a:lnTo>
                      <a:pt x="1280" y="1102"/>
                    </a:lnTo>
                    <a:lnTo>
                      <a:pt x="1284" y="1046"/>
                    </a:lnTo>
                    <a:lnTo>
                      <a:pt x="1286" y="982"/>
                    </a:lnTo>
                    <a:lnTo>
                      <a:pt x="1288" y="912"/>
                    </a:lnTo>
                    <a:lnTo>
                      <a:pt x="1286" y="838"/>
                    </a:lnTo>
                    <a:lnTo>
                      <a:pt x="1284" y="762"/>
                    </a:lnTo>
                    <a:lnTo>
                      <a:pt x="1278" y="686"/>
                    </a:lnTo>
                    <a:lnTo>
                      <a:pt x="1268" y="612"/>
                    </a:lnTo>
                    <a:lnTo>
                      <a:pt x="1262" y="578"/>
                    </a:lnTo>
                    <a:lnTo>
                      <a:pt x="1254" y="544"/>
                    </a:lnTo>
                    <a:lnTo>
                      <a:pt x="1246" y="510"/>
                    </a:lnTo>
                    <a:lnTo>
                      <a:pt x="1236" y="480"/>
                    </a:lnTo>
                    <a:lnTo>
                      <a:pt x="1224" y="450"/>
                    </a:lnTo>
                    <a:lnTo>
                      <a:pt x="1212" y="422"/>
                    </a:lnTo>
                    <a:lnTo>
                      <a:pt x="1196" y="398"/>
                    </a:lnTo>
                    <a:lnTo>
                      <a:pt x="1182" y="376"/>
                    </a:lnTo>
                    <a:lnTo>
                      <a:pt x="1164" y="356"/>
                    </a:lnTo>
                    <a:lnTo>
                      <a:pt x="1144" y="340"/>
                    </a:lnTo>
                    <a:lnTo>
                      <a:pt x="1144" y="340"/>
                    </a:lnTo>
                    <a:lnTo>
                      <a:pt x="1102" y="310"/>
                    </a:lnTo>
                    <a:lnTo>
                      <a:pt x="1052" y="280"/>
                    </a:lnTo>
                    <a:lnTo>
                      <a:pt x="998" y="250"/>
                    </a:lnTo>
                    <a:lnTo>
                      <a:pt x="940" y="220"/>
                    </a:lnTo>
                    <a:lnTo>
                      <a:pt x="880" y="192"/>
                    </a:lnTo>
                    <a:lnTo>
                      <a:pt x="820" y="164"/>
                    </a:lnTo>
                    <a:lnTo>
                      <a:pt x="698" y="110"/>
                    </a:lnTo>
                    <a:lnTo>
                      <a:pt x="586" y="66"/>
                    </a:lnTo>
                    <a:lnTo>
                      <a:pt x="496" y="30"/>
                    </a:lnTo>
                    <a:lnTo>
                      <a:pt x="410" y="0"/>
                    </a:lnTo>
                    <a:lnTo>
                      <a:pt x="28" y="546"/>
                    </a:lnTo>
                    <a:lnTo>
                      <a:pt x="0" y="1258"/>
                    </a:lnTo>
                    <a:lnTo>
                      <a:pt x="12" y="1904"/>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270" name="Freeform 122">
                <a:extLst>
                  <a:ext uri="{FF2B5EF4-FFF2-40B4-BE49-F238E27FC236}">
                    <a16:creationId xmlns:a16="http://schemas.microsoft.com/office/drawing/2014/main" id="{173FA9BE-896F-405E-8656-3196458A2126}"/>
                  </a:ext>
                </a:extLst>
              </p:cNvPr>
              <p:cNvSpPr>
                <a:spLocks/>
              </p:cNvSpPr>
              <p:nvPr/>
            </p:nvSpPr>
            <p:spPr bwMode="auto">
              <a:xfrm>
                <a:off x="3382" y="1874"/>
                <a:ext cx="910" cy="1866"/>
              </a:xfrm>
              <a:custGeom>
                <a:avLst/>
                <a:gdLst>
                  <a:gd name="T0" fmla="*/ 422 w 910"/>
                  <a:gd name="T1" fmla="*/ 424 h 1866"/>
                  <a:gd name="T2" fmla="*/ 466 w 910"/>
                  <a:gd name="T3" fmla="*/ 422 h 1866"/>
                  <a:gd name="T4" fmla="*/ 466 w 910"/>
                  <a:gd name="T5" fmla="*/ 424 h 1866"/>
                  <a:gd name="T6" fmla="*/ 500 w 910"/>
                  <a:gd name="T7" fmla="*/ 426 h 1866"/>
                  <a:gd name="T8" fmla="*/ 618 w 910"/>
                  <a:gd name="T9" fmla="*/ 1258 h 1866"/>
                  <a:gd name="T10" fmla="*/ 910 w 910"/>
                  <a:gd name="T11" fmla="*/ 112 h 1866"/>
                  <a:gd name="T12" fmla="*/ 910 w 910"/>
                  <a:gd name="T13" fmla="*/ 112 h 1866"/>
                  <a:gd name="T14" fmla="*/ 872 w 910"/>
                  <a:gd name="T15" fmla="*/ 88 h 1866"/>
                  <a:gd name="T16" fmla="*/ 840 w 910"/>
                  <a:gd name="T17" fmla="*/ 66 h 1866"/>
                  <a:gd name="T18" fmla="*/ 816 w 910"/>
                  <a:gd name="T19" fmla="*/ 48 h 1866"/>
                  <a:gd name="T20" fmla="*/ 798 w 910"/>
                  <a:gd name="T21" fmla="*/ 32 h 1866"/>
                  <a:gd name="T22" fmla="*/ 786 w 910"/>
                  <a:gd name="T23" fmla="*/ 18 h 1866"/>
                  <a:gd name="T24" fmla="*/ 778 w 910"/>
                  <a:gd name="T25" fmla="*/ 8 h 1866"/>
                  <a:gd name="T26" fmla="*/ 772 w 910"/>
                  <a:gd name="T27" fmla="*/ 0 h 1866"/>
                  <a:gd name="T28" fmla="*/ 458 w 910"/>
                  <a:gd name="T29" fmla="*/ 200 h 1866"/>
                  <a:gd name="T30" fmla="*/ 116 w 910"/>
                  <a:gd name="T31" fmla="*/ 4 h 1866"/>
                  <a:gd name="T32" fmla="*/ 116 w 910"/>
                  <a:gd name="T33" fmla="*/ 4 h 1866"/>
                  <a:gd name="T34" fmla="*/ 88 w 910"/>
                  <a:gd name="T35" fmla="*/ 42 h 1866"/>
                  <a:gd name="T36" fmla="*/ 64 w 910"/>
                  <a:gd name="T37" fmla="*/ 72 h 1866"/>
                  <a:gd name="T38" fmla="*/ 44 w 910"/>
                  <a:gd name="T39" fmla="*/ 96 h 1866"/>
                  <a:gd name="T40" fmla="*/ 28 w 910"/>
                  <a:gd name="T41" fmla="*/ 112 h 1866"/>
                  <a:gd name="T42" fmla="*/ 16 w 910"/>
                  <a:gd name="T43" fmla="*/ 122 h 1866"/>
                  <a:gd name="T44" fmla="*/ 6 w 910"/>
                  <a:gd name="T45" fmla="*/ 128 h 1866"/>
                  <a:gd name="T46" fmla="*/ 0 w 910"/>
                  <a:gd name="T47" fmla="*/ 132 h 1866"/>
                  <a:gd name="T48" fmla="*/ 462 w 910"/>
                  <a:gd name="T49" fmla="*/ 1866 h 1866"/>
                  <a:gd name="T50" fmla="*/ 304 w 910"/>
                  <a:gd name="T51" fmla="*/ 1264 h 1866"/>
                  <a:gd name="T52" fmla="*/ 422 w 910"/>
                  <a:gd name="T53" fmla="*/ 424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10" h="1866">
                    <a:moveTo>
                      <a:pt x="422" y="424"/>
                    </a:moveTo>
                    <a:lnTo>
                      <a:pt x="466" y="422"/>
                    </a:lnTo>
                    <a:lnTo>
                      <a:pt x="466" y="424"/>
                    </a:lnTo>
                    <a:lnTo>
                      <a:pt x="500" y="426"/>
                    </a:lnTo>
                    <a:lnTo>
                      <a:pt x="618" y="1258"/>
                    </a:lnTo>
                    <a:lnTo>
                      <a:pt x="910" y="112"/>
                    </a:lnTo>
                    <a:lnTo>
                      <a:pt x="910" y="112"/>
                    </a:lnTo>
                    <a:lnTo>
                      <a:pt x="872" y="88"/>
                    </a:lnTo>
                    <a:lnTo>
                      <a:pt x="840" y="66"/>
                    </a:lnTo>
                    <a:lnTo>
                      <a:pt x="816" y="48"/>
                    </a:lnTo>
                    <a:lnTo>
                      <a:pt x="798" y="32"/>
                    </a:lnTo>
                    <a:lnTo>
                      <a:pt x="786" y="18"/>
                    </a:lnTo>
                    <a:lnTo>
                      <a:pt x="778" y="8"/>
                    </a:lnTo>
                    <a:lnTo>
                      <a:pt x="772" y="0"/>
                    </a:lnTo>
                    <a:lnTo>
                      <a:pt x="458" y="200"/>
                    </a:lnTo>
                    <a:lnTo>
                      <a:pt x="116" y="4"/>
                    </a:lnTo>
                    <a:lnTo>
                      <a:pt x="116" y="4"/>
                    </a:lnTo>
                    <a:lnTo>
                      <a:pt x="88" y="42"/>
                    </a:lnTo>
                    <a:lnTo>
                      <a:pt x="64" y="72"/>
                    </a:lnTo>
                    <a:lnTo>
                      <a:pt x="44" y="96"/>
                    </a:lnTo>
                    <a:lnTo>
                      <a:pt x="28" y="112"/>
                    </a:lnTo>
                    <a:lnTo>
                      <a:pt x="16" y="122"/>
                    </a:lnTo>
                    <a:lnTo>
                      <a:pt x="6" y="128"/>
                    </a:lnTo>
                    <a:lnTo>
                      <a:pt x="0" y="132"/>
                    </a:lnTo>
                    <a:lnTo>
                      <a:pt x="462" y="1866"/>
                    </a:lnTo>
                    <a:lnTo>
                      <a:pt x="304" y="1264"/>
                    </a:lnTo>
                    <a:lnTo>
                      <a:pt x="422" y="4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271" name="Freeform 123">
                <a:extLst>
                  <a:ext uri="{FF2B5EF4-FFF2-40B4-BE49-F238E27FC236}">
                    <a16:creationId xmlns:a16="http://schemas.microsoft.com/office/drawing/2014/main" id="{4E3955AA-2694-43DC-BD99-E4712C0DB12D}"/>
                  </a:ext>
                </a:extLst>
              </p:cNvPr>
              <p:cNvSpPr>
                <a:spLocks/>
              </p:cNvSpPr>
              <p:nvPr/>
            </p:nvSpPr>
            <p:spPr bwMode="auto">
              <a:xfrm>
                <a:off x="3844" y="3132"/>
                <a:ext cx="156" cy="608"/>
              </a:xfrm>
              <a:custGeom>
                <a:avLst/>
                <a:gdLst>
                  <a:gd name="T0" fmla="*/ 156 w 156"/>
                  <a:gd name="T1" fmla="*/ 0 h 608"/>
                  <a:gd name="T2" fmla="*/ 0 w 156"/>
                  <a:gd name="T3" fmla="*/ 608 h 608"/>
                  <a:gd name="T4" fmla="*/ 156 w 156"/>
                  <a:gd name="T5" fmla="*/ 0 h 608"/>
                </a:gdLst>
                <a:ahLst/>
                <a:cxnLst>
                  <a:cxn ang="0">
                    <a:pos x="T0" y="T1"/>
                  </a:cxn>
                  <a:cxn ang="0">
                    <a:pos x="T2" y="T3"/>
                  </a:cxn>
                  <a:cxn ang="0">
                    <a:pos x="T4" y="T5"/>
                  </a:cxn>
                </a:cxnLst>
                <a:rect l="0" t="0" r="r" b="b"/>
                <a:pathLst>
                  <a:path w="156" h="608">
                    <a:moveTo>
                      <a:pt x="156" y="0"/>
                    </a:moveTo>
                    <a:lnTo>
                      <a:pt x="0" y="608"/>
                    </a:lnTo>
                    <a:lnTo>
                      <a:pt x="156" y="0"/>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272" name="Line 124">
                <a:extLst>
                  <a:ext uri="{FF2B5EF4-FFF2-40B4-BE49-F238E27FC236}">
                    <a16:creationId xmlns:a16="http://schemas.microsoft.com/office/drawing/2014/main" id="{EAE1EB2E-BAFB-4AEC-9DCF-C2BCA8B0659F}"/>
                  </a:ext>
                </a:extLst>
              </p:cNvPr>
              <p:cNvSpPr>
                <a:spLocks noChangeShapeType="1"/>
              </p:cNvSpPr>
              <p:nvPr/>
            </p:nvSpPr>
            <p:spPr bwMode="auto">
              <a:xfrm flipH="1">
                <a:off x="3844" y="3132"/>
                <a:ext cx="156" cy="60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273" name="Freeform 125">
                <a:extLst>
                  <a:ext uri="{FF2B5EF4-FFF2-40B4-BE49-F238E27FC236}">
                    <a16:creationId xmlns:a16="http://schemas.microsoft.com/office/drawing/2014/main" id="{A74F7AFB-077A-4686-93BA-3854401AB6D3}"/>
                  </a:ext>
                </a:extLst>
              </p:cNvPr>
              <p:cNvSpPr>
                <a:spLocks/>
              </p:cNvSpPr>
              <p:nvPr/>
            </p:nvSpPr>
            <p:spPr bwMode="auto">
              <a:xfrm>
                <a:off x="3686" y="2296"/>
                <a:ext cx="314" cy="1444"/>
              </a:xfrm>
              <a:custGeom>
                <a:avLst/>
                <a:gdLst>
                  <a:gd name="T0" fmla="*/ 196 w 314"/>
                  <a:gd name="T1" fmla="*/ 4 h 1444"/>
                  <a:gd name="T2" fmla="*/ 162 w 314"/>
                  <a:gd name="T3" fmla="*/ 2 h 1444"/>
                  <a:gd name="T4" fmla="*/ 162 w 314"/>
                  <a:gd name="T5" fmla="*/ 0 h 1444"/>
                  <a:gd name="T6" fmla="*/ 118 w 314"/>
                  <a:gd name="T7" fmla="*/ 2 h 1444"/>
                  <a:gd name="T8" fmla="*/ 0 w 314"/>
                  <a:gd name="T9" fmla="*/ 842 h 1444"/>
                  <a:gd name="T10" fmla="*/ 158 w 314"/>
                  <a:gd name="T11" fmla="*/ 1444 h 1444"/>
                  <a:gd name="T12" fmla="*/ 314 w 314"/>
                  <a:gd name="T13" fmla="*/ 836 h 1444"/>
                  <a:gd name="T14" fmla="*/ 196 w 314"/>
                  <a:gd name="T15" fmla="*/ 4 h 1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1444">
                    <a:moveTo>
                      <a:pt x="196" y="4"/>
                    </a:moveTo>
                    <a:lnTo>
                      <a:pt x="162" y="2"/>
                    </a:lnTo>
                    <a:lnTo>
                      <a:pt x="162" y="0"/>
                    </a:lnTo>
                    <a:lnTo>
                      <a:pt x="118" y="2"/>
                    </a:lnTo>
                    <a:lnTo>
                      <a:pt x="0" y="842"/>
                    </a:lnTo>
                    <a:lnTo>
                      <a:pt x="158" y="1444"/>
                    </a:lnTo>
                    <a:lnTo>
                      <a:pt x="314" y="836"/>
                    </a:lnTo>
                    <a:lnTo>
                      <a:pt x="196" y="4"/>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sp>
          <p:nvSpPr>
            <p:cNvPr id="256" name="Rechteck 255">
              <a:extLst>
                <a:ext uri="{FF2B5EF4-FFF2-40B4-BE49-F238E27FC236}">
                  <a16:creationId xmlns:a16="http://schemas.microsoft.com/office/drawing/2014/main" id="{FEF065F6-84CF-4A09-8FB4-B25A63245524}"/>
                </a:ext>
              </a:extLst>
            </p:cNvPr>
            <p:cNvSpPr/>
            <p:nvPr/>
          </p:nvSpPr>
          <p:spPr>
            <a:xfrm>
              <a:off x="8517934" y="2906519"/>
              <a:ext cx="323290" cy="290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nvGrpSpPr>
            <p:cNvPr id="257" name="Gruppieren 256">
              <a:extLst>
                <a:ext uri="{FF2B5EF4-FFF2-40B4-BE49-F238E27FC236}">
                  <a16:creationId xmlns:a16="http://schemas.microsoft.com/office/drawing/2014/main" id="{AFB569C7-452C-47AD-AA79-287243343CD5}"/>
                </a:ext>
              </a:extLst>
            </p:cNvPr>
            <p:cNvGrpSpPr/>
            <p:nvPr/>
          </p:nvGrpSpPr>
          <p:grpSpPr>
            <a:xfrm>
              <a:off x="8676632" y="2904026"/>
              <a:ext cx="329184" cy="261928"/>
              <a:chOff x="7658059" y="2578150"/>
              <a:chExt cx="329184" cy="261928"/>
            </a:xfrm>
            <a:solidFill>
              <a:srgbClr val="808080"/>
            </a:solidFill>
          </p:grpSpPr>
          <p:sp>
            <p:nvSpPr>
              <p:cNvPr id="261" name="Rechteck 336">
                <a:extLst>
                  <a:ext uri="{FF2B5EF4-FFF2-40B4-BE49-F238E27FC236}">
                    <a16:creationId xmlns:a16="http://schemas.microsoft.com/office/drawing/2014/main" id="{7E2BFEE9-D693-4C93-93B2-D08A093F0B41}"/>
                  </a:ext>
                </a:extLst>
              </p:cNvPr>
              <p:cNvSpPr/>
              <p:nvPr/>
            </p:nvSpPr>
            <p:spPr>
              <a:xfrm>
                <a:off x="7658059" y="2578150"/>
                <a:ext cx="329184" cy="22274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sp>
            <p:nvSpPr>
              <p:cNvPr id="262" name="Gleichschenkliges Dreieck 337">
                <a:extLst>
                  <a:ext uri="{FF2B5EF4-FFF2-40B4-BE49-F238E27FC236}">
                    <a16:creationId xmlns:a16="http://schemas.microsoft.com/office/drawing/2014/main" id="{50D37C5E-60B3-496B-8593-3FAF09A1CED9}"/>
                  </a:ext>
                </a:extLst>
              </p:cNvPr>
              <p:cNvSpPr/>
              <p:nvPr/>
            </p:nvSpPr>
            <p:spPr>
              <a:xfrm>
                <a:off x="7767342" y="2722322"/>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grpSp>
          <p:nvGrpSpPr>
            <p:cNvPr id="258" name="Gruppieren 257">
              <a:extLst>
                <a:ext uri="{FF2B5EF4-FFF2-40B4-BE49-F238E27FC236}">
                  <a16:creationId xmlns:a16="http://schemas.microsoft.com/office/drawing/2014/main" id="{8B43AEC2-0911-4010-9F05-FE2B82011C79}"/>
                </a:ext>
              </a:extLst>
            </p:cNvPr>
            <p:cNvGrpSpPr/>
            <p:nvPr/>
          </p:nvGrpSpPr>
          <p:grpSpPr>
            <a:xfrm>
              <a:off x="8327716" y="2906519"/>
              <a:ext cx="329184" cy="258419"/>
              <a:chOff x="7658059" y="2578150"/>
              <a:chExt cx="329184" cy="258419"/>
            </a:xfrm>
            <a:solidFill>
              <a:srgbClr val="808080"/>
            </a:solidFill>
          </p:grpSpPr>
          <p:sp>
            <p:nvSpPr>
              <p:cNvPr id="259" name="Rechteck 258">
                <a:extLst>
                  <a:ext uri="{FF2B5EF4-FFF2-40B4-BE49-F238E27FC236}">
                    <a16:creationId xmlns:a16="http://schemas.microsoft.com/office/drawing/2014/main" id="{E672B0F4-517D-4B24-8BB4-E7D522617D9F}"/>
                  </a:ext>
                </a:extLst>
              </p:cNvPr>
              <p:cNvSpPr/>
              <p:nvPr/>
            </p:nvSpPr>
            <p:spPr>
              <a:xfrm>
                <a:off x="7658059" y="2578150"/>
                <a:ext cx="329184" cy="2170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sp>
            <p:nvSpPr>
              <p:cNvPr id="260" name="Gleichschenkliges Dreieck 565">
                <a:extLst>
                  <a:ext uri="{FF2B5EF4-FFF2-40B4-BE49-F238E27FC236}">
                    <a16:creationId xmlns:a16="http://schemas.microsoft.com/office/drawing/2014/main" id="{DBCAFF58-121C-4091-B4F1-000492C34B3A}"/>
                  </a:ext>
                </a:extLst>
              </p:cNvPr>
              <p:cNvSpPr/>
              <p:nvPr/>
            </p:nvSpPr>
            <p:spPr>
              <a:xfrm>
                <a:off x="7773318" y="2718813"/>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grpSp>
      <p:sp>
        <p:nvSpPr>
          <p:cNvPr id="250" name="Freeform 51">
            <a:extLst>
              <a:ext uri="{FF2B5EF4-FFF2-40B4-BE49-F238E27FC236}">
                <a16:creationId xmlns:a16="http://schemas.microsoft.com/office/drawing/2014/main" id="{DE972974-D34A-4CAE-8CCB-55D4E31386B1}"/>
              </a:ext>
            </a:extLst>
          </p:cNvPr>
          <p:cNvSpPr>
            <a:spLocks/>
          </p:cNvSpPr>
          <p:nvPr/>
        </p:nvSpPr>
        <p:spPr bwMode="auto">
          <a:xfrm>
            <a:off x="8944866" y="3706810"/>
            <a:ext cx="168631" cy="148566"/>
          </a:xfrm>
          <a:custGeom>
            <a:avLst/>
            <a:gdLst>
              <a:gd name="T0" fmla="*/ 259 w 2280"/>
              <a:gd name="T1" fmla="*/ 1653 h 2020"/>
              <a:gd name="T2" fmla="*/ 818 w 2280"/>
              <a:gd name="T3" fmla="*/ 1851 h 2020"/>
              <a:gd name="T4" fmla="*/ 864 w 2280"/>
              <a:gd name="T5" fmla="*/ 1805 h 2020"/>
              <a:gd name="T6" fmla="*/ 1034 w 2280"/>
              <a:gd name="T7" fmla="*/ 1729 h 2020"/>
              <a:gd name="T8" fmla="*/ 1099 w 2280"/>
              <a:gd name="T9" fmla="*/ 1896 h 2020"/>
              <a:gd name="T10" fmla="*/ 921 w 2280"/>
              <a:gd name="T11" fmla="*/ 1956 h 2020"/>
              <a:gd name="T12" fmla="*/ 865 w 2280"/>
              <a:gd name="T13" fmla="*/ 1948 h 2020"/>
              <a:gd name="T14" fmla="*/ 150 w 2280"/>
              <a:gd name="T15" fmla="*/ 1685 h 2020"/>
              <a:gd name="T16" fmla="*/ 107 w 2280"/>
              <a:gd name="T17" fmla="*/ 1653 h 2020"/>
              <a:gd name="T18" fmla="*/ 1 w 2280"/>
              <a:gd name="T19" fmla="*/ 1491 h 2020"/>
              <a:gd name="T20" fmla="*/ 1 w 2280"/>
              <a:gd name="T21" fmla="*/ 1158 h 2020"/>
              <a:gd name="T22" fmla="*/ 72 w 2280"/>
              <a:gd name="T23" fmla="*/ 1011 h 2020"/>
              <a:gd name="T24" fmla="*/ 101 w 2280"/>
              <a:gd name="T25" fmla="*/ 958 h 2020"/>
              <a:gd name="T26" fmla="*/ 1144 w 2280"/>
              <a:gd name="T27" fmla="*/ 3 h 2020"/>
              <a:gd name="T28" fmla="*/ 2179 w 2280"/>
              <a:gd name="T29" fmla="*/ 960 h 2020"/>
              <a:gd name="T30" fmla="*/ 2209 w 2280"/>
              <a:gd name="T31" fmla="*/ 1013 h 2020"/>
              <a:gd name="T32" fmla="*/ 2278 w 2280"/>
              <a:gd name="T33" fmla="*/ 1155 h 2020"/>
              <a:gd name="T34" fmla="*/ 2278 w 2280"/>
              <a:gd name="T35" fmla="*/ 1494 h 2020"/>
              <a:gd name="T36" fmla="*/ 2100 w 2280"/>
              <a:gd name="T37" fmla="*/ 1667 h 2020"/>
              <a:gd name="T38" fmla="*/ 1927 w 2280"/>
              <a:gd name="T39" fmla="*/ 1495 h 2020"/>
              <a:gd name="T40" fmla="*/ 1926 w 2280"/>
              <a:gd name="T41" fmla="*/ 1156 h 2020"/>
              <a:gd name="T42" fmla="*/ 1998 w 2280"/>
              <a:gd name="T43" fmla="*/ 1010 h 2020"/>
              <a:gd name="T44" fmla="*/ 2018 w 2280"/>
              <a:gd name="T45" fmla="*/ 960 h 2020"/>
              <a:gd name="T46" fmla="*/ 1160 w 2280"/>
              <a:gd name="T47" fmla="*/ 161 h 2020"/>
              <a:gd name="T48" fmla="*/ 269 w 2280"/>
              <a:gd name="T49" fmla="*/ 893 h 2020"/>
              <a:gd name="T50" fmla="*/ 261 w 2280"/>
              <a:gd name="T51" fmla="*/ 959 h 2020"/>
              <a:gd name="T52" fmla="*/ 286 w 2280"/>
              <a:gd name="T53" fmla="*/ 1013 h 2020"/>
              <a:gd name="T54" fmla="*/ 353 w 2280"/>
              <a:gd name="T55" fmla="*/ 1151 h 2020"/>
              <a:gd name="T56" fmla="*/ 353 w 2280"/>
              <a:gd name="T57" fmla="*/ 1495 h 2020"/>
              <a:gd name="T58" fmla="*/ 259 w 2280"/>
              <a:gd name="T59" fmla="*/ 1653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80" h="2020">
                <a:moveTo>
                  <a:pt x="259" y="1653"/>
                </a:moveTo>
                <a:cubicBezTo>
                  <a:pt x="386" y="1826"/>
                  <a:pt x="613" y="1905"/>
                  <a:pt x="818" y="1851"/>
                </a:cubicBezTo>
                <a:cubicBezTo>
                  <a:pt x="843" y="1844"/>
                  <a:pt x="856" y="1832"/>
                  <a:pt x="864" y="1805"/>
                </a:cubicBezTo>
                <a:cubicBezTo>
                  <a:pt x="888" y="1732"/>
                  <a:pt x="964" y="1699"/>
                  <a:pt x="1034" y="1729"/>
                </a:cubicBezTo>
                <a:cubicBezTo>
                  <a:pt x="1098" y="1756"/>
                  <a:pt x="1129" y="1833"/>
                  <a:pt x="1099" y="1896"/>
                </a:cubicBezTo>
                <a:cubicBezTo>
                  <a:pt x="1067" y="1965"/>
                  <a:pt x="992" y="1989"/>
                  <a:pt x="921" y="1956"/>
                </a:cubicBezTo>
                <a:cubicBezTo>
                  <a:pt x="905" y="1948"/>
                  <a:pt x="883" y="1943"/>
                  <a:pt x="865" y="1948"/>
                </a:cubicBezTo>
                <a:cubicBezTo>
                  <a:pt x="574" y="2020"/>
                  <a:pt x="328" y="1930"/>
                  <a:pt x="150" y="1685"/>
                </a:cubicBezTo>
                <a:cubicBezTo>
                  <a:pt x="140" y="1671"/>
                  <a:pt x="123" y="1661"/>
                  <a:pt x="107" y="1653"/>
                </a:cubicBezTo>
                <a:cubicBezTo>
                  <a:pt x="38" y="1620"/>
                  <a:pt x="2" y="1567"/>
                  <a:pt x="1" y="1491"/>
                </a:cubicBezTo>
                <a:cubicBezTo>
                  <a:pt x="0" y="1380"/>
                  <a:pt x="1" y="1269"/>
                  <a:pt x="1" y="1158"/>
                </a:cubicBezTo>
                <a:cubicBezTo>
                  <a:pt x="1" y="1098"/>
                  <a:pt x="24" y="1049"/>
                  <a:pt x="72" y="1011"/>
                </a:cubicBezTo>
                <a:cubicBezTo>
                  <a:pt x="87" y="1000"/>
                  <a:pt x="100" y="976"/>
                  <a:pt x="101" y="958"/>
                </a:cubicBezTo>
                <a:cubicBezTo>
                  <a:pt x="143" y="420"/>
                  <a:pt x="601" y="0"/>
                  <a:pt x="1144" y="3"/>
                </a:cubicBezTo>
                <a:cubicBezTo>
                  <a:pt x="1687" y="6"/>
                  <a:pt x="2133" y="419"/>
                  <a:pt x="2179" y="960"/>
                </a:cubicBezTo>
                <a:cubicBezTo>
                  <a:pt x="2180" y="979"/>
                  <a:pt x="2194" y="1001"/>
                  <a:pt x="2209" y="1013"/>
                </a:cubicBezTo>
                <a:cubicBezTo>
                  <a:pt x="2255" y="1050"/>
                  <a:pt x="2278" y="1097"/>
                  <a:pt x="2278" y="1155"/>
                </a:cubicBezTo>
                <a:cubicBezTo>
                  <a:pt x="2279" y="1268"/>
                  <a:pt x="2280" y="1381"/>
                  <a:pt x="2278" y="1494"/>
                </a:cubicBezTo>
                <a:cubicBezTo>
                  <a:pt x="2277" y="1592"/>
                  <a:pt x="2198" y="1668"/>
                  <a:pt x="2100" y="1667"/>
                </a:cubicBezTo>
                <a:cubicBezTo>
                  <a:pt x="2002" y="1665"/>
                  <a:pt x="1928" y="1593"/>
                  <a:pt x="1927" y="1495"/>
                </a:cubicBezTo>
                <a:cubicBezTo>
                  <a:pt x="1925" y="1382"/>
                  <a:pt x="1926" y="1269"/>
                  <a:pt x="1926" y="1156"/>
                </a:cubicBezTo>
                <a:cubicBezTo>
                  <a:pt x="1926" y="1096"/>
                  <a:pt x="1950" y="1048"/>
                  <a:pt x="1998" y="1010"/>
                </a:cubicBezTo>
                <a:cubicBezTo>
                  <a:pt x="2011" y="1000"/>
                  <a:pt x="2020" y="976"/>
                  <a:pt x="2018" y="960"/>
                </a:cubicBezTo>
                <a:cubicBezTo>
                  <a:pt x="1976" y="514"/>
                  <a:pt x="1612" y="176"/>
                  <a:pt x="1160" y="161"/>
                </a:cubicBezTo>
                <a:cubicBezTo>
                  <a:pt x="730" y="146"/>
                  <a:pt x="342" y="466"/>
                  <a:pt x="269" y="893"/>
                </a:cubicBezTo>
                <a:cubicBezTo>
                  <a:pt x="265" y="915"/>
                  <a:pt x="259" y="938"/>
                  <a:pt x="261" y="959"/>
                </a:cubicBezTo>
                <a:cubicBezTo>
                  <a:pt x="264" y="978"/>
                  <a:pt x="272" y="1001"/>
                  <a:pt x="286" y="1013"/>
                </a:cubicBezTo>
                <a:cubicBezTo>
                  <a:pt x="329" y="1050"/>
                  <a:pt x="353" y="1094"/>
                  <a:pt x="353" y="1151"/>
                </a:cubicBezTo>
                <a:cubicBezTo>
                  <a:pt x="354" y="1265"/>
                  <a:pt x="354" y="1380"/>
                  <a:pt x="353" y="1495"/>
                </a:cubicBezTo>
                <a:cubicBezTo>
                  <a:pt x="352" y="1562"/>
                  <a:pt x="333" y="1592"/>
                  <a:pt x="259" y="1653"/>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nvGrpSpPr>
          <p:cNvPr id="659" name="Gruppieren 658">
            <a:extLst>
              <a:ext uri="{FF2B5EF4-FFF2-40B4-BE49-F238E27FC236}">
                <a16:creationId xmlns:a16="http://schemas.microsoft.com/office/drawing/2014/main" id="{0AC1B186-3CD9-4357-8835-18FEA19C0A0B}"/>
              </a:ext>
            </a:extLst>
          </p:cNvPr>
          <p:cNvGrpSpPr/>
          <p:nvPr/>
        </p:nvGrpSpPr>
        <p:grpSpPr>
          <a:xfrm>
            <a:off x="8101948" y="3721179"/>
            <a:ext cx="545649" cy="450948"/>
            <a:chOff x="8327716" y="2636430"/>
            <a:chExt cx="678100" cy="560411"/>
          </a:xfrm>
        </p:grpSpPr>
        <p:grpSp>
          <p:nvGrpSpPr>
            <p:cNvPr id="666" name="Group 115">
              <a:extLst>
                <a:ext uri="{FF2B5EF4-FFF2-40B4-BE49-F238E27FC236}">
                  <a16:creationId xmlns:a16="http://schemas.microsoft.com/office/drawing/2014/main" id="{13BDA3F8-A8D2-4FEE-ACEE-DD138F3DD117}"/>
                </a:ext>
              </a:extLst>
            </p:cNvPr>
            <p:cNvGrpSpPr>
              <a:grpSpLocks noChangeAspect="1"/>
            </p:cNvGrpSpPr>
            <p:nvPr/>
          </p:nvGrpSpPr>
          <p:grpSpPr bwMode="auto">
            <a:xfrm>
              <a:off x="8442975" y="2636430"/>
              <a:ext cx="444423" cy="526015"/>
              <a:chOff x="2346" y="400"/>
              <a:chExt cx="2974" cy="3520"/>
            </a:xfrm>
          </p:grpSpPr>
          <p:sp>
            <p:nvSpPr>
              <p:cNvPr id="674" name="AutoShape 114">
                <a:extLst>
                  <a:ext uri="{FF2B5EF4-FFF2-40B4-BE49-F238E27FC236}">
                    <a16:creationId xmlns:a16="http://schemas.microsoft.com/office/drawing/2014/main" id="{7329FE5D-FD0B-4B01-8758-2769CFFB6E92}"/>
                  </a:ext>
                </a:extLst>
              </p:cNvPr>
              <p:cNvSpPr>
                <a:spLocks noChangeAspect="1" noChangeArrowheads="1" noTextEdit="1"/>
              </p:cNvSpPr>
              <p:nvPr/>
            </p:nvSpPr>
            <p:spPr bwMode="auto">
              <a:xfrm>
                <a:off x="2346" y="400"/>
                <a:ext cx="2974" cy="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75" name="Freeform 116">
                <a:extLst>
                  <a:ext uri="{FF2B5EF4-FFF2-40B4-BE49-F238E27FC236}">
                    <a16:creationId xmlns:a16="http://schemas.microsoft.com/office/drawing/2014/main" id="{D3EB8D5E-2A48-468B-817E-8D1A8B9937F7}"/>
                  </a:ext>
                </a:extLst>
              </p:cNvPr>
              <p:cNvSpPr>
                <a:spLocks/>
              </p:cNvSpPr>
              <p:nvPr/>
            </p:nvSpPr>
            <p:spPr bwMode="auto">
              <a:xfrm>
                <a:off x="3262" y="510"/>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close/>
                  </a:path>
                </a:pathLst>
              </a:custGeom>
              <a:solidFill>
                <a:srgbClr val="FD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76" name="Freeform 117">
                <a:extLst>
                  <a:ext uri="{FF2B5EF4-FFF2-40B4-BE49-F238E27FC236}">
                    <a16:creationId xmlns:a16="http://schemas.microsoft.com/office/drawing/2014/main" id="{AAC90021-C10D-4322-86FA-825681531C01}"/>
                  </a:ext>
                </a:extLst>
              </p:cNvPr>
              <p:cNvSpPr>
                <a:spLocks/>
              </p:cNvSpPr>
              <p:nvPr/>
            </p:nvSpPr>
            <p:spPr bwMode="auto">
              <a:xfrm>
                <a:off x="3262" y="510"/>
                <a:ext cx="1134" cy="2218"/>
              </a:xfrm>
              <a:custGeom>
                <a:avLst/>
                <a:gdLst>
                  <a:gd name="T0" fmla="*/ 992 w 1134"/>
                  <a:gd name="T1" fmla="*/ 1498 h 2218"/>
                  <a:gd name="T2" fmla="*/ 934 w 1134"/>
                  <a:gd name="T3" fmla="*/ 1432 h 2218"/>
                  <a:gd name="T4" fmla="*/ 890 w 1134"/>
                  <a:gd name="T5" fmla="*/ 1368 h 2218"/>
                  <a:gd name="T6" fmla="*/ 842 w 1134"/>
                  <a:gd name="T7" fmla="*/ 1266 h 2218"/>
                  <a:gd name="T8" fmla="*/ 826 w 1134"/>
                  <a:gd name="T9" fmla="*/ 1198 h 2218"/>
                  <a:gd name="T10" fmla="*/ 850 w 1134"/>
                  <a:gd name="T11" fmla="*/ 1142 h 2218"/>
                  <a:gd name="T12" fmla="*/ 894 w 1134"/>
                  <a:gd name="T13" fmla="*/ 1050 h 2218"/>
                  <a:gd name="T14" fmla="*/ 920 w 1134"/>
                  <a:gd name="T15" fmla="*/ 956 h 2218"/>
                  <a:gd name="T16" fmla="*/ 948 w 1134"/>
                  <a:gd name="T17" fmla="*/ 952 h 2218"/>
                  <a:gd name="T18" fmla="*/ 972 w 1134"/>
                  <a:gd name="T19" fmla="*/ 938 h 2218"/>
                  <a:gd name="T20" fmla="*/ 992 w 1134"/>
                  <a:gd name="T21" fmla="*/ 894 h 2218"/>
                  <a:gd name="T22" fmla="*/ 998 w 1134"/>
                  <a:gd name="T23" fmla="*/ 864 h 2218"/>
                  <a:gd name="T24" fmla="*/ 1032 w 1134"/>
                  <a:gd name="T25" fmla="*/ 796 h 2218"/>
                  <a:gd name="T26" fmla="*/ 1048 w 1134"/>
                  <a:gd name="T27" fmla="*/ 760 h 2218"/>
                  <a:gd name="T28" fmla="*/ 1058 w 1134"/>
                  <a:gd name="T29" fmla="*/ 704 h 2218"/>
                  <a:gd name="T30" fmla="*/ 1050 w 1134"/>
                  <a:gd name="T31" fmla="*/ 664 h 2218"/>
                  <a:gd name="T32" fmla="*/ 1022 w 1134"/>
                  <a:gd name="T33" fmla="*/ 626 h 2218"/>
                  <a:gd name="T34" fmla="*/ 996 w 1134"/>
                  <a:gd name="T35" fmla="*/ 612 h 2218"/>
                  <a:gd name="T36" fmla="*/ 1000 w 1134"/>
                  <a:gd name="T37" fmla="*/ 436 h 2218"/>
                  <a:gd name="T38" fmla="*/ 996 w 1134"/>
                  <a:gd name="T39" fmla="*/ 388 h 2218"/>
                  <a:gd name="T40" fmla="*/ 980 w 1134"/>
                  <a:gd name="T41" fmla="*/ 308 h 2218"/>
                  <a:gd name="T42" fmla="*/ 930 w 1134"/>
                  <a:gd name="T43" fmla="*/ 200 h 2218"/>
                  <a:gd name="T44" fmla="*/ 854 w 1134"/>
                  <a:gd name="T45" fmla="*/ 112 h 2218"/>
                  <a:gd name="T46" fmla="*/ 758 w 1134"/>
                  <a:gd name="T47" fmla="*/ 46 h 2218"/>
                  <a:gd name="T48" fmla="*/ 644 w 1134"/>
                  <a:gd name="T49" fmla="*/ 8 h 2218"/>
                  <a:gd name="T50" fmla="*/ 562 w 1134"/>
                  <a:gd name="T51" fmla="*/ 0 h 2218"/>
                  <a:gd name="T52" fmla="*/ 442 w 1134"/>
                  <a:gd name="T53" fmla="*/ 16 h 2218"/>
                  <a:gd name="T54" fmla="*/ 334 w 1134"/>
                  <a:gd name="T55" fmla="*/ 64 h 2218"/>
                  <a:gd name="T56" fmla="*/ 244 w 1134"/>
                  <a:gd name="T57" fmla="*/ 140 h 2218"/>
                  <a:gd name="T58" fmla="*/ 176 w 1134"/>
                  <a:gd name="T59" fmla="*/ 234 h 2218"/>
                  <a:gd name="T60" fmla="*/ 136 w 1134"/>
                  <a:gd name="T61" fmla="*/ 348 h 2218"/>
                  <a:gd name="T62" fmla="*/ 126 w 1134"/>
                  <a:gd name="T63" fmla="*/ 432 h 2218"/>
                  <a:gd name="T64" fmla="*/ 128 w 1134"/>
                  <a:gd name="T65" fmla="*/ 460 h 2218"/>
                  <a:gd name="T66" fmla="*/ 122 w 1134"/>
                  <a:gd name="T67" fmla="*/ 614 h 2218"/>
                  <a:gd name="T68" fmla="*/ 94 w 1134"/>
                  <a:gd name="T69" fmla="*/ 636 h 2218"/>
                  <a:gd name="T70" fmla="*/ 70 w 1134"/>
                  <a:gd name="T71" fmla="*/ 682 h 2218"/>
                  <a:gd name="T72" fmla="*/ 70 w 1134"/>
                  <a:gd name="T73" fmla="*/ 724 h 2218"/>
                  <a:gd name="T74" fmla="*/ 88 w 1134"/>
                  <a:gd name="T75" fmla="*/ 786 h 2218"/>
                  <a:gd name="T76" fmla="*/ 110 w 1134"/>
                  <a:gd name="T77" fmla="*/ 826 h 2218"/>
                  <a:gd name="T78" fmla="*/ 130 w 1134"/>
                  <a:gd name="T79" fmla="*/ 876 h 2218"/>
                  <a:gd name="T80" fmla="*/ 138 w 1134"/>
                  <a:gd name="T81" fmla="*/ 910 h 2218"/>
                  <a:gd name="T82" fmla="*/ 154 w 1134"/>
                  <a:gd name="T83" fmla="*/ 938 h 2218"/>
                  <a:gd name="T84" fmla="*/ 192 w 1134"/>
                  <a:gd name="T85" fmla="*/ 956 h 2218"/>
                  <a:gd name="T86" fmla="*/ 210 w 1134"/>
                  <a:gd name="T87" fmla="*/ 974 h 2218"/>
                  <a:gd name="T88" fmla="*/ 244 w 1134"/>
                  <a:gd name="T89" fmla="*/ 1080 h 2218"/>
                  <a:gd name="T90" fmla="*/ 300 w 1134"/>
                  <a:gd name="T91" fmla="*/ 1184 h 2218"/>
                  <a:gd name="T92" fmla="*/ 298 w 1134"/>
                  <a:gd name="T93" fmla="*/ 1216 h 2218"/>
                  <a:gd name="T94" fmla="*/ 274 w 1134"/>
                  <a:gd name="T95" fmla="*/ 1298 h 2218"/>
                  <a:gd name="T96" fmla="*/ 236 w 1134"/>
                  <a:gd name="T97" fmla="*/ 1368 h 2218"/>
                  <a:gd name="T98" fmla="*/ 174 w 1134"/>
                  <a:gd name="T99" fmla="*/ 1456 h 2218"/>
                  <a:gd name="T100" fmla="*/ 126 w 1134"/>
                  <a:gd name="T101" fmla="*/ 1506 h 2218"/>
                  <a:gd name="T102" fmla="*/ 78 w 1134"/>
                  <a:gd name="T103" fmla="*/ 1542 h 2218"/>
                  <a:gd name="T104" fmla="*/ 18 w 1134"/>
                  <a:gd name="T105" fmla="*/ 1576 h 2218"/>
                  <a:gd name="T106" fmla="*/ 590 w 1134"/>
                  <a:gd name="T107" fmla="*/ 2218 h 2218"/>
                  <a:gd name="T108" fmla="*/ 1118 w 1134"/>
                  <a:gd name="T109" fmla="*/ 1568 h 2218"/>
                  <a:gd name="T110" fmla="*/ 1052 w 1134"/>
                  <a:gd name="T111" fmla="*/ 1536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218">
                    <a:moveTo>
                      <a:pt x="1000" y="1506"/>
                    </a:moveTo>
                    <a:lnTo>
                      <a:pt x="1000" y="1506"/>
                    </a:lnTo>
                    <a:lnTo>
                      <a:pt x="992" y="1498"/>
                    </a:lnTo>
                    <a:lnTo>
                      <a:pt x="968" y="1474"/>
                    </a:lnTo>
                    <a:lnTo>
                      <a:pt x="952" y="1456"/>
                    </a:lnTo>
                    <a:lnTo>
                      <a:pt x="934" y="1432"/>
                    </a:lnTo>
                    <a:lnTo>
                      <a:pt x="912" y="1404"/>
                    </a:lnTo>
                    <a:lnTo>
                      <a:pt x="890" y="1368"/>
                    </a:lnTo>
                    <a:lnTo>
                      <a:pt x="890" y="1368"/>
                    </a:lnTo>
                    <a:lnTo>
                      <a:pt x="868" y="1332"/>
                    </a:lnTo>
                    <a:lnTo>
                      <a:pt x="852" y="1298"/>
                    </a:lnTo>
                    <a:lnTo>
                      <a:pt x="842" y="1266"/>
                    </a:lnTo>
                    <a:lnTo>
                      <a:pt x="834" y="1238"/>
                    </a:lnTo>
                    <a:lnTo>
                      <a:pt x="828" y="1216"/>
                    </a:lnTo>
                    <a:lnTo>
                      <a:pt x="826" y="1198"/>
                    </a:lnTo>
                    <a:lnTo>
                      <a:pt x="824" y="1184"/>
                    </a:lnTo>
                    <a:lnTo>
                      <a:pt x="850" y="1142"/>
                    </a:lnTo>
                    <a:lnTo>
                      <a:pt x="850" y="1142"/>
                    </a:lnTo>
                    <a:lnTo>
                      <a:pt x="868" y="1112"/>
                    </a:lnTo>
                    <a:lnTo>
                      <a:pt x="882" y="1080"/>
                    </a:lnTo>
                    <a:lnTo>
                      <a:pt x="894" y="1050"/>
                    </a:lnTo>
                    <a:lnTo>
                      <a:pt x="904" y="1020"/>
                    </a:lnTo>
                    <a:lnTo>
                      <a:pt x="916" y="974"/>
                    </a:lnTo>
                    <a:lnTo>
                      <a:pt x="920" y="956"/>
                    </a:lnTo>
                    <a:lnTo>
                      <a:pt x="920" y="956"/>
                    </a:lnTo>
                    <a:lnTo>
                      <a:pt x="934" y="956"/>
                    </a:lnTo>
                    <a:lnTo>
                      <a:pt x="948" y="952"/>
                    </a:lnTo>
                    <a:lnTo>
                      <a:pt x="960" y="948"/>
                    </a:lnTo>
                    <a:lnTo>
                      <a:pt x="972" y="938"/>
                    </a:lnTo>
                    <a:lnTo>
                      <a:pt x="972" y="938"/>
                    </a:lnTo>
                    <a:lnTo>
                      <a:pt x="982" y="926"/>
                    </a:lnTo>
                    <a:lnTo>
                      <a:pt x="988" y="910"/>
                    </a:lnTo>
                    <a:lnTo>
                      <a:pt x="992" y="894"/>
                    </a:lnTo>
                    <a:lnTo>
                      <a:pt x="996" y="876"/>
                    </a:lnTo>
                    <a:lnTo>
                      <a:pt x="996" y="876"/>
                    </a:lnTo>
                    <a:lnTo>
                      <a:pt x="998" y="864"/>
                    </a:lnTo>
                    <a:lnTo>
                      <a:pt x="1002" y="852"/>
                    </a:lnTo>
                    <a:lnTo>
                      <a:pt x="1014" y="826"/>
                    </a:lnTo>
                    <a:lnTo>
                      <a:pt x="1032" y="796"/>
                    </a:lnTo>
                    <a:lnTo>
                      <a:pt x="1032" y="796"/>
                    </a:lnTo>
                    <a:lnTo>
                      <a:pt x="1036" y="786"/>
                    </a:lnTo>
                    <a:lnTo>
                      <a:pt x="1048" y="760"/>
                    </a:lnTo>
                    <a:lnTo>
                      <a:pt x="1052" y="744"/>
                    </a:lnTo>
                    <a:lnTo>
                      <a:pt x="1056" y="724"/>
                    </a:lnTo>
                    <a:lnTo>
                      <a:pt x="1058" y="704"/>
                    </a:lnTo>
                    <a:lnTo>
                      <a:pt x="1056" y="682"/>
                    </a:lnTo>
                    <a:lnTo>
                      <a:pt x="1056" y="682"/>
                    </a:lnTo>
                    <a:lnTo>
                      <a:pt x="1050" y="664"/>
                    </a:lnTo>
                    <a:lnTo>
                      <a:pt x="1042" y="648"/>
                    </a:lnTo>
                    <a:lnTo>
                      <a:pt x="1032" y="636"/>
                    </a:lnTo>
                    <a:lnTo>
                      <a:pt x="1022" y="626"/>
                    </a:lnTo>
                    <a:lnTo>
                      <a:pt x="1012" y="620"/>
                    </a:lnTo>
                    <a:lnTo>
                      <a:pt x="1004" y="614"/>
                    </a:lnTo>
                    <a:lnTo>
                      <a:pt x="996" y="612"/>
                    </a:lnTo>
                    <a:lnTo>
                      <a:pt x="998" y="460"/>
                    </a:lnTo>
                    <a:lnTo>
                      <a:pt x="998" y="460"/>
                    </a:lnTo>
                    <a:lnTo>
                      <a:pt x="1000" y="436"/>
                    </a:lnTo>
                    <a:lnTo>
                      <a:pt x="1000" y="436"/>
                    </a:lnTo>
                    <a:lnTo>
                      <a:pt x="1000" y="432"/>
                    </a:lnTo>
                    <a:lnTo>
                      <a:pt x="996" y="388"/>
                    </a:lnTo>
                    <a:lnTo>
                      <a:pt x="996" y="388"/>
                    </a:lnTo>
                    <a:lnTo>
                      <a:pt x="990" y="348"/>
                    </a:lnTo>
                    <a:lnTo>
                      <a:pt x="980" y="308"/>
                    </a:lnTo>
                    <a:lnTo>
                      <a:pt x="966" y="270"/>
                    </a:lnTo>
                    <a:lnTo>
                      <a:pt x="950" y="234"/>
                    </a:lnTo>
                    <a:lnTo>
                      <a:pt x="930" y="200"/>
                    </a:lnTo>
                    <a:lnTo>
                      <a:pt x="908" y="168"/>
                    </a:lnTo>
                    <a:lnTo>
                      <a:pt x="882" y="140"/>
                    </a:lnTo>
                    <a:lnTo>
                      <a:pt x="854" y="112"/>
                    </a:lnTo>
                    <a:lnTo>
                      <a:pt x="824" y="86"/>
                    </a:lnTo>
                    <a:lnTo>
                      <a:pt x="792" y="64"/>
                    </a:lnTo>
                    <a:lnTo>
                      <a:pt x="758" y="46"/>
                    </a:lnTo>
                    <a:lnTo>
                      <a:pt x="722" y="30"/>
                    </a:lnTo>
                    <a:lnTo>
                      <a:pt x="684" y="16"/>
                    </a:lnTo>
                    <a:lnTo>
                      <a:pt x="644" y="8"/>
                    </a:lnTo>
                    <a:lnTo>
                      <a:pt x="604" y="2"/>
                    </a:lnTo>
                    <a:lnTo>
                      <a:pt x="562" y="0"/>
                    </a:lnTo>
                    <a:lnTo>
                      <a:pt x="562" y="0"/>
                    </a:lnTo>
                    <a:lnTo>
                      <a:pt x="522" y="2"/>
                    </a:lnTo>
                    <a:lnTo>
                      <a:pt x="480" y="8"/>
                    </a:lnTo>
                    <a:lnTo>
                      <a:pt x="442" y="16"/>
                    </a:lnTo>
                    <a:lnTo>
                      <a:pt x="404" y="30"/>
                    </a:lnTo>
                    <a:lnTo>
                      <a:pt x="368" y="46"/>
                    </a:lnTo>
                    <a:lnTo>
                      <a:pt x="334" y="64"/>
                    </a:lnTo>
                    <a:lnTo>
                      <a:pt x="302" y="86"/>
                    </a:lnTo>
                    <a:lnTo>
                      <a:pt x="270" y="112"/>
                    </a:lnTo>
                    <a:lnTo>
                      <a:pt x="244" y="140"/>
                    </a:lnTo>
                    <a:lnTo>
                      <a:pt x="218" y="168"/>
                    </a:lnTo>
                    <a:lnTo>
                      <a:pt x="196" y="200"/>
                    </a:lnTo>
                    <a:lnTo>
                      <a:pt x="176" y="234"/>
                    </a:lnTo>
                    <a:lnTo>
                      <a:pt x="158" y="270"/>
                    </a:lnTo>
                    <a:lnTo>
                      <a:pt x="146" y="308"/>
                    </a:lnTo>
                    <a:lnTo>
                      <a:pt x="136" y="348"/>
                    </a:lnTo>
                    <a:lnTo>
                      <a:pt x="130" y="388"/>
                    </a:lnTo>
                    <a:lnTo>
                      <a:pt x="126" y="432"/>
                    </a:lnTo>
                    <a:lnTo>
                      <a:pt x="126" y="432"/>
                    </a:lnTo>
                    <a:lnTo>
                      <a:pt x="126" y="436"/>
                    </a:lnTo>
                    <a:lnTo>
                      <a:pt x="126" y="436"/>
                    </a:lnTo>
                    <a:lnTo>
                      <a:pt x="128" y="460"/>
                    </a:lnTo>
                    <a:lnTo>
                      <a:pt x="130" y="612"/>
                    </a:lnTo>
                    <a:lnTo>
                      <a:pt x="130" y="612"/>
                    </a:lnTo>
                    <a:lnTo>
                      <a:pt x="122" y="614"/>
                    </a:lnTo>
                    <a:lnTo>
                      <a:pt x="114" y="620"/>
                    </a:lnTo>
                    <a:lnTo>
                      <a:pt x="104" y="626"/>
                    </a:lnTo>
                    <a:lnTo>
                      <a:pt x="94" y="636"/>
                    </a:lnTo>
                    <a:lnTo>
                      <a:pt x="84" y="648"/>
                    </a:lnTo>
                    <a:lnTo>
                      <a:pt x="76" y="664"/>
                    </a:lnTo>
                    <a:lnTo>
                      <a:pt x="70" y="682"/>
                    </a:lnTo>
                    <a:lnTo>
                      <a:pt x="70" y="682"/>
                    </a:lnTo>
                    <a:lnTo>
                      <a:pt x="68" y="704"/>
                    </a:lnTo>
                    <a:lnTo>
                      <a:pt x="70" y="724"/>
                    </a:lnTo>
                    <a:lnTo>
                      <a:pt x="74" y="744"/>
                    </a:lnTo>
                    <a:lnTo>
                      <a:pt x="78" y="760"/>
                    </a:lnTo>
                    <a:lnTo>
                      <a:pt x="88" y="786"/>
                    </a:lnTo>
                    <a:lnTo>
                      <a:pt x="94" y="796"/>
                    </a:lnTo>
                    <a:lnTo>
                      <a:pt x="94" y="796"/>
                    </a:lnTo>
                    <a:lnTo>
                      <a:pt x="110" y="826"/>
                    </a:lnTo>
                    <a:lnTo>
                      <a:pt x="124" y="852"/>
                    </a:lnTo>
                    <a:lnTo>
                      <a:pt x="128" y="864"/>
                    </a:lnTo>
                    <a:lnTo>
                      <a:pt x="130" y="876"/>
                    </a:lnTo>
                    <a:lnTo>
                      <a:pt x="130" y="876"/>
                    </a:lnTo>
                    <a:lnTo>
                      <a:pt x="134" y="894"/>
                    </a:lnTo>
                    <a:lnTo>
                      <a:pt x="138" y="910"/>
                    </a:lnTo>
                    <a:lnTo>
                      <a:pt x="144" y="926"/>
                    </a:lnTo>
                    <a:lnTo>
                      <a:pt x="154" y="938"/>
                    </a:lnTo>
                    <a:lnTo>
                      <a:pt x="154" y="938"/>
                    </a:lnTo>
                    <a:lnTo>
                      <a:pt x="166" y="948"/>
                    </a:lnTo>
                    <a:lnTo>
                      <a:pt x="178" y="952"/>
                    </a:lnTo>
                    <a:lnTo>
                      <a:pt x="192" y="956"/>
                    </a:lnTo>
                    <a:lnTo>
                      <a:pt x="206" y="956"/>
                    </a:lnTo>
                    <a:lnTo>
                      <a:pt x="206" y="956"/>
                    </a:lnTo>
                    <a:lnTo>
                      <a:pt x="210" y="974"/>
                    </a:lnTo>
                    <a:lnTo>
                      <a:pt x="222" y="1020"/>
                    </a:lnTo>
                    <a:lnTo>
                      <a:pt x="232" y="1050"/>
                    </a:lnTo>
                    <a:lnTo>
                      <a:pt x="244" y="1080"/>
                    </a:lnTo>
                    <a:lnTo>
                      <a:pt x="258" y="1112"/>
                    </a:lnTo>
                    <a:lnTo>
                      <a:pt x="276" y="1142"/>
                    </a:lnTo>
                    <a:lnTo>
                      <a:pt x="300" y="1184"/>
                    </a:lnTo>
                    <a:lnTo>
                      <a:pt x="300" y="1184"/>
                    </a:lnTo>
                    <a:lnTo>
                      <a:pt x="300" y="1198"/>
                    </a:lnTo>
                    <a:lnTo>
                      <a:pt x="298" y="1216"/>
                    </a:lnTo>
                    <a:lnTo>
                      <a:pt x="292" y="1238"/>
                    </a:lnTo>
                    <a:lnTo>
                      <a:pt x="284" y="1266"/>
                    </a:lnTo>
                    <a:lnTo>
                      <a:pt x="274" y="1298"/>
                    </a:lnTo>
                    <a:lnTo>
                      <a:pt x="258" y="1332"/>
                    </a:lnTo>
                    <a:lnTo>
                      <a:pt x="236" y="1368"/>
                    </a:lnTo>
                    <a:lnTo>
                      <a:pt x="236" y="1368"/>
                    </a:lnTo>
                    <a:lnTo>
                      <a:pt x="214" y="1404"/>
                    </a:lnTo>
                    <a:lnTo>
                      <a:pt x="192" y="1432"/>
                    </a:lnTo>
                    <a:lnTo>
                      <a:pt x="174" y="1456"/>
                    </a:lnTo>
                    <a:lnTo>
                      <a:pt x="158" y="1474"/>
                    </a:lnTo>
                    <a:lnTo>
                      <a:pt x="134" y="1498"/>
                    </a:lnTo>
                    <a:lnTo>
                      <a:pt x="126" y="1506"/>
                    </a:lnTo>
                    <a:lnTo>
                      <a:pt x="126" y="1506"/>
                    </a:lnTo>
                    <a:lnTo>
                      <a:pt x="112" y="1516"/>
                    </a:lnTo>
                    <a:lnTo>
                      <a:pt x="78" y="1542"/>
                    </a:lnTo>
                    <a:lnTo>
                      <a:pt x="58" y="1556"/>
                    </a:lnTo>
                    <a:lnTo>
                      <a:pt x="38" y="1568"/>
                    </a:lnTo>
                    <a:lnTo>
                      <a:pt x="18" y="1576"/>
                    </a:lnTo>
                    <a:lnTo>
                      <a:pt x="8" y="1580"/>
                    </a:lnTo>
                    <a:lnTo>
                      <a:pt x="0" y="1580"/>
                    </a:lnTo>
                    <a:lnTo>
                      <a:pt x="590" y="2218"/>
                    </a:lnTo>
                    <a:lnTo>
                      <a:pt x="1134" y="1570"/>
                    </a:lnTo>
                    <a:lnTo>
                      <a:pt x="1134" y="1570"/>
                    </a:lnTo>
                    <a:lnTo>
                      <a:pt x="1118" y="1568"/>
                    </a:lnTo>
                    <a:lnTo>
                      <a:pt x="1096" y="1560"/>
                    </a:lnTo>
                    <a:lnTo>
                      <a:pt x="1074" y="1548"/>
                    </a:lnTo>
                    <a:lnTo>
                      <a:pt x="1052" y="1536"/>
                    </a:lnTo>
                    <a:lnTo>
                      <a:pt x="1016" y="1514"/>
                    </a:lnTo>
                    <a:lnTo>
                      <a:pt x="1000" y="15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77" name="Freeform 118">
                <a:extLst>
                  <a:ext uri="{FF2B5EF4-FFF2-40B4-BE49-F238E27FC236}">
                    <a16:creationId xmlns:a16="http://schemas.microsoft.com/office/drawing/2014/main" id="{904D21C0-4899-4072-93AB-83563B2F0971}"/>
                  </a:ext>
                </a:extLst>
              </p:cNvPr>
              <p:cNvSpPr>
                <a:spLocks/>
              </p:cNvSpPr>
              <p:nvPr/>
            </p:nvSpPr>
            <p:spPr bwMode="auto">
              <a:xfrm>
                <a:off x="2528" y="1992"/>
                <a:ext cx="1408" cy="1916"/>
              </a:xfrm>
              <a:custGeom>
                <a:avLst/>
                <a:gdLst>
                  <a:gd name="T0" fmla="*/ 1334 w 1408"/>
                  <a:gd name="T1" fmla="*/ 1916 h 1916"/>
                  <a:gd name="T2" fmla="*/ 320 w 1408"/>
                  <a:gd name="T3" fmla="*/ 1908 h 1916"/>
                  <a:gd name="T4" fmla="*/ 320 w 1408"/>
                  <a:gd name="T5" fmla="*/ 1908 h 1916"/>
                  <a:gd name="T6" fmla="*/ 310 w 1408"/>
                  <a:gd name="T7" fmla="*/ 1894 h 1916"/>
                  <a:gd name="T8" fmla="*/ 280 w 1408"/>
                  <a:gd name="T9" fmla="*/ 1854 h 1916"/>
                  <a:gd name="T10" fmla="*/ 240 w 1408"/>
                  <a:gd name="T11" fmla="*/ 1788 h 1916"/>
                  <a:gd name="T12" fmla="*/ 216 w 1408"/>
                  <a:gd name="T13" fmla="*/ 1748 h 1916"/>
                  <a:gd name="T14" fmla="*/ 190 w 1408"/>
                  <a:gd name="T15" fmla="*/ 1704 h 1916"/>
                  <a:gd name="T16" fmla="*/ 166 w 1408"/>
                  <a:gd name="T17" fmla="*/ 1656 h 1916"/>
                  <a:gd name="T18" fmla="*/ 140 w 1408"/>
                  <a:gd name="T19" fmla="*/ 1602 h 1916"/>
                  <a:gd name="T20" fmla="*/ 116 w 1408"/>
                  <a:gd name="T21" fmla="*/ 1546 h 1916"/>
                  <a:gd name="T22" fmla="*/ 94 w 1408"/>
                  <a:gd name="T23" fmla="*/ 1488 h 1916"/>
                  <a:gd name="T24" fmla="*/ 74 w 1408"/>
                  <a:gd name="T25" fmla="*/ 1426 h 1916"/>
                  <a:gd name="T26" fmla="*/ 58 w 1408"/>
                  <a:gd name="T27" fmla="*/ 1362 h 1916"/>
                  <a:gd name="T28" fmla="*/ 44 w 1408"/>
                  <a:gd name="T29" fmla="*/ 1298 h 1916"/>
                  <a:gd name="T30" fmla="*/ 38 w 1408"/>
                  <a:gd name="T31" fmla="*/ 1264 h 1916"/>
                  <a:gd name="T32" fmla="*/ 34 w 1408"/>
                  <a:gd name="T33" fmla="*/ 1230 h 1916"/>
                  <a:gd name="T34" fmla="*/ 34 w 1408"/>
                  <a:gd name="T35" fmla="*/ 1230 h 1916"/>
                  <a:gd name="T36" fmla="*/ 20 w 1408"/>
                  <a:gd name="T37" fmla="*/ 1096 h 1916"/>
                  <a:gd name="T38" fmla="*/ 8 w 1408"/>
                  <a:gd name="T39" fmla="*/ 964 h 1916"/>
                  <a:gd name="T40" fmla="*/ 4 w 1408"/>
                  <a:gd name="T41" fmla="*/ 898 h 1916"/>
                  <a:gd name="T42" fmla="*/ 2 w 1408"/>
                  <a:gd name="T43" fmla="*/ 836 h 1916"/>
                  <a:gd name="T44" fmla="*/ 0 w 1408"/>
                  <a:gd name="T45" fmla="*/ 774 h 1916"/>
                  <a:gd name="T46" fmla="*/ 2 w 1408"/>
                  <a:gd name="T47" fmla="*/ 714 h 1916"/>
                  <a:gd name="T48" fmla="*/ 8 w 1408"/>
                  <a:gd name="T49" fmla="*/ 658 h 1916"/>
                  <a:gd name="T50" fmla="*/ 16 w 1408"/>
                  <a:gd name="T51" fmla="*/ 604 h 1916"/>
                  <a:gd name="T52" fmla="*/ 28 w 1408"/>
                  <a:gd name="T53" fmla="*/ 552 h 1916"/>
                  <a:gd name="T54" fmla="*/ 36 w 1408"/>
                  <a:gd name="T55" fmla="*/ 528 h 1916"/>
                  <a:gd name="T56" fmla="*/ 44 w 1408"/>
                  <a:gd name="T57" fmla="*/ 504 h 1916"/>
                  <a:gd name="T58" fmla="*/ 54 w 1408"/>
                  <a:gd name="T59" fmla="*/ 482 h 1916"/>
                  <a:gd name="T60" fmla="*/ 66 w 1408"/>
                  <a:gd name="T61" fmla="*/ 460 h 1916"/>
                  <a:gd name="T62" fmla="*/ 78 w 1408"/>
                  <a:gd name="T63" fmla="*/ 440 h 1916"/>
                  <a:gd name="T64" fmla="*/ 90 w 1408"/>
                  <a:gd name="T65" fmla="*/ 420 h 1916"/>
                  <a:gd name="T66" fmla="*/ 106 w 1408"/>
                  <a:gd name="T67" fmla="*/ 402 h 1916"/>
                  <a:gd name="T68" fmla="*/ 122 w 1408"/>
                  <a:gd name="T69" fmla="*/ 384 h 1916"/>
                  <a:gd name="T70" fmla="*/ 140 w 1408"/>
                  <a:gd name="T71" fmla="*/ 368 h 1916"/>
                  <a:gd name="T72" fmla="*/ 158 w 1408"/>
                  <a:gd name="T73" fmla="*/ 352 h 1916"/>
                  <a:gd name="T74" fmla="*/ 158 w 1408"/>
                  <a:gd name="T75" fmla="*/ 352 h 1916"/>
                  <a:gd name="T76" fmla="*/ 202 w 1408"/>
                  <a:gd name="T77" fmla="*/ 322 h 1916"/>
                  <a:gd name="T78" fmla="*/ 250 w 1408"/>
                  <a:gd name="T79" fmla="*/ 292 h 1916"/>
                  <a:gd name="T80" fmla="*/ 304 w 1408"/>
                  <a:gd name="T81" fmla="*/ 262 h 1916"/>
                  <a:gd name="T82" fmla="*/ 362 w 1408"/>
                  <a:gd name="T83" fmla="*/ 230 h 1916"/>
                  <a:gd name="T84" fmla="*/ 420 w 1408"/>
                  <a:gd name="T85" fmla="*/ 202 h 1916"/>
                  <a:gd name="T86" fmla="*/ 480 w 1408"/>
                  <a:gd name="T87" fmla="*/ 172 h 1916"/>
                  <a:gd name="T88" fmla="*/ 600 w 1408"/>
                  <a:gd name="T89" fmla="*/ 118 h 1916"/>
                  <a:gd name="T90" fmla="*/ 708 w 1408"/>
                  <a:gd name="T91" fmla="*/ 70 h 1916"/>
                  <a:gd name="T92" fmla="*/ 798 w 1408"/>
                  <a:gd name="T93" fmla="*/ 34 h 1916"/>
                  <a:gd name="T94" fmla="*/ 882 w 1408"/>
                  <a:gd name="T95" fmla="*/ 0 h 1916"/>
                  <a:gd name="T96" fmla="*/ 1324 w 1408"/>
                  <a:gd name="T97" fmla="*/ 564 h 1916"/>
                  <a:gd name="T98" fmla="*/ 1408 w 1408"/>
                  <a:gd name="T99" fmla="*/ 1310 h 1916"/>
                  <a:gd name="T100" fmla="*/ 1334 w 1408"/>
                  <a:gd name="T101" fmla="*/ 1916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8" h="1916">
                    <a:moveTo>
                      <a:pt x="1334" y="1916"/>
                    </a:moveTo>
                    <a:lnTo>
                      <a:pt x="320" y="1908"/>
                    </a:lnTo>
                    <a:lnTo>
                      <a:pt x="320" y="1908"/>
                    </a:lnTo>
                    <a:lnTo>
                      <a:pt x="310" y="1894"/>
                    </a:lnTo>
                    <a:lnTo>
                      <a:pt x="280" y="1854"/>
                    </a:lnTo>
                    <a:lnTo>
                      <a:pt x="240" y="1788"/>
                    </a:lnTo>
                    <a:lnTo>
                      <a:pt x="216" y="1748"/>
                    </a:lnTo>
                    <a:lnTo>
                      <a:pt x="190" y="1704"/>
                    </a:lnTo>
                    <a:lnTo>
                      <a:pt x="166" y="1656"/>
                    </a:lnTo>
                    <a:lnTo>
                      <a:pt x="140" y="1602"/>
                    </a:lnTo>
                    <a:lnTo>
                      <a:pt x="116" y="1546"/>
                    </a:lnTo>
                    <a:lnTo>
                      <a:pt x="94" y="1488"/>
                    </a:lnTo>
                    <a:lnTo>
                      <a:pt x="74" y="1426"/>
                    </a:lnTo>
                    <a:lnTo>
                      <a:pt x="58" y="1362"/>
                    </a:lnTo>
                    <a:lnTo>
                      <a:pt x="44" y="1298"/>
                    </a:lnTo>
                    <a:lnTo>
                      <a:pt x="38" y="1264"/>
                    </a:lnTo>
                    <a:lnTo>
                      <a:pt x="34" y="1230"/>
                    </a:lnTo>
                    <a:lnTo>
                      <a:pt x="34" y="1230"/>
                    </a:lnTo>
                    <a:lnTo>
                      <a:pt x="20" y="1096"/>
                    </a:lnTo>
                    <a:lnTo>
                      <a:pt x="8" y="964"/>
                    </a:lnTo>
                    <a:lnTo>
                      <a:pt x="4" y="898"/>
                    </a:lnTo>
                    <a:lnTo>
                      <a:pt x="2" y="836"/>
                    </a:lnTo>
                    <a:lnTo>
                      <a:pt x="0" y="774"/>
                    </a:lnTo>
                    <a:lnTo>
                      <a:pt x="2" y="714"/>
                    </a:lnTo>
                    <a:lnTo>
                      <a:pt x="8" y="658"/>
                    </a:lnTo>
                    <a:lnTo>
                      <a:pt x="16" y="604"/>
                    </a:lnTo>
                    <a:lnTo>
                      <a:pt x="28" y="552"/>
                    </a:lnTo>
                    <a:lnTo>
                      <a:pt x="36" y="528"/>
                    </a:lnTo>
                    <a:lnTo>
                      <a:pt x="44" y="504"/>
                    </a:lnTo>
                    <a:lnTo>
                      <a:pt x="54" y="482"/>
                    </a:lnTo>
                    <a:lnTo>
                      <a:pt x="66" y="460"/>
                    </a:lnTo>
                    <a:lnTo>
                      <a:pt x="78" y="440"/>
                    </a:lnTo>
                    <a:lnTo>
                      <a:pt x="90" y="420"/>
                    </a:lnTo>
                    <a:lnTo>
                      <a:pt x="106" y="402"/>
                    </a:lnTo>
                    <a:lnTo>
                      <a:pt x="122" y="384"/>
                    </a:lnTo>
                    <a:lnTo>
                      <a:pt x="140" y="368"/>
                    </a:lnTo>
                    <a:lnTo>
                      <a:pt x="158" y="352"/>
                    </a:lnTo>
                    <a:lnTo>
                      <a:pt x="158" y="352"/>
                    </a:lnTo>
                    <a:lnTo>
                      <a:pt x="202" y="322"/>
                    </a:lnTo>
                    <a:lnTo>
                      <a:pt x="250" y="292"/>
                    </a:lnTo>
                    <a:lnTo>
                      <a:pt x="304" y="262"/>
                    </a:lnTo>
                    <a:lnTo>
                      <a:pt x="362" y="230"/>
                    </a:lnTo>
                    <a:lnTo>
                      <a:pt x="420" y="202"/>
                    </a:lnTo>
                    <a:lnTo>
                      <a:pt x="480" y="172"/>
                    </a:lnTo>
                    <a:lnTo>
                      <a:pt x="600" y="118"/>
                    </a:lnTo>
                    <a:lnTo>
                      <a:pt x="708" y="70"/>
                    </a:lnTo>
                    <a:lnTo>
                      <a:pt x="798" y="34"/>
                    </a:lnTo>
                    <a:lnTo>
                      <a:pt x="882" y="0"/>
                    </a:lnTo>
                    <a:lnTo>
                      <a:pt x="1324" y="564"/>
                    </a:lnTo>
                    <a:lnTo>
                      <a:pt x="1408" y="1310"/>
                    </a:lnTo>
                    <a:lnTo>
                      <a:pt x="1334" y="1916"/>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78" name="Freeform 120">
                <a:extLst>
                  <a:ext uri="{FF2B5EF4-FFF2-40B4-BE49-F238E27FC236}">
                    <a16:creationId xmlns:a16="http://schemas.microsoft.com/office/drawing/2014/main" id="{C1B9A3A2-5B58-4EFC-8DD6-1ED173ED42FB}"/>
                  </a:ext>
                </a:extLst>
              </p:cNvPr>
              <p:cNvSpPr>
                <a:spLocks/>
              </p:cNvSpPr>
              <p:nvPr/>
            </p:nvSpPr>
            <p:spPr bwMode="auto">
              <a:xfrm>
                <a:off x="3356" y="438"/>
                <a:ext cx="922" cy="778"/>
              </a:xfrm>
              <a:custGeom>
                <a:avLst/>
                <a:gdLst>
                  <a:gd name="T0" fmla="*/ 48 w 922"/>
                  <a:gd name="T1" fmla="*/ 778 h 778"/>
                  <a:gd name="T2" fmla="*/ 168 w 922"/>
                  <a:gd name="T3" fmla="*/ 580 h 778"/>
                  <a:gd name="T4" fmla="*/ 148 w 922"/>
                  <a:gd name="T5" fmla="*/ 510 h 778"/>
                  <a:gd name="T6" fmla="*/ 138 w 922"/>
                  <a:gd name="T7" fmla="*/ 448 h 778"/>
                  <a:gd name="T8" fmla="*/ 136 w 922"/>
                  <a:gd name="T9" fmla="*/ 402 h 778"/>
                  <a:gd name="T10" fmla="*/ 138 w 922"/>
                  <a:gd name="T11" fmla="*/ 388 h 778"/>
                  <a:gd name="T12" fmla="*/ 146 w 922"/>
                  <a:gd name="T13" fmla="*/ 362 h 778"/>
                  <a:gd name="T14" fmla="*/ 180 w 922"/>
                  <a:gd name="T15" fmla="*/ 300 h 778"/>
                  <a:gd name="T16" fmla="*/ 194 w 922"/>
                  <a:gd name="T17" fmla="*/ 268 h 778"/>
                  <a:gd name="T18" fmla="*/ 198 w 922"/>
                  <a:gd name="T19" fmla="*/ 242 h 778"/>
                  <a:gd name="T20" fmla="*/ 198 w 922"/>
                  <a:gd name="T21" fmla="*/ 208 h 778"/>
                  <a:gd name="T22" fmla="*/ 196 w 922"/>
                  <a:gd name="T23" fmla="*/ 190 h 778"/>
                  <a:gd name="T24" fmla="*/ 236 w 922"/>
                  <a:gd name="T25" fmla="*/ 228 h 778"/>
                  <a:gd name="T26" fmla="*/ 304 w 922"/>
                  <a:gd name="T27" fmla="*/ 274 h 778"/>
                  <a:gd name="T28" fmla="*/ 350 w 922"/>
                  <a:gd name="T29" fmla="*/ 298 h 778"/>
                  <a:gd name="T30" fmla="*/ 400 w 922"/>
                  <a:gd name="T31" fmla="*/ 318 h 778"/>
                  <a:gd name="T32" fmla="*/ 456 w 922"/>
                  <a:gd name="T33" fmla="*/ 334 h 778"/>
                  <a:gd name="T34" fmla="*/ 484 w 922"/>
                  <a:gd name="T35" fmla="*/ 338 h 778"/>
                  <a:gd name="T36" fmla="*/ 538 w 922"/>
                  <a:gd name="T37" fmla="*/ 342 h 778"/>
                  <a:gd name="T38" fmla="*/ 608 w 922"/>
                  <a:gd name="T39" fmla="*/ 336 h 778"/>
                  <a:gd name="T40" fmla="*/ 686 w 922"/>
                  <a:gd name="T41" fmla="*/ 326 h 778"/>
                  <a:gd name="T42" fmla="*/ 716 w 922"/>
                  <a:gd name="T43" fmla="*/ 328 h 778"/>
                  <a:gd name="T44" fmla="*/ 740 w 922"/>
                  <a:gd name="T45" fmla="*/ 336 h 778"/>
                  <a:gd name="T46" fmla="*/ 760 w 922"/>
                  <a:gd name="T47" fmla="*/ 354 h 778"/>
                  <a:gd name="T48" fmla="*/ 766 w 922"/>
                  <a:gd name="T49" fmla="*/ 368 h 778"/>
                  <a:gd name="T50" fmla="*/ 776 w 922"/>
                  <a:gd name="T51" fmla="*/ 402 h 778"/>
                  <a:gd name="T52" fmla="*/ 780 w 922"/>
                  <a:gd name="T53" fmla="*/ 458 h 778"/>
                  <a:gd name="T54" fmla="*/ 774 w 922"/>
                  <a:gd name="T55" fmla="*/ 528 h 778"/>
                  <a:gd name="T56" fmla="*/ 764 w 922"/>
                  <a:gd name="T57" fmla="*/ 582 h 778"/>
                  <a:gd name="T58" fmla="*/ 880 w 922"/>
                  <a:gd name="T59" fmla="*/ 778 h 778"/>
                  <a:gd name="T60" fmla="*/ 900 w 922"/>
                  <a:gd name="T61" fmla="*/ 666 h 778"/>
                  <a:gd name="T62" fmla="*/ 920 w 922"/>
                  <a:gd name="T63" fmla="*/ 524 h 778"/>
                  <a:gd name="T64" fmla="*/ 922 w 922"/>
                  <a:gd name="T65" fmla="*/ 482 h 778"/>
                  <a:gd name="T66" fmla="*/ 918 w 922"/>
                  <a:gd name="T67" fmla="*/ 410 h 778"/>
                  <a:gd name="T68" fmla="*/ 908 w 922"/>
                  <a:gd name="T69" fmla="*/ 352 h 778"/>
                  <a:gd name="T70" fmla="*/ 892 w 922"/>
                  <a:gd name="T71" fmla="*/ 290 h 778"/>
                  <a:gd name="T72" fmla="*/ 866 w 922"/>
                  <a:gd name="T73" fmla="*/ 228 h 778"/>
                  <a:gd name="T74" fmla="*/ 828 w 922"/>
                  <a:gd name="T75" fmla="*/ 166 h 778"/>
                  <a:gd name="T76" fmla="*/ 776 w 922"/>
                  <a:gd name="T77" fmla="*/ 112 h 778"/>
                  <a:gd name="T78" fmla="*/ 710 w 922"/>
                  <a:gd name="T79" fmla="*/ 66 h 778"/>
                  <a:gd name="T80" fmla="*/ 672 w 922"/>
                  <a:gd name="T81" fmla="*/ 46 h 778"/>
                  <a:gd name="T82" fmla="*/ 630 w 922"/>
                  <a:gd name="T83" fmla="*/ 30 h 778"/>
                  <a:gd name="T84" fmla="*/ 554 w 922"/>
                  <a:gd name="T85" fmla="*/ 10 h 778"/>
                  <a:gd name="T86" fmla="*/ 482 w 922"/>
                  <a:gd name="T87" fmla="*/ 0 h 778"/>
                  <a:gd name="T88" fmla="*/ 416 w 922"/>
                  <a:gd name="T89" fmla="*/ 2 h 778"/>
                  <a:gd name="T90" fmla="*/ 356 w 922"/>
                  <a:gd name="T91" fmla="*/ 8 h 778"/>
                  <a:gd name="T92" fmla="*/ 304 w 922"/>
                  <a:gd name="T93" fmla="*/ 22 h 778"/>
                  <a:gd name="T94" fmla="*/ 258 w 922"/>
                  <a:gd name="T95" fmla="*/ 40 h 778"/>
                  <a:gd name="T96" fmla="*/ 206 w 922"/>
                  <a:gd name="T97" fmla="*/ 68 h 778"/>
                  <a:gd name="T98" fmla="*/ 174 w 922"/>
                  <a:gd name="T99" fmla="*/ 92 h 778"/>
                  <a:gd name="T100" fmla="*/ 138 w 922"/>
                  <a:gd name="T101" fmla="*/ 124 h 778"/>
                  <a:gd name="T102" fmla="*/ 100 w 922"/>
                  <a:gd name="T103" fmla="*/ 166 h 778"/>
                  <a:gd name="T104" fmla="*/ 66 w 922"/>
                  <a:gd name="T105" fmla="*/ 216 h 778"/>
                  <a:gd name="T106" fmla="*/ 36 w 922"/>
                  <a:gd name="T107" fmla="*/ 278 h 778"/>
                  <a:gd name="T108" fmla="*/ 12 w 922"/>
                  <a:gd name="T109" fmla="*/ 350 h 778"/>
                  <a:gd name="T110" fmla="*/ 0 w 922"/>
                  <a:gd name="T111" fmla="*/ 432 h 778"/>
                  <a:gd name="T112" fmla="*/ 2 w 922"/>
                  <a:gd name="T113" fmla="*/ 52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2" h="778">
                    <a:moveTo>
                      <a:pt x="2" y="526"/>
                    </a:moveTo>
                    <a:lnTo>
                      <a:pt x="48" y="778"/>
                    </a:lnTo>
                    <a:lnTo>
                      <a:pt x="168" y="580"/>
                    </a:lnTo>
                    <a:lnTo>
                      <a:pt x="168" y="580"/>
                    </a:lnTo>
                    <a:lnTo>
                      <a:pt x="162" y="560"/>
                    </a:lnTo>
                    <a:lnTo>
                      <a:pt x="148" y="510"/>
                    </a:lnTo>
                    <a:lnTo>
                      <a:pt x="142" y="480"/>
                    </a:lnTo>
                    <a:lnTo>
                      <a:pt x="138" y="448"/>
                    </a:lnTo>
                    <a:lnTo>
                      <a:pt x="136" y="416"/>
                    </a:lnTo>
                    <a:lnTo>
                      <a:pt x="136" y="402"/>
                    </a:lnTo>
                    <a:lnTo>
                      <a:pt x="138" y="388"/>
                    </a:lnTo>
                    <a:lnTo>
                      <a:pt x="138" y="388"/>
                    </a:lnTo>
                    <a:lnTo>
                      <a:pt x="142" y="374"/>
                    </a:lnTo>
                    <a:lnTo>
                      <a:pt x="146" y="362"/>
                    </a:lnTo>
                    <a:lnTo>
                      <a:pt x="156" y="340"/>
                    </a:lnTo>
                    <a:lnTo>
                      <a:pt x="180" y="300"/>
                    </a:lnTo>
                    <a:lnTo>
                      <a:pt x="190" y="280"/>
                    </a:lnTo>
                    <a:lnTo>
                      <a:pt x="194" y="268"/>
                    </a:lnTo>
                    <a:lnTo>
                      <a:pt x="196" y="256"/>
                    </a:lnTo>
                    <a:lnTo>
                      <a:pt x="198" y="242"/>
                    </a:lnTo>
                    <a:lnTo>
                      <a:pt x="198" y="226"/>
                    </a:lnTo>
                    <a:lnTo>
                      <a:pt x="198" y="208"/>
                    </a:lnTo>
                    <a:lnTo>
                      <a:pt x="196" y="190"/>
                    </a:lnTo>
                    <a:lnTo>
                      <a:pt x="196" y="190"/>
                    </a:lnTo>
                    <a:lnTo>
                      <a:pt x="214" y="208"/>
                    </a:lnTo>
                    <a:lnTo>
                      <a:pt x="236" y="228"/>
                    </a:lnTo>
                    <a:lnTo>
                      <a:pt x="266" y="250"/>
                    </a:lnTo>
                    <a:lnTo>
                      <a:pt x="304" y="274"/>
                    </a:lnTo>
                    <a:lnTo>
                      <a:pt x="326" y="286"/>
                    </a:lnTo>
                    <a:lnTo>
                      <a:pt x="350" y="298"/>
                    </a:lnTo>
                    <a:lnTo>
                      <a:pt x="374" y="310"/>
                    </a:lnTo>
                    <a:lnTo>
                      <a:pt x="400" y="318"/>
                    </a:lnTo>
                    <a:lnTo>
                      <a:pt x="426" y="328"/>
                    </a:lnTo>
                    <a:lnTo>
                      <a:pt x="456" y="334"/>
                    </a:lnTo>
                    <a:lnTo>
                      <a:pt x="456" y="334"/>
                    </a:lnTo>
                    <a:lnTo>
                      <a:pt x="484" y="338"/>
                    </a:lnTo>
                    <a:lnTo>
                      <a:pt x="512" y="340"/>
                    </a:lnTo>
                    <a:lnTo>
                      <a:pt x="538" y="342"/>
                    </a:lnTo>
                    <a:lnTo>
                      <a:pt x="562" y="340"/>
                    </a:lnTo>
                    <a:lnTo>
                      <a:pt x="608" y="336"/>
                    </a:lnTo>
                    <a:lnTo>
                      <a:pt x="650" y="330"/>
                    </a:lnTo>
                    <a:lnTo>
                      <a:pt x="686" y="326"/>
                    </a:lnTo>
                    <a:lnTo>
                      <a:pt x="702" y="326"/>
                    </a:lnTo>
                    <a:lnTo>
                      <a:pt x="716" y="328"/>
                    </a:lnTo>
                    <a:lnTo>
                      <a:pt x="728" y="330"/>
                    </a:lnTo>
                    <a:lnTo>
                      <a:pt x="740" y="336"/>
                    </a:lnTo>
                    <a:lnTo>
                      <a:pt x="750" y="344"/>
                    </a:lnTo>
                    <a:lnTo>
                      <a:pt x="760" y="354"/>
                    </a:lnTo>
                    <a:lnTo>
                      <a:pt x="760" y="354"/>
                    </a:lnTo>
                    <a:lnTo>
                      <a:pt x="766" y="368"/>
                    </a:lnTo>
                    <a:lnTo>
                      <a:pt x="772" y="384"/>
                    </a:lnTo>
                    <a:lnTo>
                      <a:pt x="776" y="402"/>
                    </a:lnTo>
                    <a:lnTo>
                      <a:pt x="780" y="420"/>
                    </a:lnTo>
                    <a:lnTo>
                      <a:pt x="780" y="458"/>
                    </a:lnTo>
                    <a:lnTo>
                      <a:pt x="778" y="494"/>
                    </a:lnTo>
                    <a:lnTo>
                      <a:pt x="774" y="528"/>
                    </a:lnTo>
                    <a:lnTo>
                      <a:pt x="768" y="556"/>
                    </a:lnTo>
                    <a:lnTo>
                      <a:pt x="764" y="582"/>
                    </a:lnTo>
                    <a:lnTo>
                      <a:pt x="880" y="778"/>
                    </a:lnTo>
                    <a:lnTo>
                      <a:pt x="880" y="778"/>
                    </a:lnTo>
                    <a:lnTo>
                      <a:pt x="886" y="744"/>
                    </a:lnTo>
                    <a:lnTo>
                      <a:pt x="900" y="666"/>
                    </a:lnTo>
                    <a:lnTo>
                      <a:pt x="914" y="570"/>
                    </a:lnTo>
                    <a:lnTo>
                      <a:pt x="920" y="524"/>
                    </a:lnTo>
                    <a:lnTo>
                      <a:pt x="922" y="482"/>
                    </a:lnTo>
                    <a:lnTo>
                      <a:pt x="922" y="482"/>
                    </a:lnTo>
                    <a:lnTo>
                      <a:pt x="920" y="436"/>
                    </a:lnTo>
                    <a:lnTo>
                      <a:pt x="918" y="410"/>
                    </a:lnTo>
                    <a:lnTo>
                      <a:pt x="914" y="382"/>
                    </a:lnTo>
                    <a:lnTo>
                      <a:pt x="908" y="352"/>
                    </a:lnTo>
                    <a:lnTo>
                      <a:pt x="902" y="322"/>
                    </a:lnTo>
                    <a:lnTo>
                      <a:pt x="892" y="290"/>
                    </a:lnTo>
                    <a:lnTo>
                      <a:pt x="880" y="258"/>
                    </a:lnTo>
                    <a:lnTo>
                      <a:pt x="866" y="228"/>
                    </a:lnTo>
                    <a:lnTo>
                      <a:pt x="848" y="196"/>
                    </a:lnTo>
                    <a:lnTo>
                      <a:pt x="828" y="166"/>
                    </a:lnTo>
                    <a:lnTo>
                      <a:pt x="804" y="138"/>
                    </a:lnTo>
                    <a:lnTo>
                      <a:pt x="776" y="112"/>
                    </a:lnTo>
                    <a:lnTo>
                      <a:pt x="746" y="86"/>
                    </a:lnTo>
                    <a:lnTo>
                      <a:pt x="710" y="66"/>
                    </a:lnTo>
                    <a:lnTo>
                      <a:pt x="692" y="56"/>
                    </a:lnTo>
                    <a:lnTo>
                      <a:pt x="672" y="46"/>
                    </a:lnTo>
                    <a:lnTo>
                      <a:pt x="672" y="46"/>
                    </a:lnTo>
                    <a:lnTo>
                      <a:pt x="630" y="30"/>
                    </a:lnTo>
                    <a:lnTo>
                      <a:pt x="592" y="18"/>
                    </a:lnTo>
                    <a:lnTo>
                      <a:pt x="554" y="10"/>
                    </a:lnTo>
                    <a:lnTo>
                      <a:pt x="516" y="4"/>
                    </a:lnTo>
                    <a:lnTo>
                      <a:pt x="482" y="0"/>
                    </a:lnTo>
                    <a:lnTo>
                      <a:pt x="448" y="0"/>
                    </a:lnTo>
                    <a:lnTo>
                      <a:pt x="416" y="2"/>
                    </a:lnTo>
                    <a:lnTo>
                      <a:pt x="386" y="4"/>
                    </a:lnTo>
                    <a:lnTo>
                      <a:pt x="356" y="8"/>
                    </a:lnTo>
                    <a:lnTo>
                      <a:pt x="330" y="16"/>
                    </a:lnTo>
                    <a:lnTo>
                      <a:pt x="304" y="22"/>
                    </a:lnTo>
                    <a:lnTo>
                      <a:pt x="280" y="30"/>
                    </a:lnTo>
                    <a:lnTo>
                      <a:pt x="258" y="40"/>
                    </a:lnTo>
                    <a:lnTo>
                      <a:pt x="240" y="50"/>
                    </a:lnTo>
                    <a:lnTo>
                      <a:pt x="206" y="68"/>
                    </a:lnTo>
                    <a:lnTo>
                      <a:pt x="206" y="68"/>
                    </a:lnTo>
                    <a:lnTo>
                      <a:pt x="174" y="92"/>
                    </a:lnTo>
                    <a:lnTo>
                      <a:pt x="156" y="106"/>
                    </a:lnTo>
                    <a:lnTo>
                      <a:pt x="138" y="124"/>
                    </a:lnTo>
                    <a:lnTo>
                      <a:pt x="118" y="144"/>
                    </a:lnTo>
                    <a:lnTo>
                      <a:pt x="100" y="166"/>
                    </a:lnTo>
                    <a:lnTo>
                      <a:pt x="82" y="190"/>
                    </a:lnTo>
                    <a:lnTo>
                      <a:pt x="66" y="216"/>
                    </a:lnTo>
                    <a:lnTo>
                      <a:pt x="50" y="246"/>
                    </a:lnTo>
                    <a:lnTo>
                      <a:pt x="36" y="278"/>
                    </a:lnTo>
                    <a:lnTo>
                      <a:pt x="22" y="312"/>
                    </a:lnTo>
                    <a:lnTo>
                      <a:pt x="12" y="350"/>
                    </a:lnTo>
                    <a:lnTo>
                      <a:pt x="6" y="390"/>
                    </a:lnTo>
                    <a:lnTo>
                      <a:pt x="0" y="432"/>
                    </a:lnTo>
                    <a:lnTo>
                      <a:pt x="0" y="478"/>
                    </a:lnTo>
                    <a:lnTo>
                      <a:pt x="2" y="5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79" name="Freeform 121">
                <a:extLst>
                  <a:ext uri="{FF2B5EF4-FFF2-40B4-BE49-F238E27FC236}">
                    <a16:creationId xmlns:a16="http://schemas.microsoft.com/office/drawing/2014/main" id="{1EC8006F-96C5-4875-B167-26C43F8D0100}"/>
                  </a:ext>
                </a:extLst>
              </p:cNvPr>
              <p:cNvSpPr>
                <a:spLocks/>
              </p:cNvSpPr>
              <p:nvPr/>
            </p:nvSpPr>
            <p:spPr bwMode="auto">
              <a:xfrm>
                <a:off x="3850" y="2004"/>
                <a:ext cx="1288" cy="1916"/>
              </a:xfrm>
              <a:custGeom>
                <a:avLst/>
                <a:gdLst>
                  <a:gd name="T0" fmla="*/ 12 w 1288"/>
                  <a:gd name="T1" fmla="*/ 1904 h 1916"/>
                  <a:gd name="T2" fmla="*/ 1000 w 1288"/>
                  <a:gd name="T3" fmla="*/ 1916 h 1916"/>
                  <a:gd name="T4" fmla="*/ 1270 w 1288"/>
                  <a:gd name="T5" fmla="*/ 1218 h 1916"/>
                  <a:gd name="T6" fmla="*/ 1270 w 1288"/>
                  <a:gd name="T7" fmla="*/ 1218 h 1916"/>
                  <a:gd name="T8" fmla="*/ 1272 w 1288"/>
                  <a:gd name="T9" fmla="*/ 1186 h 1916"/>
                  <a:gd name="T10" fmla="*/ 1280 w 1288"/>
                  <a:gd name="T11" fmla="*/ 1102 h 1916"/>
                  <a:gd name="T12" fmla="*/ 1284 w 1288"/>
                  <a:gd name="T13" fmla="*/ 1046 h 1916"/>
                  <a:gd name="T14" fmla="*/ 1286 w 1288"/>
                  <a:gd name="T15" fmla="*/ 982 h 1916"/>
                  <a:gd name="T16" fmla="*/ 1288 w 1288"/>
                  <a:gd name="T17" fmla="*/ 912 h 1916"/>
                  <a:gd name="T18" fmla="*/ 1286 w 1288"/>
                  <a:gd name="T19" fmla="*/ 838 h 1916"/>
                  <a:gd name="T20" fmla="*/ 1284 w 1288"/>
                  <a:gd name="T21" fmla="*/ 762 h 1916"/>
                  <a:gd name="T22" fmla="*/ 1278 w 1288"/>
                  <a:gd name="T23" fmla="*/ 686 h 1916"/>
                  <a:gd name="T24" fmla="*/ 1268 w 1288"/>
                  <a:gd name="T25" fmla="*/ 612 h 1916"/>
                  <a:gd name="T26" fmla="*/ 1262 w 1288"/>
                  <a:gd name="T27" fmla="*/ 578 h 1916"/>
                  <a:gd name="T28" fmla="*/ 1254 w 1288"/>
                  <a:gd name="T29" fmla="*/ 544 h 1916"/>
                  <a:gd name="T30" fmla="*/ 1246 w 1288"/>
                  <a:gd name="T31" fmla="*/ 510 h 1916"/>
                  <a:gd name="T32" fmla="*/ 1236 w 1288"/>
                  <a:gd name="T33" fmla="*/ 480 h 1916"/>
                  <a:gd name="T34" fmla="*/ 1224 w 1288"/>
                  <a:gd name="T35" fmla="*/ 450 h 1916"/>
                  <a:gd name="T36" fmla="*/ 1212 w 1288"/>
                  <a:gd name="T37" fmla="*/ 422 h 1916"/>
                  <a:gd name="T38" fmla="*/ 1196 w 1288"/>
                  <a:gd name="T39" fmla="*/ 398 h 1916"/>
                  <a:gd name="T40" fmla="*/ 1182 w 1288"/>
                  <a:gd name="T41" fmla="*/ 376 h 1916"/>
                  <a:gd name="T42" fmla="*/ 1164 w 1288"/>
                  <a:gd name="T43" fmla="*/ 356 h 1916"/>
                  <a:gd name="T44" fmla="*/ 1144 w 1288"/>
                  <a:gd name="T45" fmla="*/ 340 h 1916"/>
                  <a:gd name="T46" fmla="*/ 1144 w 1288"/>
                  <a:gd name="T47" fmla="*/ 340 h 1916"/>
                  <a:gd name="T48" fmla="*/ 1102 w 1288"/>
                  <a:gd name="T49" fmla="*/ 310 h 1916"/>
                  <a:gd name="T50" fmla="*/ 1052 w 1288"/>
                  <a:gd name="T51" fmla="*/ 280 h 1916"/>
                  <a:gd name="T52" fmla="*/ 998 w 1288"/>
                  <a:gd name="T53" fmla="*/ 250 h 1916"/>
                  <a:gd name="T54" fmla="*/ 940 w 1288"/>
                  <a:gd name="T55" fmla="*/ 220 h 1916"/>
                  <a:gd name="T56" fmla="*/ 880 w 1288"/>
                  <a:gd name="T57" fmla="*/ 192 h 1916"/>
                  <a:gd name="T58" fmla="*/ 820 w 1288"/>
                  <a:gd name="T59" fmla="*/ 164 h 1916"/>
                  <a:gd name="T60" fmla="*/ 698 w 1288"/>
                  <a:gd name="T61" fmla="*/ 110 h 1916"/>
                  <a:gd name="T62" fmla="*/ 586 w 1288"/>
                  <a:gd name="T63" fmla="*/ 66 h 1916"/>
                  <a:gd name="T64" fmla="*/ 496 w 1288"/>
                  <a:gd name="T65" fmla="*/ 30 h 1916"/>
                  <a:gd name="T66" fmla="*/ 410 w 1288"/>
                  <a:gd name="T67" fmla="*/ 0 h 1916"/>
                  <a:gd name="T68" fmla="*/ 28 w 1288"/>
                  <a:gd name="T69" fmla="*/ 546 h 1916"/>
                  <a:gd name="T70" fmla="*/ 0 w 1288"/>
                  <a:gd name="T71" fmla="*/ 1258 h 1916"/>
                  <a:gd name="T72" fmla="*/ 12 w 1288"/>
                  <a:gd name="T73" fmla="*/ 1904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8" h="1916">
                    <a:moveTo>
                      <a:pt x="12" y="1904"/>
                    </a:moveTo>
                    <a:lnTo>
                      <a:pt x="1000" y="1916"/>
                    </a:lnTo>
                    <a:lnTo>
                      <a:pt x="1270" y="1218"/>
                    </a:lnTo>
                    <a:lnTo>
                      <a:pt x="1270" y="1218"/>
                    </a:lnTo>
                    <a:lnTo>
                      <a:pt x="1272" y="1186"/>
                    </a:lnTo>
                    <a:lnTo>
                      <a:pt x="1280" y="1102"/>
                    </a:lnTo>
                    <a:lnTo>
                      <a:pt x="1284" y="1046"/>
                    </a:lnTo>
                    <a:lnTo>
                      <a:pt x="1286" y="982"/>
                    </a:lnTo>
                    <a:lnTo>
                      <a:pt x="1288" y="912"/>
                    </a:lnTo>
                    <a:lnTo>
                      <a:pt x="1286" y="838"/>
                    </a:lnTo>
                    <a:lnTo>
                      <a:pt x="1284" y="762"/>
                    </a:lnTo>
                    <a:lnTo>
                      <a:pt x="1278" y="686"/>
                    </a:lnTo>
                    <a:lnTo>
                      <a:pt x="1268" y="612"/>
                    </a:lnTo>
                    <a:lnTo>
                      <a:pt x="1262" y="578"/>
                    </a:lnTo>
                    <a:lnTo>
                      <a:pt x="1254" y="544"/>
                    </a:lnTo>
                    <a:lnTo>
                      <a:pt x="1246" y="510"/>
                    </a:lnTo>
                    <a:lnTo>
                      <a:pt x="1236" y="480"/>
                    </a:lnTo>
                    <a:lnTo>
                      <a:pt x="1224" y="450"/>
                    </a:lnTo>
                    <a:lnTo>
                      <a:pt x="1212" y="422"/>
                    </a:lnTo>
                    <a:lnTo>
                      <a:pt x="1196" y="398"/>
                    </a:lnTo>
                    <a:lnTo>
                      <a:pt x="1182" y="376"/>
                    </a:lnTo>
                    <a:lnTo>
                      <a:pt x="1164" y="356"/>
                    </a:lnTo>
                    <a:lnTo>
                      <a:pt x="1144" y="340"/>
                    </a:lnTo>
                    <a:lnTo>
                      <a:pt x="1144" y="340"/>
                    </a:lnTo>
                    <a:lnTo>
                      <a:pt x="1102" y="310"/>
                    </a:lnTo>
                    <a:lnTo>
                      <a:pt x="1052" y="280"/>
                    </a:lnTo>
                    <a:lnTo>
                      <a:pt x="998" y="250"/>
                    </a:lnTo>
                    <a:lnTo>
                      <a:pt x="940" y="220"/>
                    </a:lnTo>
                    <a:lnTo>
                      <a:pt x="880" y="192"/>
                    </a:lnTo>
                    <a:lnTo>
                      <a:pt x="820" y="164"/>
                    </a:lnTo>
                    <a:lnTo>
                      <a:pt x="698" y="110"/>
                    </a:lnTo>
                    <a:lnTo>
                      <a:pt x="586" y="66"/>
                    </a:lnTo>
                    <a:lnTo>
                      <a:pt x="496" y="30"/>
                    </a:lnTo>
                    <a:lnTo>
                      <a:pt x="410" y="0"/>
                    </a:lnTo>
                    <a:lnTo>
                      <a:pt x="28" y="546"/>
                    </a:lnTo>
                    <a:lnTo>
                      <a:pt x="0" y="1258"/>
                    </a:lnTo>
                    <a:lnTo>
                      <a:pt x="12" y="1904"/>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80" name="Freeform 122">
                <a:extLst>
                  <a:ext uri="{FF2B5EF4-FFF2-40B4-BE49-F238E27FC236}">
                    <a16:creationId xmlns:a16="http://schemas.microsoft.com/office/drawing/2014/main" id="{EA5F9D47-AF43-4F5B-BA22-ED6D7D32D2B8}"/>
                  </a:ext>
                </a:extLst>
              </p:cNvPr>
              <p:cNvSpPr>
                <a:spLocks/>
              </p:cNvSpPr>
              <p:nvPr/>
            </p:nvSpPr>
            <p:spPr bwMode="auto">
              <a:xfrm>
                <a:off x="3382" y="1980"/>
                <a:ext cx="910" cy="1760"/>
              </a:xfrm>
              <a:custGeom>
                <a:avLst/>
                <a:gdLst>
                  <a:gd name="T0" fmla="*/ 422 w 910"/>
                  <a:gd name="T1" fmla="*/ 424 h 1866"/>
                  <a:gd name="T2" fmla="*/ 466 w 910"/>
                  <a:gd name="T3" fmla="*/ 422 h 1866"/>
                  <a:gd name="T4" fmla="*/ 466 w 910"/>
                  <a:gd name="T5" fmla="*/ 424 h 1866"/>
                  <a:gd name="T6" fmla="*/ 500 w 910"/>
                  <a:gd name="T7" fmla="*/ 426 h 1866"/>
                  <a:gd name="T8" fmla="*/ 618 w 910"/>
                  <a:gd name="T9" fmla="*/ 1258 h 1866"/>
                  <a:gd name="T10" fmla="*/ 910 w 910"/>
                  <a:gd name="T11" fmla="*/ 112 h 1866"/>
                  <a:gd name="T12" fmla="*/ 910 w 910"/>
                  <a:gd name="T13" fmla="*/ 112 h 1866"/>
                  <a:gd name="T14" fmla="*/ 872 w 910"/>
                  <a:gd name="T15" fmla="*/ 88 h 1866"/>
                  <a:gd name="T16" fmla="*/ 840 w 910"/>
                  <a:gd name="T17" fmla="*/ 66 h 1866"/>
                  <a:gd name="T18" fmla="*/ 816 w 910"/>
                  <a:gd name="T19" fmla="*/ 48 h 1866"/>
                  <a:gd name="T20" fmla="*/ 798 w 910"/>
                  <a:gd name="T21" fmla="*/ 32 h 1866"/>
                  <a:gd name="T22" fmla="*/ 786 w 910"/>
                  <a:gd name="T23" fmla="*/ 18 h 1866"/>
                  <a:gd name="T24" fmla="*/ 778 w 910"/>
                  <a:gd name="T25" fmla="*/ 8 h 1866"/>
                  <a:gd name="T26" fmla="*/ 772 w 910"/>
                  <a:gd name="T27" fmla="*/ 0 h 1866"/>
                  <a:gd name="T28" fmla="*/ 458 w 910"/>
                  <a:gd name="T29" fmla="*/ 200 h 1866"/>
                  <a:gd name="T30" fmla="*/ 116 w 910"/>
                  <a:gd name="T31" fmla="*/ 4 h 1866"/>
                  <a:gd name="T32" fmla="*/ 116 w 910"/>
                  <a:gd name="T33" fmla="*/ 4 h 1866"/>
                  <a:gd name="T34" fmla="*/ 88 w 910"/>
                  <a:gd name="T35" fmla="*/ 42 h 1866"/>
                  <a:gd name="T36" fmla="*/ 64 w 910"/>
                  <a:gd name="T37" fmla="*/ 72 h 1866"/>
                  <a:gd name="T38" fmla="*/ 44 w 910"/>
                  <a:gd name="T39" fmla="*/ 96 h 1866"/>
                  <a:gd name="T40" fmla="*/ 28 w 910"/>
                  <a:gd name="T41" fmla="*/ 112 h 1866"/>
                  <a:gd name="T42" fmla="*/ 16 w 910"/>
                  <a:gd name="T43" fmla="*/ 122 h 1866"/>
                  <a:gd name="T44" fmla="*/ 6 w 910"/>
                  <a:gd name="T45" fmla="*/ 128 h 1866"/>
                  <a:gd name="T46" fmla="*/ 0 w 910"/>
                  <a:gd name="T47" fmla="*/ 132 h 1866"/>
                  <a:gd name="T48" fmla="*/ 462 w 910"/>
                  <a:gd name="T49" fmla="*/ 1866 h 1866"/>
                  <a:gd name="T50" fmla="*/ 304 w 910"/>
                  <a:gd name="T51" fmla="*/ 1264 h 1866"/>
                  <a:gd name="T52" fmla="*/ 422 w 910"/>
                  <a:gd name="T53" fmla="*/ 424 h 1866"/>
                  <a:gd name="connsiteX0" fmla="*/ 4637 w 10000"/>
                  <a:gd name="connsiteY0" fmla="*/ 5967 h 10000"/>
                  <a:gd name="connsiteX1" fmla="*/ 5121 w 10000"/>
                  <a:gd name="connsiteY1" fmla="*/ 2262 h 10000"/>
                  <a:gd name="connsiteX2" fmla="*/ 5121 w 10000"/>
                  <a:gd name="connsiteY2" fmla="*/ 2272 h 10000"/>
                  <a:gd name="connsiteX3" fmla="*/ 5495 w 10000"/>
                  <a:gd name="connsiteY3" fmla="*/ 2283 h 10000"/>
                  <a:gd name="connsiteX4" fmla="*/ 6791 w 10000"/>
                  <a:gd name="connsiteY4" fmla="*/ 6742 h 10000"/>
                  <a:gd name="connsiteX5" fmla="*/ 10000 w 10000"/>
                  <a:gd name="connsiteY5" fmla="*/ 600 h 10000"/>
                  <a:gd name="connsiteX6" fmla="*/ 10000 w 10000"/>
                  <a:gd name="connsiteY6" fmla="*/ 600 h 10000"/>
                  <a:gd name="connsiteX7" fmla="*/ 9582 w 10000"/>
                  <a:gd name="connsiteY7" fmla="*/ 472 h 10000"/>
                  <a:gd name="connsiteX8" fmla="*/ 9231 w 10000"/>
                  <a:gd name="connsiteY8" fmla="*/ 354 h 10000"/>
                  <a:gd name="connsiteX9" fmla="*/ 8967 w 10000"/>
                  <a:gd name="connsiteY9" fmla="*/ 257 h 10000"/>
                  <a:gd name="connsiteX10" fmla="*/ 8769 w 10000"/>
                  <a:gd name="connsiteY10" fmla="*/ 171 h 10000"/>
                  <a:gd name="connsiteX11" fmla="*/ 8637 w 10000"/>
                  <a:gd name="connsiteY11" fmla="*/ 96 h 10000"/>
                  <a:gd name="connsiteX12" fmla="*/ 8549 w 10000"/>
                  <a:gd name="connsiteY12" fmla="*/ 43 h 10000"/>
                  <a:gd name="connsiteX13" fmla="*/ 8484 w 10000"/>
                  <a:gd name="connsiteY13" fmla="*/ 0 h 10000"/>
                  <a:gd name="connsiteX14" fmla="*/ 5033 w 10000"/>
                  <a:gd name="connsiteY14" fmla="*/ 1072 h 10000"/>
                  <a:gd name="connsiteX15" fmla="*/ 1275 w 10000"/>
                  <a:gd name="connsiteY15" fmla="*/ 21 h 10000"/>
                  <a:gd name="connsiteX16" fmla="*/ 1275 w 10000"/>
                  <a:gd name="connsiteY16" fmla="*/ 21 h 10000"/>
                  <a:gd name="connsiteX17" fmla="*/ 967 w 10000"/>
                  <a:gd name="connsiteY17" fmla="*/ 225 h 10000"/>
                  <a:gd name="connsiteX18" fmla="*/ 703 w 10000"/>
                  <a:gd name="connsiteY18" fmla="*/ 386 h 10000"/>
                  <a:gd name="connsiteX19" fmla="*/ 484 w 10000"/>
                  <a:gd name="connsiteY19" fmla="*/ 514 h 10000"/>
                  <a:gd name="connsiteX20" fmla="*/ 308 w 10000"/>
                  <a:gd name="connsiteY20" fmla="*/ 600 h 10000"/>
                  <a:gd name="connsiteX21" fmla="*/ 176 w 10000"/>
                  <a:gd name="connsiteY21" fmla="*/ 654 h 10000"/>
                  <a:gd name="connsiteX22" fmla="*/ 66 w 10000"/>
                  <a:gd name="connsiteY22" fmla="*/ 686 h 10000"/>
                  <a:gd name="connsiteX23" fmla="*/ 0 w 10000"/>
                  <a:gd name="connsiteY23" fmla="*/ 707 h 10000"/>
                  <a:gd name="connsiteX24" fmla="*/ 5077 w 10000"/>
                  <a:gd name="connsiteY24" fmla="*/ 10000 h 10000"/>
                  <a:gd name="connsiteX25" fmla="*/ 3341 w 10000"/>
                  <a:gd name="connsiteY25" fmla="*/ 6774 h 10000"/>
                  <a:gd name="connsiteX26" fmla="*/ 4637 w 10000"/>
                  <a:gd name="connsiteY26" fmla="*/ 5967 h 10000"/>
                  <a:gd name="connsiteX0" fmla="*/ 4637 w 10000"/>
                  <a:gd name="connsiteY0" fmla="*/ 5967 h 10000"/>
                  <a:gd name="connsiteX1" fmla="*/ 5121 w 10000"/>
                  <a:gd name="connsiteY1" fmla="*/ 2262 h 10000"/>
                  <a:gd name="connsiteX2" fmla="*/ 5121 w 10000"/>
                  <a:gd name="connsiteY2" fmla="*/ 2272 h 10000"/>
                  <a:gd name="connsiteX3" fmla="*/ 4780 w 10000"/>
                  <a:gd name="connsiteY3" fmla="*/ 5855 h 10000"/>
                  <a:gd name="connsiteX4" fmla="*/ 6791 w 10000"/>
                  <a:gd name="connsiteY4" fmla="*/ 6742 h 10000"/>
                  <a:gd name="connsiteX5" fmla="*/ 10000 w 10000"/>
                  <a:gd name="connsiteY5" fmla="*/ 600 h 10000"/>
                  <a:gd name="connsiteX6" fmla="*/ 10000 w 10000"/>
                  <a:gd name="connsiteY6" fmla="*/ 600 h 10000"/>
                  <a:gd name="connsiteX7" fmla="*/ 9582 w 10000"/>
                  <a:gd name="connsiteY7" fmla="*/ 472 h 10000"/>
                  <a:gd name="connsiteX8" fmla="*/ 9231 w 10000"/>
                  <a:gd name="connsiteY8" fmla="*/ 354 h 10000"/>
                  <a:gd name="connsiteX9" fmla="*/ 8967 w 10000"/>
                  <a:gd name="connsiteY9" fmla="*/ 257 h 10000"/>
                  <a:gd name="connsiteX10" fmla="*/ 8769 w 10000"/>
                  <a:gd name="connsiteY10" fmla="*/ 171 h 10000"/>
                  <a:gd name="connsiteX11" fmla="*/ 8637 w 10000"/>
                  <a:gd name="connsiteY11" fmla="*/ 96 h 10000"/>
                  <a:gd name="connsiteX12" fmla="*/ 8549 w 10000"/>
                  <a:gd name="connsiteY12" fmla="*/ 43 h 10000"/>
                  <a:gd name="connsiteX13" fmla="*/ 8484 w 10000"/>
                  <a:gd name="connsiteY13" fmla="*/ 0 h 10000"/>
                  <a:gd name="connsiteX14" fmla="*/ 5033 w 10000"/>
                  <a:gd name="connsiteY14" fmla="*/ 1072 h 10000"/>
                  <a:gd name="connsiteX15" fmla="*/ 1275 w 10000"/>
                  <a:gd name="connsiteY15" fmla="*/ 21 h 10000"/>
                  <a:gd name="connsiteX16" fmla="*/ 1275 w 10000"/>
                  <a:gd name="connsiteY16" fmla="*/ 21 h 10000"/>
                  <a:gd name="connsiteX17" fmla="*/ 967 w 10000"/>
                  <a:gd name="connsiteY17" fmla="*/ 225 h 10000"/>
                  <a:gd name="connsiteX18" fmla="*/ 703 w 10000"/>
                  <a:gd name="connsiteY18" fmla="*/ 386 h 10000"/>
                  <a:gd name="connsiteX19" fmla="*/ 484 w 10000"/>
                  <a:gd name="connsiteY19" fmla="*/ 514 h 10000"/>
                  <a:gd name="connsiteX20" fmla="*/ 308 w 10000"/>
                  <a:gd name="connsiteY20" fmla="*/ 600 h 10000"/>
                  <a:gd name="connsiteX21" fmla="*/ 176 w 10000"/>
                  <a:gd name="connsiteY21" fmla="*/ 654 h 10000"/>
                  <a:gd name="connsiteX22" fmla="*/ 66 w 10000"/>
                  <a:gd name="connsiteY22" fmla="*/ 686 h 10000"/>
                  <a:gd name="connsiteX23" fmla="*/ 0 w 10000"/>
                  <a:gd name="connsiteY23" fmla="*/ 707 h 10000"/>
                  <a:gd name="connsiteX24" fmla="*/ 5077 w 10000"/>
                  <a:gd name="connsiteY24" fmla="*/ 10000 h 10000"/>
                  <a:gd name="connsiteX25" fmla="*/ 3341 w 10000"/>
                  <a:gd name="connsiteY25" fmla="*/ 6774 h 10000"/>
                  <a:gd name="connsiteX26" fmla="*/ 4637 w 10000"/>
                  <a:gd name="connsiteY26" fmla="*/ 5967 h 10000"/>
                  <a:gd name="connsiteX0" fmla="*/ 4637 w 10000"/>
                  <a:gd name="connsiteY0" fmla="*/ 5967 h 10000"/>
                  <a:gd name="connsiteX1" fmla="*/ 5121 w 10000"/>
                  <a:gd name="connsiteY1" fmla="*/ 2262 h 10000"/>
                  <a:gd name="connsiteX2" fmla="*/ 5121 w 10000"/>
                  <a:gd name="connsiteY2" fmla="*/ 2272 h 10000"/>
                  <a:gd name="connsiteX3" fmla="*/ 4780 w 10000"/>
                  <a:gd name="connsiteY3" fmla="*/ 5855 h 10000"/>
                  <a:gd name="connsiteX4" fmla="*/ 6791 w 10000"/>
                  <a:gd name="connsiteY4" fmla="*/ 6742 h 10000"/>
                  <a:gd name="connsiteX5" fmla="*/ 10000 w 10000"/>
                  <a:gd name="connsiteY5" fmla="*/ 600 h 10000"/>
                  <a:gd name="connsiteX6" fmla="*/ 10000 w 10000"/>
                  <a:gd name="connsiteY6" fmla="*/ 600 h 10000"/>
                  <a:gd name="connsiteX7" fmla="*/ 9582 w 10000"/>
                  <a:gd name="connsiteY7" fmla="*/ 472 h 10000"/>
                  <a:gd name="connsiteX8" fmla="*/ 9231 w 10000"/>
                  <a:gd name="connsiteY8" fmla="*/ 354 h 10000"/>
                  <a:gd name="connsiteX9" fmla="*/ 8967 w 10000"/>
                  <a:gd name="connsiteY9" fmla="*/ 257 h 10000"/>
                  <a:gd name="connsiteX10" fmla="*/ 8769 w 10000"/>
                  <a:gd name="connsiteY10" fmla="*/ 171 h 10000"/>
                  <a:gd name="connsiteX11" fmla="*/ 8637 w 10000"/>
                  <a:gd name="connsiteY11" fmla="*/ 96 h 10000"/>
                  <a:gd name="connsiteX12" fmla="*/ 8549 w 10000"/>
                  <a:gd name="connsiteY12" fmla="*/ 43 h 10000"/>
                  <a:gd name="connsiteX13" fmla="*/ 8484 w 10000"/>
                  <a:gd name="connsiteY13" fmla="*/ 0 h 10000"/>
                  <a:gd name="connsiteX14" fmla="*/ 5033 w 10000"/>
                  <a:gd name="connsiteY14" fmla="*/ 3166 h 10000"/>
                  <a:gd name="connsiteX15" fmla="*/ 1275 w 10000"/>
                  <a:gd name="connsiteY15" fmla="*/ 21 h 10000"/>
                  <a:gd name="connsiteX16" fmla="*/ 1275 w 10000"/>
                  <a:gd name="connsiteY16" fmla="*/ 21 h 10000"/>
                  <a:gd name="connsiteX17" fmla="*/ 967 w 10000"/>
                  <a:gd name="connsiteY17" fmla="*/ 225 h 10000"/>
                  <a:gd name="connsiteX18" fmla="*/ 703 w 10000"/>
                  <a:gd name="connsiteY18" fmla="*/ 386 h 10000"/>
                  <a:gd name="connsiteX19" fmla="*/ 484 w 10000"/>
                  <a:gd name="connsiteY19" fmla="*/ 514 h 10000"/>
                  <a:gd name="connsiteX20" fmla="*/ 308 w 10000"/>
                  <a:gd name="connsiteY20" fmla="*/ 600 h 10000"/>
                  <a:gd name="connsiteX21" fmla="*/ 176 w 10000"/>
                  <a:gd name="connsiteY21" fmla="*/ 654 h 10000"/>
                  <a:gd name="connsiteX22" fmla="*/ 66 w 10000"/>
                  <a:gd name="connsiteY22" fmla="*/ 686 h 10000"/>
                  <a:gd name="connsiteX23" fmla="*/ 0 w 10000"/>
                  <a:gd name="connsiteY23" fmla="*/ 707 h 10000"/>
                  <a:gd name="connsiteX24" fmla="*/ 5077 w 10000"/>
                  <a:gd name="connsiteY24" fmla="*/ 10000 h 10000"/>
                  <a:gd name="connsiteX25" fmla="*/ 3341 w 10000"/>
                  <a:gd name="connsiteY25" fmla="*/ 6774 h 10000"/>
                  <a:gd name="connsiteX26" fmla="*/ 4637 w 10000"/>
                  <a:gd name="connsiteY26" fmla="*/ 5967 h 10000"/>
                  <a:gd name="connsiteX0" fmla="*/ 4637 w 10000"/>
                  <a:gd name="connsiteY0" fmla="*/ 5967 h 10000"/>
                  <a:gd name="connsiteX1" fmla="*/ 5121 w 10000"/>
                  <a:gd name="connsiteY1" fmla="*/ 2262 h 10000"/>
                  <a:gd name="connsiteX2" fmla="*/ 4645 w 10000"/>
                  <a:gd name="connsiteY2" fmla="*/ 4489 h 10000"/>
                  <a:gd name="connsiteX3" fmla="*/ 4780 w 10000"/>
                  <a:gd name="connsiteY3" fmla="*/ 5855 h 10000"/>
                  <a:gd name="connsiteX4" fmla="*/ 6791 w 10000"/>
                  <a:gd name="connsiteY4" fmla="*/ 6742 h 10000"/>
                  <a:gd name="connsiteX5" fmla="*/ 10000 w 10000"/>
                  <a:gd name="connsiteY5" fmla="*/ 600 h 10000"/>
                  <a:gd name="connsiteX6" fmla="*/ 10000 w 10000"/>
                  <a:gd name="connsiteY6" fmla="*/ 600 h 10000"/>
                  <a:gd name="connsiteX7" fmla="*/ 9582 w 10000"/>
                  <a:gd name="connsiteY7" fmla="*/ 472 h 10000"/>
                  <a:gd name="connsiteX8" fmla="*/ 9231 w 10000"/>
                  <a:gd name="connsiteY8" fmla="*/ 354 h 10000"/>
                  <a:gd name="connsiteX9" fmla="*/ 8967 w 10000"/>
                  <a:gd name="connsiteY9" fmla="*/ 257 h 10000"/>
                  <a:gd name="connsiteX10" fmla="*/ 8769 w 10000"/>
                  <a:gd name="connsiteY10" fmla="*/ 171 h 10000"/>
                  <a:gd name="connsiteX11" fmla="*/ 8637 w 10000"/>
                  <a:gd name="connsiteY11" fmla="*/ 96 h 10000"/>
                  <a:gd name="connsiteX12" fmla="*/ 8549 w 10000"/>
                  <a:gd name="connsiteY12" fmla="*/ 43 h 10000"/>
                  <a:gd name="connsiteX13" fmla="*/ 8484 w 10000"/>
                  <a:gd name="connsiteY13" fmla="*/ 0 h 10000"/>
                  <a:gd name="connsiteX14" fmla="*/ 5033 w 10000"/>
                  <a:gd name="connsiteY14" fmla="*/ 3166 h 10000"/>
                  <a:gd name="connsiteX15" fmla="*/ 1275 w 10000"/>
                  <a:gd name="connsiteY15" fmla="*/ 21 h 10000"/>
                  <a:gd name="connsiteX16" fmla="*/ 1275 w 10000"/>
                  <a:gd name="connsiteY16" fmla="*/ 21 h 10000"/>
                  <a:gd name="connsiteX17" fmla="*/ 967 w 10000"/>
                  <a:gd name="connsiteY17" fmla="*/ 225 h 10000"/>
                  <a:gd name="connsiteX18" fmla="*/ 703 w 10000"/>
                  <a:gd name="connsiteY18" fmla="*/ 386 h 10000"/>
                  <a:gd name="connsiteX19" fmla="*/ 484 w 10000"/>
                  <a:gd name="connsiteY19" fmla="*/ 514 h 10000"/>
                  <a:gd name="connsiteX20" fmla="*/ 308 w 10000"/>
                  <a:gd name="connsiteY20" fmla="*/ 600 h 10000"/>
                  <a:gd name="connsiteX21" fmla="*/ 176 w 10000"/>
                  <a:gd name="connsiteY21" fmla="*/ 654 h 10000"/>
                  <a:gd name="connsiteX22" fmla="*/ 66 w 10000"/>
                  <a:gd name="connsiteY22" fmla="*/ 686 h 10000"/>
                  <a:gd name="connsiteX23" fmla="*/ 0 w 10000"/>
                  <a:gd name="connsiteY23" fmla="*/ 707 h 10000"/>
                  <a:gd name="connsiteX24" fmla="*/ 5077 w 10000"/>
                  <a:gd name="connsiteY24" fmla="*/ 10000 h 10000"/>
                  <a:gd name="connsiteX25" fmla="*/ 3341 w 10000"/>
                  <a:gd name="connsiteY25" fmla="*/ 6774 h 10000"/>
                  <a:gd name="connsiteX26" fmla="*/ 4637 w 10000"/>
                  <a:gd name="connsiteY26" fmla="*/ 5967 h 10000"/>
                  <a:gd name="connsiteX0" fmla="*/ 4637 w 10000"/>
                  <a:gd name="connsiteY0" fmla="*/ 5967 h 10000"/>
                  <a:gd name="connsiteX1" fmla="*/ 4645 w 10000"/>
                  <a:gd name="connsiteY1" fmla="*/ 4848 h 10000"/>
                  <a:gd name="connsiteX2" fmla="*/ 4645 w 10000"/>
                  <a:gd name="connsiteY2" fmla="*/ 4489 h 10000"/>
                  <a:gd name="connsiteX3" fmla="*/ 4780 w 10000"/>
                  <a:gd name="connsiteY3" fmla="*/ 5855 h 10000"/>
                  <a:gd name="connsiteX4" fmla="*/ 6791 w 10000"/>
                  <a:gd name="connsiteY4" fmla="*/ 6742 h 10000"/>
                  <a:gd name="connsiteX5" fmla="*/ 10000 w 10000"/>
                  <a:gd name="connsiteY5" fmla="*/ 600 h 10000"/>
                  <a:gd name="connsiteX6" fmla="*/ 10000 w 10000"/>
                  <a:gd name="connsiteY6" fmla="*/ 600 h 10000"/>
                  <a:gd name="connsiteX7" fmla="*/ 9582 w 10000"/>
                  <a:gd name="connsiteY7" fmla="*/ 472 h 10000"/>
                  <a:gd name="connsiteX8" fmla="*/ 9231 w 10000"/>
                  <a:gd name="connsiteY8" fmla="*/ 354 h 10000"/>
                  <a:gd name="connsiteX9" fmla="*/ 8967 w 10000"/>
                  <a:gd name="connsiteY9" fmla="*/ 257 h 10000"/>
                  <a:gd name="connsiteX10" fmla="*/ 8769 w 10000"/>
                  <a:gd name="connsiteY10" fmla="*/ 171 h 10000"/>
                  <a:gd name="connsiteX11" fmla="*/ 8637 w 10000"/>
                  <a:gd name="connsiteY11" fmla="*/ 96 h 10000"/>
                  <a:gd name="connsiteX12" fmla="*/ 8549 w 10000"/>
                  <a:gd name="connsiteY12" fmla="*/ 43 h 10000"/>
                  <a:gd name="connsiteX13" fmla="*/ 8484 w 10000"/>
                  <a:gd name="connsiteY13" fmla="*/ 0 h 10000"/>
                  <a:gd name="connsiteX14" fmla="*/ 5033 w 10000"/>
                  <a:gd name="connsiteY14" fmla="*/ 3166 h 10000"/>
                  <a:gd name="connsiteX15" fmla="*/ 1275 w 10000"/>
                  <a:gd name="connsiteY15" fmla="*/ 21 h 10000"/>
                  <a:gd name="connsiteX16" fmla="*/ 1275 w 10000"/>
                  <a:gd name="connsiteY16" fmla="*/ 21 h 10000"/>
                  <a:gd name="connsiteX17" fmla="*/ 967 w 10000"/>
                  <a:gd name="connsiteY17" fmla="*/ 225 h 10000"/>
                  <a:gd name="connsiteX18" fmla="*/ 703 w 10000"/>
                  <a:gd name="connsiteY18" fmla="*/ 386 h 10000"/>
                  <a:gd name="connsiteX19" fmla="*/ 484 w 10000"/>
                  <a:gd name="connsiteY19" fmla="*/ 514 h 10000"/>
                  <a:gd name="connsiteX20" fmla="*/ 308 w 10000"/>
                  <a:gd name="connsiteY20" fmla="*/ 600 h 10000"/>
                  <a:gd name="connsiteX21" fmla="*/ 176 w 10000"/>
                  <a:gd name="connsiteY21" fmla="*/ 654 h 10000"/>
                  <a:gd name="connsiteX22" fmla="*/ 66 w 10000"/>
                  <a:gd name="connsiteY22" fmla="*/ 686 h 10000"/>
                  <a:gd name="connsiteX23" fmla="*/ 0 w 10000"/>
                  <a:gd name="connsiteY23" fmla="*/ 707 h 10000"/>
                  <a:gd name="connsiteX24" fmla="*/ 5077 w 10000"/>
                  <a:gd name="connsiteY24" fmla="*/ 10000 h 10000"/>
                  <a:gd name="connsiteX25" fmla="*/ 3341 w 10000"/>
                  <a:gd name="connsiteY25" fmla="*/ 6774 h 10000"/>
                  <a:gd name="connsiteX26" fmla="*/ 4637 w 10000"/>
                  <a:gd name="connsiteY26" fmla="*/ 5967 h 10000"/>
                  <a:gd name="connsiteX0" fmla="*/ 4637 w 10000"/>
                  <a:gd name="connsiteY0" fmla="*/ 5967 h 10000"/>
                  <a:gd name="connsiteX1" fmla="*/ 4645 w 10000"/>
                  <a:gd name="connsiteY1" fmla="*/ 4848 h 10000"/>
                  <a:gd name="connsiteX2" fmla="*/ 4645 w 10000"/>
                  <a:gd name="connsiteY2" fmla="*/ 4489 h 10000"/>
                  <a:gd name="connsiteX3" fmla="*/ 4780 w 10000"/>
                  <a:gd name="connsiteY3" fmla="*/ 5855 h 10000"/>
                  <a:gd name="connsiteX4" fmla="*/ 6791 w 10000"/>
                  <a:gd name="connsiteY4" fmla="*/ 6742 h 10000"/>
                  <a:gd name="connsiteX5" fmla="*/ 10000 w 10000"/>
                  <a:gd name="connsiteY5" fmla="*/ 600 h 10000"/>
                  <a:gd name="connsiteX6" fmla="*/ 10000 w 10000"/>
                  <a:gd name="connsiteY6" fmla="*/ 600 h 10000"/>
                  <a:gd name="connsiteX7" fmla="*/ 9582 w 10000"/>
                  <a:gd name="connsiteY7" fmla="*/ 472 h 10000"/>
                  <a:gd name="connsiteX8" fmla="*/ 9231 w 10000"/>
                  <a:gd name="connsiteY8" fmla="*/ 354 h 10000"/>
                  <a:gd name="connsiteX9" fmla="*/ 8967 w 10000"/>
                  <a:gd name="connsiteY9" fmla="*/ 257 h 10000"/>
                  <a:gd name="connsiteX10" fmla="*/ 8769 w 10000"/>
                  <a:gd name="connsiteY10" fmla="*/ 171 h 10000"/>
                  <a:gd name="connsiteX11" fmla="*/ 8637 w 10000"/>
                  <a:gd name="connsiteY11" fmla="*/ 96 h 10000"/>
                  <a:gd name="connsiteX12" fmla="*/ 8549 w 10000"/>
                  <a:gd name="connsiteY12" fmla="*/ 43 h 10000"/>
                  <a:gd name="connsiteX13" fmla="*/ 8484 w 10000"/>
                  <a:gd name="connsiteY13" fmla="*/ 0 h 10000"/>
                  <a:gd name="connsiteX14" fmla="*/ 4318 w 10000"/>
                  <a:gd name="connsiteY14" fmla="*/ 5629 h 10000"/>
                  <a:gd name="connsiteX15" fmla="*/ 1275 w 10000"/>
                  <a:gd name="connsiteY15" fmla="*/ 21 h 10000"/>
                  <a:gd name="connsiteX16" fmla="*/ 1275 w 10000"/>
                  <a:gd name="connsiteY16" fmla="*/ 21 h 10000"/>
                  <a:gd name="connsiteX17" fmla="*/ 967 w 10000"/>
                  <a:gd name="connsiteY17" fmla="*/ 225 h 10000"/>
                  <a:gd name="connsiteX18" fmla="*/ 703 w 10000"/>
                  <a:gd name="connsiteY18" fmla="*/ 386 h 10000"/>
                  <a:gd name="connsiteX19" fmla="*/ 484 w 10000"/>
                  <a:gd name="connsiteY19" fmla="*/ 514 h 10000"/>
                  <a:gd name="connsiteX20" fmla="*/ 308 w 10000"/>
                  <a:gd name="connsiteY20" fmla="*/ 600 h 10000"/>
                  <a:gd name="connsiteX21" fmla="*/ 176 w 10000"/>
                  <a:gd name="connsiteY21" fmla="*/ 654 h 10000"/>
                  <a:gd name="connsiteX22" fmla="*/ 66 w 10000"/>
                  <a:gd name="connsiteY22" fmla="*/ 686 h 10000"/>
                  <a:gd name="connsiteX23" fmla="*/ 0 w 10000"/>
                  <a:gd name="connsiteY23" fmla="*/ 707 h 10000"/>
                  <a:gd name="connsiteX24" fmla="*/ 5077 w 10000"/>
                  <a:gd name="connsiteY24" fmla="*/ 10000 h 10000"/>
                  <a:gd name="connsiteX25" fmla="*/ 3341 w 10000"/>
                  <a:gd name="connsiteY25" fmla="*/ 6774 h 10000"/>
                  <a:gd name="connsiteX26" fmla="*/ 4637 w 10000"/>
                  <a:gd name="connsiteY26" fmla="*/ 596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00" h="10000">
                    <a:moveTo>
                      <a:pt x="4637" y="5967"/>
                    </a:moveTo>
                    <a:cubicBezTo>
                      <a:pt x="4798" y="4732"/>
                      <a:pt x="4484" y="6083"/>
                      <a:pt x="4645" y="4848"/>
                    </a:cubicBezTo>
                    <a:cubicBezTo>
                      <a:pt x="4486" y="5590"/>
                      <a:pt x="4804" y="3747"/>
                      <a:pt x="4645" y="4489"/>
                    </a:cubicBezTo>
                    <a:cubicBezTo>
                      <a:pt x="4531" y="5683"/>
                      <a:pt x="4894" y="4661"/>
                      <a:pt x="4780" y="5855"/>
                    </a:cubicBezTo>
                    <a:lnTo>
                      <a:pt x="6791" y="6742"/>
                    </a:lnTo>
                    <a:lnTo>
                      <a:pt x="10000" y="600"/>
                    </a:lnTo>
                    <a:lnTo>
                      <a:pt x="10000" y="600"/>
                    </a:lnTo>
                    <a:lnTo>
                      <a:pt x="9582" y="472"/>
                    </a:lnTo>
                    <a:lnTo>
                      <a:pt x="9231" y="354"/>
                    </a:lnTo>
                    <a:lnTo>
                      <a:pt x="8967" y="257"/>
                    </a:lnTo>
                    <a:lnTo>
                      <a:pt x="8769" y="171"/>
                    </a:lnTo>
                    <a:lnTo>
                      <a:pt x="8637" y="96"/>
                    </a:lnTo>
                    <a:cubicBezTo>
                      <a:pt x="8608" y="78"/>
                      <a:pt x="8578" y="61"/>
                      <a:pt x="8549" y="43"/>
                    </a:cubicBezTo>
                    <a:cubicBezTo>
                      <a:pt x="8527" y="29"/>
                      <a:pt x="8506" y="14"/>
                      <a:pt x="8484" y="0"/>
                    </a:cubicBezTo>
                    <a:lnTo>
                      <a:pt x="4318" y="5629"/>
                    </a:lnTo>
                    <a:lnTo>
                      <a:pt x="1275" y="21"/>
                    </a:lnTo>
                    <a:lnTo>
                      <a:pt x="1275" y="21"/>
                    </a:lnTo>
                    <a:lnTo>
                      <a:pt x="967" y="225"/>
                    </a:lnTo>
                    <a:lnTo>
                      <a:pt x="703" y="386"/>
                    </a:lnTo>
                    <a:lnTo>
                      <a:pt x="484" y="514"/>
                    </a:lnTo>
                    <a:lnTo>
                      <a:pt x="308" y="600"/>
                    </a:lnTo>
                    <a:lnTo>
                      <a:pt x="176" y="654"/>
                    </a:lnTo>
                    <a:lnTo>
                      <a:pt x="66" y="686"/>
                    </a:lnTo>
                    <a:lnTo>
                      <a:pt x="0" y="707"/>
                    </a:lnTo>
                    <a:lnTo>
                      <a:pt x="5077" y="10000"/>
                    </a:lnTo>
                    <a:lnTo>
                      <a:pt x="3341" y="6774"/>
                    </a:lnTo>
                    <a:lnTo>
                      <a:pt x="4637" y="59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81" name="Freeform 123">
                <a:extLst>
                  <a:ext uri="{FF2B5EF4-FFF2-40B4-BE49-F238E27FC236}">
                    <a16:creationId xmlns:a16="http://schemas.microsoft.com/office/drawing/2014/main" id="{9A142614-A791-485E-9083-20F29332DF81}"/>
                  </a:ext>
                </a:extLst>
              </p:cNvPr>
              <p:cNvSpPr>
                <a:spLocks/>
              </p:cNvSpPr>
              <p:nvPr/>
            </p:nvSpPr>
            <p:spPr bwMode="auto">
              <a:xfrm>
                <a:off x="3844" y="3132"/>
                <a:ext cx="156" cy="608"/>
              </a:xfrm>
              <a:custGeom>
                <a:avLst/>
                <a:gdLst>
                  <a:gd name="T0" fmla="*/ 156 w 156"/>
                  <a:gd name="T1" fmla="*/ 0 h 608"/>
                  <a:gd name="T2" fmla="*/ 0 w 156"/>
                  <a:gd name="T3" fmla="*/ 608 h 608"/>
                  <a:gd name="T4" fmla="*/ 156 w 156"/>
                  <a:gd name="T5" fmla="*/ 0 h 608"/>
                </a:gdLst>
                <a:ahLst/>
                <a:cxnLst>
                  <a:cxn ang="0">
                    <a:pos x="T0" y="T1"/>
                  </a:cxn>
                  <a:cxn ang="0">
                    <a:pos x="T2" y="T3"/>
                  </a:cxn>
                  <a:cxn ang="0">
                    <a:pos x="T4" y="T5"/>
                  </a:cxn>
                </a:cxnLst>
                <a:rect l="0" t="0" r="r" b="b"/>
                <a:pathLst>
                  <a:path w="156" h="608">
                    <a:moveTo>
                      <a:pt x="156" y="0"/>
                    </a:moveTo>
                    <a:lnTo>
                      <a:pt x="0" y="608"/>
                    </a:lnTo>
                    <a:lnTo>
                      <a:pt x="156" y="0"/>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82" name="Line 124">
                <a:extLst>
                  <a:ext uri="{FF2B5EF4-FFF2-40B4-BE49-F238E27FC236}">
                    <a16:creationId xmlns:a16="http://schemas.microsoft.com/office/drawing/2014/main" id="{FA97C6C4-2F0B-4CD2-AB52-37C83A63FE3C}"/>
                  </a:ext>
                </a:extLst>
              </p:cNvPr>
              <p:cNvSpPr>
                <a:spLocks noChangeShapeType="1"/>
              </p:cNvSpPr>
              <p:nvPr/>
            </p:nvSpPr>
            <p:spPr bwMode="auto">
              <a:xfrm flipH="1">
                <a:off x="3844" y="3132"/>
                <a:ext cx="156" cy="60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83" name="Freeform 125">
                <a:extLst>
                  <a:ext uri="{FF2B5EF4-FFF2-40B4-BE49-F238E27FC236}">
                    <a16:creationId xmlns:a16="http://schemas.microsoft.com/office/drawing/2014/main" id="{B332E5F8-8EB0-4BBD-99DD-B81D98E884FA}"/>
                  </a:ext>
                </a:extLst>
              </p:cNvPr>
              <p:cNvSpPr>
                <a:spLocks/>
              </p:cNvSpPr>
              <p:nvPr/>
            </p:nvSpPr>
            <p:spPr bwMode="auto">
              <a:xfrm>
                <a:off x="3686" y="2296"/>
                <a:ext cx="314" cy="1444"/>
              </a:xfrm>
              <a:custGeom>
                <a:avLst/>
                <a:gdLst>
                  <a:gd name="T0" fmla="*/ 196 w 314"/>
                  <a:gd name="T1" fmla="*/ 4 h 1444"/>
                  <a:gd name="T2" fmla="*/ 162 w 314"/>
                  <a:gd name="T3" fmla="*/ 2 h 1444"/>
                  <a:gd name="T4" fmla="*/ 162 w 314"/>
                  <a:gd name="T5" fmla="*/ 0 h 1444"/>
                  <a:gd name="T6" fmla="*/ 118 w 314"/>
                  <a:gd name="T7" fmla="*/ 2 h 1444"/>
                  <a:gd name="T8" fmla="*/ 0 w 314"/>
                  <a:gd name="T9" fmla="*/ 842 h 1444"/>
                  <a:gd name="T10" fmla="*/ 158 w 314"/>
                  <a:gd name="T11" fmla="*/ 1444 h 1444"/>
                  <a:gd name="T12" fmla="*/ 314 w 314"/>
                  <a:gd name="T13" fmla="*/ 836 h 1444"/>
                  <a:gd name="T14" fmla="*/ 196 w 314"/>
                  <a:gd name="T15" fmla="*/ 4 h 1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1444">
                    <a:moveTo>
                      <a:pt x="196" y="4"/>
                    </a:moveTo>
                    <a:lnTo>
                      <a:pt x="162" y="2"/>
                    </a:lnTo>
                    <a:lnTo>
                      <a:pt x="162" y="0"/>
                    </a:lnTo>
                    <a:lnTo>
                      <a:pt x="118" y="2"/>
                    </a:lnTo>
                    <a:lnTo>
                      <a:pt x="0" y="842"/>
                    </a:lnTo>
                    <a:lnTo>
                      <a:pt x="158" y="1444"/>
                    </a:lnTo>
                    <a:lnTo>
                      <a:pt x="314" y="836"/>
                    </a:lnTo>
                    <a:lnTo>
                      <a:pt x="196" y="4"/>
                    </a:lnTo>
                    <a:close/>
                  </a:path>
                </a:pathLst>
              </a:custGeom>
              <a:solidFill>
                <a:srgbClr val="EC66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sp>
          <p:nvSpPr>
            <p:cNvPr id="667" name="Rechteck 666">
              <a:extLst>
                <a:ext uri="{FF2B5EF4-FFF2-40B4-BE49-F238E27FC236}">
                  <a16:creationId xmlns:a16="http://schemas.microsoft.com/office/drawing/2014/main" id="{ED2A85C0-2CEA-4C89-8F1B-A7C5819B75CB}"/>
                </a:ext>
              </a:extLst>
            </p:cNvPr>
            <p:cNvSpPr/>
            <p:nvPr/>
          </p:nvSpPr>
          <p:spPr>
            <a:xfrm>
              <a:off x="8517934" y="2906519"/>
              <a:ext cx="323290" cy="290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nvGrpSpPr>
            <p:cNvPr id="668" name="Gruppieren 667">
              <a:extLst>
                <a:ext uri="{FF2B5EF4-FFF2-40B4-BE49-F238E27FC236}">
                  <a16:creationId xmlns:a16="http://schemas.microsoft.com/office/drawing/2014/main" id="{81C074E6-E8F7-45D9-BB68-B9AEB7942A06}"/>
                </a:ext>
              </a:extLst>
            </p:cNvPr>
            <p:cNvGrpSpPr/>
            <p:nvPr/>
          </p:nvGrpSpPr>
          <p:grpSpPr>
            <a:xfrm>
              <a:off x="8676632" y="2904026"/>
              <a:ext cx="329184" cy="261928"/>
              <a:chOff x="7658059" y="2578150"/>
              <a:chExt cx="329184" cy="261928"/>
            </a:xfrm>
            <a:solidFill>
              <a:srgbClr val="808080"/>
            </a:solidFill>
          </p:grpSpPr>
          <p:sp>
            <p:nvSpPr>
              <p:cNvPr id="672" name="Rechteck 336">
                <a:extLst>
                  <a:ext uri="{FF2B5EF4-FFF2-40B4-BE49-F238E27FC236}">
                    <a16:creationId xmlns:a16="http://schemas.microsoft.com/office/drawing/2014/main" id="{208757D3-29AF-4025-8E94-F8F88FC42472}"/>
                  </a:ext>
                </a:extLst>
              </p:cNvPr>
              <p:cNvSpPr/>
              <p:nvPr/>
            </p:nvSpPr>
            <p:spPr>
              <a:xfrm>
                <a:off x="7658059" y="2578150"/>
                <a:ext cx="329184" cy="22274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sp>
            <p:nvSpPr>
              <p:cNvPr id="673" name="Gleichschenkliges Dreieck 337">
                <a:extLst>
                  <a:ext uri="{FF2B5EF4-FFF2-40B4-BE49-F238E27FC236}">
                    <a16:creationId xmlns:a16="http://schemas.microsoft.com/office/drawing/2014/main" id="{21C43ED6-0F31-4805-9D11-B1B14215979B}"/>
                  </a:ext>
                </a:extLst>
              </p:cNvPr>
              <p:cNvSpPr/>
              <p:nvPr/>
            </p:nvSpPr>
            <p:spPr>
              <a:xfrm>
                <a:off x="7767342" y="2722322"/>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grpSp>
          <p:nvGrpSpPr>
            <p:cNvPr id="669" name="Gruppieren 668">
              <a:extLst>
                <a:ext uri="{FF2B5EF4-FFF2-40B4-BE49-F238E27FC236}">
                  <a16:creationId xmlns:a16="http://schemas.microsoft.com/office/drawing/2014/main" id="{CEA5317A-F240-49E5-8EAA-5664FA25943D}"/>
                </a:ext>
              </a:extLst>
            </p:cNvPr>
            <p:cNvGrpSpPr/>
            <p:nvPr/>
          </p:nvGrpSpPr>
          <p:grpSpPr>
            <a:xfrm>
              <a:off x="8327716" y="2906519"/>
              <a:ext cx="329184" cy="258419"/>
              <a:chOff x="7658059" y="2578150"/>
              <a:chExt cx="329184" cy="258419"/>
            </a:xfrm>
            <a:solidFill>
              <a:srgbClr val="808080"/>
            </a:solidFill>
          </p:grpSpPr>
          <p:sp>
            <p:nvSpPr>
              <p:cNvPr id="670" name="Rechteck 669">
                <a:extLst>
                  <a:ext uri="{FF2B5EF4-FFF2-40B4-BE49-F238E27FC236}">
                    <a16:creationId xmlns:a16="http://schemas.microsoft.com/office/drawing/2014/main" id="{84BFE4AF-923C-41F7-A50C-2630E5873A3D}"/>
                  </a:ext>
                </a:extLst>
              </p:cNvPr>
              <p:cNvSpPr/>
              <p:nvPr/>
            </p:nvSpPr>
            <p:spPr>
              <a:xfrm>
                <a:off x="7658059" y="2578150"/>
                <a:ext cx="329184" cy="2170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sp>
            <p:nvSpPr>
              <p:cNvPr id="671" name="Gleichschenkliges Dreieck 565">
                <a:extLst>
                  <a:ext uri="{FF2B5EF4-FFF2-40B4-BE49-F238E27FC236}">
                    <a16:creationId xmlns:a16="http://schemas.microsoft.com/office/drawing/2014/main" id="{7F2D82F5-303A-4358-8716-ECDBD86C17CA}"/>
                  </a:ext>
                </a:extLst>
              </p:cNvPr>
              <p:cNvSpPr/>
              <p:nvPr/>
            </p:nvSpPr>
            <p:spPr>
              <a:xfrm>
                <a:off x="7773318" y="2718813"/>
                <a:ext cx="110617" cy="117756"/>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FFFFFF"/>
                  </a:solidFill>
                  <a:effectLst/>
                  <a:uLnTx/>
                  <a:uFillTx/>
                  <a:latin typeface="Bree-SH-Text" pitchFamily="2" charset="77"/>
                  <a:ea typeface="+mn-ea"/>
                  <a:cs typeface="+mn-cs"/>
                </a:endParaRPr>
              </a:p>
            </p:txBody>
          </p:sp>
        </p:grpSp>
      </p:grpSp>
      <p:sp>
        <p:nvSpPr>
          <p:cNvPr id="661" name="Freeform 12">
            <a:extLst>
              <a:ext uri="{FF2B5EF4-FFF2-40B4-BE49-F238E27FC236}">
                <a16:creationId xmlns:a16="http://schemas.microsoft.com/office/drawing/2014/main" id="{BE2495D7-6280-4710-85A8-5E2BB7AAC469}"/>
              </a:ext>
            </a:extLst>
          </p:cNvPr>
          <p:cNvSpPr>
            <a:spLocks/>
          </p:cNvSpPr>
          <p:nvPr/>
        </p:nvSpPr>
        <p:spPr bwMode="auto">
          <a:xfrm flipH="1">
            <a:off x="8273434" y="3725794"/>
            <a:ext cx="190863" cy="209923"/>
          </a:xfrm>
          <a:custGeom>
            <a:avLst/>
            <a:gdLst>
              <a:gd name="T0" fmla="*/ 1231 w 1344"/>
              <a:gd name="T1" fmla="*/ 904 h 1488"/>
              <a:gd name="T2" fmla="*/ 1154 w 1344"/>
              <a:gd name="T3" fmla="*/ 605 h 1488"/>
              <a:gd name="T4" fmla="*/ 1023 w 1344"/>
              <a:gd name="T5" fmla="*/ 166 h 1488"/>
              <a:gd name="T6" fmla="*/ 683 w 1344"/>
              <a:gd name="T7" fmla="*/ 0 h 1488"/>
              <a:gd name="T8" fmla="*/ 333 w 1344"/>
              <a:gd name="T9" fmla="*/ 132 h 1488"/>
              <a:gd name="T10" fmla="*/ 168 w 1344"/>
              <a:gd name="T11" fmla="*/ 567 h 1488"/>
              <a:gd name="T12" fmla="*/ 168 w 1344"/>
              <a:gd name="T13" fmla="*/ 567 h 1488"/>
              <a:gd name="T14" fmla="*/ 113 w 1344"/>
              <a:gd name="T15" fmla="*/ 904 h 1488"/>
              <a:gd name="T16" fmla="*/ 1 w 1344"/>
              <a:gd name="T17" fmla="*/ 1225 h 1488"/>
              <a:gd name="T18" fmla="*/ 145 w 1344"/>
              <a:gd name="T19" fmla="*/ 1457 h 1488"/>
              <a:gd name="T20" fmla="*/ 280 w 1344"/>
              <a:gd name="T21" fmla="*/ 1470 h 1488"/>
              <a:gd name="T22" fmla="*/ 424 w 1344"/>
              <a:gd name="T23" fmla="*/ 1252 h 1488"/>
              <a:gd name="T24" fmla="*/ 450 w 1344"/>
              <a:gd name="T25" fmla="*/ 1059 h 1488"/>
              <a:gd name="T26" fmla="*/ 430 w 1344"/>
              <a:gd name="T27" fmla="*/ 931 h 1488"/>
              <a:gd name="T28" fmla="*/ 390 w 1344"/>
              <a:gd name="T29" fmla="*/ 811 h 1488"/>
              <a:gd name="T30" fmla="*/ 351 w 1344"/>
              <a:gd name="T31" fmla="*/ 615 h 1488"/>
              <a:gd name="T32" fmla="*/ 469 w 1344"/>
              <a:gd name="T33" fmla="*/ 280 h 1488"/>
              <a:gd name="T34" fmla="*/ 993 w 1344"/>
              <a:gd name="T35" fmla="*/ 615 h 1488"/>
              <a:gd name="T36" fmla="*/ 954 w 1344"/>
              <a:gd name="T37" fmla="*/ 811 h 1488"/>
              <a:gd name="T38" fmla="*/ 913 w 1344"/>
              <a:gd name="T39" fmla="*/ 931 h 1488"/>
              <a:gd name="T40" fmla="*/ 893 w 1344"/>
              <a:gd name="T41" fmla="*/ 1059 h 1488"/>
              <a:gd name="T42" fmla="*/ 919 w 1344"/>
              <a:gd name="T43" fmla="*/ 1252 h 1488"/>
              <a:gd name="T44" fmla="*/ 1063 w 1344"/>
              <a:gd name="T45" fmla="*/ 1470 h 1488"/>
              <a:gd name="T46" fmla="*/ 1198 w 1344"/>
              <a:gd name="T47" fmla="*/ 1457 h 1488"/>
              <a:gd name="T48" fmla="*/ 1342 w 1344"/>
              <a:gd name="T49" fmla="*/ 1225 h 1488"/>
              <a:gd name="T50" fmla="*/ 1231 w 1344"/>
              <a:gd name="T51" fmla="*/ 904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44" h="1488">
                <a:moveTo>
                  <a:pt x="1231" y="904"/>
                </a:moveTo>
                <a:cubicBezTo>
                  <a:pt x="1189" y="799"/>
                  <a:pt x="1161" y="728"/>
                  <a:pt x="1154" y="605"/>
                </a:cubicBezTo>
                <a:cubicBezTo>
                  <a:pt x="1143" y="439"/>
                  <a:pt x="1100" y="260"/>
                  <a:pt x="1023" y="166"/>
                </a:cubicBezTo>
                <a:cubicBezTo>
                  <a:pt x="982" y="115"/>
                  <a:pt x="873" y="0"/>
                  <a:pt x="683" y="0"/>
                </a:cubicBezTo>
                <a:cubicBezTo>
                  <a:pt x="447" y="0"/>
                  <a:pt x="375" y="82"/>
                  <a:pt x="333" y="132"/>
                </a:cubicBezTo>
                <a:cubicBezTo>
                  <a:pt x="258" y="226"/>
                  <a:pt x="184" y="378"/>
                  <a:pt x="168" y="567"/>
                </a:cubicBezTo>
                <a:cubicBezTo>
                  <a:pt x="168" y="567"/>
                  <a:pt x="168" y="567"/>
                  <a:pt x="168" y="567"/>
                </a:cubicBezTo>
                <a:cubicBezTo>
                  <a:pt x="160" y="690"/>
                  <a:pt x="154" y="799"/>
                  <a:pt x="113" y="904"/>
                </a:cubicBezTo>
                <a:cubicBezTo>
                  <a:pt x="42" y="1084"/>
                  <a:pt x="2" y="1159"/>
                  <a:pt x="1" y="1225"/>
                </a:cubicBezTo>
                <a:cubicBezTo>
                  <a:pt x="0" y="1319"/>
                  <a:pt x="59" y="1422"/>
                  <a:pt x="145" y="1457"/>
                </a:cubicBezTo>
                <a:cubicBezTo>
                  <a:pt x="222" y="1488"/>
                  <a:pt x="280" y="1470"/>
                  <a:pt x="280" y="1470"/>
                </a:cubicBezTo>
                <a:cubicBezTo>
                  <a:pt x="280" y="1470"/>
                  <a:pt x="373" y="1390"/>
                  <a:pt x="424" y="1252"/>
                </a:cubicBezTo>
                <a:cubicBezTo>
                  <a:pt x="464" y="1144"/>
                  <a:pt x="450" y="1059"/>
                  <a:pt x="450" y="1059"/>
                </a:cubicBezTo>
                <a:cubicBezTo>
                  <a:pt x="450" y="1059"/>
                  <a:pt x="445" y="976"/>
                  <a:pt x="430" y="931"/>
                </a:cubicBezTo>
                <a:cubicBezTo>
                  <a:pt x="415" y="886"/>
                  <a:pt x="390" y="811"/>
                  <a:pt x="390" y="811"/>
                </a:cubicBezTo>
                <a:cubicBezTo>
                  <a:pt x="390" y="811"/>
                  <a:pt x="354" y="685"/>
                  <a:pt x="351" y="615"/>
                </a:cubicBezTo>
                <a:cubicBezTo>
                  <a:pt x="469" y="280"/>
                  <a:pt x="469" y="280"/>
                  <a:pt x="469" y="280"/>
                </a:cubicBezTo>
                <a:cubicBezTo>
                  <a:pt x="993" y="615"/>
                  <a:pt x="993" y="615"/>
                  <a:pt x="993" y="615"/>
                </a:cubicBezTo>
                <a:cubicBezTo>
                  <a:pt x="990" y="685"/>
                  <a:pt x="954" y="811"/>
                  <a:pt x="954" y="811"/>
                </a:cubicBezTo>
                <a:cubicBezTo>
                  <a:pt x="954" y="811"/>
                  <a:pt x="929" y="886"/>
                  <a:pt x="913" y="931"/>
                </a:cubicBezTo>
                <a:cubicBezTo>
                  <a:pt x="898" y="976"/>
                  <a:pt x="893" y="1059"/>
                  <a:pt x="893" y="1059"/>
                </a:cubicBezTo>
                <a:cubicBezTo>
                  <a:pt x="893" y="1059"/>
                  <a:pt x="879" y="1144"/>
                  <a:pt x="919" y="1252"/>
                </a:cubicBezTo>
                <a:cubicBezTo>
                  <a:pt x="970" y="1390"/>
                  <a:pt x="1063" y="1470"/>
                  <a:pt x="1063" y="1470"/>
                </a:cubicBezTo>
                <a:cubicBezTo>
                  <a:pt x="1063" y="1470"/>
                  <a:pt x="1121" y="1488"/>
                  <a:pt x="1198" y="1457"/>
                </a:cubicBezTo>
                <a:cubicBezTo>
                  <a:pt x="1285" y="1422"/>
                  <a:pt x="1344" y="1319"/>
                  <a:pt x="1342" y="1225"/>
                </a:cubicBezTo>
                <a:cubicBezTo>
                  <a:pt x="1341" y="1159"/>
                  <a:pt x="1301" y="1084"/>
                  <a:pt x="1231" y="904"/>
                </a:cubicBezTo>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sp>
        <p:nvSpPr>
          <p:cNvPr id="662" name="Freeform 51">
            <a:extLst>
              <a:ext uri="{FF2B5EF4-FFF2-40B4-BE49-F238E27FC236}">
                <a16:creationId xmlns:a16="http://schemas.microsoft.com/office/drawing/2014/main" id="{3CA6C2A9-F20F-4AF0-8902-F5B8D14D5154}"/>
              </a:ext>
            </a:extLst>
          </p:cNvPr>
          <p:cNvSpPr>
            <a:spLocks/>
          </p:cNvSpPr>
          <p:nvPr/>
        </p:nvSpPr>
        <p:spPr bwMode="auto">
          <a:xfrm>
            <a:off x="8285010" y="3706810"/>
            <a:ext cx="168631" cy="148566"/>
          </a:xfrm>
          <a:custGeom>
            <a:avLst/>
            <a:gdLst>
              <a:gd name="T0" fmla="*/ 259 w 2280"/>
              <a:gd name="T1" fmla="*/ 1653 h 2020"/>
              <a:gd name="T2" fmla="*/ 818 w 2280"/>
              <a:gd name="T3" fmla="*/ 1851 h 2020"/>
              <a:gd name="T4" fmla="*/ 864 w 2280"/>
              <a:gd name="T5" fmla="*/ 1805 h 2020"/>
              <a:gd name="T6" fmla="*/ 1034 w 2280"/>
              <a:gd name="T7" fmla="*/ 1729 h 2020"/>
              <a:gd name="T8" fmla="*/ 1099 w 2280"/>
              <a:gd name="T9" fmla="*/ 1896 h 2020"/>
              <a:gd name="T10" fmla="*/ 921 w 2280"/>
              <a:gd name="T11" fmla="*/ 1956 h 2020"/>
              <a:gd name="T12" fmla="*/ 865 w 2280"/>
              <a:gd name="T13" fmla="*/ 1948 h 2020"/>
              <a:gd name="T14" fmla="*/ 150 w 2280"/>
              <a:gd name="T15" fmla="*/ 1685 h 2020"/>
              <a:gd name="T16" fmla="*/ 107 w 2280"/>
              <a:gd name="T17" fmla="*/ 1653 h 2020"/>
              <a:gd name="T18" fmla="*/ 1 w 2280"/>
              <a:gd name="T19" fmla="*/ 1491 h 2020"/>
              <a:gd name="T20" fmla="*/ 1 w 2280"/>
              <a:gd name="T21" fmla="*/ 1158 h 2020"/>
              <a:gd name="T22" fmla="*/ 72 w 2280"/>
              <a:gd name="T23" fmla="*/ 1011 h 2020"/>
              <a:gd name="T24" fmla="*/ 101 w 2280"/>
              <a:gd name="T25" fmla="*/ 958 h 2020"/>
              <a:gd name="T26" fmla="*/ 1144 w 2280"/>
              <a:gd name="T27" fmla="*/ 3 h 2020"/>
              <a:gd name="T28" fmla="*/ 2179 w 2280"/>
              <a:gd name="T29" fmla="*/ 960 h 2020"/>
              <a:gd name="T30" fmla="*/ 2209 w 2280"/>
              <a:gd name="T31" fmla="*/ 1013 h 2020"/>
              <a:gd name="T32" fmla="*/ 2278 w 2280"/>
              <a:gd name="T33" fmla="*/ 1155 h 2020"/>
              <a:gd name="T34" fmla="*/ 2278 w 2280"/>
              <a:gd name="T35" fmla="*/ 1494 h 2020"/>
              <a:gd name="T36" fmla="*/ 2100 w 2280"/>
              <a:gd name="T37" fmla="*/ 1667 h 2020"/>
              <a:gd name="T38" fmla="*/ 1927 w 2280"/>
              <a:gd name="T39" fmla="*/ 1495 h 2020"/>
              <a:gd name="T40" fmla="*/ 1926 w 2280"/>
              <a:gd name="T41" fmla="*/ 1156 h 2020"/>
              <a:gd name="T42" fmla="*/ 1998 w 2280"/>
              <a:gd name="T43" fmla="*/ 1010 h 2020"/>
              <a:gd name="T44" fmla="*/ 2018 w 2280"/>
              <a:gd name="T45" fmla="*/ 960 h 2020"/>
              <a:gd name="T46" fmla="*/ 1160 w 2280"/>
              <a:gd name="T47" fmla="*/ 161 h 2020"/>
              <a:gd name="T48" fmla="*/ 269 w 2280"/>
              <a:gd name="T49" fmla="*/ 893 h 2020"/>
              <a:gd name="T50" fmla="*/ 261 w 2280"/>
              <a:gd name="T51" fmla="*/ 959 h 2020"/>
              <a:gd name="T52" fmla="*/ 286 w 2280"/>
              <a:gd name="T53" fmla="*/ 1013 h 2020"/>
              <a:gd name="T54" fmla="*/ 353 w 2280"/>
              <a:gd name="T55" fmla="*/ 1151 h 2020"/>
              <a:gd name="T56" fmla="*/ 353 w 2280"/>
              <a:gd name="T57" fmla="*/ 1495 h 2020"/>
              <a:gd name="T58" fmla="*/ 259 w 2280"/>
              <a:gd name="T59" fmla="*/ 1653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80" h="2020">
                <a:moveTo>
                  <a:pt x="259" y="1653"/>
                </a:moveTo>
                <a:cubicBezTo>
                  <a:pt x="386" y="1826"/>
                  <a:pt x="613" y="1905"/>
                  <a:pt x="818" y="1851"/>
                </a:cubicBezTo>
                <a:cubicBezTo>
                  <a:pt x="843" y="1844"/>
                  <a:pt x="856" y="1832"/>
                  <a:pt x="864" y="1805"/>
                </a:cubicBezTo>
                <a:cubicBezTo>
                  <a:pt x="888" y="1732"/>
                  <a:pt x="964" y="1699"/>
                  <a:pt x="1034" y="1729"/>
                </a:cubicBezTo>
                <a:cubicBezTo>
                  <a:pt x="1098" y="1756"/>
                  <a:pt x="1129" y="1833"/>
                  <a:pt x="1099" y="1896"/>
                </a:cubicBezTo>
                <a:cubicBezTo>
                  <a:pt x="1067" y="1965"/>
                  <a:pt x="992" y="1989"/>
                  <a:pt x="921" y="1956"/>
                </a:cubicBezTo>
                <a:cubicBezTo>
                  <a:pt x="905" y="1948"/>
                  <a:pt x="883" y="1943"/>
                  <a:pt x="865" y="1948"/>
                </a:cubicBezTo>
                <a:cubicBezTo>
                  <a:pt x="574" y="2020"/>
                  <a:pt x="328" y="1930"/>
                  <a:pt x="150" y="1685"/>
                </a:cubicBezTo>
                <a:cubicBezTo>
                  <a:pt x="140" y="1671"/>
                  <a:pt x="123" y="1661"/>
                  <a:pt x="107" y="1653"/>
                </a:cubicBezTo>
                <a:cubicBezTo>
                  <a:pt x="38" y="1620"/>
                  <a:pt x="2" y="1567"/>
                  <a:pt x="1" y="1491"/>
                </a:cubicBezTo>
                <a:cubicBezTo>
                  <a:pt x="0" y="1380"/>
                  <a:pt x="1" y="1269"/>
                  <a:pt x="1" y="1158"/>
                </a:cubicBezTo>
                <a:cubicBezTo>
                  <a:pt x="1" y="1098"/>
                  <a:pt x="24" y="1049"/>
                  <a:pt x="72" y="1011"/>
                </a:cubicBezTo>
                <a:cubicBezTo>
                  <a:pt x="87" y="1000"/>
                  <a:pt x="100" y="976"/>
                  <a:pt x="101" y="958"/>
                </a:cubicBezTo>
                <a:cubicBezTo>
                  <a:pt x="143" y="420"/>
                  <a:pt x="601" y="0"/>
                  <a:pt x="1144" y="3"/>
                </a:cubicBezTo>
                <a:cubicBezTo>
                  <a:pt x="1687" y="6"/>
                  <a:pt x="2133" y="419"/>
                  <a:pt x="2179" y="960"/>
                </a:cubicBezTo>
                <a:cubicBezTo>
                  <a:pt x="2180" y="979"/>
                  <a:pt x="2194" y="1001"/>
                  <a:pt x="2209" y="1013"/>
                </a:cubicBezTo>
                <a:cubicBezTo>
                  <a:pt x="2255" y="1050"/>
                  <a:pt x="2278" y="1097"/>
                  <a:pt x="2278" y="1155"/>
                </a:cubicBezTo>
                <a:cubicBezTo>
                  <a:pt x="2279" y="1268"/>
                  <a:pt x="2280" y="1381"/>
                  <a:pt x="2278" y="1494"/>
                </a:cubicBezTo>
                <a:cubicBezTo>
                  <a:pt x="2277" y="1592"/>
                  <a:pt x="2198" y="1668"/>
                  <a:pt x="2100" y="1667"/>
                </a:cubicBezTo>
                <a:cubicBezTo>
                  <a:pt x="2002" y="1665"/>
                  <a:pt x="1928" y="1593"/>
                  <a:pt x="1927" y="1495"/>
                </a:cubicBezTo>
                <a:cubicBezTo>
                  <a:pt x="1925" y="1382"/>
                  <a:pt x="1926" y="1269"/>
                  <a:pt x="1926" y="1156"/>
                </a:cubicBezTo>
                <a:cubicBezTo>
                  <a:pt x="1926" y="1096"/>
                  <a:pt x="1950" y="1048"/>
                  <a:pt x="1998" y="1010"/>
                </a:cubicBezTo>
                <a:cubicBezTo>
                  <a:pt x="2011" y="1000"/>
                  <a:pt x="2020" y="976"/>
                  <a:pt x="2018" y="960"/>
                </a:cubicBezTo>
                <a:cubicBezTo>
                  <a:pt x="1976" y="514"/>
                  <a:pt x="1612" y="176"/>
                  <a:pt x="1160" y="161"/>
                </a:cubicBezTo>
                <a:cubicBezTo>
                  <a:pt x="730" y="146"/>
                  <a:pt x="342" y="466"/>
                  <a:pt x="269" y="893"/>
                </a:cubicBezTo>
                <a:cubicBezTo>
                  <a:pt x="265" y="915"/>
                  <a:pt x="259" y="938"/>
                  <a:pt x="261" y="959"/>
                </a:cubicBezTo>
                <a:cubicBezTo>
                  <a:pt x="264" y="978"/>
                  <a:pt x="272" y="1001"/>
                  <a:pt x="286" y="1013"/>
                </a:cubicBezTo>
                <a:cubicBezTo>
                  <a:pt x="329" y="1050"/>
                  <a:pt x="353" y="1094"/>
                  <a:pt x="353" y="1151"/>
                </a:cubicBezTo>
                <a:cubicBezTo>
                  <a:pt x="354" y="1265"/>
                  <a:pt x="354" y="1380"/>
                  <a:pt x="353" y="1495"/>
                </a:cubicBezTo>
                <a:cubicBezTo>
                  <a:pt x="352" y="1562"/>
                  <a:pt x="333" y="1592"/>
                  <a:pt x="259" y="1653"/>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66446" tIns="133223" rIns="266446" bIns="13322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865" b="0" i="0" u="none" strike="noStrike" kern="1200" cap="none" spc="0" normalizeH="0" baseline="0">
              <a:ln>
                <a:noFill/>
              </a:ln>
              <a:solidFill>
                <a:srgbClr val="000000"/>
              </a:solidFill>
              <a:effectLst/>
              <a:uLnTx/>
              <a:uFillTx/>
              <a:latin typeface="Bree-SH-Text" pitchFamily="2" charset="77"/>
              <a:ea typeface="+mn-ea"/>
              <a:cs typeface="+mn-cs"/>
            </a:endParaRPr>
          </a:p>
        </p:txBody>
      </p:sp>
      <p:grpSp>
        <p:nvGrpSpPr>
          <p:cNvPr id="29" name="Gruppieren 28">
            <a:extLst>
              <a:ext uri="{FF2B5EF4-FFF2-40B4-BE49-F238E27FC236}">
                <a16:creationId xmlns:a16="http://schemas.microsoft.com/office/drawing/2014/main" id="{201B4DD0-CFC2-9B46-8A2D-A62E67248A23}"/>
              </a:ext>
            </a:extLst>
          </p:cNvPr>
          <p:cNvGrpSpPr/>
          <p:nvPr/>
        </p:nvGrpSpPr>
        <p:grpSpPr>
          <a:xfrm>
            <a:off x="9474733" y="2603230"/>
            <a:ext cx="735367" cy="1500916"/>
            <a:chOff x="9267593" y="2603230"/>
            <a:chExt cx="735367" cy="1500916"/>
          </a:xfrm>
        </p:grpSpPr>
        <p:grpSp>
          <p:nvGrpSpPr>
            <p:cNvPr id="27" name="Gruppieren 26">
              <a:extLst>
                <a:ext uri="{FF2B5EF4-FFF2-40B4-BE49-F238E27FC236}">
                  <a16:creationId xmlns:a16="http://schemas.microsoft.com/office/drawing/2014/main" id="{51B2B2DD-1799-E04C-97C0-B9E9756DAEB3}"/>
                </a:ext>
              </a:extLst>
            </p:cNvPr>
            <p:cNvGrpSpPr/>
            <p:nvPr/>
          </p:nvGrpSpPr>
          <p:grpSpPr>
            <a:xfrm>
              <a:off x="9267593" y="2603230"/>
              <a:ext cx="735367" cy="287414"/>
              <a:chOff x="9292297" y="2653400"/>
              <a:chExt cx="735367" cy="287414"/>
            </a:xfrm>
          </p:grpSpPr>
          <p:cxnSp>
            <p:nvCxnSpPr>
              <p:cNvPr id="774" name="Gerade Verbindung 250">
                <a:extLst>
                  <a:ext uri="{FF2B5EF4-FFF2-40B4-BE49-F238E27FC236}">
                    <a16:creationId xmlns:a16="http://schemas.microsoft.com/office/drawing/2014/main" id="{10885F3B-475D-45EA-90F0-C10162315097}"/>
                  </a:ext>
                </a:extLst>
              </p:cNvPr>
              <p:cNvCxnSpPr>
                <a:cxnSpLocks/>
              </p:cNvCxnSpPr>
              <p:nvPr/>
            </p:nvCxnSpPr>
            <p:spPr>
              <a:xfrm flipV="1">
                <a:off x="9296082" y="2653400"/>
                <a:ext cx="706878" cy="152066"/>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8" name="Gerade Verbindung 250">
                <a:extLst>
                  <a:ext uri="{FF2B5EF4-FFF2-40B4-BE49-F238E27FC236}">
                    <a16:creationId xmlns:a16="http://schemas.microsoft.com/office/drawing/2014/main" id="{67C21376-7F7D-FD4F-BA9B-74CE28C1F79E}"/>
                  </a:ext>
                </a:extLst>
              </p:cNvPr>
              <p:cNvCxnSpPr>
                <a:cxnSpLocks/>
              </p:cNvCxnSpPr>
              <p:nvPr/>
            </p:nvCxnSpPr>
            <p:spPr>
              <a:xfrm flipV="1">
                <a:off x="9292298" y="2793335"/>
                <a:ext cx="735366" cy="49557"/>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0" name="Gerade Verbindung 250">
                <a:extLst>
                  <a:ext uri="{FF2B5EF4-FFF2-40B4-BE49-F238E27FC236}">
                    <a16:creationId xmlns:a16="http://schemas.microsoft.com/office/drawing/2014/main" id="{61DA7C78-58BD-9945-B4E1-80F50E713068}"/>
                  </a:ext>
                </a:extLst>
              </p:cNvPr>
              <p:cNvCxnSpPr>
                <a:cxnSpLocks/>
              </p:cNvCxnSpPr>
              <p:nvPr/>
            </p:nvCxnSpPr>
            <p:spPr>
              <a:xfrm>
                <a:off x="9292297" y="2881488"/>
                <a:ext cx="735367" cy="59326"/>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71" name="Gruppieren 770">
              <a:extLst>
                <a:ext uri="{FF2B5EF4-FFF2-40B4-BE49-F238E27FC236}">
                  <a16:creationId xmlns:a16="http://schemas.microsoft.com/office/drawing/2014/main" id="{90A862FF-D606-8249-8160-04850188FFB4}"/>
                </a:ext>
              </a:extLst>
            </p:cNvPr>
            <p:cNvGrpSpPr/>
            <p:nvPr/>
          </p:nvGrpSpPr>
          <p:grpSpPr>
            <a:xfrm>
              <a:off x="9267593" y="3218527"/>
              <a:ext cx="735367" cy="287414"/>
              <a:chOff x="9292297" y="2653400"/>
              <a:chExt cx="735367" cy="287414"/>
            </a:xfrm>
          </p:grpSpPr>
          <p:cxnSp>
            <p:nvCxnSpPr>
              <p:cNvPr id="772" name="Gerade Verbindung 250">
                <a:extLst>
                  <a:ext uri="{FF2B5EF4-FFF2-40B4-BE49-F238E27FC236}">
                    <a16:creationId xmlns:a16="http://schemas.microsoft.com/office/drawing/2014/main" id="{EAF7757D-4E63-5C4A-B6D1-C60196622D25}"/>
                  </a:ext>
                </a:extLst>
              </p:cNvPr>
              <p:cNvCxnSpPr>
                <a:cxnSpLocks/>
              </p:cNvCxnSpPr>
              <p:nvPr/>
            </p:nvCxnSpPr>
            <p:spPr>
              <a:xfrm flipV="1">
                <a:off x="9296082" y="2653400"/>
                <a:ext cx="706878" cy="152066"/>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3" name="Gerade Verbindung 250">
                <a:extLst>
                  <a:ext uri="{FF2B5EF4-FFF2-40B4-BE49-F238E27FC236}">
                    <a16:creationId xmlns:a16="http://schemas.microsoft.com/office/drawing/2014/main" id="{6763E505-0297-DF40-A06D-84545B56ECC3}"/>
                  </a:ext>
                </a:extLst>
              </p:cNvPr>
              <p:cNvCxnSpPr>
                <a:cxnSpLocks/>
              </p:cNvCxnSpPr>
              <p:nvPr/>
            </p:nvCxnSpPr>
            <p:spPr>
              <a:xfrm flipV="1">
                <a:off x="9292298" y="2793335"/>
                <a:ext cx="735366" cy="49557"/>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6" name="Gerade Verbindung 250">
                <a:extLst>
                  <a:ext uri="{FF2B5EF4-FFF2-40B4-BE49-F238E27FC236}">
                    <a16:creationId xmlns:a16="http://schemas.microsoft.com/office/drawing/2014/main" id="{5E3BFA1D-EDAB-4745-8A24-C74B1A0C8E86}"/>
                  </a:ext>
                </a:extLst>
              </p:cNvPr>
              <p:cNvCxnSpPr>
                <a:cxnSpLocks/>
              </p:cNvCxnSpPr>
              <p:nvPr/>
            </p:nvCxnSpPr>
            <p:spPr>
              <a:xfrm>
                <a:off x="9292297" y="2881488"/>
                <a:ext cx="735367" cy="59326"/>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77" name="Gruppieren 776">
              <a:extLst>
                <a:ext uri="{FF2B5EF4-FFF2-40B4-BE49-F238E27FC236}">
                  <a16:creationId xmlns:a16="http://schemas.microsoft.com/office/drawing/2014/main" id="{0F3E0082-DC57-ED41-8ED2-0194DDE65428}"/>
                </a:ext>
              </a:extLst>
            </p:cNvPr>
            <p:cNvGrpSpPr/>
            <p:nvPr/>
          </p:nvGrpSpPr>
          <p:grpSpPr>
            <a:xfrm>
              <a:off x="9267593" y="3816732"/>
              <a:ext cx="735367" cy="287414"/>
              <a:chOff x="9292297" y="2653400"/>
              <a:chExt cx="735367" cy="287414"/>
            </a:xfrm>
          </p:grpSpPr>
          <p:cxnSp>
            <p:nvCxnSpPr>
              <p:cNvPr id="778" name="Gerade Verbindung 250">
                <a:extLst>
                  <a:ext uri="{FF2B5EF4-FFF2-40B4-BE49-F238E27FC236}">
                    <a16:creationId xmlns:a16="http://schemas.microsoft.com/office/drawing/2014/main" id="{ED04691F-44E0-A448-A764-5AAC12C488ED}"/>
                  </a:ext>
                </a:extLst>
              </p:cNvPr>
              <p:cNvCxnSpPr>
                <a:cxnSpLocks/>
              </p:cNvCxnSpPr>
              <p:nvPr/>
            </p:nvCxnSpPr>
            <p:spPr>
              <a:xfrm flipV="1">
                <a:off x="9296082" y="2653400"/>
                <a:ext cx="706878" cy="152066"/>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9" name="Gerade Verbindung 250">
                <a:extLst>
                  <a:ext uri="{FF2B5EF4-FFF2-40B4-BE49-F238E27FC236}">
                    <a16:creationId xmlns:a16="http://schemas.microsoft.com/office/drawing/2014/main" id="{3BE12303-A9DB-2049-9B7B-5D3A109E0D81}"/>
                  </a:ext>
                </a:extLst>
              </p:cNvPr>
              <p:cNvCxnSpPr>
                <a:cxnSpLocks/>
              </p:cNvCxnSpPr>
              <p:nvPr/>
            </p:nvCxnSpPr>
            <p:spPr>
              <a:xfrm flipV="1">
                <a:off x="9292298" y="2793335"/>
                <a:ext cx="735366" cy="49557"/>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0" name="Gerade Verbindung 250">
                <a:extLst>
                  <a:ext uri="{FF2B5EF4-FFF2-40B4-BE49-F238E27FC236}">
                    <a16:creationId xmlns:a16="http://schemas.microsoft.com/office/drawing/2014/main" id="{AE06AB97-F531-2D43-8E3C-5DA9E2B8AF8F}"/>
                  </a:ext>
                </a:extLst>
              </p:cNvPr>
              <p:cNvCxnSpPr>
                <a:cxnSpLocks/>
              </p:cNvCxnSpPr>
              <p:nvPr/>
            </p:nvCxnSpPr>
            <p:spPr>
              <a:xfrm>
                <a:off x="9292297" y="2881488"/>
                <a:ext cx="735367" cy="59326"/>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795" name="Gruppieren 794">
            <a:extLst>
              <a:ext uri="{FF2B5EF4-FFF2-40B4-BE49-F238E27FC236}">
                <a16:creationId xmlns:a16="http://schemas.microsoft.com/office/drawing/2014/main" id="{431CC5AE-C461-4243-87D6-99F487E8EA09}"/>
              </a:ext>
            </a:extLst>
          </p:cNvPr>
          <p:cNvGrpSpPr/>
          <p:nvPr/>
        </p:nvGrpSpPr>
        <p:grpSpPr>
          <a:xfrm flipH="1">
            <a:off x="7210097" y="2603230"/>
            <a:ext cx="735367" cy="1500916"/>
            <a:chOff x="9267593" y="2603230"/>
            <a:chExt cx="735367" cy="1500916"/>
          </a:xfrm>
        </p:grpSpPr>
        <p:grpSp>
          <p:nvGrpSpPr>
            <p:cNvPr id="796" name="Gruppieren 795">
              <a:extLst>
                <a:ext uri="{FF2B5EF4-FFF2-40B4-BE49-F238E27FC236}">
                  <a16:creationId xmlns:a16="http://schemas.microsoft.com/office/drawing/2014/main" id="{E18FE7D3-92A4-8645-90CD-B6E465E07FAE}"/>
                </a:ext>
              </a:extLst>
            </p:cNvPr>
            <p:cNvGrpSpPr/>
            <p:nvPr/>
          </p:nvGrpSpPr>
          <p:grpSpPr>
            <a:xfrm>
              <a:off x="9267593" y="2603230"/>
              <a:ext cx="735367" cy="287414"/>
              <a:chOff x="9292297" y="2653400"/>
              <a:chExt cx="735367" cy="287414"/>
            </a:xfrm>
          </p:grpSpPr>
          <p:cxnSp>
            <p:nvCxnSpPr>
              <p:cNvPr id="805" name="Gerade Verbindung 250">
                <a:extLst>
                  <a:ext uri="{FF2B5EF4-FFF2-40B4-BE49-F238E27FC236}">
                    <a16:creationId xmlns:a16="http://schemas.microsoft.com/office/drawing/2014/main" id="{037C1146-1A8D-2D4F-87A1-39FA33DA5175}"/>
                  </a:ext>
                </a:extLst>
              </p:cNvPr>
              <p:cNvCxnSpPr>
                <a:cxnSpLocks/>
              </p:cNvCxnSpPr>
              <p:nvPr/>
            </p:nvCxnSpPr>
            <p:spPr>
              <a:xfrm flipV="1">
                <a:off x="9296082" y="2653400"/>
                <a:ext cx="706878" cy="152066"/>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6" name="Gerade Verbindung 250">
                <a:extLst>
                  <a:ext uri="{FF2B5EF4-FFF2-40B4-BE49-F238E27FC236}">
                    <a16:creationId xmlns:a16="http://schemas.microsoft.com/office/drawing/2014/main" id="{FF793EA8-87E1-8D41-A856-B92BC4D072AF}"/>
                  </a:ext>
                </a:extLst>
              </p:cNvPr>
              <p:cNvCxnSpPr>
                <a:cxnSpLocks/>
              </p:cNvCxnSpPr>
              <p:nvPr/>
            </p:nvCxnSpPr>
            <p:spPr>
              <a:xfrm flipV="1">
                <a:off x="9292298" y="2793335"/>
                <a:ext cx="735366" cy="49557"/>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7" name="Gerade Verbindung 250">
                <a:extLst>
                  <a:ext uri="{FF2B5EF4-FFF2-40B4-BE49-F238E27FC236}">
                    <a16:creationId xmlns:a16="http://schemas.microsoft.com/office/drawing/2014/main" id="{7BDE3DE7-5903-CA43-B3D3-C67DAF8A6C4F}"/>
                  </a:ext>
                </a:extLst>
              </p:cNvPr>
              <p:cNvCxnSpPr>
                <a:cxnSpLocks/>
              </p:cNvCxnSpPr>
              <p:nvPr/>
            </p:nvCxnSpPr>
            <p:spPr>
              <a:xfrm>
                <a:off x="9292297" y="2881488"/>
                <a:ext cx="735367" cy="59326"/>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97" name="Gruppieren 796">
              <a:extLst>
                <a:ext uri="{FF2B5EF4-FFF2-40B4-BE49-F238E27FC236}">
                  <a16:creationId xmlns:a16="http://schemas.microsoft.com/office/drawing/2014/main" id="{533A6313-DB10-E14C-A128-2DF2F1C78CB0}"/>
                </a:ext>
              </a:extLst>
            </p:cNvPr>
            <p:cNvGrpSpPr/>
            <p:nvPr/>
          </p:nvGrpSpPr>
          <p:grpSpPr>
            <a:xfrm>
              <a:off x="9267593" y="3218527"/>
              <a:ext cx="735367" cy="287414"/>
              <a:chOff x="9292297" y="2653400"/>
              <a:chExt cx="735367" cy="287414"/>
            </a:xfrm>
          </p:grpSpPr>
          <p:cxnSp>
            <p:nvCxnSpPr>
              <p:cNvPr id="802" name="Gerade Verbindung 250">
                <a:extLst>
                  <a:ext uri="{FF2B5EF4-FFF2-40B4-BE49-F238E27FC236}">
                    <a16:creationId xmlns:a16="http://schemas.microsoft.com/office/drawing/2014/main" id="{65697A8B-5B4D-804B-A182-1DFB2AED949B}"/>
                  </a:ext>
                </a:extLst>
              </p:cNvPr>
              <p:cNvCxnSpPr>
                <a:cxnSpLocks/>
              </p:cNvCxnSpPr>
              <p:nvPr/>
            </p:nvCxnSpPr>
            <p:spPr>
              <a:xfrm flipV="1">
                <a:off x="9296082" y="2653400"/>
                <a:ext cx="706878" cy="152066"/>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3" name="Gerade Verbindung 250">
                <a:extLst>
                  <a:ext uri="{FF2B5EF4-FFF2-40B4-BE49-F238E27FC236}">
                    <a16:creationId xmlns:a16="http://schemas.microsoft.com/office/drawing/2014/main" id="{6F2F4492-E65D-554C-8D41-46363C134E57}"/>
                  </a:ext>
                </a:extLst>
              </p:cNvPr>
              <p:cNvCxnSpPr>
                <a:cxnSpLocks/>
              </p:cNvCxnSpPr>
              <p:nvPr/>
            </p:nvCxnSpPr>
            <p:spPr>
              <a:xfrm flipV="1">
                <a:off x="9292298" y="2793335"/>
                <a:ext cx="735366" cy="49557"/>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4" name="Gerade Verbindung 250">
                <a:extLst>
                  <a:ext uri="{FF2B5EF4-FFF2-40B4-BE49-F238E27FC236}">
                    <a16:creationId xmlns:a16="http://schemas.microsoft.com/office/drawing/2014/main" id="{27E14808-2FE8-D446-8519-8F09E610F8F0}"/>
                  </a:ext>
                </a:extLst>
              </p:cNvPr>
              <p:cNvCxnSpPr>
                <a:cxnSpLocks/>
              </p:cNvCxnSpPr>
              <p:nvPr/>
            </p:nvCxnSpPr>
            <p:spPr>
              <a:xfrm>
                <a:off x="9292297" y="2881488"/>
                <a:ext cx="735367" cy="59326"/>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98" name="Gruppieren 797">
              <a:extLst>
                <a:ext uri="{FF2B5EF4-FFF2-40B4-BE49-F238E27FC236}">
                  <a16:creationId xmlns:a16="http://schemas.microsoft.com/office/drawing/2014/main" id="{0FA27A67-5F27-134D-A49E-3F02D7E448B0}"/>
                </a:ext>
              </a:extLst>
            </p:cNvPr>
            <p:cNvGrpSpPr/>
            <p:nvPr/>
          </p:nvGrpSpPr>
          <p:grpSpPr>
            <a:xfrm>
              <a:off x="9267593" y="3816732"/>
              <a:ext cx="735367" cy="287414"/>
              <a:chOff x="9292297" y="2653400"/>
              <a:chExt cx="735367" cy="287414"/>
            </a:xfrm>
          </p:grpSpPr>
          <p:cxnSp>
            <p:nvCxnSpPr>
              <p:cNvPr id="799" name="Gerade Verbindung 250">
                <a:extLst>
                  <a:ext uri="{FF2B5EF4-FFF2-40B4-BE49-F238E27FC236}">
                    <a16:creationId xmlns:a16="http://schemas.microsoft.com/office/drawing/2014/main" id="{D2A88110-6BAB-1540-BB2C-CA64DFADAFC9}"/>
                  </a:ext>
                </a:extLst>
              </p:cNvPr>
              <p:cNvCxnSpPr>
                <a:cxnSpLocks/>
              </p:cNvCxnSpPr>
              <p:nvPr/>
            </p:nvCxnSpPr>
            <p:spPr>
              <a:xfrm flipV="1">
                <a:off x="9296082" y="2653400"/>
                <a:ext cx="706878" cy="152066"/>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0" name="Gerade Verbindung 250">
                <a:extLst>
                  <a:ext uri="{FF2B5EF4-FFF2-40B4-BE49-F238E27FC236}">
                    <a16:creationId xmlns:a16="http://schemas.microsoft.com/office/drawing/2014/main" id="{294FB56F-F9B5-5E44-8D32-67E11C92F452}"/>
                  </a:ext>
                </a:extLst>
              </p:cNvPr>
              <p:cNvCxnSpPr>
                <a:cxnSpLocks/>
              </p:cNvCxnSpPr>
              <p:nvPr/>
            </p:nvCxnSpPr>
            <p:spPr>
              <a:xfrm flipV="1">
                <a:off x="9292298" y="2793335"/>
                <a:ext cx="735366" cy="49557"/>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1" name="Gerade Verbindung 250">
                <a:extLst>
                  <a:ext uri="{FF2B5EF4-FFF2-40B4-BE49-F238E27FC236}">
                    <a16:creationId xmlns:a16="http://schemas.microsoft.com/office/drawing/2014/main" id="{26C54311-D185-EF47-B990-9DA95D52F62B}"/>
                  </a:ext>
                </a:extLst>
              </p:cNvPr>
              <p:cNvCxnSpPr>
                <a:cxnSpLocks/>
              </p:cNvCxnSpPr>
              <p:nvPr/>
            </p:nvCxnSpPr>
            <p:spPr>
              <a:xfrm>
                <a:off x="9292297" y="2881488"/>
                <a:ext cx="735367" cy="59326"/>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563" name="Inhaltsplatzhalter 11">
            <a:extLst>
              <a:ext uri="{FF2B5EF4-FFF2-40B4-BE49-F238E27FC236}">
                <a16:creationId xmlns:a16="http://schemas.microsoft.com/office/drawing/2014/main" id="{72858436-824B-0241-A5B0-EC0C5A5EA31F}"/>
              </a:ext>
            </a:extLst>
          </p:cNvPr>
          <p:cNvSpPr txBox="1">
            <a:spLocks/>
          </p:cNvSpPr>
          <p:nvPr/>
        </p:nvSpPr>
        <p:spPr>
          <a:xfrm>
            <a:off x="540000" y="4900811"/>
            <a:ext cx="5454000" cy="40628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pPr lvl="1"/>
            <a:r>
              <a:rPr lang="en-US" dirty="0"/>
              <a:t>An experienced technologist performs routine scans </a:t>
            </a:r>
            <a:br>
              <a:rPr lang="en-US" dirty="0"/>
            </a:br>
            <a:r>
              <a:rPr lang="en-US" dirty="0"/>
              <a:t>while simultaneously assisting up to three colleagues </a:t>
            </a:r>
            <a:br>
              <a:rPr lang="en-US" dirty="0"/>
            </a:br>
            <a:r>
              <a:rPr lang="en-US" dirty="0"/>
              <a:t>at other sites.</a:t>
            </a:r>
          </a:p>
        </p:txBody>
      </p:sp>
      <p:sp>
        <p:nvSpPr>
          <p:cNvPr id="600" name="Inhaltsplatzhalter 13">
            <a:extLst>
              <a:ext uri="{FF2B5EF4-FFF2-40B4-BE49-F238E27FC236}">
                <a16:creationId xmlns:a16="http://schemas.microsoft.com/office/drawing/2014/main" id="{C04DDFF3-2005-C644-A80C-8A3AA6AD917D}"/>
              </a:ext>
            </a:extLst>
          </p:cNvPr>
          <p:cNvSpPr txBox="1">
            <a:spLocks/>
          </p:cNvSpPr>
          <p:nvPr/>
        </p:nvSpPr>
        <p:spPr>
          <a:xfrm>
            <a:off x="6174438" y="4900811"/>
            <a:ext cx="5454000" cy="40628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6858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9144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6pPr>
            <a:lvl7pPr marL="1143000" indent="-228600" algn="l" defTabSz="914400" rtl="0" eaLnBrk="1" latinLnBrk="0" hangingPunct="1">
              <a:spcBef>
                <a:spcPts val="0"/>
              </a:spcBef>
              <a:buFont typeface="Arial" panose="020B0604020202020204" pitchFamily="34" charset="0"/>
              <a:buChar char="•"/>
              <a:defRPr sz="1800" kern="1200">
                <a:solidFill>
                  <a:schemeClr val="tx1"/>
                </a:solidFill>
                <a:latin typeface="+mn-lt"/>
                <a:ea typeface="+mn-ea"/>
                <a:cs typeface="+mn-cs"/>
              </a:defRPr>
            </a:lvl7pPr>
            <a:lvl8pPr marL="1371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a:lstStyle>
          <a:p>
            <a:pPr lvl="1">
              <a:defRPr/>
            </a:pPr>
            <a:r>
              <a:rPr lang="en-US" dirty="0">
                <a:solidFill>
                  <a:srgbClr val="000000"/>
                </a:solidFill>
              </a:rPr>
              <a:t>Experts at a dedicated centralized site provide support </a:t>
            </a:r>
            <a:br>
              <a:rPr lang="en-US" dirty="0">
                <a:solidFill>
                  <a:srgbClr val="000000"/>
                </a:solidFill>
              </a:rPr>
            </a:br>
            <a:r>
              <a:rPr lang="en-US" dirty="0">
                <a:solidFill>
                  <a:srgbClr val="000000"/>
                </a:solidFill>
              </a:rPr>
              <a:t>for technologists at various sites across an entire network.</a:t>
            </a:r>
          </a:p>
        </p:txBody>
      </p:sp>
      <p:sp>
        <p:nvSpPr>
          <p:cNvPr id="3" name="Rectangle 2">
            <a:extLst>
              <a:ext uri="{FF2B5EF4-FFF2-40B4-BE49-F238E27FC236}">
                <a16:creationId xmlns:a16="http://schemas.microsoft.com/office/drawing/2014/main" id="{9B65FBAC-35E2-44A2-8CD8-81CA4F225212}"/>
              </a:ext>
            </a:extLst>
          </p:cNvPr>
          <p:cNvSpPr/>
          <p:nvPr/>
        </p:nvSpPr>
        <p:spPr>
          <a:xfrm>
            <a:off x="540000" y="1640086"/>
            <a:ext cx="4015843" cy="276999"/>
          </a:xfrm>
          <a:prstGeom prst="rect">
            <a:avLst/>
          </a:prstGeom>
        </p:spPr>
        <p:txBody>
          <a:bodyPr wrap="none" lIns="0" tIns="0" rIns="0" bIns="0">
            <a:spAutoFit/>
          </a:bodyPr>
          <a:lstStyle/>
          <a:p>
            <a:r>
              <a:rPr lang="en-US" b="1" dirty="0"/>
              <a:t>Embedded technologists share knowledge</a:t>
            </a:r>
          </a:p>
        </p:txBody>
      </p:sp>
      <p:grpSp>
        <p:nvGrpSpPr>
          <p:cNvPr id="5" name="Group 4">
            <a:extLst>
              <a:ext uri="{FF2B5EF4-FFF2-40B4-BE49-F238E27FC236}">
                <a16:creationId xmlns:a16="http://schemas.microsoft.com/office/drawing/2014/main" id="{9B7B0839-C2F3-4289-8267-3F8134CC271C}"/>
              </a:ext>
            </a:extLst>
          </p:cNvPr>
          <p:cNvGrpSpPr/>
          <p:nvPr/>
        </p:nvGrpSpPr>
        <p:grpSpPr>
          <a:xfrm>
            <a:off x="2849704" y="2740564"/>
            <a:ext cx="901332" cy="259467"/>
            <a:chOff x="2074299" y="2930214"/>
            <a:chExt cx="1584304" cy="456075"/>
          </a:xfrm>
        </p:grpSpPr>
        <p:grpSp>
          <p:nvGrpSpPr>
            <p:cNvPr id="599" name="Gruppieren 208">
              <a:extLst>
                <a:ext uri="{FF2B5EF4-FFF2-40B4-BE49-F238E27FC236}">
                  <a16:creationId xmlns:a16="http://schemas.microsoft.com/office/drawing/2014/main" id="{4C5C6034-20CF-455B-A176-0DD372FDC3F5}"/>
                </a:ext>
              </a:extLst>
            </p:cNvPr>
            <p:cNvGrpSpPr/>
            <p:nvPr/>
          </p:nvGrpSpPr>
          <p:grpSpPr>
            <a:xfrm>
              <a:off x="2601307" y="3062741"/>
              <a:ext cx="374722" cy="191021"/>
              <a:chOff x="5491196" y="3459238"/>
              <a:chExt cx="522980" cy="265467"/>
            </a:xfrm>
            <a:solidFill>
              <a:schemeClr val="tx1"/>
            </a:solidFill>
          </p:grpSpPr>
          <p:sp>
            <p:nvSpPr>
              <p:cNvPr id="601" name="Abgerundetes Rechteck 126">
                <a:extLst>
                  <a:ext uri="{FF2B5EF4-FFF2-40B4-BE49-F238E27FC236}">
                    <a16:creationId xmlns:a16="http://schemas.microsoft.com/office/drawing/2014/main" id="{243808FA-3639-4B50-A064-8575D2C5D9A4}"/>
                  </a:ext>
                </a:extLst>
              </p:cNvPr>
              <p:cNvSpPr/>
              <p:nvPr/>
            </p:nvSpPr>
            <p:spPr>
              <a:xfrm>
                <a:off x="5491196" y="3459238"/>
                <a:ext cx="433008" cy="26546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6668">
                  <a:defRPr/>
                </a:pPr>
                <a:endParaRPr lang="en-US" sz="17865" dirty="0">
                  <a:solidFill>
                    <a:srgbClr val="000000"/>
                  </a:solidFill>
                  <a:latin typeface="Bree-SH-Text" pitchFamily="2" charset="77"/>
                </a:endParaRPr>
              </a:p>
            </p:txBody>
          </p:sp>
          <p:sp>
            <p:nvSpPr>
              <p:cNvPr id="602" name="Abgerundetes Rechteck 31">
                <a:extLst>
                  <a:ext uri="{FF2B5EF4-FFF2-40B4-BE49-F238E27FC236}">
                    <a16:creationId xmlns:a16="http://schemas.microsoft.com/office/drawing/2014/main" id="{95A08F59-F859-4750-88D0-67B27F936800}"/>
                  </a:ext>
                </a:extLst>
              </p:cNvPr>
              <p:cNvSpPr/>
              <p:nvPr/>
            </p:nvSpPr>
            <p:spPr>
              <a:xfrm rot="16200000" flipV="1">
                <a:off x="5878928" y="3555360"/>
                <a:ext cx="197273" cy="73222"/>
              </a:xfrm>
              <a:custGeom>
                <a:avLst/>
                <a:gdLst/>
                <a:ahLst/>
                <a:cxnLst/>
                <a:rect l="l" t="t" r="r" b="b"/>
                <a:pathLst>
                  <a:path w="427859" h="268194">
                    <a:moveTo>
                      <a:pt x="427859" y="44245"/>
                    </a:moveTo>
                    <a:cubicBezTo>
                      <a:pt x="427859" y="19809"/>
                      <a:pt x="408050" y="0"/>
                      <a:pt x="383614" y="0"/>
                    </a:cubicBezTo>
                    <a:lnTo>
                      <a:pt x="216504" y="0"/>
                    </a:lnTo>
                    <a:lnTo>
                      <a:pt x="211355" y="0"/>
                    </a:lnTo>
                    <a:lnTo>
                      <a:pt x="44245" y="0"/>
                    </a:lnTo>
                    <a:cubicBezTo>
                      <a:pt x="19809" y="0"/>
                      <a:pt x="0" y="19809"/>
                      <a:pt x="0" y="44245"/>
                    </a:cubicBezTo>
                    <a:lnTo>
                      <a:pt x="75749" y="240160"/>
                    </a:lnTo>
                    <a:cubicBezTo>
                      <a:pt x="94687" y="270007"/>
                      <a:pt x="100972" y="268172"/>
                      <a:pt x="125408" y="268172"/>
                    </a:cubicBezTo>
                    <a:cubicBezTo>
                      <a:pt x="161145" y="268172"/>
                      <a:pt x="189022" y="267911"/>
                      <a:pt x="213930" y="267500"/>
                    </a:cubicBezTo>
                    <a:cubicBezTo>
                      <a:pt x="238837" y="267911"/>
                      <a:pt x="266714" y="268172"/>
                      <a:pt x="302451" y="268172"/>
                    </a:cubicBezTo>
                    <a:cubicBezTo>
                      <a:pt x="326887" y="268172"/>
                      <a:pt x="333172" y="270007"/>
                      <a:pt x="352110" y="2401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6668">
                  <a:defRPr/>
                </a:pPr>
                <a:endParaRPr lang="en-US" sz="17865" dirty="0">
                  <a:solidFill>
                    <a:srgbClr val="000000"/>
                  </a:solidFill>
                  <a:latin typeface="Bree-SH-Text" pitchFamily="2" charset="77"/>
                </a:endParaRPr>
              </a:p>
            </p:txBody>
          </p:sp>
        </p:grpSp>
        <p:sp>
          <p:nvSpPr>
            <p:cNvPr id="603" name="Rechteck 61">
              <a:extLst>
                <a:ext uri="{FF2B5EF4-FFF2-40B4-BE49-F238E27FC236}">
                  <a16:creationId xmlns:a16="http://schemas.microsoft.com/office/drawing/2014/main" id="{4F945D24-7B21-4E98-9D50-5BDE6ADD3A91}"/>
                </a:ext>
              </a:extLst>
            </p:cNvPr>
            <p:cNvSpPr/>
            <p:nvPr/>
          </p:nvSpPr>
          <p:spPr>
            <a:xfrm rot="5400000">
              <a:off x="1997801" y="3040019"/>
              <a:ext cx="389461" cy="236465"/>
            </a:xfrm>
            <a:custGeom>
              <a:avLst/>
              <a:gdLst/>
              <a:ahLst/>
              <a:cxnLst/>
              <a:rect l="l" t="t" r="r" b="b"/>
              <a:pathLst>
                <a:path w="1879852" h="1143781">
                  <a:moveTo>
                    <a:pt x="730978" y="1143781"/>
                  </a:moveTo>
                  <a:lnTo>
                    <a:pt x="730978" y="968884"/>
                  </a:lnTo>
                  <a:lnTo>
                    <a:pt x="907836" y="968884"/>
                  </a:lnTo>
                  <a:cubicBezTo>
                    <a:pt x="1125787" y="968884"/>
                    <a:pt x="1302471" y="792200"/>
                    <a:pt x="1302471" y="574249"/>
                  </a:cubicBezTo>
                  <a:lnTo>
                    <a:pt x="1302471" y="569533"/>
                  </a:lnTo>
                  <a:cubicBezTo>
                    <a:pt x="1302471" y="351582"/>
                    <a:pt x="1125787" y="174898"/>
                    <a:pt x="907836" y="174898"/>
                  </a:cubicBezTo>
                  <a:lnTo>
                    <a:pt x="730978" y="174898"/>
                  </a:lnTo>
                  <a:lnTo>
                    <a:pt x="730978" y="0"/>
                  </a:lnTo>
                  <a:lnTo>
                    <a:pt x="960147" y="0"/>
                  </a:lnTo>
                  <a:cubicBezTo>
                    <a:pt x="1241010" y="0"/>
                    <a:pt x="1474303" y="203677"/>
                    <a:pt x="1518877" y="471644"/>
                  </a:cubicBezTo>
                  <a:lnTo>
                    <a:pt x="1679358" y="471644"/>
                  </a:lnTo>
                  <a:lnTo>
                    <a:pt x="1679358" y="184406"/>
                  </a:lnTo>
                  <a:lnTo>
                    <a:pt x="1879852" y="184406"/>
                  </a:lnTo>
                  <a:lnTo>
                    <a:pt x="1879852" y="959376"/>
                  </a:lnTo>
                  <a:lnTo>
                    <a:pt x="1679358" y="959376"/>
                  </a:lnTo>
                  <a:lnTo>
                    <a:pt x="1679358" y="672138"/>
                  </a:lnTo>
                  <a:lnTo>
                    <a:pt x="1518876" y="672138"/>
                  </a:lnTo>
                  <a:cubicBezTo>
                    <a:pt x="1474302" y="940105"/>
                    <a:pt x="1241010" y="1143781"/>
                    <a:pt x="960147" y="1143781"/>
                  </a:cubicBezTo>
                  <a:close/>
                  <a:moveTo>
                    <a:pt x="0" y="571891"/>
                  </a:moveTo>
                  <a:cubicBezTo>
                    <a:pt x="0" y="414056"/>
                    <a:pt x="127950" y="286106"/>
                    <a:pt x="285785" y="286106"/>
                  </a:cubicBezTo>
                  <a:lnTo>
                    <a:pt x="910754" y="286106"/>
                  </a:lnTo>
                  <a:cubicBezTo>
                    <a:pt x="1068589" y="286106"/>
                    <a:pt x="1196539" y="414056"/>
                    <a:pt x="1196539" y="571891"/>
                  </a:cubicBezTo>
                  <a:cubicBezTo>
                    <a:pt x="1196539" y="729726"/>
                    <a:pt x="1068589" y="857676"/>
                    <a:pt x="910754" y="857676"/>
                  </a:cubicBezTo>
                  <a:lnTo>
                    <a:pt x="285785" y="857676"/>
                  </a:lnTo>
                  <a:cubicBezTo>
                    <a:pt x="127950" y="857676"/>
                    <a:pt x="0" y="729726"/>
                    <a:pt x="0" y="5718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6668">
                <a:defRPr/>
              </a:pPr>
              <a:endParaRPr lang="en-US" sz="17865" dirty="0">
                <a:solidFill>
                  <a:srgbClr val="000000"/>
                </a:solidFill>
                <a:latin typeface="Bree-SH-Text" pitchFamily="2" charset="77"/>
              </a:endParaRPr>
            </a:p>
          </p:txBody>
        </p:sp>
        <p:grpSp>
          <p:nvGrpSpPr>
            <p:cNvPr id="604" name="Group 8">
              <a:extLst>
                <a:ext uri="{FF2B5EF4-FFF2-40B4-BE49-F238E27FC236}">
                  <a16:creationId xmlns:a16="http://schemas.microsoft.com/office/drawing/2014/main" id="{5210263E-7331-4E58-898E-C0DD4D0AD729}"/>
                </a:ext>
              </a:extLst>
            </p:cNvPr>
            <p:cNvGrpSpPr>
              <a:grpSpLocks noChangeAspect="1"/>
            </p:cNvGrpSpPr>
            <p:nvPr/>
          </p:nvGrpSpPr>
          <p:grpSpPr bwMode="auto">
            <a:xfrm>
              <a:off x="3202528" y="2930214"/>
              <a:ext cx="456075" cy="456075"/>
              <a:chOff x="937" y="1587"/>
              <a:chExt cx="318" cy="318"/>
            </a:xfrm>
          </p:grpSpPr>
          <p:sp>
            <p:nvSpPr>
              <p:cNvPr id="605" name="AutoShape 7">
                <a:extLst>
                  <a:ext uri="{FF2B5EF4-FFF2-40B4-BE49-F238E27FC236}">
                    <a16:creationId xmlns:a16="http://schemas.microsoft.com/office/drawing/2014/main" id="{DEDFC26D-5D95-450A-B1E2-11E1D9F30BBC}"/>
                  </a:ext>
                </a:extLst>
              </p:cNvPr>
              <p:cNvSpPr>
                <a:spLocks noChangeAspect="1" noChangeArrowheads="1" noTextEdit="1"/>
              </p:cNvSpPr>
              <p:nvPr/>
            </p:nvSpPr>
            <p:spPr bwMode="auto">
              <a:xfrm>
                <a:off x="937" y="1587"/>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73" tIns="45637" rIns="91273" bIns="45637" numCol="1" anchor="t" anchorCtr="0" compatLnSpc="1">
                <a:prstTxWarp prst="textNoShape">
                  <a:avLst/>
                </a:prstTxWarp>
              </a:bodyPr>
              <a:lstStyle/>
              <a:p>
                <a:endParaRPr lang="en-US" sz="1797">
                  <a:solidFill>
                    <a:srgbClr val="000000"/>
                  </a:solidFill>
                  <a:latin typeface="Calibri"/>
                </a:endParaRPr>
              </a:p>
            </p:txBody>
          </p:sp>
          <p:sp>
            <p:nvSpPr>
              <p:cNvPr id="684" name="Freeform 9">
                <a:extLst>
                  <a:ext uri="{FF2B5EF4-FFF2-40B4-BE49-F238E27FC236}">
                    <a16:creationId xmlns:a16="http://schemas.microsoft.com/office/drawing/2014/main" id="{B1945D43-4E2D-4708-85FA-95D2B28CC024}"/>
                  </a:ext>
                </a:extLst>
              </p:cNvPr>
              <p:cNvSpPr>
                <a:spLocks noEditPoints="1"/>
              </p:cNvSpPr>
              <p:nvPr/>
            </p:nvSpPr>
            <p:spPr bwMode="auto">
              <a:xfrm>
                <a:off x="967" y="1636"/>
                <a:ext cx="266" cy="217"/>
              </a:xfrm>
              <a:custGeom>
                <a:avLst/>
                <a:gdLst>
                  <a:gd name="T0" fmla="*/ 28 w 108"/>
                  <a:gd name="T1" fmla="*/ 68 h 88"/>
                  <a:gd name="T2" fmla="*/ 8 w 108"/>
                  <a:gd name="T3" fmla="*/ 68 h 88"/>
                  <a:gd name="T4" fmla="*/ 0 w 108"/>
                  <a:gd name="T5" fmla="*/ 60 h 88"/>
                  <a:gd name="T6" fmla="*/ 0 w 108"/>
                  <a:gd name="T7" fmla="*/ 28 h 88"/>
                  <a:gd name="T8" fmla="*/ 8 w 108"/>
                  <a:gd name="T9" fmla="*/ 20 h 88"/>
                  <a:gd name="T10" fmla="*/ 28 w 108"/>
                  <a:gd name="T11" fmla="*/ 20 h 88"/>
                  <a:gd name="T12" fmla="*/ 60 w 108"/>
                  <a:gd name="T13" fmla="*/ 0 h 88"/>
                  <a:gd name="T14" fmla="*/ 60 w 108"/>
                  <a:gd name="T15" fmla="*/ 88 h 88"/>
                  <a:gd name="T16" fmla="*/ 28 w 108"/>
                  <a:gd name="T17" fmla="*/ 68 h 88"/>
                  <a:gd name="T18" fmla="*/ 108 w 108"/>
                  <a:gd name="T19" fmla="*/ 44 h 88"/>
                  <a:gd name="T20" fmla="*/ 82 w 108"/>
                  <a:gd name="T21" fmla="*/ 4 h 88"/>
                  <a:gd name="T22" fmla="*/ 76 w 108"/>
                  <a:gd name="T23" fmla="*/ 7 h 88"/>
                  <a:gd name="T24" fmla="*/ 76 w 108"/>
                  <a:gd name="T25" fmla="*/ 7 h 88"/>
                  <a:gd name="T26" fmla="*/ 79 w 108"/>
                  <a:gd name="T27" fmla="*/ 11 h 88"/>
                  <a:gd name="T28" fmla="*/ 100 w 108"/>
                  <a:gd name="T29" fmla="*/ 44 h 88"/>
                  <a:gd name="T30" fmla="*/ 79 w 108"/>
                  <a:gd name="T31" fmla="*/ 77 h 88"/>
                  <a:gd name="T32" fmla="*/ 76 w 108"/>
                  <a:gd name="T33" fmla="*/ 81 h 88"/>
                  <a:gd name="T34" fmla="*/ 76 w 108"/>
                  <a:gd name="T35" fmla="*/ 81 h 88"/>
                  <a:gd name="T36" fmla="*/ 82 w 108"/>
                  <a:gd name="T37" fmla="*/ 84 h 88"/>
                  <a:gd name="T38" fmla="*/ 108 w 108"/>
                  <a:gd name="T39" fmla="*/ 44 h 88"/>
                  <a:gd name="T40" fmla="*/ 88 w 108"/>
                  <a:gd name="T41" fmla="*/ 44 h 88"/>
                  <a:gd name="T42" fmla="*/ 74 w 108"/>
                  <a:gd name="T43" fmla="*/ 22 h 88"/>
                  <a:gd name="T44" fmla="*/ 68 w 108"/>
                  <a:gd name="T45" fmla="*/ 26 h 88"/>
                  <a:gd name="T46" fmla="*/ 68 w 108"/>
                  <a:gd name="T47" fmla="*/ 26 h 88"/>
                  <a:gd name="T48" fmla="*/ 70 w 108"/>
                  <a:gd name="T49" fmla="*/ 29 h 88"/>
                  <a:gd name="T50" fmla="*/ 80 w 108"/>
                  <a:gd name="T51" fmla="*/ 44 h 88"/>
                  <a:gd name="T52" fmla="*/ 70 w 108"/>
                  <a:gd name="T53" fmla="*/ 59 h 88"/>
                  <a:gd name="T54" fmla="*/ 68 w 108"/>
                  <a:gd name="T55" fmla="*/ 62 h 88"/>
                  <a:gd name="T56" fmla="*/ 68 w 108"/>
                  <a:gd name="T57" fmla="*/ 62 h 88"/>
                  <a:gd name="T58" fmla="*/ 74 w 108"/>
                  <a:gd name="T59" fmla="*/ 66 h 88"/>
                  <a:gd name="T60" fmla="*/ 88 w 108"/>
                  <a:gd name="T6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8" h="88">
                    <a:moveTo>
                      <a:pt x="28" y="68"/>
                    </a:moveTo>
                    <a:cubicBezTo>
                      <a:pt x="8" y="68"/>
                      <a:pt x="8" y="68"/>
                      <a:pt x="8" y="68"/>
                    </a:cubicBezTo>
                    <a:cubicBezTo>
                      <a:pt x="4" y="68"/>
                      <a:pt x="0" y="64"/>
                      <a:pt x="0" y="60"/>
                    </a:cubicBezTo>
                    <a:cubicBezTo>
                      <a:pt x="0" y="28"/>
                      <a:pt x="0" y="28"/>
                      <a:pt x="0" y="28"/>
                    </a:cubicBezTo>
                    <a:cubicBezTo>
                      <a:pt x="0" y="24"/>
                      <a:pt x="4" y="20"/>
                      <a:pt x="8" y="20"/>
                    </a:cubicBezTo>
                    <a:cubicBezTo>
                      <a:pt x="28" y="20"/>
                      <a:pt x="28" y="20"/>
                      <a:pt x="28" y="20"/>
                    </a:cubicBezTo>
                    <a:cubicBezTo>
                      <a:pt x="60" y="0"/>
                      <a:pt x="60" y="0"/>
                      <a:pt x="60" y="0"/>
                    </a:cubicBezTo>
                    <a:cubicBezTo>
                      <a:pt x="60" y="88"/>
                      <a:pt x="60" y="88"/>
                      <a:pt x="60" y="88"/>
                    </a:cubicBezTo>
                    <a:lnTo>
                      <a:pt x="28" y="68"/>
                    </a:lnTo>
                    <a:close/>
                    <a:moveTo>
                      <a:pt x="108" y="44"/>
                    </a:moveTo>
                    <a:cubicBezTo>
                      <a:pt x="108" y="26"/>
                      <a:pt x="97" y="11"/>
                      <a:pt x="82" y="4"/>
                    </a:cubicBezTo>
                    <a:cubicBezTo>
                      <a:pt x="79" y="3"/>
                      <a:pt x="76" y="5"/>
                      <a:pt x="76" y="7"/>
                    </a:cubicBezTo>
                    <a:cubicBezTo>
                      <a:pt x="76" y="7"/>
                      <a:pt x="76" y="7"/>
                      <a:pt x="76" y="7"/>
                    </a:cubicBezTo>
                    <a:cubicBezTo>
                      <a:pt x="76" y="9"/>
                      <a:pt x="77" y="11"/>
                      <a:pt x="79" y="11"/>
                    </a:cubicBezTo>
                    <a:cubicBezTo>
                      <a:pt x="91" y="17"/>
                      <a:pt x="100" y="29"/>
                      <a:pt x="100" y="44"/>
                    </a:cubicBezTo>
                    <a:cubicBezTo>
                      <a:pt x="100" y="59"/>
                      <a:pt x="91" y="71"/>
                      <a:pt x="79" y="77"/>
                    </a:cubicBezTo>
                    <a:cubicBezTo>
                      <a:pt x="77" y="78"/>
                      <a:pt x="76" y="79"/>
                      <a:pt x="76" y="81"/>
                    </a:cubicBezTo>
                    <a:cubicBezTo>
                      <a:pt x="76" y="81"/>
                      <a:pt x="76" y="81"/>
                      <a:pt x="76" y="81"/>
                    </a:cubicBezTo>
                    <a:cubicBezTo>
                      <a:pt x="76" y="84"/>
                      <a:pt x="79" y="86"/>
                      <a:pt x="82" y="84"/>
                    </a:cubicBezTo>
                    <a:cubicBezTo>
                      <a:pt x="97" y="78"/>
                      <a:pt x="108" y="62"/>
                      <a:pt x="108" y="44"/>
                    </a:cubicBezTo>
                    <a:close/>
                    <a:moveTo>
                      <a:pt x="88" y="44"/>
                    </a:moveTo>
                    <a:cubicBezTo>
                      <a:pt x="88" y="34"/>
                      <a:pt x="82" y="26"/>
                      <a:pt x="74" y="22"/>
                    </a:cubicBezTo>
                    <a:cubicBezTo>
                      <a:pt x="71" y="21"/>
                      <a:pt x="68" y="23"/>
                      <a:pt x="68" y="26"/>
                    </a:cubicBezTo>
                    <a:cubicBezTo>
                      <a:pt x="68" y="26"/>
                      <a:pt x="68" y="26"/>
                      <a:pt x="68" y="26"/>
                    </a:cubicBezTo>
                    <a:cubicBezTo>
                      <a:pt x="68" y="27"/>
                      <a:pt x="69" y="29"/>
                      <a:pt x="70" y="29"/>
                    </a:cubicBezTo>
                    <a:cubicBezTo>
                      <a:pt x="76" y="32"/>
                      <a:pt x="80" y="38"/>
                      <a:pt x="80" y="44"/>
                    </a:cubicBezTo>
                    <a:cubicBezTo>
                      <a:pt x="80" y="51"/>
                      <a:pt x="76" y="56"/>
                      <a:pt x="70" y="59"/>
                    </a:cubicBezTo>
                    <a:cubicBezTo>
                      <a:pt x="69" y="59"/>
                      <a:pt x="68" y="61"/>
                      <a:pt x="68" y="62"/>
                    </a:cubicBezTo>
                    <a:cubicBezTo>
                      <a:pt x="68" y="62"/>
                      <a:pt x="68" y="62"/>
                      <a:pt x="68" y="62"/>
                    </a:cubicBezTo>
                    <a:cubicBezTo>
                      <a:pt x="68" y="65"/>
                      <a:pt x="71" y="67"/>
                      <a:pt x="74" y="66"/>
                    </a:cubicBezTo>
                    <a:cubicBezTo>
                      <a:pt x="82" y="62"/>
                      <a:pt x="88" y="54"/>
                      <a:pt x="88"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73" tIns="45637" rIns="91273" bIns="45637" numCol="1" anchor="t" anchorCtr="0" compatLnSpc="1">
                <a:prstTxWarp prst="textNoShape">
                  <a:avLst/>
                </a:prstTxWarp>
              </a:bodyPr>
              <a:lstStyle/>
              <a:p>
                <a:endParaRPr lang="en-US" sz="1797">
                  <a:solidFill>
                    <a:srgbClr val="000000"/>
                  </a:solidFill>
                  <a:latin typeface="Calibri"/>
                </a:endParaRPr>
              </a:p>
            </p:txBody>
          </p:sp>
        </p:grpSp>
      </p:grpSp>
    </p:spTree>
    <p:extLst>
      <p:ext uri="{BB962C8B-B14F-4D97-AF65-F5344CB8AC3E}">
        <p14:creationId xmlns:p14="http://schemas.microsoft.com/office/powerpoint/2010/main" val="300090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14">
            <a:extLst>
              <a:ext uri="{FF2B5EF4-FFF2-40B4-BE49-F238E27FC236}">
                <a16:creationId xmlns:a16="http://schemas.microsoft.com/office/drawing/2014/main" id="{103C376B-C0A8-4453-8D36-A44DAC49D04D}"/>
              </a:ext>
            </a:extLst>
          </p:cNvPr>
          <p:cNvSpPr/>
          <p:nvPr/>
        </p:nvSpPr>
        <p:spPr>
          <a:xfrm>
            <a:off x="0" y="0"/>
            <a:ext cx="12147591" cy="623082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7">
              <a:solidFill>
                <a:srgbClr val="FFFFFF"/>
              </a:solidFill>
              <a:latin typeface="Calibri"/>
            </a:endParaRPr>
          </a:p>
        </p:txBody>
      </p:sp>
      <p:sp>
        <p:nvSpPr>
          <p:cNvPr id="5" name="Rechteck 4">
            <a:extLst>
              <a:ext uri="{FF2B5EF4-FFF2-40B4-BE49-F238E27FC236}">
                <a16:creationId xmlns:a16="http://schemas.microsoft.com/office/drawing/2014/main" id="{8C42B2E3-3AE2-48C2-8FC5-772A87E9AE23}"/>
              </a:ext>
            </a:extLst>
          </p:cNvPr>
          <p:cNvSpPr/>
          <p:nvPr/>
        </p:nvSpPr>
        <p:spPr>
          <a:xfrm>
            <a:off x="5941718" y="1762175"/>
            <a:ext cx="4354696" cy="25891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7">
              <a:solidFill>
                <a:srgbClr val="FFFFFF"/>
              </a:solidFill>
              <a:latin typeface="Calibri"/>
            </a:endParaRPr>
          </a:p>
        </p:txBody>
      </p:sp>
      <p:sp>
        <p:nvSpPr>
          <p:cNvPr id="2" name="Headline">
            <a:extLst>
              <a:ext uri="{FF2B5EF4-FFF2-40B4-BE49-F238E27FC236}">
                <a16:creationId xmlns:a16="http://schemas.microsoft.com/office/drawing/2014/main" id="{92152CE7-92F8-4813-9490-98DBE2E8F879}"/>
              </a:ext>
            </a:extLst>
          </p:cNvPr>
          <p:cNvSpPr>
            <a:spLocks noGrp="1"/>
          </p:cNvSpPr>
          <p:nvPr>
            <p:ph type="title"/>
          </p:nvPr>
        </p:nvSpPr>
        <p:spPr/>
        <p:txBody>
          <a:bodyPr/>
          <a:lstStyle/>
          <a:p>
            <a:r>
              <a:rPr lang="en-US" i="1" dirty="0" err="1"/>
              <a:t>syngo</a:t>
            </a:r>
            <a:r>
              <a:rPr lang="en-US" dirty="0"/>
              <a:t> Virtual Cockpit</a:t>
            </a:r>
            <a:br>
              <a:rPr lang="en-US" dirty="0"/>
            </a:br>
            <a:r>
              <a:rPr lang="en-US" dirty="0"/>
              <a:t>Expert’s workplace at a glance</a:t>
            </a:r>
          </a:p>
        </p:txBody>
      </p:sp>
      <p:grpSp>
        <p:nvGrpSpPr>
          <p:cNvPr id="9" name="Gruppieren 8">
            <a:extLst>
              <a:ext uri="{FF2B5EF4-FFF2-40B4-BE49-F238E27FC236}">
                <a16:creationId xmlns:a16="http://schemas.microsoft.com/office/drawing/2014/main" id="{6C89E8A2-DF31-434A-84E6-61CFDCBF0196}"/>
              </a:ext>
            </a:extLst>
          </p:cNvPr>
          <p:cNvGrpSpPr/>
          <p:nvPr/>
        </p:nvGrpSpPr>
        <p:grpSpPr>
          <a:xfrm>
            <a:off x="3568355" y="5384772"/>
            <a:ext cx="1985071" cy="337937"/>
            <a:chOff x="1714424" y="5583214"/>
            <a:chExt cx="1988696" cy="338554"/>
          </a:xfrm>
        </p:grpSpPr>
        <p:sp>
          <p:nvSpPr>
            <p:cNvPr id="41" name="Rechteck 40">
              <a:extLst>
                <a:ext uri="{FF2B5EF4-FFF2-40B4-BE49-F238E27FC236}">
                  <a16:creationId xmlns:a16="http://schemas.microsoft.com/office/drawing/2014/main" id="{B45569B3-5B01-4DD9-8A3D-9D1D7F2174CB}"/>
                </a:ext>
              </a:extLst>
            </p:cNvPr>
            <p:cNvSpPr/>
            <p:nvPr/>
          </p:nvSpPr>
          <p:spPr>
            <a:xfrm>
              <a:off x="1967768" y="5583214"/>
              <a:ext cx="1735352" cy="338554"/>
            </a:xfrm>
            <a:prstGeom prst="rect">
              <a:avLst/>
            </a:prstGeom>
          </p:spPr>
          <p:txBody>
            <a:bodyPr wrap="square" lIns="179672" rIns="179672">
              <a:spAutoFit/>
            </a:bodyPr>
            <a:lstStyle/>
            <a:p>
              <a:r>
                <a:rPr lang="en-US" sz="1597" b="1">
                  <a:solidFill>
                    <a:srgbClr val="EC6602"/>
                  </a:solidFill>
                  <a:latin typeface="Calibri"/>
                </a:rPr>
                <a:t>Communication</a:t>
              </a:r>
            </a:p>
          </p:txBody>
        </p:sp>
        <p:sp>
          <p:nvSpPr>
            <p:cNvPr id="45" name="Rechteck: abgerundete Ecken 9">
              <a:extLst>
                <a:ext uri="{FF2B5EF4-FFF2-40B4-BE49-F238E27FC236}">
                  <a16:creationId xmlns:a16="http://schemas.microsoft.com/office/drawing/2014/main" id="{19C297BB-FA17-D04E-9080-2C6BFAFA77E7}"/>
                </a:ext>
              </a:extLst>
            </p:cNvPr>
            <p:cNvSpPr>
              <a:spLocks noChangeAspect="1"/>
            </p:cNvSpPr>
            <p:nvPr/>
          </p:nvSpPr>
          <p:spPr>
            <a:xfrm>
              <a:off x="1714424" y="5625819"/>
              <a:ext cx="253344" cy="253344"/>
            </a:xfrm>
            <a:prstGeom prst="roundRect">
              <a:avLst>
                <a:gd name="adj" fmla="val 490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97" b="1">
                  <a:solidFill>
                    <a:srgbClr val="FFFFFF"/>
                  </a:solidFill>
                  <a:latin typeface="Calibri"/>
                </a:rPr>
                <a:t>1</a:t>
              </a:r>
            </a:p>
          </p:txBody>
        </p:sp>
      </p:grpSp>
      <p:grpSp>
        <p:nvGrpSpPr>
          <p:cNvPr id="13" name="Gruppieren 12">
            <a:extLst>
              <a:ext uri="{FF2B5EF4-FFF2-40B4-BE49-F238E27FC236}">
                <a16:creationId xmlns:a16="http://schemas.microsoft.com/office/drawing/2014/main" id="{26C99D14-6674-4108-8A37-B59A9B541E69}"/>
              </a:ext>
            </a:extLst>
          </p:cNvPr>
          <p:cNvGrpSpPr/>
          <p:nvPr/>
        </p:nvGrpSpPr>
        <p:grpSpPr>
          <a:xfrm>
            <a:off x="6172949" y="5384772"/>
            <a:ext cx="2832620" cy="337937"/>
            <a:chOff x="3703120" y="5583214"/>
            <a:chExt cx="2837793" cy="338554"/>
          </a:xfrm>
        </p:grpSpPr>
        <p:sp>
          <p:nvSpPr>
            <p:cNvPr id="86" name="Rechteck 85">
              <a:extLst>
                <a:ext uri="{FF2B5EF4-FFF2-40B4-BE49-F238E27FC236}">
                  <a16:creationId xmlns:a16="http://schemas.microsoft.com/office/drawing/2014/main" id="{5C2A5BB4-231C-0242-8BEC-10B9C47506AD}"/>
                </a:ext>
              </a:extLst>
            </p:cNvPr>
            <p:cNvSpPr/>
            <p:nvPr/>
          </p:nvSpPr>
          <p:spPr>
            <a:xfrm>
              <a:off x="3956464" y="5583214"/>
              <a:ext cx="2584449" cy="338554"/>
            </a:xfrm>
            <a:prstGeom prst="rect">
              <a:avLst/>
            </a:prstGeom>
          </p:spPr>
          <p:txBody>
            <a:bodyPr wrap="square" lIns="179672" rIns="179672">
              <a:spAutoFit/>
            </a:bodyPr>
            <a:lstStyle/>
            <a:p>
              <a:r>
                <a:rPr lang="en-US" sz="1597" b="1" dirty="0">
                  <a:solidFill>
                    <a:srgbClr val="EC6602"/>
                  </a:solidFill>
                  <a:latin typeface="Calibri"/>
                </a:rPr>
                <a:t>Patient camera</a:t>
              </a:r>
              <a:r>
                <a:rPr lang="en-US" sz="1597" b="1" baseline="30000" dirty="0">
                  <a:solidFill>
                    <a:srgbClr val="EC6602"/>
                  </a:solidFill>
                  <a:latin typeface="Calibri"/>
                </a:rPr>
                <a:t>2</a:t>
              </a:r>
            </a:p>
          </p:txBody>
        </p:sp>
        <p:sp>
          <p:nvSpPr>
            <p:cNvPr id="47" name="Rechteck: abgerundete Ecken 9">
              <a:extLst>
                <a:ext uri="{FF2B5EF4-FFF2-40B4-BE49-F238E27FC236}">
                  <a16:creationId xmlns:a16="http://schemas.microsoft.com/office/drawing/2014/main" id="{8EF8B2AA-D876-9D4D-BD7D-59392AD5E40D}"/>
                </a:ext>
              </a:extLst>
            </p:cNvPr>
            <p:cNvSpPr>
              <a:spLocks noChangeAspect="1"/>
            </p:cNvSpPr>
            <p:nvPr/>
          </p:nvSpPr>
          <p:spPr>
            <a:xfrm>
              <a:off x="3703120" y="5625819"/>
              <a:ext cx="253344" cy="253344"/>
            </a:xfrm>
            <a:prstGeom prst="roundRect">
              <a:avLst>
                <a:gd name="adj" fmla="val 490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97" b="1">
                  <a:solidFill>
                    <a:srgbClr val="FFFFFF"/>
                  </a:solidFill>
                  <a:latin typeface="Calibri"/>
                </a:rPr>
                <a:t>3</a:t>
              </a:r>
            </a:p>
          </p:txBody>
        </p:sp>
      </p:grpSp>
      <p:grpSp>
        <p:nvGrpSpPr>
          <p:cNvPr id="10" name="Gruppieren 9">
            <a:extLst>
              <a:ext uri="{FF2B5EF4-FFF2-40B4-BE49-F238E27FC236}">
                <a16:creationId xmlns:a16="http://schemas.microsoft.com/office/drawing/2014/main" id="{EA1D5557-97F1-4EE5-AF37-C090838D83ED}"/>
              </a:ext>
            </a:extLst>
          </p:cNvPr>
          <p:cNvGrpSpPr/>
          <p:nvPr/>
        </p:nvGrpSpPr>
        <p:grpSpPr>
          <a:xfrm>
            <a:off x="3568357" y="5739806"/>
            <a:ext cx="1848359" cy="337937"/>
            <a:chOff x="1714424" y="5938896"/>
            <a:chExt cx="1851735" cy="338554"/>
          </a:xfrm>
        </p:grpSpPr>
        <p:sp>
          <p:nvSpPr>
            <p:cNvPr id="44" name="Rechteck: abgerundete Ecken 9">
              <a:extLst>
                <a:ext uri="{FF2B5EF4-FFF2-40B4-BE49-F238E27FC236}">
                  <a16:creationId xmlns:a16="http://schemas.microsoft.com/office/drawing/2014/main" id="{36763AD8-96A6-4E49-A304-8332A5BC0476}"/>
                </a:ext>
              </a:extLst>
            </p:cNvPr>
            <p:cNvSpPr>
              <a:spLocks noChangeAspect="1"/>
            </p:cNvSpPr>
            <p:nvPr/>
          </p:nvSpPr>
          <p:spPr>
            <a:xfrm>
              <a:off x="1714424" y="5981501"/>
              <a:ext cx="253344" cy="253344"/>
            </a:xfrm>
            <a:prstGeom prst="roundRect">
              <a:avLst>
                <a:gd name="adj" fmla="val 490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97" b="1">
                  <a:solidFill>
                    <a:srgbClr val="FFFFFF"/>
                  </a:solidFill>
                  <a:latin typeface="Calibri"/>
                </a:rPr>
                <a:t>2</a:t>
              </a:r>
            </a:p>
          </p:txBody>
        </p:sp>
        <p:sp>
          <p:nvSpPr>
            <p:cNvPr id="48" name="Rechteck 47">
              <a:extLst>
                <a:ext uri="{FF2B5EF4-FFF2-40B4-BE49-F238E27FC236}">
                  <a16:creationId xmlns:a16="http://schemas.microsoft.com/office/drawing/2014/main" id="{92DFBF73-99BA-3C46-B92F-3DBD1E6F414C}"/>
                </a:ext>
              </a:extLst>
            </p:cNvPr>
            <p:cNvSpPr/>
            <p:nvPr/>
          </p:nvSpPr>
          <p:spPr>
            <a:xfrm>
              <a:off x="1967768" y="5938896"/>
              <a:ext cx="1598391" cy="338554"/>
            </a:xfrm>
            <a:prstGeom prst="rect">
              <a:avLst/>
            </a:prstGeom>
          </p:spPr>
          <p:txBody>
            <a:bodyPr wrap="square" lIns="179672" rIns="179672">
              <a:spAutoFit/>
            </a:bodyPr>
            <a:lstStyle/>
            <a:p>
              <a:r>
                <a:rPr lang="en-US" sz="1597" b="1">
                  <a:solidFill>
                    <a:srgbClr val="EC6602"/>
                  </a:solidFill>
                  <a:latin typeface="Calibri"/>
                </a:rPr>
                <a:t>Control panel</a:t>
              </a:r>
              <a:r>
                <a:rPr lang="en-US" sz="1597" b="1" baseline="30000">
                  <a:solidFill>
                    <a:srgbClr val="EC6602"/>
                  </a:solidFill>
                  <a:latin typeface="Calibri"/>
                </a:rPr>
                <a:t>1</a:t>
              </a:r>
            </a:p>
          </p:txBody>
        </p:sp>
      </p:grpSp>
      <p:grpSp>
        <p:nvGrpSpPr>
          <p:cNvPr id="15" name="Gruppieren 14">
            <a:extLst>
              <a:ext uri="{FF2B5EF4-FFF2-40B4-BE49-F238E27FC236}">
                <a16:creationId xmlns:a16="http://schemas.microsoft.com/office/drawing/2014/main" id="{D6DE688C-8531-455E-B988-6BF6D8942155}"/>
              </a:ext>
            </a:extLst>
          </p:cNvPr>
          <p:cNvGrpSpPr/>
          <p:nvPr/>
        </p:nvGrpSpPr>
        <p:grpSpPr>
          <a:xfrm>
            <a:off x="6172949" y="5739806"/>
            <a:ext cx="2832620" cy="337937"/>
            <a:chOff x="3703120" y="5938896"/>
            <a:chExt cx="2837793" cy="338554"/>
          </a:xfrm>
        </p:grpSpPr>
        <p:sp>
          <p:nvSpPr>
            <p:cNvPr id="46" name="Rechteck: abgerundete Ecken 9">
              <a:extLst>
                <a:ext uri="{FF2B5EF4-FFF2-40B4-BE49-F238E27FC236}">
                  <a16:creationId xmlns:a16="http://schemas.microsoft.com/office/drawing/2014/main" id="{589BEABC-11C2-AA4E-97BD-2E3BBFDCFF25}"/>
                </a:ext>
              </a:extLst>
            </p:cNvPr>
            <p:cNvSpPr>
              <a:spLocks noChangeAspect="1"/>
            </p:cNvSpPr>
            <p:nvPr/>
          </p:nvSpPr>
          <p:spPr>
            <a:xfrm>
              <a:off x="3703120" y="5981501"/>
              <a:ext cx="253344" cy="253344"/>
            </a:xfrm>
            <a:prstGeom prst="roundRect">
              <a:avLst>
                <a:gd name="adj" fmla="val 490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97" b="1">
                  <a:solidFill>
                    <a:srgbClr val="FFFFFF"/>
                  </a:solidFill>
                  <a:latin typeface="Calibri"/>
                </a:rPr>
                <a:t>4</a:t>
              </a:r>
            </a:p>
          </p:txBody>
        </p:sp>
        <p:sp>
          <p:nvSpPr>
            <p:cNvPr id="49" name="Rechteck 48">
              <a:extLst>
                <a:ext uri="{FF2B5EF4-FFF2-40B4-BE49-F238E27FC236}">
                  <a16:creationId xmlns:a16="http://schemas.microsoft.com/office/drawing/2014/main" id="{A6F36E08-CD97-894A-BF1E-005E358E7D03}"/>
                </a:ext>
              </a:extLst>
            </p:cNvPr>
            <p:cNvSpPr/>
            <p:nvPr/>
          </p:nvSpPr>
          <p:spPr>
            <a:xfrm>
              <a:off x="3956464" y="5938896"/>
              <a:ext cx="2584449" cy="338554"/>
            </a:xfrm>
            <a:prstGeom prst="rect">
              <a:avLst/>
            </a:prstGeom>
          </p:spPr>
          <p:txBody>
            <a:bodyPr wrap="square" lIns="179672" rIns="179672">
              <a:spAutoFit/>
            </a:bodyPr>
            <a:lstStyle/>
            <a:p>
              <a:r>
                <a:rPr lang="en-US" sz="1597" b="1">
                  <a:solidFill>
                    <a:srgbClr val="EC6602"/>
                  </a:solidFill>
                  <a:latin typeface="Calibri"/>
                </a:rPr>
                <a:t>Contrast monitor</a:t>
              </a:r>
            </a:p>
          </p:txBody>
        </p:sp>
      </p:grpSp>
      <p:sp>
        <p:nvSpPr>
          <p:cNvPr id="50" name="Rechteck 49">
            <a:extLst>
              <a:ext uri="{FF2B5EF4-FFF2-40B4-BE49-F238E27FC236}">
                <a16:creationId xmlns:a16="http://schemas.microsoft.com/office/drawing/2014/main" id="{8CEE93F0-CF4E-45B9-A60B-B86528495687}"/>
              </a:ext>
            </a:extLst>
          </p:cNvPr>
          <p:cNvSpPr/>
          <p:nvPr/>
        </p:nvSpPr>
        <p:spPr>
          <a:xfrm>
            <a:off x="1442507" y="1841358"/>
            <a:ext cx="4278391" cy="2494166"/>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lIns="31279" tIns="15639" rIns="31279" bIns="15639" rtlCol="0" anchor="ctr"/>
          <a:lstStyle/>
          <a:p>
            <a:pPr algn="ctr"/>
            <a:endParaRPr lang="de-DE" sz="1797">
              <a:solidFill>
                <a:srgbClr val="FFFFFF"/>
              </a:solidFill>
              <a:latin typeface="Calibri"/>
            </a:endParaRPr>
          </a:p>
        </p:txBody>
      </p:sp>
      <p:pic>
        <p:nvPicPr>
          <p:cNvPr id="51" name="Picture 3" descr="C:\Users\guehpecg\Desktop\MR_linkerMonitor_Final.tif">
            <a:extLst>
              <a:ext uri="{FF2B5EF4-FFF2-40B4-BE49-F238E27FC236}">
                <a16:creationId xmlns:a16="http://schemas.microsoft.com/office/drawing/2014/main" id="{1B202E00-F0FB-485C-A3DD-2644F863A6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2507" y="1841358"/>
            <a:ext cx="4278458" cy="242861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3" name="Rechteck: abgerundete Ecken 9">
            <a:extLst>
              <a:ext uri="{FF2B5EF4-FFF2-40B4-BE49-F238E27FC236}">
                <a16:creationId xmlns:a16="http://schemas.microsoft.com/office/drawing/2014/main" id="{1FF2E53D-58A6-4CD1-85C8-7A9C80F13B41}"/>
              </a:ext>
            </a:extLst>
          </p:cNvPr>
          <p:cNvSpPr>
            <a:spLocks noChangeAspect="1"/>
          </p:cNvSpPr>
          <p:nvPr/>
        </p:nvSpPr>
        <p:spPr>
          <a:xfrm>
            <a:off x="1943632" y="4102661"/>
            <a:ext cx="170793" cy="167315"/>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98" b="1">
                <a:solidFill>
                  <a:srgbClr val="FFFFFF"/>
                </a:solidFill>
                <a:latin typeface="Calibri"/>
              </a:rPr>
              <a:t>1</a:t>
            </a:r>
          </a:p>
        </p:txBody>
      </p:sp>
      <p:sp>
        <p:nvSpPr>
          <p:cNvPr id="65" name="Rechteck 64">
            <a:extLst>
              <a:ext uri="{FF2B5EF4-FFF2-40B4-BE49-F238E27FC236}">
                <a16:creationId xmlns:a16="http://schemas.microsoft.com/office/drawing/2014/main" id="{933C15C5-5AEE-CF48-BFB5-8BBAFBB1A627}"/>
              </a:ext>
            </a:extLst>
          </p:cNvPr>
          <p:cNvSpPr/>
          <p:nvPr/>
        </p:nvSpPr>
        <p:spPr>
          <a:xfrm>
            <a:off x="2114424" y="1971327"/>
            <a:ext cx="671977" cy="767332"/>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7">
              <a:solidFill>
                <a:srgbClr val="FFFFFF"/>
              </a:solidFill>
              <a:latin typeface="Calibri"/>
            </a:endParaRPr>
          </a:p>
        </p:txBody>
      </p:sp>
      <p:sp>
        <p:nvSpPr>
          <p:cNvPr id="67" name="Rechteck 66">
            <a:extLst>
              <a:ext uri="{FF2B5EF4-FFF2-40B4-BE49-F238E27FC236}">
                <a16:creationId xmlns:a16="http://schemas.microsoft.com/office/drawing/2014/main" id="{82465E29-7B49-0E48-8353-9EB373667407}"/>
              </a:ext>
            </a:extLst>
          </p:cNvPr>
          <p:cNvSpPr/>
          <p:nvPr/>
        </p:nvSpPr>
        <p:spPr>
          <a:xfrm>
            <a:off x="2794366" y="1971327"/>
            <a:ext cx="2857759" cy="2298649"/>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7">
              <a:solidFill>
                <a:srgbClr val="FFFFFF"/>
              </a:solidFill>
              <a:latin typeface="Calibri"/>
            </a:endParaRPr>
          </a:p>
        </p:txBody>
      </p:sp>
      <p:sp>
        <p:nvSpPr>
          <p:cNvPr id="72" name="Rechteck: abgerundete Ecken 9">
            <a:extLst>
              <a:ext uri="{FF2B5EF4-FFF2-40B4-BE49-F238E27FC236}">
                <a16:creationId xmlns:a16="http://schemas.microsoft.com/office/drawing/2014/main" id="{AF41D853-BBD0-F84C-B4D2-ADAF02A2BE1A}"/>
              </a:ext>
            </a:extLst>
          </p:cNvPr>
          <p:cNvSpPr>
            <a:spLocks noChangeAspect="1"/>
          </p:cNvSpPr>
          <p:nvPr/>
        </p:nvSpPr>
        <p:spPr>
          <a:xfrm>
            <a:off x="5481332" y="4102660"/>
            <a:ext cx="170793" cy="167315"/>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98" b="1">
                <a:solidFill>
                  <a:srgbClr val="FFFFFF"/>
                </a:solidFill>
                <a:latin typeface="Calibri"/>
              </a:rPr>
              <a:t>2</a:t>
            </a:r>
          </a:p>
        </p:txBody>
      </p:sp>
      <p:sp>
        <p:nvSpPr>
          <p:cNvPr id="75" name="Rechteck: abgerundete Ecken 9">
            <a:extLst>
              <a:ext uri="{FF2B5EF4-FFF2-40B4-BE49-F238E27FC236}">
                <a16:creationId xmlns:a16="http://schemas.microsoft.com/office/drawing/2014/main" id="{5083E868-237F-9844-805D-7C7E02052806}"/>
              </a:ext>
            </a:extLst>
          </p:cNvPr>
          <p:cNvSpPr>
            <a:spLocks noChangeAspect="1"/>
          </p:cNvSpPr>
          <p:nvPr/>
        </p:nvSpPr>
        <p:spPr>
          <a:xfrm>
            <a:off x="2614611" y="3339320"/>
            <a:ext cx="170793" cy="167315"/>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98" b="1">
                <a:solidFill>
                  <a:srgbClr val="FFFFFF"/>
                </a:solidFill>
                <a:latin typeface="Calibri"/>
              </a:rPr>
              <a:t>3</a:t>
            </a:r>
          </a:p>
        </p:txBody>
      </p:sp>
      <p:sp>
        <p:nvSpPr>
          <p:cNvPr id="76" name="Rechteck 75">
            <a:extLst>
              <a:ext uri="{FF2B5EF4-FFF2-40B4-BE49-F238E27FC236}">
                <a16:creationId xmlns:a16="http://schemas.microsoft.com/office/drawing/2014/main" id="{933C15C5-5AEE-CF48-BFB5-8BBAFBB1A627}"/>
              </a:ext>
            </a:extLst>
          </p:cNvPr>
          <p:cNvSpPr/>
          <p:nvPr/>
        </p:nvSpPr>
        <p:spPr>
          <a:xfrm>
            <a:off x="2114424" y="2738659"/>
            <a:ext cx="670979" cy="767975"/>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7">
              <a:solidFill>
                <a:srgbClr val="FFFFFF"/>
              </a:solidFill>
              <a:latin typeface="Calibri"/>
            </a:endParaRPr>
          </a:p>
        </p:txBody>
      </p:sp>
      <p:sp>
        <p:nvSpPr>
          <p:cNvPr id="77" name="Rechteck: abgerundete Ecken 9">
            <a:extLst>
              <a:ext uri="{FF2B5EF4-FFF2-40B4-BE49-F238E27FC236}">
                <a16:creationId xmlns:a16="http://schemas.microsoft.com/office/drawing/2014/main" id="{7C9A3672-FC7B-6840-9313-D2E32644C073}"/>
              </a:ext>
            </a:extLst>
          </p:cNvPr>
          <p:cNvSpPr>
            <a:spLocks noChangeAspect="1"/>
          </p:cNvSpPr>
          <p:nvPr/>
        </p:nvSpPr>
        <p:spPr>
          <a:xfrm>
            <a:off x="2614611" y="4102660"/>
            <a:ext cx="170793" cy="167315"/>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98" b="1">
                <a:solidFill>
                  <a:srgbClr val="FFFFFF"/>
                </a:solidFill>
                <a:latin typeface="Calibri"/>
              </a:rPr>
              <a:t>4</a:t>
            </a:r>
          </a:p>
        </p:txBody>
      </p:sp>
      <p:sp>
        <p:nvSpPr>
          <p:cNvPr id="78" name="Rechteck 77">
            <a:extLst>
              <a:ext uri="{FF2B5EF4-FFF2-40B4-BE49-F238E27FC236}">
                <a16:creationId xmlns:a16="http://schemas.microsoft.com/office/drawing/2014/main" id="{933C15C5-5AEE-CF48-BFB5-8BBAFBB1A627}"/>
              </a:ext>
            </a:extLst>
          </p:cNvPr>
          <p:cNvSpPr/>
          <p:nvPr/>
        </p:nvSpPr>
        <p:spPr>
          <a:xfrm>
            <a:off x="2114424" y="3506637"/>
            <a:ext cx="670979" cy="763339"/>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7">
              <a:solidFill>
                <a:srgbClr val="FFFFFF"/>
              </a:solidFill>
              <a:latin typeface="Calibri"/>
            </a:endParaRPr>
          </a:p>
        </p:txBody>
      </p:sp>
      <p:sp>
        <p:nvSpPr>
          <p:cNvPr id="52" name="Rechteck 51">
            <a:extLst>
              <a:ext uri="{FF2B5EF4-FFF2-40B4-BE49-F238E27FC236}">
                <a16:creationId xmlns:a16="http://schemas.microsoft.com/office/drawing/2014/main" id="{274238A5-E537-463C-9A06-15534FF4B305}"/>
              </a:ext>
            </a:extLst>
          </p:cNvPr>
          <p:cNvSpPr/>
          <p:nvPr/>
        </p:nvSpPr>
        <p:spPr>
          <a:xfrm>
            <a:off x="1442508" y="1971328"/>
            <a:ext cx="671918" cy="2298649"/>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7">
              <a:solidFill>
                <a:srgbClr val="FFFFFF"/>
              </a:solidFill>
              <a:latin typeface="Calibri"/>
            </a:endParaRPr>
          </a:p>
        </p:txBody>
      </p:sp>
      <p:sp>
        <p:nvSpPr>
          <p:cNvPr id="98" name="Rechteck: abgerundete Ecken 9">
            <a:extLst>
              <a:ext uri="{FF2B5EF4-FFF2-40B4-BE49-F238E27FC236}">
                <a16:creationId xmlns:a16="http://schemas.microsoft.com/office/drawing/2014/main" id="{861796E6-628B-4683-80C4-4A269BC2803F}"/>
              </a:ext>
            </a:extLst>
          </p:cNvPr>
          <p:cNvSpPr>
            <a:spLocks noChangeAspect="1"/>
          </p:cNvSpPr>
          <p:nvPr/>
        </p:nvSpPr>
        <p:spPr>
          <a:xfrm>
            <a:off x="2615609" y="2571345"/>
            <a:ext cx="170793" cy="167315"/>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98" b="1">
                <a:solidFill>
                  <a:srgbClr val="FFFFFF"/>
                </a:solidFill>
                <a:latin typeface="Calibri"/>
              </a:rPr>
              <a:t>1</a:t>
            </a:r>
          </a:p>
        </p:txBody>
      </p:sp>
      <p:pic>
        <p:nvPicPr>
          <p:cNvPr id="7174" name="Picture 6" descr="C:\Users\guehpecg\Desktop\Rechte_Monitor_Final.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836"/>
          <a:stretch/>
        </p:blipFill>
        <p:spPr bwMode="auto">
          <a:xfrm>
            <a:off x="5941718" y="1846578"/>
            <a:ext cx="4279236" cy="2398454"/>
          </a:xfrm>
          <a:prstGeom prst="rect">
            <a:avLst/>
          </a:prstGeom>
          <a:noFill/>
          <a:extLst>
            <a:ext uri="{909E8E84-426E-40DD-AFC4-6F175D3DCCD1}">
              <a14:hiddenFill xmlns:a14="http://schemas.microsoft.com/office/drawing/2010/main">
                <a:solidFill>
                  <a:srgbClr val="FFFFFF"/>
                </a:solidFill>
              </a14:hiddenFill>
            </a:ext>
          </a:extLst>
        </p:spPr>
      </p:pic>
      <p:sp>
        <p:nvSpPr>
          <p:cNvPr id="89" name="Rechteck: abgerundete Ecken 9">
            <a:extLst>
              <a:ext uri="{FF2B5EF4-FFF2-40B4-BE49-F238E27FC236}">
                <a16:creationId xmlns:a16="http://schemas.microsoft.com/office/drawing/2014/main" id="{347FBCC8-32C6-405F-B1F5-FE70F6A2176D}"/>
              </a:ext>
            </a:extLst>
          </p:cNvPr>
          <p:cNvSpPr>
            <a:spLocks noChangeAspect="1"/>
          </p:cNvSpPr>
          <p:nvPr/>
        </p:nvSpPr>
        <p:spPr>
          <a:xfrm>
            <a:off x="7144191" y="2247336"/>
            <a:ext cx="170793" cy="167315"/>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98" b="1">
                <a:solidFill>
                  <a:srgbClr val="FFFFFF"/>
                </a:solidFill>
                <a:latin typeface="Calibri"/>
              </a:rPr>
              <a:t>3</a:t>
            </a:r>
          </a:p>
        </p:txBody>
      </p:sp>
      <p:sp>
        <p:nvSpPr>
          <p:cNvPr id="90" name="Rechteck 89">
            <a:extLst>
              <a:ext uri="{FF2B5EF4-FFF2-40B4-BE49-F238E27FC236}">
                <a16:creationId xmlns:a16="http://schemas.microsoft.com/office/drawing/2014/main" id="{D8C58145-5A28-46EB-86FB-4942A6BE3323}"/>
              </a:ext>
            </a:extLst>
          </p:cNvPr>
          <p:cNvSpPr/>
          <p:nvPr/>
        </p:nvSpPr>
        <p:spPr>
          <a:xfrm>
            <a:off x="6644004" y="1976431"/>
            <a:ext cx="670979" cy="438218"/>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7">
              <a:solidFill>
                <a:srgbClr val="FFFFFF"/>
              </a:solidFill>
              <a:latin typeface="Calibri"/>
            </a:endParaRPr>
          </a:p>
        </p:txBody>
      </p:sp>
      <p:sp>
        <p:nvSpPr>
          <p:cNvPr id="91" name="Rechteck: abgerundete Ecken 9">
            <a:extLst>
              <a:ext uri="{FF2B5EF4-FFF2-40B4-BE49-F238E27FC236}">
                <a16:creationId xmlns:a16="http://schemas.microsoft.com/office/drawing/2014/main" id="{4207F2EB-8E6E-4FCA-A4FB-778D946976B8}"/>
              </a:ext>
            </a:extLst>
          </p:cNvPr>
          <p:cNvSpPr>
            <a:spLocks noChangeAspect="1"/>
          </p:cNvSpPr>
          <p:nvPr/>
        </p:nvSpPr>
        <p:spPr>
          <a:xfrm>
            <a:off x="7830738" y="2247336"/>
            <a:ext cx="170793" cy="167315"/>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98" b="1">
                <a:solidFill>
                  <a:srgbClr val="FFFFFF"/>
                </a:solidFill>
                <a:latin typeface="Calibri"/>
              </a:rPr>
              <a:t>4</a:t>
            </a:r>
          </a:p>
        </p:txBody>
      </p:sp>
      <p:sp>
        <p:nvSpPr>
          <p:cNvPr id="97" name="Rechteck 96">
            <a:extLst>
              <a:ext uri="{FF2B5EF4-FFF2-40B4-BE49-F238E27FC236}">
                <a16:creationId xmlns:a16="http://schemas.microsoft.com/office/drawing/2014/main" id="{31659346-1BE2-4909-878E-FF07901529F7}"/>
              </a:ext>
            </a:extLst>
          </p:cNvPr>
          <p:cNvSpPr/>
          <p:nvPr/>
        </p:nvSpPr>
        <p:spPr>
          <a:xfrm>
            <a:off x="7313672" y="1976431"/>
            <a:ext cx="687858" cy="438218"/>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7">
              <a:solidFill>
                <a:srgbClr val="FFFFFF"/>
              </a:solidFill>
              <a:latin typeface="Calibri"/>
            </a:endParaRPr>
          </a:p>
        </p:txBody>
      </p:sp>
      <p:grpSp>
        <p:nvGrpSpPr>
          <p:cNvPr id="7" name="Gruppieren 6">
            <a:extLst>
              <a:ext uri="{FF2B5EF4-FFF2-40B4-BE49-F238E27FC236}">
                <a16:creationId xmlns:a16="http://schemas.microsoft.com/office/drawing/2014/main" id="{48D3357F-DF69-4C48-81A9-319FFB627197}"/>
              </a:ext>
            </a:extLst>
          </p:cNvPr>
          <p:cNvGrpSpPr/>
          <p:nvPr/>
        </p:nvGrpSpPr>
        <p:grpSpPr>
          <a:xfrm>
            <a:off x="5961472" y="2414651"/>
            <a:ext cx="2040059" cy="1830382"/>
            <a:chOff x="6506625" y="2307255"/>
            <a:chExt cx="2382580" cy="2137699"/>
          </a:xfrm>
        </p:grpSpPr>
        <p:sp>
          <p:nvSpPr>
            <p:cNvPr id="99" name="Rechteck 98">
              <a:extLst>
                <a:ext uri="{FF2B5EF4-FFF2-40B4-BE49-F238E27FC236}">
                  <a16:creationId xmlns:a16="http://schemas.microsoft.com/office/drawing/2014/main" id="{313562D2-5951-488D-9E41-63E16682C80D}"/>
                </a:ext>
              </a:extLst>
            </p:cNvPr>
            <p:cNvSpPr/>
            <p:nvPr/>
          </p:nvSpPr>
          <p:spPr>
            <a:xfrm>
              <a:off x="6506625" y="2307255"/>
              <a:ext cx="2382580" cy="2137699"/>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7">
                <a:solidFill>
                  <a:srgbClr val="FFFFFF"/>
                </a:solidFill>
                <a:latin typeface="Calibri"/>
              </a:endParaRPr>
            </a:p>
          </p:txBody>
        </p:sp>
        <p:sp>
          <p:nvSpPr>
            <p:cNvPr id="100" name="Rechteck: abgerundete Ecken 9">
              <a:extLst>
                <a:ext uri="{FF2B5EF4-FFF2-40B4-BE49-F238E27FC236}">
                  <a16:creationId xmlns:a16="http://schemas.microsoft.com/office/drawing/2014/main" id="{58873938-5EC8-4E0A-86FF-1AD56FDEB855}"/>
                </a:ext>
              </a:extLst>
            </p:cNvPr>
            <p:cNvSpPr>
              <a:spLocks noChangeAspect="1"/>
            </p:cNvSpPr>
            <p:nvPr/>
          </p:nvSpPr>
          <p:spPr>
            <a:xfrm>
              <a:off x="8689736" y="4249547"/>
              <a:ext cx="199469" cy="195407"/>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98" b="1">
                  <a:solidFill>
                    <a:srgbClr val="FFFFFF"/>
                  </a:solidFill>
                  <a:latin typeface="Calibri"/>
                </a:rPr>
                <a:t>2</a:t>
              </a:r>
            </a:p>
          </p:txBody>
        </p:sp>
      </p:grpSp>
      <p:sp>
        <p:nvSpPr>
          <p:cNvPr id="109" name="Rechteck 108">
            <a:extLst>
              <a:ext uri="{FF2B5EF4-FFF2-40B4-BE49-F238E27FC236}">
                <a16:creationId xmlns:a16="http://schemas.microsoft.com/office/drawing/2014/main" id="{7E475610-3AC1-4FC1-89E4-127C3428DF92}"/>
              </a:ext>
            </a:extLst>
          </p:cNvPr>
          <p:cNvSpPr/>
          <p:nvPr/>
        </p:nvSpPr>
        <p:spPr>
          <a:xfrm>
            <a:off x="8123866" y="2414651"/>
            <a:ext cx="2061347" cy="1830382"/>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7">
              <a:solidFill>
                <a:srgbClr val="FFFFFF"/>
              </a:solidFill>
              <a:latin typeface="Calibri"/>
            </a:endParaRPr>
          </a:p>
        </p:txBody>
      </p:sp>
      <p:sp>
        <p:nvSpPr>
          <p:cNvPr id="101" name="Rechteck: abgerundete Ecken 9">
            <a:extLst>
              <a:ext uri="{FF2B5EF4-FFF2-40B4-BE49-F238E27FC236}">
                <a16:creationId xmlns:a16="http://schemas.microsoft.com/office/drawing/2014/main" id="{86B08B81-25EE-4CB0-9DD7-8D162CB42CA6}"/>
              </a:ext>
            </a:extLst>
          </p:cNvPr>
          <p:cNvSpPr>
            <a:spLocks noChangeAspect="1"/>
          </p:cNvSpPr>
          <p:nvPr/>
        </p:nvSpPr>
        <p:spPr>
          <a:xfrm>
            <a:off x="9304359" y="2247336"/>
            <a:ext cx="170793" cy="167315"/>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98" b="1">
                <a:solidFill>
                  <a:srgbClr val="FFFFFF"/>
                </a:solidFill>
                <a:latin typeface="Calibri"/>
              </a:rPr>
              <a:t>3</a:t>
            </a:r>
          </a:p>
        </p:txBody>
      </p:sp>
      <p:sp>
        <p:nvSpPr>
          <p:cNvPr id="106" name="Rechteck 105">
            <a:extLst>
              <a:ext uri="{FF2B5EF4-FFF2-40B4-BE49-F238E27FC236}">
                <a16:creationId xmlns:a16="http://schemas.microsoft.com/office/drawing/2014/main" id="{9831F403-4494-4BC4-8E3C-403CA6E9AAE2}"/>
              </a:ext>
            </a:extLst>
          </p:cNvPr>
          <p:cNvSpPr/>
          <p:nvPr/>
        </p:nvSpPr>
        <p:spPr>
          <a:xfrm>
            <a:off x="8804172" y="1976431"/>
            <a:ext cx="670979" cy="438218"/>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7">
              <a:solidFill>
                <a:srgbClr val="FFFFFF"/>
              </a:solidFill>
              <a:latin typeface="Calibri"/>
            </a:endParaRPr>
          </a:p>
        </p:txBody>
      </p:sp>
      <p:sp>
        <p:nvSpPr>
          <p:cNvPr id="107" name="Rechteck: abgerundete Ecken 9">
            <a:extLst>
              <a:ext uri="{FF2B5EF4-FFF2-40B4-BE49-F238E27FC236}">
                <a16:creationId xmlns:a16="http://schemas.microsoft.com/office/drawing/2014/main" id="{627011C4-CBBA-429B-A9AE-B843F5445344}"/>
              </a:ext>
            </a:extLst>
          </p:cNvPr>
          <p:cNvSpPr>
            <a:spLocks noChangeAspect="1"/>
          </p:cNvSpPr>
          <p:nvPr/>
        </p:nvSpPr>
        <p:spPr>
          <a:xfrm>
            <a:off x="10014420" y="2247336"/>
            <a:ext cx="170793" cy="167315"/>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98" b="1">
                <a:solidFill>
                  <a:srgbClr val="FFFFFF"/>
                </a:solidFill>
                <a:latin typeface="Calibri"/>
              </a:rPr>
              <a:t>4</a:t>
            </a:r>
          </a:p>
        </p:txBody>
      </p:sp>
      <p:sp>
        <p:nvSpPr>
          <p:cNvPr id="108" name="Rechteck 107">
            <a:extLst>
              <a:ext uri="{FF2B5EF4-FFF2-40B4-BE49-F238E27FC236}">
                <a16:creationId xmlns:a16="http://schemas.microsoft.com/office/drawing/2014/main" id="{471FB5AA-7521-4F6D-A002-E2AC0832551F}"/>
              </a:ext>
            </a:extLst>
          </p:cNvPr>
          <p:cNvSpPr/>
          <p:nvPr/>
        </p:nvSpPr>
        <p:spPr>
          <a:xfrm>
            <a:off x="9473843" y="1976431"/>
            <a:ext cx="711372" cy="438218"/>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7">
              <a:solidFill>
                <a:srgbClr val="FFFFFF"/>
              </a:solidFill>
              <a:latin typeface="Calibri"/>
            </a:endParaRPr>
          </a:p>
        </p:txBody>
      </p:sp>
      <p:pic>
        <p:nvPicPr>
          <p:cNvPr id="58" name="Grafik 50">
            <a:extLst>
              <a:ext uri="{FF2B5EF4-FFF2-40B4-BE49-F238E27FC236}">
                <a16:creationId xmlns:a16="http://schemas.microsoft.com/office/drawing/2014/main" id="{479A3901-C835-4221-B504-E15BC4F0AB3C}"/>
              </a:ext>
            </a:extLst>
          </p:cNvPr>
          <p:cNvPicPr>
            <a:picLocks noChangeAspect="1"/>
          </p:cNvPicPr>
          <p:nvPr/>
        </p:nvPicPr>
        <p:blipFill>
          <a:blip r:embed="rId5" cstate="print">
            <a:extLst>
              <a:ext uri="{28A0092B-C50C-407E-A947-70E740481C1C}">
                <a14:useLocalDpi xmlns:a14="http://schemas.microsoft.com/office/drawing/2010/main" val="0"/>
              </a:ext>
            </a:extLst>
          </a:blip>
          <a:srcRect l="19600" r="20760"/>
          <a:stretch>
            <a:fillRect/>
          </a:stretch>
        </p:blipFill>
        <p:spPr>
          <a:xfrm>
            <a:off x="1218493" y="1515357"/>
            <a:ext cx="4699724" cy="3907487"/>
          </a:xfrm>
          <a:custGeom>
            <a:avLst/>
            <a:gdLst>
              <a:gd name="connsiteX0" fmla="*/ 244794 w 4610693"/>
              <a:gd name="connsiteY0" fmla="*/ 364747 h 4348632"/>
              <a:gd name="connsiteX1" fmla="*/ 244794 w 4610693"/>
              <a:gd name="connsiteY1" fmla="*/ 3126903 h 4348632"/>
              <a:gd name="connsiteX2" fmla="*/ 4427638 w 4610693"/>
              <a:gd name="connsiteY2" fmla="*/ 3126903 h 4348632"/>
              <a:gd name="connsiteX3" fmla="*/ 4427638 w 4610693"/>
              <a:gd name="connsiteY3" fmla="*/ 364747 h 4348632"/>
              <a:gd name="connsiteX4" fmla="*/ 0 w 4610693"/>
              <a:gd name="connsiteY4" fmla="*/ 0 h 4348632"/>
              <a:gd name="connsiteX5" fmla="*/ 4610693 w 4610693"/>
              <a:gd name="connsiteY5" fmla="*/ 0 h 4348632"/>
              <a:gd name="connsiteX6" fmla="*/ 4610693 w 4610693"/>
              <a:gd name="connsiteY6" fmla="*/ 4348632 h 4348632"/>
              <a:gd name="connsiteX7" fmla="*/ 0 w 4610693"/>
              <a:gd name="connsiteY7" fmla="*/ 4348632 h 434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693" h="4348632">
                <a:moveTo>
                  <a:pt x="244794" y="364747"/>
                </a:moveTo>
                <a:lnTo>
                  <a:pt x="244794" y="3126903"/>
                </a:lnTo>
                <a:lnTo>
                  <a:pt x="4427638" y="3126903"/>
                </a:lnTo>
                <a:lnTo>
                  <a:pt x="4427638" y="364747"/>
                </a:lnTo>
                <a:close/>
                <a:moveTo>
                  <a:pt x="0" y="0"/>
                </a:moveTo>
                <a:lnTo>
                  <a:pt x="4610693" y="0"/>
                </a:lnTo>
                <a:lnTo>
                  <a:pt x="4610693" y="4348632"/>
                </a:lnTo>
                <a:lnTo>
                  <a:pt x="0" y="4348632"/>
                </a:lnTo>
                <a:close/>
              </a:path>
            </a:pathLst>
          </a:custGeom>
        </p:spPr>
      </p:pic>
      <p:pic>
        <p:nvPicPr>
          <p:cNvPr id="59" name="Grafik 50">
            <a:extLst>
              <a:ext uri="{FF2B5EF4-FFF2-40B4-BE49-F238E27FC236}">
                <a16:creationId xmlns:a16="http://schemas.microsoft.com/office/drawing/2014/main" id="{FB0C285F-9AB3-403B-B0E5-18D808DE1A4D}"/>
              </a:ext>
            </a:extLst>
          </p:cNvPr>
          <p:cNvPicPr>
            <a:picLocks noChangeAspect="1"/>
          </p:cNvPicPr>
          <p:nvPr/>
        </p:nvPicPr>
        <p:blipFill>
          <a:blip r:embed="rId5" cstate="print">
            <a:extLst>
              <a:ext uri="{28A0092B-C50C-407E-A947-70E740481C1C}">
                <a14:useLocalDpi xmlns:a14="http://schemas.microsoft.com/office/drawing/2010/main" val="0"/>
              </a:ext>
            </a:extLst>
          </a:blip>
          <a:srcRect l="19600" r="20760"/>
          <a:stretch>
            <a:fillRect/>
          </a:stretch>
        </p:blipFill>
        <p:spPr>
          <a:xfrm>
            <a:off x="5709560" y="1516938"/>
            <a:ext cx="4699724" cy="3907487"/>
          </a:xfrm>
          <a:custGeom>
            <a:avLst/>
            <a:gdLst>
              <a:gd name="connsiteX0" fmla="*/ 244794 w 4610693"/>
              <a:gd name="connsiteY0" fmla="*/ 364747 h 4348632"/>
              <a:gd name="connsiteX1" fmla="*/ 244794 w 4610693"/>
              <a:gd name="connsiteY1" fmla="*/ 3126903 h 4348632"/>
              <a:gd name="connsiteX2" fmla="*/ 4427638 w 4610693"/>
              <a:gd name="connsiteY2" fmla="*/ 3126903 h 4348632"/>
              <a:gd name="connsiteX3" fmla="*/ 4427638 w 4610693"/>
              <a:gd name="connsiteY3" fmla="*/ 364747 h 4348632"/>
              <a:gd name="connsiteX4" fmla="*/ 0 w 4610693"/>
              <a:gd name="connsiteY4" fmla="*/ 0 h 4348632"/>
              <a:gd name="connsiteX5" fmla="*/ 4610693 w 4610693"/>
              <a:gd name="connsiteY5" fmla="*/ 0 h 4348632"/>
              <a:gd name="connsiteX6" fmla="*/ 4610693 w 4610693"/>
              <a:gd name="connsiteY6" fmla="*/ 4348632 h 4348632"/>
              <a:gd name="connsiteX7" fmla="*/ 0 w 4610693"/>
              <a:gd name="connsiteY7" fmla="*/ 4348632 h 434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693" h="4348632">
                <a:moveTo>
                  <a:pt x="244794" y="364747"/>
                </a:moveTo>
                <a:lnTo>
                  <a:pt x="244794" y="3126903"/>
                </a:lnTo>
                <a:lnTo>
                  <a:pt x="4427638" y="3126903"/>
                </a:lnTo>
                <a:lnTo>
                  <a:pt x="4427638" y="364747"/>
                </a:lnTo>
                <a:close/>
                <a:moveTo>
                  <a:pt x="0" y="0"/>
                </a:moveTo>
                <a:lnTo>
                  <a:pt x="4610693" y="0"/>
                </a:lnTo>
                <a:lnTo>
                  <a:pt x="4610693" y="4348632"/>
                </a:lnTo>
                <a:lnTo>
                  <a:pt x="0" y="4348632"/>
                </a:lnTo>
                <a:close/>
              </a:path>
            </a:pathLst>
          </a:custGeom>
        </p:spPr>
      </p:pic>
      <p:sp>
        <p:nvSpPr>
          <p:cNvPr id="3" name="Textplatzhalter 2">
            <a:extLst>
              <a:ext uri="{FF2B5EF4-FFF2-40B4-BE49-F238E27FC236}">
                <a16:creationId xmlns:a16="http://schemas.microsoft.com/office/drawing/2014/main" id="{6ADFBD1F-C277-460E-9B9E-B0507AF8C1DE}"/>
              </a:ext>
            </a:extLst>
          </p:cNvPr>
          <p:cNvSpPr>
            <a:spLocks noGrp="1"/>
          </p:cNvSpPr>
          <p:nvPr>
            <p:ph type="body" sz="quarter" idx="15"/>
          </p:nvPr>
        </p:nvSpPr>
        <p:spPr>
          <a:xfrm>
            <a:off x="382927" y="6278401"/>
            <a:ext cx="4510800" cy="360000"/>
          </a:xfrm>
        </p:spPr>
        <p:txBody>
          <a:bodyPr/>
          <a:lstStyle/>
          <a:p>
            <a:r>
              <a:rPr lang="en-US" baseline="30000" dirty="0">
                <a:ea typeface="+mn-lt"/>
                <a:cs typeface="+mn-lt"/>
              </a:rPr>
              <a:t>1</a:t>
            </a:r>
            <a:r>
              <a:rPr lang="en-US" dirty="0">
                <a:ea typeface="+mn-lt"/>
                <a:cs typeface="+mn-lt"/>
              </a:rPr>
              <a:t> </a:t>
            </a:r>
            <a:r>
              <a:rPr lang="en-US" dirty="0">
                <a:cs typeface="Calibri"/>
              </a:rPr>
              <a:t>Expert-</a:t>
            </a:r>
            <a:r>
              <a:rPr lang="en-US" dirty="0" err="1">
                <a:cs typeface="Calibri"/>
              </a:rPr>
              <a:t>i</a:t>
            </a:r>
            <a:r>
              <a:rPr lang="en-US" dirty="0">
                <a:cs typeface="Calibri"/>
              </a:rPr>
              <a:t> client</a:t>
            </a:r>
          </a:p>
          <a:p>
            <a:r>
              <a:rPr lang="en-US" baseline="30000" dirty="0">
                <a:cs typeface="Calibri"/>
              </a:rPr>
              <a:t>2</a:t>
            </a:r>
            <a:r>
              <a:rPr lang="en-US" dirty="0">
                <a:cs typeface="Calibri"/>
              </a:rPr>
              <a:t> </a:t>
            </a:r>
            <a:r>
              <a:rPr lang="en-US" dirty="0"/>
              <a:t>Not intended for patient positioning</a:t>
            </a:r>
          </a:p>
        </p:txBody>
      </p:sp>
      <p:pic>
        <p:nvPicPr>
          <p:cNvPr id="6" name="Grafik 5">
            <a:extLst>
              <a:ext uri="{FF2B5EF4-FFF2-40B4-BE49-F238E27FC236}">
                <a16:creationId xmlns:a16="http://schemas.microsoft.com/office/drawing/2014/main" id="{B6DEA1F7-FDCC-468E-92F7-BA7CD2BBDA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0998" y="2431747"/>
            <a:ext cx="2015716" cy="1491804"/>
          </a:xfrm>
          <a:prstGeom prst="rect">
            <a:avLst/>
          </a:prstGeom>
        </p:spPr>
      </p:pic>
      <p:pic>
        <p:nvPicPr>
          <p:cNvPr id="11" name="Grafik 10">
            <a:extLst>
              <a:ext uri="{FF2B5EF4-FFF2-40B4-BE49-F238E27FC236}">
                <a16:creationId xmlns:a16="http://schemas.microsoft.com/office/drawing/2014/main" id="{261BC64E-272B-40A5-8C30-AF3EF2E63B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6712" y="1983358"/>
            <a:ext cx="2827425" cy="2037211"/>
          </a:xfrm>
          <a:prstGeom prst="rect">
            <a:avLst/>
          </a:prstGeom>
        </p:spPr>
      </p:pic>
      <p:sp>
        <p:nvSpPr>
          <p:cNvPr id="14" name="Textfeld 13">
            <a:extLst>
              <a:ext uri="{FF2B5EF4-FFF2-40B4-BE49-F238E27FC236}">
                <a16:creationId xmlns:a16="http://schemas.microsoft.com/office/drawing/2014/main" id="{29455ACB-33AD-45D3-B5CE-E4897F378361}"/>
              </a:ext>
            </a:extLst>
          </p:cNvPr>
          <p:cNvSpPr txBox="1"/>
          <p:nvPr/>
        </p:nvSpPr>
        <p:spPr>
          <a:xfrm>
            <a:off x="8157665" y="2431746"/>
            <a:ext cx="1999306" cy="1813287"/>
          </a:xfrm>
          <a:prstGeom prst="rect">
            <a:avLst/>
          </a:prstGeom>
          <a:solidFill>
            <a:schemeClr val="tx1"/>
          </a:solidFill>
        </p:spPr>
        <p:txBody>
          <a:bodyPr wrap="none" lIns="0" tIns="0" rIns="0" bIns="0" rtlCol="0">
            <a:noAutofit/>
          </a:bodyPr>
          <a:lstStyle/>
          <a:p>
            <a:pPr algn="l"/>
            <a:endParaRPr lang="de-DE" dirty="0"/>
          </a:p>
        </p:txBody>
      </p:sp>
      <p:sp>
        <p:nvSpPr>
          <p:cNvPr id="110" name="Rechteck: abgerundete Ecken 9">
            <a:extLst>
              <a:ext uri="{FF2B5EF4-FFF2-40B4-BE49-F238E27FC236}">
                <a16:creationId xmlns:a16="http://schemas.microsoft.com/office/drawing/2014/main" id="{ADD43C14-BF4C-4411-B5FA-A6BB96A93EA3}"/>
              </a:ext>
            </a:extLst>
          </p:cNvPr>
          <p:cNvSpPr>
            <a:spLocks noChangeAspect="1"/>
          </p:cNvSpPr>
          <p:nvPr/>
        </p:nvSpPr>
        <p:spPr>
          <a:xfrm>
            <a:off x="10011078" y="4080537"/>
            <a:ext cx="170793" cy="167315"/>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98" b="1" dirty="0">
                <a:solidFill>
                  <a:srgbClr val="FFFFFF"/>
                </a:solidFill>
                <a:latin typeface="Calibri"/>
              </a:rPr>
              <a:t>2</a:t>
            </a:r>
          </a:p>
        </p:txBody>
      </p:sp>
      <p:pic>
        <p:nvPicPr>
          <p:cNvPr id="8" name="Grafik 7">
            <a:extLst>
              <a:ext uri="{FF2B5EF4-FFF2-40B4-BE49-F238E27FC236}">
                <a16:creationId xmlns:a16="http://schemas.microsoft.com/office/drawing/2014/main" id="{7EC05CBB-DFFD-40F9-95E2-2328DCDD03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6663" y="2685554"/>
            <a:ext cx="1948541" cy="1223258"/>
          </a:xfrm>
          <a:prstGeom prst="rect">
            <a:avLst/>
          </a:prstGeom>
        </p:spPr>
      </p:pic>
    </p:spTree>
    <p:extLst>
      <p:ext uri="{BB962C8B-B14F-4D97-AF65-F5344CB8AC3E}">
        <p14:creationId xmlns:p14="http://schemas.microsoft.com/office/powerpoint/2010/main" val="292380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E4P_STYLE_ID" val="66ff8cae-daab-4e62-bf63-7b5f2e8ea71d"/>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XgTHawLuDKDoBGc.QndTj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Iuh2HcyaT6FaGY7VccImk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3IJTcHYD4wiVC0KCVLbn4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3IJTcHYD4wiVC0KCVLbn4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3CZq60cEQVCWfqRuafC5g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3CZq60cEQVCWfqRuafC5g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Qwk5hs8qMLHYZsjqHxVum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_o.kN3bqQraFc0tkX8J8_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nw_HDc5HSyWP17G9UmdaZ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JIgy9YmnHnMsqziFsigAT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SH_PPT_template_16x9_V201808_Calibri">
  <a:themeElements>
    <a:clrScheme name="Siemens Healthineers">
      <a:dk1>
        <a:srgbClr val="000000"/>
      </a:dk1>
      <a:lt1>
        <a:srgbClr val="FFFFFF"/>
      </a:lt1>
      <a:dk2>
        <a:srgbClr val="BFBFBF"/>
      </a:dk2>
      <a:lt2>
        <a:srgbClr val="EC6602"/>
      </a:lt2>
      <a:accent1>
        <a:srgbClr val="EC6602"/>
      </a:accent1>
      <a:accent2>
        <a:srgbClr val="000000"/>
      </a:accent2>
      <a:accent3>
        <a:srgbClr val="009999"/>
      </a:accent3>
      <a:accent4>
        <a:srgbClr val="363636"/>
      </a:accent4>
      <a:accent5>
        <a:srgbClr val="808080"/>
      </a:accent5>
      <a:accent6>
        <a:srgbClr val="BFBFBF"/>
      </a:accent6>
      <a:hlink>
        <a:srgbClr val="000000"/>
      </a:hlink>
      <a:folHlink>
        <a:srgbClr val="808080"/>
      </a:folHlink>
    </a:clrScheme>
    <a:fontScheme name="Siemens Healthineers">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tx1"/>
          </a:solidFill>
          <a:prstDash val="soli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a:defPPr>
      </a:lstStyle>
    </a:txDef>
  </a:objectDefaults>
  <a:extraClrSchemeLst/>
  <a:custClrLst>
    <a:custClr name="Siemens Petrol 100%">
      <a:srgbClr val="009999"/>
    </a:custClr>
    <a:custClr name="Healthy Orange 100%">
      <a:srgbClr val="EC6602"/>
    </a:custClr>
    <a:custClr name="Blushing Berry 100%">
      <a:srgbClr val="7A162D"/>
    </a:custClr>
    <a:custClr name="SH Red 100%">
      <a:srgbClr val="E7001D"/>
    </a:custClr>
    <a:custClr name="SH Yellow 100%">
      <a:srgbClr val="FFD200"/>
    </a:custClr>
    <a:custClr name="SH Cyan 100%">
      <a:srgbClr val="3ABFED"/>
    </a:custClr>
    <a:custClr name="SH Blue 100%">
      <a:srgbClr val="2B2483"/>
    </a:custClr>
    <a:custClr name="SH Green 100%">
      <a:srgbClr val="009A38"/>
    </a:custClr>
    <a:custClr name="SH Black 100%">
      <a:srgbClr val="1B1B1B"/>
    </a:custClr>
    <a:custClr name="White">
      <a:srgbClr val="FFFFFF"/>
    </a:custClr>
    <a:custClr name="Siemens Petrol  50%">
      <a:srgbClr val="87D2D2"/>
    </a:custClr>
    <a:custClr name="Healthy Orange  50%">
      <a:srgbClr val="F9B591"/>
    </a:custClr>
    <a:custClr name="Blushing Berry  50%">
      <a:srgbClr val="C69B9E"/>
    </a:custClr>
    <a:custClr name="SH Red  50%">
      <a:srgbClr val="F3808E"/>
    </a:custClr>
    <a:custClr name="SH Yellow  50%">
      <a:srgbClr val="FFE980"/>
    </a:custClr>
    <a:custClr name="SH Cyan  50%">
      <a:srgbClr val="9DDFF6"/>
    </a:custClr>
    <a:custClr name="SH Blue  50%">
      <a:srgbClr val="9592C1"/>
    </a:custClr>
    <a:custClr name="SH Green  50%">
      <a:srgbClr val="80CC9C"/>
    </a:custClr>
    <a:custClr name="SH Black  75%">
      <a:srgbClr val="929292"/>
    </a:custClr>
    <a:custClr name="White">
      <a:srgbClr val="FFFFFF"/>
    </a:custClr>
    <a:custClr name="Siemens Petrol  25%">
      <a:srgbClr val="C8E6E6"/>
    </a:custClr>
    <a:custClr name="Healthy Orange  25%">
      <a:srgbClr val="FDDDCB"/>
    </a:custClr>
    <a:custClr name="Blushing Berry  25%">
      <a:srgbClr val="E9D1D4"/>
    </a:custClr>
    <a:custClr name="SH Red  25%">
      <a:srgbClr val="F9BFC7"/>
    </a:custClr>
    <a:custClr name="SH Yellow  25%">
      <a:srgbClr val="FFF3BF"/>
    </a:custClr>
    <a:custClr name="SH Cyan  25%">
      <a:srgbClr val="CEEFFB"/>
    </a:custClr>
    <a:custClr name="SH Blue  25%">
      <a:srgbClr val="CAC8E0"/>
    </a:custClr>
    <a:custClr name="SH Green  25%">
      <a:srgbClr val="BFE6CD"/>
    </a:custClr>
    <a:custClr name="SH Black  50%">
      <a:srgbClr val="B7B7B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SH Black  25%">
      <a:srgbClr val="D0D0D0"/>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SH Black  10%">
      <a:srgbClr val="ECECEC"/>
    </a:custClr>
    <a:custClr name="White">
      <a:srgbClr val="FFFFFF"/>
    </a:custClr>
  </a:custClrLst>
  <a:extLst>
    <a:ext uri="{05A4C25C-085E-4340-85A3-A5531E510DB2}">
      <thm15:themeFamily xmlns:thm15="http://schemas.microsoft.com/office/thememl/2012/main" name="PPT-basic_template_16x9_V2018-11_Calibri.potx" id="{C615E873-7C8B-419E-8C80-5109A0031E66}" vid="{11891B83-767C-4F37-A21E-CB7DE1A28668}"/>
    </a:ext>
  </a:extLst>
</a:theme>
</file>

<file path=ppt/theme/theme2.xml><?xml version="1.0" encoding="utf-8"?>
<a:theme xmlns:a="http://schemas.openxmlformats.org/drawingml/2006/main" name="Larissa">
  <a:themeElements>
    <a:clrScheme name="Siemens Healthineers">
      <a:dk1>
        <a:srgbClr val="000000"/>
      </a:dk1>
      <a:lt1>
        <a:srgbClr val="FFFFFF"/>
      </a:lt1>
      <a:dk2>
        <a:srgbClr val="BFBFBF"/>
      </a:dk2>
      <a:lt2>
        <a:srgbClr val="EC6602"/>
      </a:lt2>
      <a:accent1>
        <a:srgbClr val="EC6602"/>
      </a:accent1>
      <a:accent2>
        <a:srgbClr val="000000"/>
      </a:accent2>
      <a:accent3>
        <a:srgbClr val="009999"/>
      </a:accent3>
      <a:accent4>
        <a:srgbClr val="F9B591"/>
      </a:accent4>
      <a:accent5>
        <a:srgbClr val="C69B9E"/>
      </a:accent5>
      <a:accent6>
        <a:srgbClr val="87D2D2"/>
      </a:accent6>
      <a:hlink>
        <a:srgbClr val="000000"/>
      </a:hlink>
      <a:folHlink>
        <a:srgbClr val="000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iemens Healthineers">
      <a:dk1>
        <a:srgbClr val="000000"/>
      </a:dk1>
      <a:lt1>
        <a:srgbClr val="FFFFFF"/>
      </a:lt1>
      <a:dk2>
        <a:srgbClr val="BFBFBF"/>
      </a:dk2>
      <a:lt2>
        <a:srgbClr val="EC6602"/>
      </a:lt2>
      <a:accent1>
        <a:srgbClr val="EC6602"/>
      </a:accent1>
      <a:accent2>
        <a:srgbClr val="000000"/>
      </a:accent2>
      <a:accent3>
        <a:srgbClr val="009999"/>
      </a:accent3>
      <a:accent4>
        <a:srgbClr val="F9B591"/>
      </a:accent4>
      <a:accent5>
        <a:srgbClr val="C69B9E"/>
      </a:accent5>
      <a:accent6>
        <a:srgbClr val="87D2D2"/>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8250FB66E7C89843A6A304B488EBFFDB" ma:contentTypeVersion="12" ma:contentTypeDescription="Ein neues Dokument erstellen." ma:contentTypeScope="" ma:versionID="9ea39242a2138e677e2fde3deaf82b87">
  <xsd:schema xmlns:xsd="http://www.w3.org/2001/XMLSchema" xmlns:xs="http://www.w3.org/2001/XMLSchema" xmlns:p="http://schemas.microsoft.com/office/2006/metadata/properties" xmlns:ns2="08bfedfc-7037-4d4c-872b-ac73268627f0" xmlns:ns3="457a30a4-9610-459f-95c1-55163b191b33" targetNamespace="http://schemas.microsoft.com/office/2006/metadata/properties" ma:root="true" ma:fieldsID="fe6277409af369211fa2c45eb7f0df07" ns2:_="" ns3:_="">
    <xsd:import namespace="08bfedfc-7037-4d4c-872b-ac73268627f0"/>
    <xsd:import namespace="457a30a4-9610-459f-95c1-55163b191b33"/>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bfedfc-7037-4d4c-872b-ac73268627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7a30a4-9610-459f-95c1-55163b191b33" elementFormDefault="qualified">
    <xsd:import namespace="http://schemas.microsoft.com/office/2006/documentManagement/types"/>
    <xsd:import namespace="http://schemas.microsoft.com/office/infopath/2007/PartnerControls"/>
    <xsd:element name="SharedWithUsers" ma:index="16"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57a30a4-9610-459f-95c1-55163b191b33">
      <UserInfo>
        <DisplayName>Kohl, Lisa-Maria (SHS DI MSC C SY)</DisplayName>
        <AccountId>53</AccountId>
        <AccountType/>
      </UserInfo>
    </SharedWithUsers>
  </documentManagement>
</p:properties>
</file>

<file path=customXml/itemProps1.xml><?xml version="1.0" encoding="utf-8"?>
<ds:datastoreItem xmlns:ds="http://schemas.openxmlformats.org/officeDocument/2006/customXml" ds:itemID="{170237B8-9B6D-4872-8EBF-289266E1B4AF}">
  <ds:schemaRefs>
    <ds:schemaRef ds:uri="http://schemas.microsoft.com/sharepoint/v3/contenttype/forms"/>
  </ds:schemaRefs>
</ds:datastoreItem>
</file>

<file path=customXml/itemProps2.xml><?xml version="1.0" encoding="utf-8"?>
<ds:datastoreItem xmlns:ds="http://schemas.openxmlformats.org/officeDocument/2006/customXml" ds:itemID="{2EEF8F12-D2FE-4AAD-A897-4C8C9DD0F23E}"/>
</file>

<file path=customXml/itemProps3.xml><?xml version="1.0" encoding="utf-8"?>
<ds:datastoreItem xmlns:ds="http://schemas.openxmlformats.org/officeDocument/2006/customXml" ds:itemID="{10544A8B-1552-431F-A885-F10BD735075F}">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100b34ce-2d64-48f6-a470-acb7bce60e6f"/>
    <ds:schemaRef ds:uri="http://purl.org/dc/terms/"/>
    <ds:schemaRef ds:uri="http://schemas.openxmlformats.org/package/2006/metadata/core-properties"/>
    <ds:schemaRef ds:uri="300b234c-159c-476b-b4e2-2e502396339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5185</Words>
  <Application>Microsoft Office PowerPoint</Application>
  <PresentationFormat>Benutzerdefiniert</PresentationFormat>
  <Paragraphs>543</Paragraphs>
  <Slides>37</Slides>
  <Notes>26</Notes>
  <HiddenSlides>0</HiddenSlides>
  <MMClips>0</MMClips>
  <ScaleCrop>false</ScaleCrop>
  <HeadingPairs>
    <vt:vector size="8" baseType="variant">
      <vt:variant>
        <vt:lpstr>Verwendete Schriftarten</vt:lpstr>
      </vt:variant>
      <vt:variant>
        <vt:i4>9</vt:i4>
      </vt:variant>
      <vt:variant>
        <vt:lpstr>Design</vt:lpstr>
      </vt:variant>
      <vt:variant>
        <vt:i4>1</vt:i4>
      </vt:variant>
      <vt:variant>
        <vt:lpstr>Eingebettete OLE-Server</vt:lpstr>
      </vt:variant>
      <vt:variant>
        <vt:i4>2</vt:i4>
      </vt:variant>
      <vt:variant>
        <vt:lpstr>Folientitel</vt:lpstr>
      </vt:variant>
      <vt:variant>
        <vt:i4>37</vt:i4>
      </vt:variant>
    </vt:vector>
  </HeadingPairs>
  <TitlesOfParts>
    <vt:vector size="49" baseType="lpstr">
      <vt:lpstr>Arial</vt:lpstr>
      <vt:lpstr>Bree-SH-Headline</vt:lpstr>
      <vt:lpstr>Bree-SH-Text</vt:lpstr>
      <vt:lpstr>Calibri</vt:lpstr>
      <vt:lpstr>Calibri, Open Sans, Roboto, Droid Sans, Segoe UI, -apple-system, BlinkMacSystemFont, sans-serif</vt:lpstr>
      <vt:lpstr>Fontin</vt:lpstr>
      <vt:lpstr>inherit</vt:lpstr>
      <vt:lpstr>SH Headline</vt:lpstr>
      <vt:lpstr>Siemens Sans</vt:lpstr>
      <vt:lpstr>1_SH_PPT_template_16x9_V201808_Calibri</vt:lpstr>
      <vt:lpstr>think-cell Folie</vt:lpstr>
      <vt:lpstr>think-cell Slide</vt:lpstr>
      <vt:lpstr>PowerPoint-Präsentation</vt:lpstr>
      <vt:lpstr>The future of imaging is challenging: Key topics</vt:lpstr>
      <vt:lpstr>Hospitals are increasingly understaffed</vt:lpstr>
      <vt:lpstr>Healthcare providers all over the world need to deliver clinical outcomes and standardize their processes despite staff shortages</vt:lpstr>
      <vt:lpstr>We enable healthcare providers to increase value by…</vt:lpstr>
      <vt:lpstr>syngo Virtual Cockpit: Transforming care delivery </vt:lpstr>
      <vt:lpstr>syngo Virtual Cockpit   Your software for remote scanning</vt:lpstr>
      <vt:lpstr>syngo Virtual Cockpit Two setups in the spotlight</vt:lpstr>
      <vt:lpstr>syngo Virtual Cockpit Expert’s workplace at a glance</vt:lpstr>
      <vt:lpstr>syngo Virtual Cockpit Modality operator’s workplace at a glance</vt:lpstr>
      <vt:lpstr>syngo Virtual Cockpit Physician`s workplace</vt:lpstr>
      <vt:lpstr>syngo Virtual Cockpit Scope of Application</vt:lpstr>
      <vt:lpstr>PowerPoint-Präsentation</vt:lpstr>
      <vt:lpstr>Transforming care delivery: Improving healthcare quality and access through digital solutions</vt:lpstr>
      <vt:lpstr>Transforming care delivery  Expand complex MRI exams access without growing existing staff</vt:lpstr>
      <vt:lpstr>Transforming care delivery  Deliver medical service for a population of 100 million</vt:lpstr>
      <vt:lpstr>Transforming care delivery Technologists support from remote in routine and exceptional times</vt:lpstr>
      <vt:lpstr>Transforming care delivery Increased number of examined cardiac patients</vt:lpstr>
      <vt:lpstr>PowerPoint-Präsentation</vt:lpstr>
      <vt:lpstr>syngo Virtual Cockpit at MAGNETOM Free.Max</vt:lpstr>
      <vt:lpstr>Simplified &amp; synchronized MR contrast injection &amp; scanning from remote  </vt:lpstr>
      <vt:lpstr>Eliminate commuting with central remote access to manage support in scan procedures of your imaging fleet</vt:lpstr>
      <vt:lpstr>Eliminating underutilized scanning devices </vt:lpstr>
      <vt:lpstr>Maximize reimbursement for complex examinations (USA)</vt:lpstr>
      <vt:lpstr>PowerPoint-Präsentation</vt:lpstr>
      <vt:lpstr>Hardware and software requirements: Overview</vt:lpstr>
      <vt:lpstr>How can we guarantee the security of syngo Virtual Cockpit?</vt:lpstr>
      <vt:lpstr>PowerPoint-Präsentation</vt:lpstr>
      <vt:lpstr>Subscribe for syngo Virtual Cockpit Our flexible business models</vt:lpstr>
      <vt:lpstr>syngo Virtual Cockpit:  MR scanner compatibility </vt:lpstr>
      <vt:lpstr>syngo Virtual Cockpit: CT scanners which are fully compatible for contrast media exams </vt:lpstr>
      <vt:lpstr>syngo Virtual Cockpit: PET/CT scanner compatibility</vt:lpstr>
      <vt:lpstr>syngo Virtual Cockpit: SPECT scanner compatibility</vt:lpstr>
      <vt:lpstr>PowerPoint-Präsentation</vt:lpstr>
      <vt:lpstr>With Optimize Virtual Workflow, you can unleash the potential of syngo Virtual Cockpit from day 1</vt:lpstr>
      <vt:lpstr>Optimize Virtual Workflow comprises four steps to the most effective adoption of syngo Virtual Cockpit </vt:lpstr>
      <vt:lpstr>Thank you  for your enthusiasm!</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syngo Virtual Cockpit</dc:title>
  <dc:subject>Siemens Healthineers PPT-Template Basic Version</dc:subject>
  <dc:creator>MW</dc:creator>
  <cp:keywords>C_Unrestricted</cp:keywords>
  <dc:description>September 2018</dc:description>
  <cp:lastModifiedBy>Kohl, Lisa-Maria</cp:lastModifiedBy>
  <cp:revision>515</cp:revision>
  <cp:lastPrinted>2020-02-11T12:43:43Z</cp:lastPrinted>
  <dcterms:created xsi:type="dcterms:W3CDTF">2018-11-08T14:30:21Z</dcterms:created>
  <dcterms:modified xsi:type="dcterms:W3CDTF">2021-04-26T14:36:44Z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0x0101008250FB66E7C89843A6A304B488EBFFDB</vt:lpwstr>
  </property>
  <property fmtid="{D5CDD505-2E9C-101B-9397-08002B2CF9AE}" pid="4" name="Document Confidentiality">
    <vt:lpwstr>Unrestricted</vt:lpwstr>
  </property>
  <property fmtid="{D5CDD505-2E9C-101B-9397-08002B2CF9AE}" pid="5" name="sodocoClasLang">
    <vt:lpwstr>Frei verwendbar</vt:lpwstr>
  </property>
  <property fmtid="{D5CDD505-2E9C-101B-9397-08002B2CF9AE}" pid="6" name="sodocoClasLangId">
    <vt:i4>0</vt:i4>
  </property>
  <property fmtid="{D5CDD505-2E9C-101B-9397-08002B2CF9AE}" pid="7" name="sodocoClasId">
    <vt:i4>0</vt:i4>
  </property>
  <property fmtid="{D5CDD505-2E9C-101B-9397-08002B2CF9AE}" pid="8" name="Document_Confidentiality">
    <vt:lpwstr>Unrestricted</vt:lpwstr>
  </property>
</Properties>
</file>